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84" y="1514259"/>
            <a:ext cx="5393055" cy="3634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3940" marR="5080" indent="-1031875">
              <a:lnSpc>
                <a:spcPts val="4750"/>
              </a:lnSpc>
              <a:spcBef>
                <a:spcPts val="95"/>
              </a:spcBef>
            </a:pPr>
            <a:r>
              <a:rPr dirty="0" sz="3800" spc="-125" b="1" i="1">
                <a:latin typeface="Algerian"/>
                <a:cs typeface="Algerian"/>
              </a:rPr>
              <a:t>THE </a:t>
            </a:r>
            <a:r>
              <a:rPr dirty="0" sz="3800" spc="-130" b="1" i="1">
                <a:latin typeface="Algerian"/>
                <a:cs typeface="Algerian"/>
              </a:rPr>
              <a:t>SCHOOLMASTER </a:t>
            </a:r>
            <a:r>
              <a:rPr dirty="0" sz="3800" spc="-135" b="1" i="1">
                <a:latin typeface="Algerian"/>
                <a:cs typeface="Algerian"/>
              </a:rPr>
              <a:t>AND  </a:t>
            </a:r>
            <a:r>
              <a:rPr dirty="0" sz="3800" spc="-130" b="1" i="1">
                <a:latin typeface="Algerian"/>
                <a:cs typeface="Algerian"/>
              </a:rPr>
              <a:t>OTHER</a:t>
            </a:r>
            <a:r>
              <a:rPr dirty="0" sz="3800" spc="-65" b="1" i="1">
                <a:latin typeface="Algerian"/>
                <a:cs typeface="Algerian"/>
              </a:rPr>
              <a:t> </a:t>
            </a:r>
            <a:r>
              <a:rPr dirty="0" sz="3800" spc="-114" b="1" i="1">
                <a:latin typeface="Algerian"/>
                <a:cs typeface="Algerian"/>
              </a:rPr>
              <a:t>STORIES</a:t>
            </a:r>
            <a:endParaRPr sz="3800">
              <a:latin typeface="Algerian"/>
              <a:cs typeface="Algerian"/>
            </a:endParaRPr>
          </a:p>
          <a:p>
            <a:pPr marL="913130" marR="908685" indent="1487805">
              <a:lnSpc>
                <a:spcPts val="9550"/>
              </a:lnSpc>
              <a:spcBef>
                <a:spcPts val="965"/>
              </a:spcBef>
            </a:pPr>
            <a:r>
              <a:rPr dirty="0" sz="3800" spc="-125" b="1" i="1">
                <a:latin typeface="Algerian"/>
                <a:cs typeface="Algerian"/>
              </a:rPr>
              <a:t>BY  </a:t>
            </a:r>
            <a:r>
              <a:rPr dirty="0" sz="3800" spc="-130" b="1" i="1">
                <a:latin typeface="Algerian"/>
                <a:cs typeface="Algerian"/>
              </a:rPr>
              <a:t>ANTON</a:t>
            </a:r>
            <a:r>
              <a:rPr dirty="0" sz="3800" spc="-125" b="1" i="1">
                <a:latin typeface="Algerian"/>
                <a:cs typeface="Algerian"/>
              </a:rPr>
              <a:t> </a:t>
            </a:r>
            <a:r>
              <a:rPr dirty="0" sz="3800" spc="-135" b="1" i="1">
                <a:latin typeface="Algerian"/>
                <a:cs typeface="Algerian"/>
              </a:rPr>
              <a:t>CHEKHOV</a:t>
            </a:r>
            <a:endParaRPr sz="3800">
              <a:latin typeface="Algerian"/>
              <a:cs typeface="Algeri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920" y="8708390"/>
            <a:ext cx="2743200" cy="67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4747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8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That repellent </a:t>
            </a:r>
            <a:r>
              <a:rPr dirty="0" sz="1200">
                <a:latin typeface="Times New Roman"/>
                <a:cs typeface="Times New Roman"/>
              </a:rPr>
              <a:t>horror which </a:t>
            </a:r>
            <a:r>
              <a:rPr dirty="0" sz="1200" spc="-5">
                <a:latin typeface="Times New Roman"/>
                <a:cs typeface="Times New Roman"/>
              </a:rPr>
              <a:t>is thought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when we </a:t>
            </a:r>
            <a:r>
              <a:rPr dirty="0" sz="1200">
                <a:latin typeface="Times New Roman"/>
                <a:cs typeface="Times New Roman"/>
              </a:rPr>
              <a:t>speak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death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absent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 room.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numbness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everything,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mother's attitude,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indifference </a:t>
            </a:r>
            <a:r>
              <a:rPr dirty="0" sz="1200">
                <a:latin typeface="Times New Roman"/>
                <a:cs typeface="Times New Roman"/>
              </a:rPr>
              <a:t>on the  </a:t>
            </a:r>
            <a:r>
              <a:rPr dirty="0" sz="1200" spc="-5">
                <a:latin typeface="Times New Roman"/>
                <a:cs typeface="Times New Roman"/>
              </a:rPr>
              <a:t>doctor's face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something that </a:t>
            </a:r>
            <a:r>
              <a:rPr dirty="0" sz="1200" spc="-5">
                <a:latin typeface="Times New Roman"/>
                <a:cs typeface="Times New Roman"/>
              </a:rPr>
              <a:t>attracted and touched </a:t>
            </a:r>
            <a:r>
              <a:rPr dirty="0" sz="1200">
                <a:latin typeface="Times New Roman"/>
                <a:cs typeface="Times New Roman"/>
              </a:rPr>
              <a:t>the heart, that subtle,  </a:t>
            </a:r>
            <a:r>
              <a:rPr dirty="0" sz="1200" spc="-5">
                <a:latin typeface="Times New Roman"/>
                <a:cs typeface="Times New Roman"/>
              </a:rPr>
              <a:t>almost elusive </a:t>
            </a:r>
            <a:r>
              <a:rPr dirty="0" sz="1200">
                <a:latin typeface="Times New Roman"/>
                <a:cs typeface="Times New Roman"/>
              </a:rPr>
              <a:t>beauty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human </a:t>
            </a:r>
            <a:r>
              <a:rPr dirty="0" sz="1200" spc="-5">
                <a:latin typeface="Times New Roman"/>
                <a:cs typeface="Times New Roman"/>
              </a:rPr>
              <a:t>sorrow which </a:t>
            </a:r>
            <a:r>
              <a:rPr dirty="0" sz="1200">
                <a:latin typeface="Times New Roman"/>
                <a:cs typeface="Times New Roman"/>
              </a:rPr>
              <a:t>men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for a long time </a:t>
            </a:r>
            <a:r>
              <a:rPr dirty="0" sz="1200" spc="-5">
                <a:latin typeface="Times New Roman"/>
                <a:cs typeface="Times New Roman"/>
              </a:rPr>
              <a:t>learn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understand and </a:t>
            </a:r>
            <a:r>
              <a:rPr dirty="0" sz="1200">
                <a:latin typeface="Times New Roman"/>
                <a:cs typeface="Times New Roman"/>
              </a:rPr>
              <a:t>describe, </a:t>
            </a:r>
            <a:r>
              <a:rPr dirty="0" sz="1200" spc="-5">
                <a:latin typeface="Times New Roman"/>
                <a:cs typeface="Times New Roman"/>
              </a:rPr>
              <a:t>and which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music </a:t>
            </a:r>
            <a:r>
              <a:rPr dirty="0" sz="1200" spc="-5">
                <a:latin typeface="Times New Roman"/>
                <a:cs typeface="Times New Roman"/>
              </a:rPr>
              <a:t>can convey. There was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of beauty, too, in the austere </a:t>
            </a:r>
            <a:r>
              <a:rPr dirty="0" sz="1200" spc="-5">
                <a:latin typeface="Times New Roman"/>
                <a:cs typeface="Times New Roman"/>
              </a:rPr>
              <a:t>stillness. </a:t>
            </a: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and his </a:t>
            </a:r>
            <a:r>
              <a:rPr dirty="0" sz="1200">
                <a:latin typeface="Times New Roman"/>
                <a:cs typeface="Times New Roman"/>
              </a:rPr>
              <a:t>wife were silent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weeping, as though besides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bitterness </a:t>
            </a:r>
            <a:r>
              <a:rPr dirty="0" sz="1200">
                <a:latin typeface="Times New Roman"/>
                <a:cs typeface="Times New Roman"/>
              </a:rPr>
              <a:t>of their </a:t>
            </a:r>
            <a:r>
              <a:rPr dirty="0" sz="1200" spc="-5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conscious, too, of </a:t>
            </a:r>
            <a:r>
              <a:rPr dirty="0" sz="1200" spc="-5">
                <a:latin typeface="Times New Roman"/>
                <a:cs typeface="Times New Roman"/>
              </a:rPr>
              <a:t>all  </a:t>
            </a:r>
            <a:r>
              <a:rPr dirty="0" sz="1200">
                <a:latin typeface="Times New Roman"/>
                <a:cs typeface="Times New Roman"/>
              </a:rPr>
              <a:t>the tragedy of their position; just </a:t>
            </a:r>
            <a:r>
              <a:rPr dirty="0" sz="1200" spc="-5">
                <a:latin typeface="Times New Roman"/>
                <a:cs typeface="Times New Roman"/>
              </a:rPr>
              <a:t>as once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youth had passed away, so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together  </a:t>
            </a:r>
            <a:r>
              <a:rPr dirty="0" sz="1200">
                <a:latin typeface="Times New Roman"/>
                <a:cs typeface="Times New Roman"/>
              </a:rPr>
              <a:t>with this boy their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have children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gone </a:t>
            </a:r>
            <a:r>
              <a:rPr dirty="0" sz="1200">
                <a:latin typeface="Times New Roman"/>
                <a:cs typeface="Times New Roman"/>
              </a:rPr>
              <a:t>for ever to </a:t>
            </a:r>
            <a:r>
              <a:rPr dirty="0" sz="1200" spc="-5">
                <a:latin typeface="Times New Roman"/>
                <a:cs typeface="Times New Roman"/>
              </a:rPr>
              <a:t>all eternity!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 was forty-four, his hair was </a:t>
            </a:r>
            <a:r>
              <a:rPr dirty="0" sz="1200">
                <a:latin typeface="Times New Roman"/>
                <a:cs typeface="Times New Roman"/>
              </a:rPr>
              <a:t>grey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looked like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man;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faded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invalid  wife </a:t>
            </a:r>
            <a:r>
              <a:rPr dirty="0" sz="1200" spc="-5">
                <a:latin typeface="Times New Roman"/>
                <a:cs typeface="Times New Roman"/>
              </a:rPr>
              <a:t>was thirty-five.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merely the only </a:t>
            </a:r>
            <a:r>
              <a:rPr dirty="0" sz="1200" spc="-5">
                <a:latin typeface="Times New Roman"/>
                <a:cs typeface="Times New Roman"/>
              </a:rPr>
              <a:t>child, </a:t>
            </a:r>
            <a:r>
              <a:rPr dirty="0" sz="1200">
                <a:latin typeface="Times New Roman"/>
                <a:cs typeface="Times New Roman"/>
              </a:rPr>
              <a:t>but also the last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contrast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belonged to the </a:t>
            </a:r>
            <a:r>
              <a:rPr dirty="0" sz="1200" spc="-5">
                <a:latin typeface="Times New Roman"/>
                <a:cs typeface="Times New Roman"/>
              </a:rPr>
              <a:t>class </a:t>
            </a:r>
            <a:r>
              <a:rPr dirty="0" sz="1200">
                <a:latin typeface="Times New Roman"/>
                <a:cs typeface="Times New Roman"/>
              </a:rPr>
              <a:t>of people who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times of  </a:t>
            </a:r>
            <a:r>
              <a:rPr dirty="0" sz="1200" spc="-5">
                <a:latin typeface="Times New Roman"/>
                <a:cs typeface="Times New Roman"/>
              </a:rPr>
              <a:t>spiritual suffering feel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craving </a:t>
            </a:r>
            <a:r>
              <a:rPr dirty="0" sz="1200">
                <a:latin typeface="Times New Roman"/>
                <a:cs typeface="Times New Roman"/>
              </a:rPr>
              <a:t>for movement.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standing for five minutes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 wife, </a:t>
            </a:r>
            <a:r>
              <a:rPr dirty="0" sz="1200">
                <a:latin typeface="Times New Roman"/>
                <a:cs typeface="Times New Roman"/>
              </a:rPr>
              <a:t>he walked, raising </a:t>
            </a:r>
            <a:r>
              <a:rPr dirty="0" sz="1200" spc="-5">
                <a:latin typeface="Times New Roman"/>
                <a:cs typeface="Times New Roman"/>
              </a:rPr>
              <a:t>his right </a:t>
            </a:r>
            <a:r>
              <a:rPr dirty="0" sz="1200">
                <a:latin typeface="Times New Roman"/>
                <a:cs typeface="Times New Roman"/>
              </a:rPr>
              <a:t>foot </a:t>
            </a:r>
            <a:r>
              <a:rPr dirty="0" sz="1200" spc="-5">
                <a:latin typeface="Times New Roman"/>
                <a:cs typeface="Times New Roman"/>
              </a:rPr>
              <a:t>high,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bedroom </a:t>
            </a:r>
            <a:r>
              <a:rPr dirty="0" sz="1200">
                <a:latin typeface="Times New Roman"/>
                <a:cs typeface="Times New Roman"/>
              </a:rPr>
              <a:t>into a little room </a:t>
            </a:r>
            <a:r>
              <a:rPr dirty="0" sz="1200" spc="5">
                <a:latin typeface="Times New Roman"/>
                <a:cs typeface="Times New Roman"/>
              </a:rPr>
              <a:t>which  </a:t>
            </a:r>
            <a:r>
              <a:rPr dirty="0" sz="1200" spc="-5">
                <a:latin typeface="Times New Roman"/>
                <a:cs typeface="Times New Roman"/>
              </a:rPr>
              <a:t>was half </a:t>
            </a:r>
            <a:r>
              <a:rPr dirty="0" sz="1200">
                <a:latin typeface="Times New Roman"/>
                <a:cs typeface="Times New Roman"/>
              </a:rPr>
              <a:t>filled up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big sofa;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there he went into the </a:t>
            </a:r>
            <a:r>
              <a:rPr dirty="0" sz="1200" spc="-5">
                <a:latin typeface="Times New Roman"/>
                <a:cs typeface="Times New Roman"/>
              </a:rPr>
              <a:t>kitchen. After wandering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the stove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cook's bed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bent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went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little door into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saw again </a:t>
            </a:r>
            <a:r>
              <a:rPr dirty="0" sz="1200">
                <a:latin typeface="Times New Roman"/>
                <a:cs typeface="Times New Roman"/>
              </a:rPr>
              <a:t>the white </a:t>
            </a:r>
            <a:r>
              <a:rPr dirty="0" sz="1200" spc="-5">
                <a:latin typeface="Times New Roman"/>
                <a:cs typeface="Times New Roman"/>
              </a:rPr>
              <a:t>scarf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white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face.</a:t>
            </a:r>
            <a:endParaRPr sz="1200">
              <a:latin typeface="Times New Roman"/>
              <a:cs typeface="Times New Roman"/>
            </a:endParaRPr>
          </a:p>
          <a:p>
            <a:pPr marL="12700" marR="526415">
              <a:lnSpc>
                <a:spcPts val="2780"/>
              </a:lnSpc>
              <a:spcBef>
                <a:spcPts val="305"/>
              </a:spcBef>
            </a:pPr>
            <a:r>
              <a:rPr dirty="0" sz="1200" spc="-5">
                <a:latin typeface="Times New Roman"/>
                <a:cs typeface="Times New Roman"/>
              </a:rPr>
              <a:t>"At </a:t>
            </a:r>
            <a:r>
              <a:rPr dirty="0" sz="1200">
                <a:latin typeface="Times New Roman"/>
                <a:cs typeface="Times New Roman"/>
              </a:rPr>
              <a:t>last," </a:t>
            </a:r>
            <a:r>
              <a:rPr dirty="0" sz="1200" spc="-5">
                <a:latin typeface="Times New Roman"/>
                <a:cs typeface="Times New Roman"/>
              </a:rPr>
              <a:t>sighed Abogin, reaching </a:t>
            </a:r>
            <a:r>
              <a:rPr dirty="0" sz="1200">
                <a:latin typeface="Times New Roman"/>
                <a:cs typeface="Times New Roman"/>
              </a:rPr>
              <a:t>towards the door-handle.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-5">
                <a:latin typeface="Times New Roman"/>
                <a:cs typeface="Times New Roman"/>
              </a:rPr>
              <a:t>us go, </a:t>
            </a:r>
            <a:r>
              <a:rPr dirty="0" sz="1200">
                <a:latin typeface="Times New Roman"/>
                <a:cs typeface="Times New Roman"/>
              </a:rPr>
              <a:t>please."  The </a:t>
            </a:r>
            <a:r>
              <a:rPr dirty="0" sz="1200" spc="-5">
                <a:latin typeface="Times New Roman"/>
                <a:cs typeface="Times New Roman"/>
              </a:rPr>
              <a:t>doctor started, glanced at </a:t>
            </a:r>
            <a:r>
              <a:rPr dirty="0" sz="1200">
                <a:latin typeface="Times New Roman"/>
                <a:cs typeface="Times New Roman"/>
              </a:rPr>
              <a:t>him, and </a:t>
            </a:r>
            <a:r>
              <a:rPr dirty="0" sz="1200" spc="-5">
                <a:latin typeface="Times New Roman"/>
                <a:cs typeface="Times New Roman"/>
              </a:rPr>
              <a:t>remembered.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already that I </a:t>
            </a:r>
            <a:r>
              <a:rPr dirty="0" sz="1200" spc="-5">
                <a:latin typeface="Times New Roman"/>
                <a:cs typeface="Times New Roman"/>
              </a:rPr>
              <a:t>can't go!"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growing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animated. "How  strange!"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952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"Doctor,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a stone, I fully understand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position . . . I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you," Abogin  said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imploring voice, laying </a:t>
            </a:r>
            <a:r>
              <a:rPr dirty="0" sz="1200" spc="-5">
                <a:latin typeface="Times New Roman"/>
                <a:cs typeface="Times New Roman"/>
              </a:rPr>
              <a:t>his hand </a:t>
            </a:r>
            <a:r>
              <a:rPr dirty="0" sz="1200">
                <a:latin typeface="Times New Roman"/>
                <a:cs typeface="Times New Roman"/>
              </a:rPr>
              <a:t>on his </a:t>
            </a:r>
            <a:r>
              <a:rPr dirty="0" sz="1200" spc="-5">
                <a:latin typeface="Times New Roman"/>
                <a:cs typeface="Times New Roman"/>
              </a:rPr>
              <a:t>scarf. "But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asking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myself.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is dying.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>
                <a:latin typeface="Times New Roman"/>
                <a:cs typeface="Times New Roman"/>
              </a:rPr>
              <a:t>had heard that </a:t>
            </a:r>
            <a:r>
              <a:rPr dirty="0" sz="1200" spc="-10">
                <a:latin typeface="Times New Roman"/>
                <a:cs typeface="Times New Roman"/>
              </a:rPr>
              <a:t>cry,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seen her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pertinacity.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God, I </a:t>
            </a:r>
            <a:r>
              <a:rPr dirty="0" sz="1200" spc="-5">
                <a:latin typeface="Times New Roman"/>
                <a:cs typeface="Times New Roman"/>
              </a:rPr>
              <a:t>thought you had gone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ready! Doctor, </a:t>
            </a:r>
            <a:r>
              <a:rPr dirty="0" sz="1200">
                <a:latin typeface="Times New Roman"/>
                <a:cs typeface="Times New Roman"/>
              </a:rPr>
              <a:t>time  </a:t>
            </a:r>
            <a:r>
              <a:rPr dirty="0" sz="1200" spc="-5">
                <a:latin typeface="Times New Roman"/>
                <a:cs typeface="Times New Roman"/>
              </a:rPr>
              <a:t>is precious. </a:t>
            </a:r>
            <a:r>
              <a:rPr dirty="0" sz="1200" spc="-1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go,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entreat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 marL="12700" marR="383540">
              <a:lnSpc>
                <a:spcPct val="1925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"I cannot go," said </a:t>
            </a:r>
            <a:r>
              <a:rPr dirty="0" sz="1200">
                <a:latin typeface="Times New Roman"/>
                <a:cs typeface="Times New Roman"/>
              </a:rPr>
              <a:t>Kirilov emphatically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took a step into the drawing-room.  </a:t>
            </a: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followed him </a:t>
            </a:r>
            <a:r>
              <a:rPr dirty="0" sz="1200" spc="-5">
                <a:latin typeface="Times New Roman"/>
                <a:cs typeface="Times New Roman"/>
              </a:rPr>
              <a:t>and caught </a:t>
            </a:r>
            <a:r>
              <a:rPr dirty="0" sz="1200">
                <a:latin typeface="Times New Roman"/>
                <a:cs typeface="Times New Roman"/>
              </a:rPr>
              <a:t>hold of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sleeve.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in </a:t>
            </a:r>
            <a:r>
              <a:rPr dirty="0" sz="1200" spc="-5">
                <a:latin typeface="Times New Roman"/>
                <a:cs typeface="Times New Roman"/>
              </a:rPr>
              <a:t>sorrow, </a:t>
            </a:r>
            <a:r>
              <a:rPr dirty="0" sz="1200">
                <a:latin typeface="Times New Roman"/>
                <a:cs typeface="Times New Roman"/>
              </a:rPr>
              <a:t>I understand.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not asking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a case of toothache, or to a  </a:t>
            </a:r>
            <a:r>
              <a:rPr dirty="0" sz="1200" spc="-5">
                <a:latin typeface="Times New Roman"/>
                <a:cs typeface="Times New Roman"/>
              </a:rPr>
              <a:t>consultation, </a:t>
            </a:r>
            <a:r>
              <a:rPr dirty="0" sz="1200">
                <a:latin typeface="Times New Roman"/>
                <a:cs typeface="Times New Roman"/>
              </a:rPr>
              <a:t>but to save a human life!" 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entreating </a:t>
            </a:r>
            <a:r>
              <a:rPr dirty="0" sz="1200">
                <a:latin typeface="Times New Roman"/>
                <a:cs typeface="Times New Roman"/>
              </a:rPr>
              <a:t>like a beggar. </a:t>
            </a:r>
            <a:r>
              <a:rPr dirty="0" sz="1200" spc="-5">
                <a:latin typeface="Times New Roman"/>
                <a:cs typeface="Times New Roman"/>
              </a:rPr>
              <a:t>"Life </a:t>
            </a:r>
            <a:r>
              <a:rPr dirty="0" sz="1200">
                <a:latin typeface="Times New Roman"/>
                <a:cs typeface="Times New Roman"/>
              </a:rPr>
              <a:t>comes 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personal sorrow! </a:t>
            </a:r>
            <a:r>
              <a:rPr dirty="0" sz="1200">
                <a:latin typeface="Times New Roman"/>
                <a:cs typeface="Times New Roman"/>
              </a:rPr>
              <a:t>Come, I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courage, </a:t>
            </a:r>
            <a:r>
              <a:rPr dirty="0" sz="1200">
                <a:latin typeface="Times New Roman"/>
                <a:cs typeface="Times New Roman"/>
              </a:rPr>
              <a:t>for heroism!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love of  </a:t>
            </a:r>
            <a:r>
              <a:rPr dirty="0" sz="1200" spc="-5">
                <a:latin typeface="Times New Roman"/>
                <a:cs typeface="Times New Roman"/>
              </a:rPr>
              <a:t>humanity!"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"Humanity—that cuts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spc="-5">
                <a:latin typeface="Times New Roman"/>
                <a:cs typeface="Times New Roman"/>
              </a:rPr>
              <a:t>ways," </a:t>
            </a:r>
            <a:r>
              <a:rPr dirty="0" sz="1200">
                <a:latin typeface="Times New Roman"/>
                <a:cs typeface="Times New Roman"/>
              </a:rPr>
              <a:t>Kirilov said </a:t>
            </a:r>
            <a:r>
              <a:rPr dirty="0" sz="1200" spc="-5">
                <a:latin typeface="Times New Roman"/>
                <a:cs typeface="Times New Roman"/>
              </a:rPr>
              <a:t>irritably. </a:t>
            </a: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>
                <a:latin typeface="Times New Roman"/>
                <a:cs typeface="Times New Roman"/>
              </a:rPr>
              <a:t>the name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humanity I beg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not to take me. And how queer it </a:t>
            </a:r>
            <a:r>
              <a:rPr dirty="0" sz="1200" spc="-5">
                <a:latin typeface="Times New Roman"/>
                <a:cs typeface="Times New Roman"/>
              </a:rPr>
              <a:t>is, really! </a:t>
            </a:r>
            <a:r>
              <a:rPr dirty="0" sz="1200">
                <a:latin typeface="Times New Roman"/>
                <a:cs typeface="Times New Roman"/>
              </a:rPr>
              <a:t>I can hardly stand </a:t>
            </a:r>
            <a:r>
              <a:rPr dirty="0" sz="1200" spc="-5">
                <a:latin typeface="Times New Roman"/>
                <a:cs typeface="Times New Roman"/>
              </a:rPr>
              <a:t>and you </a:t>
            </a:r>
            <a:r>
              <a:rPr dirty="0" sz="1200">
                <a:latin typeface="Times New Roman"/>
                <a:cs typeface="Times New Roman"/>
              </a:rPr>
              <a:t>talk to me  </a:t>
            </a:r>
            <a:r>
              <a:rPr dirty="0" sz="1200" spc="-5">
                <a:latin typeface="Times New Roman"/>
                <a:cs typeface="Times New Roman"/>
              </a:rPr>
              <a:t>about humanity!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fit for nothing just now. . . . Nothing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induce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go, and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leave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alone. </a:t>
            </a:r>
            <a:r>
              <a:rPr dirty="0" sz="1200" spc="-5">
                <a:latin typeface="Times New Roman"/>
                <a:cs typeface="Times New Roman"/>
              </a:rPr>
              <a:t>No, </a:t>
            </a:r>
            <a:r>
              <a:rPr dirty="0" sz="1200">
                <a:latin typeface="Times New Roman"/>
                <a:cs typeface="Times New Roman"/>
              </a:rPr>
              <a:t>no.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waved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hands and staggered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345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INADVERTENCE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PYOTR PETROVITCH STRIZHIN, </a:t>
            </a:r>
            <a:r>
              <a:rPr dirty="0" sz="1200">
                <a:latin typeface="Times New Roman"/>
                <a:cs typeface="Times New Roman"/>
              </a:rPr>
              <a:t>the nephew of Madame </a:t>
            </a:r>
            <a:r>
              <a:rPr dirty="0" sz="1200" spc="-5">
                <a:latin typeface="Times New Roman"/>
                <a:cs typeface="Times New Roman"/>
              </a:rPr>
              <a:t>Ivanov,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colonel's  widow—the </a:t>
            </a:r>
            <a:r>
              <a:rPr dirty="0" sz="1200">
                <a:latin typeface="Times New Roman"/>
                <a:cs typeface="Times New Roman"/>
              </a:rPr>
              <a:t>man whose </a:t>
            </a:r>
            <a:r>
              <a:rPr dirty="0" sz="1200" spc="-5">
                <a:latin typeface="Times New Roman"/>
                <a:cs typeface="Times New Roman"/>
              </a:rPr>
              <a:t>new goloshes were </a:t>
            </a:r>
            <a:r>
              <a:rPr dirty="0" sz="1200">
                <a:latin typeface="Times New Roman"/>
                <a:cs typeface="Times New Roman"/>
              </a:rPr>
              <a:t>stolen last </a:t>
            </a:r>
            <a:r>
              <a:rPr dirty="0" sz="1200" spc="-5">
                <a:latin typeface="Times New Roman"/>
                <a:cs typeface="Times New Roman"/>
              </a:rPr>
              <a:t>year,—came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christening </a:t>
            </a:r>
            <a:r>
              <a:rPr dirty="0" sz="1200" spc="5">
                <a:latin typeface="Times New Roman"/>
                <a:cs typeface="Times New Roman"/>
              </a:rPr>
              <a:t>party </a:t>
            </a:r>
            <a:r>
              <a:rPr dirty="0" sz="1200" spc="-5">
                <a:latin typeface="Times New Roman"/>
                <a:cs typeface="Times New Roman"/>
              </a:rPr>
              <a:t>at two o'clock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morning.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waking </a:t>
            </a:r>
            <a:r>
              <a:rPr dirty="0" sz="1200">
                <a:latin typeface="Times New Roman"/>
                <a:cs typeface="Times New Roman"/>
              </a:rPr>
              <a:t>the household he took  off </a:t>
            </a:r>
            <a:r>
              <a:rPr dirty="0" sz="1200" spc="-5">
                <a:latin typeface="Times New Roman"/>
                <a:cs typeface="Times New Roman"/>
              </a:rPr>
              <a:t>his things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lobby,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way on tiptoe 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room, holding </a:t>
            </a:r>
            <a:r>
              <a:rPr dirty="0" sz="1200" spc="-5">
                <a:latin typeface="Times New Roman"/>
                <a:cs typeface="Times New Roman"/>
              </a:rPr>
              <a:t>his breath, and  began getting </a:t>
            </a:r>
            <a:r>
              <a:rPr dirty="0" sz="1200">
                <a:latin typeface="Times New Roman"/>
                <a:cs typeface="Times New Roman"/>
              </a:rPr>
              <a:t>ready for bed without </a:t>
            </a:r>
            <a:r>
              <a:rPr dirty="0" sz="1200" spc="-5">
                <a:latin typeface="Times New Roman"/>
                <a:cs typeface="Times New Roman"/>
              </a:rPr>
              <a:t>lighting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candle.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Strizhin </a:t>
            </a:r>
            <a:r>
              <a:rPr dirty="0" sz="1200" spc="-5">
                <a:latin typeface="Times New Roman"/>
                <a:cs typeface="Times New Roman"/>
              </a:rPr>
              <a:t>leads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sober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regular </a:t>
            </a:r>
            <a:r>
              <a:rPr dirty="0" sz="1200">
                <a:latin typeface="Times New Roman"/>
                <a:cs typeface="Times New Roman"/>
              </a:rPr>
              <a:t>life. </a:t>
            </a:r>
            <a:r>
              <a:rPr dirty="0" sz="1200" spc="-5">
                <a:latin typeface="Times New Roman"/>
                <a:cs typeface="Times New Roman"/>
              </a:rPr>
              <a:t>He 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sanctimonious expression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 spc="5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reads </a:t>
            </a:r>
            <a:r>
              <a:rPr dirty="0" sz="1200">
                <a:latin typeface="Times New Roman"/>
                <a:cs typeface="Times New Roman"/>
              </a:rPr>
              <a:t>nothing but religious </a:t>
            </a:r>
            <a:r>
              <a:rPr dirty="0" sz="1200" spc="-5">
                <a:latin typeface="Times New Roman"/>
                <a:cs typeface="Times New Roman"/>
              </a:rPr>
              <a:t>and edifying </a:t>
            </a:r>
            <a:r>
              <a:rPr dirty="0" sz="1200">
                <a:latin typeface="Times New Roman"/>
                <a:cs typeface="Times New Roman"/>
              </a:rPr>
              <a:t>books, 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christening </a:t>
            </a:r>
            <a:r>
              <a:rPr dirty="0" sz="1200" spc="-5">
                <a:latin typeface="Times New Roman"/>
                <a:cs typeface="Times New Roman"/>
              </a:rPr>
              <a:t>party,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delight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Lyubov </a:t>
            </a:r>
            <a:r>
              <a:rPr dirty="0" sz="1200">
                <a:latin typeface="Times New Roman"/>
                <a:cs typeface="Times New Roman"/>
              </a:rPr>
              <a:t>Spiridonovna </a:t>
            </a:r>
            <a:r>
              <a:rPr dirty="0" sz="1200" spc="-5">
                <a:latin typeface="Times New Roman"/>
                <a:cs typeface="Times New Roman"/>
              </a:rPr>
              <a:t>had passed through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confinement successfully,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had permitted himself </a:t>
            </a:r>
            <a:r>
              <a:rPr dirty="0" sz="1200">
                <a:latin typeface="Times New Roman"/>
                <a:cs typeface="Times New Roman"/>
              </a:rPr>
              <a:t>to drink four </a:t>
            </a:r>
            <a:r>
              <a:rPr dirty="0" sz="1200" spc="-5">
                <a:latin typeface="Times New Roman"/>
                <a:cs typeface="Times New Roman"/>
              </a:rPr>
              <a:t>glasses </a:t>
            </a:r>
            <a:r>
              <a:rPr dirty="0" sz="1200">
                <a:latin typeface="Times New Roman"/>
                <a:cs typeface="Times New Roman"/>
              </a:rPr>
              <a:t>of vodka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glass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wine, </a:t>
            </a:r>
            <a:r>
              <a:rPr dirty="0" sz="1200">
                <a:latin typeface="Times New Roman"/>
                <a:cs typeface="Times New Roman"/>
              </a:rPr>
              <a:t>the taste of  </a:t>
            </a:r>
            <a:r>
              <a:rPr dirty="0" sz="1200" spc="-5">
                <a:latin typeface="Times New Roman"/>
                <a:cs typeface="Times New Roman"/>
              </a:rPr>
              <a:t>which suggested </a:t>
            </a:r>
            <a:r>
              <a:rPr dirty="0" sz="1200">
                <a:latin typeface="Times New Roman"/>
                <a:cs typeface="Times New Roman"/>
              </a:rPr>
              <a:t>something midway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vinegar </a:t>
            </a:r>
            <a:r>
              <a:rPr dirty="0" sz="1200" spc="-5">
                <a:latin typeface="Times New Roman"/>
                <a:cs typeface="Times New Roman"/>
              </a:rPr>
              <a:t>and castor </a:t>
            </a:r>
            <a:r>
              <a:rPr dirty="0" sz="1200">
                <a:latin typeface="Times New Roman"/>
                <a:cs typeface="Times New Roman"/>
              </a:rPr>
              <a:t>oil. Spirituous liquors 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like sea-water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glory: </a:t>
            </a:r>
            <a:r>
              <a:rPr dirty="0" sz="1200">
                <a:latin typeface="Times New Roman"/>
                <a:cs typeface="Times New Roman"/>
              </a:rPr>
              <a:t>the more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imbibe of them the </a:t>
            </a:r>
            <a:r>
              <a:rPr dirty="0" sz="1200" spc="-5">
                <a:latin typeface="Times New Roman"/>
                <a:cs typeface="Times New Roman"/>
              </a:rPr>
              <a:t>greater your </a:t>
            </a:r>
            <a:r>
              <a:rPr dirty="0" sz="1200">
                <a:latin typeface="Times New Roman"/>
                <a:cs typeface="Times New Roman"/>
              </a:rPr>
              <a:t>thirst. And  now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undressed, Strizhin </a:t>
            </a:r>
            <a:r>
              <a:rPr dirty="0" sz="1200" spc="-5">
                <a:latin typeface="Times New Roman"/>
                <a:cs typeface="Times New Roman"/>
              </a:rPr>
              <a:t>was aware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overwhelming </a:t>
            </a:r>
            <a:r>
              <a:rPr dirty="0" sz="1200" spc="-5">
                <a:latin typeface="Times New Roman"/>
                <a:cs typeface="Times New Roman"/>
              </a:rPr>
              <a:t>craving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drink.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believe </a:t>
            </a:r>
            <a:r>
              <a:rPr dirty="0" sz="1200" spc="-5">
                <a:latin typeface="Times New Roman"/>
                <a:cs typeface="Times New Roman"/>
              </a:rPr>
              <a:t>Dashenka </a:t>
            </a:r>
            <a:r>
              <a:rPr dirty="0" sz="1200">
                <a:latin typeface="Times New Roman"/>
                <a:cs typeface="Times New Roman"/>
              </a:rPr>
              <a:t>has some vodka in the </a:t>
            </a:r>
            <a:r>
              <a:rPr dirty="0" sz="1200" spc="-5">
                <a:latin typeface="Times New Roman"/>
                <a:cs typeface="Times New Roman"/>
              </a:rPr>
              <a:t>cupboard </a:t>
            </a:r>
            <a:r>
              <a:rPr dirty="0" sz="1200">
                <a:latin typeface="Times New Roman"/>
                <a:cs typeface="Times New Roman"/>
              </a:rPr>
              <a:t>in the right-hand </a:t>
            </a:r>
            <a:r>
              <a:rPr dirty="0" sz="1200" spc="-5">
                <a:latin typeface="Times New Roman"/>
                <a:cs typeface="Times New Roman"/>
              </a:rPr>
              <a:t>corner,"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thought. "If </a:t>
            </a:r>
            <a:r>
              <a:rPr dirty="0" sz="1200">
                <a:latin typeface="Times New Roman"/>
                <a:cs typeface="Times New Roman"/>
              </a:rPr>
              <a:t>I drink one </a:t>
            </a:r>
            <a:r>
              <a:rPr dirty="0" sz="1200" spc="-5">
                <a:latin typeface="Times New Roman"/>
                <a:cs typeface="Times New Roman"/>
              </a:rPr>
              <a:t>wine-glassful, she won't notice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some hesitation, </a:t>
            </a:r>
            <a:r>
              <a:rPr dirty="0" sz="1200" spc="-5">
                <a:latin typeface="Times New Roman"/>
                <a:cs typeface="Times New Roman"/>
              </a:rPr>
              <a:t>overcoming his fears, </a:t>
            </a:r>
            <a:r>
              <a:rPr dirty="0" sz="1200">
                <a:latin typeface="Times New Roman"/>
                <a:cs typeface="Times New Roman"/>
              </a:rPr>
              <a:t>Strizhin went to the </a:t>
            </a:r>
            <a:r>
              <a:rPr dirty="0" sz="1200" spc="-5">
                <a:latin typeface="Times New Roman"/>
                <a:cs typeface="Times New Roman"/>
              </a:rPr>
              <a:t>cupboard. </a:t>
            </a:r>
            <a:r>
              <a:rPr dirty="0" sz="1200">
                <a:latin typeface="Times New Roman"/>
                <a:cs typeface="Times New Roman"/>
              </a:rPr>
              <a:t>Cautiously  </a:t>
            </a:r>
            <a:r>
              <a:rPr dirty="0" sz="1200" spc="-5">
                <a:latin typeface="Times New Roman"/>
                <a:cs typeface="Times New Roman"/>
              </a:rPr>
              <a:t>opening </a:t>
            </a:r>
            <a:r>
              <a:rPr dirty="0" sz="1200">
                <a:latin typeface="Times New Roman"/>
                <a:cs typeface="Times New Roman"/>
              </a:rPr>
              <a:t>the door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right-hand corner </a:t>
            </a:r>
            <a:r>
              <a:rPr dirty="0" sz="1200">
                <a:latin typeface="Times New Roman"/>
                <a:cs typeface="Times New Roman"/>
              </a:rPr>
              <a:t>for a bottle </a:t>
            </a:r>
            <a:r>
              <a:rPr dirty="0" sz="1200" spc="-5">
                <a:latin typeface="Times New Roman"/>
                <a:cs typeface="Times New Roman"/>
              </a:rPr>
              <a:t>and poured </a:t>
            </a:r>
            <a:r>
              <a:rPr dirty="0" sz="1200">
                <a:latin typeface="Times New Roman"/>
                <a:cs typeface="Times New Roman"/>
              </a:rPr>
              <a:t>out a wine-  </a:t>
            </a:r>
            <a:r>
              <a:rPr dirty="0" sz="1200" spc="-5">
                <a:latin typeface="Times New Roman"/>
                <a:cs typeface="Times New Roman"/>
              </a:rPr>
              <a:t>glassful, </a:t>
            </a:r>
            <a:r>
              <a:rPr dirty="0" sz="1200">
                <a:latin typeface="Times New Roman"/>
                <a:cs typeface="Times New Roman"/>
              </a:rPr>
              <a:t>put the bottle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its place, </a:t>
            </a:r>
            <a:r>
              <a:rPr dirty="0" sz="1200">
                <a:latin typeface="Times New Roman"/>
                <a:cs typeface="Times New Roman"/>
              </a:rPr>
              <a:t>then, making the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cross, drank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off.  </a:t>
            </a:r>
            <a:r>
              <a:rPr dirty="0" sz="1200">
                <a:latin typeface="Times New Roman"/>
                <a:cs typeface="Times New Roman"/>
              </a:rPr>
              <a:t>And immediately something like a </a:t>
            </a:r>
            <a:r>
              <a:rPr dirty="0" sz="1200" spc="-5">
                <a:latin typeface="Times New Roman"/>
                <a:cs typeface="Times New Roman"/>
              </a:rPr>
              <a:t>miracle </a:t>
            </a:r>
            <a:r>
              <a:rPr dirty="0" sz="1200">
                <a:latin typeface="Times New Roman"/>
                <a:cs typeface="Times New Roman"/>
              </a:rPr>
              <a:t>took </a:t>
            </a:r>
            <a:r>
              <a:rPr dirty="0" sz="1200" spc="-5">
                <a:latin typeface="Times New Roman"/>
                <a:cs typeface="Times New Roman"/>
              </a:rPr>
              <a:t>place. </a:t>
            </a:r>
            <a:r>
              <a:rPr dirty="0" sz="1200">
                <a:latin typeface="Times New Roman"/>
                <a:cs typeface="Times New Roman"/>
              </a:rPr>
              <a:t>Strizhin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flung </a:t>
            </a:r>
            <a:r>
              <a:rPr dirty="0" sz="1200" spc="-5">
                <a:latin typeface="Times New Roman"/>
                <a:cs typeface="Times New Roman"/>
              </a:rPr>
              <a:t>back from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cupboard </a:t>
            </a:r>
            <a:r>
              <a:rPr dirty="0" sz="1200">
                <a:latin typeface="Times New Roman"/>
                <a:cs typeface="Times New Roman"/>
              </a:rPr>
              <a:t>to the chest with </a:t>
            </a:r>
            <a:r>
              <a:rPr dirty="0" sz="1200" spc="-5">
                <a:latin typeface="Times New Roman"/>
                <a:cs typeface="Times New Roman"/>
              </a:rPr>
              <a:t>fearful force </a:t>
            </a:r>
            <a:r>
              <a:rPr dirty="0" sz="1200">
                <a:latin typeface="Times New Roman"/>
                <a:cs typeface="Times New Roman"/>
              </a:rPr>
              <a:t>like a bomb. </a:t>
            </a:r>
            <a:r>
              <a:rPr dirty="0" sz="1200" spc="-5">
                <a:latin typeface="Times New Roman"/>
                <a:cs typeface="Times New Roman"/>
              </a:rPr>
              <a:t>There were flashes before his eyes,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felt as though </a:t>
            </a:r>
            <a:r>
              <a:rPr dirty="0" sz="1200">
                <a:latin typeface="Times New Roman"/>
                <a:cs typeface="Times New Roman"/>
              </a:rPr>
              <a:t>he could not </a:t>
            </a:r>
            <a:r>
              <a:rPr dirty="0" sz="1200" spc="-5">
                <a:latin typeface="Times New Roman"/>
                <a:cs typeface="Times New Roman"/>
              </a:rPr>
              <a:t>breathe, and all over his </a:t>
            </a:r>
            <a:r>
              <a:rPr dirty="0" sz="1200">
                <a:latin typeface="Times New Roman"/>
                <a:cs typeface="Times New Roman"/>
              </a:rPr>
              <a:t>body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sensation as  though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fallen </a:t>
            </a:r>
            <a:r>
              <a:rPr dirty="0" sz="1200">
                <a:latin typeface="Times New Roman"/>
                <a:cs typeface="Times New Roman"/>
              </a:rPr>
              <a:t>into a marsh full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leeches.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as though, </a:t>
            </a:r>
            <a:r>
              <a:rPr dirty="0" sz="1200">
                <a:latin typeface="Times New Roman"/>
                <a:cs typeface="Times New Roman"/>
              </a:rPr>
              <a:t>instead of  </a:t>
            </a:r>
            <a:r>
              <a:rPr dirty="0" sz="1200" spc="-5">
                <a:latin typeface="Times New Roman"/>
                <a:cs typeface="Times New Roman"/>
              </a:rPr>
              <a:t>vodka, </a:t>
            </a:r>
            <a:r>
              <a:rPr dirty="0" sz="1200">
                <a:latin typeface="Times New Roman"/>
                <a:cs typeface="Times New Roman"/>
              </a:rPr>
              <a:t>he had </a:t>
            </a:r>
            <a:r>
              <a:rPr dirty="0" sz="1200" spc="-5">
                <a:latin typeface="Times New Roman"/>
                <a:cs typeface="Times New Roman"/>
              </a:rPr>
              <a:t>swallowed dynamite, which </a:t>
            </a:r>
            <a:r>
              <a:rPr dirty="0" sz="1200">
                <a:latin typeface="Times New Roman"/>
                <a:cs typeface="Times New Roman"/>
              </a:rPr>
              <a:t>blew up </a:t>
            </a:r>
            <a:r>
              <a:rPr dirty="0" sz="1200" spc="-5">
                <a:latin typeface="Times New Roman"/>
                <a:cs typeface="Times New Roman"/>
              </a:rPr>
              <a:t>his body, </a:t>
            </a:r>
            <a:r>
              <a:rPr dirty="0" sz="1200">
                <a:latin typeface="Times New Roman"/>
                <a:cs typeface="Times New Roman"/>
              </a:rPr>
              <a:t>the house, and the whole  </a:t>
            </a:r>
            <a:r>
              <a:rPr dirty="0" sz="1200" spc="-5">
                <a:latin typeface="Times New Roman"/>
                <a:cs typeface="Times New Roman"/>
              </a:rPr>
              <a:t>street.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His head, his arms, his legs—all seemed </a:t>
            </a:r>
            <a:r>
              <a:rPr dirty="0" sz="1200">
                <a:latin typeface="Times New Roman"/>
                <a:cs typeface="Times New Roman"/>
              </a:rPr>
              <a:t>to be torn off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flying </a:t>
            </a:r>
            <a:r>
              <a:rPr dirty="0" sz="1200">
                <a:latin typeface="Times New Roman"/>
                <a:cs typeface="Times New Roman"/>
              </a:rPr>
              <a:t>away  </a:t>
            </a:r>
            <a:r>
              <a:rPr dirty="0" sz="1200" spc="-5">
                <a:latin typeface="Times New Roman"/>
                <a:cs typeface="Times New Roman"/>
              </a:rPr>
              <a:t>somewhere </a:t>
            </a:r>
            <a:r>
              <a:rPr dirty="0" sz="1200">
                <a:latin typeface="Times New Roman"/>
                <a:cs typeface="Times New Roman"/>
              </a:rPr>
              <a:t>to the devil, 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some three minutes he lay on the </a:t>
            </a:r>
            <a:r>
              <a:rPr dirty="0" sz="1200" spc="-5">
                <a:latin typeface="Times New Roman"/>
                <a:cs typeface="Times New Roman"/>
              </a:rPr>
              <a:t>chest, </a:t>
            </a:r>
            <a:r>
              <a:rPr dirty="0" sz="1200">
                <a:latin typeface="Times New Roman"/>
                <a:cs typeface="Times New Roman"/>
              </a:rPr>
              <a:t>not moving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scarcely </a:t>
            </a:r>
            <a:r>
              <a:rPr dirty="0" sz="1200" spc="-5">
                <a:latin typeface="Times New Roman"/>
                <a:cs typeface="Times New Roman"/>
              </a:rPr>
              <a:t>breathing, </a:t>
            </a:r>
            <a:r>
              <a:rPr dirty="0" sz="1200">
                <a:latin typeface="Times New Roman"/>
                <a:cs typeface="Times New Roman"/>
              </a:rPr>
              <a:t>then he 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up and </a:t>
            </a:r>
            <a:r>
              <a:rPr dirty="0" sz="1200" spc="-5">
                <a:latin typeface="Times New Roman"/>
                <a:cs typeface="Times New Roman"/>
              </a:rPr>
              <a:t>asked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himself: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"Where am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thing of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clearly conscious on </a:t>
            </a:r>
            <a:r>
              <a:rPr dirty="0" sz="1200" spc="-5">
                <a:latin typeface="Times New Roman"/>
                <a:cs typeface="Times New Roman"/>
              </a:rPr>
              <a:t>coming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himself was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pronounced smell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paraffin.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"Holy </a:t>
            </a:r>
            <a:r>
              <a:rPr dirty="0" sz="1200" spc="-5">
                <a:latin typeface="Times New Roman"/>
                <a:cs typeface="Times New Roman"/>
              </a:rPr>
              <a:t>saints,"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thought in </a:t>
            </a:r>
            <a:r>
              <a:rPr dirty="0" sz="1200" spc="-5">
                <a:latin typeface="Times New Roman"/>
                <a:cs typeface="Times New Roman"/>
              </a:rPr>
              <a:t>horror,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paraffin I </a:t>
            </a:r>
            <a:r>
              <a:rPr dirty="0" sz="1200" spc="-5">
                <a:latin typeface="Times New Roman"/>
                <a:cs typeface="Times New Roman"/>
              </a:rPr>
              <a:t>have drunk instead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vodka."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thought that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poisoned himself threw </a:t>
            </a:r>
            <a:r>
              <a:rPr dirty="0" sz="1200">
                <a:latin typeface="Times New Roman"/>
                <a:cs typeface="Times New Roman"/>
              </a:rPr>
              <a:t>him into a </a:t>
            </a:r>
            <a:r>
              <a:rPr dirty="0" sz="1200" spc="-5">
                <a:latin typeface="Times New Roman"/>
                <a:cs typeface="Times New Roman"/>
              </a:rPr>
              <a:t>cold shiver, </a:t>
            </a:r>
            <a:r>
              <a:rPr dirty="0" sz="1200">
                <a:latin typeface="Times New Roman"/>
                <a:cs typeface="Times New Roman"/>
              </a:rPr>
              <a:t>then into a </a:t>
            </a:r>
            <a:r>
              <a:rPr dirty="0" sz="1200" spc="-5">
                <a:latin typeface="Times New Roman"/>
                <a:cs typeface="Times New Roman"/>
              </a:rPr>
              <a:t>fever.  That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really poison that he </a:t>
            </a:r>
            <a:r>
              <a:rPr dirty="0" sz="1200" spc="-5">
                <a:latin typeface="Times New Roman"/>
                <a:cs typeface="Times New Roman"/>
              </a:rPr>
              <a:t>had taken was proved </a:t>
            </a:r>
            <a:r>
              <a:rPr dirty="0" sz="1200">
                <a:latin typeface="Times New Roman"/>
                <a:cs typeface="Times New Roman"/>
              </a:rPr>
              <a:t>not only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smell in the </a:t>
            </a:r>
            <a:r>
              <a:rPr dirty="0" sz="1200" spc="-5">
                <a:latin typeface="Times New Roman"/>
                <a:cs typeface="Times New Roman"/>
              </a:rPr>
              <a:t>room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burning taste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mouth, the </a:t>
            </a:r>
            <a:r>
              <a:rPr dirty="0" sz="1200" spc="-5">
                <a:latin typeface="Times New Roman"/>
                <a:cs typeface="Times New Roman"/>
              </a:rPr>
              <a:t>flashes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his eyes,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ringing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head, and </a:t>
            </a:r>
            <a:r>
              <a:rPr dirty="0" sz="1200">
                <a:latin typeface="Times New Roman"/>
                <a:cs typeface="Times New Roman"/>
              </a:rPr>
              <a:t>the colicky pain in </a:t>
            </a:r>
            <a:r>
              <a:rPr dirty="0" sz="1200" spc="-5">
                <a:latin typeface="Times New Roman"/>
                <a:cs typeface="Times New Roman"/>
              </a:rPr>
              <a:t>his stomach. Feeling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approach </a:t>
            </a:r>
            <a:r>
              <a:rPr dirty="0" sz="1200">
                <a:latin typeface="Times New Roman"/>
                <a:cs typeface="Times New Roman"/>
              </a:rPr>
              <a:t>of death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buoying himself </a:t>
            </a:r>
            <a:r>
              <a:rPr dirty="0" sz="1200">
                <a:latin typeface="Times New Roman"/>
                <a:cs typeface="Times New Roman"/>
              </a:rPr>
              <a:t>up with </a:t>
            </a:r>
            <a:r>
              <a:rPr dirty="0" sz="1200" spc="-5">
                <a:latin typeface="Times New Roman"/>
                <a:cs typeface="Times New Roman"/>
              </a:rPr>
              <a:t>false hopes, </a:t>
            </a:r>
            <a:r>
              <a:rPr dirty="0" sz="1200">
                <a:latin typeface="Times New Roman"/>
                <a:cs typeface="Times New Roman"/>
              </a:rPr>
              <a:t>he wanted to say good-bye to those </a:t>
            </a:r>
            <a:r>
              <a:rPr dirty="0" sz="1200" spc="-5">
                <a:latin typeface="Times New Roman"/>
                <a:cs typeface="Times New Roman"/>
              </a:rPr>
              <a:t>nearest </a:t>
            </a:r>
            <a:r>
              <a:rPr dirty="0" sz="1200">
                <a:latin typeface="Times New Roman"/>
                <a:cs typeface="Times New Roman"/>
              </a:rPr>
              <a:t>to him,  </a:t>
            </a:r>
            <a:r>
              <a:rPr dirty="0" sz="1200" spc="-5">
                <a:latin typeface="Times New Roman"/>
                <a:cs typeface="Times New Roman"/>
              </a:rPr>
              <a:t>and made his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Dashenka's </a:t>
            </a:r>
            <a:r>
              <a:rPr dirty="0" sz="1200">
                <a:latin typeface="Times New Roman"/>
                <a:cs typeface="Times New Roman"/>
              </a:rPr>
              <a:t>bedroom (being a </a:t>
            </a:r>
            <a:r>
              <a:rPr dirty="0" sz="1200" spc="-5">
                <a:latin typeface="Times New Roman"/>
                <a:cs typeface="Times New Roman"/>
              </a:rPr>
              <a:t>widower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his </a:t>
            </a:r>
            <a:r>
              <a:rPr dirty="0" sz="1200">
                <a:latin typeface="Times New Roman"/>
                <a:cs typeface="Times New Roman"/>
              </a:rPr>
              <a:t>sister-in-law  </a:t>
            </a:r>
            <a:r>
              <a:rPr dirty="0" sz="1200" spc="-5">
                <a:latin typeface="Times New Roman"/>
                <a:cs typeface="Times New Roman"/>
              </a:rPr>
              <a:t>called Dashenka, an </a:t>
            </a:r>
            <a:r>
              <a:rPr dirty="0" sz="1200">
                <a:latin typeface="Times New Roman"/>
                <a:cs typeface="Times New Roman"/>
              </a:rPr>
              <a:t>old maid, living in the </a:t>
            </a:r>
            <a:r>
              <a:rPr dirty="0" sz="1200" spc="-5">
                <a:latin typeface="Times New Roman"/>
                <a:cs typeface="Times New Roman"/>
              </a:rPr>
              <a:t>flat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house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"Dashenka," </a:t>
            </a:r>
            <a:r>
              <a:rPr dirty="0" sz="1200">
                <a:latin typeface="Times New Roman"/>
                <a:cs typeface="Times New Roman"/>
              </a:rPr>
              <a:t>he said in a </a:t>
            </a:r>
            <a:r>
              <a:rPr dirty="0" sz="1200" spc="-5">
                <a:latin typeface="Times New Roman"/>
                <a:cs typeface="Times New Roman"/>
              </a:rPr>
              <a:t>tearful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went into the </a:t>
            </a:r>
            <a:r>
              <a:rPr dirty="0" sz="1200" spc="-5">
                <a:latin typeface="Times New Roman"/>
                <a:cs typeface="Times New Roman"/>
              </a:rPr>
              <a:t>bedroom, "dear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Dashenka!"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65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Something grumbled in the </a:t>
            </a:r>
            <a:r>
              <a:rPr dirty="0" sz="1200" spc="-5">
                <a:latin typeface="Times New Roman"/>
                <a:cs typeface="Times New Roman"/>
              </a:rPr>
              <a:t>darkness and uttered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deep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"Dashenka."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"Eh? </a:t>
            </a:r>
            <a:r>
              <a:rPr dirty="0" sz="1200">
                <a:latin typeface="Times New Roman"/>
                <a:cs typeface="Times New Roman"/>
              </a:rPr>
              <a:t>What?" </a:t>
            </a:r>
            <a:r>
              <a:rPr dirty="0" sz="1200" spc="-5">
                <a:latin typeface="Times New Roman"/>
                <a:cs typeface="Times New Roman"/>
              </a:rPr>
              <a:t>A woman's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articulated rapidly. "Is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Pyotr Petrovitch? Are  you back already? </a:t>
            </a:r>
            <a:r>
              <a:rPr dirty="0" sz="1200">
                <a:latin typeface="Times New Roman"/>
                <a:cs typeface="Times New Roman"/>
              </a:rPr>
              <a:t>Well, </a:t>
            </a:r>
            <a:r>
              <a:rPr dirty="0" sz="1200" spc="-5">
                <a:latin typeface="Times New Roman"/>
                <a:cs typeface="Times New Roman"/>
              </a:rPr>
              <a:t>what is it?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the baby been </a:t>
            </a:r>
            <a:r>
              <a:rPr dirty="0" sz="1200" spc="-5">
                <a:latin typeface="Times New Roman"/>
                <a:cs typeface="Times New Roman"/>
              </a:rPr>
              <a:t>christened?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 godmother?"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godmother was Natalya </a:t>
            </a:r>
            <a:r>
              <a:rPr dirty="0" sz="1200">
                <a:latin typeface="Times New Roman"/>
                <a:cs typeface="Times New Roman"/>
              </a:rPr>
              <a:t>Andreyevna </a:t>
            </a:r>
            <a:r>
              <a:rPr dirty="0" sz="1200" spc="-5">
                <a:latin typeface="Times New Roman"/>
                <a:cs typeface="Times New Roman"/>
              </a:rPr>
              <a:t>Velikosvyetsky,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godfather Pavel  Ivanitch Bezsonnitsin. </a:t>
            </a:r>
            <a:r>
              <a:rPr dirty="0" sz="1200">
                <a:latin typeface="Times New Roman"/>
                <a:cs typeface="Times New Roman"/>
              </a:rPr>
              <a:t>. . . I . . . I </a:t>
            </a:r>
            <a:r>
              <a:rPr dirty="0" sz="1200" spc="-5">
                <a:latin typeface="Times New Roman"/>
                <a:cs typeface="Times New Roman"/>
              </a:rPr>
              <a:t>believe, Dashenka,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dying. </a:t>
            </a:r>
            <a:r>
              <a:rPr dirty="0" sz="1200">
                <a:latin typeface="Times New Roman"/>
                <a:cs typeface="Times New Roman"/>
              </a:rPr>
              <a:t>And the baby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been  </a:t>
            </a:r>
            <a:r>
              <a:rPr dirty="0" sz="1200" spc="-5">
                <a:latin typeface="Times New Roman"/>
                <a:cs typeface="Times New Roman"/>
              </a:rPr>
              <a:t>christened Olimpiada, </a:t>
            </a:r>
            <a:r>
              <a:rPr dirty="0" sz="1200">
                <a:latin typeface="Times New Roman"/>
                <a:cs typeface="Times New Roman"/>
              </a:rPr>
              <a:t>in honour of their kind </a:t>
            </a:r>
            <a:r>
              <a:rPr dirty="0" sz="1200" spc="-5">
                <a:latin typeface="Times New Roman"/>
                <a:cs typeface="Times New Roman"/>
              </a:rPr>
              <a:t>patroness. </a:t>
            </a:r>
            <a:r>
              <a:rPr dirty="0" sz="1200">
                <a:latin typeface="Times New Roman"/>
                <a:cs typeface="Times New Roman"/>
              </a:rPr>
              <a:t>. . . I . . . I have just drunk  </a:t>
            </a:r>
            <a:r>
              <a:rPr dirty="0" sz="1200" spc="-5">
                <a:latin typeface="Times New Roman"/>
                <a:cs typeface="Times New Roman"/>
              </a:rPr>
              <a:t>paraffin, Dashenka!"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next! </a:t>
            </a:r>
            <a:r>
              <a:rPr dirty="0" sz="1200" spc="-5">
                <a:latin typeface="Times New Roman"/>
                <a:cs typeface="Times New Roman"/>
              </a:rPr>
              <a:t>You don't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paraffin there?"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must own I wanted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 drink of vodka without </a:t>
            </a:r>
            <a:r>
              <a:rPr dirty="0" sz="1200" spc="-5">
                <a:latin typeface="Times New Roman"/>
                <a:cs typeface="Times New Roman"/>
              </a:rPr>
              <a:t>asking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Lord  </a:t>
            </a:r>
            <a:r>
              <a:rPr dirty="0" sz="1200" spc="-5">
                <a:latin typeface="Times New Roman"/>
                <a:cs typeface="Times New Roman"/>
              </a:rPr>
              <a:t>chastised </a:t>
            </a:r>
            <a:r>
              <a:rPr dirty="0" sz="1200">
                <a:latin typeface="Times New Roman"/>
                <a:cs typeface="Times New Roman"/>
              </a:rPr>
              <a:t>me: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accident in the </a:t>
            </a:r>
            <a:r>
              <a:rPr dirty="0" sz="1200" spc="-5">
                <a:latin typeface="Times New Roman"/>
                <a:cs typeface="Times New Roman"/>
              </a:rPr>
              <a:t>dark </a:t>
            </a:r>
            <a:r>
              <a:rPr dirty="0" sz="1200">
                <a:latin typeface="Times New Roman"/>
                <a:cs typeface="Times New Roman"/>
              </a:rPr>
              <a:t>I took </a:t>
            </a:r>
            <a:r>
              <a:rPr dirty="0" sz="1200" spc="-5">
                <a:latin typeface="Times New Roman"/>
                <a:cs typeface="Times New Roman"/>
              </a:rPr>
              <a:t>paraffin. </a:t>
            </a:r>
            <a:r>
              <a:rPr dirty="0" sz="1200">
                <a:latin typeface="Times New Roman"/>
                <a:cs typeface="Times New Roman"/>
              </a:rPr>
              <a:t>. . . What am I to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Dashenka, </a:t>
            </a:r>
            <a:r>
              <a:rPr dirty="0" sz="1200">
                <a:latin typeface="Times New Roman"/>
                <a:cs typeface="Times New Roman"/>
              </a:rPr>
              <a:t>hearing that the </a:t>
            </a:r>
            <a:r>
              <a:rPr dirty="0" sz="1200" spc="-5">
                <a:latin typeface="Times New Roman"/>
                <a:cs typeface="Times New Roman"/>
              </a:rPr>
              <a:t>cupboard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opened without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permission, </a:t>
            </a:r>
            <a:r>
              <a:rPr dirty="0" sz="1200" spc="-10">
                <a:latin typeface="Times New Roman"/>
                <a:cs typeface="Times New Roman"/>
              </a:rPr>
              <a:t>grew 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wide-awake.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quickly lighted a candle, </a:t>
            </a:r>
            <a:r>
              <a:rPr dirty="0" sz="1200" spc="-5">
                <a:latin typeface="Times New Roman"/>
                <a:cs typeface="Times New Roman"/>
              </a:rPr>
              <a:t>jumped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bed, 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 nightgown,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freckled, </a:t>
            </a:r>
            <a:r>
              <a:rPr dirty="0" sz="1200" spc="5">
                <a:latin typeface="Times New Roman"/>
                <a:cs typeface="Times New Roman"/>
              </a:rPr>
              <a:t>bony </a:t>
            </a:r>
            <a:r>
              <a:rPr dirty="0" sz="1200" spc="-5">
                <a:latin typeface="Times New Roman"/>
                <a:cs typeface="Times New Roman"/>
              </a:rPr>
              <a:t>figure </a:t>
            </a:r>
            <a:r>
              <a:rPr dirty="0" sz="1200">
                <a:latin typeface="Times New Roman"/>
                <a:cs typeface="Times New Roman"/>
              </a:rPr>
              <a:t>in curl-papers, </a:t>
            </a:r>
            <a:r>
              <a:rPr dirty="0" sz="1200" spc="-5">
                <a:latin typeface="Times New Roman"/>
                <a:cs typeface="Times New Roman"/>
              </a:rPr>
              <a:t>padded </a:t>
            </a:r>
            <a:r>
              <a:rPr dirty="0" sz="1200">
                <a:latin typeface="Times New Roman"/>
                <a:cs typeface="Times New Roman"/>
              </a:rPr>
              <a:t>with bare </a:t>
            </a:r>
            <a:r>
              <a:rPr dirty="0" sz="1200" spc="-5">
                <a:latin typeface="Times New Roman"/>
                <a:cs typeface="Times New Roman"/>
              </a:rPr>
              <a:t>feet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cupboard.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"Who </a:t>
            </a:r>
            <a:r>
              <a:rPr dirty="0" sz="1200">
                <a:latin typeface="Times New Roman"/>
                <a:cs typeface="Times New Roman"/>
              </a:rPr>
              <a:t>told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might?" </a:t>
            </a:r>
            <a:r>
              <a:rPr dirty="0" sz="1200" spc="-5">
                <a:latin typeface="Times New Roman"/>
                <a:cs typeface="Times New Roman"/>
              </a:rPr>
              <a:t>she asked </a:t>
            </a:r>
            <a:r>
              <a:rPr dirty="0" sz="1200">
                <a:latin typeface="Times New Roman"/>
                <a:cs typeface="Times New Roman"/>
              </a:rPr>
              <a:t>sternly, </a:t>
            </a:r>
            <a:r>
              <a:rPr dirty="0" sz="1200" spc="-5">
                <a:latin typeface="Times New Roman"/>
                <a:cs typeface="Times New Roman"/>
              </a:rPr>
              <a:t>as she scrutinized </a:t>
            </a:r>
            <a:r>
              <a:rPr dirty="0" sz="1200">
                <a:latin typeface="Times New Roman"/>
                <a:cs typeface="Times New Roman"/>
              </a:rPr>
              <a:t>the inside of the  </a:t>
            </a:r>
            <a:r>
              <a:rPr dirty="0" sz="1200" spc="-5">
                <a:latin typeface="Times New Roman"/>
                <a:cs typeface="Times New Roman"/>
              </a:rPr>
              <a:t>cupboard. "Was </a:t>
            </a:r>
            <a:r>
              <a:rPr dirty="0" sz="1200">
                <a:latin typeface="Times New Roman"/>
                <a:cs typeface="Times New Roman"/>
              </a:rPr>
              <a:t>the vodka put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haven't </a:t>
            </a:r>
            <a:r>
              <a:rPr dirty="0" sz="1200">
                <a:latin typeface="Times New Roman"/>
                <a:cs typeface="Times New Roman"/>
              </a:rPr>
              <a:t>drunk vodka but </a:t>
            </a:r>
            <a:r>
              <a:rPr dirty="0" sz="1200" spc="-5">
                <a:latin typeface="Times New Roman"/>
                <a:cs typeface="Times New Roman"/>
              </a:rPr>
              <a:t>paraffin, Dashenka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muttered  </a:t>
            </a:r>
            <a:r>
              <a:rPr dirty="0" sz="1200">
                <a:latin typeface="Times New Roman"/>
                <a:cs typeface="Times New Roman"/>
              </a:rPr>
              <a:t>Strizhin, mopping the cold </a:t>
            </a:r>
            <a:r>
              <a:rPr dirty="0" sz="1200" spc="-5">
                <a:latin typeface="Times New Roman"/>
                <a:cs typeface="Times New Roman"/>
              </a:rPr>
              <a:t>sweat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what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 to touch the </a:t>
            </a:r>
            <a:r>
              <a:rPr dirty="0" sz="1200" spc="-5">
                <a:latin typeface="Times New Roman"/>
                <a:cs typeface="Times New Roman"/>
              </a:rPr>
              <a:t>paraffin </a:t>
            </a:r>
            <a:r>
              <a:rPr dirty="0" sz="1200">
                <a:latin typeface="Times New Roman"/>
                <a:cs typeface="Times New Roman"/>
              </a:rPr>
              <a:t>for?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nothing to do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is it? 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put there for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 spc="-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suppose </a:t>
            </a:r>
            <a:r>
              <a:rPr dirty="0" sz="1200" spc="-5">
                <a:latin typeface="Times New Roman"/>
                <a:cs typeface="Times New Roman"/>
              </a:rPr>
              <a:t>paraffin costs nothing? Eh? 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 </a:t>
            </a:r>
            <a:r>
              <a:rPr dirty="0" sz="1200" spc="-5">
                <a:latin typeface="Times New Roman"/>
                <a:cs typeface="Times New Roman"/>
              </a:rPr>
              <a:t>what paraffin is </a:t>
            </a:r>
            <a:r>
              <a:rPr dirty="0" sz="1200">
                <a:latin typeface="Times New Roman"/>
                <a:cs typeface="Times New Roman"/>
              </a:rPr>
              <a:t>now?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"Dear Dashenka," </a:t>
            </a:r>
            <a:r>
              <a:rPr dirty="0" sz="1200">
                <a:latin typeface="Times New Roman"/>
                <a:cs typeface="Times New Roman"/>
              </a:rPr>
              <a:t>moaned Strizhin,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a question of life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death, </a:t>
            </a:r>
            <a:r>
              <a:rPr dirty="0" sz="1200" spc="-5">
                <a:latin typeface="Times New Roman"/>
                <a:cs typeface="Times New Roman"/>
              </a:rPr>
              <a:t>and you </a:t>
            </a:r>
            <a:r>
              <a:rPr dirty="0" sz="1200">
                <a:latin typeface="Times New Roman"/>
                <a:cs typeface="Times New Roman"/>
              </a:rPr>
              <a:t>talk </a:t>
            </a:r>
            <a:r>
              <a:rPr dirty="0" sz="1200" spc="-5">
                <a:latin typeface="Times New Roman"/>
                <a:cs typeface="Times New Roman"/>
              </a:rPr>
              <a:t>about  money!"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700"/>
              </a:lnSpc>
            </a:pPr>
            <a:r>
              <a:rPr dirty="0" sz="1200" spc="-10">
                <a:latin typeface="Times New Roman"/>
                <a:cs typeface="Times New Roman"/>
              </a:rPr>
              <a:t>"He's </a:t>
            </a:r>
            <a:r>
              <a:rPr dirty="0" sz="1200">
                <a:latin typeface="Times New Roman"/>
                <a:cs typeface="Times New Roman"/>
              </a:rPr>
              <a:t>drunk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tipsy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he </a:t>
            </a:r>
            <a:r>
              <a:rPr dirty="0" sz="1200" spc="-5">
                <a:latin typeface="Times New Roman"/>
                <a:cs typeface="Times New Roman"/>
              </a:rPr>
              <a:t>pokes his </a:t>
            </a:r>
            <a:r>
              <a:rPr dirty="0" sz="1200">
                <a:latin typeface="Times New Roman"/>
                <a:cs typeface="Times New Roman"/>
              </a:rPr>
              <a:t>nose into the cupboard!" </a:t>
            </a:r>
            <a:r>
              <a:rPr dirty="0" sz="1200" spc="-5">
                <a:latin typeface="Times New Roman"/>
                <a:cs typeface="Times New Roman"/>
              </a:rPr>
              <a:t>cried  Dashenka, </a:t>
            </a:r>
            <a:r>
              <a:rPr dirty="0" sz="1200">
                <a:latin typeface="Times New Roman"/>
                <a:cs typeface="Times New Roman"/>
              </a:rPr>
              <a:t>angrily slamming the cupboard door. </a:t>
            </a: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monsters, </a:t>
            </a:r>
            <a:r>
              <a:rPr dirty="0" sz="1200">
                <a:latin typeface="Times New Roman"/>
                <a:cs typeface="Times New Roman"/>
              </a:rPr>
              <a:t>the tormentors! </a:t>
            </a:r>
            <a:r>
              <a:rPr dirty="0" sz="1200" spc="-10">
                <a:latin typeface="Times New Roman"/>
                <a:cs typeface="Times New Roman"/>
              </a:rPr>
              <a:t>I'm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martyr,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miserable </a:t>
            </a:r>
            <a:r>
              <a:rPr dirty="0" sz="1200">
                <a:latin typeface="Times New Roman"/>
                <a:cs typeface="Times New Roman"/>
              </a:rPr>
              <a:t>woman, no </a:t>
            </a:r>
            <a:r>
              <a:rPr dirty="0" sz="1200" spc="-5">
                <a:latin typeface="Times New Roman"/>
                <a:cs typeface="Times New Roman"/>
              </a:rPr>
              <a:t>peace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or night! </a:t>
            </a:r>
            <a:r>
              <a:rPr dirty="0" sz="1200" spc="-5">
                <a:latin typeface="Times New Roman"/>
                <a:cs typeface="Times New Roman"/>
              </a:rPr>
              <a:t>Vipers, basilisks, accursed Herods, 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suffer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going </a:t>
            </a:r>
            <a:r>
              <a:rPr dirty="0" sz="1200">
                <a:latin typeface="Times New Roman"/>
                <a:cs typeface="Times New Roman"/>
              </a:rPr>
              <a:t>to-morrow!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maiden  </a:t>
            </a:r>
            <a:r>
              <a:rPr dirty="0" sz="1200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won't allow you </a:t>
            </a:r>
            <a:r>
              <a:rPr dirty="0" sz="1200">
                <a:latin typeface="Times New Roman"/>
                <a:cs typeface="Times New Roman"/>
              </a:rPr>
              <a:t>to stand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me in </a:t>
            </a:r>
            <a:r>
              <a:rPr dirty="0" sz="1200" spc="-5">
                <a:latin typeface="Times New Roman"/>
                <a:cs typeface="Times New Roman"/>
              </a:rPr>
              <a:t>your underclothes!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dare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look 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dressed!"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she went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on. . . . </a:t>
            </a:r>
            <a:r>
              <a:rPr dirty="0" sz="1200" spc="-5">
                <a:latin typeface="Times New Roman"/>
                <a:cs typeface="Times New Roman"/>
              </a:rPr>
              <a:t>Knowing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when Dashenka was enraged there was </a:t>
            </a:r>
            <a:r>
              <a:rPr dirty="0" sz="1200">
                <a:latin typeface="Times New Roman"/>
                <a:cs typeface="Times New Roman"/>
              </a:rPr>
              <a:t>no  moving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prayers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vows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firing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cannon, Strizhin waved his hand in  despair, </a:t>
            </a:r>
            <a:r>
              <a:rPr dirty="0" sz="1200">
                <a:latin typeface="Times New Roman"/>
                <a:cs typeface="Times New Roman"/>
              </a:rPr>
              <a:t>dressed,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made 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doctor. But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is only readily  found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wanted.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running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streets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ringing five times  </a:t>
            </a:r>
            <a:r>
              <a:rPr dirty="0" sz="1200" spc="-5">
                <a:latin typeface="Times New Roman"/>
                <a:cs typeface="Times New Roman"/>
              </a:rPr>
              <a:t>at Dr. Tchepharyants's, and seven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Dr. </a:t>
            </a:r>
            <a:r>
              <a:rPr dirty="0" sz="1200" spc="-5">
                <a:latin typeface="Times New Roman"/>
                <a:cs typeface="Times New Roman"/>
              </a:rPr>
              <a:t>Bultyhin's, </a:t>
            </a:r>
            <a:r>
              <a:rPr dirty="0" sz="1200">
                <a:latin typeface="Times New Roman"/>
                <a:cs typeface="Times New Roman"/>
              </a:rPr>
              <a:t>Strizhin </a:t>
            </a:r>
            <a:r>
              <a:rPr dirty="0" sz="1200" spc="-5">
                <a:latin typeface="Times New Roman"/>
                <a:cs typeface="Times New Roman"/>
              </a:rPr>
              <a:t>raced </a:t>
            </a:r>
            <a:r>
              <a:rPr dirty="0" sz="1200">
                <a:latin typeface="Times New Roman"/>
                <a:cs typeface="Times New Roman"/>
              </a:rPr>
              <a:t>off to a  </a:t>
            </a:r>
            <a:r>
              <a:rPr dirty="0" sz="1200" spc="-5">
                <a:latin typeface="Times New Roman"/>
                <a:cs typeface="Times New Roman"/>
              </a:rPr>
              <a:t>chemist's </a:t>
            </a:r>
            <a:r>
              <a:rPr dirty="0" sz="1200">
                <a:latin typeface="Times New Roman"/>
                <a:cs typeface="Times New Roman"/>
              </a:rPr>
              <a:t>shop, thinking possibly the </a:t>
            </a:r>
            <a:r>
              <a:rPr dirty="0" sz="1200" spc="-5">
                <a:latin typeface="Times New Roman"/>
                <a:cs typeface="Times New Roman"/>
              </a:rPr>
              <a:t>chemist </a:t>
            </a:r>
            <a:r>
              <a:rPr dirty="0" sz="1200">
                <a:latin typeface="Times New Roman"/>
                <a:cs typeface="Times New Roman"/>
              </a:rPr>
              <a:t>could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There, after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8328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interval,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dark and curly-headed </a:t>
            </a:r>
            <a:r>
              <a:rPr dirty="0" sz="1200">
                <a:latin typeface="Times New Roman"/>
                <a:cs typeface="Times New Roman"/>
              </a:rPr>
              <a:t>chemist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out to </a:t>
            </a:r>
            <a:r>
              <a:rPr dirty="0" sz="1200" spc="-5">
                <a:latin typeface="Times New Roman"/>
                <a:cs typeface="Times New Roman"/>
              </a:rPr>
              <a:t>him </a:t>
            </a:r>
            <a:r>
              <a:rPr dirty="0" sz="1200">
                <a:latin typeface="Times New Roman"/>
                <a:cs typeface="Times New Roman"/>
              </a:rPr>
              <a:t>in his </a:t>
            </a:r>
            <a:r>
              <a:rPr dirty="0" sz="1200" spc="-5">
                <a:latin typeface="Times New Roman"/>
                <a:cs typeface="Times New Roman"/>
              </a:rPr>
              <a:t>dressing gown,  </a:t>
            </a:r>
            <a:r>
              <a:rPr dirty="0" sz="1200">
                <a:latin typeface="Times New Roman"/>
                <a:cs typeface="Times New Roman"/>
              </a:rPr>
              <a:t>with drowsy </a:t>
            </a:r>
            <a:r>
              <a:rPr dirty="0" sz="1200" spc="-5">
                <a:latin typeface="Times New Roman"/>
                <a:cs typeface="Times New Roman"/>
              </a:rPr>
              <a:t>eyes, and </a:t>
            </a:r>
            <a:r>
              <a:rPr dirty="0" sz="1200">
                <a:latin typeface="Times New Roman"/>
                <a:cs typeface="Times New Roman"/>
              </a:rPr>
              <a:t>such a </a:t>
            </a:r>
            <a:r>
              <a:rPr dirty="0" sz="1200" spc="-5">
                <a:latin typeface="Times New Roman"/>
                <a:cs typeface="Times New Roman"/>
              </a:rPr>
              <a:t>wise and </a:t>
            </a:r>
            <a:r>
              <a:rPr dirty="0" sz="1200">
                <a:latin typeface="Times New Roman"/>
                <a:cs typeface="Times New Roman"/>
              </a:rPr>
              <a:t>serious face that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positively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terrifying.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want?" he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in a tone in which only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wise and dignified </a:t>
            </a:r>
            <a:r>
              <a:rPr dirty="0" sz="1200">
                <a:latin typeface="Times New Roman"/>
                <a:cs typeface="Times New Roman"/>
              </a:rPr>
              <a:t>chemists  of </a:t>
            </a:r>
            <a:r>
              <a:rPr dirty="0" sz="1200" spc="-5">
                <a:latin typeface="Times New Roman"/>
                <a:cs typeface="Times New Roman"/>
              </a:rPr>
              <a:t>Jewish persuasion 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speak.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"For God's sake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entreat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Strizhin breathlessly, "give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something.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just accidentally drunk </a:t>
            </a:r>
            <a:r>
              <a:rPr dirty="0" sz="1200" spc="-5">
                <a:latin typeface="Times New Roman"/>
                <a:cs typeface="Times New Roman"/>
              </a:rPr>
              <a:t>paraffin,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 spc="5">
                <a:latin typeface="Times New Roman"/>
                <a:cs typeface="Times New Roman"/>
              </a:rPr>
              <a:t>beg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not to excite </a:t>
            </a:r>
            <a:r>
              <a:rPr dirty="0" sz="1200" spc="-5">
                <a:latin typeface="Times New Roman"/>
                <a:cs typeface="Times New Roman"/>
              </a:rPr>
              <a:t>yourself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answer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questions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about </a:t>
            </a:r>
            <a:r>
              <a:rPr dirty="0" sz="1200">
                <a:latin typeface="Times New Roman"/>
                <a:cs typeface="Times New Roman"/>
              </a:rPr>
              <a:t>to put to </a:t>
            </a:r>
            <a:r>
              <a:rPr dirty="0" sz="1200" spc="-10">
                <a:latin typeface="Times New Roman"/>
                <a:cs typeface="Times New Roman"/>
              </a:rPr>
              <a:t>you.  </a:t>
            </a:r>
            <a:r>
              <a:rPr dirty="0" sz="1200">
                <a:latin typeface="Times New Roman"/>
                <a:cs typeface="Times New Roman"/>
              </a:rPr>
              <a:t>The very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excited prevents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understanding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drunk  </a:t>
            </a:r>
            <a:r>
              <a:rPr dirty="0" sz="1200" spc="-5">
                <a:latin typeface="Times New Roman"/>
                <a:cs typeface="Times New Roman"/>
              </a:rPr>
              <a:t>paraffin. </a:t>
            </a:r>
            <a:r>
              <a:rPr dirty="0" sz="1200">
                <a:latin typeface="Times New Roman"/>
                <a:cs typeface="Times New Roman"/>
              </a:rPr>
              <a:t>Yes?"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"Yes, paraffin! Please </a:t>
            </a:r>
            <a:r>
              <a:rPr dirty="0" sz="1200">
                <a:latin typeface="Times New Roman"/>
                <a:cs typeface="Times New Roman"/>
              </a:rPr>
              <a:t>save </a:t>
            </a:r>
            <a:r>
              <a:rPr dirty="0" sz="1200" spc="-5">
                <a:latin typeface="Times New Roman"/>
                <a:cs typeface="Times New Roman"/>
              </a:rPr>
              <a:t>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chemist went </a:t>
            </a:r>
            <a:r>
              <a:rPr dirty="0" sz="1200">
                <a:latin typeface="Times New Roman"/>
                <a:cs typeface="Times New Roman"/>
              </a:rPr>
              <a:t>coolly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gravely to the </a:t>
            </a:r>
            <a:r>
              <a:rPr dirty="0" sz="1200" spc="-5">
                <a:latin typeface="Times New Roman"/>
                <a:cs typeface="Times New Roman"/>
              </a:rPr>
              <a:t>desk, opened </a:t>
            </a:r>
            <a:r>
              <a:rPr dirty="0" sz="1200">
                <a:latin typeface="Times New Roman"/>
                <a:cs typeface="Times New Roman"/>
              </a:rPr>
              <a:t>a book, </a:t>
            </a:r>
            <a:r>
              <a:rPr dirty="0" sz="1200" spc="-5">
                <a:latin typeface="Times New Roman"/>
                <a:cs typeface="Times New Roman"/>
              </a:rPr>
              <a:t>became absorbed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reading </a:t>
            </a:r>
            <a:r>
              <a:rPr dirty="0" sz="1200">
                <a:latin typeface="Times New Roman"/>
                <a:cs typeface="Times New Roman"/>
              </a:rPr>
              <a:t>it.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reading a </a:t>
            </a:r>
            <a:r>
              <a:rPr dirty="0" sz="1200" spc="-5">
                <a:latin typeface="Times New Roman"/>
                <a:cs typeface="Times New Roman"/>
              </a:rPr>
              <a:t>couple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pages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shrugged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shoulder and </a:t>
            </a:r>
            <a:r>
              <a:rPr dirty="0" sz="1200">
                <a:latin typeface="Times New Roman"/>
                <a:cs typeface="Times New Roman"/>
              </a:rPr>
              <a:t>then the other,  made a </a:t>
            </a:r>
            <a:r>
              <a:rPr dirty="0" sz="1200" spc="-5">
                <a:latin typeface="Times New Roman"/>
                <a:cs typeface="Times New Roman"/>
              </a:rPr>
              <a:t>contemptuous grimace and, after </a:t>
            </a:r>
            <a:r>
              <a:rPr dirty="0" sz="1200">
                <a:latin typeface="Times New Roman"/>
                <a:cs typeface="Times New Roman"/>
              </a:rPr>
              <a:t>thinking for a minute,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adjoining  </a:t>
            </a:r>
            <a:r>
              <a:rPr dirty="0" sz="1200">
                <a:latin typeface="Times New Roman"/>
                <a:cs typeface="Times New Roman"/>
              </a:rPr>
              <a:t>room. The </a:t>
            </a:r>
            <a:r>
              <a:rPr dirty="0" sz="1200" spc="-5">
                <a:latin typeface="Times New Roman"/>
                <a:cs typeface="Times New Roman"/>
              </a:rPr>
              <a:t>clock struck </a:t>
            </a:r>
            <a:r>
              <a:rPr dirty="0" sz="1200">
                <a:latin typeface="Times New Roman"/>
                <a:cs typeface="Times New Roman"/>
              </a:rPr>
              <a:t>four, </a:t>
            </a:r>
            <a:r>
              <a:rPr dirty="0" sz="1200" spc="-5">
                <a:latin typeface="Times New Roman"/>
                <a:cs typeface="Times New Roman"/>
              </a:rPr>
              <a:t>and when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pointed </a:t>
            </a:r>
            <a:r>
              <a:rPr dirty="0" sz="1200">
                <a:latin typeface="Times New Roman"/>
                <a:cs typeface="Times New Roman"/>
              </a:rPr>
              <a:t>to ten minutes </a:t>
            </a:r>
            <a:r>
              <a:rPr dirty="0" sz="1200" spc="-5">
                <a:latin typeface="Times New Roman"/>
                <a:cs typeface="Times New Roman"/>
              </a:rPr>
              <a:t>past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chemist came  back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another book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again plunged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"H'm,"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as though </a:t>
            </a:r>
            <a:r>
              <a:rPr dirty="0" sz="1200">
                <a:latin typeface="Times New Roman"/>
                <a:cs typeface="Times New Roman"/>
              </a:rPr>
              <a:t>puzzled, </a:t>
            </a: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feel unwell shows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ought  </a:t>
            </a:r>
            <a:r>
              <a:rPr dirty="0" sz="1200">
                <a:latin typeface="Times New Roman"/>
                <a:cs typeface="Times New Roman"/>
              </a:rPr>
              <a:t>to apply to a doctor, not 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chemist."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to the doctors </a:t>
            </a:r>
            <a:r>
              <a:rPr dirty="0" sz="1200" spc="-5">
                <a:latin typeface="Times New Roman"/>
                <a:cs typeface="Times New Roman"/>
              </a:rPr>
              <a:t>already.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ring them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"H'm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regard us chemists as human beings, and </a:t>
            </a:r>
            <a:r>
              <a:rPr dirty="0" sz="1200">
                <a:latin typeface="Times New Roman"/>
                <a:cs typeface="Times New Roman"/>
              </a:rPr>
              <a:t>disturb our rest </a:t>
            </a:r>
            <a:r>
              <a:rPr dirty="0" sz="1200" spc="-5">
                <a:latin typeface="Times New Roman"/>
                <a:cs typeface="Times New Roman"/>
              </a:rPr>
              <a:t>even at </a:t>
            </a:r>
            <a:r>
              <a:rPr dirty="0" sz="1200">
                <a:latin typeface="Times New Roman"/>
                <a:cs typeface="Times New Roman"/>
              </a:rPr>
              <a:t>four  </a:t>
            </a:r>
            <a:r>
              <a:rPr dirty="0" sz="1200" spc="-5">
                <a:latin typeface="Times New Roman"/>
                <a:cs typeface="Times New Roman"/>
              </a:rPr>
              <a:t>o'clock at night, though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dog,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cat,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rest </a:t>
            </a:r>
            <a:r>
              <a:rPr dirty="0" sz="1200">
                <a:latin typeface="Times New Roman"/>
                <a:cs typeface="Times New Roman"/>
              </a:rPr>
              <a:t>in peace. . . . 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understand anything,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thinking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not </a:t>
            </a:r>
            <a:r>
              <a:rPr dirty="0" sz="1200" spc="-5">
                <a:latin typeface="Times New Roman"/>
                <a:cs typeface="Times New Roman"/>
              </a:rPr>
              <a:t>people and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nerves </a:t>
            </a:r>
            <a:r>
              <a:rPr dirty="0" sz="1200">
                <a:latin typeface="Times New Roman"/>
                <a:cs typeface="Times New Roman"/>
              </a:rPr>
              <a:t>are like  </a:t>
            </a:r>
            <a:r>
              <a:rPr dirty="0" sz="1200" spc="-5">
                <a:latin typeface="Times New Roman"/>
                <a:cs typeface="Times New Roman"/>
              </a:rPr>
              <a:t>cords."</a:t>
            </a:r>
            <a:endParaRPr sz="1200">
              <a:latin typeface="Times New Roman"/>
              <a:cs typeface="Times New Roman"/>
            </a:endParaRPr>
          </a:p>
          <a:p>
            <a:pPr marL="12700" marR="1567180">
              <a:lnSpc>
                <a:spcPts val="2780"/>
              </a:lnSpc>
              <a:spcBef>
                <a:spcPts val="305"/>
              </a:spcBef>
            </a:pPr>
            <a:r>
              <a:rPr dirty="0" sz="1200">
                <a:latin typeface="Times New Roman"/>
                <a:cs typeface="Times New Roman"/>
              </a:rPr>
              <a:t>Strizhin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chemist, heaved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sigh, and went home.  "So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fated to die," 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thought.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400"/>
              </a:lnSpc>
              <a:spcBef>
                <a:spcPts val="1100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mouth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burning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taste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paraffin, there were twinges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stomach, and </a:t>
            </a:r>
            <a:r>
              <a:rPr dirty="0" sz="1200">
                <a:latin typeface="Times New Roman"/>
                <a:cs typeface="Times New Roman"/>
              </a:rPr>
              <a:t>a sound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boom, boom, boom in </a:t>
            </a:r>
            <a:r>
              <a:rPr dirty="0" sz="1200" spc="-5">
                <a:latin typeface="Times New Roman"/>
                <a:cs typeface="Times New Roman"/>
              </a:rPr>
              <a:t>his ears. </a:t>
            </a:r>
            <a:r>
              <a:rPr dirty="0" sz="1200">
                <a:latin typeface="Times New Roman"/>
                <a:cs typeface="Times New Roman"/>
              </a:rPr>
              <a:t>Every moment it seemed to him  that </a:t>
            </a:r>
            <a:r>
              <a:rPr dirty="0" sz="1200" spc="-5">
                <a:latin typeface="Times New Roman"/>
                <a:cs typeface="Times New Roman"/>
              </a:rPr>
              <a:t>his end was </a:t>
            </a:r>
            <a:r>
              <a:rPr dirty="0" sz="1200">
                <a:latin typeface="Times New Roman"/>
                <a:cs typeface="Times New Roman"/>
              </a:rPr>
              <a:t>near, that </a:t>
            </a:r>
            <a:r>
              <a:rPr dirty="0" sz="1200" spc="-5">
                <a:latin typeface="Times New Roman"/>
                <a:cs typeface="Times New Roman"/>
              </a:rPr>
              <a:t>his heart was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longer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Returning </a:t>
            </a:r>
            <a:r>
              <a:rPr dirty="0" sz="1200">
                <a:latin typeface="Times New Roman"/>
                <a:cs typeface="Times New Roman"/>
              </a:rPr>
              <a:t>home he made </a:t>
            </a:r>
            <a:r>
              <a:rPr dirty="0" sz="1200" spc="-5">
                <a:latin typeface="Times New Roman"/>
                <a:cs typeface="Times New Roman"/>
              </a:rPr>
              <a:t>haste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write: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>
                <a:latin typeface="Times New Roman"/>
                <a:cs typeface="Times New Roman"/>
              </a:rPr>
              <a:t>no one be </a:t>
            </a:r>
            <a:r>
              <a:rPr dirty="0" sz="1200" spc="-5">
                <a:latin typeface="Times New Roman"/>
                <a:cs typeface="Times New Roman"/>
              </a:rPr>
              <a:t>blamed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death," then </a:t>
            </a:r>
            <a:r>
              <a:rPr dirty="0" sz="1200" spc="5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said his prayers,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pulled </a:t>
            </a:r>
            <a:r>
              <a:rPr dirty="0" sz="1200">
                <a:latin typeface="Times New Roman"/>
                <a:cs typeface="Times New Roman"/>
              </a:rPr>
              <a:t>the bedclothes </a:t>
            </a:r>
            <a:r>
              <a:rPr dirty="0" sz="1200" spc="-5">
                <a:latin typeface="Times New Roman"/>
                <a:cs typeface="Times New Roman"/>
              </a:rPr>
              <a:t>over his </a:t>
            </a:r>
            <a:r>
              <a:rPr dirty="0" sz="1200">
                <a:latin typeface="Times New Roman"/>
                <a:cs typeface="Times New Roman"/>
              </a:rPr>
              <a:t>head.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lay </a:t>
            </a:r>
            <a:r>
              <a:rPr dirty="0" sz="1200" spc="-5">
                <a:latin typeface="Times New Roman"/>
                <a:cs typeface="Times New Roman"/>
              </a:rPr>
              <a:t>awake </a:t>
            </a:r>
            <a:r>
              <a:rPr dirty="0" sz="1200">
                <a:latin typeface="Times New Roman"/>
                <a:cs typeface="Times New Roman"/>
              </a:rPr>
              <a:t>till  morning expecting death,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the time he </a:t>
            </a:r>
            <a:r>
              <a:rPr dirty="0" sz="1200" spc="-5">
                <a:latin typeface="Times New Roman"/>
                <a:cs typeface="Times New Roman"/>
              </a:rPr>
              <a:t>kept fancying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grave would be  </a:t>
            </a:r>
            <a:r>
              <a:rPr dirty="0" sz="1200" spc="-5">
                <a:latin typeface="Times New Roman"/>
                <a:cs typeface="Times New Roman"/>
              </a:rPr>
              <a:t>covered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fresh green grass </a:t>
            </a:r>
            <a:r>
              <a:rPr dirty="0" sz="1200">
                <a:latin typeface="Times New Roman"/>
                <a:cs typeface="Times New Roman"/>
              </a:rPr>
              <a:t>and how the </a:t>
            </a:r>
            <a:r>
              <a:rPr dirty="0" sz="1200" spc="-5">
                <a:latin typeface="Times New Roman"/>
                <a:cs typeface="Times New Roman"/>
              </a:rPr>
              <a:t>birds </a:t>
            </a:r>
            <a:r>
              <a:rPr dirty="0" sz="1200">
                <a:latin typeface="Times New Roman"/>
                <a:cs typeface="Times New Roman"/>
              </a:rPr>
              <a:t>would twitter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it. 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morning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sitting on </a:t>
            </a:r>
            <a:r>
              <a:rPr dirty="0" sz="1200" spc="-5">
                <a:latin typeface="Times New Roman"/>
                <a:cs typeface="Times New Roman"/>
              </a:rPr>
              <a:t>his bed, </a:t>
            </a:r>
            <a:r>
              <a:rPr dirty="0" sz="1200">
                <a:latin typeface="Times New Roman"/>
                <a:cs typeface="Times New Roman"/>
              </a:rPr>
              <a:t>saying with a smile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Dashenka: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"One </a:t>
            </a:r>
            <a:r>
              <a:rPr dirty="0" sz="1200">
                <a:latin typeface="Times New Roman"/>
                <a:cs typeface="Times New Roman"/>
              </a:rPr>
              <a:t>who leads a steady </a:t>
            </a:r>
            <a:r>
              <a:rPr dirty="0" sz="1200" spc="-5">
                <a:latin typeface="Times New Roman"/>
                <a:cs typeface="Times New Roman"/>
              </a:rPr>
              <a:t>and regular life,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sister, is unaffected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any poison. </a:t>
            </a:r>
            <a:r>
              <a:rPr dirty="0" sz="1200" spc="-5">
                <a:latin typeface="Times New Roman"/>
                <a:cs typeface="Times New Roman"/>
              </a:rPr>
              <a:t>Take  </a:t>
            </a:r>
            <a:r>
              <a:rPr dirty="0" sz="1200">
                <a:latin typeface="Times New Roman"/>
                <a:cs typeface="Times New Roman"/>
              </a:rPr>
              <a:t>me, for </a:t>
            </a:r>
            <a:r>
              <a:rPr dirty="0" sz="1200" spc="-5">
                <a:latin typeface="Times New Roman"/>
                <a:cs typeface="Times New Roman"/>
              </a:rPr>
              <a:t>example.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verge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death.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dying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agony,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now I  </a:t>
            </a:r>
            <a:r>
              <a:rPr dirty="0" sz="1200" spc="-5">
                <a:latin typeface="Times New Roman"/>
                <a:cs typeface="Times New Roman"/>
              </a:rPr>
              <a:t>am all right.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only a burning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mouth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soreness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throat, but I </a:t>
            </a:r>
            <a:r>
              <a:rPr dirty="0" sz="1200" spc="-5">
                <a:latin typeface="Times New Roman"/>
                <a:cs typeface="Times New Roman"/>
              </a:rPr>
              <a:t>am  all right </a:t>
            </a:r>
            <a:r>
              <a:rPr dirty="0" sz="1200">
                <a:latin typeface="Times New Roman"/>
                <a:cs typeface="Times New Roman"/>
              </a:rPr>
              <a:t>all over, </a:t>
            </a:r>
            <a:r>
              <a:rPr dirty="0" sz="1200" spc="-5">
                <a:latin typeface="Times New Roman"/>
                <a:cs typeface="Times New Roman"/>
              </a:rPr>
              <a:t>thank </a:t>
            </a:r>
            <a:r>
              <a:rPr dirty="0" sz="1200">
                <a:latin typeface="Times New Roman"/>
                <a:cs typeface="Times New Roman"/>
              </a:rPr>
              <a:t>God. . . . And </a:t>
            </a:r>
            <a:r>
              <a:rPr dirty="0" sz="1200" spc="-10">
                <a:latin typeface="Times New Roman"/>
                <a:cs typeface="Times New Roman"/>
              </a:rPr>
              <a:t>why? It's </a:t>
            </a:r>
            <a:r>
              <a:rPr dirty="0" sz="1200">
                <a:latin typeface="Times New Roman"/>
                <a:cs typeface="Times New Roman"/>
              </a:rPr>
              <a:t>because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regular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10883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"No, it's </a:t>
            </a:r>
            <a:r>
              <a:rPr dirty="0" sz="1200">
                <a:latin typeface="Times New Roman"/>
                <a:cs typeface="Times New Roman"/>
              </a:rPr>
              <a:t>because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inferior </a:t>
            </a:r>
            <a:r>
              <a:rPr dirty="0" sz="1200" spc="-5">
                <a:latin typeface="Times New Roman"/>
                <a:cs typeface="Times New Roman"/>
              </a:rPr>
              <a:t>paraffin!" sighed Dashenka, </a:t>
            </a:r>
            <a:r>
              <a:rPr dirty="0" sz="1200">
                <a:latin typeface="Times New Roman"/>
                <a:cs typeface="Times New Roman"/>
              </a:rPr>
              <a:t>thinking of the </a:t>
            </a:r>
            <a:r>
              <a:rPr dirty="0" sz="1200" spc="-5">
                <a:latin typeface="Times New Roman"/>
                <a:cs typeface="Times New Roman"/>
              </a:rPr>
              <a:t>household  expenses and gazing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space. "The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shop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given me the </a:t>
            </a:r>
            <a:r>
              <a:rPr dirty="0" sz="1200" spc="-5">
                <a:latin typeface="Times New Roman"/>
                <a:cs typeface="Times New Roman"/>
              </a:rPr>
              <a:t>best  quality, </a:t>
            </a:r>
            <a:r>
              <a:rPr dirty="0" sz="1200">
                <a:latin typeface="Times New Roman"/>
                <a:cs typeface="Times New Roman"/>
              </a:rPr>
              <a:t>but that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farthings.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martyr,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miserable </a:t>
            </a:r>
            <a:r>
              <a:rPr dirty="0" sz="1200" spc="5">
                <a:latin typeface="Times New Roman"/>
                <a:cs typeface="Times New Roman"/>
              </a:rPr>
              <a:t>woman. </a:t>
            </a:r>
            <a:r>
              <a:rPr dirty="0" sz="120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monsters!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suffer the </a:t>
            </a:r>
            <a:r>
              <a:rPr dirty="0" sz="1200" spc="-5">
                <a:latin typeface="Times New Roman"/>
                <a:cs typeface="Times New Roman"/>
              </a:rPr>
              <a:t>same,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come, accursed Herods.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And she went </a:t>
            </a:r>
            <a:r>
              <a:rPr dirty="0" sz="1200">
                <a:latin typeface="Times New Roman"/>
                <a:cs typeface="Times New Roman"/>
              </a:rPr>
              <a:t>on and on. 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980" cy="882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ALBUM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KRATEROV,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titular councillor, as </a:t>
            </a:r>
            <a:r>
              <a:rPr dirty="0" sz="1200">
                <a:latin typeface="Times New Roman"/>
                <a:cs typeface="Times New Roman"/>
              </a:rPr>
              <a:t>thin </a:t>
            </a:r>
            <a:r>
              <a:rPr dirty="0" sz="1200" spc="-5">
                <a:latin typeface="Times New Roman"/>
                <a:cs typeface="Times New Roman"/>
              </a:rPr>
              <a:t>and slender as </a:t>
            </a:r>
            <a:r>
              <a:rPr dirty="0" sz="1200">
                <a:latin typeface="Times New Roman"/>
                <a:cs typeface="Times New Roman"/>
              </a:rPr>
              <a:t>the Admiralty spire, </a:t>
            </a:r>
            <a:r>
              <a:rPr dirty="0" sz="1200" spc="-5">
                <a:latin typeface="Times New Roman"/>
                <a:cs typeface="Times New Roman"/>
              </a:rPr>
              <a:t>stepped  forward and, </a:t>
            </a:r>
            <a:r>
              <a:rPr dirty="0" sz="1200">
                <a:latin typeface="Times New Roman"/>
                <a:cs typeface="Times New Roman"/>
              </a:rPr>
              <a:t>addressing </a:t>
            </a:r>
            <a:r>
              <a:rPr dirty="0" sz="1200" spc="-5">
                <a:latin typeface="Times New Roman"/>
                <a:cs typeface="Times New Roman"/>
              </a:rPr>
              <a:t>Zhmyhov,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"Your Excellency! </a:t>
            </a:r>
            <a:r>
              <a:rPr dirty="0" sz="1200">
                <a:latin typeface="Times New Roman"/>
                <a:cs typeface="Times New Roman"/>
              </a:rPr>
              <a:t>Moved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touched to the bottom of our hearts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way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 </a:t>
            </a:r>
            <a:r>
              <a:rPr dirty="0" sz="1200" spc="-5">
                <a:latin typeface="Times New Roman"/>
                <a:cs typeface="Times New Roman"/>
              </a:rPr>
              <a:t>ruled us </a:t>
            </a:r>
            <a:r>
              <a:rPr dirty="0" sz="1200">
                <a:latin typeface="Times New Roman"/>
                <a:cs typeface="Times New Roman"/>
              </a:rPr>
              <a:t>during long </a:t>
            </a:r>
            <a:r>
              <a:rPr dirty="0" sz="1200" spc="-5">
                <a:latin typeface="Times New Roman"/>
                <a:cs typeface="Times New Roman"/>
              </a:rPr>
              <a:t>years, and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fatherly </a:t>
            </a:r>
            <a:r>
              <a:rPr dirty="0" sz="1200" spc="-5">
                <a:latin typeface="Times New Roman"/>
                <a:cs typeface="Times New Roman"/>
              </a:rPr>
              <a:t>care.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"During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ten years. </a:t>
            </a:r>
            <a:r>
              <a:rPr dirty="0" sz="1200">
                <a:latin typeface="Times New Roman"/>
                <a:cs typeface="Times New Roman"/>
              </a:rPr>
              <a:t>. ." </a:t>
            </a:r>
            <a:r>
              <a:rPr dirty="0" sz="1200" spc="-5">
                <a:latin typeface="Times New Roman"/>
                <a:cs typeface="Times New Roman"/>
              </a:rPr>
              <a:t>Zakusin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prompted.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"During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more than ten </a:t>
            </a:r>
            <a:r>
              <a:rPr dirty="0" sz="1200" spc="-5">
                <a:latin typeface="Times New Roman"/>
                <a:cs typeface="Times New Roman"/>
              </a:rPr>
              <a:t>years, we,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subordinates, </a:t>
            </a:r>
            <a:r>
              <a:rPr dirty="0" sz="1200">
                <a:latin typeface="Times New Roman"/>
                <a:cs typeface="Times New Roman"/>
              </a:rPr>
              <a:t>on this </a:t>
            </a:r>
            <a:r>
              <a:rPr dirty="0" sz="1200" spc="-5">
                <a:latin typeface="Times New Roman"/>
                <a:cs typeface="Times New Roman"/>
              </a:rPr>
              <a:t>so memorable 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er </a:t>
            </a:r>
            <a:r>
              <a:rPr dirty="0" sz="1200">
                <a:latin typeface="Times New Roman"/>
                <a:cs typeface="Times New Roman"/>
              </a:rPr>
              <a:t>. . . day, beg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Excellency to accept in token of our </a:t>
            </a:r>
            <a:r>
              <a:rPr dirty="0" sz="1200" spc="-5">
                <a:latin typeface="Times New Roman"/>
                <a:cs typeface="Times New Roman"/>
              </a:rPr>
              <a:t>respect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profound  gratitude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album </a:t>
            </a:r>
            <a:r>
              <a:rPr dirty="0" sz="1200">
                <a:latin typeface="Times New Roman"/>
                <a:cs typeface="Times New Roman"/>
              </a:rPr>
              <a:t>with our </a:t>
            </a:r>
            <a:r>
              <a:rPr dirty="0" sz="1200" spc="-5">
                <a:latin typeface="Times New Roman"/>
                <a:cs typeface="Times New Roman"/>
              </a:rPr>
              <a:t>portraits </a:t>
            </a:r>
            <a:r>
              <a:rPr dirty="0" sz="1200">
                <a:latin typeface="Times New Roman"/>
                <a:cs typeface="Times New Roman"/>
              </a:rPr>
              <a:t>in it, </a:t>
            </a:r>
            <a:r>
              <a:rPr dirty="0" sz="1200" spc="-5">
                <a:latin typeface="Times New Roman"/>
                <a:cs typeface="Times New Roman"/>
              </a:rPr>
              <a:t>and express </a:t>
            </a:r>
            <a:r>
              <a:rPr dirty="0" sz="1200">
                <a:latin typeface="Times New Roman"/>
                <a:cs typeface="Times New Roman"/>
              </a:rPr>
              <a:t>our hope that for the </a:t>
            </a:r>
            <a:r>
              <a:rPr dirty="0" sz="1200" spc="-5">
                <a:latin typeface="Times New Roman"/>
                <a:cs typeface="Times New Roman"/>
              </a:rPr>
              <a:t>duration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your distinguished life, </a:t>
            </a:r>
            <a:r>
              <a:rPr dirty="0" sz="1200">
                <a:latin typeface="Times New Roman"/>
                <a:cs typeface="Times New Roman"/>
              </a:rPr>
              <a:t>that for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dying </a:t>
            </a:r>
            <a:r>
              <a:rPr dirty="0" sz="1200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abandon us.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"With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fatherly </a:t>
            </a:r>
            <a:r>
              <a:rPr dirty="0" sz="1200" spc="-5">
                <a:latin typeface="Times New Roman"/>
                <a:cs typeface="Times New Roman"/>
              </a:rPr>
              <a:t>guidance </a:t>
            </a:r>
            <a:r>
              <a:rPr dirty="0" sz="1200">
                <a:latin typeface="Times New Roman"/>
                <a:cs typeface="Times New Roman"/>
              </a:rPr>
              <a:t>in the path of justice </a:t>
            </a:r>
            <a:r>
              <a:rPr dirty="0" sz="1200" spc="-5">
                <a:latin typeface="Times New Roman"/>
                <a:cs typeface="Times New Roman"/>
              </a:rPr>
              <a:t>and progress.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added </a:t>
            </a:r>
            <a:r>
              <a:rPr dirty="0" sz="1200" spc="-5">
                <a:latin typeface="Times New Roman"/>
                <a:cs typeface="Times New Roman"/>
              </a:rPr>
              <a:t>Zakusin,  </a:t>
            </a:r>
            <a:r>
              <a:rPr dirty="0" sz="1200">
                <a:latin typeface="Times New Roman"/>
                <a:cs typeface="Times New Roman"/>
              </a:rPr>
              <a:t>wiping </a:t>
            </a:r>
            <a:r>
              <a:rPr dirty="0" sz="1200" spc="-5">
                <a:latin typeface="Times New Roman"/>
                <a:cs typeface="Times New Roman"/>
              </a:rPr>
              <a:t>from his </a:t>
            </a:r>
            <a:r>
              <a:rPr dirty="0" sz="1200">
                <a:latin typeface="Times New Roman"/>
                <a:cs typeface="Times New Roman"/>
              </a:rPr>
              <a:t>brow the </a:t>
            </a:r>
            <a:r>
              <a:rPr dirty="0" sz="1200" spc="-5">
                <a:latin typeface="Times New Roman"/>
                <a:cs typeface="Times New Roman"/>
              </a:rPr>
              <a:t>perspiration </a:t>
            </a:r>
            <a:r>
              <a:rPr dirty="0" sz="1200">
                <a:latin typeface="Times New Roman"/>
                <a:cs typeface="Times New Roman"/>
              </a:rPr>
              <a:t>that had suddenly </a:t>
            </a:r>
            <a:r>
              <a:rPr dirty="0" sz="1200" spc="-5">
                <a:latin typeface="Times New Roman"/>
                <a:cs typeface="Times New Roman"/>
              </a:rPr>
              <a:t>appeared </a:t>
            </a:r>
            <a:r>
              <a:rPr dirty="0" sz="1200">
                <a:latin typeface="Times New Roman"/>
                <a:cs typeface="Times New Roman"/>
              </a:rPr>
              <a:t>on it; he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evidently longing to speak,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probability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speech ready. "And," </a:t>
            </a:r>
            <a:r>
              <a:rPr dirty="0" sz="1200">
                <a:latin typeface="Times New Roman"/>
                <a:cs typeface="Times New Roman"/>
              </a:rPr>
              <a:t>he wound  up, "may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standard fly for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career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genius, industry, and  social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self-consciousness."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 tear </a:t>
            </a:r>
            <a:r>
              <a:rPr dirty="0" sz="1200">
                <a:latin typeface="Times New Roman"/>
                <a:cs typeface="Times New Roman"/>
              </a:rPr>
              <a:t>trickled down the </a:t>
            </a:r>
            <a:r>
              <a:rPr dirty="0" sz="1200" spc="-5">
                <a:latin typeface="Times New Roman"/>
                <a:cs typeface="Times New Roman"/>
              </a:rPr>
              <a:t>wrinkled left cheek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Zhmyhov.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"Gentlemen!"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shaking </a:t>
            </a:r>
            <a:r>
              <a:rPr dirty="0" sz="1200">
                <a:latin typeface="Times New Roman"/>
                <a:cs typeface="Times New Roman"/>
              </a:rPr>
              <a:t>voice, </a:t>
            </a: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expect,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idea 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 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celebrate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modest </a:t>
            </a:r>
            <a:r>
              <a:rPr dirty="0" sz="1200" spc="-5">
                <a:latin typeface="Times New Roman"/>
                <a:cs typeface="Times New Roman"/>
              </a:rPr>
              <a:t>jubilee.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touched indeed </a:t>
            </a:r>
            <a:r>
              <a:rPr dirty="0" sz="1200">
                <a:latin typeface="Times New Roman"/>
                <a:cs typeface="Times New Roman"/>
              </a:rPr>
              <a:t>. . . very much </a:t>
            </a:r>
            <a:r>
              <a:rPr dirty="0" sz="1200" spc="-5">
                <a:latin typeface="Times New Roman"/>
                <a:cs typeface="Times New Roman"/>
              </a:rPr>
              <a:t>so. </a:t>
            </a:r>
            <a:r>
              <a:rPr dirty="0" sz="1200">
                <a:latin typeface="Times New Roman"/>
                <a:cs typeface="Times New Roman"/>
              </a:rPr>
              <a:t>. . . I 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forget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dying </a:t>
            </a:r>
            <a:r>
              <a:rPr dirty="0" sz="1200">
                <a:latin typeface="Times New Roman"/>
                <a:cs typeface="Times New Roman"/>
              </a:rPr>
              <a:t>day, and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me . . . believe me, friends,  that no one </a:t>
            </a:r>
            <a:r>
              <a:rPr dirty="0" sz="1200" spc="-5">
                <a:latin typeface="Times New Roman"/>
                <a:cs typeface="Times New Roman"/>
              </a:rPr>
              <a:t>is so </a:t>
            </a:r>
            <a:r>
              <a:rPr dirty="0" sz="1200">
                <a:latin typeface="Times New Roman"/>
                <a:cs typeface="Times New Roman"/>
              </a:rPr>
              <a:t>desirous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welfare 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if there </a:t>
            </a:r>
            <a:r>
              <a:rPr dirty="0" sz="1200" spc="-5">
                <a:latin typeface="Times New Roman"/>
                <a:cs typeface="Times New Roman"/>
              </a:rPr>
              <a:t>has been anything </a:t>
            </a:r>
            <a:r>
              <a:rPr dirty="0" sz="1200">
                <a:latin typeface="Times New Roman"/>
                <a:cs typeface="Times New Roman"/>
              </a:rPr>
              <a:t>. . . 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700"/>
              </a:lnSpc>
            </a:pPr>
            <a:r>
              <a:rPr dirty="0" sz="1200" spc="-5">
                <a:latin typeface="Times New Roman"/>
                <a:cs typeface="Times New Roman"/>
              </a:rPr>
              <a:t>Zhmyhov,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actual </a:t>
            </a:r>
            <a:r>
              <a:rPr dirty="0" sz="1200">
                <a:latin typeface="Times New Roman"/>
                <a:cs typeface="Times New Roman"/>
              </a:rPr>
              <a:t>civil </a:t>
            </a:r>
            <a:r>
              <a:rPr dirty="0" sz="1200" spc="-5">
                <a:latin typeface="Times New Roman"/>
                <a:cs typeface="Times New Roman"/>
              </a:rPr>
              <a:t>councillor, kissed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titular councillor Kraterov,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expected such an </a:t>
            </a:r>
            <a:r>
              <a:rPr dirty="0" sz="1200">
                <a:latin typeface="Times New Roman"/>
                <a:cs typeface="Times New Roman"/>
              </a:rPr>
              <a:t>honour, </a:t>
            </a:r>
            <a:r>
              <a:rPr dirty="0" sz="1200" spc="-5">
                <a:latin typeface="Times New Roman"/>
                <a:cs typeface="Times New Roman"/>
              </a:rPr>
              <a:t>and turned </a:t>
            </a:r>
            <a:r>
              <a:rPr dirty="0" sz="1200">
                <a:latin typeface="Times New Roman"/>
                <a:cs typeface="Times New Roman"/>
              </a:rPr>
              <a:t>pale with </a:t>
            </a:r>
            <a:r>
              <a:rPr dirty="0" sz="1200" spc="-5">
                <a:latin typeface="Times New Roman"/>
                <a:cs typeface="Times New Roman"/>
              </a:rPr>
              <a:t>delight. Then </a:t>
            </a:r>
            <a:r>
              <a:rPr dirty="0" sz="1200">
                <a:latin typeface="Times New Roman"/>
                <a:cs typeface="Times New Roman"/>
              </a:rPr>
              <a:t>the chief made a </a:t>
            </a:r>
            <a:r>
              <a:rPr dirty="0" sz="1200" spc="-5">
                <a:latin typeface="Times New Roman"/>
                <a:cs typeface="Times New Roman"/>
              </a:rPr>
              <a:t>gesture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signified </a:t>
            </a:r>
            <a:r>
              <a:rPr dirty="0" sz="1200">
                <a:latin typeface="Times New Roman"/>
                <a:cs typeface="Times New Roman"/>
              </a:rPr>
              <a:t>that he could not </a:t>
            </a:r>
            <a:r>
              <a:rPr dirty="0" sz="1200" spc="-5">
                <a:latin typeface="Times New Roman"/>
                <a:cs typeface="Times New Roman"/>
              </a:rPr>
              <a:t>speak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emotion, and shed </a:t>
            </a:r>
            <a:r>
              <a:rPr dirty="0" sz="1200">
                <a:latin typeface="Times New Roman"/>
                <a:cs typeface="Times New Roman"/>
              </a:rPr>
              <a:t>tears </a:t>
            </a:r>
            <a:r>
              <a:rPr dirty="0" sz="1200" spc="-5">
                <a:latin typeface="Times New Roman"/>
                <a:cs typeface="Times New Roman"/>
              </a:rPr>
              <a:t>as though an </a:t>
            </a:r>
            <a:r>
              <a:rPr dirty="0" sz="1200">
                <a:latin typeface="Times New Roman"/>
                <a:cs typeface="Times New Roman"/>
              </a:rPr>
              <a:t>expensive  </a:t>
            </a:r>
            <a:r>
              <a:rPr dirty="0" sz="1200" spc="-5">
                <a:latin typeface="Times New Roman"/>
                <a:cs typeface="Times New Roman"/>
              </a:rPr>
              <a:t>album had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been presented </a:t>
            </a:r>
            <a:r>
              <a:rPr dirty="0" sz="1200">
                <a:latin typeface="Times New Roman"/>
                <a:cs typeface="Times New Roman"/>
              </a:rPr>
              <a:t>to him, but on the </a:t>
            </a:r>
            <a:r>
              <a:rPr dirty="0" sz="1200" spc="-5">
                <a:latin typeface="Times New Roman"/>
                <a:cs typeface="Times New Roman"/>
              </a:rPr>
              <a:t>contrary, </a:t>
            </a:r>
            <a:r>
              <a:rPr dirty="0" sz="1200">
                <a:latin typeface="Times New Roman"/>
                <a:cs typeface="Times New Roman"/>
              </a:rPr>
              <a:t>taken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him . . . . </a:t>
            </a:r>
            <a:r>
              <a:rPr dirty="0" sz="1200" spc="-5">
                <a:latin typeface="Times New Roman"/>
                <a:cs typeface="Times New Roman"/>
              </a:rPr>
              <a:t>Then 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recovered and </a:t>
            </a:r>
            <a:r>
              <a:rPr dirty="0" sz="1200">
                <a:latin typeface="Times New Roman"/>
                <a:cs typeface="Times New Roman"/>
              </a:rPr>
              <a:t>said a </a:t>
            </a:r>
            <a:r>
              <a:rPr dirty="0" sz="1200" spc="-5">
                <a:latin typeface="Times New Roman"/>
                <a:cs typeface="Times New Roman"/>
              </a:rPr>
              <a:t>few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words </a:t>
            </a:r>
            <a:r>
              <a:rPr dirty="0" sz="1200">
                <a:latin typeface="Times New Roman"/>
                <a:cs typeface="Times New Roman"/>
              </a:rPr>
              <a:t>full of </a:t>
            </a:r>
            <a:r>
              <a:rPr dirty="0" sz="1200" spc="-5">
                <a:latin typeface="Times New Roman"/>
                <a:cs typeface="Times New Roman"/>
              </a:rPr>
              <a:t>feeling and given  everyone his hand </a:t>
            </a:r>
            <a:r>
              <a:rPr dirty="0" sz="1200">
                <a:latin typeface="Times New Roman"/>
                <a:cs typeface="Times New Roman"/>
              </a:rPr>
              <a:t>to shake, he went </a:t>
            </a:r>
            <a:r>
              <a:rPr dirty="0" sz="1200" spc="-5">
                <a:latin typeface="Times New Roman"/>
                <a:cs typeface="Times New Roman"/>
              </a:rPr>
              <a:t>downstairs amid </a:t>
            </a:r>
            <a:r>
              <a:rPr dirty="0" sz="1200">
                <a:latin typeface="Times New Roman"/>
                <a:cs typeface="Times New Roman"/>
              </a:rPr>
              <a:t>loud </a:t>
            </a:r>
            <a:r>
              <a:rPr dirty="0" sz="1200" spc="-5">
                <a:latin typeface="Times New Roman"/>
                <a:cs typeface="Times New Roman"/>
              </a:rPr>
              <a:t>and joyful cheers, got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his carriage and </a:t>
            </a:r>
            <a:r>
              <a:rPr dirty="0" sz="1200">
                <a:latin typeface="Times New Roman"/>
                <a:cs typeface="Times New Roman"/>
              </a:rPr>
              <a:t>drove off, </a:t>
            </a:r>
            <a:r>
              <a:rPr dirty="0" sz="1200" spc="-5">
                <a:latin typeface="Times New Roman"/>
                <a:cs typeface="Times New Roman"/>
              </a:rPr>
              <a:t>followed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blessings.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carriage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 aware </a:t>
            </a:r>
            <a:r>
              <a:rPr dirty="0" sz="1200">
                <a:latin typeface="Times New Roman"/>
                <a:cs typeface="Times New Roman"/>
              </a:rPr>
              <a:t>of a flood of joyous </a:t>
            </a:r>
            <a:r>
              <a:rPr dirty="0" sz="1200" spc="-5">
                <a:latin typeface="Times New Roman"/>
                <a:cs typeface="Times New Roman"/>
              </a:rPr>
              <a:t>feelings such as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never </a:t>
            </a:r>
            <a:r>
              <a:rPr dirty="0" sz="1200">
                <a:latin typeface="Times New Roman"/>
                <a:cs typeface="Times New Roman"/>
              </a:rPr>
              <a:t>known before, and </a:t>
            </a: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more  he </a:t>
            </a:r>
            <a:r>
              <a:rPr dirty="0" sz="1200" spc="-5">
                <a:latin typeface="Times New Roman"/>
                <a:cs typeface="Times New Roman"/>
              </a:rPr>
              <a:t>shed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new delights awaited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There his family, his friends, and acquaintances </a:t>
            </a:r>
            <a:r>
              <a:rPr dirty="0" sz="1200">
                <a:latin typeface="Times New Roman"/>
                <a:cs typeface="Times New Roman"/>
              </a:rPr>
              <a:t>had  </a:t>
            </a:r>
            <a:r>
              <a:rPr dirty="0" sz="1200" spc="-5">
                <a:latin typeface="Times New Roman"/>
                <a:cs typeface="Times New Roman"/>
              </a:rPr>
              <a:t>prepared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such an ovation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him </a:t>
            </a:r>
            <a:r>
              <a:rPr dirty="0" sz="1200">
                <a:latin typeface="Times New Roman"/>
                <a:cs typeface="Times New Roman"/>
              </a:rPr>
              <a:t>that he really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of very </a:t>
            </a:r>
            <a:r>
              <a:rPr dirty="0" sz="1200" spc="-5">
                <a:latin typeface="Times New Roman"/>
                <a:cs typeface="Times New Roman"/>
              </a:rPr>
              <a:t>great  service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country, </a:t>
            </a:r>
            <a:r>
              <a:rPr dirty="0" sz="1200">
                <a:latin typeface="Times New Roman"/>
                <a:cs typeface="Times New Roman"/>
              </a:rPr>
              <a:t>and that if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never existed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country would </a:t>
            </a:r>
            <a:r>
              <a:rPr dirty="0" sz="1200" spc="-5">
                <a:latin typeface="Times New Roman"/>
                <a:cs typeface="Times New Roman"/>
              </a:rPr>
              <a:t>perhaps </a:t>
            </a:r>
            <a:r>
              <a:rPr dirty="0" sz="1200">
                <a:latin typeface="Times New Roman"/>
                <a:cs typeface="Times New Roman"/>
              </a:rPr>
              <a:t>have 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in a very </a:t>
            </a:r>
            <a:r>
              <a:rPr dirty="0" sz="1200" spc="-5">
                <a:latin typeface="Times New Roman"/>
                <a:cs typeface="Times New Roman"/>
              </a:rPr>
              <a:t>bad way. </a:t>
            </a:r>
            <a:r>
              <a:rPr dirty="0" sz="1200">
                <a:latin typeface="Times New Roman"/>
                <a:cs typeface="Times New Roman"/>
              </a:rPr>
              <a:t>The jubilee dinner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made up of </a:t>
            </a:r>
            <a:r>
              <a:rPr dirty="0" sz="1200" spc="-5">
                <a:latin typeface="Times New Roman"/>
                <a:cs typeface="Times New Roman"/>
              </a:rPr>
              <a:t>toasts, speeches, and tears. 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short, </a:t>
            </a:r>
            <a:r>
              <a:rPr dirty="0" sz="1200" spc="-5">
                <a:latin typeface="Times New Roman"/>
                <a:cs typeface="Times New Roman"/>
              </a:rPr>
              <a:t>Zhmyhov </a:t>
            </a:r>
            <a:r>
              <a:rPr dirty="0" sz="1200">
                <a:latin typeface="Times New Roman"/>
                <a:cs typeface="Times New Roman"/>
              </a:rPr>
              <a:t>had never </a:t>
            </a:r>
            <a:r>
              <a:rPr dirty="0" sz="1200" spc="-5">
                <a:latin typeface="Times New Roman"/>
                <a:cs typeface="Times New Roman"/>
              </a:rPr>
              <a:t>expected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his merits </a:t>
            </a:r>
            <a:r>
              <a:rPr dirty="0" sz="1200">
                <a:latin typeface="Times New Roman"/>
                <a:cs typeface="Times New Roman"/>
              </a:rPr>
              <a:t>would be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warmly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appreciated.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"Gentlemen!"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dessert, "two </a:t>
            </a:r>
            <a:r>
              <a:rPr dirty="0" sz="1200">
                <a:latin typeface="Times New Roman"/>
                <a:cs typeface="Times New Roman"/>
              </a:rPr>
              <a:t>hours </a:t>
            </a:r>
            <a:r>
              <a:rPr dirty="0" sz="1200" spc="-10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recompensed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sufferings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undergo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servant, so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say, </a:t>
            </a:r>
            <a:r>
              <a:rPr dirty="0" sz="1200">
                <a:latin typeface="Times New Roman"/>
                <a:cs typeface="Times New Roman"/>
              </a:rPr>
              <a:t>not of </a:t>
            </a:r>
            <a:r>
              <a:rPr dirty="0" sz="1200" spc="-5">
                <a:latin typeface="Times New Roman"/>
                <a:cs typeface="Times New Roman"/>
              </a:rPr>
              <a:t>routine, </a:t>
            </a:r>
            <a:r>
              <a:rPr dirty="0" sz="1200">
                <a:latin typeface="Times New Roman"/>
                <a:cs typeface="Times New Roman"/>
              </a:rPr>
              <a:t>not of the  </a:t>
            </a:r>
            <a:r>
              <a:rPr dirty="0" sz="1200" spc="-5">
                <a:latin typeface="Times New Roman"/>
                <a:cs typeface="Times New Roman"/>
              </a:rPr>
              <a:t>letter, </a:t>
            </a:r>
            <a:r>
              <a:rPr dirty="0" sz="1200">
                <a:latin typeface="Times New Roman"/>
                <a:cs typeface="Times New Roman"/>
              </a:rPr>
              <a:t>but of </a:t>
            </a:r>
            <a:r>
              <a:rPr dirty="0" sz="1200" spc="-5">
                <a:latin typeface="Times New Roman"/>
                <a:cs typeface="Times New Roman"/>
              </a:rPr>
              <a:t>duty! Through </a:t>
            </a:r>
            <a:r>
              <a:rPr dirty="0" sz="1200">
                <a:latin typeface="Times New Roman"/>
                <a:cs typeface="Times New Roman"/>
              </a:rPr>
              <a:t>the whole duration 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service I have constantly </a:t>
            </a:r>
            <a:r>
              <a:rPr dirty="0" sz="1200" spc="-5">
                <a:latin typeface="Times New Roman"/>
                <a:cs typeface="Times New Roman"/>
              </a:rPr>
              <a:t>adhered 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principle;—the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public,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to-day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44303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825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received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highest </a:t>
            </a:r>
            <a:r>
              <a:rPr dirty="0" sz="1200">
                <a:latin typeface="Times New Roman"/>
                <a:cs typeface="Times New Roman"/>
              </a:rPr>
              <a:t>reward!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subordinates </a:t>
            </a:r>
            <a:r>
              <a:rPr dirty="0" sz="1200" spc="-5">
                <a:latin typeface="Times New Roman"/>
                <a:cs typeface="Times New Roman"/>
              </a:rPr>
              <a:t>presented </a:t>
            </a:r>
            <a:r>
              <a:rPr dirty="0" sz="1200">
                <a:latin typeface="Times New Roman"/>
                <a:cs typeface="Times New Roman"/>
              </a:rPr>
              <a:t>me with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album . . . </a:t>
            </a:r>
            <a:r>
              <a:rPr dirty="0" sz="1200" spc="-5">
                <a:latin typeface="Times New Roman"/>
                <a:cs typeface="Times New Roman"/>
              </a:rPr>
              <a:t>see!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touched."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Festive faces </a:t>
            </a:r>
            <a:r>
              <a:rPr dirty="0" sz="1200">
                <a:latin typeface="Times New Roman"/>
                <a:cs typeface="Times New Roman"/>
              </a:rPr>
              <a:t>bent over the </a:t>
            </a:r>
            <a:r>
              <a:rPr dirty="0" sz="1200" spc="-5">
                <a:latin typeface="Times New Roman"/>
                <a:cs typeface="Times New Roman"/>
              </a:rPr>
              <a:t>album and </a:t>
            </a:r>
            <a:r>
              <a:rPr dirty="0" sz="1200">
                <a:latin typeface="Times New Roman"/>
                <a:cs typeface="Times New Roman"/>
              </a:rPr>
              <a:t>began examining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a pretty album," said </a:t>
            </a:r>
            <a:r>
              <a:rPr dirty="0" sz="1200" spc="-5">
                <a:latin typeface="Times New Roman"/>
                <a:cs typeface="Times New Roman"/>
              </a:rPr>
              <a:t>Zhmyhov's daughter Olya, "it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have cost </a:t>
            </a:r>
            <a:r>
              <a:rPr dirty="0" sz="1200">
                <a:latin typeface="Times New Roman"/>
                <a:cs typeface="Times New Roman"/>
              </a:rPr>
              <a:t>fifty roubles, I  do </a:t>
            </a:r>
            <a:r>
              <a:rPr dirty="0" sz="1200" spc="-5">
                <a:latin typeface="Times New Roman"/>
                <a:cs typeface="Times New Roman"/>
              </a:rPr>
              <a:t>believe. Oh, it's charming! </a:t>
            </a:r>
            <a:r>
              <a:rPr dirty="0" sz="1200">
                <a:latin typeface="Times New Roman"/>
                <a:cs typeface="Times New Roman"/>
              </a:rPr>
              <a:t>You must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me the </a:t>
            </a:r>
            <a:r>
              <a:rPr dirty="0" sz="1200" spc="-5">
                <a:latin typeface="Times New Roman"/>
                <a:cs typeface="Times New Roman"/>
              </a:rPr>
              <a:t>album, papa,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hear?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take  </a:t>
            </a:r>
            <a:r>
              <a:rPr dirty="0" sz="1200" spc="-5">
                <a:latin typeface="Times New Roman"/>
                <a:cs typeface="Times New Roman"/>
              </a:rPr>
              <a:t>care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it's so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pretty."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dinner </a:t>
            </a:r>
            <a:r>
              <a:rPr dirty="0" sz="1200" spc="-5">
                <a:latin typeface="Times New Roman"/>
                <a:cs typeface="Times New Roman"/>
              </a:rPr>
              <a:t>Olya carried </a:t>
            </a:r>
            <a:r>
              <a:rPr dirty="0" sz="1200">
                <a:latin typeface="Times New Roman"/>
                <a:cs typeface="Times New Roman"/>
              </a:rPr>
              <a:t>off the </a:t>
            </a:r>
            <a:r>
              <a:rPr dirty="0" sz="1200" spc="-5">
                <a:latin typeface="Times New Roman"/>
                <a:cs typeface="Times New Roman"/>
              </a:rPr>
              <a:t>album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shut it </a:t>
            </a:r>
            <a:r>
              <a:rPr dirty="0" sz="1200" spc="1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drawer.  </a:t>
            </a:r>
            <a:r>
              <a:rPr dirty="0" sz="1200">
                <a:latin typeface="Times New Roman"/>
                <a:cs typeface="Times New Roman"/>
              </a:rPr>
              <a:t>Next day she took the </a:t>
            </a:r>
            <a:r>
              <a:rPr dirty="0" sz="1200" spc="-5">
                <a:latin typeface="Times New Roman"/>
                <a:cs typeface="Times New Roman"/>
              </a:rPr>
              <a:t>clerks </a:t>
            </a:r>
            <a:r>
              <a:rPr dirty="0" sz="1200">
                <a:latin typeface="Times New Roman"/>
                <a:cs typeface="Times New Roman"/>
              </a:rPr>
              <a:t>out of it, flung them on the </a:t>
            </a:r>
            <a:r>
              <a:rPr dirty="0" sz="1200" spc="-5">
                <a:latin typeface="Times New Roman"/>
                <a:cs typeface="Times New Roman"/>
              </a:rPr>
              <a:t>floor, and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her school  friends </a:t>
            </a:r>
            <a:r>
              <a:rPr dirty="0" sz="1200">
                <a:latin typeface="Times New Roman"/>
                <a:cs typeface="Times New Roman"/>
              </a:rPr>
              <a:t>in their </a:t>
            </a:r>
            <a:r>
              <a:rPr dirty="0" sz="1200" spc="-5">
                <a:latin typeface="Times New Roman"/>
                <a:cs typeface="Times New Roman"/>
              </a:rPr>
              <a:t>place.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uniforms made way for white pelerines. </a:t>
            </a:r>
            <a:r>
              <a:rPr dirty="0" sz="1200" spc="-5">
                <a:latin typeface="Times New Roman"/>
                <a:cs typeface="Times New Roman"/>
              </a:rPr>
              <a:t>Kolya,  his Excellency's </a:t>
            </a:r>
            <a:r>
              <a:rPr dirty="0" sz="1200">
                <a:latin typeface="Times New Roman"/>
                <a:cs typeface="Times New Roman"/>
              </a:rPr>
              <a:t>little son, </a:t>
            </a:r>
            <a:r>
              <a:rPr dirty="0" sz="1200" spc="-5">
                <a:latin typeface="Times New Roman"/>
                <a:cs typeface="Times New Roman"/>
              </a:rPr>
              <a:t>picked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clerks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painted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clothes </a:t>
            </a:r>
            <a:r>
              <a:rPr dirty="0" sz="1200">
                <a:latin typeface="Times New Roman"/>
                <a:cs typeface="Times New Roman"/>
              </a:rPr>
              <a:t>red. Those who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moustaches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presented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green moustaches and </a:t>
            </a:r>
            <a:r>
              <a:rPr dirty="0" sz="1200">
                <a:latin typeface="Times New Roman"/>
                <a:cs typeface="Times New Roman"/>
              </a:rPr>
              <a:t>added </a:t>
            </a:r>
            <a:r>
              <a:rPr dirty="0" sz="1200" spc="-5">
                <a:latin typeface="Times New Roman"/>
                <a:cs typeface="Times New Roman"/>
              </a:rPr>
              <a:t>brown beards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beardless.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paint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the little men </a:t>
            </a:r>
            <a:r>
              <a:rPr dirty="0" sz="1200" spc="-5">
                <a:latin typeface="Times New Roman"/>
                <a:cs typeface="Times New Roman"/>
              </a:rPr>
              <a:t>out </a:t>
            </a:r>
            <a:r>
              <a:rPr dirty="0" sz="1200">
                <a:latin typeface="Times New Roman"/>
                <a:cs typeface="Times New Roman"/>
              </a:rPr>
              <a:t>of the card-  </a:t>
            </a:r>
            <a:r>
              <a:rPr dirty="0" sz="1200" spc="-5">
                <a:latin typeface="Times New Roman"/>
                <a:cs typeface="Times New Roman"/>
              </a:rPr>
              <a:t>board, pricked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with a pin,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began playing soldiers with them. </a:t>
            </a:r>
            <a:r>
              <a:rPr dirty="0" sz="1200" spc="-5">
                <a:latin typeface="Times New Roman"/>
                <a:cs typeface="Times New Roman"/>
              </a:rPr>
              <a:t>After cutting  </a:t>
            </a:r>
            <a:r>
              <a:rPr dirty="0" sz="1200">
                <a:latin typeface="Times New Roman"/>
                <a:cs typeface="Times New Roman"/>
              </a:rPr>
              <a:t>out the </a:t>
            </a:r>
            <a:r>
              <a:rPr dirty="0" sz="1200" spc="-5">
                <a:latin typeface="Times New Roman"/>
                <a:cs typeface="Times New Roman"/>
              </a:rPr>
              <a:t>titular councillor Kraterov,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fixed him on a match-box </a:t>
            </a:r>
            <a:r>
              <a:rPr dirty="0" sz="1200" spc="-5">
                <a:latin typeface="Times New Roman"/>
                <a:cs typeface="Times New Roman"/>
              </a:rPr>
              <a:t>and carried </a:t>
            </a:r>
            <a:r>
              <a:rPr dirty="0" sz="1200">
                <a:latin typeface="Times New Roman"/>
                <a:cs typeface="Times New Roman"/>
              </a:rPr>
              <a:t>him in that  state to </a:t>
            </a:r>
            <a:r>
              <a:rPr dirty="0" sz="1200" spc="-5">
                <a:latin typeface="Times New Roman"/>
                <a:cs typeface="Times New Roman"/>
              </a:rPr>
              <a:t>his father's study.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"Papa,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monument,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Zhmyhov </a:t>
            </a:r>
            <a:r>
              <a:rPr dirty="0" sz="1200">
                <a:latin typeface="Times New Roman"/>
                <a:cs typeface="Times New Roman"/>
              </a:rPr>
              <a:t>burst out </a:t>
            </a:r>
            <a:r>
              <a:rPr dirty="0" sz="1200" spc="-5">
                <a:latin typeface="Times New Roman"/>
                <a:cs typeface="Times New Roman"/>
              </a:rPr>
              <a:t>laughing, lurched forward, </a:t>
            </a:r>
            <a:r>
              <a:rPr dirty="0" sz="1200">
                <a:latin typeface="Times New Roman"/>
                <a:cs typeface="Times New Roman"/>
              </a:rPr>
              <a:t>and, looking tenderly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child, </a:t>
            </a:r>
            <a:r>
              <a:rPr dirty="0" sz="1200" spc="5">
                <a:latin typeface="Times New Roman"/>
                <a:cs typeface="Times New Roman"/>
              </a:rPr>
              <a:t>gave  </a:t>
            </a:r>
            <a:r>
              <a:rPr dirty="0" sz="1200">
                <a:latin typeface="Times New Roman"/>
                <a:cs typeface="Times New Roman"/>
              </a:rPr>
              <a:t>him a </a:t>
            </a:r>
            <a:r>
              <a:rPr dirty="0" sz="1200" spc="-5">
                <a:latin typeface="Times New Roman"/>
                <a:cs typeface="Times New Roman"/>
              </a:rPr>
              <a:t>warm kiss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cheek.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"There,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rogue,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show mamma; let mamma </a:t>
            </a:r>
            <a:r>
              <a:rPr dirty="0" sz="1200">
                <a:latin typeface="Times New Roman"/>
                <a:cs typeface="Times New Roman"/>
              </a:rPr>
              <a:t>look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47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OH! THE</a:t>
            </a:r>
            <a:r>
              <a:rPr dirty="0" sz="1200" spc="-5" b="1">
                <a:latin typeface="Times New Roman"/>
                <a:cs typeface="Times New Roman"/>
              </a:rPr>
              <a:t> PUBLIC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"HERE goes, I've </a:t>
            </a:r>
            <a:r>
              <a:rPr dirty="0" sz="1200">
                <a:latin typeface="Times New Roman"/>
                <a:cs typeface="Times New Roman"/>
              </a:rPr>
              <a:t>done with </a:t>
            </a:r>
            <a:r>
              <a:rPr dirty="0" sz="1200" spc="-5">
                <a:latin typeface="Times New Roman"/>
                <a:cs typeface="Times New Roman"/>
              </a:rPr>
              <a:t>drinking! Nothing. </a:t>
            </a:r>
            <a:r>
              <a:rPr dirty="0" sz="1200">
                <a:latin typeface="Times New Roman"/>
                <a:cs typeface="Times New Roman"/>
              </a:rPr>
              <a:t>. . n-o-thing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tempt me to it. </a:t>
            </a:r>
            <a:r>
              <a:rPr dirty="0" sz="1200" spc="-10">
                <a:latin typeface="Times New Roman"/>
                <a:cs typeface="Times New Roman"/>
              </a:rPr>
              <a:t>It's  </a:t>
            </a:r>
            <a:r>
              <a:rPr dirty="0" sz="1200">
                <a:latin typeface="Times New Roman"/>
                <a:cs typeface="Times New Roman"/>
              </a:rPr>
              <a:t>time to take </a:t>
            </a:r>
            <a:r>
              <a:rPr dirty="0" sz="1200" spc="-5">
                <a:latin typeface="Times New Roman"/>
                <a:cs typeface="Times New Roman"/>
              </a:rPr>
              <a:t>myself </a:t>
            </a:r>
            <a:r>
              <a:rPr dirty="0" sz="1200">
                <a:latin typeface="Times New Roman"/>
                <a:cs typeface="Times New Roman"/>
              </a:rPr>
              <a:t>in hand; I must </a:t>
            </a:r>
            <a:r>
              <a:rPr dirty="0" sz="1200" spc="-5">
                <a:latin typeface="Times New Roman"/>
                <a:cs typeface="Times New Roman"/>
              </a:rPr>
              <a:t>buck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work.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You're glad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get your salary,  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do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work </a:t>
            </a:r>
            <a:r>
              <a:rPr dirty="0" sz="1200" spc="-5">
                <a:latin typeface="Times New Roman"/>
                <a:cs typeface="Times New Roman"/>
              </a:rPr>
              <a:t>honestly, heartily, conscientiously, regardless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sleep and  comfort. Chuck </a:t>
            </a:r>
            <a:r>
              <a:rPr dirty="0" sz="1200">
                <a:latin typeface="Times New Roman"/>
                <a:cs typeface="Times New Roman"/>
              </a:rPr>
              <a:t>taking it </a:t>
            </a:r>
            <a:r>
              <a:rPr dirty="0" sz="1200" spc="-5">
                <a:latin typeface="Times New Roman"/>
                <a:cs typeface="Times New Roman"/>
              </a:rPr>
              <a:t>easy. </a:t>
            </a:r>
            <a:r>
              <a:rPr dirty="0" sz="1200">
                <a:latin typeface="Times New Roman"/>
                <a:cs typeface="Times New Roman"/>
              </a:rPr>
              <a:t>You've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into the way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taking a salary for </a:t>
            </a:r>
            <a:r>
              <a:rPr dirty="0" sz="1200" spc="-5">
                <a:latin typeface="Times New Roman"/>
                <a:cs typeface="Times New Roman"/>
              </a:rPr>
              <a:t>nothing,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boy—that's </a:t>
            </a:r>
            <a:r>
              <a:rPr dirty="0" sz="1200">
                <a:latin typeface="Times New Roman"/>
                <a:cs typeface="Times New Roman"/>
              </a:rPr>
              <a:t>not 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thing . . . not 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all. 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administering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himself several such </a:t>
            </a:r>
            <a:r>
              <a:rPr dirty="0" sz="1200">
                <a:latin typeface="Times New Roman"/>
                <a:cs typeface="Times New Roman"/>
              </a:rPr>
              <a:t>lectures </a:t>
            </a:r>
            <a:r>
              <a:rPr dirty="0" sz="1200" spc="-5">
                <a:latin typeface="Times New Roman"/>
                <a:cs typeface="Times New Roman"/>
              </a:rPr>
              <a:t>Podtyagin, </a:t>
            </a:r>
            <a:r>
              <a:rPr dirty="0" sz="1200">
                <a:latin typeface="Times New Roman"/>
                <a:cs typeface="Times New Roman"/>
              </a:rPr>
              <a:t>the head </a:t>
            </a:r>
            <a:r>
              <a:rPr dirty="0" sz="1200" spc="-5">
                <a:latin typeface="Times New Roman"/>
                <a:cs typeface="Times New Roman"/>
              </a:rPr>
              <a:t>ticket collector,  begins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feel an irresistible </a:t>
            </a:r>
            <a:r>
              <a:rPr dirty="0" sz="1200">
                <a:latin typeface="Times New Roman"/>
                <a:cs typeface="Times New Roman"/>
              </a:rPr>
              <a:t>impulse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work.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past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o'clock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night, </a:t>
            </a:r>
            <a:r>
              <a:rPr dirty="0" sz="1200">
                <a:latin typeface="Times New Roman"/>
                <a:cs typeface="Times New Roman"/>
              </a:rPr>
              <a:t>but in  spite of that he </a:t>
            </a:r>
            <a:r>
              <a:rPr dirty="0" sz="1200" spc="-5">
                <a:latin typeface="Times New Roman"/>
                <a:cs typeface="Times New Roman"/>
              </a:rPr>
              <a:t>wakes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ticket collectors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them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railway  </a:t>
            </a:r>
            <a:r>
              <a:rPr dirty="0" sz="1200" spc="-5">
                <a:latin typeface="Times New Roman"/>
                <a:cs typeface="Times New Roman"/>
              </a:rPr>
              <a:t>carriages, </a:t>
            </a:r>
            <a:r>
              <a:rPr dirty="0" sz="1200">
                <a:latin typeface="Times New Roman"/>
                <a:cs typeface="Times New Roman"/>
              </a:rPr>
              <a:t>inspecting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tickets.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"T-t-t-ickets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P-p-p-please!"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keeps shouting, </a:t>
            </a:r>
            <a:r>
              <a:rPr dirty="0" sz="1200">
                <a:latin typeface="Times New Roman"/>
                <a:cs typeface="Times New Roman"/>
              </a:rPr>
              <a:t>briskly snapping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clippers.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Sleepy </a:t>
            </a:r>
            <a:r>
              <a:rPr dirty="0" sz="1200" spc="-5">
                <a:latin typeface="Times New Roman"/>
                <a:cs typeface="Times New Roman"/>
              </a:rPr>
              <a:t>figures, </a:t>
            </a:r>
            <a:r>
              <a:rPr dirty="0" sz="1200">
                <a:latin typeface="Times New Roman"/>
                <a:cs typeface="Times New Roman"/>
              </a:rPr>
              <a:t>shrouded in the </a:t>
            </a:r>
            <a:r>
              <a:rPr dirty="0" sz="1200" spc="-5">
                <a:latin typeface="Times New Roman"/>
                <a:cs typeface="Times New Roman"/>
              </a:rPr>
              <a:t>twilight </a:t>
            </a:r>
            <a:r>
              <a:rPr dirty="0" sz="1200">
                <a:latin typeface="Times New Roman"/>
                <a:cs typeface="Times New Roman"/>
              </a:rPr>
              <a:t>of the railway </a:t>
            </a:r>
            <a:r>
              <a:rPr dirty="0" sz="1200" spc="-5">
                <a:latin typeface="Times New Roman"/>
                <a:cs typeface="Times New Roman"/>
              </a:rPr>
              <a:t>carriages, start, </a:t>
            </a:r>
            <a:r>
              <a:rPr dirty="0" sz="1200">
                <a:latin typeface="Times New Roman"/>
                <a:cs typeface="Times New Roman"/>
              </a:rPr>
              <a:t>shake their heads,  </a:t>
            </a:r>
            <a:r>
              <a:rPr dirty="0" sz="1200" spc="-5">
                <a:latin typeface="Times New Roman"/>
                <a:cs typeface="Times New Roman"/>
              </a:rPr>
              <a:t>and produce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tickets.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"T-t-t-tickets, please!" Podtyagin addresses </a:t>
            </a:r>
            <a:r>
              <a:rPr dirty="0" sz="1200">
                <a:latin typeface="Times New Roman"/>
                <a:cs typeface="Times New Roman"/>
              </a:rPr>
              <a:t>a second-class </a:t>
            </a:r>
            <a:r>
              <a:rPr dirty="0" sz="1200" spc="-5">
                <a:latin typeface="Times New Roman"/>
                <a:cs typeface="Times New Roman"/>
              </a:rPr>
              <a:t>passenger,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lean, scraggy-  </a:t>
            </a:r>
            <a:r>
              <a:rPr dirty="0" sz="1200">
                <a:latin typeface="Times New Roman"/>
                <a:cs typeface="Times New Roman"/>
              </a:rPr>
              <a:t>looking man, </a:t>
            </a:r>
            <a:r>
              <a:rPr dirty="0" sz="1200" spc="-5">
                <a:latin typeface="Times New Roman"/>
                <a:cs typeface="Times New Roman"/>
              </a:rPr>
              <a:t>wrapped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in a fur </a:t>
            </a:r>
            <a:r>
              <a:rPr dirty="0" sz="1200" spc="-5">
                <a:latin typeface="Times New Roman"/>
                <a:cs typeface="Times New Roman"/>
              </a:rPr>
              <a:t>coat and </a:t>
            </a:r>
            <a:r>
              <a:rPr dirty="0" sz="1200">
                <a:latin typeface="Times New Roman"/>
                <a:cs typeface="Times New Roman"/>
              </a:rPr>
              <a:t>a rug </a:t>
            </a:r>
            <a:r>
              <a:rPr dirty="0" sz="1200" spc="-5">
                <a:latin typeface="Times New Roman"/>
                <a:cs typeface="Times New Roman"/>
              </a:rPr>
              <a:t>and surrounded </a:t>
            </a:r>
            <a:r>
              <a:rPr dirty="0" sz="1200">
                <a:latin typeface="Times New Roman"/>
                <a:cs typeface="Times New Roman"/>
              </a:rPr>
              <a:t>with pillows. </a:t>
            </a:r>
            <a:r>
              <a:rPr dirty="0" sz="1200" spc="-5">
                <a:latin typeface="Times New Roman"/>
                <a:cs typeface="Times New Roman"/>
              </a:rPr>
              <a:t>"Tickets,  please!"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scraggy-looking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reply. He is </a:t>
            </a:r>
            <a:r>
              <a:rPr dirty="0" sz="1200">
                <a:latin typeface="Times New Roman"/>
                <a:cs typeface="Times New Roman"/>
              </a:rPr>
              <a:t>buried in </a:t>
            </a:r>
            <a:r>
              <a:rPr dirty="0" sz="1200" spc="-5">
                <a:latin typeface="Times New Roman"/>
                <a:cs typeface="Times New Roman"/>
              </a:rPr>
              <a:t>sleep. The head </a:t>
            </a:r>
            <a:r>
              <a:rPr dirty="0" sz="1200">
                <a:latin typeface="Times New Roman"/>
                <a:cs typeface="Times New Roman"/>
              </a:rPr>
              <a:t>ticket-  </a:t>
            </a:r>
            <a:r>
              <a:rPr dirty="0" sz="1200" spc="-5">
                <a:latin typeface="Times New Roman"/>
                <a:cs typeface="Times New Roman"/>
              </a:rPr>
              <a:t>collector touches </a:t>
            </a:r>
            <a:r>
              <a:rPr dirty="0" sz="1200">
                <a:latin typeface="Times New Roman"/>
                <a:cs typeface="Times New Roman"/>
              </a:rPr>
              <a:t>him on the </a:t>
            </a:r>
            <a:r>
              <a:rPr dirty="0" sz="1200" spc="-5">
                <a:latin typeface="Times New Roman"/>
                <a:cs typeface="Times New Roman"/>
              </a:rPr>
              <a:t>shoulder and repeats </a:t>
            </a:r>
            <a:r>
              <a:rPr dirty="0" sz="1200">
                <a:latin typeface="Times New Roman"/>
                <a:cs typeface="Times New Roman"/>
              </a:rPr>
              <a:t>impatiently: </a:t>
            </a:r>
            <a:r>
              <a:rPr dirty="0" sz="1200" spc="-5">
                <a:latin typeface="Times New Roman"/>
                <a:cs typeface="Times New Roman"/>
              </a:rPr>
              <a:t>"T-t-tickets,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p-p-please!"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ts val="2780"/>
              </a:lnSpc>
              <a:spcBef>
                <a:spcPts val="284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passenger starts, </a:t>
            </a:r>
            <a:r>
              <a:rPr dirty="0" sz="1200">
                <a:latin typeface="Times New Roman"/>
                <a:cs typeface="Times New Roman"/>
              </a:rPr>
              <a:t>opens </a:t>
            </a:r>
            <a:r>
              <a:rPr dirty="0" sz="1200" spc="-5">
                <a:latin typeface="Times New Roman"/>
                <a:cs typeface="Times New Roman"/>
              </a:rPr>
              <a:t>his eyes, and gazes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alarm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Podtyagin.  "What?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Who?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Eh?"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"You're asked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plain language: t-t-tickets, p-p-please! </a:t>
            </a:r>
            <a:r>
              <a:rPr dirty="0" sz="1200" spc="-10">
                <a:latin typeface="Times New Roman"/>
                <a:cs typeface="Times New Roman"/>
              </a:rPr>
              <a:t>If you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"My God!" moans the </a:t>
            </a:r>
            <a:r>
              <a:rPr dirty="0" sz="1200" spc="-5">
                <a:latin typeface="Times New Roman"/>
                <a:cs typeface="Times New Roman"/>
              </a:rPr>
              <a:t>scraggy-looking </a:t>
            </a:r>
            <a:r>
              <a:rPr dirty="0" sz="1200">
                <a:latin typeface="Times New Roman"/>
                <a:cs typeface="Times New Roman"/>
              </a:rPr>
              <a:t>man, pulling a </a:t>
            </a:r>
            <a:r>
              <a:rPr dirty="0" sz="1200" spc="-5">
                <a:latin typeface="Times New Roman"/>
                <a:cs typeface="Times New Roman"/>
              </a:rPr>
              <a:t>woebegone face. "Good  Heavens!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suffering from </a:t>
            </a:r>
            <a:r>
              <a:rPr dirty="0" sz="1200" spc="-5">
                <a:latin typeface="Times New Roman"/>
                <a:cs typeface="Times New Roman"/>
              </a:rPr>
              <a:t>rheumatism.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haven't </a:t>
            </a:r>
            <a:r>
              <a:rPr dirty="0" sz="1200">
                <a:latin typeface="Times New Roman"/>
                <a:cs typeface="Times New Roman"/>
              </a:rPr>
              <a:t>slept for </a:t>
            </a:r>
            <a:r>
              <a:rPr dirty="0" sz="1200" spc="-5">
                <a:latin typeface="Times New Roman"/>
                <a:cs typeface="Times New Roman"/>
              </a:rPr>
              <a:t>three nights!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>
                <a:latin typeface="Times New Roman"/>
                <a:cs typeface="Times New Roman"/>
              </a:rPr>
              <a:t>just 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>
                <a:latin typeface="Times New Roman"/>
                <a:cs typeface="Times New Roman"/>
              </a:rPr>
              <a:t>morphia on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sleep, and you </a:t>
            </a:r>
            <a:r>
              <a:rPr dirty="0" sz="1200">
                <a:latin typeface="Times New Roman"/>
                <a:cs typeface="Times New Roman"/>
              </a:rPr>
              <a:t>. . . with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tickets!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merciless,  it's inhuman!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>
                <a:latin typeface="Times New Roman"/>
                <a:cs typeface="Times New Roman"/>
              </a:rPr>
              <a:t>knew how </a:t>
            </a:r>
            <a:r>
              <a:rPr dirty="0" sz="1200" spc="-5">
                <a:latin typeface="Times New Roman"/>
                <a:cs typeface="Times New Roman"/>
              </a:rPr>
              <a:t>hard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for me to </a:t>
            </a:r>
            <a:r>
              <a:rPr dirty="0" sz="1200" spc="-5">
                <a:latin typeface="Times New Roman"/>
                <a:cs typeface="Times New Roman"/>
              </a:rPr>
              <a:t>sleep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wouldn't </a:t>
            </a:r>
            <a:r>
              <a:rPr dirty="0" sz="1200">
                <a:latin typeface="Times New Roman"/>
                <a:cs typeface="Times New Roman"/>
              </a:rPr>
              <a:t>disturb me for  </a:t>
            </a:r>
            <a:r>
              <a:rPr dirty="0" sz="1200" spc="-5">
                <a:latin typeface="Times New Roman"/>
                <a:cs typeface="Times New Roman"/>
              </a:rPr>
              <a:t>such nonsense.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cruel, it's </a:t>
            </a:r>
            <a:r>
              <a:rPr dirty="0" sz="1200">
                <a:latin typeface="Times New Roman"/>
                <a:cs typeface="Times New Roman"/>
              </a:rPr>
              <a:t>absurd! And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ticket! </a:t>
            </a:r>
            <a:r>
              <a:rPr dirty="0" sz="1200" spc="-10">
                <a:latin typeface="Times New Roman"/>
                <a:cs typeface="Times New Roman"/>
              </a:rPr>
              <a:t>It's  </a:t>
            </a:r>
            <a:r>
              <a:rPr dirty="0" sz="1200">
                <a:latin typeface="Times New Roman"/>
                <a:cs typeface="Times New Roman"/>
              </a:rPr>
              <a:t>positively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stupid!"</a:t>
            </a:r>
            <a:endParaRPr sz="1200">
              <a:latin typeface="Times New Roman"/>
              <a:cs typeface="Times New Roman"/>
            </a:endParaRPr>
          </a:p>
          <a:p>
            <a:pPr marL="12700" marR="455930">
              <a:lnSpc>
                <a:spcPts val="2780"/>
              </a:lnSpc>
              <a:spcBef>
                <a:spcPts val="275"/>
              </a:spcBef>
            </a:pPr>
            <a:r>
              <a:rPr dirty="0" sz="1200" spc="-5">
                <a:latin typeface="Times New Roman"/>
                <a:cs typeface="Times New Roman"/>
              </a:rPr>
              <a:t>Podtyagin considers </a:t>
            </a:r>
            <a:r>
              <a:rPr dirty="0" sz="1200">
                <a:latin typeface="Times New Roman"/>
                <a:cs typeface="Times New Roman"/>
              </a:rPr>
              <a:t>whether to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offence or not—and </a:t>
            </a:r>
            <a:r>
              <a:rPr dirty="0" sz="1200" spc="-5">
                <a:latin typeface="Times New Roman"/>
                <a:cs typeface="Times New Roman"/>
              </a:rPr>
              <a:t>decides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take offence.  "Don't </a:t>
            </a:r>
            <a:r>
              <a:rPr dirty="0" sz="1200">
                <a:latin typeface="Times New Roman"/>
                <a:cs typeface="Times New Roman"/>
              </a:rPr>
              <a:t>shout </a:t>
            </a:r>
            <a:r>
              <a:rPr dirty="0" sz="1200" spc="-5">
                <a:latin typeface="Times New Roman"/>
                <a:cs typeface="Times New Roman"/>
              </a:rPr>
              <a:t>here! This </a:t>
            </a:r>
            <a:r>
              <a:rPr dirty="0" sz="1200" spc="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tavern!"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in a tavern people are more humane. . ." </a:t>
            </a:r>
            <a:r>
              <a:rPr dirty="0" sz="1200" spc="-5">
                <a:latin typeface="Times New Roman"/>
                <a:cs typeface="Times New Roman"/>
              </a:rPr>
              <a:t>coughs </a:t>
            </a:r>
            <a:r>
              <a:rPr dirty="0" sz="1200">
                <a:latin typeface="Times New Roman"/>
                <a:cs typeface="Times New Roman"/>
              </a:rPr>
              <a:t>the passenger. </a:t>
            </a:r>
            <a:r>
              <a:rPr dirty="0" sz="1200" spc="-5">
                <a:latin typeface="Times New Roman"/>
                <a:cs typeface="Times New Roman"/>
              </a:rPr>
              <a:t>"Perhaps you'll </a:t>
            </a:r>
            <a:r>
              <a:rPr dirty="0" sz="1200">
                <a:latin typeface="Times New Roman"/>
                <a:cs typeface="Times New Roman"/>
              </a:rPr>
              <a:t>let  me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sleep another </a:t>
            </a:r>
            <a:r>
              <a:rPr dirty="0" sz="1200">
                <a:latin typeface="Times New Roman"/>
                <a:cs typeface="Times New Roman"/>
              </a:rPr>
              <a:t>time!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extraordinary: I've travelled abroad, all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place,  and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ticket there, </a:t>
            </a:r>
            <a:r>
              <a:rPr dirty="0" sz="1200">
                <a:latin typeface="Times New Roman"/>
                <a:cs typeface="Times New Roman"/>
              </a:rPr>
              <a:t>but here </a:t>
            </a:r>
            <a:r>
              <a:rPr dirty="0" sz="1200" spc="-5">
                <a:latin typeface="Times New Roman"/>
                <a:cs typeface="Times New Roman"/>
              </a:rPr>
              <a:t>you're at </a:t>
            </a:r>
            <a:r>
              <a:rPr dirty="0" sz="1200">
                <a:latin typeface="Times New Roman"/>
                <a:cs typeface="Times New Roman"/>
              </a:rPr>
              <a:t>it again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again, 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devil were after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 spc="-10">
                <a:latin typeface="Times New Roman"/>
                <a:cs typeface="Times New Roman"/>
              </a:rPr>
              <a:t>you'd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abroad again </a:t>
            </a:r>
            <a:r>
              <a:rPr dirty="0" sz="1200">
                <a:latin typeface="Times New Roman"/>
                <a:cs typeface="Times New Roman"/>
              </a:rPr>
              <a:t>since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it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much."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4747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stupid, </a:t>
            </a:r>
            <a:r>
              <a:rPr dirty="0" sz="1200" spc="-5">
                <a:latin typeface="Times New Roman"/>
                <a:cs typeface="Times New Roman"/>
              </a:rPr>
              <a:t>sir! Yes! As though 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enough </a:t>
            </a:r>
            <a:r>
              <a:rPr dirty="0" sz="1200">
                <a:latin typeface="Times New Roman"/>
                <a:cs typeface="Times New Roman"/>
              </a:rPr>
              <a:t>killing the </a:t>
            </a:r>
            <a:r>
              <a:rPr dirty="0" sz="1200" spc="-5">
                <a:latin typeface="Times New Roman"/>
                <a:cs typeface="Times New Roman"/>
              </a:rPr>
              <a:t>passengers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fumes and  stuffiness and draughts, </a:t>
            </a:r>
            <a:r>
              <a:rPr dirty="0" sz="1200">
                <a:latin typeface="Times New Roman"/>
                <a:cs typeface="Times New Roman"/>
              </a:rPr>
              <a:t>they want to </a:t>
            </a:r>
            <a:r>
              <a:rPr dirty="0" sz="1200" spc="-5">
                <a:latin typeface="Times New Roman"/>
                <a:cs typeface="Times New Roman"/>
              </a:rPr>
              <a:t>strangle us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red tape,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damn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all! He </a:t>
            </a:r>
            <a:r>
              <a:rPr dirty="0" sz="1200" spc="-10">
                <a:latin typeface="Times New Roman"/>
                <a:cs typeface="Times New Roman"/>
              </a:rPr>
              <a:t>must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ticket!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goodness, what zeal!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of any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to the company—but </a:t>
            </a:r>
            <a:r>
              <a:rPr dirty="0" sz="1200" spc="-5">
                <a:latin typeface="Times New Roman"/>
                <a:cs typeface="Times New Roman"/>
              </a:rPr>
              <a:t>half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passengers are </a:t>
            </a:r>
            <a:r>
              <a:rPr dirty="0" sz="1200">
                <a:latin typeface="Times New Roman"/>
                <a:cs typeface="Times New Roman"/>
              </a:rPr>
              <a:t>travelling without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ticket!"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"Listen, </a:t>
            </a:r>
            <a:r>
              <a:rPr dirty="0" sz="1200">
                <a:latin typeface="Times New Roman"/>
                <a:cs typeface="Times New Roman"/>
              </a:rPr>
              <a:t>sir!" </a:t>
            </a:r>
            <a:r>
              <a:rPr dirty="0" sz="1200" spc="-5">
                <a:latin typeface="Times New Roman"/>
                <a:cs typeface="Times New Roman"/>
              </a:rPr>
              <a:t>cries Podtyagin, flaring </a:t>
            </a:r>
            <a:r>
              <a:rPr dirty="0" sz="1200">
                <a:latin typeface="Times New Roman"/>
                <a:cs typeface="Times New Roman"/>
              </a:rPr>
              <a:t>up. </a:t>
            </a:r>
            <a:r>
              <a:rPr dirty="0" sz="1200" spc="-5">
                <a:latin typeface="Times New Roman"/>
                <a:cs typeface="Times New Roman"/>
              </a:rPr>
              <a:t>"If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leave off shouting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disturbing  the public,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obliged </a:t>
            </a:r>
            <a:r>
              <a:rPr dirty="0" sz="1200">
                <a:latin typeface="Times New Roman"/>
                <a:cs typeface="Times New Roman"/>
              </a:rPr>
              <a:t>to put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out at the next </a:t>
            </a:r>
            <a:r>
              <a:rPr dirty="0" sz="1200" spc="-5">
                <a:latin typeface="Times New Roman"/>
                <a:cs typeface="Times New Roman"/>
              </a:rPr>
              <a:t>station and </a:t>
            </a:r>
            <a:r>
              <a:rPr dirty="0" sz="1200">
                <a:latin typeface="Times New Roman"/>
                <a:cs typeface="Times New Roman"/>
              </a:rPr>
              <a:t>to draw up a </a:t>
            </a:r>
            <a:r>
              <a:rPr dirty="0" sz="1200" spc="-5">
                <a:latin typeface="Times New Roman"/>
                <a:cs typeface="Times New Roman"/>
              </a:rPr>
              <a:t>report </a:t>
            </a:r>
            <a:r>
              <a:rPr dirty="0" sz="1200">
                <a:latin typeface="Times New Roman"/>
                <a:cs typeface="Times New Roman"/>
              </a:rPr>
              <a:t>on  the</a:t>
            </a:r>
            <a:r>
              <a:rPr dirty="0" sz="1200" spc="-5">
                <a:latin typeface="Times New Roman"/>
                <a:cs typeface="Times New Roman"/>
              </a:rPr>
              <a:t> incident!"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"This is revolting!" </a:t>
            </a:r>
            <a:r>
              <a:rPr dirty="0" sz="1200">
                <a:latin typeface="Times New Roman"/>
                <a:cs typeface="Times New Roman"/>
              </a:rPr>
              <a:t>exclaims </a:t>
            </a:r>
            <a:r>
              <a:rPr dirty="0" sz="1200" spc="-5">
                <a:latin typeface="Times New Roman"/>
                <a:cs typeface="Times New Roman"/>
              </a:rPr>
              <a:t>"the public," </a:t>
            </a:r>
            <a:r>
              <a:rPr dirty="0" sz="1200">
                <a:latin typeface="Times New Roman"/>
                <a:cs typeface="Times New Roman"/>
              </a:rPr>
              <a:t>growing </a:t>
            </a:r>
            <a:r>
              <a:rPr dirty="0" sz="1200" spc="-5">
                <a:latin typeface="Times New Roman"/>
                <a:cs typeface="Times New Roman"/>
              </a:rPr>
              <a:t>indignant.  "Persecuting an </a:t>
            </a:r>
            <a:r>
              <a:rPr dirty="0" sz="1200">
                <a:latin typeface="Times New Roman"/>
                <a:cs typeface="Times New Roman"/>
              </a:rPr>
              <a:t>invalid! </a:t>
            </a:r>
            <a:r>
              <a:rPr dirty="0" sz="1200" spc="-5">
                <a:latin typeface="Times New Roman"/>
                <a:cs typeface="Times New Roman"/>
              </a:rPr>
              <a:t>Listen, and </a:t>
            </a:r>
            <a:r>
              <a:rPr dirty="0" sz="1200">
                <a:latin typeface="Times New Roman"/>
                <a:cs typeface="Times New Roman"/>
              </a:rPr>
              <a:t>have some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"But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gentleman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himself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abusive!"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says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Podtyagin,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little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scared.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"Very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. I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take the </a:t>
            </a:r>
            <a:r>
              <a:rPr dirty="0" sz="1200" spc="-5">
                <a:latin typeface="Times New Roman"/>
                <a:cs typeface="Times New Roman"/>
              </a:rPr>
              <a:t>ticket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. . . . </a:t>
            </a:r>
            <a:r>
              <a:rPr dirty="0" sz="1200" spc="-10">
                <a:latin typeface="Times New Roman"/>
                <a:cs typeface="Times New Roman"/>
              </a:rPr>
              <a:t>Only,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very </a:t>
            </a:r>
            <a:r>
              <a:rPr dirty="0" sz="1200" spc="5">
                <a:latin typeface="Times New Roman"/>
                <a:cs typeface="Times New Roman"/>
              </a:rPr>
              <a:t>well, </a:t>
            </a:r>
            <a:r>
              <a:rPr dirty="0" sz="1200" spc="-5">
                <a:latin typeface="Times New Roman"/>
                <a:cs typeface="Times New Roman"/>
              </a:rPr>
              <a:t>it's  </a:t>
            </a:r>
            <a:r>
              <a:rPr dirty="0" sz="1200" spc="5">
                <a:latin typeface="Times New Roman"/>
                <a:cs typeface="Times New Roman"/>
              </a:rPr>
              <a:t>my duty </a:t>
            </a:r>
            <a:r>
              <a:rPr dirty="0" sz="1200">
                <a:latin typeface="Times New Roman"/>
                <a:cs typeface="Times New Roman"/>
              </a:rPr>
              <a:t>to do </a:t>
            </a:r>
            <a:r>
              <a:rPr dirty="0" sz="1200" spc="-5">
                <a:latin typeface="Times New Roman"/>
                <a:cs typeface="Times New Roman"/>
              </a:rPr>
              <a:t>so.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duty, then, of </a:t>
            </a:r>
            <a:r>
              <a:rPr dirty="0" sz="1200" spc="-5">
                <a:latin typeface="Times New Roman"/>
                <a:cs typeface="Times New Roman"/>
              </a:rPr>
              <a:t>course. </a:t>
            </a:r>
            <a:r>
              <a:rPr dirty="0" sz="1200">
                <a:latin typeface="Times New Roman"/>
                <a:cs typeface="Times New Roman"/>
              </a:rPr>
              <a:t>. . You </a:t>
            </a:r>
            <a:r>
              <a:rPr dirty="0" sz="1200" spc="-5">
                <a:latin typeface="Times New Roman"/>
                <a:cs typeface="Times New Roman"/>
              </a:rPr>
              <a:t>can ask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station-  </a:t>
            </a:r>
            <a:r>
              <a:rPr dirty="0" sz="1200" spc="-5">
                <a:latin typeface="Times New Roman"/>
                <a:cs typeface="Times New Roman"/>
              </a:rPr>
              <a:t>master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anyone </a:t>
            </a:r>
            <a:r>
              <a:rPr dirty="0" sz="1200" spc="-5">
                <a:latin typeface="Times New Roman"/>
                <a:cs typeface="Times New Roman"/>
              </a:rPr>
              <a:t>you like.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Podtyagin shrugs his shoulders and walks away </a:t>
            </a:r>
            <a:r>
              <a:rPr dirty="0" sz="1200">
                <a:latin typeface="Times New Roman"/>
                <a:cs typeface="Times New Roman"/>
              </a:rPr>
              <a:t>from the invalid. </a:t>
            </a:r>
            <a:r>
              <a:rPr dirty="0" sz="1200" spc="-5">
                <a:latin typeface="Times New Roman"/>
                <a:cs typeface="Times New Roman"/>
              </a:rPr>
              <a:t>At first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feels  aggrieved and somewhat </a:t>
            </a:r>
            <a:r>
              <a:rPr dirty="0" sz="1200">
                <a:latin typeface="Times New Roman"/>
                <a:cs typeface="Times New Roman"/>
              </a:rPr>
              <a:t>injured, then,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passing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two or three </a:t>
            </a:r>
            <a:r>
              <a:rPr dirty="0" sz="1200" spc="-5">
                <a:latin typeface="Times New Roman"/>
                <a:cs typeface="Times New Roman"/>
              </a:rPr>
              <a:t>carriages,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certain uneasiness </a:t>
            </a:r>
            <a:r>
              <a:rPr dirty="0" sz="1200">
                <a:latin typeface="Times New Roman"/>
                <a:cs typeface="Times New Roman"/>
              </a:rPr>
              <a:t>not unlike the pricking of </a:t>
            </a:r>
            <a:r>
              <a:rPr dirty="0" sz="1200" spc="-5">
                <a:latin typeface="Times New Roman"/>
                <a:cs typeface="Times New Roman"/>
              </a:rPr>
              <a:t>conscience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ticket-  </a:t>
            </a:r>
            <a:r>
              <a:rPr dirty="0" sz="1200" spc="-5">
                <a:latin typeface="Times New Roman"/>
                <a:cs typeface="Times New Roman"/>
              </a:rPr>
              <a:t>collector's </a:t>
            </a:r>
            <a:r>
              <a:rPr dirty="0" sz="1200">
                <a:latin typeface="Times New Roman"/>
                <a:cs typeface="Times New Roman"/>
              </a:rPr>
              <a:t>bosom.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</a:t>
            </a:r>
            <a:r>
              <a:rPr dirty="0" sz="1200">
                <a:latin typeface="Times New Roman"/>
                <a:cs typeface="Times New Roman"/>
              </a:rPr>
              <a:t>certainly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wake the invalid," he thinks, </a:t>
            </a:r>
            <a:r>
              <a:rPr dirty="0" sz="1200" spc="-5">
                <a:latin typeface="Times New Roman"/>
                <a:cs typeface="Times New Roman"/>
              </a:rPr>
              <a:t>"though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fault. </a:t>
            </a:r>
            <a:r>
              <a:rPr dirty="0" sz="1200">
                <a:latin typeface="Times New Roman"/>
                <a:cs typeface="Times New Roman"/>
              </a:rPr>
              <a:t>. . .They </a:t>
            </a:r>
            <a:r>
              <a:rPr dirty="0" sz="1200" spc="-5">
                <a:latin typeface="Times New Roman"/>
                <a:cs typeface="Times New Roman"/>
              </a:rPr>
              <a:t>imagine </a:t>
            </a:r>
            <a:r>
              <a:rPr dirty="0" sz="1200">
                <a:latin typeface="Times New Roman"/>
                <a:cs typeface="Times New Roman"/>
              </a:rPr>
              <a:t>I did it </a:t>
            </a:r>
            <a:r>
              <a:rPr dirty="0" sz="1200" spc="-5">
                <a:latin typeface="Times New Roman"/>
                <a:cs typeface="Times New Roman"/>
              </a:rPr>
              <a:t>wantonly, </a:t>
            </a:r>
            <a:r>
              <a:rPr dirty="0" sz="1200">
                <a:latin typeface="Times New Roman"/>
                <a:cs typeface="Times New Roman"/>
              </a:rPr>
              <a:t>idly. They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bound in duty 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if they </a:t>
            </a:r>
            <a:r>
              <a:rPr dirty="0" sz="1200" spc="-5">
                <a:latin typeface="Times New Roman"/>
                <a:cs typeface="Times New Roman"/>
              </a:rPr>
              <a:t>don't believe </a:t>
            </a:r>
            <a:r>
              <a:rPr dirty="0" sz="1200">
                <a:latin typeface="Times New Roman"/>
                <a:cs typeface="Times New Roman"/>
              </a:rPr>
              <a:t>it, 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bring the station-master to them."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station. The </a:t>
            </a:r>
            <a:r>
              <a:rPr dirty="0" sz="1200" spc="-5">
                <a:latin typeface="Times New Roman"/>
                <a:cs typeface="Times New Roman"/>
              </a:rPr>
              <a:t>train  stops </a:t>
            </a:r>
            <a:r>
              <a:rPr dirty="0" sz="1200">
                <a:latin typeface="Times New Roman"/>
                <a:cs typeface="Times New Roman"/>
              </a:rPr>
              <a:t>five minutes.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third </a:t>
            </a:r>
            <a:r>
              <a:rPr dirty="0" sz="1200" spc="-5">
                <a:latin typeface="Times New Roman"/>
                <a:cs typeface="Times New Roman"/>
              </a:rPr>
              <a:t>bell, Podtyagin enters </a:t>
            </a:r>
            <a:r>
              <a:rPr dirty="0" sz="1200">
                <a:latin typeface="Times New Roman"/>
                <a:cs typeface="Times New Roman"/>
              </a:rPr>
              <a:t>the same second-class  </a:t>
            </a:r>
            <a:r>
              <a:rPr dirty="0" sz="1200" spc="-5">
                <a:latin typeface="Times New Roman"/>
                <a:cs typeface="Times New Roman"/>
              </a:rPr>
              <a:t>carriage. Behind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stalks </a:t>
            </a:r>
            <a:r>
              <a:rPr dirty="0" sz="1200">
                <a:latin typeface="Times New Roman"/>
                <a:cs typeface="Times New Roman"/>
              </a:rPr>
              <a:t>the station-master in a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"This gentleman </a:t>
            </a:r>
            <a:r>
              <a:rPr dirty="0" sz="1200">
                <a:latin typeface="Times New Roman"/>
                <a:cs typeface="Times New Roman"/>
              </a:rPr>
              <a:t>here," </a:t>
            </a:r>
            <a:r>
              <a:rPr dirty="0" sz="1200" spc="-5">
                <a:latin typeface="Times New Roman"/>
                <a:cs typeface="Times New Roman"/>
              </a:rPr>
              <a:t>Podtyagin begins, "declares </a:t>
            </a:r>
            <a:r>
              <a:rPr dirty="0" sz="1200">
                <a:latin typeface="Times New Roman"/>
                <a:cs typeface="Times New Roman"/>
              </a:rPr>
              <a:t>that I have no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  ticket 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is offended at </a:t>
            </a:r>
            <a:r>
              <a:rPr dirty="0" sz="1200">
                <a:latin typeface="Times New Roman"/>
                <a:cs typeface="Times New Roman"/>
              </a:rPr>
              <a:t>it. I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Mr. </a:t>
            </a:r>
            <a:r>
              <a:rPr dirty="0" sz="1200">
                <a:latin typeface="Times New Roman"/>
                <a:cs typeface="Times New Roman"/>
              </a:rPr>
              <a:t>Station-master, to </a:t>
            </a:r>
            <a:r>
              <a:rPr dirty="0" sz="1200" spc="-5">
                <a:latin typeface="Times New Roman"/>
                <a:cs typeface="Times New Roman"/>
              </a:rPr>
              <a:t>explain </a:t>
            </a:r>
            <a:r>
              <a:rPr dirty="0" sz="1200">
                <a:latin typeface="Times New Roman"/>
                <a:cs typeface="Times New Roman"/>
              </a:rPr>
              <a:t>to him. . . . 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ask for tickets according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regulation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please myself? Sir," Podtyagin  addresses </a:t>
            </a:r>
            <a:r>
              <a:rPr dirty="0" sz="1200">
                <a:latin typeface="Times New Roman"/>
                <a:cs typeface="Times New Roman"/>
              </a:rPr>
              <a:t>the scraggy-looking man, </a:t>
            </a:r>
            <a:r>
              <a:rPr dirty="0" sz="1200" spc="-5">
                <a:latin typeface="Times New Roman"/>
                <a:cs typeface="Times New Roman"/>
              </a:rPr>
              <a:t>"sir!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the station-master here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 believe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invalid </a:t>
            </a:r>
            <a:r>
              <a:rPr dirty="0" sz="1200" spc="-5">
                <a:latin typeface="Times New Roman"/>
                <a:cs typeface="Times New Roman"/>
              </a:rPr>
              <a:t>starts as though </a:t>
            </a:r>
            <a:r>
              <a:rPr dirty="0" sz="1200">
                <a:latin typeface="Times New Roman"/>
                <a:cs typeface="Times New Roman"/>
              </a:rPr>
              <a:t>he had </a:t>
            </a:r>
            <a:r>
              <a:rPr dirty="0" sz="1200" spc="-5">
                <a:latin typeface="Times New Roman"/>
                <a:cs typeface="Times New Roman"/>
              </a:rPr>
              <a:t>been stung, opens his eyes, and </a:t>
            </a:r>
            <a:r>
              <a:rPr dirty="0" sz="1200">
                <a:latin typeface="Times New Roman"/>
                <a:cs typeface="Times New Roman"/>
              </a:rPr>
              <a:t>with a woebegone  </a:t>
            </a:r>
            <a:r>
              <a:rPr dirty="0" sz="1200" spc="-5">
                <a:latin typeface="Times New Roman"/>
                <a:cs typeface="Times New Roman"/>
              </a:rPr>
              <a:t>face sinks </a:t>
            </a:r>
            <a:r>
              <a:rPr dirty="0" sz="1200">
                <a:latin typeface="Times New Roman"/>
                <a:cs typeface="Times New Roman"/>
              </a:rPr>
              <a:t>back in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seat.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"My God! I </a:t>
            </a:r>
            <a:r>
              <a:rPr dirty="0" sz="1200" spc="-5">
                <a:latin typeface="Times New Roman"/>
                <a:cs typeface="Times New Roman"/>
              </a:rPr>
              <a:t>have taken </a:t>
            </a:r>
            <a:r>
              <a:rPr dirty="0" sz="1200">
                <a:latin typeface="Times New Roman"/>
                <a:cs typeface="Times New Roman"/>
              </a:rPr>
              <a:t>another powder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just dozed off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here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again. . .  </a:t>
            </a:r>
            <a:r>
              <a:rPr dirty="0" sz="1200" spc="-5">
                <a:latin typeface="Times New Roman"/>
                <a:cs typeface="Times New Roman"/>
              </a:rPr>
              <a:t>again! </a:t>
            </a:r>
            <a:r>
              <a:rPr dirty="0" sz="1200">
                <a:latin typeface="Times New Roman"/>
                <a:cs typeface="Times New Roman"/>
              </a:rPr>
              <a:t>I beseech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some pity 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the station-master . . .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I have 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demand your ticket </a:t>
            </a:r>
            <a:r>
              <a:rPr dirty="0" sz="1200">
                <a:latin typeface="Times New Roman"/>
                <a:cs typeface="Times New Roman"/>
              </a:rPr>
              <a:t>or  not."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"This is insufferable!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ticket. </a:t>
            </a:r>
            <a:r>
              <a:rPr dirty="0" sz="1200">
                <a:latin typeface="Times New Roman"/>
                <a:cs typeface="Times New Roman"/>
              </a:rPr>
              <a:t>. . take it!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>
                <a:latin typeface="Times New Roman"/>
                <a:cs typeface="Times New Roman"/>
              </a:rPr>
              <a:t>for five extra if </a:t>
            </a:r>
            <a:r>
              <a:rPr dirty="0" sz="1200" spc="-5">
                <a:latin typeface="Times New Roman"/>
                <a:cs typeface="Times New Roman"/>
              </a:rPr>
              <a:t>you'll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let  me die in </a:t>
            </a:r>
            <a:r>
              <a:rPr dirty="0" sz="1200" spc="-5">
                <a:latin typeface="Times New Roman"/>
                <a:cs typeface="Times New Roman"/>
              </a:rPr>
              <a:t>peace! Have you never been </a:t>
            </a:r>
            <a:r>
              <a:rPr dirty="0" sz="1200">
                <a:latin typeface="Times New Roman"/>
                <a:cs typeface="Times New Roman"/>
              </a:rPr>
              <a:t>ill </a:t>
            </a:r>
            <a:r>
              <a:rPr dirty="0" sz="1200" spc="-5">
                <a:latin typeface="Times New Roman"/>
                <a:cs typeface="Times New Roman"/>
              </a:rPr>
              <a:t>yourself? Heartless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"This is </a:t>
            </a:r>
            <a:r>
              <a:rPr dirty="0" sz="1200">
                <a:latin typeface="Times New Roman"/>
                <a:cs typeface="Times New Roman"/>
              </a:rPr>
              <a:t>simply persecution!" </a:t>
            </a:r>
            <a:r>
              <a:rPr dirty="0" sz="1200" spc="-5">
                <a:latin typeface="Times New Roman"/>
                <a:cs typeface="Times New Roman"/>
              </a:rPr>
              <a:t>A gentleman </a:t>
            </a:r>
            <a:r>
              <a:rPr dirty="0" sz="1200">
                <a:latin typeface="Times New Roman"/>
                <a:cs typeface="Times New Roman"/>
              </a:rPr>
              <a:t>in military uniform </a:t>
            </a:r>
            <a:r>
              <a:rPr dirty="0" sz="1200" spc="-10">
                <a:latin typeface="Times New Roman"/>
                <a:cs typeface="Times New Roman"/>
              </a:rPr>
              <a:t>grows </a:t>
            </a:r>
            <a:r>
              <a:rPr dirty="0" sz="1200" spc="-5">
                <a:latin typeface="Times New Roman"/>
                <a:cs typeface="Times New Roman"/>
              </a:rPr>
              <a:t>indignant. "I can  see </a:t>
            </a:r>
            <a:r>
              <a:rPr dirty="0" sz="1200">
                <a:latin typeface="Times New Roman"/>
                <a:cs typeface="Times New Roman"/>
              </a:rPr>
              <a:t>no other </a:t>
            </a:r>
            <a:r>
              <a:rPr dirty="0" sz="1200" spc="-5">
                <a:latin typeface="Times New Roman"/>
                <a:cs typeface="Times New Roman"/>
              </a:rPr>
              <a:t>explanation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persistence."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4880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"Drop </a:t>
            </a:r>
            <a:r>
              <a:rPr dirty="0" sz="1200">
                <a:latin typeface="Times New Roman"/>
                <a:cs typeface="Times New Roman"/>
              </a:rPr>
              <a:t>it 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station-master, frowning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pulling  </a:t>
            </a:r>
            <a:r>
              <a:rPr dirty="0" sz="1200" spc="-5">
                <a:latin typeface="Times New Roman"/>
                <a:cs typeface="Times New Roman"/>
              </a:rPr>
              <a:t>Podtyagin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sleeve.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Podtyagin shrugs his shoulders and </a:t>
            </a:r>
            <a:r>
              <a:rPr dirty="0" sz="1200">
                <a:latin typeface="Times New Roman"/>
                <a:cs typeface="Times New Roman"/>
              </a:rPr>
              <a:t>slowly </a:t>
            </a:r>
            <a:r>
              <a:rPr dirty="0" sz="1200" spc="-5">
                <a:latin typeface="Times New Roman"/>
                <a:cs typeface="Times New Roman"/>
              </a:rPr>
              <a:t>walks after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station-master.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 pleasing them!"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thinks, bewildered. </a:t>
            </a: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sake I </a:t>
            </a:r>
            <a:r>
              <a:rPr dirty="0" sz="1200" spc="-5">
                <a:latin typeface="Times New Roman"/>
                <a:cs typeface="Times New Roman"/>
              </a:rPr>
              <a:t>brought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station-master, that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might understand and </a:t>
            </a:r>
            <a:r>
              <a:rPr dirty="0" sz="1200">
                <a:latin typeface="Times New Roman"/>
                <a:cs typeface="Times New Roman"/>
              </a:rPr>
              <a:t>be pacified,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. 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swears!"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station. The train stops ten minutes.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second bell,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Podtyagin is 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refreshment bar, </a:t>
            </a:r>
            <a:r>
              <a:rPr dirty="0" sz="1200">
                <a:latin typeface="Times New Roman"/>
                <a:cs typeface="Times New Roman"/>
              </a:rPr>
              <a:t>drinking seltzer </a:t>
            </a:r>
            <a:r>
              <a:rPr dirty="0" sz="1200" spc="-5">
                <a:latin typeface="Times New Roman"/>
                <a:cs typeface="Times New Roman"/>
              </a:rPr>
              <a:t>water, two gentlemen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to him, one  in the </a:t>
            </a:r>
            <a:r>
              <a:rPr dirty="0" sz="1200" spc="-5">
                <a:latin typeface="Times New Roman"/>
                <a:cs typeface="Times New Roman"/>
              </a:rPr>
              <a:t>uniform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engineer, and </a:t>
            </a:r>
            <a:r>
              <a:rPr dirty="0" sz="1200">
                <a:latin typeface="Times New Roman"/>
                <a:cs typeface="Times New Roman"/>
              </a:rPr>
              <a:t>the other in a military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overcoat.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"Look here, ticket-collector!"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engineer begins, </a:t>
            </a:r>
            <a:r>
              <a:rPr dirty="0" sz="1200">
                <a:latin typeface="Times New Roman"/>
                <a:cs typeface="Times New Roman"/>
              </a:rPr>
              <a:t>addressing </a:t>
            </a:r>
            <a:r>
              <a:rPr dirty="0" sz="1200" spc="-5">
                <a:latin typeface="Times New Roman"/>
                <a:cs typeface="Times New Roman"/>
              </a:rPr>
              <a:t>Podtyagin. "Your  behaviour </a:t>
            </a:r>
            <a:r>
              <a:rPr dirty="0" sz="1200">
                <a:latin typeface="Times New Roman"/>
                <a:cs typeface="Times New Roman"/>
              </a:rPr>
              <a:t>to that invalid </a:t>
            </a:r>
            <a:r>
              <a:rPr dirty="0" sz="1200" spc="-5">
                <a:latin typeface="Times New Roman"/>
                <a:cs typeface="Times New Roman"/>
              </a:rPr>
              <a:t>passenger has revolted all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witnessed </a:t>
            </a:r>
            <a:r>
              <a:rPr dirty="0" sz="1200">
                <a:latin typeface="Times New Roman"/>
                <a:cs typeface="Times New Roman"/>
              </a:rPr>
              <a:t>it. My name </a:t>
            </a:r>
            <a:r>
              <a:rPr dirty="0" sz="1200" spc="-5">
                <a:latin typeface="Times New Roman"/>
                <a:cs typeface="Times New Roman"/>
              </a:rPr>
              <a:t>is  Puzitsky;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an engineer, 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gentleman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colonel.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apologize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passenger, we </a:t>
            </a:r>
            <a:r>
              <a:rPr dirty="0" sz="1200">
                <a:latin typeface="Times New Roman"/>
                <a:cs typeface="Times New Roman"/>
              </a:rPr>
              <a:t>shall make a </a:t>
            </a:r>
            <a:r>
              <a:rPr dirty="0" sz="1200" spc="-5">
                <a:latin typeface="Times New Roman"/>
                <a:cs typeface="Times New Roman"/>
              </a:rPr>
              <a:t>complaint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traffic manager,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ours."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"Gentlemen! </a:t>
            </a: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course I . . 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 you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Podtyagin 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panic-stricken.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 don't want explanations. But we warn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apologize, we shall see  </a:t>
            </a:r>
            <a:r>
              <a:rPr dirty="0" sz="1200">
                <a:latin typeface="Times New Roman"/>
                <a:cs typeface="Times New Roman"/>
              </a:rPr>
              <a:t>justice done 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"Certainly I . . .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-5">
                <a:latin typeface="Times New Roman"/>
                <a:cs typeface="Times New Roman"/>
              </a:rPr>
              <a:t>apologize,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course. </a:t>
            </a:r>
            <a:r>
              <a:rPr dirty="0" sz="1200">
                <a:latin typeface="Times New Roman"/>
                <a:cs typeface="Times New Roman"/>
              </a:rPr>
              <a:t>. . To be </a:t>
            </a:r>
            <a:r>
              <a:rPr dirty="0" sz="1200" spc="-5">
                <a:latin typeface="Times New Roman"/>
                <a:cs typeface="Times New Roman"/>
              </a:rPr>
              <a:t>sure.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Half an </a:t>
            </a:r>
            <a:r>
              <a:rPr dirty="0" sz="1200">
                <a:latin typeface="Times New Roman"/>
                <a:cs typeface="Times New Roman"/>
              </a:rPr>
              <a:t>hour later, </a:t>
            </a:r>
            <a:r>
              <a:rPr dirty="0" sz="1200" spc="-5">
                <a:latin typeface="Times New Roman"/>
                <a:cs typeface="Times New Roman"/>
              </a:rPr>
              <a:t>Podtyagin </a:t>
            </a:r>
            <a:r>
              <a:rPr dirty="0" sz="1200">
                <a:latin typeface="Times New Roman"/>
                <a:cs typeface="Times New Roman"/>
              </a:rPr>
              <a:t>having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apologetic </a:t>
            </a:r>
            <a:r>
              <a:rPr dirty="0" sz="1200">
                <a:latin typeface="Times New Roman"/>
                <a:cs typeface="Times New Roman"/>
              </a:rPr>
              <a:t>phrase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would  </a:t>
            </a:r>
            <a:r>
              <a:rPr dirty="0" sz="1200" spc="-5">
                <a:latin typeface="Times New Roman"/>
                <a:cs typeface="Times New Roman"/>
              </a:rPr>
              <a:t>satisfy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passenger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lowering 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dignity, walks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carriage. "Sir,"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addresses </a:t>
            </a:r>
            <a:r>
              <a:rPr dirty="0" sz="1200">
                <a:latin typeface="Times New Roman"/>
                <a:cs typeface="Times New Roman"/>
              </a:rPr>
              <a:t>the invalid. </a:t>
            </a:r>
            <a:r>
              <a:rPr dirty="0" sz="1200" spc="-5">
                <a:latin typeface="Times New Roman"/>
                <a:cs typeface="Times New Roman"/>
              </a:rPr>
              <a:t>"Listen, </a:t>
            </a:r>
            <a:r>
              <a:rPr dirty="0" sz="1200">
                <a:latin typeface="Times New Roman"/>
                <a:cs typeface="Times New Roman"/>
              </a:rPr>
              <a:t>sir.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invalid </a:t>
            </a:r>
            <a:r>
              <a:rPr dirty="0" sz="1200" spc="-5">
                <a:latin typeface="Times New Roman"/>
                <a:cs typeface="Times New Roman"/>
              </a:rPr>
              <a:t>starts </a:t>
            </a:r>
            <a:r>
              <a:rPr dirty="0" sz="1200">
                <a:latin typeface="Times New Roman"/>
                <a:cs typeface="Times New Roman"/>
              </a:rPr>
              <a:t>and leaps up: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"What?"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what was </a:t>
            </a:r>
            <a:r>
              <a:rPr dirty="0" sz="1200">
                <a:latin typeface="Times New Roman"/>
                <a:cs typeface="Times New Roman"/>
              </a:rPr>
              <a:t>it? 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mustn't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offended.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"Och! </a:t>
            </a:r>
            <a:r>
              <a:rPr dirty="0" sz="1200">
                <a:latin typeface="Times New Roman"/>
                <a:cs typeface="Times New Roman"/>
              </a:rPr>
              <a:t>Water . . </a:t>
            </a:r>
            <a:r>
              <a:rPr dirty="0" sz="1200" spc="-5">
                <a:latin typeface="Times New Roman"/>
                <a:cs typeface="Times New Roman"/>
              </a:rPr>
              <a:t>." gasps </a:t>
            </a:r>
            <a:r>
              <a:rPr dirty="0" sz="1200">
                <a:latin typeface="Times New Roman"/>
                <a:cs typeface="Times New Roman"/>
              </a:rPr>
              <a:t>the invalid, clutching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heart. "I'd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>
                <a:latin typeface="Times New Roman"/>
                <a:cs typeface="Times New Roman"/>
              </a:rPr>
              <a:t>a third dose of  morphia, </a:t>
            </a:r>
            <a:r>
              <a:rPr dirty="0" sz="1200" spc="-5">
                <a:latin typeface="Times New Roman"/>
                <a:cs typeface="Times New Roman"/>
              </a:rPr>
              <a:t>dropped asleep, 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again! </a:t>
            </a:r>
            <a:r>
              <a:rPr dirty="0" sz="1200">
                <a:latin typeface="Times New Roman"/>
                <a:cs typeface="Times New Roman"/>
              </a:rPr>
              <a:t>Good God! </a:t>
            </a:r>
            <a:r>
              <a:rPr dirty="0" sz="1200" spc="-5">
                <a:latin typeface="Times New Roman"/>
                <a:cs typeface="Times New Roman"/>
              </a:rPr>
              <a:t>when will </a:t>
            </a:r>
            <a:r>
              <a:rPr dirty="0" sz="1200">
                <a:latin typeface="Times New Roman"/>
                <a:cs typeface="Times New Roman"/>
              </a:rPr>
              <a:t>this torture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cease!"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excuse . 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"Oh!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Put </a:t>
            </a:r>
            <a:r>
              <a:rPr dirty="0" sz="1200">
                <a:latin typeface="Times New Roman"/>
                <a:cs typeface="Times New Roman"/>
              </a:rPr>
              <a:t>me out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next station!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stand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. . . . I . . . I </a:t>
            </a:r>
            <a:r>
              <a:rPr dirty="0" sz="1200" spc="-5">
                <a:latin typeface="Times New Roman"/>
                <a:cs typeface="Times New Roman"/>
              </a:rPr>
              <a:t>am dying.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"This is </a:t>
            </a:r>
            <a:r>
              <a:rPr dirty="0" sz="1200">
                <a:latin typeface="Times New Roman"/>
                <a:cs typeface="Times New Roman"/>
              </a:rPr>
              <a:t>mean, </a:t>
            </a:r>
            <a:r>
              <a:rPr dirty="0" sz="1200" spc="-5">
                <a:latin typeface="Times New Roman"/>
                <a:cs typeface="Times New Roman"/>
              </a:rPr>
              <a:t>disgusting!" </a:t>
            </a:r>
            <a:r>
              <a:rPr dirty="0" sz="1200" spc="5">
                <a:latin typeface="Times New Roman"/>
                <a:cs typeface="Times New Roman"/>
              </a:rPr>
              <a:t>cry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"public," revolted. "Go away! 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such persecution. Get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Podtyagin waves his hand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despair, </a:t>
            </a:r>
            <a:r>
              <a:rPr dirty="0" sz="1200">
                <a:latin typeface="Times New Roman"/>
                <a:cs typeface="Times New Roman"/>
              </a:rPr>
              <a:t>sighs, </a:t>
            </a:r>
            <a:r>
              <a:rPr dirty="0" sz="1200" spc="-5">
                <a:latin typeface="Times New Roman"/>
                <a:cs typeface="Times New Roman"/>
              </a:rPr>
              <a:t>and walks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carriage. He goes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attendants' compartment, sits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table, exhausted,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complains: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the public!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satisfying </a:t>
            </a:r>
            <a:r>
              <a:rPr dirty="0" sz="1200">
                <a:latin typeface="Times New Roman"/>
                <a:cs typeface="Times New Roman"/>
              </a:rPr>
              <a:t>them!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working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doing </a:t>
            </a:r>
            <a:r>
              <a:rPr dirty="0" sz="1200" spc="-5">
                <a:latin typeface="Times New Roman"/>
                <a:cs typeface="Times New Roman"/>
              </a:rPr>
              <a:t>one's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5594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One's driven </a:t>
            </a:r>
            <a:r>
              <a:rPr dirty="0" sz="1200">
                <a:latin typeface="Times New Roman"/>
                <a:cs typeface="Times New Roman"/>
              </a:rPr>
              <a:t>to drinking </a:t>
            </a:r>
            <a:r>
              <a:rPr dirty="0" sz="1200" spc="-5">
                <a:latin typeface="Times New Roman"/>
                <a:cs typeface="Times New Roman"/>
              </a:rPr>
              <a:t>and cursing </a:t>
            </a:r>
            <a:r>
              <a:rPr dirty="0" sz="1200">
                <a:latin typeface="Times New Roman"/>
                <a:cs typeface="Times New Roman"/>
              </a:rPr>
              <a:t>it all . . . 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 nothing—they're </a:t>
            </a:r>
            <a:r>
              <a:rPr dirty="0" sz="1200" spc="-5">
                <a:latin typeface="Times New Roman"/>
                <a:cs typeface="Times New Roman"/>
              </a:rPr>
              <a:t>angry;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doing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duty, </a:t>
            </a:r>
            <a:r>
              <a:rPr dirty="0" sz="1200" spc="-5">
                <a:latin typeface="Times New Roman"/>
                <a:cs typeface="Times New Roman"/>
              </a:rPr>
              <a:t>they're </a:t>
            </a:r>
            <a:r>
              <a:rPr dirty="0" sz="1200">
                <a:latin typeface="Times New Roman"/>
                <a:cs typeface="Times New Roman"/>
              </a:rPr>
              <a:t>angry too.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nothing for it but drink!"Podtyagin  </a:t>
            </a:r>
            <a:r>
              <a:rPr dirty="0" sz="1200" spc="-5">
                <a:latin typeface="Times New Roman"/>
                <a:cs typeface="Times New Roman"/>
              </a:rPr>
              <a:t>empties </a:t>
            </a:r>
            <a:r>
              <a:rPr dirty="0" sz="1200">
                <a:latin typeface="Times New Roman"/>
                <a:cs typeface="Times New Roman"/>
              </a:rPr>
              <a:t>a bottle </a:t>
            </a:r>
            <a:r>
              <a:rPr dirty="0" sz="1200" spc="-5">
                <a:latin typeface="Times New Roman"/>
                <a:cs typeface="Times New Roman"/>
              </a:rPr>
              <a:t>straight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thinks no more of </a:t>
            </a:r>
            <a:r>
              <a:rPr dirty="0" sz="1200" spc="-5">
                <a:latin typeface="Times New Roman"/>
                <a:cs typeface="Times New Roman"/>
              </a:rPr>
              <a:t>work, duty, 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honesty!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201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don't ask me,"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on in a </a:t>
            </a:r>
            <a:r>
              <a:rPr dirty="0" sz="1200" spc="-5">
                <a:latin typeface="Times New Roman"/>
                <a:cs typeface="Times New Roman"/>
              </a:rPr>
              <a:t>tone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alarm. "Excuse </a:t>
            </a:r>
            <a:r>
              <a:rPr dirty="0" sz="1200">
                <a:latin typeface="Times New Roman"/>
                <a:cs typeface="Times New Roman"/>
              </a:rPr>
              <a:t>me.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No. </a:t>
            </a:r>
            <a:r>
              <a:rPr dirty="0" sz="1200">
                <a:latin typeface="Times New Roman"/>
                <a:cs typeface="Times New Roman"/>
              </a:rPr>
              <a:t>XIII of  the </a:t>
            </a:r>
            <a:r>
              <a:rPr dirty="0" sz="1200" spc="-5">
                <a:latin typeface="Times New Roman"/>
                <a:cs typeface="Times New Roman"/>
              </a:rPr>
              <a:t>regulations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obliged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drag me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collar . . .  drag me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like, </a:t>
            </a:r>
            <a:r>
              <a:rPr dirty="0" sz="1200">
                <a:latin typeface="Times New Roman"/>
                <a:cs typeface="Times New Roman"/>
              </a:rPr>
              <a:t>but 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fit . . . I </a:t>
            </a:r>
            <a:r>
              <a:rPr dirty="0" sz="1200" spc="-5">
                <a:latin typeface="Times New Roman"/>
                <a:cs typeface="Times New Roman"/>
              </a:rPr>
              <a:t>can't even speak </a:t>
            </a:r>
            <a:r>
              <a:rPr dirty="0" sz="1200">
                <a:latin typeface="Times New Roman"/>
                <a:cs typeface="Times New Roman"/>
              </a:rPr>
              <a:t>. . . excuse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take that tone to me, </a:t>
            </a:r>
            <a:r>
              <a:rPr dirty="0" sz="1200" spc="-5">
                <a:latin typeface="Times New Roman"/>
                <a:cs typeface="Times New Roman"/>
              </a:rPr>
              <a:t>doctor!" said Abogin, </a:t>
            </a:r>
            <a:r>
              <a:rPr dirty="0" sz="1200">
                <a:latin typeface="Times New Roman"/>
                <a:cs typeface="Times New Roman"/>
              </a:rPr>
              <a:t>again taking the doctor 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sleeve. "What </a:t>
            </a:r>
            <a:r>
              <a:rPr dirty="0" sz="1200">
                <a:latin typeface="Times New Roman"/>
                <a:cs typeface="Times New Roman"/>
              </a:rPr>
              <a:t>do I care </a:t>
            </a:r>
            <a:r>
              <a:rPr dirty="0" sz="1200" spc="-5">
                <a:latin typeface="Times New Roman"/>
                <a:cs typeface="Times New Roman"/>
              </a:rPr>
              <a:t>about No. XIII!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force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against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will I have no 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whatever.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>
                <a:latin typeface="Times New Roman"/>
                <a:cs typeface="Times New Roman"/>
              </a:rPr>
              <a:t>will, </a:t>
            </a:r>
            <a:r>
              <a:rPr dirty="0" sz="1200" spc="-5">
                <a:latin typeface="Times New Roman"/>
                <a:cs typeface="Times New Roman"/>
              </a:rPr>
              <a:t>come;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will </a:t>
            </a:r>
            <a:r>
              <a:rPr dirty="0" sz="1200">
                <a:latin typeface="Times New Roman"/>
                <a:cs typeface="Times New Roman"/>
              </a:rPr>
              <a:t>not—God </a:t>
            </a:r>
            <a:r>
              <a:rPr dirty="0" sz="1200" spc="-5">
                <a:latin typeface="Times New Roman"/>
                <a:cs typeface="Times New Roman"/>
              </a:rPr>
              <a:t>forgive </a:t>
            </a:r>
            <a:r>
              <a:rPr dirty="0" sz="1200" spc="-10">
                <a:latin typeface="Times New Roman"/>
                <a:cs typeface="Times New Roman"/>
              </a:rPr>
              <a:t>you; </a:t>
            </a:r>
            <a:r>
              <a:rPr dirty="0" sz="1200">
                <a:latin typeface="Times New Roman"/>
                <a:cs typeface="Times New Roman"/>
              </a:rPr>
              <a:t>but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appealing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will, but 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feelings. A young woman is dying.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just  </a:t>
            </a:r>
            <a:r>
              <a:rPr dirty="0" sz="1200" spc="-5">
                <a:latin typeface="Times New Roman"/>
                <a:cs typeface="Times New Roman"/>
              </a:rPr>
              <a:t>speaking </a:t>
            </a:r>
            <a:r>
              <a:rPr dirty="0" sz="1200">
                <a:latin typeface="Times New Roman"/>
                <a:cs typeface="Times New Roman"/>
              </a:rPr>
              <a:t>of the death of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son. Who should understand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horror if not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Abogin's </a:t>
            </a:r>
            <a:r>
              <a:rPr dirty="0" sz="1200">
                <a:latin typeface="Times New Roman"/>
                <a:cs typeface="Times New Roman"/>
              </a:rPr>
              <a:t>voice quivered with </a:t>
            </a:r>
            <a:r>
              <a:rPr dirty="0" sz="1200" spc="-5">
                <a:latin typeface="Times New Roman"/>
                <a:cs typeface="Times New Roman"/>
              </a:rPr>
              <a:t>emotion; </a:t>
            </a:r>
            <a:r>
              <a:rPr dirty="0" sz="1200">
                <a:latin typeface="Times New Roman"/>
                <a:cs typeface="Times New Roman"/>
              </a:rPr>
              <a:t>that quiver </a:t>
            </a:r>
            <a:r>
              <a:rPr dirty="0" sz="1200" spc="-5">
                <a:latin typeface="Times New Roman"/>
                <a:cs typeface="Times New Roman"/>
              </a:rPr>
              <a:t>and his </a:t>
            </a:r>
            <a:r>
              <a:rPr dirty="0" sz="1200">
                <a:latin typeface="Times New Roman"/>
                <a:cs typeface="Times New Roman"/>
              </a:rPr>
              <a:t>tone were far more  </a:t>
            </a:r>
            <a:r>
              <a:rPr dirty="0" sz="1200" spc="-5">
                <a:latin typeface="Times New Roman"/>
                <a:cs typeface="Times New Roman"/>
              </a:rPr>
              <a:t>persuasive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his words. Abogin was sincere, </a:t>
            </a:r>
            <a:r>
              <a:rPr dirty="0" sz="1200">
                <a:latin typeface="Times New Roman"/>
                <a:cs typeface="Times New Roman"/>
              </a:rPr>
              <a:t>but it </a:t>
            </a:r>
            <a:r>
              <a:rPr dirty="0" sz="1200" spc="-5">
                <a:latin typeface="Times New Roman"/>
                <a:cs typeface="Times New Roman"/>
              </a:rPr>
              <a:t>was remarkable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whatever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said his words sounded </a:t>
            </a:r>
            <a:r>
              <a:rPr dirty="0" sz="1200">
                <a:latin typeface="Times New Roman"/>
                <a:cs typeface="Times New Roman"/>
              </a:rPr>
              <a:t>stilted, soulless,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inappropriately flowery, </a:t>
            </a:r>
            <a:r>
              <a:rPr dirty="0" sz="1200" spc="-5">
                <a:latin typeface="Times New Roman"/>
                <a:cs typeface="Times New Roman"/>
              </a:rPr>
              <a:t>and even </a:t>
            </a:r>
            <a:r>
              <a:rPr dirty="0" sz="1200">
                <a:latin typeface="Times New Roman"/>
                <a:cs typeface="Times New Roman"/>
              </a:rPr>
              <a:t>seemed  </a:t>
            </a:r>
            <a:r>
              <a:rPr dirty="0" sz="1200" spc="-5">
                <a:latin typeface="Times New Roman"/>
                <a:cs typeface="Times New Roman"/>
              </a:rPr>
              <a:t>an outrage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atmosphere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doctor's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woman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 somewhere dying. He </a:t>
            </a:r>
            <a:r>
              <a:rPr dirty="0" sz="1200">
                <a:latin typeface="Times New Roman"/>
                <a:cs typeface="Times New Roman"/>
              </a:rPr>
              <a:t>felt this </a:t>
            </a:r>
            <a:r>
              <a:rPr dirty="0" sz="1200" spc="-5">
                <a:latin typeface="Times New Roman"/>
                <a:cs typeface="Times New Roman"/>
              </a:rPr>
              <a:t>himself, and so, afraid </a:t>
            </a:r>
            <a:r>
              <a:rPr dirty="0" sz="1200">
                <a:latin typeface="Times New Roman"/>
                <a:cs typeface="Times New Roman"/>
              </a:rPr>
              <a:t>of not being understood, did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utmost to put </a:t>
            </a:r>
            <a:r>
              <a:rPr dirty="0" sz="1200" spc="-5">
                <a:latin typeface="Times New Roman"/>
                <a:cs typeface="Times New Roman"/>
              </a:rPr>
              <a:t>softness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tenderness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his voice so </a:t>
            </a:r>
            <a:r>
              <a:rPr dirty="0" sz="1200">
                <a:latin typeface="Times New Roman"/>
                <a:cs typeface="Times New Roman"/>
              </a:rPr>
              <a:t>that the sincerity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tone  </a:t>
            </a:r>
            <a:r>
              <a:rPr dirty="0" sz="1200" spc="-5">
                <a:latin typeface="Times New Roman"/>
                <a:cs typeface="Times New Roman"/>
              </a:rPr>
              <a:t>might prevail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his words </a:t>
            </a:r>
            <a:r>
              <a:rPr dirty="0" sz="1200">
                <a:latin typeface="Times New Roman"/>
                <a:cs typeface="Times New Roman"/>
              </a:rPr>
              <a:t>did not.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rule, however </a:t>
            </a:r>
            <a:r>
              <a:rPr dirty="0" sz="1200">
                <a:latin typeface="Times New Roman"/>
                <a:cs typeface="Times New Roman"/>
              </a:rPr>
              <a:t>fine </a:t>
            </a:r>
            <a:r>
              <a:rPr dirty="0" sz="1200" spc="-5">
                <a:latin typeface="Times New Roman"/>
                <a:cs typeface="Times New Roman"/>
              </a:rPr>
              <a:t>and deep </a:t>
            </a:r>
            <a:r>
              <a:rPr dirty="0" sz="1200">
                <a:latin typeface="Times New Roman"/>
                <a:cs typeface="Times New Roman"/>
              </a:rPr>
              <a:t>a phrase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be, it  only </a:t>
            </a:r>
            <a:r>
              <a:rPr dirty="0" sz="1200" spc="-5">
                <a:latin typeface="Times New Roman"/>
                <a:cs typeface="Times New Roman"/>
              </a:rPr>
              <a:t>affects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indifferent, and cannot </a:t>
            </a:r>
            <a:r>
              <a:rPr dirty="0" sz="1200">
                <a:latin typeface="Times New Roman"/>
                <a:cs typeface="Times New Roman"/>
              </a:rPr>
              <a:t>fully satisfy those who are happy or </a:t>
            </a:r>
            <a:r>
              <a:rPr dirty="0" sz="1200" spc="-5">
                <a:latin typeface="Times New Roman"/>
                <a:cs typeface="Times New Roman"/>
              </a:rPr>
              <a:t>unhappy;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why dumbness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often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highest expression </a:t>
            </a:r>
            <a:r>
              <a:rPr dirty="0" sz="1200">
                <a:latin typeface="Times New Roman"/>
                <a:cs typeface="Times New Roman"/>
              </a:rPr>
              <a:t>of happiness or </a:t>
            </a:r>
            <a:r>
              <a:rPr dirty="0" sz="1200" spc="-5">
                <a:latin typeface="Times New Roman"/>
                <a:cs typeface="Times New Roman"/>
              </a:rPr>
              <a:t>unhappiness;  lovers understand each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better 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silent, and </a:t>
            </a:r>
            <a:r>
              <a:rPr dirty="0" sz="1200">
                <a:latin typeface="Times New Roman"/>
                <a:cs typeface="Times New Roman"/>
              </a:rPr>
              <a:t>a fervent, </a:t>
            </a:r>
            <a:r>
              <a:rPr dirty="0" sz="1200" spc="-5">
                <a:latin typeface="Times New Roman"/>
                <a:cs typeface="Times New Roman"/>
              </a:rPr>
              <a:t>passionate  speech delivered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touches outsiders, while to the </a:t>
            </a:r>
            <a:r>
              <a:rPr dirty="0" sz="1200" spc="-5">
                <a:latin typeface="Times New Roman"/>
                <a:cs typeface="Times New Roman"/>
              </a:rPr>
              <a:t>widow and children 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dead </a:t>
            </a:r>
            <a:r>
              <a:rPr dirty="0" sz="1200">
                <a:latin typeface="Times New Roman"/>
                <a:cs typeface="Times New Roman"/>
              </a:rPr>
              <a:t>man it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>
                <a:latin typeface="Times New Roman"/>
                <a:cs typeface="Times New Roman"/>
              </a:rPr>
              <a:t>cold </a:t>
            </a:r>
            <a:r>
              <a:rPr dirty="0" sz="1200" spc="-5">
                <a:latin typeface="Times New Roman"/>
                <a:cs typeface="Times New Roman"/>
              </a:rPr>
              <a:t>and trivial.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Kirilov stood in </a:t>
            </a:r>
            <a:r>
              <a:rPr dirty="0" sz="1200" spc="-5">
                <a:latin typeface="Times New Roman"/>
                <a:cs typeface="Times New Roman"/>
              </a:rPr>
              <a:t>silence.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Abogin uttered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few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phrases </a:t>
            </a:r>
            <a:r>
              <a:rPr dirty="0" sz="1200">
                <a:latin typeface="Times New Roman"/>
                <a:cs typeface="Times New Roman"/>
              </a:rPr>
              <a:t>concerning the noble 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doctor, </a:t>
            </a:r>
            <a:r>
              <a:rPr dirty="0" sz="1200">
                <a:latin typeface="Times New Roman"/>
                <a:cs typeface="Times New Roman"/>
              </a:rPr>
              <a:t>self-sacrifice, </a:t>
            </a:r>
            <a:r>
              <a:rPr dirty="0" sz="1200" spc="-5">
                <a:latin typeface="Times New Roman"/>
                <a:cs typeface="Times New Roman"/>
              </a:rPr>
              <a:t>and so </a:t>
            </a:r>
            <a:r>
              <a:rPr dirty="0" sz="1200">
                <a:latin typeface="Times New Roman"/>
                <a:cs typeface="Times New Roman"/>
              </a:rPr>
              <a:t>on, the doctor </a:t>
            </a:r>
            <a:r>
              <a:rPr dirty="0" sz="1200" spc="-5">
                <a:latin typeface="Times New Roman"/>
                <a:cs typeface="Times New Roman"/>
              </a:rPr>
              <a:t>asked sullenly: "Is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"Something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eight </a:t>
            </a:r>
            <a:r>
              <a:rPr dirty="0" sz="1200">
                <a:latin typeface="Times New Roman"/>
                <a:cs typeface="Times New Roman"/>
              </a:rPr>
              <a:t>or nine miles. I have capital </a:t>
            </a:r>
            <a:r>
              <a:rPr dirty="0" sz="1200" spc="-5">
                <a:latin typeface="Times New Roman"/>
                <a:cs typeface="Times New Roman"/>
              </a:rPr>
              <a:t>horses, doctor!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give you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word  of </a:t>
            </a:r>
            <a:r>
              <a:rPr dirty="0" sz="1200" spc="-5">
                <a:latin typeface="Times New Roman"/>
                <a:cs typeface="Times New Roman"/>
              </a:rPr>
              <a:t>honour </a:t>
            </a:r>
            <a:r>
              <a:rPr dirty="0" sz="1200">
                <a:latin typeface="Times New Roman"/>
                <a:cs typeface="Times New Roman"/>
              </a:rPr>
              <a:t>that I will </a:t>
            </a:r>
            <a:r>
              <a:rPr dirty="0" sz="1200" spc="-5">
                <a:latin typeface="Times New Roman"/>
                <a:cs typeface="Times New Roman"/>
              </a:rPr>
              <a:t>get you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back in an hour. Only one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hour."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These words </a:t>
            </a:r>
            <a:r>
              <a:rPr dirty="0" sz="1200">
                <a:latin typeface="Times New Roman"/>
                <a:cs typeface="Times New Roman"/>
              </a:rPr>
              <a:t>had more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on Kirilov than the </a:t>
            </a:r>
            <a:r>
              <a:rPr dirty="0" sz="1200" spc="-5">
                <a:latin typeface="Times New Roman"/>
                <a:cs typeface="Times New Roman"/>
              </a:rPr>
              <a:t>appeals </a:t>
            </a:r>
            <a:r>
              <a:rPr dirty="0" sz="1200">
                <a:latin typeface="Times New Roman"/>
                <a:cs typeface="Times New Roman"/>
              </a:rPr>
              <a:t>to humanity or the noble 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doctor.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a moment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said with a </a:t>
            </a:r>
            <a:r>
              <a:rPr dirty="0" sz="1200" spc="-5">
                <a:latin typeface="Times New Roman"/>
                <a:cs typeface="Times New Roman"/>
              </a:rPr>
              <a:t>sigh: </a:t>
            </a:r>
            <a:r>
              <a:rPr dirty="0" sz="1200">
                <a:latin typeface="Times New Roman"/>
                <a:cs typeface="Times New Roman"/>
              </a:rPr>
              <a:t>"Very well, </a:t>
            </a:r>
            <a:r>
              <a:rPr dirty="0" sz="1200" spc="-5">
                <a:latin typeface="Times New Roman"/>
                <a:cs typeface="Times New Roman"/>
              </a:rPr>
              <a:t>let us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went </a:t>
            </a:r>
            <a:r>
              <a:rPr dirty="0" sz="1200">
                <a:latin typeface="Times New Roman"/>
                <a:cs typeface="Times New Roman"/>
              </a:rPr>
              <a:t>rapidly with a more certain step to </a:t>
            </a:r>
            <a:r>
              <a:rPr dirty="0" sz="1200" spc="-5">
                <a:latin typeface="Times New Roman"/>
                <a:cs typeface="Times New Roman"/>
              </a:rPr>
              <a:t>his study, and afterwards </a:t>
            </a:r>
            <a:r>
              <a:rPr dirty="0" sz="1200">
                <a:latin typeface="Times New Roman"/>
                <a:cs typeface="Times New Roman"/>
              </a:rPr>
              <a:t>came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in a  long </a:t>
            </a:r>
            <a:r>
              <a:rPr dirty="0" sz="1200" spc="-5">
                <a:latin typeface="Times New Roman"/>
                <a:cs typeface="Times New Roman"/>
              </a:rPr>
              <a:t>frock-coat. Abogin, greatly relieved, </a:t>
            </a:r>
            <a:r>
              <a:rPr dirty="0" sz="1200">
                <a:latin typeface="Times New Roman"/>
                <a:cs typeface="Times New Roman"/>
              </a:rPr>
              <a:t>fidgeted round him </a:t>
            </a:r>
            <a:r>
              <a:rPr dirty="0" sz="1200" spc="-5">
                <a:latin typeface="Times New Roman"/>
                <a:cs typeface="Times New Roman"/>
              </a:rPr>
              <a:t>and scraped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feet 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helped </a:t>
            </a:r>
            <a:r>
              <a:rPr dirty="0" sz="1200">
                <a:latin typeface="Times New Roman"/>
                <a:cs typeface="Times New Roman"/>
              </a:rPr>
              <a:t>him on with </a:t>
            </a:r>
            <a:r>
              <a:rPr dirty="0" sz="1200" spc="-5">
                <a:latin typeface="Times New Roman"/>
                <a:cs typeface="Times New Roman"/>
              </a:rPr>
              <a:t>his overcoat,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house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dark out of doors, </a:t>
            </a:r>
            <a:r>
              <a:rPr dirty="0" sz="1200" spc="-5">
                <a:latin typeface="Times New Roman"/>
                <a:cs typeface="Times New Roman"/>
              </a:rPr>
              <a:t>though lighter </a:t>
            </a:r>
            <a:r>
              <a:rPr dirty="0" sz="1200">
                <a:latin typeface="Times New Roman"/>
                <a:cs typeface="Times New Roman"/>
              </a:rPr>
              <a:t>than in the </a:t>
            </a:r>
            <a:r>
              <a:rPr dirty="0" sz="1200" spc="-5">
                <a:latin typeface="Times New Roman"/>
                <a:cs typeface="Times New Roman"/>
              </a:rPr>
              <a:t>entry. </a:t>
            </a:r>
            <a:r>
              <a:rPr dirty="0" sz="1200">
                <a:latin typeface="Times New Roman"/>
                <a:cs typeface="Times New Roman"/>
              </a:rPr>
              <a:t>The tall, stooping </a:t>
            </a:r>
            <a:r>
              <a:rPr dirty="0" sz="1200" spc="-5">
                <a:latin typeface="Times New Roman"/>
                <a:cs typeface="Times New Roman"/>
              </a:rPr>
              <a:t>figure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doctor,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long, narrow </a:t>
            </a:r>
            <a:r>
              <a:rPr dirty="0" sz="1200">
                <a:latin typeface="Times New Roman"/>
                <a:cs typeface="Times New Roman"/>
              </a:rPr>
              <a:t>beard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aquiline </a:t>
            </a:r>
            <a:r>
              <a:rPr dirty="0" sz="1200" spc="-5">
                <a:latin typeface="Times New Roman"/>
                <a:cs typeface="Times New Roman"/>
              </a:rPr>
              <a:t>nose, </a:t>
            </a:r>
            <a:r>
              <a:rPr dirty="0" sz="1200">
                <a:latin typeface="Times New Roman"/>
                <a:cs typeface="Times New Roman"/>
              </a:rPr>
              <a:t>stood out distinctly in the  </a:t>
            </a:r>
            <a:r>
              <a:rPr dirty="0" sz="1200" spc="-5">
                <a:latin typeface="Times New Roman"/>
                <a:cs typeface="Times New Roman"/>
              </a:rPr>
              <a:t>darkness. Abogin's </a:t>
            </a:r>
            <a:r>
              <a:rPr dirty="0" sz="1200">
                <a:latin typeface="Times New Roman"/>
                <a:cs typeface="Times New Roman"/>
              </a:rPr>
              <a:t>big head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little </a:t>
            </a:r>
            <a:r>
              <a:rPr dirty="0" sz="1200" spc="-5">
                <a:latin typeface="Times New Roman"/>
                <a:cs typeface="Times New Roman"/>
              </a:rPr>
              <a:t>student's cap </a:t>
            </a:r>
            <a:r>
              <a:rPr dirty="0" sz="1200">
                <a:latin typeface="Times New Roman"/>
                <a:cs typeface="Times New Roman"/>
              </a:rPr>
              <a:t>that barely covered it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as well as his pale face. </a:t>
            </a:r>
            <a:r>
              <a:rPr dirty="0" sz="1200">
                <a:latin typeface="Times New Roman"/>
                <a:cs typeface="Times New Roman"/>
              </a:rPr>
              <a:t>The scarf </a:t>
            </a:r>
            <a:r>
              <a:rPr dirty="0" sz="1200" spc="-5">
                <a:latin typeface="Times New Roman"/>
                <a:cs typeface="Times New Roman"/>
              </a:rPr>
              <a:t>showed </a:t>
            </a:r>
            <a:r>
              <a:rPr dirty="0" sz="1200">
                <a:latin typeface="Times New Roman"/>
                <a:cs typeface="Times New Roman"/>
              </a:rPr>
              <a:t>white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front, behind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hidden by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hair.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"Believe </a:t>
            </a:r>
            <a:r>
              <a:rPr dirty="0" sz="1200">
                <a:latin typeface="Times New Roman"/>
                <a:cs typeface="Times New Roman"/>
              </a:rPr>
              <a:t>me, I know how to appreciate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generosity," Abogin muttered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helped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carriage. "We shall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quickly. Drive as </a:t>
            </a:r>
            <a:r>
              <a:rPr dirty="0" sz="1200">
                <a:latin typeface="Times New Roman"/>
                <a:cs typeface="Times New Roman"/>
              </a:rPr>
              <a:t>fast </a:t>
            </a:r>
            <a:r>
              <a:rPr dirty="0" sz="1200" spc="-5">
                <a:latin typeface="Times New Roman"/>
                <a:cs typeface="Times New Roman"/>
              </a:rPr>
              <a:t>as you can, </a:t>
            </a:r>
            <a:r>
              <a:rPr dirty="0" sz="1200">
                <a:latin typeface="Times New Roman"/>
                <a:cs typeface="Times New Roman"/>
              </a:rPr>
              <a:t>Luka, 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fellow!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coachman </a:t>
            </a:r>
            <a:r>
              <a:rPr dirty="0" sz="1200">
                <a:latin typeface="Times New Roman"/>
                <a:cs typeface="Times New Roman"/>
              </a:rPr>
              <a:t>drove rapidly. </a:t>
            </a:r>
            <a:r>
              <a:rPr dirty="0" sz="1200" spc="-5">
                <a:latin typeface="Times New Roman"/>
                <a:cs typeface="Times New Roman"/>
              </a:rPr>
              <a:t>At first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row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indistinct buildings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stretched alongside </a:t>
            </a:r>
            <a:r>
              <a:rPr dirty="0" sz="1200">
                <a:latin typeface="Times New Roman"/>
                <a:cs typeface="Times New Roman"/>
              </a:rPr>
              <a:t>the hospital </a:t>
            </a:r>
            <a:r>
              <a:rPr dirty="0" sz="1200" spc="-10">
                <a:latin typeface="Times New Roman"/>
                <a:cs typeface="Times New Roman"/>
              </a:rPr>
              <a:t>yard;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dark </a:t>
            </a:r>
            <a:r>
              <a:rPr dirty="0" sz="1200" spc="-5">
                <a:latin typeface="Times New Roman"/>
                <a:cs typeface="Times New Roman"/>
              </a:rPr>
              <a:t>everywhere except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bright light  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gleamed 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fence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furthest </a:t>
            </a:r>
            <a:r>
              <a:rPr dirty="0" sz="1200">
                <a:latin typeface="Times New Roman"/>
                <a:cs typeface="Times New Roman"/>
              </a:rPr>
              <a:t>part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yard </a:t>
            </a:r>
            <a:r>
              <a:rPr dirty="0" sz="1200">
                <a:latin typeface="Times New Roman"/>
                <a:cs typeface="Times New Roman"/>
              </a:rPr>
              <a:t>while 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upper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hospital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paler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surrounding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8615" cy="864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 TRIPPING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TONGUE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NATALYA MIHALOVNA,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married </a:t>
            </a:r>
            <a:r>
              <a:rPr dirty="0" sz="1200">
                <a:latin typeface="Times New Roman"/>
                <a:cs typeface="Times New Roman"/>
              </a:rPr>
              <a:t>lady who </a:t>
            </a:r>
            <a:r>
              <a:rPr dirty="0" sz="1200" spc="-5">
                <a:latin typeface="Times New Roman"/>
                <a:cs typeface="Times New Roman"/>
              </a:rPr>
              <a:t>had arrived </a:t>
            </a:r>
            <a:r>
              <a:rPr dirty="0" sz="1200">
                <a:latin typeface="Times New Roman"/>
                <a:cs typeface="Times New Roman"/>
              </a:rPr>
              <a:t>in the morning </a:t>
            </a:r>
            <a:r>
              <a:rPr dirty="0" sz="1200" spc="-5">
                <a:latin typeface="Times New Roman"/>
                <a:cs typeface="Times New Roman"/>
              </a:rPr>
              <a:t>from  Yalta, was </a:t>
            </a:r>
            <a:r>
              <a:rPr dirty="0" sz="1200">
                <a:latin typeface="Times New Roman"/>
                <a:cs typeface="Times New Roman"/>
              </a:rPr>
              <a:t>having her dinner,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a never-ceasing flow of babble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telling </a:t>
            </a:r>
            <a:r>
              <a:rPr dirty="0" sz="1200" spc="-5">
                <a:latin typeface="Times New Roman"/>
                <a:cs typeface="Times New Roman"/>
              </a:rPr>
              <a:t>her  husband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charms </a:t>
            </a:r>
            <a:r>
              <a:rPr dirty="0" sz="1200">
                <a:latin typeface="Times New Roman"/>
                <a:cs typeface="Times New Roman"/>
              </a:rPr>
              <a:t>of the Crimea. </a:t>
            </a:r>
            <a:r>
              <a:rPr dirty="0" sz="1200" spc="-5">
                <a:latin typeface="Times New Roman"/>
                <a:cs typeface="Times New Roman"/>
              </a:rPr>
              <a:t>Her husband, delighted, gazed </a:t>
            </a:r>
            <a:r>
              <a:rPr dirty="0" sz="1200">
                <a:latin typeface="Times New Roman"/>
                <a:cs typeface="Times New Roman"/>
              </a:rPr>
              <a:t>tenderly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her  </a:t>
            </a:r>
            <a:r>
              <a:rPr dirty="0" sz="1200" spc="-5">
                <a:latin typeface="Times New Roman"/>
                <a:cs typeface="Times New Roman"/>
              </a:rPr>
              <a:t>enthusiastic face, </a:t>
            </a:r>
            <a:r>
              <a:rPr dirty="0" sz="1200">
                <a:latin typeface="Times New Roman"/>
                <a:cs typeface="Times New Roman"/>
              </a:rPr>
              <a:t>listened, </a:t>
            </a:r>
            <a:r>
              <a:rPr dirty="0" sz="1200" spc="-5">
                <a:latin typeface="Times New Roman"/>
                <a:cs typeface="Times New Roman"/>
              </a:rPr>
              <a:t>and from </a:t>
            </a:r>
            <a:r>
              <a:rPr dirty="0" sz="1200">
                <a:latin typeface="Times New Roman"/>
                <a:cs typeface="Times New Roman"/>
              </a:rPr>
              <a:t>time to time put in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they say living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dreadfully expensive there?" he </a:t>
            </a:r>
            <a:r>
              <a:rPr dirty="0" sz="1200" spc="-5">
                <a:latin typeface="Times New Roman"/>
                <a:cs typeface="Times New Roman"/>
              </a:rPr>
              <a:t>asked, </a:t>
            </a:r>
            <a:r>
              <a:rPr dirty="0" sz="1200">
                <a:latin typeface="Times New Roman"/>
                <a:cs typeface="Times New Roman"/>
              </a:rPr>
              <a:t>among other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"Well, what shall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say?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thinking this talk of </a:t>
            </a:r>
            <a:r>
              <a:rPr dirty="0" sz="1200" spc="-5">
                <a:latin typeface="Times New Roman"/>
                <a:cs typeface="Times New Roman"/>
              </a:rPr>
              <a:t>its being so </a:t>
            </a:r>
            <a:r>
              <a:rPr dirty="0" sz="1200">
                <a:latin typeface="Times New Roman"/>
                <a:cs typeface="Times New Roman"/>
              </a:rPr>
              <a:t>expensive </a:t>
            </a:r>
            <a:r>
              <a:rPr dirty="0" sz="1200" spc="-5">
                <a:latin typeface="Times New Roman"/>
                <a:cs typeface="Times New Roman"/>
              </a:rPr>
              <a:t>is  exaggerated, hubby.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devil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 black as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painted. Yulia Petrovna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I,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instance, had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decent </a:t>
            </a:r>
            <a:r>
              <a:rPr dirty="0" sz="1200" spc="-5">
                <a:latin typeface="Times New Roman"/>
                <a:cs typeface="Times New Roman"/>
              </a:rPr>
              <a:t>and comfortable </a:t>
            </a:r>
            <a:r>
              <a:rPr dirty="0" sz="1200">
                <a:latin typeface="Times New Roman"/>
                <a:cs typeface="Times New Roman"/>
              </a:rPr>
              <a:t>rooms for </a:t>
            </a:r>
            <a:r>
              <a:rPr dirty="0" sz="1200" spc="5">
                <a:latin typeface="Times New Roman"/>
                <a:cs typeface="Times New Roman"/>
              </a:rPr>
              <a:t>twenty </a:t>
            </a:r>
            <a:r>
              <a:rPr dirty="0" sz="1200">
                <a:latin typeface="Times New Roman"/>
                <a:cs typeface="Times New Roman"/>
              </a:rPr>
              <a:t>roubles a </a:t>
            </a:r>
            <a:r>
              <a:rPr dirty="0" sz="1200" spc="-5">
                <a:latin typeface="Times New Roman"/>
                <a:cs typeface="Times New Roman"/>
              </a:rPr>
              <a:t>day. Everything  depends </a:t>
            </a:r>
            <a:r>
              <a:rPr dirty="0" sz="1200">
                <a:latin typeface="Times New Roman"/>
                <a:cs typeface="Times New Roman"/>
              </a:rPr>
              <a:t>on knowing how to do </a:t>
            </a:r>
            <a:r>
              <a:rPr dirty="0" sz="1200" spc="-5">
                <a:latin typeface="Times New Roman"/>
                <a:cs typeface="Times New Roman"/>
              </a:rPr>
              <a:t>things,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dear. </a:t>
            </a:r>
            <a:r>
              <a:rPr dirty="0" sz="1200" spc="-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course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up into the  </a:t>
            </a:r>
            <a:r>
              <a:rPr dirty="0" sz="1200" spc="-5">
                <a:latin typeface="Times New Roman"/>
                <a:cs typeface="Times New Roman"/>
              </a:rPr>
              <a:t>mountains </a:t>
            </a:r>
            <a:r>
              <a:rPr dirty="0" sz="1200">
                <a:latin typeface="Times New Roman"/>
                <a:cs typeface="Times New Roman"/>
              </a:rPr>
              <a:t>. . . to </a:t>
            </a:r>
            <a:r>
              <a:rPr dirty="0" sz="1200" spc="-5">
                <a:latin typeface="Times New Roman"/>
                <a:cs typeface="Times New Roman"/>
              </a:rPr>
              <a:t>Aie-Petri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instance </a:t>
            </a:r>
            <a:r>
              <a:rPr dirty="0" sz="1200">
                <a:latin typeface="Times New Roman"/>
                <a:cs typeface="Times New Roman"/>
              </a:rPr>
              <a:t>. . .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take a </a:t>
            </a:r>
            <a:r>
              <a:rPr dirty="0" sz="1200" spc="-5">
                <a:latin typeface="Times New Roman"/>
                <a:cs typeface="Times New Roman"/>
              </a:rPr>
              <a:t>horse,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guide, </a:t>
            </a:r>
            <a:r>
              <a:rPr dirty="0" sz="1200">
                <a:latin typeface="Times New Roman"/>
                <a:cs typeface="Times New Roman"/>
              </a:rPr>
              <a:t>then of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does come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something.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awful what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to! </a:t>
            </a:r>
            <a:r>
              <a:rPr dirty="0" sz="1200" spc="-5">
                <a:latin typeface="Times New Roman"/>
                <a:cs typeface="Times New Roman"/>
              </a:rPr>
              <a:t>But, Vassitchka,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mountains  there! Imagine high, </a:t>
            </a:r>
            <a:r>
              <a:rPr dirty="0" sz="1200">
                <a:latin typeface="Times New Roman"/>
                <a:cs typeface="Times New Roman"/>
              </a:rPr>
              <a:t>high </a:t>
            </a:r>
            <a:r>
              <a:rPr dirty="0" sz="1200" spc="-5">
                <a:latin typeface="Times New Roman"/>
                <a:cs typeface="Times New Roman"/>
              </a:rPr>
              <a:t>mountains,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thousand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higher </a:t>
            </a:r>
            <a:r>
              <a:rPr dirty="0" sz="1200">
                <a:latin typeface="Times New Roman"/>
                <a:cs typeface="Times New Roman"/>
              </a:rPr>
              <a:t>than the </a:t>
            </a:r>
            <a:r>
              <a:rPr dirty="0" sz="1200" spc="-5">
                <a:latin typeface="Times New Roman"/>
                <a:cs typeface="Times New Roman"/>
              </a:rPr>
              <a:t>church.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At  </a:t>
            </a:r>
            <a:r>
              <a:rPr dirty="0" sz="1200">
                <a:latin typeface="Times New Roman"/>
                <a:cs typeface="Times New Roman"/>
              </a:rPr>
              <a:t>the top—mist, </a:t>
            </a:r>
            <a:r>
              <a:rPr dirty="0" sz="1200" spc="-5">
                <a:latin typeface="Times New Roman"/>
                <a:cs typeface="Times New Roman"/>
              </a:rPr>
              <a:t>mist, mist.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bottom </a:t>
            </a:r>
            <a:r>
              <a:rPr dirty="0" sz="1200" spc="-5">
                <a:latin typeface="Times New Roman"/>
                <a:cs typeface="Times New Roman"/>
              </a:rPr>
              <a:t>—enormous stones, stones, stones. </a:t>
            </a:r>
            <a:r>
              <a:rPr dirty="0" sz="1200">
                <a:latin typeface="Times New Roman"/>
                <a:cs typeface="Times New Roman"/>
              </a:rPr>
              <a:t>. . . And  pines. . . . </a:t>
            </a:r>
            <a:r>
              <a:rPr dirty="0" sz="1200" spc="-5">
                <a:latin typeface="Times New Roman"/>
                <a:cs typeface="Times New Roman"/>
              </a:rPr>
              <a:t>Ah,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bear to think of</a:t>
            </a:r>
            <a:r>
              <a:rPr dirty="0" sz="1200" spc="-5">
                <a:latin typeface="Times New Roman"/>
                <a:cs typeface="Times New Roman"/>
              </a:rPr>
              <a:t> 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"By the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about those </a:t>
            </a:r>
            <a:r>
              <a:rPr dirty="0" sz="1200" spc="-5">
                <a:latin typeface="Times New Roman"/>
                <a:cs typeface="Times New Roman"/>
              </a:rPr>
              <a:t>Tatar guides there, </a:t>
            </a:r>
            <a:r>
              <a:rPr dirty="0" sz="1200">
                <a:latin typeface="Times New Roman"/>
                <a:cs typeface="Times New Roman"/>
              </a:rPr>
              <a:t>in some magazine while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 </a:t>
            </a:r>
            <a:r>
              <a:rPr dirty="0" sz="1200">
                <a:latin typeface="Times New Roman"/>
                <a:cs typeface="Times New Roman"/>
              </a:rPr>
              <a:t>away . . . .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abominable stories! </a:t>
            </a:r>
            <a:r>
              <a:rPr dirty="0" sz="1200" spc="-5">
                <a:latin typeface="Times New Roman"/>
                <a:cs typeface="Times New Roman"/>
              </a:rPr>
              <a:t>Tell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is there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1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way 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them?"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Natalya </a:t>
            </a:r>
            <a:r>
              <a:rPr dirty="0" sz="1200">
                <a:latin typeface="Times New Roman"/>
                <a:cs typeface="Times New Roman"/>
              </a:rPr>
              <a:t>Mihalovna made a little </a:t>
            </a:r>
            <a:r>
              <a:rPr dirty="0" sz="1200" spc="-5">
                <a:latin typeface="Times New Roman"/>
                <a:cs typeface="Times New Roman"/>
              </a:rPr>
              <a:t>disdainful grimace and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"Just ordinary Tatars,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special </a:t>
            </a:r>
            <a:r>
              <a:rPr dirty="0" sz="1200">
                <a:latin typeface="Times New Roman"/>
                <a:cs typeface="Times New Roman"/>
              </a:rPr>
              <a:t>. . ."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said, </a:t>
            </a:r>
            <a:r>
              <a:rPr dirty="0" sz="1200" spc="-5">
                <a:latin typeface="Times New Roman"/>
                <a:cs typeface="Times New Roman"/>
              </a:rPr>
              <a:t>"though </a:t>
            </a:r>
            <a:r>
              <a:rPr dirty="0" sz="1200">
                <a:latin typeface="Times New Roman"/>
                <a:cs typeface="Times New Roman"/>
              </a:rPr>
              <a:t>indeed I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had a </a:t>
            </a:r>
            <a:r>
              <a:rPr dirty="0" sz="1200" spc="-5">
                <a:latin typeface="Times New Roman"/>
                <a:cs typeface="Times New Roman"/>
              </a:rPr>
              <a:t>glimpse  </a:t>
            </a:r>
            <a:r>
              <a:rPr dirty="0" sz="1200">
                <a:latin typeface="Times New Roman"/>
                <a:cs typeface="Times New Roman"/>
              </a:rPr>
              <a:t>of them in the </a:t>
            </a:r>
            <a:r>
              <a:rPr dirty="0" sz="1200" spc="-5">
                <a:latin typeface="Times New Roman"/>
                <a:cs typeface="Times New Roman"/>
              </a:rPr>
              <a:t>distance.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pointed </a:t>
            </a:r>
            <a:r>
              <a:rPr dirty="0" sz="1200">
                <a:latin typeface="Times New Roman"/>
                <a:cs typeface="Times New Roman"/>
              </a:rPr>
              <a:t>out to me, but I did not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notice </a:t>
            </a:r>
            <a:r>
              <a:rPr dirty="0" sz="1200">
                <a:latin typeface="Times New Roman"/>
                <a:cs typeface="Times New Roman"/>
              </a:rPr>
              <a:t>of  them.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hubby,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always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prejudice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Circassians,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Greeks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5">
                <a:latin typeface="Times New Roman"/>
                <a:cs typeface="Times New Roman"/>
              </a:rPr>
              <a:t> Moors!"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said to be </a:t>
            </a:r>
            <a:r>
              <a:rPr dirty="0" sz="1200" spc="-5">
                <a:latin typeface="Times New Roman"/>
                <a:cs typeface="Times New Roman"/>
              </a:rPr>
              <a:t>terrible Don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Juans."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"Perhaps! </a:t>
            </a:r>
            <a:r>
              <a:rPr dirty="0" sz="1200">
                <a:latin typeface="Times New Roman"/>
                <a:cs typeface="Times New Roman"/>
              </a:rPr>
              <a:t>There are </a:t>
            </a:r>
            <a:r>
              <a:rPr dirty="0" sz="1200" spc="-5">
                <a:latin typeface="Times New Roman"/>
                <a:cs typeface="Times New Roman"/>
              </a:rPr>
              <a:t>shameless creatures </a:t>
            </a:r>
            <a:r>
              <a:rPr dirty="0" sz="1200">
                <a:latin typeface="Times New Roman"/>
                <a:cs typeface="Times New Roman"/>
              </a:rPr>
              <a:t>who .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Natalya </a:t>
            </a:r>
            <a:r>
              <a:rPr dirty="0" sz="1200">
                <a:latin typeface="Times New Roman"/>
                <a:cs typeface="Times New Roman"/>
              </a:rPr>
              <a:t>Mihalovna suddenly </a:t>
            </a:r>
            <a:r>
              <a:rPr dirty="0" sz="1200" spc="-5">
                <a:latin typeface="Times New Roman"/>
                <a:cs typeface="Times New Roman"/>
              </a:rPr>
              <a:t>jumped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chair, as though she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 something </a:t>
            </a:r>
            <a:r>
              <a:rPr dirty="0" sz="1200" spc="-5">
                <a:latin typeface="Times New Roman"/>
                <a:cs typeface="Times New Roman"/>
              </a:rPr>
              <a:t>dreadful;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>
                <a:latin typeface="Times New Roman"/>
                <a:cs typeface="Times New Roman"/>
              </a:rPr>
              <a:t>a minute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looked with </a:t>
            </a:r>
            <a:r>
              <a:rPr dirty="0" sz="1200" spc="-5">
                <a:latin typeface="Times New Roman"/>
                <a:cs typeface="Times New Roman"/>
              </a:rPr>
              <a:t>frightened eyes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her husband  and said, </a:t>
            </a:r>
            <a:r>
              <a:rPr dirty="0" sz="1200">
                <a:latin typeface="Times New Roman"/>
                <a:cs typeface="Times New Roman"/>
              </a:rPr>
              <a:t>accentuating each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"Vassitchka, </a:t>
            </a:r>
            <a:r>
              <a:rPr dirty="0" sz="1200">
                <a:latin typeface="Times New Roman"/>
                <a:cs typeface="Times New Roman"/>
              </a:rPr>
              <a:t>I say, the </a:t>
            </a:r>
            <a:r>
              <a:rPr dirty="0" sz="1200" spc="-5">
                <a:latin typeface="Times New Roman"/>
                <a:cs typeface="Times New Roman"/>
              </a:rPr>
              <a:t>im-mo-ral women there </a:t>
            </a:r>
            <a:r>
              <a:rPr dirty="0" sz="1200">
                <a:latin typeface="Times New Roman"/>
                <a:cs typeface="Times New Roman"/>
              </a:rPr>
              <a:t>are in the </a:t>
            </a:r>
            <a:r>
              <a:rPr dirty="0" sz="1200" spc="-5">
                <a:latin typeface="Times New Roman"/>
                <a:cs typeface="Times New Roman"/>
              </a:rPr>
              <a:t>world! Ah,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immoral!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working-class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middle-class people, but </a:t>
            </a:r>
            <a:r>
              <a:rPr dirty="0" sz="1200" spc="-5">
                <a:latin typeface="Times New Roman"/>
                <a:cs typeface="Times New Roman"/>
              </a:rPr>
              <a:t>aristocratic </a:t>
            </a:r>
            <a:r>
              <a:rPr dirty="0" sz="1200">
                <a:latin typeface="Times New Roman"/>
                <a:cs typeface="Times New Roman"/>
              </a:rPr>
              <a:t>ladies,  priding </a:t>
            </a:r>
            <a:r>
              <a:rPr dirty="0" sz="1200" spc="-5">
                <a:latin typeface="Times New Roman"/>
                <a:cs typeface="Times New Roman"/>
              </a:rPr>
              <a:t>themselves </a:t>
            </a:r>
            <a:r>
              <a:rPr dirty="0" sz="1200">
                <a:latin typeface="Times New Roman"/>
                <a:cs typeface="Times New Roman"/>
              </a:rPr>
              <a:t>on their </a:t>
            </a:r>
            <a:r>
              <a:rPr dirty="0" sz="1200" spc="-5" i="1">
                <a:latin typeface="Times New Roman"/>
                <a:cs typeface="Times New Roman"/>
              </a:rPr>
              <a:t>bon-ton!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awful,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 </a:t>
            </a:r>
            <a:r>
              <a:rPr dirty="0" sz="1200" spc="-5">
                <a:latin typeface="Times New Roman"/>
                <a:cs typeface="Times New Roman"/>
              </a:rPr>
              <a:t>eyes!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shall remember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live! </a:t>
            </a:r>
            <a:r>
              <a:rPr dirty="0" sz="1200">
                <a:latin typeface="Times New Roman"/>
                <a:cs typeface="Times New Roman"/>
              </a:rPr>
              <a:t>To think that </a:t>
            </a:r>
            <a:r>
              <a:rPr dirty="0" sz="1200" spc="-5">
                <a:latin typeface="Times New Roman"/>
                <a:cs typeface="Times New Roman"/>
              </a:rPr>
              <a:t>people can forget themselves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point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ach, Vassitchka,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to </a:t>
            </a:r>
            <a:r>
              <a:rPr dirty="0" sz="1200" spc="-5">
                <a:latin typeface="Times New Roman"/>
                <a:cs typeface="Times New Roman"/>
              </a:rPr>
              <a:t>speak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it! Take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companion,  Yulia </a:t>
            </a:r>
            <a:r>
              <a:rPr dirty="0" sz="1200" spc="-5">
                <a:latin typeface="Times New Roman"/>
                <a:cs typeface="Times New Roman"/>
              </a:rPr>
              <a:t>Petrovna,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example.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husband, </a:t>
            </a:r>
            <a:r>
              <a:rPr dirty="0" sz="1200" spc="-5">
                <a:latin typeface="Times New Roman"/>
                <a:cs typeface="Times New Roman"/>
              </a:rPr>
              <a:t>two children </a:t>
            </a:r>
            <a:r>
              <a:rPr dirty="0" sz="1200">
                <a:latin typeface="Times New Roman"/>
                <a:cs typeface="Times New Roman"/>
              </a:rPr>
              <a:t>. . . she moves in a  </a:t>
            </a:r>
            <a:r>
              <a:rPr dirty="0" sz="1200" spc="-5">
                <a:latin typeface="Times New Roman"/>
                <a:cs typeface="Times New Roman"/>
              </a:rPr>
              <a:t>decent circle, always poses as </a:t>
            </a:r>
            <a:r>
              <a:rPr dirty="0" sz="1200">
                <a:latin typeface="Times New Roman"/>
                <a:cs typeface="Times New Roman"/>
              </a:rPr>
              <a:t>a saint—and </a:t>
            </a:r>
            <a:r>
              <a:rPr dirty="0" sz="1200" spc="-5">
                <a:latin typeface="Times New Roman"/>
                <a:cs typeface="Times New Roman"/>
              </a:rPr>
              <a:t>all at once,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it. . . . </a:t>
            </a:r>
            <a:r>
              <a:rPr dirty="0" sz="1200" spc="-10">
                <a:latin typeface="Times New Roman"/>
                <a:cs typeface="Times New Roman"/>
              </a:rPr>
              <a:t>Only,  </a:t>
            </a:r>
            <a:r>
              <a:rPr dirty="0" sz="1200" spc="-5">
                <a:latin typeface="Times New Roman"/>
                <a:cs typeface="Times New Roman"/>
              </a:rPr>
              <a:t>hubby,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5" i="1">
                <a:latin typeface="Times New Roman"/>
                <a:cs typeface="Times New Roman"/>
              </a:rPr>
              <a:t>entre </a:t>
            </a:r>
            <a:r>
              <a:rPr dirty="0" sz="1200" i="1">
                <a:latin typeface="Times New Roman"/>
                <a:cs typeface="Times New Roman"/>
              </a:rPr>
              <a:t>nous</a:t>
            </a:r>
            <a:r>
              <a:rPr dirty="0" sz="1200">
                <a:latin typeface="Times New Roman"/>
                <a:cs typeface="Times New Roman"/>
              </a:rPr>
              <a:t>. . . . Give me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word of honour </a:t>
            </a:r>
            <a:r>
              <a:rPr dirty="0" sz="1200" spc="-5">
                <a:latin typeface="Times New Roman"/>
                <a:cs typeface="Times New Roman"/>
              </a:rPr>
              <a:t>you won't </a:t>
            </a:r>
            <a:r>
              <a:rPr dirty="0" sz="1200">
                <a:latin typeface="Times New Roman"/>
                <a:cs typeface="Times New Roman"/>
              </a:rPr>
              <a:t>tell a  soul?"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next! </a:t>
            </a:r>
            <a:r>
              <a:rPr dirty="0" sz="1200" spc="-5">
                <a:latin typeface="Times New Roman"/>
                <a:cs typeface="Times New Roman"/>
              </a:rPr>
              <a:t>Of course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won't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tell."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2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"Honour bright?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now! </a:t>
            </a:r>
            <a:r>
              <a:rPr dirty="0" sz="1200">
                <a:latin typeface="Times New Roman"/>
                <a:cs typeface="Times New Roman"/>
              </a:rPr>
              <a:t>I trust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little lady put down </a:t>
            </a:r>
            <a:r>
              <a:rPr dirty="0" sz="1200" spc="-5">
                <a:latin typeface="Times New Roman"/>
                <a:cs typeface="Times New Roman"/>
              </a:rPr>
              <a:t>her fork, assumed </a:t>
            </a:r>
            <a:r>
              <a:rPr dirty="0" sz="1200">
                <a:latin typeface="Times New Roman"/>
                <a:cs typeface="Times New Roman"/>
              </a:rPr>
              <a:t>a mysterious </a:t>
            </a:r>
            <a:r>
              <a:rPr dirty="0" sz="1200" spc="-5">
                <a:latin typeface="Times New Roman"/>
                <a:cs typeface="Times New Roman"/>
              </a:rPr>
              <a:t>air,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whispered: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"Imagine </a:t>
            </a:r>
            <a:r>
              <a:rPr dirty="0" sz="1200">
                <a:latin typeface="Times New Roman"/>
                <a:cs typeface="Times New Roman"/>
              </a:rPr>
              <a:t>a thing like this. . . .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Yulia </a:t>
            </a:r>
            <a:r>
              <a:rPr dirty="0" sz="1200" spc="-5">
                <a:latin typeface="Times New Roman"/>
                <a:cs typeface="Times New Roman"/>
              </a:rPr>
              <a:t>Petrovna </a:t>
            </a:r>
            <a:r>
              <a:rPr dirty="0" sz="1200">
                <a:latin typeface="Times New Roman"/>
                <a:cs typeface="Times New Roman"/>
              </a:rPr>
              <a:t>rode up into the </a:t>
            </a:r>
            <a:r>
              <a:rPr dirty="0" sz="1200" spc="-5">
                <a:latin typeface="Times New Roman"/>
                <a:cs typeface="Times New Roman"/>
              </a:rPr>
              <a:t>mountains </a:t>
            </a:r>
            <a:r>
              <a:rPr dirty="0" sz="1200">
                <a:latin typeface="Times New Roman"/>
                <a:cs typeface="Times New Roman"/>
              </a:rPr>
              <a:t>. . . . </a:t>
            </a:r>
            <a:r>
              <a:rPr dirty="0" sz="1200" spc="-15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was glorious weather! She </a:t>
            </a:r>
            <a:r>
              <a:rPr dirty="0" sz="1200">
                <a:latin typeface="Times New Roman"/>
                <a:cs typeface="Times New Roman"/>
              </a:rPr>
              <a:t>rode on </a:t>
            </a:r>
            <a:r>
              <a:rPr dirty="0" sz="1200" spc="-5">
                <a:latin typeface="Times New Roman"/>
                <a:cs typeface="Times New Roman"/>
              </a:rPr>
              <a:t>ahead </a:t>
            </a:r>
            <a:r>
              <a:rPr dirty="0" sz="1200">
                <a:latin typeface="Times New Roman"/>
                <a:cs typeface="Times New Roman"/>
              </a:rPr>
              <a:t>with her </a:t>
            </a:r>
            <a:r>
              <a:rPr dirty="0" sz="1200" spc="-5">
                <a:latin typeface="Times New Roman"/>
                <a:cs typeface="Times New Roman"/>
              </a:rPr>
              <a:t>guide,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little behind. We </a:t>
            </a:r>
            <a:r>
              <a:rPr dirty="0" sz="1200" spc="-5">
                <a:latin typeface="Times New Roman"/>
                <a:cs typeface="Times New Roman"/>
              </a:rPr>
              <a:t>had  ridden two </a:t>
            </a:r>
            <a:r>
              <a:rPr dirty="0" sz="1200">
                <a:latin typeface="Times New Roman"/>
                <a:cs typeface="Times New Roman"/>
              </a:rPr>
              <a:t>or three miles, </a:t>
            </a:r>
            <a:r>
              <a:rPr dirty="0" sz="1200" spc="-5">
                <a:latin typeface="Times New Roman"/>
                <a:cs typeface="Times New Roman"/>
              </a:rPr>
              <a:t>all at once,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fancy, Vassitchka, </a:t>
            </a:r>
            <a:r>
              <a:rPr dirty="0" sz="1200">
                <a:latin typeface="Times New Roman"/>
                <a:cs typeface="Times New Roman"/>
              </a:rPr>
              <a:t>Yulia </a:t>
            </a:r>
            <a:r>
              <a:rPr dirty="0" sz="1200" spc="-5">
                <a:latin typeface="Times New Roman"/>
                <a:cs typeface="Times New Roman"/>
              </a:rPr>
              <a:t>cried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and  clutched at </a:t>
            </a:r>
            <a:r>
              <a:rPr dirty="0" sz="1200">
                <a:latin typeface="Times New Roman"/>
                <a:cs typeface="Times New Roman"/>
              </a:rPr>
              <a:t>her bosom. </a:t>
            </a:r>
            <a:r>
              <a:rPr dirty="0" sz="1200" spc="-5">
                <a:latin typeface="Times New Roman"/>
                <a:cs typeface="Times New Roman"/>
              </a:rPr>
              <a:t>Her Tatar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his arm </a:t>
            </a:r>
            <a:r>
              <a:rPr dirty="0" sz="1200">
                <a:latin typeface="Times New Roman"/>
                <a:cs typeface="Times New Roman"/>
              </a:rPr>
              <a:t>round </a:t>
            </a:r>
            <a:r>
              <a:rPr dirty="0" sz="1200" spc="-5">
                <a:latin typeface="Times New Roman"/>
                <a:cs typeface="Times New Roman"/>
              </a:rPr>
              <a:t>her waist </a:t>
            </a:r>
            <a:r>
              <a:rPr dirty="0" sz="1200">
                <a:latin typeface="Times New Roman"/>
                <a:cs typeface="Times New Roman"/>
              </a:rPr>
              <a:t>or she would </a:t>
            </a:r>
            <a:r>
              <a:rPr dirty="0" sz="1200" spc="-5">
                <a:latin typeface="Times New Roman"/>
                <a:cs typeface="Times New Roman"/>
              </a:rPr>
              <a:t>have fallen  </a:t>
            </a:r>
            <a:r>
              <a:rPr dirty="0" sz="1200">
                <a:latin typeface="Times New Roman"/>
                <a:cs typeface="Times New Roman"/>
              </a:rPr>
              <a:t>off the </a:t>
            </a:r>
            <a:r>
              <a:rPr dirty="0" sz="1200" spc="-5">
                <a:latin typeface="Times New Roman"/>
                <a:cs typeface="Times New Roman"/>
              </a:rPr>
              <a:t>saddle. </a:t>
            </a:r>
            <a:r>
              <a:rPr dirty="0" sz="1200">
                <a:latin typeface="Times New Roman"/>
                <a:cs typeface="Times New Roman"/>
              </a:rPr>
              <a:t>. . . I rode up 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guide.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'What is </a:t>
            </a:r>
            <a:r>
              <a:rPr dirty="0" sz="1200" spc="-10">
                <a:latin typeface="Times New Roman"/>
                <a:cs typeface="Times New Roman"/>
              </a:rPr>
              <a:t>it?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matter?'  </a:t>
            </a:r>
            <a:r>
              <a:rPr dirty="0" sz="1200" spc="-5">
                <a:latin typeface="Times New Roman"/>
                <a:cs typeface="Times New Roman"/>
              </a:rPr>
              <a:t>'Oh,'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cried, 'I am dying!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faint!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go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further' Fancy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alarm! </a:t>
            </a:r>
            <a:r>
              <a:rPr dirty="0" sz="1200" spc="-10">
                <a:latin typeface="Times New Roman"/>
                <a:cs typeface="Times New Roman"/>
              </a:rPr>
              <a:t>'Let </a:t>
            </a:r>
            <a:r>
              <a:rPr dirty="0" sz="1200" spc="-5">
                <a:latin typeface="Times New Roman"/>
                <a:cs typeface="Times New Roman"/>
              </a:rPr>
              <a:t>us 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back then,' I </a:t>
            </a:r>
            <a:r>
              <a:rPr dirty="0" sz="1200" spc="-5">
                <a:latin typeface="Times New Roman"/>
                <a:cs typeface="Times New Roman"/>
              </a:rPr>
              <a:t>said. 'No, </a:t>
            </a:r>
            <a:r>
              <a:rPr dirty="0" sz="1200" i="1">
                <a:latin typeface="Times New Roman"/>
                <a:cs typeface="Times New Roman"/>
              </a:rPr>
              <a:t>Natalie</a:t>
            </a:r>
            <a:r>
              <a:rPr dirty="0" sz="1200">
                <a:latin typeface="Times New Roman"/>
                <a:cs typeface="Times New Roman"/>
              </a:rPr>
              <a:t>,'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said, </a:t>
            </a:r>
            <a:r>
              <a:rPr dirty="0" sz="1200" spc="-5">
                <a:latin typeface="Times New Roman"/>
                <a:cs typeface="Times New Roman"/>
              </a:rPr>
              <a:t>'I </a:t>
            </a:r>
            <a:r>
              <a:rPr dirty="0" sz="1200">
                <a:latin typeface="Times New Roman"/>
                <a:cs typeface="Times New Roman"/>
              </a:rPr>
              <a:t>can't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back!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die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pain if I move 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step! I have spasms.' And she </a:t>
            </a:r>
            <a:r>
              <a:rPr dirty="0" sz="1200" spc="-5">
                <a:latin typeface="Times New Roman"/>
                <a:cs typeface="Times New Roman"/>
              </a:rPr>
              <a:t>prayed and besought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Suleiman and me to ride 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to the town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fetch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some of her </a:t>
            </a:r>
            <a:r>
              <a:rPr dirty="0" sz="1200" spc="-5">
                <a:latin typeface="Times New Roman"/>
                <a:cs typeface="Times New Roman"/>
              </a:rPr>
              <a:t>drops which always </a:t>
            </a:r>
            <a:r>
              <a:rPr dirty="0" sz="1200">
                <a:latin typeface="Times New Roman"/>
                <a:cs typeface="Times New Roman"/>
              </a:rPr>
              <a:t>do her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"Stay.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quite </a:t>
            </a:r>
            <a:r>
              <a:rPr dirty="0" sz="1200" spc="-5">
                <a:latin typeface="Times New Roman"/>
                <a:cs typeface="Times New Roman"/>
              </a:rPr>
              <a:t>understand you," muttered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husband, scratching his forehead.  "You </a:t>
            </a:r>
            <a:r>
              <a:rPr dirty="0" sz="1200">
                <a:latin typeface="Times New Roman"/>
                <a:cs typeface="Times New Roman"/>
              </a:rPr>
              <a:t>said just now that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seen those </a:t>
            </a:r>
            <a:r>
              <a:rPr dirty="0" sz="1200" spc="-5">
                <a:latin typeface="Times New Roman"/>
                <a:cs typeface="Times New Roman"/>
              </a:rPr>
              <a:t>Tatars from </a:t>
            </a:r>
            <a:r>
              <a:rPr dirty="0" sz="1200">
                <a:latin typeface="Times New Roman"/>
                <a:cs typeface="Times New Roman"/>
              </a:rPr>
              <a:t>a distance,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talking of some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Suleiman."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"There, you </a:t>
            </a:r>
            <a:r>
              <a:rPr dirty="0" sz="1200">
                <a:latin typeface="Times New Roman"/>
                <a:cs typeface="Times New Roman"/>
              </a:rPr>
              <a:t>are finding </a:t>
            </a:r>
            <a:r>
              <a:rPr dirty="0" sz="1200" spc="-5">
                <a:latin typeface="Times New Roman"/>
                <a:cs typeface="Times New Roman"/>
              </a:rPr>
              <a:t>fault </a:t>
            </a:r>
            <a:r>
              <a:rPr dirty="0" sz="1200">
                <a:latin typeface="Times New Roman"/>
                <a:cs typeface="Times New Roman"/>
              </a:rPr>
              <a:t>again,"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pouted, not in the </a:t>
            </a:r>
            <a:r>
              <a:rPr dirty="0" sz="1200" spc="-5">
                <a:latin typeface="Times New Roman"/>
                <a:cs typeface="Times New Roman"/>
              </a:rPr>
              <a:t>least disconcerted. "I  can't </a:t>
            </a:r>
            <a:r>
              <a:rPr dirty="0" sz="1200">
                <a:latin typeface="Times New Roman"/>
                <a:cs typeface="Times New Roman"/>
              </a:rPr>
              <a:t>endure </a:t>
            </a:r>
            <a:r>
              <a:rPr dirty="0" sz="1200" spc="-5">
                <a:latin typeface="Times New Roman"/>
                <a:cs typeface="Times New Roman"/>
              </a:rPr>
              <a:t>suspiciousness!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endure it!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stupid,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stupid!"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not finding </a:t>
            </a:r>
            <a:r>
              <a:rPr dirty="0" sz="1200" spc="-5">
                <a:latin typeface="Times New Roman"/>
                <a:cs typeface="Times New Roman"/>
              </a:rPr>
              <a:t>fault, </a:t>
            </a:r>
            <a:r>
              <a:rPr dirty="0" sz="1200">
                <a:latin typeface="Times New Roman"/>
                <a:cs typeface="Times New Roman"/>
              </a:rPr>
              <a:t>but . . . why say </a:t>
            </a:r>
            <a:r>
              <a:rPr dirty="0" sz="1200" spc="-5">
                <a:latin typeface="Times New Roman"/>
                <a:cs typeface="Times New Roman"/>
              </a:rPr>
              <a:t>what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true?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rode about with </a:t>
            </a:r>
            <a:r>
              <a:rPr dirty="0" sz="1200" spc="-5">
                <a:latin typeface="Times New Roman"/>
                <a:cs typeface="Times New Roman"/>
              </a:rPr>
              <a:t>Tatars,  so </a:t>
            </a:r>
            <a:r>
              <a:rPr dirty="0" sz="1200">
                <a:latin typeface="Times New Roman"/>
                <a:cs typeface="Times New Roman"/>
              </a:rPr>
              <a:t>be it, God </a:t>
            </a:r>
            <a:r>
              <a:rPr dirty="0" sz="1200" spc="-5">
                <a:latin typeface="Times New Roman"/>
                <a:cs typeface="Times New Roman"/>
              </a:rPr>
              <a:t>bless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. . . why shuffle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"H'm!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a queer </a:t>
            </a:r>
            <a:r>
              <a:rPr dirty="0" sz="1200" spc="-5">
                <a:latin typeface="Times New Roman"/>
                <a:cs typeface="Times New Roman"/>
              </a:rPr>
              <a:t>one!" cried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lady, revolted. "He is jealous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Suleiman! </a:t>
            </a:r>
            <a:r>
              <a:rPr dirty="0" sz="1200" spc="-5">
                <a:latin typeface="Times New Roman"/>
                <a:cs typeface="Times New Roman"/>
              </a:rPr>
              <a:t>as  though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ride up into the </a:t>
            </a:r>
            <a:r>
              <a:rPr dirty="0" sz="1200" spc="-5">
                <a:latin typeface="Times New Roman"/>
                <a:cs typeface="Times New Roman"/>
              </a:rPr>
              <a:t>mountains without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guide! </a:t>
            </a:r>
            <a:r>
              <a:rPr dirty="0" sz="1200">
                <a:latin typeface="Times New Roman"/>
                <a:cs typeface="Times New Roman"/>
              </a:rPr>
              <a:t>I should like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  it!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 the </a:t>
            </a:r>
            <a:r>
              <a:rPr dirty="0" sz="1200" spc="-5">
                <a:latin typeface="Times New Roman"/>
                <a:cs typeface="Times New Roman"/>
              </a:rPr>
              <a:t>ways there,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understand,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had better hold </a:t>
            </a:r>
            <a:r>
              <a:rPr dirty="0" sz="1200" spc="-5">
                <a:latin typeface="Times New Roman"/>
                <a:cs typeface="Times New Roman"/>
              </a:rPr>
              <a:t>your  tongue! Yes, </a:t>
            </a:r>
            <a:r>
              <a:rPr dirty="0" sz="1200">
                <a:latin typeface="Times New Roman"/>
                <a:cs typeface="Times New Roman"/>
              </a:rPr>
              <a:t>hold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tongue.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take a step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without 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"None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silly grins,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please!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a Yulia. . . .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justify her but I 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7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!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pose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saint,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forget myself </a:t>
            </a:r>
            <a:r>
              <a:rPr dirty="0" sz="1200">
                <a:latin typeface="Times New Roman"/>
                <a:cs typeface="Times New Roman"/>
              </a:rPr>
              <a:t>to that degree.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Suleiman never  </a:t>
            </a:r>
            <a:r>
              <a:rPr dirty="0" sz="1200" spc="-5">
                <a:latin typeface="Times New Roman"/>
                <a:cs typeface="Times New Roman"/>
              </a:rPr>
              <a:t>overstepped </a:t>
            </a:r>
            <a:r>
              <a:rPr dirty="0" sz="1200">
                <a:latin typeface="Times New Roman"/>
                <a:cs typeface="Times New Roman"/>
              </a:rPr>
              <a:t>the limits. . . . No-o! Mametkul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sitting </a:t>
            </a:r>
            <a:r>
              <a:rPr dirty="0" sz="1200" spc="-5">
                <a:latin typeface="Times New Roman"/>
                <a:cs typeface="Times New Roman"/>
              </a:rPr>
              <a:t>at Yulia's all </a:t>
            </a:r>
            <a:r>
              <a:rPr dirty="0" sz="1200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but 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struck eleven: 'Suleiman, march! Off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go!'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foolish  </a:t>
            </a:r>
            <a:r>
              <a:rPr dirty="0" sz="1200" spc="-5">
                <a:latin typeface="Times New Roman"/>
                <a:cs typeface="Times New Roman"/>
              </a:rPr>
              <a:t>Tatar </a:t>
            </a:r>
            <a:r>
              <a:rPr dirty="0" sz="1200" spc="5">
                <a:latin typeface="Times New Roman"/>
                <a:cs typeface="Times New Roman"/>
              </a:rPr>
              <a:t>boy </a:t>
            </a:r>
            <a:r>
              <a:rPr dirty="0" sz="1200">
                <a:latin typeface="Times New Roman"/>
                <a:cs typeface="Times New Roman"/>
              </a:rPr>
              <a:t>would depart. I made him mind </a:t>
            </a:r>
            <a:r>
              <a:rPr dirty="0" sz="1200" spc="-5">
                <a:latin typeface="Times New Roman"/>
                <a:cs typeface="Times New Roman"/>
              </a:rPr>
              <a:t>his p's and q's, hubby! As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began  grumbling about </a:t>
            </a:r>
            <a:r>
              <a:rPr dirty="0" sz="1200">
                <a:latin typeface="Times New Roman"/>
                <a:cs typeface="Times New Roman"/>
              </a:rPr>
              <a:t>money or </a:t>
            </a:r>
            <a:r>
              <a:rPr dirty="0" sz="1200" spc="-5">
                <a:latin typeface="Times New Roman"/>
                <a:cs typeface="Times New Roman"/>
              </a:rPr>
              <a:t>anything, </a:t>
            </a:r>
            <a:r>
              <a:rPr dirty="0" sz="1200">
                <a:latin typeface="Times New Roman"/>
                <a:cs typeface="Times New Roman"/>
              </a:rPr>
              <a:t>I would say </a:t>
            </a:r>
            <a:r>
              <a:rPr dirty="0" sz="1200" spc="-5">
                <a:latin typeface="Times New Roman"/>
                <a:cs typeface="Times New Roman"/>
              </a:rPr>
              <a:t>'How? </a:t>
            </a:r>
            <a:r>
              <a:rPr dirty="0" sz="1200">
                <a:latin typeface="Times New Roman"/>
                <a:cs typeface="Times New Roman"/>
              </a:rPr>
              <a:t>Wha-at? Wha-a-a-t?' And </a:t>
            </a:r>
            <a:r>
              <a:rPr dirty="0" sz="1200" spc="-5">
                <a:latin typeface="Times New Roman"/>
                <a:cs typeface="Times New Roman"/>
              </a:rPr>
              <a:t>his  heart </a:t>
            </a:r>
            <a:r>
              <a:rPr dirty="0" sz="1200">
                <a:latin typeface="Times New Roman"/>
                <a:cs typeface="Times New Roman"/>
              </a:rPr>
              <a:t>would be in </a:t>
            </a:r>
            <a:r>
              <a:rPr dirty="0" sz="1200" spc="-5">
                <a:latin typeface="Times New Roman"/>
                <a:cs typeface="Times New Roman"/>
              </a:rPr>
              <a:t>his mouth directly.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Ha-ha-ha! His eyes,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5">
                <a:latin typeface="Times New Roman"/>
                <a:cs typeface="Times New Roman"/>
              </a:rPr>
              <a:t>Vassitchka,  were as </a:t>
            </a:r>
            <a:r>
              <a:rPr dirty="0" sz="1200">
                <a:latin typeface="Times New Roman"/>
                <a:cs typeface="Times New Roman"/>
              </a:rPr>
              <a:t>black, </a:t>
            </a:r>
            <a:r>
              <a:rPr dirty="0" sz="1200" spc="-5">
                <a:latin typeface="Times New Roman"/>
                <a:cs typeface="Times New Roman"/>
              </a:rPr>
              <a:t>as black,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coals, such an amusing </a:t>
            </a:r>
            <a:r>
              <a:rPr dirty="0" sz="1200">
                <a:latin typeface="Times New Roman"/>
                <a:cs typeface="Times New Roman"/>
              </a:rPr>
              <a:t>little </a:t>
            </a:r>
            <a:r>
              <a:rPr dirty="0" sz="1200" spc="-5">
                <a:latin typeface="Times New Roman"/>
                <a:cs typeface="Times New Roman"/>
              </a:rPr>
              <a:t>Tatar face, so </a:t>
            </a:r>
            <a:r>
              <a:rPr dirty="0" sz="1200">
                <a:latin typeface="Times New Roman"/>
                <a:cs typeface="Times New Roman"/>
              </a:rPr>
              <a:t>funny </a:t>
            </a:r>
            <a:r>
              <a:rPr dirty="0" sz="1200" spc="-5">
                <a:latin typeface="Times New Roman"/>
                <a:cs typeface="Times New Roman"/>
              </a:rPr>
              <a:t>and silly!  </a:t>
            </a:r>
            <a:r>
              <a:rPr dirty="0" sz="1200">
                <a:latin typeface="Times New Roman"/>
                <a:cs typeface="Times New Roman"/>
              </a:rPr>
              <a:t>I kept him in </a:t>
            </a:r>
            <a:r>
              <a:rPr dirty="0" sz="1200" spc="-5">
                <a:latin typeface="Times New Roman"/>
                <a:cs typeface="Times New Roman"/>
              </a:rPr>
              <a:t>order, didn't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can </a:t>
            </a:r>
            <a:r>
              <a:rPr dirty="0" sz="1200">
                <a:latin typeface="Times New Roman"/>
                <a:cs typeface="Times New Roman"/>
              </a:rPr>
              <a:t>fancy . . ." mumbled </a:t>
            </a:r>
            <a:r>
              <a:rPr dirty="0" sz="1200" spc="-5">
                <a:latin typeface="Times New Roman"/>
                <a:cs typeface="Times New Roman"/>
              </a:rPr>
              <a:t>her husband, </a:t>
            </a:r>
            <a:r>
              <a:rPr dirty="0" sz="1200">
                <a:latin typeface="Times New Roman"/>
                <a:cs typeface="Times New Roman"/>
              </a:rPr>
              <a:t>rolling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pellets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"That's </a:t>
            </a:r>
            <a:r>
              <a:rPr dirty="0" sz="1200">
                <a:latin typeface="Times New Roman"/>
                <a:cs typeface="Times New Roman"/>
              </a:rPr>
              <a:t>stupid, </a:t>
            </a:r>
            <a:r>
              <a:rPr dirty="0" sz="1200" spc="-5">
                <a:latin typeface="Times New Roman"/>
                <a:cs typeface="Times New Roman"/>
              </a:rPr>
              <a:t>Vassitchka! </a:t>
            </a:r>
            <a:r>
              <a:rPr dirty="0" sz="1200">
                <a:latin typeface="Times New Roman"/>
                <a:cs typeface="Times New Roman"/>
              </a:rPr>
              <a:t>I know </a:t>
            </a:r>
            <a:r>
              <a:rPr dirty="0" sz="1200" spc="-5">
                <a:latin typeface="Times New Roman"/>
                <a:cs typeface="Times New Roman"/>
              </a:rPr>
              <a:t>what is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mind! I 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thinking 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assure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even when we were </a:t>
            </a:r>
            <a:r>
              <a:rPr dirty="0" sz="1200">
                <a:latin typeface="Times New Roman"/>
                <a:cs typeface="Times New Roman"/>
              </a:rPr>
              <a:t>on our expeditions I </a:t>
            </a:r>
            <a:r>
              <a:rPr dirty="0" sz="1200" spc="-5">
                <a:latin typeface="Times New Roman"/>
                <a:cs typeface="Times New Roman"/>
              </a:rPr>
              <a:t>never </a:t>
            </a:r>
            <a:r>
              <a:rPr dirty="0" sz="1200">
                <a:latin typeface="Times New Roman"/>
                <a:cs typeface="Times New Roman"/>
              </a:rPr>
              <a:t>let him </a:t>
            </a:r>
            <a:r>
              <a:rPr dirty="0" sz="1200" spc="-5">
                <a:latin typeface="Times New Roman"/>
                <a:cs typeface="Times New Roman"/>
              </a:rPr>
              <a:t>overstep </a:t>
            </a:r>
            <a:r>
              <a:rPr dirty="0" sz="1200">
                <a:latin typeface="Times New Roman"/>
                <a:cs typeface="Times New Roman"/>
              </a:rPr>
              <a:t>the  limits. </a:t>
            </a:r>
            <a:r>
              <a:rPr dirty="0" sz="1200" spc="-5">
                <a:latin typeface="Times New Roman"/>
                <a:cs typeface="Times New Roman"/>
              </a:rPr>
              <a:t>For instance, </a:t>
            </a:r>
            <a:r>
              <a:rPr dirty="0" sz="1200">
                <a:latin typeface="Times New Roman"/>
                <a:cs typeface="Times New Roman"/>
              </a:rPr>
              <a:t>if we rode to the </a:t>
            </a:r>
            <a:r>
              <a:rPr dirty="0" sz="1200" spc="-5">
                <a:latin typeface="Times New Roman"/>
                <a:cs typeface="Times New Roman"/>
              </a:rPr>
              <a:t>mountains </a:t>
            </a:r>
            <a:r>
              <a:rPr dirty="0" sz="1200">
                <a:latin typeface="Times New Roman"/>
                <a:cs typeface="Times New Roman"/>
              </a:rPr>
              <a:t>or to the U-Chan-Su </a:t>
            </a:r>
            <a:r>
              <a:rPr dirty="0" sz="1200" spc="-5">
                <a:latin typeface="Times New Roman"/>
                <a:cs typeface="Times New Roman"/>
              </a:rPr>
              <a:t>waterfall, </a:t>
            </a:r>
            <a:r>
              <a:rPr dirty="0" sz="1200">
                <a:latin typeface="Times New Roman"/>
                <a:cs typeface="Times New Roman"/>
              </a:rPr>
              <a:t>I would 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say to him, </a:t>
            </a:r>
            <a:r>
              <a:rPr dirty="0" sz="1200" spc="-5">
                <a:latin typeface="Times New Roman"/>
                <a:cs typeface="Times New Roman"/>
              </a:rPr>
              <a:t>'Suleiman, </a:t>
            </a:r>
            <a:r>
              <a:rPr dirty="0" sz="1200">
                <a:latin typeface="Times New Roman"/>
                <a:cs typeface="Times New Roman"/>
              </a:rPr>
              <a:t>ride </a:t>
            </a:r>
            <a:r>
              <a:rPr dirty="0" sz="1200" spc="-5">
                <a:latin typeface="Times New Roman"/>
                <a:cs typeface="Times New Roman"/>
              </a:rPr>
              <a:t>behind! Do you </a:t>
            </a:r>
            <a:r>
              <a:rPr dirty="0" sz="1200">
                <a:latin typeface="Times New Roman"/>
                <a:cs typeface="Times New Roman"/>
              </a:rPr>
              <a:t>hear!' And he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rode </a:t>
            </a:r>
            <a:r>
              <a:rPr dirty="0" sz="1200" spc="-5">
                <a:latin typeface="Times New Roman"/>
                <a:cs typeface="Times New Roman"/>
              </a:rPr>
              <a:t>behind,  </a:t>
            </a:r>
            <a:r>
              <a:rPr dirty="0" sz="1200">
                <a:latin typeface="Times New Roman"/>
                <a:cs typeface="Times New Roman"/>
              </a:rPr>
              <a:t>poor </a:t>
            </a:r>
            <a:r>
              <a:rPr dirty="0" sz="1200" spc="-5">
                <a:latin typeface="Times New Roman"/>
                <a:cs typeface="Times New Roman"/>
              </a:rPr>
              <a:t>boy.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Even when we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even at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dramatic </a:t>
            </a:r>
            <a:r>
              <a:rPr dirty="0" sz="1200">
                <a:latin typeface="Times New Roman"/>
                <a:cs typeface="Times New Roman"/>
              </a:rPr>
              <a:t>moments I would say to him,  </a:t>
            </a:r>
            <a:r>
              <a:rPr dirty="0" sz="1200" spc="-5">
                <a:latin typeface="Times New Roman"/>
                <a:cs typeface="Times New Roman"/>
              </a:rPr>
              <a:t>'Still,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not </a:t>
            </a:r>
            <a:r>
              <a:rPr dirty="0" sz="1200" spc="-5">
                <a:latin typeface="Times New Roman"/>
                <a:cs typeface="Times New Roman"/>
              </a:rPr>
              <a:t>forget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Tatar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the wife of a </a:t>
            </a:r>
            <a:r>
              <a:rPr dirty="0" sz="1200" spc="-5">
                <a:latin typeface="Times New Roman"/>
                <a:cs typeface="Times New Roman"/>
              </a:rPr>
              <a:t>civil  councillor!' Ha-ha.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39033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762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little lady </a:t>
            </a:r>
            <a:r>
              <a:rPr dirty="0" sz="1200" spc="-5">
                <a:latin typeface="Times New Roman"/>
                <a:cs typeface="Times New Roman"/>
              </a:rPr>
              <a:t>laughed, </a:t>
            </a:r>
            <a:r>
              <a:rPr dirty="0" sz="1200">
                <a:latin typeface="Times New Roman"/>
                <a:cs typeface="Times New Roman"/>
              </a:rPr>
              <a:t>then, looking round her quickly </a:t>
            </a:r>
            <a:r>
              <a:rPr dirty="0" sz="1200" spc="-5">
                <a:latin typeface="Times New Roman"/>
                <a:cs typeface="Times New Roman"/>
              </a:rPr>
              <a:t>and assuming an alarmed  expression, whispered: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Yulia! </a:t>
            </a:r>
            <a:r>
              <a:rPr dirty="0" sz="1200" spc="-5">
                <a:latin typeface="Times New Roman"/>
                <a:cs typeface="Times New Roman"/>
              </a:rPr>
              <a:t>Oh, </a:t>
            </a:r>
            <a:r>
              <a:rPr dirty="0" sz="1200">
                <a:latin typeface="Times New Roman"/>
                <a:cs typeface="Times New Roman"/>
              </a:rPr>
              <a:t>that Yulia! I quite </a:t>
            </a:r>
            <a:r>
              <a:rPr dirty="0" sz="1200" spc="-5">
                <a:latin typeface="Times New Roman"/>
                <a:cs typeface="Times New Roman"/>
              </a:rPr>
              <a:t>see, Vassitchka, 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shouldn't  have </a:t>
            </a:r>
            <a:r>
              <a:rPr dirty="0" sz="1200">
                <a:latin typeface="Times New Roman"/>
                <a:cs typeface="Times New Roman"/>
              </a:rPr>
              <a:t>a little fun, a little </a:t>
            </a:r>
            <a:r>
              <a:rPr dirty="0" sz="1200" spc="-5">
                <a:latin typeface="Times New Roman"/>
                <a:cs typeface="Times New Roman"/>
              </a:rPr>
              <a:t>rest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emptiness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conventional life! That's all right,  have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fling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means—no one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blame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to take the thing </a:t>
            </a:r>
            <a:r>
              <a:rPr dirty="0" sz="1200" spc="-5">
                <a:latin typeface="Times New Roman"/>
                <a:cs typeface="Times New Roman"/>
              </a:rPr>
              <a:t>seriously,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scenes </a:t>
            </a:r>
            <a:r>
              <a:rPr dirty="0" sz="1200">
                <a:latin typeface="Times New Roman"/>
                <a:cs typeface="Times New Roman"/>
              </a:rPr>
              <a:t>. . . no, say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like, </a:t>
            </a:r>
            <a:r>
              <a:rPr dirty="0" sz="1200">
                <a:latin typeface="Times New Roman"/>
                <a:cs typeface="Times New Roman"/>
              </a:rPr>
              <a:t>I cannot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that! Just </a:t>
            </a:r>
            <a:r>
              <a:rPr dirty="0" sz="1200" spc="-5">
                <a:latin typeface="Times New Roman"/>
                <a:cs typeface="Times New Roman"/>
              </a:rPr>
              <a:t>fancy,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was  jealous! Wasn't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silly? One </a:t>
            </a:r>
            <a:r>
              <a:rPr dirty="0" sz="1200">
                <a:latin typeface="Times New Roman"/>
                <a:cs typeface="Times New Roman"/>
              </a:rPr>
              <a:t>day Mametkul, her </a:t>
            </a:r>
            <a:r>
              <a:rPr dirty="0" sz="1200" i="1">
                <a:latin typeface="Times New Roman"/>
                <a:cs typeface="Times New Roman"/>
              </a:rPr>
              <a:t>grande passion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 her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home. . . . Well, I asked him into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room . . . </a:t>
            </a:r>
            <a:r>
              <a:rPr dirty="0" sz="1200" spc="-5">
                <a:latin typeface="Times New Roman"/>
                <a:cs typeface="Times New Roman"/>
              </a:rPr>
              <a:t>there was conversation,  </a:t>
            </a:r>
            <a:r>
              <a:rPr dirty="0" sz="1200">
                <a:latin typeface="Times New Roman"/>
                <a:cs typeface="Times New Roman"/>
              </a:rPr>
              <a:t>one thing </a:t>
            </a:r>
            <a:r>
              <a:rPr dirty="0" sz="1200" spc="-5">
                <a:latin typeface="Times New Roman"/>
                <a:cs typeface="Times New Roman"/>
              </a:rPr>
              <a:t>and another </a:t>
            </a:r>
            <a:r>
              <a:rPr dirty="0" sz="1200">
                <a:latin typeface="Times New Roman"/>
                <a:cs typeface="Times New Roman"/>
              </a:rPr>
              <a:t>. . . they're awfully </a:t>
            </a:r>
            <a:r>
              <a:rPr dirty="0" sz="1200" spc="-5">
                <a:latin typeface="Times New Roman"/>
                <a:cs typeface="Times New Roman"/>
              </a:rPr>
              <a:t>amusing,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know! The evening </a:t>
            </a:r>
            <a:r>
              <a:rPr dirty="0" sz="1200" spc="-5">
                <a:latin typeface="Times New Roman"/>
                <a:cs typeface="Times New Roman"/>
              </a:rPr>
              <a:t>passed  </a:t>
            </a:r>
            <a:r>
              <a:rPr dirty="0" sz="1200">
                <a:latin typeface="Times New Roman"/>
                <a:cs typeface="Times New Roman"/>
              </a:rPr>
              <a:t>without our </a:t>
            </a:r>
            <a:r>
              <a:rPr dirty="0" sz="1200" spc="-5">
                <a:latin typeface="Times New Roman"/>
                <a:cs typeface="Times New Roman"/>
              </a:rPr>
              <a:t>noticing </a:t>
            </a:r>
            <a:r>
              <a:rPr dirty="0" sz="1200">
                <a:latin typeface="Times New Roman"/>
                <a:cs typeface="Times New Roman"/>
              </a:rPr>
              <a:t>it. . . . All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once Yulia rushed in. . . . </a:t>
            </a:r>
            <a:r>
              <a:rPr dirty="0" sz="1200" spc="-5">
                <a:latin typeface="Times New Roman"/>
                <a:cs typeface="Times New Roman"/>
              </a:rPr>
              <a:t>She flew at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at  Mametkul </a:t>
            </a:r>
            <a:r>
              <a:rPr dirty="0" sz="1200">
                <a:latin typeface="Times New Roman"/>
                <a:cs typeface="Times New Roman"/>
              </a:rPr>
              <a:t>—made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scene </a:t>
            </a:r>
            <a:r>
              <a:rPr dirty="0" sz="1200">
                <a:latin typeface="Times New Roman"/>
                <a:cs typeface="Times New Roman"/>
              </a:rPr>
              <a:t>. . . fi!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understand that sort of </a:t>
            </a:r>
            <a:r>
              <a:rPr dirty="0" sz="1200" spc="-5">
                <a:latin typeface="Times New Roman"/>
                <a:cs typeface="Times New Roman"/>
              </a:rPr>
              <a:t>thing,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Vassitchka."</a:t>
            </a:r>
            <a:endParaRPr sz="1200">
              <a:latin typeface="Times New Roman"/>
              <a:cs typeface="Times New Roman"/>
            </a:endParaRPr>
          </a:p>
          <a:p>
            <a:pPr marL="12700" marR="816610">
              <a:lnSpc>
                <a:spcPts val="2780"/>
              </a:lnSpc>
              <a:spcBef>
                <a:spcPts val="285"/>
              </a:spcBef>
            </a:pPr>
            <a:r>
              <a:rPr dirty="0" sz="1200" spc="-5">
                <a:latin typeface="Times New Roman"/>
                <a:cs typeface="Times New Roman"/>
              </a:rPr>
              <a:t>Vassitchka cleared his </a:t>
            </a:r>
            <a:r>
              <a:rPr dirty="0" sz="1200">
                <a:latin typeface="Times New Roman"/>
                <a:cs typeface="Times New Roman"/>
              </a:rPr>
              <a:t>throat, </a:t>
            </a:r>
            <a:r>
              <a:rPr dirty="0" sz="1200" spc="-5">
                <a:latin typeface="Times New Roman"/>
                <a:cs typeface="Times New Roman"/>
              </a:rPr>
              <a:t>frowned, and </a:t>
            </a:r>
            <a:r>
              <a:rPr dirty="0" sz="1200">
                <a:latin typeface="Times New Roman"/>
                <a:cs typeface="Times New Roman"/>
              </a:rPr>
              <a:t>walked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room.  </a:t>
            </a:r>
            <a:r>
              <a:rPr dirty="0" sz="1200" spc="-5">
                <a:latin typeface="Times New Roman"/>
                <a:cs typeface="Times New Roman"/>
              </a:rPr>
              <a:t>"You had </a:t>
            </a:r>
            <a:r>
              <a:rPr dirty="0" sz="1200">
                <a:latin typeface="Times New Roman"/>
                <a:cs typeface="Times New Roman"/>
              </a:rPr>
              <a:t>a gay time </a:t>
            </a:r>
            <a:r>
              <a:rPr dirty="0" sz="1200" spc="-5">
                <a:latin typeface="Times New Roman"/>
                <a:cs typeface="Times New Roman"/>
              </a:rPr>
              <a:t>there,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-5">
                <a:latin typeface="Times New Roman"/>
                <a:cs typeface="Times New Roman"/>
              </a:rPr>
              <a:t>say,"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growled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disdainful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smile.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1120"/>
              </a:spcBef>
            </a:pPr>
            <a:r>
              <a:rPr dirty="0" sz="1200" spc="-5">
                <a:latin typeface="Times New Roman"/>
                <a:cs typeface="Times New Roman"/>
              </a:rPr>
              <a:t>"How stu-upid </a:t>
            </a:r>
            <a:r>
              <a:rPr dirty="0" sz="1200">
                <a:latin typeface="Times New Roman"/>
                <a:cs typeface="Times New Roman"/>
              </a:rPr>
              <a:t>that is!" </a:t>
            </a:r>
            <a:r>
              <a:rPr dirty="0" sz="1200" spc="-5">
                <a:latin typeface="Times New Roman"/>
                <a:cs typeface="Times New Roman"/>
              </a:rPr>
              <a:t>cried Natalya </a:t>
            </a:r>
            <a:r>
              <a:rPr dirty="0" sz="1200">
                <a:latin typeface="Times New Roman"/>
                <a:cs typeface="Times New Roman"/>
              </a:rPr>
              <a:t>Mihalovna, </a:t>
            </a:r>
            <a:r>
              <a:rPr dirty="0" sz="1200" spc="-5">
                <a:latin typeface="Times New Roman"/>
                <a:cs typeface="Times New Roman"/>
              </a:rPr>
              <a:t>offended. "I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 thinking </a:t>
            </a:r>
            <a:r>
              <a:rPr dirty="0" sz="1200" spc="-5">
                <a:latin typeface="Times New Roman"/>
                <a:cs typeface="Times New Roman"/>
              </a:rPr>
              <a:t>about!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always have such </a:t>
            </a:r>
            <a:r>
              <a:rPr dirty="0" sz="1200">
                <a:latin typeface="Times New Roman"/>
                <a:cs typeface="Times New Roman"/>
              </a:rPr>
              <a:t>horrid </a:t>
            </a:r>
            <a:r>
              <a:rPr dirty="0" sz="1200" spc="-5">
                <a:latin typeface="Times New Roman"/>
                <a:cs typeface="Times New Roman"/>
              </a:rPr>
              <a:t>ideas!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anything! No,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won't!"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pouted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said no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65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OVERDOING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GLYEB GAVRILOVITCH SMIRNOV, </a:t>
            </a:r>
            <a:r>
              <a:rPr dirty="0" sz="1200">
                <a:latin typeface="Times New Roman"/>
                <a:cs typeface="Times New Roman"/>
              </a:rPr>
              <a:t>a land </a:t>
            </a:r>
            <a:r>
              <a:rPr dirty="0" sz="1200" spc="-5">
                <a:latin typeface="Times New Roman"/>
                <a:cs typeface="Times New Roman"/>
              </a:rPr>
              <a:t>surveyor, arrived at </a:t>
            </a:r>
            <a:r>
              <a:rPr dirty="0" sz="1200">
                <a:latin typeface="Times New Roman"/>
                <a:cs typeface="Times New Roman"/>
              </a:rPr>
              <a:t>the station of  Gnilushki. </a:t>
            </a:r>
            <a:r>
              <a:rPr dirty="0" sz="1200" spc="-5">
                <a:latin typeface="Times New Roman"/>
                <a:cs typeface="Times New Roman"/>
              </a:rPr>
              <a:t>He had </a:t>
            </a:r>
            <a:r>
              <a:rPr dirty="0" sz="1200">
                <a:latin typeface="Times New Roman"/>
                <a:cs typeface="Times New Roman"/>
              </a:rPr>
              <a:t>another twenty or thirty miles to drive before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estate which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summoned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survey. (If </a:t>
            </a:r>
            <a:r>
              <a:rPr dirty="0" sz="1200">
                <a:latin typeface="Times New Roman"/>
                <a:cs typeface="Times New Roman"/>
              </a:rPr>
              <a:t>the driver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drunk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1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horses were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bad, </a:t>
            </a:r>
            <a:r>
              <a:rPr dirty="0" sz="1200">
                <a:latin typeface="Times New Roman"/>
                <a:cs typeface="Times New Roman"/>
              </a:rPr>
              <a:t>it would hardly be twenty miles, but if the </a:t>
            </a:r>
            <a:r>
              <a:rPr dirty="0" sz="1200" spc="-5">
                <a:latin typeface="Times New Roman"/>
                <a:cs typeface="Times New Roman"/>
              </a:rPr>
              <a:t>driver had had </a:t>
            </a:r>
            <a:r>
              <a:rPr dirty="0" sz="1200">
                <a:latin typeface="Times New Roman"/>
                <a:cs typeface="Times New Roman"/>
              </a:rPr>
              <a:t>a drop  </a:t>
            </a:r>
            <a:r>
              <a:rPr dirty="0" sz="1200" spc="-5">
                <a:latin typeface="Times New Roman"/>
                <a:cs typeface="Times New Roman"/>
              </a:rPr>
              <a:t>and his steeds were worn </a:t>
            </a:r>
            <a:r>
              <a:rPr dirty="0" sz="1200">
                <a:latin typeface="Times New Roman"/>
                <a:cs typeface="Times New Roman"/>
              </a:rPr>
              <a:t>out it would mount up to a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forty.)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"Tell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please, where can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post-horses here?" the surveyor asked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station  </a:t>
            </a:r>
            <a:r>
              <a:rPr dirty="0" sz="1200" spc="-5">
                <a:latin typeface="Times New Roman"/>
                <a:cs typeface="Times New Roman"/>
              </a:rPr>
              <a:t>gendarme.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"What? Post-horses? There's </a:t>
            </a:r>
            <a:r>
              <a:rPr dirty="0" sz="1200">
                <a:latin typeface="Times New Roman"/>
                <a:cs typeface="Times New Roman"/>
              </a:rPr>
              <a:t>no finding a </a:t>
            </a:r>
            <a:r>
              <a:rPr dirty="0" sz="1200" spc="-5">
                <a:latin typeface="Times New Roman"/>
                <a:cs typeface="Times New Roman"/>
              </a:rPr>
              <a:t>decent </a:t>
            </a:r>
            <a:r>
              <a:rPr dirty="0" sz="1200">
                <a:latin typeface="Times New Roman"/>
                <a:cs typeface="Times New Roman"/>
              </a:rPr>
              <a:t>dog for seventy miles round, let </a:t>
            </a:r>
            <a:r>
              <a:rPr dirty="0" sz="1200" spc="-5">
                <a:latin typeface="Times New Roman"/>
                <a:cs typeface="Times New Roman"/>
              </a:rPr>
              <a:t>alone  post-horses.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where 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"To Dyevkino, General Hohotov's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estate."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"Well," yawned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gendarme, "go </a:t>
            </a:r>
            <a:r>
              <a:rPr dirty="0" sz="1200">
                <a:latin typeface="Times New Roman"/>
                <a:cs typeface="Times New Roman"/>
              </a:rPr>
              <a:t>outside the station, </a:t>
            </a:r>
            <a:r>
              <a:rPr dirty="0" sz="1200" spc="-5">
                <a:latin typeface="Times New Roman"/>
                <a:cs typeface="Times New Roman"/>
              </a:rPr>
              <a:t>there are </a:t>
            </a:r>
            <a:r>
              <a:rPr dirty="0" sz="1200">
                <a:latin typeface="Times New Roman"/>
                <a:cs typeface="Times New Roman"/>
              </a:rPr>
              <a:t>sometimes </a:t>
            </a:r>
            <a:r>
              <a:rPr dirty="0" sz="1200" spc="-5">
                <a:latin typeface="Times New Roman"/>
                <a:cs typeface="Times New Roman"/>
              </a:rPr>
              <a:t>peasants </a:t>
            </a:r>
            <a:r>
              <a:rPr dirty="0" sz="1200">
                <a:latin typeface="Times New Roman"/>
                <a:cs typeface="Times New Roman"/>
              </a:rPr>
              <a:t>in  the </a:t>
            </a:r>
            <a:r>
              <a:rPr dirty="0" sz="1200" spc="-5">
                <a:latin typeface="Times New Roman"/>
                <a:cs typeface="Times New Roman"/>
              </a:rPr>
              <a:t>yard there,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passengers."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 </a:t>
            </a:r>
            <a:r>
              <a:rPr dirty="0" sz="1200">
                <a:latin typeface="Times New Roman"/>
                <a:cs typeface="Times New Roman"/>
              </a:rPr>
              <a:t>heaved a </a:t>
            </a:r>
            <a:r>
              <a:rPr dirty="0" sz="1200" spc="-5">
                <a:latin typeface="Times New Roman"/>
                <a:cs typeface="Times New Roman"/>
              </a:rPr>
              <a:t>sigh and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way out of 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There, after prolonged </a:t>
            </a:r>
            <a:r>
              <a:rPr dirty="0" sz="1200">
                <a:latin typeface="Times New Roman"/>
                <a:cs typeface="Times New Roman"/>
              </a:rPr>
              <a:t>enquiries, </a:t>
            </a:r>
            <a:r>
              <a:rPr dirty="0" sz="1200" spc="-5">
                <a:latin typeface="Times New Roman"/>
                <a:cs typeface="Times New Roman"/>
              </a:rPr>
              <a:t>conversations,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hesitations, </a:t>
            </a:r>
            <a:r>
              <a:rPr dirty="0" sz="1200">
                <a:latin typeface="Times New Roman"/>
                <a:cs typeface="Times New Roman"/>
              </a:rPr>
              <a:t>he found a very </a:t>
            </a:r>
            <a:r>
              <a:rPr dirty="0" sz="1200" spc="-5">
                <a:latin typeface="Times New Roman"/>
                <a:cs typeface="Times New Roman"/>
              </a:rPr>
              <a:t>sturdy,  sullen-looking pock-marked peasant, wearing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tattered grey </a:t>
            </a:r>
            <a:r>
              <a:rPr dirty="0" sz="1200">
                <a:latin typeface="Times New Roman"/>
                <a:cs typeface="Times New Roman"/>
              </a:rPr>
              <a:t>smock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bark-shoes.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a queer sort of </a:t>
            </a:r>
            <a:r>
              <a:rPr dirty="0" sz="1200" spc="-5">
                <a:latin typeface="Times New Roman"/>
                <a:cs typeface="Times New Roman"/>
              </a:rPr>
              <a:t>cart!"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surveyor, </a:t>
            </a:r>
            <a:r>
              <a:rPr dirty="0" sz="1200">
                <a:latin typeface="Times New Roman"/>
                <a:cs typeface="Times New Roman"/>
              </a:rPr>
              <a:t>frowning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clambered </a:t>
            </a:r>
            <a:r>
              <a:rPr dirty="0" sz="1200">
                <a:latin typeface="Times New Roman"/>
                <a:cs typeface="Times New Roman"/>
              </a:rPr>
              <a:t>into  the </a:t>
            </a:r>
            <a:r>
              <a:rPr dirty="0" sz="1200" spc="-5">
                <a:latin typeface="Times New Roman"/>
                <a:cs typeface="Times New Roman"/>
              </a:rPr>
              <a:t>cart. "There is </a:t>
            </a:r>
            <a:r>
              <a:rPr dirty="0" sz="1200">
                <a:latin typeface="Times New Roman"/>
                <a:cs typeface="Times New Roman"/>
              </a:rPr>
              <a:t>no making out which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back </a:t>
            </a:r>
            <a:r>
              <a:rPr dirty="0" sz="1200" spc="-5">
                <a:latin typeface="Times New Roman"/>
                <a:cs typeface="Times New Roman"/>
              </a:rPr>
              <a:t>and which is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front."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is </a:t>
            </a:r>
            <a:r>
              <a:rPr dirty="0" sz="1200">
                <a:latin typeface="Times New Roman"/>
                <a:cs typeface="Times New Roman"/>
              </a:rPr>
              <a:t>there to make </a:t>
            </a:r>
            <a:r>
              <a:rPr dirty="0" sz="1200" spc="-5">
                <a:latin typeface="Times New Roman"/>
                <a:cs typeface="Times New Roman"/>
              </a:rPr>
              <a:t>out? </a:t>
            </a:r>
            <a:r>
              <a:rPr dirty="0" sz="1200">
                <a:latin typeface="Times New Roman"/>
                <a:cs typeface="Times New Roman"/>
              </a:rPr>
              <a:t>Where the </a:t>
            </a:r>
            <a:r>
              <a:rPr dirty="0" sz="1200" spc="-5">
                <a:latin typeface="Times New Roman"/>
                <a:cs typeface="Times New Roman"/>
              </a:rPr>
              <a:t>horse's </a:t>
            </a:r>
            <a:r>
              <a:rPr dirty="0" sz="1200">
                <a:latin typeface="Times New Roman"/>
                <a:cs typeface="Times New Roman"/>
              </a:rPr>
              <a:t>tail </a:t>
            </a:r>
            <a:r>
              <a:rPr dirty="0" sz="1200" spc="-5">
                <a:latin typeface="Times New Roman"/>
                <a:cs typeface="Times New Roman"/>
              </a:rPr>
              <a:t>is, there's </a:t>
            </a:r>
            <a:r>
              <a:rPr dirty="0" sz="1200">
                <a:latin typeface="Times New Roman"/>
                <a:cs typeface="Times New Roman"/>
              </a:rPr>
              <a:t>the front, and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honour's sitting, there's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little </a:t>
            </a:r>
            <a:r>
              <a:rPr dirty="0" sz="1200" spc="-5">
                <a:latin typeface="Times New Roman"/>
                <a:cs typeface="Times New Roman"/>
              </a:rPr>
              <a:t>mare was young, </a:t>
            </a:r>
            <a:r>
              <a:rPr dirty="0" sz="1200">
                <a:latin typeface="Times New Roman"/>
                <a:cs typeface="Times New Roman"/>
              </a:rPr>
              <a:t>but thin, with </a:t>
            </a:r>
            <a:r>
              <a:rPr dirty="0" sz="1200" spc="-5">
                <a:latin typeface="Times New Roman"/>
                <a:cs typeface="Times New Roman"/>
              </a:rPr>
              <a:t>legs planted </a:t>
            </a:r>
            <a:r>
              <a:rPr dirty="0" sz="1200">
                <a:latin typeface="Times New Roman"/>
                <a:cs typeface="Times New Roman"/>
              </a:rPr>
              <a:t>wide </a:t>
            </a:r>
            <a:r>
              <a:rPr dirty="0" sz="1200" spc="-5">
                <a:latin typeface="Times New Roman"/>
                <a:cs typeface="Times New Roman"/>
              </a:rPr>
              <a:t>apart and frayed ears. </a:t>
            </a:r>
            <a:r>
              <a:rPr dirty="0" sz="1200">
                <a:latin typeface="Times New Roman"/>
                <a:cs typeface="Times New Roman"/>
              </a:rPr>
              <a:t>When  the </a:t>
            </a:r>
            <a:r>
              <a:rPr dirty="0" sz="1200" spc="-5">
                <a:latin typeface="Times New Roman"/>
                <a:cs typeface="Times New Roman"/>
              </a:rPr>
              <a:t>driver </a:t>
            </a:r>
            <a:r>
              <a:rPr dirty="0" sz="1200">
                <a:latin typeface="Times New Roman"/>
                <a:cs typeface="Times New Roman"/>
              </a:rPr>
              <a:t>stood up </a:t>
            </a:r>
            <a:r>
              <a:rPr dirty="0" sz="1200" spc="-5">
                <a:latin typeface="Times New Roman"/>
                <a:cs typeface="Times New Roman"/>
              </a:rPr>
              <a:t>and lashed her </a:t>
            </a:r>
            <a:r>
              <a:rPr dirty="0" sz="1200">
                <a:latin typeface="Times New Roman"/>
                <a:cs typeface="Times New Roman"/>
              </a:rPr>
              <a:t>with a whip made of </a:t>
            </a:r>
            <a:r>
              <a:rPr dirty="0" sz="1200" spc="-5">
                <a:latin typeface="Times New Roman"/>
                <a:cs typeface="Times New Roman"/>
              </a:rPr>
              <a:t>cord, she </a:t>
            </a:r>
            <a:r>
              <a:rPr dirty="0" sz="1200">
                <a:latin typeface="Times New Roman"/>
                <a:cs typeface="Times New Roman"/>
              </a:rPr>
              <a:t>merely shook </a:t>
            </a:r>
            <a:r>
              <a:rPr dirty="0" sz="1200" spc="-5">
                <a:latin typeface="Times New Roman"/>
                <a:cs typeface="Times New Roman"/>
              </a:rPr>
              <a:t>her  head; when </a:t>
            </a:r>
            <a:r>
              <a:rPr dirty="0" sz="1200">
                <a:latin typeface="Times New Roman"/>
                <a:cs typeface="Times New Roman"/>
              </a:rPr>
              <a:t>he swore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and lashed </a:t>
            </a:r>
            <a:r>
              <a:rPr dirty="0" sz="1200">
                <a:latin typeface="Times New Roman"/>
                <a:cs typeface="Times New Roman"/>
              </a:rPr>
              <a:t>her once more, the </a:t>
            </a:r>
            <a:r>
              <a:rPr dirty="0" sz="1200" spc="-5">
                <a:latin typeface="Times New Roman"/>
                <a:cs typeface="Times New Roman"/>
              </a:rPr>
              <a:t>cart </a:t>
            </a:r>
            <a:r>
              <a:rPr dirty="0" sz="1200">
                <a:latin typeface="Times New Roman"/>
                <a:cs typeface="Times New Roman"/>
              </a:rPr>
              <a:t>squeaked and </a:t>
            </a:r>
            <a:r>
              <a:rPr dirty="0" sz="1200" spc="-5">
                <a:latin typeface="Times New Roman"/>
                <a:cs typeface="Times New Roman"/>
              </a:rPr>
              <a:t>shivered as  though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fever. After </a:t>
            </a:r>
            <a:r>
              <a:rPr dirty="0" sz="1200">
                <a:latin typeface="Times New Roman"/>
                <a:cs typeface="Times New Roman"/>
              </a:rPr>
              <a:t>the third lash the </a:t>
            </a:r>
            <a:r>
              <a:rPr dirty="0" sz="1200" spc="-5">
                <a:latin typeface="Times New Roman"/>
                <a:cs typeface="Times New Roman"/>
              </a:rPr>
              <a:t>cart </a:t>
            </a:r>
            <a:r>
              <a:rPr dirty="0" sz="1200">
                <a:latin typeface="Times New Roman"/>
                <a:cs typeface="Times New Roman"/>
              </a:rPr>
              <a:t>gave a </a:t>
            </a:r>
            <a:r>
              <a:rPr dirty="0" sz="1200" spc="-5">
                <a:latin typeface="Times New Roman"/>
                <a:cs typeface="Times New Roman"/>
              </a:rPr>
              <a:t>lurch, after </a:t>
            </a:r>
            <a:r>
              <a:rPr dirty="0" sz="1200">
                <a:latin typeface="Times New Roman"/>
                <a:cs typeface="Times New Roman"/>
              </a:rPr>
              <a:t>the fourth, it moved  </a:t>
            </a:r>
            <a:r>
              <a:rPr dirty="0" sz="1200" spc="-5">
                <a:latin typeface="Times New Roman"/>
                <a:cs typeface="Times New Roman"/>
              </a:rPr>
              <a:t>forward.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400"/>
              </a:lnSpc>
            </a:pPr>
            <a:r>
              <a:rPr dirty="0" sz="1200" spc="-5">
                <a:latin typeface="Times New Roman"/>
                <a:cs typeface="Times New Roman"/>
              </a:rPr>
              <a:t>"Are we going </a:t>
            </a:r>
            <a:r>
              <a:rPr dirty="0" sz="1200">
                <a:latin typeface="Times New Roman"/>
                <a:cs typeface="Times New Roman"/>
              </a:rPr>
              <a:t>to drive like this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way?" </a:t>
            </a:r>
            <a:r>
              <a:rPr dirty="0" sz="1200">
                <a:latin typeface="Times New Roman"/>
                <a:cs typeface="Times New Roman"/>
              </a:rPr>
              <a:t>asked the </a:t>
            </a:r>
            <a:r>
              <a:rPr dirty="0" sz="1200" spc="-5">
                <a:latin typeface="Times New Roman"/>
                <a:cs typeface="Times New Roman"/>
              </a:rPr>
              <a:t>surveyor, </a:t>
            </a:r>
            <a:r>
              <a:rPr dirty="0" sz="1200">
                <a:latin typeface="Times New Roman"/>
                <a:cs typeface="Times New Roman"/>
              </a:rPr>
              <a:t>violently jolted </a:t>
            </a:r>
            <a:r>
              <a:rPr dirty="0" sz="1200" spc="-5">
                <a:latin typeface="Times New Roman"/>
                <a:cs typeface="Times New Roman"/>
              </a:rPr>
              <a:t>and  marvelling at </a:t>
            </a:r>
            <a:r>
              <a:rPr dirty="0" sz="1200">
                <a:latin typeface="Times New Roman"/>
                <a:cs typeface="Times New Roman"/>
              </a:rPr>
              <a:t>the capacity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Russian </a:t>
            </a:r>
            <a:r>
              <a:rPr dirty="0" sz="1200">
                <a:latin typeface="Times New Roman"/>
                <a:cs typeface="Times New Roman"/>
              </a:rPr>
              <a:t>drivers for </a:t>
            </a:r>
            <a:r>
              <a:rPr dirty="0" sz="1200" spc="-5">
                <a:latin typeface="Times New Roman"/>
                <a:cs typeface="Times New Roman"/>
              </a:rPr>
              <a:t>combining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slow </a:t>
            </a:r>
            <a:r>
              <a:rPr dirty="0" sz="1200">
                <a:latin typeface="Times New Roman"/>
                <a:cs typeface="Times New Roman"/>
              </a:rPr>
              <a:t>tortoise-like pace  with a jolting that turns the soul inside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 shall ge-et </a:t>
            </a:r>
            <a:r>
              <a:rPr dirty="0" sz="1200">
                <a:latin typeface="Times New Roman"/>
                <a:cs typeface="Times New Roman"/>
              </a:rPr>
              <a:t>there!" the </a:t>
            </a:r>
            <a:r>
              <a:rPr dirty="0" sz="1200" spc="-5">
                <a:latin typeface="Times New Roman"/>
                <a:cs typeface="Times New Roman"/>
              </a:rPr>
              <a:t>peasant reassured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mare </a:t>
            </a:r>
            <a:r>
              <a:rPr dirty="0" sz="1200" spc="-5">
                <a:latin typeface="Times New Roman"/>
                <a:cs typeface="Times New Roman"/>
              </a:rPr>
              <a:t>is young and </a:t>
            </a:r>
            <a:r>
              <a:rPr dirty="0" sz="1200">
                <a:latin typeface="Times New Roman"/>
                <a:cs typeface="Times New Roman"/>
              </a:rPr>
              <a:t>frisky. . . .  Only let her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running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stopping </a:t>
            </a:r>
            <a:r>
              <a:rPr dirty="0" sz="1200" spc="-5">
                <a:latin typeface="Times New Roman"/>
                <a:cs typeface="Times New Roman"/>
              </a:rPr>
              <a:t>her. </a:t>
            </a:r>
            <a:r>
              <a:rPr dirty="0" sz="1200">
                <a:latin typeface="Times New Roman"/>
                <a:cs typeface="Times New Roman"/>
              </a:rPr>
              <a:t>. . . No-ow, </a:t>
            </a:r>
            <a:r>
              <a:rPr dirty="0" sz="1200" spc="-5">
                <a:latin typeface="Times New Roman"/>
                <a:cs typeface="Times New Roman"/>
              </a:rPr>
              <a:t>cur-sed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brute!"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dusk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time the </a:t>
            </a:r>
            <a:r>
              <a:rPr dirty="0" sz="1200" spc="-5">
                <a:latin typeface="Times New Roman"/>
                <a:cs typeface="Times New Roman"/>
              </a:rPr>
              <a:t>cart </a:t>
            </a:r>
            <a:r>
              <a:rPr dirty="0" sz="1200">
                <a:latin typeface="Times New Roman"/>
                <a:cs typeface="Times New Roman"/>
              </a:rPr>
              <a:t>drove out of the station. </a:t>
            </a: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surveyor's right hand  stretched </a:t>
            </a:r>
            <a:r>
              <a:rPr dirty="0" sz="1200">
                <a:latin typeface="Times New Roman"/>
                <a:cs typeface="Times New Roman"/>
              </a:rPr>
              <a:t>a dark </a:t>
            </a:r>
            <a:r>
              <a:rPr dirty="0" sz="1200" spc="-5">
                <a:latin typeface="Times New Roman"/>
                <a:cs typeface="Times New Roman"/>
              </a:rPr>
              <a:t>frozen </a:t>
            </a:r>
            <a:r>
              <a:rPr dirty="0" sz="1200">
                <a:latin typeface="Times New Roman"/>
                <a:cs typeface="Times New Roman"/>
              </a:rPr>
              <a:t>plain, </a:t>
            </a:r>
            <a:r>
              <a:rPr dirty="0" sz="1200" spc="-5">
                <a:latin typeface="Times New Roman"/>
                <a:cs typeface="Times New Roman"/>
              </a:rPr>
              <a:t>endless and </a:t>
            </a:r>
            <a:r>
              <a:rPr dirty="0" sz="1200">
                <a:latin typeface="Times New Roman"/>
                <a:cs typeface="Times New Roman"/>
              </a:rPr>
              <a:t>boundless.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>
                <a:latin typeface="Times New Roman"/>
                <a:cs typeface="Times New Roman"/>
              </a:rPr>
              <a:t>drove </a:t>
            </a:r>
            <a:r>
              <a:rPr dirty="0" sz="1200" spc="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 certainly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the other side of </a:t>
            </a:r>
            <a:r>
              <a:rPr dirty="0" sz="1200" spc="-5">
                <a:latin typeface="Times New Roman"/>
                <a:cs typeface="Times New Roman"/>
              </a:rPr>
              <a:t>beyond. On </a:t>
            </a:r>
            <a:r>
              <a:rPr dirty="0" sz="1200">
                <a:latin typeface="Times New Roman"/>
                <a:cs typeface="Times New Roman"/>
              </a:rPr>
              <a:t>the horizon,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it vanished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melted  into the </a:t>
            </a:r>
            <a:r>
              <a:rPr dirty="0" sz="1200" spc="-10">
                <a:latin typeface="Times New Roman"/>
                <a:cs typeface="Times New Roman"/>
              </a:rPr>
              <a:t>sky,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languid glow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cold autumn sunset.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On the left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road, </a:t>
            </a:r>
            <a:r>
              <a:rPr dirty="0" sz="1200">
                <a:latin typeface="Times New Roman"/>
                <a:cs typeface="Times New Roman"/>
              </a:rPr>
              <a:t>mounds of some sort, that </a:t>
            </a:r>
            <a:r>
              <a:rPr dirty="0" sz="1200" spc="-5">
                <a:latin typeface="Times New Roman"/>
                <a:cs typeface="Times New Roman"/>
              </a:rPr>
              <a:t>might </a:t>
            </a:r>
            <a:r>
              <a:rPr dirty="0" sz="1200">
                <a:latin typeface="Times New Roman"/>
                <a:cs typeface="Times New Roman"/>
              </a:rPr>
              <a:t>be last </a:t>
            </a:r>
            <a:r>
              <a:rPr dirty="0" sz="1200" spc="-10">
                <a:latin typeface="Times New Roman"/>
                <a:cs typeface="Times New Roman"/>
              </a:rPr>
              <a:t>year's </a:t>
            </a:r>
            <a:r>
              <a:rPr dirty="0" sz="1200" spc="-5">
                <a:latin typeface="Times New Roman"/>
                <a:cs typeface="Times New Roman"/>
              </a:rPr>
              <a:t>stacks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might be a village, rose up  in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gathering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darkness.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surveyor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whole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32023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952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field </a:t>
            </a:r>
            <a:r>
              <a:rPr dirty="0" sz="1200">
                <a:latin typeface="Times New Roman"/>
                <a:cs typeface="Times New Roman"/>
              </a:rPr>
              <a:t>of vision on that </a:t>
            </a:r>
            <a:r>
              <a:rPr dirty="0" sz="1200" spc="-5">
                <a:latin typeface="Times New Roman"/>
                <a:cs typeface="Times New Roman"/>
              </a:rPr>
              <a:t>side was covered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broad clumsy back of the </a:t>
            </a:r>
            <a:r>
              <a:rPr dirty="0" sz="1200" spc="-5">
                <a:latin typeface="Times New Roman"/>
                <a:cs typeface="Times New Roman"/>
              </a:rPr>
              <a:t>driver. </a:t>
            </a:r>
            <a:r>
              <a:rPr dirty="0" sz="1200">
                <a:latin typeface="Times New Roman"/>
                <a:cs typeface="Times New Roman"/>
              </a:rPr>
              <a:t>The air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still, but it </a:t>
            </a:r>
            <a:r>
              <a:rPr dirty="0" sz="1200" spc="-5">
                <a:latin typeface="Times New Roman"/>
                <a:cs typeface="Times New Roman"/>
              </a:rPr>
              <a:t>was cold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frosty.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wilderness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here," thought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surveyor, trying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cover his ears </a:t>
            </a:r>
            <a:r>
              <a:rPr dirty="0" sz="1200">
                <a:latin typeface="Times New Roman"/>
                <a:cs typeface="Times New Roman"/>
              </a:rPr>
              <a:t>with the  </a:t>
            </a:r>
            <a:r>
              <a:rPr dirty="0" sz="1200" spc="-5">
                <a:latin typeface="Times New Roman"/>
                <a:cs typeface="Times New Roman"/>
              </a:rPr>
              <a:t>collar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overcoat. "Neither </a:t>
            </a:r>
            <a:r>
              <a:rPr dirty="0" sz="1200">
                <a:latin typeface="Times New Roman"/>
                <a:cs typeface="Times New Roman"/>
              </a:rPr>
              <a:t>post nor paddock. </a:t>
            </a:r>
            <a:r>
              <a:rPr dirty="0" sz="1200" spc="-10">
                <a:latin typeface="Times New Roman"/>
                <a:cs typeface="Times New Roman"/>
              </a:rPr>
              <a:t>If,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ill-luck, one were </a:t>
            </a:r>
            <a:r>
              <a:rPr dirty="0" sz="1200" spc="-5">
                <a:latin typeface="Times New Roman"/>
                <a:cs typeface="Times New Roman"/>
              </a:rPr>
              <a:t>attacked and  robbed </a:t>
            </a:r>
            <a:r>
              <a:rPr dirty="0" sz="1200">
                <a:latin typeface="Times New Roman"/>
                <a:cs typeface="Times New Roman"/>
              </a:rPr>
              <a:t>no one would hear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whatever </a:t>
            </a:r>
            <a:r>
              <a:rPr dirty="0" sz="1200" spc="-5">
                <a:latin typeface="Times New Roman"/>
                <a:cs typeface="Times New Roman"/>
              </a:rPr>
              <a:t>uproar you made. </a:t>
            </a:r>
            <a:r>
              <a:rPr dirty="0" sz="1200">
                <a:latin typeface="Times New Roman"/>
                <a:cs typeface="Times New Roman"/>
              </a:rPr>
              <a:t>. . . And the </a:t>
            </a:r>
            <a:r>
              <a:rPr dirty="0" sz="1200" spc="-5">
                <a:latin typeface="Times New Roman"/>
                <a:cs typeface="Times New Roman"/>
              </a:rPr>
              <a:t>driver is </a:t>
            </a:r>
            <a:r>
              <a:rPr dirty="0" sz="1200">
                <a:latin typeface="Times New Roman"/>
                <a:cs typeface="Times New Roman"/>
              </a:rPr>
              <a:t>not one  </a:t>
            </a:r>
            <a:r>
              <a:rPr dirty="0" sz="1200" spc="-5">
                <a:latin typeface="Times New Roman"/>
                <a:cs typeface="Times New Roman"/>
              </a:rPr>
              <a:t>you could </a:t>
            </a:r>
            <a:r>
              <a:rPr dirty="0" sz="1200">
                <a:latin typeface="Times New Roman"/>
                <a:cs typeface="Times New Roman"/>
              </a:rPr>
              <a:t>depend on. . . . </a:t>
            </a:r>
            <a:r>
              <a:rPr dirty="0" sz="1200" spc="-5">
                <a:latin typeface="Times New Roman"/>
                <a:cs typeface="Times New Roman"/>
              </a:rPr>
              <a:t>Ugh, what </a:t>
            </a:r>
            <a:r>
              <a:rPr dirty="0" sz="1200">
                <a:latin typeface="Times New Roman"/>
                <a:cs typeface="Times New Roman"/>
              </a:rPr>
              <a:t>a huge </a:t>
            </a:r>
            <a:r>
              <a:rPr dirty="0" sz="1200" spc="-5">
                <a:latin typeface="Times New Roman"/>
                <a:cs typeface="Times New Roman"/>
              </a:rPr>
              <a:t>back! A child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nature </a:t>
            </a:r>
            <a:r>
              <a:rPr dirty="0" sz="1200">
                <a:latin typeface="Times New Roman"/>
                <a:cs typeface="Times New Roman"/>
              </a:rPr>
              <a:t>like that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only to  move a </a:t>
            </a:r>
            <a:r>
              <a:rPr dirty="0" sz="1200" spc="-5">
                <a:latin typeface="Times New Roman"/>
                <a:cs typeface="Times New Roman"/>
              </a:rPr>
              <a:t>finger and </a:t>
            </a:r>
            <a:r>
              <a:rPr dirty="0" sz="1200">
                <a:latin typeface="Times New Roman"/>
                <a:cs typeface="Times New Roman"/>
              </a:rPr>
              <a:t>it would be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up with </a:t>
            </a:r>
            <a:r>
              <a:rPr dirty="0" sz="1200" spc="-5">
                <a:latin typeface="Times New Roman"/>
                <a:cs typeface="Times New Roman"/>
              </a:rPr>
              <a:t>one!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ugly </a:t>
            </a:r>
            <a:r>
              <a:rPr dirty="0" sz="1200" spc="-5">
                <a:latin typeface="Times New Roman"/>
                <a:cs typeface="Times New Roman"/>
              </a:rPr>
              <a:t>face is suspicious and  brutal-looking."</a:t>
            </a:r>
            <a:endParaRPr sz="1200">
              <a:latin typeface="Times New Roman"/>
              <a:cs typeface="Times New Roman"/>
            </a:endParaRPr>
          </a:p>
          <a:p>
            <a:pPr marL="12700" marR="1557655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"Hey,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man!" said the </a:t>
            </a:r>
            <a:r>
              <a:rPr dirty="0" sz="1200" spc="-5">
                <a:latin typeface="Times New Roman"/>
                <a:cs typeface="Times New Roman"/>
              </a:rPr>
              <a:t>surveyor, "What is your </a:t>
            </a:r>
            <a:r>
              <a:rPr dirty="0" sz="1200">
                <a:latin typeface="Times New Roman"/>
                <a:cs typeface="Times New Roman"/>
              </a:rPr>
              <a:t>name?"  </a:t>
            </a:r>
            <a:r>
              <a:rPr dirty="0" sz="1200" spc="-5">
                <a:latin typeface="Times New Roman"/>
                <a:cs typeface="Times New Roman"/>
              </a:rPr>
              <a:t>"Mine?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Klim."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>
                <a:latin typeface="Times New Roman"/>
                <a:cs typeface="Times New Roman"/>
              </a:rPr>
              <a:t>Klim, </a:t>
            </a:r>
            <a:r>
              <a:rPr dirty="0" sz="1200" spc="-5">
                <a:latin typeface="Times New Roman"/>
                <a:cs typeface="Times New Roman"/>
              </a:rPr>
              <a:t>what is </a:t>
            </a:r>
            <a:r>
              <a:rPr dirty="0" sz="1200">
                <a:latin typeface="Times New Roman"/>
                <a:cs typeface="Times New Roman"/>
              </a:rPr>
              <a:t>it like 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parts </a:t>
            </a:r>
            <a:r>
              <a:rPr dirty="0" sz="1200" spc="-5">
                <a:latin typeface="Times New Roman"/>
                <a:cs typeface="Times New Roman"/>
              </a:rPr>
              <a:t>here? Not dangerous? </a:t>
            </a:r>
            <a:r>
              <a:rPr dirty="0" sz="1200">
                <a:latin typeface="Times New Roman"/>
                <a:cs typeface="Times New Roman"/>
              </a:rPr>
              <a:t>Any robbers on the  road?"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is all right,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Lord has spared us. </a:t>
            </a:r>
            <a:r>
              <a:rPr dirty="0" sz="1200">
                <a:latin typeface="Times New Roman"/>
                <a:cs typeface="Times New Roman"/>
              </a:rPr>
              <a:t>. . . Who should </a:t>
            </a:r>
            <a:r>
              <a:rPr dirty="0" sz="1200" spc="-5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robbing on 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road?"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217034"/>
            <a:ext cx="3058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  <a:tab pos="598805" algn="l"/>
                <a:tab pos="1040130" algn="l"/>
                <a:tab pos="1492250" algn="l"/>
                <a:tab pos="1934210" algn="l"/>
                <a:tab pos="2258695" algn="l"/>
                <a:tab pos="2549525" algn="l"/>
              </a:tabLst>
            </a:pP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 spc="10">
                <a:latin typeface="Times New Roman"/>
                <a:cs typeface="Times New Roman"/>
              </a:rPr>
              <a:t>t</a:t>
            </a:r>
            <a:r>
              <a:rPr dirty="0" sz="1200" spc="-20">
                <a:latin typeface="Times New Roman"/>
                <a:cs typeface="Times New Roman"/>
              </a:rPr>
              <a:t>'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	a	</a:t>
            </a:r>
            <a:r>
              <a:rPr dirty="0" sz="1200" spc="-15">
                <a:latin typeface="Times New Roman"/>
                <a:cs typeface="Times New Roman"/>
              </a:rPr>
              <a:t>g</a:t>
            </a:r>
            <a:r>
              <a:rPr dirty="0" sz="1200">
                <a:latin typeface="Times New Roman"/>
                <a:cs typeface="Times New Roman"/>
              </a:rPr>
              <a:t>ood	thi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	the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e	</a:t>
            </a:r>
            <a:r>
              <a:rPr dirty="0" sz="1200" spc="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re	no	rob</a:t>
            </a:r>
            <a:r>
              <a:rPr dirty="0" sz="1200" spc="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4392294"/>
            <a:ext cx="3011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775" algn="l"/>
                <a:tab pos="692150" algn="l"/>
                <a:tab pos="1056005" algn="l"/>
                <a:tab pos="1532890" algn="l"/>
                <a:tab pos="2268855" algn="l"/>
                <a:tab pos="2710180" algn="l"/>
              </a:tabLst>
            </a:pPr>
            <a:r>
              <a:rPr dirty="0" sz="1200">
                <a:latin typeface="Times New Roman"/>
                <a:cs typeface="Times New Roman"/>
              </a:rPr>
              <a:t>I	</a:t>
            </a:r>
            <a:r>
              <a:rPr dirty="0" sz="1200" spc="10">
                <a:latin typeface="Times New Roman"/>
                <a:cs typeface="Times New Roman"/>
              </a:rPr>
              <a:t>h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ve	</a:t>
            </a:r>
            <a:r>
              <a:rPr dirty="0" sz="1200" spc="-15">
                <a:latin typeface="Times New Roman"/>
                <a:cs typeface="Times New Roman"/>
              </a:rPr>
              <a:t>g</a:t>
            </a:r>
            <a:r>
              <a:rPr dirty="0" sz="1200">
                <a:latin typeface="Times New Roman"/>
                <a:cs typeface="Times New Roman"/>
              </a:rPr>
              <a:t>ot	three	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volve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	with	me</a:t>
            </a:r>
            <a:r>
              <a:rPr dirty="0" sz="1200" spc="5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4567554"/>
            <a:ext cx="2958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095" algn="l"/>
                <a:tab pos="761365" algn="l"/>
                <a:tab pos="1355725" algn="l"/>
                <a:tab pos="1680210" algn="l"/>
                <a:tab pos="1969770" algn="l"/>
                <a:tab pos="2435860" algn="l"/>
                <a:tab pos="2877185" algn="l"/>
              </a:tabLst>
            </a:pP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it	do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sn</a:t>
            </a:r>
            <a:r>
              <a:rPr dirty="0" sz="1200" spc="-20">
                <a:latin typeface="Times New Roman"/>
                <a:cs typeface="Times New Roman"/>
              </a:rPr>
              <a:t>'</a:t>
            </a:r>
            <a:r>
              <a:rPr dirty="0" sz="1200">
                <a:latin typeface="Times New Roman"/>
                <a:cs typeface="Times New Roman"/>
              </a:rPr>
              <a:t>t	do	to	trifle	with	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9351" y="4217034"/>
            <a:ext cx="2321560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 indent="7048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to be ready for anything 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 untruthfully.  revolver,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know.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120" y="4742814"/>
            <a:ext cx="5424805" cy="4956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manage </a:t>
            </a:r>
            <a:r>
              <a:rPr dirty="0" sz="1200">
                <a:latin typeface="Times New Roman"/>
                <a:cs typeface="Times New Roman"/>
              </a:rPr>
              <a:t>a dozen robbers. . .</a:t>
            </a:r>
            <a:r>
              <a:rPr dirty="0" sz="1200" spc="-5">
                <a:latin typeface="Times New Roman"/>
                <a:cs typeface="Times New Roman"/>
              </a:rPr>
              <a:t>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become quite dark. The </a:t>
            </a:r>
            <a:r>
              <a:rPr dirty="0" sz="1200" spc="-5">
                <a:latin typeface="Times New Roman"/>
                <a:cs typeface="Times New Roman"/>
              </a:rPr>
              <a:t>cart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began creaking, squeaking, shaking, and, as  though unwillingly, </a:t>
            </a:r>
            <a:r>
              <a:rPr dirty="0" sz="1200">
                <a:latin typeface="Times New Roman"/>
                <a:cs typeface="Times New Roman"/>
              </a:rPr>
              <a:t>turned sharply to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left.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"Where is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taking me to?" the </a:t>
            </a:r>
            <a:r>
              <a:rPr dirty="0" sz="1200" spc="-5">
                <a:latin typeface="Times New Roman"/>
                <a:cs typeface="Times New Roman"/>
              </a:rPr>
              <a:t>surveyor wondered. "He </a:t>
            </a:r>
            <a:r>
              <a:rPr dirty="0" sz="1200">
                <a:latin typeface="Times New Roman"/>
                <a:cs typeface="Times New Roman"/>
              </a:rPr>
              <a:t>has been driving </a:t>
            </a:r>
            <a:r>
              <a:rPr dirty="0" sz="1200" spc="-5">
                <a:latin typeface="Times New Roman"/>
                <a:cs typeface="Times New Roman"/>
              </a:rPr>
              <a:t>straight and 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all at </a:t>
            </a:r>
            <a:r>
              <a:rPr dirty="0" sz="1200">
                <a:latin typeface="Times New Roman"/>
                <a:cs typeface="Times New Roman"/>
              </a:rPr>
              <a:t>once to the left. I </a:t>
            </a:r>
            <a:r>
              <a:rPr dirty="0" sz="1200" spc="-5">
                <a:latin typeface="Times New Roman"/>
                <a:cs typeface="Times New Roman"/>
              </a:rPr>
              <a:t>shouldn't </a:t>
            </a:r>
            <a:r>
              <a:rPr dirty="0" sz="1200">
                <a:latin typeface="Times New Roman"/>
                <a:cs typeface="Times New Roman"/>
              </a:rPr>
              <a:t>wonder if </a:t>
            </a:r>
            <a:r>
              <a:rPr dirty="0" sz="1200" spc="-5">
                <a:latin typeface="Times New Roman"/>
                <a:cs typeface="Times New Roman"/>
              </a:rPr>
              <a:t>he'll </a:t>
            </a:r>
            <a:r>
              <a:rPr dirty="0" sz="1200">
                <a:latin typeface="Times New Roman"/>
                <a:cs typeface="Times New Roman"/>
              </a:rPr>
              <a:t>take me, the </a:t>
            </a:r>
            <a:r>
              <a:rPr dirty="0" sz="1200" spc="-5">
                <a:latin typeface="Times New Roman"/>
                <a:cs typeface="Times New Roman"/>
              </a:rPr>
              <a:t>rascal,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den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thieves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Things </a:t>
            </a:r>
            <a:r>
              <a:rPr dirty="0" sz="1200">
                <a:latin typeface="Times New Roman"/>
                <a:cs typeface="Times New Roman"/>
              </a:rPr>
              <a:t>like that do happen."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say," </a:t>
            </a:r>
            <a:r>
              <a:rPr dirty="0" sz="1200">
                <a:latin typeface="Times New Roman"/>
                <a:cs typeface="Times New Roman"/>
              </a:rPr>
              <a:t>he said, addressing the driver, </a:t>
            </a: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tell me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dangerous here? That's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pity. </a:t>
            </a:r>
            <a:r>
              <a:rPr dirty="0" sz="1200">
                <a:latin typeface="Times New Roman"/>
                <a:cs typeface="Times New Roman"/>
              </a:rPr>
              <a:t>. . I like a </a:t>
            </a:r>
            <a:r>
              <a:rPr dirty="0" sz="1200" spc="-5">
                <a:latin typeface="Times New Roman"/>
                <a:cs typeface="Times New Roman"/>
              </a:rPr>
              <a:t>fight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robbers.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thin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sickly-looking, but I have the  </a:t>
            </a:r>
            <a:r>
              <a:rPr dirty="0" sz="1200" spc="-5">
                <a:latin typeface="Times New Roman"/>
                <a:cs typeface="Times New Roman"/>
              </a:rPr>
              <a:t>strength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bull . . . . </a:t>
            </a: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robbers attacked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think?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gave 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dressing </a:t>
            </a:r>
            <a:r>
              <a:rPr dirty="0" sz="1200">
                <a:latin typeface="Times New Roman"/>
                <a:cs typeface="Times New Roman"/>
              </a:rPr>
              <a:t>that. . . that he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soul to God,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understand,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other </a:t>
            </a:r>
            <a:r>
              <a:rPr dirty="0" sz="1200" spc="-5">
                <a:latin typeface="Times New Roman"/>
                <a:cs typeface="Times New Roman"/>
              </a:rPr>
              <a:t>two were sent </a:t>
            </a:r>
            <a:r>
              <a:rPr dirty="0" sz="1200">
                <a:latin typeface="Times New Roman"/>
                <a:cs typeface="Times New Roman"/>
              </a:rPr>
              <a:t>to penal </a:t>
            </a:r>
            <a:r>
              <a:rPr dirty="0" sz="1200" spc="-5">
                <a:latin typeface="Times New Roman"/>
                <a:cs typeface="Times New Roman"/>
              </a:rPr>
              <a:t>servitude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Siberia.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strength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 say.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One grips </a:t>
            </a:r>
            <a:r>
              <a:rPr dirty="0" sz="1200">
                <a:latin typeface="Times New Roman"/>
                <a:cs typeface="Times New Roman"/>
              </a:rPr>
              <a:t>a strapping </a:t>
            </a:r>
            <a:r>
              <a:rPr dirty="0" sz="1200" spc="-5">
                <a:latin typeface="Times New Roman"/>
                <a:cs typeface="Times New Roman"/>
              </a:rPr>
              <a:t>fellow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sort </a:t>
            </a:r>
            <a:r>
              <a:rPr dirty="0" sz="1200">
                <a:latin typeface="Times New Roman"/>
                <a:cs typeface="Times New Roman"/>
              </a:rPr>
              <a:t>with one </a:t>
            </a:r>
            <a:r>
              <a:rPr dirty="0" sz="1200" spc="-5">
                <a:latin typeface="Times New Roman"/>
                <a:cs typeface="Times New Roman"/>
              </a:rPr>
              <a:t>hand and </a:t>
            </a:r>
            <a:r>
              <a:rPr dirty="0" sz="1200">
                <a:latin typeface="Times New Roman"/>
                <a:cs typeface="Times New Roman"/>
              </a:rPr>
              <a:t>. . . wipes him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Klim looked </a:t>
            </a:r>
            <a:r>
              <a:rPr dirty="0" sz="1200" spc="-5">
                <a:latin typeface="Times New Roman"/>
                <a:cs typeface="Times New Roman"/>
              </a:rPr>
              <a:t>round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surveyor, wrinkled </a:t>
            </a:r>
            <a:r>
              <a:rPr dirty="0" sz="1200">
                <a:latin typeface="Times New Roman"/>
                <a:cs typeface="Times New Roman"/>
              </a:rPr>
              <a:t>up his whole </a:t>
            </a:r>
            <a:r>
              <a:rPr dirty="0" sz="1200" spc="-5">
                <a:latin typeface="Times New Roman"/>
                <a:cs typeface="Times New Roman"/>
              </a:rPr>
              <a:t>face, and </a:t>
            </a:r>
            <a:r>
              <a:rPr dirty="0" sz="1200">
                <a:latin typeface="Times New Roman"/>
                <a:cs typeface="Times New Roman"/>
              </a:rPr>
              <a:t>lashed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"Yes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 went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"God forbid anyone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5">
                <a:latin typeface="Times New Roman"/>
                <a:cs typeface="Times New Roman"/>
              </a:rPr>
              <a:t>tackle </a:t>
            </a:r>
            <a:r>
              <a:rPr dirty="0" sz="1200">
                <a:latin typeface="Times New Roman"/>
                <a:cs typeface="Times New Roman"/>
              </a:rPr>
              <a:t>me. The </a:t>
            </a:r>
            <a:r>
              <a:rPr dirty="0" sz="1200" spc="-5">
                <a:latin typeface="Times New Roman"/>
                <a:cs typeface="Times New Roman"/>
              </a:rPr>
              <a:t>robber 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his bones </a:t>
            </a:r>
            <a:r>
              <a:rPr dirty="0" sz="1200">
                <a:latin typeface="Times New Roman"/>
                <a:cs typeface="Times New Roman"/>
              </a:rPr>
              <a:t>broken, </a:t>
            </a:r>
            <a:r>
              <a:rPr dirty="0" sz="1200" spc="-5">
                <a:latin typeface="Times New Roman"/>
                <a:cs typeface="Times New Roman"/>
              </a:rPr>
              <a:t>and, what's </a:t>
            </a:r>
            <a:r>
              <a:rPr dirty="0" sz="1200">
                <a:latin typeface="Times New Roman"/>
                <a:cs typeface="Times New Roman"/>
              </a:rPr>
              <a:t>more, he would have to answer for it in the  </a:t>
            </a:r>
            <a:r>
              <a:rPr dirty="0" sz="1200" spc="-5">
                <a:latin typeface="Times New Roman"/>
                <a:cs typeface="Times New Roman"/>
              </a:rPr>
              <a:t>police court </a:t>
            </a:r>
            <a:r>
              <a:rPr dirty="0" sz="1200">
                <a:latin typeface="Times New Roman"/>
                <a:cs typeface="Times New Roman"/>
              </a:rPr>
              <a:t>too. . . . I know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judges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police captains,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man in </a:t>
            </a:r>
            <a:r>
              <a:rPr dirty="0" sz="1200" spc="-5">
                <a:latin typeface="Times New Roman"/>
                <a:cs typeface="Times New Roman"/>
              </a:rPr>
              <a:t>the  Government,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importance. </a:t>
            </a:r>
            <a:r>
              <a:rPr dirty="0" sz="1200">
                <a:latin typeface="Times New Roman"/>
                <a:cs typeface="Times New Roman"/>
              </a:rPr>
              <a:t>Here I </a:t>
            </a:r>
            <a:r>
              <a:rPr dirty="0" sz="1200" spc="-5">
                <a:latin typeface="Times New Roman"/>
                <a:cs typeface="Times New Roman"/>
              </a:rPr>
              <a:t>am travelling and </a:t>
            </a:r>
            <a:r>
              <a:rPr dirty="0" sz="1200">
                <a:latin typeface="Times New Roman"/>
                <a:cs typeface="Times New Roman"/>
              </a:rPr>
              <a:t>the authorities know . . .  they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regular </a:t>
            </a:r>
            <a:r>
              <a:rPr dirty="0" sz="1200">
                <a:latin typeface="Times New Roman"/>
                <a:cs typeface="Times New Roman"/>
              </a:rPr>
              <a:t>watch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me a </a:t>
            </a:r>
            <a:r>
              <a:rPr dirty="0" sz="1200" spc="-5">
                <a:latin typeface="Times New Roman"/>
                <a:cs typeface="Times New Roman"/>
              </a:rPr>
              <a:t>mischief. There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5">
                <a:latin typeface="Times New Roman"/>
                <a:cs typeface="Times New Roman"/>
              </a:rPr>
              <a:t>policemen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village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constables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stuck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behind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bushes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road.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. . . . </a:t>
            </a:r>
            <a:r>
              <a:rPr dirty="0" sz="1200" spc="-5">
                <a:latin typeface="Times New Roman"/>
                <a:cs typeface="Times New Roman"/>
              </a:rPr>
              <a:t>stop!" </a:t>
            </a:r>
            <a:r>
              <a:rPr dirty="0" sz="1200">
                <a:latin typeface="Times New Roman"/>
                <a:cs typeface="Times New Roman"/>
              </a:rPr>
              <a:t>the surveyor </a:t>
            </a:r>
            <a:r>
              <a:rPr dirty="0" sz="1200" spc="-5">
                <a:latin typeface="Times New Roman"/>
                <a:cs typeface="Times New Roman"/>
              </a:rPr>
              <a:t>bawled suddenly. </a:t>
            </a:r>
            <a:r>
              <a:rPr dirty="0" sz="1200">
                <a:latin typeface="Times New Roman"/>
                <a:cs typeface="Times New Roman"/>
              </a:rPr>
              <a:t>"Where 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to?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taking 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"Why, don't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see?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forest!"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4804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>
                <a:latin typeface="Times New Roman"/>
                <a:cs typeface="Times New Roman"/>
              </a:rPr>
              <a:t>certainly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forest," thought </a:t>
            </a:r>
            <a:r>
              <a:rPr dirty="0" sz="1200">
                <a:latin typeface="Times New Roman"/>
                <a:cs typeface="Times New Roman"/>
              </a:rPr>
              <a:t>the surveyor. </a:t>
            </a:r>
            <a:r>
              <a:rPr dirty="0" sz="1200" spc="-5">
                <a:latin typeface="Times New Roman"/>
                <a:cs typeface="Times New Roman"/>
              </a:rPr>
              <a:t>"I was frightened! But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do to  betray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feelings.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He has noticed </a:t>
            </a:r>
            <a:r>
              <a:rPr dirty="0" sz="1200">
                <a:latin typeface="Times New Roman"/>
                <a:cs typeface="Times New Roman"/>
              </a:rPr>
              <a:t>already 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a funk.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is it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  taken </a:t>
            </a:r>
            <a:r>
              <a:rPr dirty="0" sz="1200">
                <a:latin typeface="Times New Roman"/>
                <a:cs typeface="Times New Roman"/>
              </a:rPr>
              <a:t>to looking round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so often? He is plotting </a:t>
            </a:r>
            <a:r>
              <a:rPr dirty="0" sz="1200">
                <a:latin typeface="Times New Roman"/>
                <a:cs typeface="Times New Roman"/>
              </a:rPr>
              <a:t>something for </a:t>
            </a:r>
            <a:r>
              <a:rPr dirty="0" sz="1200" spc="-5">
                <a:latin typeface="Times New Roman"/>
                <a:cs typeface="Times New Roman"/>
              </a:rPr>
              <a:t>certain.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At first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drove </a:t>
            </a:r>
            <a:r>
              <a:rPr dirty="0" sz="1200">
                <a:latin typeface="Times New Roman"/>
                <a:cs typeface="Times New Roman"/>
              </a:rPr>
              <a:t>like a snail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how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dashing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say, </a:t>
            </a:r>
            <a:r>
              <a:rPr dirty="0" sz="1200">
                <a:latin typeface="Times New Roman"/>
                <a:cs typeface="Times New Roman"/>
              </a:rPr>
              <a:t>Klim, why </a:t>
            </a:r>
            <a:r>
              <a:rPr dirty="0" sz="1200" spc="-5">
                <a:latin typeface="Times New Roman"/>
                <a:cs typeface="Times New Roman"/>
              </a:rPr>
              <a:t>are you </a:t>
            </a:r>
            <a:r>
              <a:rPr dirty="0" sz="1200">
                <a:latin typeface="Times New Roman"/>
                <a:cs typeface="Times New Roman"/>
              </a:rPr>
              <a:t>making the horse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not making her </a:t>
            </a:r>
            <a:r>
              <a:rPr dirty="0" sz="1200" spc="-5">
                <a:latin typeface="Times New Roman"/>
                <a:cs typeface="Times New Roman"/>
              </a:rPr>
              <a:t>go. She is racing </a:t>
            </a:r>
            <a:r>
              <a:rPr dirty="0" sz="1200">
                <a:latin typeface="Times New Roman"/>
                <a:cs typeface="Times New Roman"/>
              </a:rPr>
              <a:t>along of </a:t>
            </a:r>
            <a:r>
              <a:rPr dirty="0" sz="1200" spc="-5">
                <a:latin typeface="Times New Roman"/>
                <a:cs typeface="Times New Roman"/>
              </a:rPr>
              <a:t>herself.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Once she gets </a:t>
            </a:r>
            <a:r>
              <a:rPr dirty="0" sz="1200">
                <a:latin typeface="Times New Roman"/>
                <a:cs typeface="Times New Roman"/>
              </a:rPr>
              <a:t>into a run 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of stopping </a:t>
            </a:r>
            <a:r>
              <a:rPr dirty="0" sz="1200" spc="-5">
                <a:latin typeface="Times New Roman"/>
                <a:cs typeface="Times New Roman"/>
              </a:rPr>
              <a:t>her.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pleasure </a:t>
            </a:r>
            <a:r>
              <a:rPr dirty="0" sz="1200">
                <a:latin typeface="Times New Roman"/>
                <a:cs typeface="Times New Roman"/>
              </a:rPr>
              <a:t>to her that </a:t>
            </a:r>
            <a:r>
              <a:rPr dirty="0" sz="1200" spc="-5">
                <a:latin typeface="Times New Roman"/>
                <a:cs typeface="Times New Roman"/>
              </a:rPr>
              <a:t>her legs are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lying,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man, I see 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lying. </a:t>
            </a:r>
            <a:r>
              <a:rPr dirty="0" sz="1200">
                <a:latin typeface="Times New Roman"/>
                <a:cs typeface="Times New Roman"/>
              </a:rPr>
              <a:t>Only I </a:t>
            </a:r>
            <a:r>
              <a:rPr dirty="0" sz="1200" spc="-5">
                <a:latin typeface="Times New Roman"/>
                <a:cs typeface="Times New Roman"/>
              </a:rPr>
              <a:t>advise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not to drive </a:t>
            </a:r>
            <a:r>
              <a:rPr dirty="0" sz="1200" spc="-5">
                <a:latin typeface="Times New Roman"/>
                <a:cs typeface="Times New Roman"/>
              </a:rPr>
              <a:t>so fast.  Hold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horse in a bit. . . .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hear? Hold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for?"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"Why . . . </a:t>
            </a:r>
            <a:r>
              <a:rPr dirty="0" sz="1200" spc="-5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because four </a:t>
            </a:r>
            <a:r>
              <a:rPr dirty="0" sz="1200" spc="-5">
                <a:latin typeface="Times New Roman"/>
                <a:cs typeface="Times New Roman"/>
              </a:rPr>
              <a:t>comrades </a:t>
            </a:r>
            <a:r>
              <a:rPr dirty="0" sz="1200">
                <a:latin typeface="Times New Roman"/>
                <a:cs typeface="Times New Roman"/>
              </a:rPr>
              <a:t>were to drive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station. We must  let them </a:t>
            </a:r>
            <a:r>
              <a:rPr dirty="0" sz="1200" spc="-5">
                <a:latin typeface="Times New Roman"/>
                <a:cs typeface="Times New Roman"/>
              </a:rPr>
              <a:t>catch us </a:t>
            </a:r>
            <a:r>
              <a:rPr dirty="0" sz="1200">
                <a:latin typeface="Times New Roman"/>
                <a:cs typeface="Times New Roman"/>
              </a:rPr>
              <a:t>up. . . . They promised to overtake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forest.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more  </a:t>
            </a:r>
            <a:r>
              <a:rPr dirty="0" sz="1200" spc="-5">
                <a:latin typeface="Times New Roman"/>
                <a:cs typeface="Times New Roman"/>
              </a:rPr>
              <a:t>cheerful </a:t>
            </a:r>
            <a:r>
              <a:rPr dirty="0" sz="1200">
                <a:latin typeface="Times New Roman"/>
                <a:cs typeface="Times New Roman"/>
              </a:rPr>
              <a:t>in their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. . . They are a </a:t>
            </a:r>
            <a:r>
              <a:rPr dirty="0" sz="1200" spc="-5">
                <a:latin typeface="Times New Roman"/>
                <a:cs typeface="Times New Roman"/>
              </a:rPr>
              <a:t>strong, </a:t>
            </a:r>
            <a:r>
              <a:rPr dirty="0" sz="1200">
                <a:latin typeface="Times New Roman"/>
                <a:cs typeface="Times New Roman"/>
              </a:rPr>
              <a:t>sturdy set of </a:t>
            </a:r>
            <a:r>
              <a:rPr dirty="0" sz="1200" spc="-5">
                <a:latin typeface="Times New Roman"/>
                <a:cs typeface="Times New Roman"/>
              </a:rPr>
              <a:t>fellows. </a:t>
            </a:r>
            <a:r>
              <a:rPr dirty="0" sz="1200">
                <a:latin typeface="Times New Roman"/>
                <a:cs typeface="Times New Roman"/>
              </a:rPr>
              <a:t>. . . And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of  them </a:t>
            </a:r>
            <a:r>
              <a:rPr dirty="0" sz="1200" spc="-5">
                <a:latin typeface="Times New Roman"/>
                <a:cs typeface="Times New Roman"/>
              </a:rPr>
              <a:t>has got </a:t>
            </a:r>
            <a:r>
              <a:rPr dirty="0" sz="1200">
                <a:latin typeface="Times New Roman"/>
                <a:cs typeface="Times New Roman"/>
              </a:rPr>
              <a:t>a pistol. </a:t>
            </a:r>
            <a:r>
              <a:rPr dirty="0" sz="1200" spc="10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looking round </a:t>
            </a:r>
            <a:r>
              <a:rPr dirty="0" sz="1200" spc="-5">
                <a:latin typeface="Times New Roman"/>
                <a:cs typeface="Times New Roman"/>
              </a:rPr>
              <a:t>and fidgeting as though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were  sitting on </a:t>
            </a:r>
            <a:r>
              <a:rPr dirty="0" sz="1200" spc="-5">
                <a:latin typeface="Times New Roman"/>
                <a:cs typeface="Times New Roman"/>
              </a:rPr>
              <a:t>thorns? </a:t>
            </a:r>
            <a:r>
              <a:rPr dirty="0" sz="1200" spc="-10">
                <a:latin typeface="Times New Roman"/>
                <a:cs typeface="Times New Roman"/>
              </a:rPr>
              <a:t>eh? </a:t>
            </a:r>
            <a:r>
              <a:rPr dirty="0" sz="1200" spc="-15">
                <a:latin typeface="Times New Roman"/>
                <a:cs typeface="Times New Roman"/>
              </a:rPr>
              <a:t>I,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fellow, </a:t>
            </a:r>
            <a:r>
              <a:rPr dirty="0" sz="1200" spc="-5">
                <a:latin typeface="Times New Roman"/>
                <a:cs typeface="Times New Roman"/>
              </a:rPr>
              <a:t>er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fellow . . .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need to 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around at </a:t>
            </a:r>
            <a:r>
              <a:rPr dirty="0" sz="1200">
                <a:latin typeface="Times New Roman"/>
                <a:cs typeface="Times New Roman"/>
              </a:rPr>
              <a:t>me . . .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interesting about </a:t>
            </a:r>
            <a:r>
              <a:rPr dirty="0" sz="1200">
                <a:latin typeface="Times New Roman"/>
                <a:cs typeface="Times New Roman"/>
              </a:rPr>
              <a:t>me. . . . </a:t>
            </a:r>
            <a:r>
              <a:rPr dirty="0" sz="1200" spc="-5">
                <a:latin typeface="Times New Roman"/>
                <a:cs typeface="Times New Roman"/>
              </a:rPr>
              <a:t>Except perhaps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revolvers. </a:t>
            </a:r>
            <a:r>
              <a:rPr dirty="0" sz="1200">
                <a:latin typeface="Times New Roman"/>
                <a:cs typeface="Times New Roman"/>
              </a:rPr>
              <a:t>Well,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take them out and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surveyor made a </a:t>
            </a:r>
            <a:r>
              <a:rPr dirty="0" sz="1200" spc="-5">
                <a:latin typeface="Times New Roman"/>
                <a:cs typeface="Times New Roman"/>
              </a:rPr>
              <a:t>pretence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pockets and at </a:t>
            </a:r>
            <a:r>
              <a:rPr dirty="0" sz="1200">
                <a:latin typeface="Times New Roman"/>
                <a:cs typeface="Times New Roman"/>
              </a:rPr>
              <a:t>that moment something  </a:t>
            </a:r>
            <a:r>
              <a:rPr dirty="0" sz="1200" spc="-5">
                <a:latin typeface="Times New Roman"/>
                <a:cs typeface="Times New Roman"/>
              </a:rPr>
              <a:t>happened which </a:t>
            </a:r>
            <a:r>
              <a:rPr dirty="0" sz="1200">
                <a:latin typeface="Times New Roman"/>
                <a:cs typeface="Times New Roman"/>
              </a:rPr>
              <a:t>he could not </a:t>
            </a:r>
            <a:r>
              <a:rPr dirty="0" sz="1200" spc="-5">
                <a:latin typeface="Times New Roman"/>
                <a:cs typeface="Times New Roman"/>
              </a:rPr>
              <a:t>have expected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all his cowardice. </a:t>
            </a:r>
            <a:r>
              <a:rPr dirty="0" sz="1200">
                <a:latin typeface="Times New Roman"/>
                <a:cs typeface="Times New Roman"/>
              </a:rPr>
              <a:t>Klim suddenly  </a:t>
            </a:r>
            <a:r>
              <a:rPr dirty="0" sz="1200" spc="-5">
                <a:latin typeface="Times New Roman"/>
                <a:cs typeface="Times New Roman"/>
              </a:rPr>
              <a:t>rolled </a:t>
            </a:r>
            <a:r>
              <a:rPr dirty="0" sz="1200">
                <a:latin typeface="Times New Roman"/>
                <a:cs typeface="Times New Roman"/>
              </a:rPr>
              <a:t>off the </a:t>
            </a:r>
            <a:r>
              <a:rPr dirty="0" sz="1200" spc="-5">
                <a:latin typeface="Times New Roman"/>
                <a:cs typeface="Times New Roman"/>
              </a:rPr>
              <a:t>cart and ran as fast as </a:t>
            </a:r>
            <a:r>
              <a:rPr dirty="0" sz="1200">
                <a:latin typeface="Times New Roman"/>
                <a:cs typeface="Times New Roman"/>
              </a:rPr>
              <a:t>he could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"Help!"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roared. "Help! Take </a:t>
            </a:r>
            <a:r>
              <a:rPr dirty="0" sz="1200">
                <a:latin typeface="Times New Roman"/>
                <a:cs typeface="Times New Roman"/>
              </a:rPr>
              <a:t>the horse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cart,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devil, </a:t>
            </a:r>
            <a:r>
              <a:rPr dirty="0" sz="1200">
                <a:latin typeface="Times New Roman"/>
                <a:cs typeface="Times New Roman"/>
              </a:rPr>
              <a:t>only don't take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life.  Help!"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the sound of footsteps hurriedly </a:t>
            </a:r>
            <a:r>
              <a:rPr dirty="0" sz="1200" spc="-5">
                <a:latin typeface="Times New Roman"/>
                <a:cs typeface="Times New Roman"/>
              </a:rPr>
              <a:t>retreating,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twigs </a:t>
            </a:r>
            <a:r>
              <a:rPr dirty="0" sz="1200">
                <a:latin typeface="Times New Roman"/>
                <a:cs typeface="Times New Roman"/>
              </a:rPr>
              <a:t>snapping—and </a:t>
            </a:r>
            <a:r>
              <a:rPr dirty="0" sz="1200" spc="-5">
                <a:latin typeface="Times New Roman"/>
                <a:cs typeface="Times New Roman"/>
              </a:rPr>
              <a:t>all was  </a:t>
            </a:r>
            <a:r>
              <a:rPr dirty="0" sz="1200">
                <a:latin typeface="Times New Roman"/>
                <a:cs typeface="Times New Roman"/>
              </a:rPr>
              <a:t>still. . . . The </a:t>
            </a:r>
            <a:r>
              <a:rPr dirty="0" sz="1200" spc="-5">
                <a:latin typeface="Times New Roman"/>
                <a:cs typeface="Times New Roman"/>
              </a:rPr>
              <a:t>surveyor </a:t>
            </a:r>
            <a:r>
              <a:rPr dirty="0" sz="1200">
                <a:latin typeface="Times New Roman"/>
                <a:cs typeface="Times New Roman"/>
              </a:rPr>
              <a:t>had not </a:t>
            </a:r>
            <a:r>
              <a:rPr dirty="0" sz="1200" spc="-5">
                <a:latin typeface="Times New Roman"/>
                <a:cs typeface="Times New Roman"/>
              </a:rPr>
              <a:t>expected 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dénouement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stopped the horse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settled himself </a:t>
            </a:r>
            <a:r>
              <a:rPr dirty="0" sz="1200">
                <a:latin typeface="Times New Roman"/>
                <a:cs typeface="Times New Roman"/>
              </a:rPr>
              <a:t>more comfortably in the </a:t>
            </a:r>
            <a:r>
              <a:rPr dirty="0" sz="1200" spc="-5">
                <a:latin typeface="Times New Roman"/>
                <a:cs typeface="Times New Roman"/>
              </a:rPr>
              <a:t>cart and fell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 has </a:t>
            </a:r>
            <a:r>
              <a:rPr dirty="0" sz="1200">
                <a:latin typeface="Times New Roman"/>
                <a:cs typeface="Times New Roman"/>
              </a:rPr>
              <a:t>run off . . . he </a:t>
            </a:r>
            <a:r>
              <a:rPr dirty="0" sz="1200" spc="-5">
                <a:latin typeface="Times New Roman"/>
                <a:cs typeface="Times New Roman"/>
              </a:rPr>
              <a:t>was scared, </a:t>
            </a:r>
            <a:r>
              <a:rPr dirty="0" sz="1200">
                <a:latin typeface="Times New Roman"/>
                <a:cs typeface="Times New Roman"/>
              </a:rPr>
              <a:t>the fool. Well,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done now?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alone because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 the </a:t>
            </a:r>
            <a:r>
              <a:rPr dirty="0" sz="1200" spc="-5">
                <a:latin typeface="Times New Roman"/>
                <a:cs typeface="Times New Roman"/>
              </a:rPr>
              <a:t>way; besides </a:t>
            </a:r>
            <a:r>
              <a:rPr dirty="0" sz="1200" spc="5">
                <a:latin typeface="Times New Roman"/>
                <a:cs typeface="Times New Roman"/>
              </a:rPr>
              <a:t>they may </a:t>
            </a:r>
            <a:r>
              <a:rPr dirty="0" sz="1200">
                <a:latin typeface="Times New Roman"/>
                <a:cs typeface="Times New Roman"/>
              </a:rPr>
              <a:t>think I have </a:t>
            </a:r>
            <a:r>
              <a:rPr dirty="0" sz="1200" spc="-5">
                <a:latin typeface="Times New Roman"/>
                <a:cs typeface="Times New Roman"/>
              </a:rPr>
              <a:t>stolen his horse.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to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done?"</a:t>
            </a:r>
            <a:endParaRPr sz="1200">
              <a:latin typeface="Times New Roman"/>
              <a:cs typeface="Times New Roman"/>
            </a:endParaRPr>
          </a:p>
          <a:p>
            <a:pPr marL="12700" marR="3728720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"Klim! Klim,"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cried.  "Klim," answered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echo.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that he would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sit through </a:t>
            </a:r>
            <a:r>
              <a:rPr dirty="0" sz="1200">
                <a:latin typeface="Times New Roman"/>
                <a:cs typeface="Times New Roman"/>
              </a:rPr>
              <a:t>the whole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in the cold </a:t>
            </a:r>
            <a:r>
              <a:rPr dirty="0" sz="1200" spc="-5">
                <a:latin typeface="Times New Roman"/>
                <a:cs typeface="Times New Roman"/>
              </a:rPr>
              <a:t>and dark  forest and </a:t>
            </a:r>
            <a:r>
              <a:rPr dirty="0" sz="1200">
                <a:latin typeface="Times New Roman"/>
                <a:cs typeface="Times New Roman"/>
              </a:rPr>
              <a:t>hear nothing but the </a:t>
            </a:r>
            <a:r>
              <a:rPr dirty="0" sz="1200" spc="-5">
                <a:latin typeface="Times New Roman"/>
                <a:cs typeface="Times New Roman"/>
              </a:rPr>
              <a:t>wolves,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echo, and </a:t>
            </a:r>
            <a:r>
              <a:rPr dirty="0" sz="1200">
                <a:latin typeface="Times New Roman"/>
                <a:cs typeface="Times New Roman"/>
              </a:rPr>
              <a:t>the snorting of the scraggy </a:t>
            </a:r>
            <a:r>
              <a:rPr dirty="0" sz="1200" spc="-5">
                <a:latin typeface="Times New Roman"/>
                <a:cs typeface="Times New Roman"/>
              </a:rPr>
              <a:t>mare,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surveyor </a:t>
            </a:r>
            <a:r>
              <a:rPr dirty="0" sz="1200">
                <a:latin typeface="Times New Roman"/>
                <a:cs typeface="Times New Roman"/>
              </a:rPr>
              <a:t>began to have </a:t>
            </a:r>
            <a:r>
              <a:rPr dirty="0" sz="1200" spc="-5">
                <a:latin typeface="Times New Roman"/>
                <a:cs typeface="Times New Roman"/>
              </a:rPr>
              <a:t>twinges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spine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-5">
                <a:latin typeface="Times New Roman"/>
                <a:cs typeface="Times New Roman"/>
              </a:rPr>
              <a:t>rasped </a:t>
            </a:r>
            <a:r>
              <a:rPr dirty="0" sz="1200">
                <a:latin typeface="Times New Roman"/>
                <a:cs typeface="Times New Roman"/>
              </a:rPr>
              <a:t>with  a </a:t>
            </a:r>
            <a:r>
              <a:rPr dirty="0" sz="1200" spc="-5">
                <a:latin typeface="Times New Roman"/>
                <a:cs typeface="Times New Roman"/>
              </a:rPr>
              <a:t>cold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"Klimushka," </a:t>
            </a:r>
            <a:r>
              <a:rPr dirty="0" sz="1200">
                <a:latin typeface="Times New Roman"/>
                <a:cs typeface="Times New Roman"/>
              </a:rPr>
              <a:t>he shouted. </a:t>
            </a:r>
            <a:r>
              <a:rPr dirty="0" sz="1200" spc="-5">
                <a:latin typeface="Times New Roman"/>
                <a:cs typeface="Times New Roman"/>
              </a:rPr>
              <a:t>"Dear fellow! </a:t>
            </a:r>
            <a:r>
              <a:rPr dirty="0" sz="1200">
                <a:latin typeface="Times New Roman"/>
                <a:cs typeface="Times New Roman"/>
              </a:rPr>
              <a:t>Where are </a:t>
            </a:r>
            <a:r>
              <a:rPr dirty="0" sz="1200" spc="-10">
                <a:latin typeface="Times New Roman"/>
                <a:cs typeface="Times New Roman"/>
              </a:rPr>
              <a:t>you,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Klimushka?"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46120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952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For two </a:t>
            </a:r>
            <a:r>
              <a:rPr dirty="0" sz="1200">
                <a:latin typeface="Times New Roman"/>
                <a:cs typeface="Times New Roman"/>
              </a:rPr>
              <a:t>hours the </a:t>
            </a:r>
            <a:r>
              <a:rPr dirty="0" sz="1200" spc="-5">
                <a:latin typeface="Times New Roman"/>
                <a:cs typeface="Times New Roman"/>
              </a:rPr>
              <a:t>surveyor </a:t>
            </a:r>
            <a:r>
              <a:rPr dirty="0" sz="1200">
                <a:latin typeface="Times New Roman"/>
                <a:cs typeface="Times New Roman"/>
              </a:rPr>
              <a:t>shouted,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quite husky </a:t>
            </a:r>
            <a:r>
              <a:rPr dirty="0" sz="1200" spc="-5">
                <a:latin typeface="Times New Roman"/>
                <a:cs typeface="Times New Roman"/>
              </a:rPr>
              <a:t>and had  resigned himself </a:t>
            </a:r>
            <a:r>
              <a:rPr dirty="0" sz="1200">
                <a:latin typeface="Times New Roman"/>
                <a:cs typeface="Times New Roman"/>
              </a:rPr>
              <a:t>to spending the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in the forest that a faint </a:t>
            </a:r>
            <a:r>
              <a:rPr dirty="0" sz="1200" spc="-5">
                <a:latin typeface="Times New Roman"/>
                <a:cs typeface="Times New Roman"/>
              </a:rPr>
              <a:t>breeze wafted </a:t>
            </a:r>
            <a:r>
              <a:rPr dirty="0" sz="1200">
                <a:latin typeface="Times New Roman"/>
                <a:cs typeface="Times New Roman"/>
              </a:rPr>
              <a:t>the sound  of a moan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 marL="12700" marR="2734945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"Klim, 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dear fellow? </a:t>
            </a:r>
            <a:r>
              <a:rPr dirty="0" sz="1200" spc="-15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on."  </a:t>
            </a:r>
            <a:r>
              <a:rPr dirty="0" sz="1200" spc="-5">
                <a:latin typeface="Times New Roman"/>
                <a:cs typeface="Times New Roman"/>
              </a:rPr>
              <a:t>"You'll mu-ur-der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joking,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dear </a:t>
            </a:r>
            <a:r>
              <a:rPr dirty="0" sz="1200">
                <a:latin typeface="Times New Roman"/>
                <a:cs typeface="Times New Roman"/>
              </a:rPr>
              <a:t>man! I swear to God I </a:t>
            </a:r>
            <a:r>
              <a:rPr dirty="0" sz="1200" spc="-5">
                <a:latin typeface="Times New Roman"/>
                <a:cs typeface="Times New Roman"/>
              </a:rPr>
              <a:t>was joking! As 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 revolvers! </a:t>
            </a:r>
            <a:r>
              <a:rPr dirty="0" sz="1200">
                <a:latin typeface="Times New Roman"/>
                <a:cs typeface="Times New Roman"/>
              </a:rPr>
              <a:t>I told a lie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frightened. For goodness sake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on, I </a:t>
            </a:r>
            <a:r>
              <a:rPr dirty="0" sz="1200" spc="-5">
                <a:latin typeface="Times New Roman"/>
                <a:cs typeface="Times New Roman"/>
              </a:rPr>
              <a:t>am  freezing!"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Klim, probably </a:t>
            </a:r>
            <a:r>
              <a:rPr dirty="0" sz="1200" spc="-5">
                <a:latin typeface="Times New Roman"/>
                <a:cs typeface="Times New Roman"/>
              </a:rPr>
              <a:t>reflecting </a:t>
            </a:r>
            <a:r>
              <a:rPr dirty="0" sz="1200">
                <a:latin typeface="Times New Roman"/>
                <a:cs typeface="Times New Roman"/>
              </a:rPr>
              <a:t>that a </a:t>
            </a:r>
            <a:r>
              <a:rPr dirty="0" sz="1200" spc="-5">
                <a:latin typeface="Times New Roman"/>
                <a:cs typeface="Times New Roman"/>
              </a:rPr>
              <a:t>real robber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vanished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10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with the  horse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cart,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forest and went hesitatingly </a:t>
            </a:r>
            <a:r>
              <a:rPr dirty="0" sz="1200">
                <a:latin typeface="Times New Roman"/>
                <a:cs typeface="Times New Roman"/>
              </a:rPr>
              <a:t>up to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passenger.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what were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frightened </a:t>
            </a:r>
            <a:r>
              <a:rPr dirty="0" sz="1200">
                <a:latin typeface="Times New Roman"/>
                <a:cs typeface="Times New Roman"/>
              </a:rPr>
              <a:t>of, stupid? I . . .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joking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frightened.  Get in!"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"God </a:t>
            </a:r>
            <a:r>
              <a:rPr dirty="0" sz="1200">
                <a:latin typeface="Times New Roman"/>
                <a:cs typeface="Times New Roman"/>
              </a:rPr>
              <a:t>be with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sir," Klim </a:t>
            </a:r>
            <a:r>
              <a:rPr dirty="0" sz="1200" spc="-5">
                <a:latin typeface="Times New Roman"/>
                <a:cs typeface="Times New Roman"/>
              </a:rPr>
              <a:t>muttered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clambered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cart, </a:t>
            </a:r>
            <a:r>
              <a:rPr dirty="0" sz="1200" spc="5">
                <a:latin typeface="Times New Roman"/>
                <a:cs typeface="Times New Roman"/>
              </a:rPr>
              <a:t>"if </a:t>
            </a:r>
            <a:r>
              <a:rPr dirty="0" sz="1200">
                <a:latin typeface="Times New Roman"/>
                <a:cs typeface="Times New Roman"/>
              </a:rPr>
              <a:t>I had known I  </a:t>
            </a:r>
            <a:r>
              <a:rPr dirty="0" sz="1200" spc="-5">
                <a:latin typeface="Times New Roman"/>
                <a:cs typeface="Times New Roman"/>
              </a:rPr>
              <a:t>wouldn't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a hundred </a:t>
            </a:r>
            <a:r>
              <a:rPr dirty="0" sz="1200" spc="-5">
                <a:latin typeface="Times New Roman"/>
                <a:cs typeface="Times New Roman"/>
              </a:rPr>
              <a:t>roubles. </a:t>
            </a:r>
            <a:r>
              <a:rPr dirty="0" sz="1200">
                <a:latin typeface="Times New Roman"/>
                <a:cs typeface="Times New Roman"/>
              </a:rPr>
              <a:t>I almost </a:t>
            </a:r>
            <a:r>
              <a:rPr dirty="0" sz="1200" spc="-5">
                <a:latin typeface="Times New Roman"/>
                <a:cs typeface="Times New Roman"/>
              </a:rPr>
              <a:t>died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fright.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Klim </a:t>
            </a:r>
            <a:r>
              <a:rPr dirty="0" sz="1200" spc="-5">
                <a:latin typeface="Times New Roman"/>
                <a:cs typeface="Times New Roman"/>
              </a:rPr>
              <a:t>lashed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little mare.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cart swayed. </a:t>
            </a:r>
            <a:r>
              <a:rPr dirty="0" sz="1200">
                <a:latin typeface="Times New Roman"/>
                <a:cs typeface="Times New Roman"/>
              </a:rPr>
              <a:t>Klim </a:t>
            </a:r>
            <a:r>
              <a:rPr dirty="0" sz="1200" spc="-5">
                <a:latin typeface="Times New Roman"/>
                <a:cs typeface="Times New Roman"/>
              </a:rPr>
              <a:t>lashed once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cart  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lurch. 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fourth </a:t>
            </a:r>
            <a:r>
              <a:rPr dirty="0" sz="1200">
                <a:latin typeface="Times New Roman"/>
                <a:cs typeface="Times New Roman"/>
              </a:rPr>
              <a:t>stroke of the whip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cart </a:t>
            </a:r>
            <a:r>
              <a:rPr dirty="0" sz="1200">
                <a:latin typeface="Times New Roman"/>
                <a:cs typeface="Times New Roman"/>
              </a:rPr>
              <a:t>moved forward, the  </a:t>
            </a:r>
            <a:r>
              <a:rPr dirty="0" sz="1200" spc="-5">
                <a:latin typeface="Times New Roman"/>
                <a:cs typeface="Times New Roman"/>
              </a:rPr>
              <a:t>surveyor </a:t>
            </a:r>
            <a:r>
              <a:rPr dirty="0" sz="1200">
                <a:latin typeface="Times New Roman"/>
                <a:cs typeface="Times New Roman"/>
              </a:rPr>
              <a:t>hid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ears in </a:t>
            </a:r>
            <a:r>
              <a:rPr dirty="0" sz="1200" spc="-5">
                <a:latin typeface="Times New Roman"/>
                <a:cs typeface="Times New Roman"/>
              </a:rPr>
              <a:t>his collar and sank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thought.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road and </a:t>
            </a:r>
            <a:r>
              <a:rPr dirty="0" sz="1200">
                <a:latin typeface="Times New Roman"/>
                <a:cs typeface="Times New Roman"/>
              </a:rPr>
              <a:t>Klim no </a:t>
            </a:r>
            <a:r>
              <a:rPr dirty="0" sz="1200" spc="-5">
                <a:latin typeface="Times New Roman"/>
                <a:cs typeface="Times New Roman"/>
              </a:rPr>
              <a:t>longer seemed dangerous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354581"/>
            <a:ext cx="5426075" cy="81191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5" b="1">
                <a:latin typeface="Times New Roman"/>
                <a:cs typeface="Times New Roman"/>
              </a:rPr>
              <a:t> ORATOR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fine morning the </a:t>
            </a:r>
            <a:r>
              <a:rPr dirty="0" sz="1200" spc="-5">
                <a:latin typeface="Times New Roman"/>
                <a:cs typeface="Times New Roman"/>
              </a:rPr>
              <a:t>collegiate assessor, </a:t>
            </a:r>
            <a:r>
              <a:rPr dirty="0" sz="1200">
                <a:latin typeface="Times New Roman"/>
                <a:cs typeface="Times New Roman"/>
              </a:rPr>
              <a:t>Kirill </a:t>
            </a:r>
            <a:r>
              <a:rPr dirty="0" sz="1200" spc="-5">
                <a:latin typeface="Times New Roman"/>
                <a:cs typeface="Times New Roman"/>
              </a:rPr>
              <a:t>Ivanovitch Babilonov,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died of  the </a:t>
            </a:r>
            <a:r>
              <a:rPr dirty="0" sz="1200" spc="-5">
                <a:latin typeface="Times New Roman"/>
                <a:cs typeface="Times New Roman"/>
              </a:rPr>
              <a:t>two afflictions so </a:t>
            </a:r>
            <a:r>
              <a:rPr dirty="0" sz="1200">
                <a:latin typeface="Times New Roman"/>
                <a:cs typeface="Times New Roman"/>
              </a:rPr>
              <a:t>widely </a:t>
            </a:r>
            <a:r>
              <a:rPr dirty="0" sz="1200" spc="-5">
                <a:latin typeface="Times New Roman"/>
                <a:cs typeface="Times New Roman"/>
              </a:rPr>
              <a:t>spread </a:t>
            </a:r>
            <a:r>
              <a:rPr dirty="0" sz="1200">
                <a:latin typeface="Times New Roman"/>
                <a:cs typeface="Times New Roman"/>
              </a:rPr>
              <a:t>in our </a:t>
            </a:r>
            <a:r>
              <a:rPr dirty="0" sz="1200" spc="-5">
                <a:latin typeface="Times New Roman"/>
                <a:cs typeface="Times New Roman"/>
              </a:rPr>
              <a:t>country, </a:t>
            </a:r>
            <a:r>
              <a:rPr dirty="0" sz="1200">
                <a:latin typeface="Times New Roman"/>
                <a:cs typeface="Times New Roman"/>
              </a:rPr>
              <a:t>a bad wife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alcoholism, </a:t>
            </a:r>
            <a:r>
              <a:rPr dirty="0" sz="1200" spc="-5">
                <a:latin typeface="Times New Roman"/>
                <a:cs typeface="Times New Roman"/>
              </a:rPr>
              <a:t>was  being buried.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funeral procession set </a:t>
            </a:r>
            <a:r>
              <a:rPr dirty="0" sz="1200">
                <a:latin typeface="Times New Roman"/>
                <a:cs typeface="Times New Roman"/>
              </a:rPr>
              <a:t>off from the </a:t>
            </a:r>
            <a:r>
              <a:rPr dirty="0" sz="1200" spc="-5">
                <a:latin typeface="Times New Roman"/>
                <a:cs typeface="Times New Roman"/>
              </a:rPr>
              <a:t>church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cemetery, </a:t>
            </a:r>
            <a:r>
              <a:rPr dirty="0" sz="1200">
                <a:latin typeface="Times New Roman"/>
                <a:cs typeface="Times New Roman"/>
              </a:rPr>
              <a:t>one of  the </a:t>
            </a:r>
            <a:r>
              <a:rPr dirty="0" sz="1200" spc="-5">
                <a:latin typeface="Times New Roman"/>
                <a:cs typeface="Times New Roman"/>
              </a:rPr>
              <a:t>deceased's colleagues, called Poplavsky, got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cab and galloped </a:t>
            </a:r>
            <a:r>
              <a:rPr dirty="0" sz="1200">
                <a:latin typeface="Times New Roman"/>
                <a:cs typeface="Times New Roman"/>
              </a:rPr>
              <a:t>off to find a 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>
                <a:latin typeface="Times New Roman"/>
                <a:cs typeface="Times New Roman"/>
              </a:rPr>
              <a:t>one Grigory </a:t>
            </a:r>
            <a:r>
              <a:rPr dirty="0" sz="1200" spc="-5">
                <a:latin typeface="Times New Roman"/>
                <a:cs typeface="Times New Roman"/>
              </a:rPr>
              <a:t>Petrovitch Zapoikin, </a:t>
            </a:r>
            <a:r>
              <a:rPr dirty="0" sz="1200">
                <a:latin typeface="Times New Roman"/>
                <a:cs typeface="Times New Roman"/>
              </a:rPr>
              <a:t>a man who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young had acquired  considerable popularity. Zapoikin, as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readers </a:t>
            </a:r>
            <a:r>
              <a:rPr dirty="0" sz="1200" spc="-5">
                <a:latin typeface="Times New Roman"/>
                <a:cs typeface="Times New Roman"/>
              </a:rPr>
              <a:t>are aware, </a:t>
            </a:r>
            <a:r>
              <a:rPr dirty="0" sz="1200">
                <a:latin typeface="Times New Roman"/>
                <a:cs typeface="Times New Roman"/>
              </a:rPr>
              <a:t>possesses a </a:t>
            </a:r>
            <a:r>
              <a:rPr dirty="0" sz="1200" spc="-5">
                <a:latin typeface="Times New Roman"/>
                <a:cs typeface="Times New Roman"/>
              </a:rPr>
              <a:t>rare  talent </a:t>
            </a:r>
            <a:r>
              <a:rPr dirty="0" sz="1200">
                <a:latin typeface="Times New Roman"/>
                <a:cs typeface="Times New Roman"/>
              </a:rPr>
              <a:t>for impromptu </a:t>
            </a:r>
            <a:r>
              <a:rPr dirty="0" sz="1200" spc="-5">
                <a:latin typeface="Times New Roman"/>
                <a:cs typeface="Times New Roman"/>
              </a:rPr>
              <a:t>speechifying at weddings, jubilees, and funerals. He can speak  whenever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likes: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sleep,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5">
                <a:latin typeface="Times New Roman"/>
                <a:cs typeface="Times New Roman"/>
              </a:rPr>
              <a:t>empty </a:t>
            </a:r>
            <a:r>
              <a:rPr dirty="0" sz="1200" spc="-5">
                <a:latin typeface="Times New Roman"/>
                <a:cs typeface="Times New Roman"/>
              </a:rPr>
              <a:t>stomach, </a:t>
            </a:r>
            <a:r>
              <a:rPr dirty="0" sz="1200">
                <a:latin typeface="Times New Roman"/>
                <a:cs typeface="Times New Roman"/>
              </a:rPr>
              <a:t>dead drunk or in a high </a:t>
            </a:r>
            <a:r>
              <a:rPr dirty="0" sz="1200" spc="-5">
                <a:latin typeface="Times New Roman"/>
                <a:cs typeface="Times New Roman"/>
              </a:rPr>
              <a:t>fever. His  words </a:t>
            </a:r>
            <a:r>
              <a:rPr dirty="0" sz="1200">
                <a:latin typeface="Times New Roman"/>
                <a:cs typeface="Times New Roman"/>
              </a:rPr>
              <a:t>flow smoothly and </a:t>
            </a:r>
            <a:r>
              <a:rPr dirty="0" sz="1200" spc="-5">
                <a:latin typeface="Times New Roman"/>
                <a:cs typeface="Times New Roman"/>
              </a:rPr>
              <a:t>evenly, </a:t>
            </a:r>
            <a:r>
              <a:rPr dirty="0" sz="1200">
                <a:latin typeface="Times New Roman"/>
                <a:cs typeface="Times New Roman"/>
              </a:rPr>
              <a:t>like water out of a pipe,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abundance; </a:t>
            </a:r>
            <a:r>
              <a:rPr dirty="0" sz="1200">
                <a:latin typeface="Times New Roman"/>
                <a:cs typeface="Times New Roman"/>
              </a:rPr>
              <a:t>there are  </a:t>
            </a:r>
            <a:r>
              <a:rPr dirty="0" sz="1200" spc="-5">
                <a:latin typeface="Times New Roman"/>
                <a:cs typeface="Times New Roman"/>
              </a:rPr>
              <a:t>far </a:t>
            </a:r>
            <a:r>
              <a:rPr dirty="0" sz="1200">
                <a:latin typeface="Times New Roman"/>
                <a:cs typeface="Times New Roman"/>
              </a:rPr>
              <a:t>more moving </a:t>
            </a:r>
            <a:r>
              <a:rPr dirty="0" sz="1200" spc="-5">
                <a:latin typeface="Times New Roman"/>
                <a:cs typeface="Times New Roman"/>
              </a:rPr>
              <a:t>words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oratorical </a:t>
            </a:r>
            <a:r>
              <a:rPr dirty="0" sz="1200">
                <a:latin typeface="Times New Roman"/>
                <a:cs typeface="Times New Roman"/>
              </a:rPr>
              <a:t>dictionary than </a:t>
            </a:r>
            <a:r>
              <a:rPr dirty="0" sz="1200" spc="-5">
                <a:latin typeface="Times New Roman"/>
                <a:cs typeface="Times New Roman"/>
              </a:rPr>
              <a:t>there are beetles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always speaks </a:t>
            </a:r>
            <a:r>
              <a:rPr dirty="0" sz="1200">
                <a:latin typeface="Times New Roman"/>
                <a:cs typeface="Times New Roman"/>
              </a:rPr>
              <a:t>eloquently and </a:t>
            </a:r>
            <a:r>
              <a:rPr dirty="0" sz="1200" spc="-5">
                <a:latin typeface="Times New Roman"/>
                <a:cs typeface="Times New Roman"/>
              </a:rPr>
              <a:t>at great length, 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on some  </a:t>
            </a:r>
            <a:r>
              <a:rPr dirty="0" sz="1200" spc="-5">
                <a:latin typeface="Times New Roman"/>
                <a:cs typeface="Times New Roman"/>
              </a:rPr>
              <a:t>occasions, </a:t>
            </a:r>
            <a:r>
              <a:rPr dirty="0" sz="1200">
                <a:latin typeface="Times New Roman"/>
                <a:cs typeface="Times New Roman"/>
              </a:rPr>
              <a:t>particularly </a:t>
            </a:r>
            <a:r>
              <a:rPr dirty="0" sz="1200" spc="-5">
                <a:latin typeface="Times New Roman"/>
                <a:cs typeface="Times New Roman"/>
              </a:rPr>
              <a:t>at merchants' weddings,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resort to </a:t>
            </a:r>
            <a:r>
              <a:rPr dirty="0" sz="1200" spc="-5">
                <a:latin typeface="Times New Roman"/>
                <a:cs typeface="Times New Roman"/>
              </a:rPr>
              <a:t>assistance from  </a:t>
            </a:r>
            <a:r>
              <a:rPr dirty="0" sz="1200">
                <a:latin typeface="Times New Roman"/>
                <a:cs typeface="Times New Roman"/>
              </a:rPr>
              <a:t>the police to stop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come for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man!" began Poplavsky, </a:t>
            </a:r>
            <a:r>
              <a:rPr dirty="0" sz="1200">
                <a:latin typeface="Times New Roman"/>
                <a:cs typeface="Times New Roman"/>
              </a:rPr>
              <a:t>finding him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home. </a:t>
            </a:r>
            <a:r>
              <a:rPr dirty="0" sz="1200" spc="-5">
                <a:latin typeface="Times New Roman"/>
                <a:cs typeface="Times New Roman"/>
              </a:rPr>
              <a:t>"Put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your  hat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coat </a:t>
            </a:r>
            <a:r>
              <a:rPr dirty="0" sz="1200">
                <a:latin typeface="Times New Roman"/>
                <a:cs typeface="Times New Roman"/>
              </a:rPr>
              <a:t>this minute </a:t>
            </a:r>
            <a:r>
              <a:rPr dirty="0" sz="1200" spc="-5">
                <a:latin typeface="Times New Roman"/>
                <a:cs typeface="Times New Roman"/>
              </a:rPr>
              <a:t>and come along. 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fellows is </a:t>
            </a:r>
            <a:r>
              <a:rPr dirty="0" sz="1200">
                <a:latin typeface="Times New Roman"/>
                <a:cs typeface="Times New Roman"/>
              </a:rPr>
              <a:t>dead,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just sending  him off to the other world,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do a bit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palavering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way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farewell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. . You are our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hope.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smaller </a:t>
            </a:r>
            <a:r>
              <a:rPr dirty="0" sz="1200" spc="5">
                <a:latin typeface="Times New Roman"/>
                <a:cs typeface="Times New Roman"/>
              </a:rPr>
              <a:t>fry </a:t>
            </a:r>
            <a:r>
              <a:rPr dirty="0" sz="1200">
                <a:latin typeface="Times New Roman"/>
                <a:cs typeface="Times New Roman"/>
              </a:rPr>
              <a:t>it would 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 </a:t>
            </a:r>
            <a:r>
              <a:rPr dirty="0" sz="1200" spc="-5">
                <a:latin typeface="Times New Roman"/>
                <a:cs typeface="Times New Roman"/>
              </a:rPr>
              <a:t>worth </a:t>
            </a:r>
            <a:r>
              <a:rPr dirty="0" sz="1200">
                <a:latin typeface="Times New Roman"/>
                <a:cs typeface="Times New Roman"/>
              </a:rPr>
              <a:t>troubling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the secretary . . . a pillar of the </a:t>
            </a:r>
            <a:r>
              <a:rPr dirty="0" sz="1200" spc="-5">
                <a:latin typeface="Times New Roman"/>
                <a:cs typeface="Times New Roman"/>
              </a:rPr>
              <a:t>office,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sense. 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awkward </a:t>
            </a:r>
            <a:r>
              <a:rPr dirty="0" sz="1200" spc="-5">
                <a:latin typeface="Times New Roman"/>
                <a:cs typeface="Times New Roman"/>
              </a:rPr>
              <a:t>for 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whopper </a:t>
            </a:r>
            <a:r>
              <a:rPr dirty="0" sz="1200">
                <a:latin typeface="Times New Roman"/>
                <a:cs typeface="Times New Roman"/>
              </a:rPr>
              <a:t>to be buried without 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secretary!" yawned Zapoikin. "You </a:t>
            </a:r>
            <a:r>
              <a:rPr dirty="0" sz="1200">
                <a:latin typeface="Times New Roman"/>
                <a:cs typeface="Times New Roman"/>
              </a:rPr>
              <a:t>mean the </a:t>
            </a:r>
            <a:r>
              <a:rPr dirty="0" sz="1200" spc="-5">
                <a:latin typeface="Times New Roman"/>
                <a:cs typeface="Times New Roman"/>
              </a:rPr>
              <a:t>drunken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"Yes. There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pancakes, </a:t>
            </a:r>
            <a:r>
              <a:rPr dirty="0" sz="1200">
                <a:latin typeface="Times New Roman"/>
                <a:cs typeface="Times New Roman"/>
              </a:rPr>
              <a:t>a lunch . . . </a:t>
            </a:r>
            <a:r>
              <a:rPr dirty="0" sz="1200" spc="-5">
                <a:latin typeface="Times New Roman"/>
                <a:cs typeface="Times New Roman"/>
              </a:rPr>
              <a:t>you'll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cab-fare.  Come </a:t>
            </a:r>
            <a:r>
              <a:rPr dirty="0" sz="1200" spc="-5">
                <a:latin typeface="Times New Roman"/>
                <a:cs typeface="Times New Roman"/>
              </a:rPr>
              <a:t>along, </a:t>
            </a:r>
            <a:r>
              <a:rPr dirty="0" sz="1200">
                <a:latin typeface="Times New Roman"/>
                <a:cs typeface="Times New Roman"/>
              </a:rPr>
              <a:t>dear chap. You spout out some </a:t>
            </a:r>
            <a:r>
              <a:rPr dirty="0" sz="1200" spc="-5">
                <a:latin typeface="Times New Roman"/>
                <a:cs typeface="Times New Roman"/>
              </a:rPr>
              <a:t>rigmarole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regular  Cicero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 and what gratitude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Zapoikin </a:t>
            </a:r>
            <a:r>
              <a:rPr dirty="0" sz="1200">
                <a:latin typeface="Times New Roman"/>
                <a:cs typeface="Times New Roman"/>
              </a:rPr>
              <a:t>readily agreed. </a:t>
            </a:r>
            <a:r>
              <a:rPr dirty="0" sz="1200" spc="-5">
                <a:latin typeface="Times New Roman"/>
                <a:cs typeface="Times New Roman"/>
              </a:rPr>
              <a:t>He ruffled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hair, cast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shade </a:t>
            </a:r>
            <a:r>
              <a:rPr dirty="0" sz="1200">
                <a:latin typeface="Times New Roman"/>
                <a:cs typeface="Times New Roman"/>
              </a:rPr>
              <a:t>of melancholy over </a:t>
            </a:r>
            <a:r>
              <a:rPr dirty="0" sz="1200" spc="-5">
                <a:latin typeface="Times New Roman"/>
                <a:cs typeface="Times New Roman"/>
              </a:rPr>
              <a:t>his  face, and went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street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Poplavsky.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secretary,"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cab. </a:t>
            </a: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>
                <a:latin typeface="Times New Roman"/>
                <a:cs typeface="Times New Roman"/>
              </a:rPr>
              <a:t>cunning </a:t>
            </a:r>
            <a:r>
              <a:rPr dirty="0" sz="1200" spc="-5">
                <a:latin typeface="Times New Roman"/>
                <a:cs typeface="Times New Roman"/>
              </a:rPr>
              <a:t>rogue </a:t>
            </a:r>
            <a:r>
              <a:rPr dirty="0" sz="1200">
                <a:latin typeface="Times New Roman"/>
                <a:cs typeface="Times New Roman"/>
              </a:rPr>
              <a:t>and a </a:t>
            </a:r>
            <a:r>
              <a:rPr dirty="0" sz="1200" spc="5">
                <a:latin typeface="Times New Roman"/>
                <a:cs typeface="Times New Roman"/>
              </a:rPr>
              <a:t>beast—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kingdom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his—such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often come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"Come, Grisha,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the thing to abuse 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"Of course </a:t>
            </a:r>
            <a:r>
              <a:rPr dirty="0" sz="1200">
                <a:latin typeface="Times New Roman"/>
                <a:cs typeface="Times New Roman"/>
              </a:rPr>
              <a:t>not, </a:t>
            </a:r>
            <a:r>
              <a:rPr dirty="0" sz="1200" i="1">
                <a:latin typeface="Times New Roman"/>
                <a:cs typeface="Times New Roman"/>
              </a:rPr>
              <a:t>aut mortuis nihil </a:t>
            </a:r>
            <a:r>
              <a:rPr dirty="0" sz="1200" spc="-5" i="1">
                <a:latin typeface="Times New Roman"/>
                <a:cs typeface="Times New Roman"/>
              </a:rPr>
              <a:t>bene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but still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rascal."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friends </a:t>
            </a:r>
            <a:r>
              <a:rPr dirty="0" sz="1200">
                <a:latin typeface="Times New Roman"/>
                <a:cs typeface="Times New Roman"/>
              </a:rPr>
              <a:t>overtook the </a:t>
            </a:r>
            <a:r>
              <a:rPr dirty="0" sz="1200" spc="-5">
                <a:latin typeface="Times New Roman"/>
                <a:cs typeface="Times New Roman"/>
              </a:rPr>
              <a:t>funeral procession and </a:t>
            </a:r>
            <a:r>
              <a:rPr dirty="0" sz="1200">
                <a:latin typeface="Times New Roman"/>
                <a:cs typeface="Times New Roman"/>
              </a:rPr>
              <a:t>joined it. The </a:t>
            </a:r>
            <a:r>
              <a:rPr dirty="0" sz="1200" spc="-5">
                <a:latin typeface="Times New Roman"/>
                <a:cs typeface="Times New Roman"/>
              </a:rPr>
              <a:t>coffin was </a:t>
            </a:r>
            <a:r>
              <a:rPr dirty="0" sz="1200">
                <a:latin typeface="Times New Roman"/>
                <a:cs typeface="Times New Roman"/>
              </a:rPr>
              <a:t>borne along  slowly </a:t>
            </a:r>
            <a:r>
              <a:rPr dirty="0" sz="1200" spc="-5">
                <a:latin typeface="Times New Roman"/>
                <a:cs typeface="Times New Roman"/>
              </a:rPr>
              <a:t>so that </a:t>
            </a:r>
            <a:r>
              <a:rPr dirty="0" sz="1200">
                <a:latin typeface="Times New Roman"/>
                <a:cs typeface="Times New Roman"/>
              </a:rPr>
              <a:t>before they </a:t>
            </a:r>
            <a:r>
              <a:rPr dirty="0" sz="1200" spc="-5">
                <a:latin typeface="Times New Roman"/>
                <a:cs typeface="Times New Roman"/>
              </a:rPr>
              <a:t>reached </a:t>
            </a:r>
            <a:r>
              <a:rPr dirty="0" sz="1200">
                <a:latin typeface="Times New Roman"/>
                <a:cs typeface="Times New Roman"/>
              </a:rPr>
              <a:t>the cemetery they </a:t>
            </a:r>
            <a:r>
              <a:rPr dirty="0" sz="1200" spc="-5">
                <a:latin typeface="Times New Roman"/>
                <a:cs typeface="Times New Roman"/>
              </a:rPr>
              <a:t>were able </a:t>
            </a:r>
            <a:r>
              <a:rPr dirty="0" sz="1200">
                <a:latin typeface="Times New Roman"/>
                <a:cs typeface="Times New Roman"/>
              </a:rPr>
              <a:t>three times to drop into a  </a:t>
            </a:r>
            <a:r>
              <a:rPr dirty="0" sz="1200" spc="-5">
                <a:latin typeface="Times New Roman"/>
                <a:cs typeface="Times New Roman"/>
              </a:rPr>
              <a:t>tavern and </a:t>
            </a:r>
            <a:r>
              <a:rPr dirty="0" sz="1200">
                <a:latin typeface="Times New Roman"/>
                <a:cs typeface="Times New Roman"/>
              </a:rPr>
              <a:t>imbibe a little to the </a:t>
            </a:r>
            <a:r>
              <a:rPr dirty="0" sz="1200" spc="-5">
                <a:latin typeface="Times New Roman"/>
                <a:cs typeface="Times New Roman"/>
              </a:rPr>
              <a:t>health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cemetery came the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graveside. </a:t>
            </a:r>
            <a:r>
              <a:rPr dirty="0" sz="1200">
                <a:latin typeface="Times New Roman"/>
                <a:cs typeface="Times New Roman"/>
              </a:rPr>
              <a:t>The mother-in-law, the </a:t>
            </a:r>
            <a:r>
              <a:rPr dirty="0" sz="1200" spc="-5">
                <a:latin typeface="Times New Roman"/>
                <a:cs typeface="Times New Roman"/>
              </a:rPr>
              <a:t>wife, 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sister-in-law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obedience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custom shed </a:t>
            </a:r>
            <a:r>
              <a:rPr dirty="0" sz="1200">
                <a:latin typeface="Times New Roman"/>
                <a:cs typeface="Times New Roman"/>
              </a:rPr>
              <a:t>many tears. When the </a:t>
            </a:r>
            <a:r>
              <a:rPr dirty="0" sz="1200" spc="-5">
                <a:latin typeface="Times New Roman"/>
                <a:cs typeface="Times New Roman"/>
              </a:rPr>
              <a:t>coffin was being  lowered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wife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shrieked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"Let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him!"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8201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952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her husband </a:t>
            </a:r>
            <a:r>
              <a:rPr dirty="0" sz="1200">
                <a:latin typeface="Times New Roman"/>
                <a:cs typeface="Times New Roman"/>
              </a:rPr>
              <a:t>into the grave probably </a:t>
            </a:r>
            <a:r>
              <a:rPr dirty="0" sz="1200" spc="-5">
                <a:latin typeface="Times New Roman"/>
                <a:cs typeface="Times New Roman"/>
              </a:rPr>
              <a:t>recollecting her pension. </a:t>
            </a:r>
            <a:r>
              <a:rPr dirty="0" sz="1200">
                <a:latin typeface="Times New Roman"/>
                <a:cs typeface="Times New Roman"/>
              </a:rPr>
              <a:t>Waiting till </a:t>
            </a:r>
            <a:r>
              <a:rPr dirty="0" sz="1200" spc="-5">
                <a:latin typeface="Times New Roman"/>
                <a:cs typeface="Times New Roman"/>
              </a:rPr>
              <a:t>everything  was quiet again Zapoikin stepped forward, </a:t>
            </a:r>
            <a:r>
              <a:rPr dirty="0" sz="1200">
                <a:latin typeface="Times New Roman"/>
                <a:cs typeface="Times New Roman"/>
              </a:rPr>
              <a:t>turned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all present,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began: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"Can </a:t>
            </a:r>
            <a:r>
              <a:rPr dirty="0" sz="1200">
                <a:latin typeface="Times New Roman"/>
                <a:cs typeface="Times New Roman"/>
              </a:rPr>
              <a:t>I believe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ears? </a:t>
            </a:r>
            <a:r>
              <a:rPr dirty="0" sz="1200" spc="-2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not a terrible </a:t>
            </a:r>
            <a:r>
              <a:rPr dirty="0" sz="1200" spc="-5">
                <a:latin typeface="Times New Roman"/>
                <a:cs typeface="Times New Roman"/>
              </a:rPr>
              <a:t>dream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grave,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tear-stained  faces, </a:t>
            </a:r>
            <a:r>
              <a:rPr dirty="0" sz="1200">
                <a:latin typeface="Times New Roman"/>
                <a:cs typeface="Times New Roman"/>
              </a:rPr>
              <a:t>these moans </a:t>
            </a:r>
            <a:r>
              <a:rPr dirty="0" sz="1200" spc="-5">
                <a:latin typeface="Times New Roman"/>
                <a:cs typeface="Times New Roman"/>
              </a:rPr>
              <a:t>and lamentations? Alas,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dream </a:t>
            </a:r>
            <a:r>
              <a:rPr dirty="0" sz="1200">
                <a:latin typeface="Times New Roman"/>
                <a:cs typeface="Times New Roman"/>
              </a:rPr>
              <a:t>and our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 spc="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deceive  us! He </a:t>
            </a:r>
            <a:r>
              <a:rPr dirty="0" sz="1200">
                <a:latin typeface="Times New Roman"/>
                <a:cs typeface="Times New Roman"/>
              </a:rPr>
              <a:t>whom </a:t>
            </a:r>
            <a:r>
              <a:rPr dirty="0" sz="1200" spc="-5">
                <a:latin typeface="Times New Roman"/>
                <a:cs typeface="Times New Roman"/>
              </a:rPr>
              <a:t>we have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lately seen,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full of </a:t>
            </a:r>
            <a:r>
              <a:rPr dirty="0" sz="1200" spc="-5">
                <a:latin typeface="Times New Roman"/>
                <a:cs typeface="Times New Roman"/>
              </a:rPr>
              <a:t>courage, so youthfully fresh and  pure,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lately before our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1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unwearying bee </a:t>
            </a:r>
            <a:r>
              <a:rPr dirty="0" sz="1200">
                <a:latin typeface="Times New Roman"/>
                <a:cs typeface="Times New Roman"/>
              </a:rPr>
              <a:t>bore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honey to the  </a:t>
            </a:r>
            <a:r>
              <a:rPr dirty="0" sz="1200" spc="-5">
                <a:latin typeface="Times New Roman"/>
                <a:cs typeface="Times New Roman"/>
              </a:rPr>
              <a:t>common </a:t>
            </a:r>
            <a:r>
              <a:rPr dirty="0" sz="1200">
                <a:latin typeface="Times New Roman"/>
                <a:cs typeface="Times New Roman"/>
              </a:rPr>
              <a:t>hive of the welfare of the </a:t>
            </a:r>
            <a:r>
              <a:rPr dirty="0" sz="1200" spc="-5">
                <a:latin typeface="Times New Roman"/>
                <a:cs typeface="Times New Roman"/>
              </a:rPr>
              <a:t>state, </a:t>
            </a:r>
            <a:r>
              <a:rPr dirty="0" sz="1200">
                <a:latin typeface="Times New Roman"/>
                <a:cs typeface="Times New Roman"/>
              </a:rPr>
              <a:t>he who . . . he </a:t>
            </a:r>
            <a:r>
              <a:rPr dirty="0" sz="1200" spc="-5">
                <a:latin typeface="Times New Roman"/>
                <a:cs typeface="Times New Roman"/>
              </a:rPr>
              <a:t>is turned </a:t>
            </a:r>
            <a:r>
              <a:rPr dirty="0" sz="1200">
                <a:latin typeface="Times New Roman"/>
                <a:cs typeface="Times New Roman"/>
              </a:rPr>
              <a:t>now to dust, to  inanimate </a:t>
            </a:r>
            <a:r>
              <a:rPr dirty="0" sz="1200" spc="-5">
                <a:latin typeface="Times New Roman"/>
                <a:cs typeface="Times New Roman"/>
              </a:rPr>
              <a:t>mirage. Inexorable </a:t>
            </a:r>
            <a:r>
              <a:rPr dirty="0" sz="1200">
                <a:latin typeface="Times New Roman"/>
                <a:cs typeface="Times New Roman"/>
              </a:rPr>
              <a:t>death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laid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5">
                <a:latin typeface="Times New Roman"/>
                <a:cs typeface="Times New Roman"/>
              </a:rPr>
              <a:t>bony </a:t>
            </a:r>
            <a:r>
              <a:rPr dirty="0" sz="1200">
                <a:latin typeface="Times New Roman"/>
                <a:cs typeface="Times New Roman"/>
              </a:rPr>
              <a:t>hand upon him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time </a:t>
            </a:r>
            <a:r>
              <a:rPr dirty="0" sz="1200" spc="-5">
                <a:latin typeface="Times New Roman"/>
                <a:cs typeface="Times New Roman"/>
              </a:rPr>
              <a:t>when,  </a:t>
            </a:r>
            <a:r>
              <a:rPr dirty="0" sz="1200">
                <a:latin typeface="Times New Roman"/>
                <a:cs typeface="Times New Roman"/>
              </a:rPr>
              <a:t>in spite of </a:t>
            </a:r>
            <a:r>
              <a:rPr dirty="0" sz="1200" spc="-5">
                <a:latin typeface="Times New Roman"/>
                <a:cs typeface="Times New Roman"/>
              </a:rPr>
              <a:t>his bowed </a:t>
            </a:r>
            <a:r>
              <a:rPr dirty="0" sz="1200">
                <a:latin typeface="Times New Roman"/>
                <a:cs typeface="Times New Roman"/>
              </a:rPr>
              <a:t>age,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still full of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bloom of </a:t>
            </a:r>
            <a:r>
              <a:rPr dirty="0" sz="1200" spc="-5">
                <a:latin typeface="Times New Roman"/>
                <a:cs typeface="Times New Roman"/>
              </a:rPr>
              <a:t>strength and </a:t>
            </a:r>
            <a:r>
              <a:rPr dirty="0" sz="1200">
                <a:latin typeface="Times New Roman"/>
                <a:cs typeface="Times New Roman"/>
              </a:rPr>
              <a:t>radiant </a:t>
            </a:r>
            <a:r>
              <a:rPr dirty="0" sz="1200" spc="-5">
                <a:latin typeface="Times New Roman"/>
                <a:cs typeface="Times New Roman"/>
              </a:rPr>
              <a:t>hopes.  An irremediable loss! </a:t>
            </a:r>
            <a:r>
              <a:rPr dirty="0" sz="1200">
                <a:latin typeface="Times New Roman"/>
                <a:cs typeface="Times New Roman"/>
              </a:rPr>
              <a:t>Who will fill </a:t>
            </a:r>
            <a:r>
              <a:rPr dirty="0" sz="1200" spc="-5">
                <a:latin typeface="Times New Roman"/>
                <a:cs typeface="Times New Roman"/>
              </a:rPr>
              <a:t>his place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us? </a:t>
            </a:r>
            <a:r>
              <a:rPr dirty="0" sz="1200">
                <a:latin typeface="Times New Roman"/>
                <a:cs typeface="Times New Roman"/>
              </a:rPr>
              <a:t>Good </a:t>
            </a:r>
            <a:r>
              <a:rPr dirty="0" sz="1200" spc="-5">
                <a:latin typeface="Times New Roman"/>
                <a:cs typeface="Times New Roman"/>
              </a:rPr>
              <a:t>government servants we  have many, </a:t>
            </a:r>
            <a:r>
              <a:rPr dirty="0" sz="1200">
                <a:latin typeface="Times New Roman"/>
                <a:cs typeface="Times New Roman"/>
              </a:rPr>
              <a:t>but Prokofy </a:t>
            </a:r>
            <a:r>
              <a:rPr dirty="0" sz="1200" spc="-5">
                <a:latin typeface="Times New Roman"/>
                <a:cs typeface="Times New Roman"/>
              </a:rPr>
              <a:t>Osipitch was </a:t>
            </a:r>
            <a:r>
              <a:rPr dirty="0" sz="1200">
                <a:latin typeface="Times New Roman"/>
                <a:cs typeface="Times New Roman"/>
              </a:rPr>
              <a:t>unique. To the </a:t>
            </a:r>
            <a:r>
              <a:rPr dirty="0" sz="1200" spc="-5">
                <a:latin typeface="Times New Roman"/>
                <a:cs typeface="Times New Roman"/>
              </a:rPr>
              <a:t>depths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soul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devoted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honest duty;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spare his </a:t>
            </a:r>
            <a:r>
              <a:rPr dirty="0" sz="1200">
                <a:latin typeface="Times New Roman"/>
                <a:cs typeface="Times New Roman"/>
              </a:rPr>
              <a:t>strength but </a:t>
            </a:r>
            <a:r>
              <a:rPr dirty="0" sz="1200" spc="-5">
                <a:latin typeface="Times New Roman"/>
                <a:cs typeface="Times New Roman"/>
              </a:rPr>
              <a:t>worked </a:t>
            </a:r>
            <a:r>
              <a:rPr dirty="0" sz="1200">
                <a:latin typeface="Times New Roman"/>
                <a:cs typeface="Times New Roman"/>
              </a:rPr>
              <a:t>late </a:t>
            </a:r>
            <a:r>
              <a:rPr dirty="0" sz="1200" spc="-5">
                <a:latin typeface="Times New Roman"/>
                <a:cs typeface="Times New Roman"/>
              </a:rPr>
              <a:t>at night, and was  disinterested, impervious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bribes.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despised </a:t>
            </a:r>
            <a:r>
              <a:rPr dirty="0" sz="1200">
                <a:latin typeface="Times New Roman"/>
                <a:cs typeface="Times New Roman"/>
              </a:rPr>
              <a:t>those who to the </a:t>
            </a:r>
            <a:r>
              <a:rPr dirty="0" sz="1200" spc="-5">
                <a:latin typeface="Times New Roman"/>
                <a:cs typeface="Times New Roman"/>
              </a:rPr>
              <a:t>detriment </a:t>
            </a:r>
            <a:r>
              <a:rPr dirty="0" sz="1200">
                <a:latin typeface="Times New Roman"/>
                <a:cs typeface="Times New Roman"/>
              </a:rPr>
              <a:t>of  the public </a:t>
            </a:r>
            <a:r>
              <a:rPr dirty="0" sz="1200" spc="-5">
                <a:latin typeface="Times New Roman"/>
                <a:cs typeface="Times New Roman"/>
              </a:rPr>
              <a:t>interest sought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corrupt </a:t>
            </a:r>
            <a:r>
              <a:rPr dirty="0" sz="1200">
                <a:latin typeface="Times New Roman"/>
                <a:cs typeface="Times New Roman"/>
              </a:rPr>
              <a:t>him, who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seductive goods </a:t>
            </a:r>
            <a:r>
              <a:rPr dirty="0" sz="1200">
                <a:latin typeface="Times New Roman"/>
                <a:cs typeface="Times New Roman"/>
              </a:rPr>
              <a:t>of this life strove  to </a:t>
            </a:r>
            <a:r>
              <a:rPr dirty="0" sz="1200" spc="-5">
                <a:latin typeface="Times New Roman"/>
                <a:cs typeface="Times New Roman"/>
              </a:rPr>
              <a:t>draw </a:t>
            </a:r>
            <a:r>
              <a:rPr dirty="0" sz="1200">
                <a:latin typeface="Times New Roman"/>
                <a:cs typeface="Times New Roman"/>
              </a:rPr>
              <a:t>him to </a:t>
            </a:r>
            <a:r>
              <a:rPr dirty="0" sz="1200" spc="-5">
                <a:latin typeface="Times New Roman"/>
                <a:cs typeface="Times New Roman"/>
              </a:rPr>
              <a:t>betray his duty! Yes, </a:t>
            </a:r>
            <a:r>
              <a:rPr dirty="0" sz="1200">
                <a:latin typeface="Times New Roman"/>
                <a:cs typeface="Times New Roman"/>
              </a:rPr>
              <a:t>before our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Prokofy </a:t>
            </a:r>
            <a:r>
              <a:rPr dirty="0" sz="1200" spc="-5">
                <a:latin typeface="Times New Roman"/>
                <a:cs typeface="Times New Roman"/>
              </a:rPr>
              <a:t>Osipitch </a:t>
            </a:r>
            <a:r>
              <a:rPr dirty="0" sz="1200">
                <a:latin typeface="Times New Roman"/>
                <a:cs typeface="Times New Roman"/>
              </a:rPr>
              <a:t>would divide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small salary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poorer colleagues,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just heard </a:t>
            </a:r>
            <a:r>
              <a:rPr dirty="0" sz="1200" spc="-5">
                <a:latin typeface="Times New Roman"/>
                <a:cs typeface="Times New Roman"/>
              </a:rPr>
              <a:t>yourselves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lamentations </a:t>
            </a:r>
            <a:r>
              <a:rPr dirty="0" sz="1200">
                <a:latin typeface="Times New Roman"/>
                <a:cs typeface="Times New Roman"/>
              </a:rPr>
              <a:t>of the widows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orphans who lived upon </a:t>
            </a:r>
            <a:r>
              <a:rPr dirty="0" sz="1200" spc="-5">
                <a:latin typeface="Times New Roman"/>
                <a:cs typeface="Times New Roman"/>
              </a:rPr>
              <a:t>his alms. </a:t>
            </a:r>
            <a:r>
              <a:rPr dirty="0" sz="1200">
                <a:latin typeface="Times New Roman"/>
                <a:cs typeface="Times New Roman"/>
              </a:rPr>
              <a:t>Devoted to </a:t>
            </a:r>
            <a:r>
              <a:rPr dirty="0" sz="1200" spc="-5">
                <a:latin typeface="Times New Roman"/>
                <a:cs typeface="Times New Roman"/>
              </a:rPr>
              <a:t>good  works and his official duty,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joys </a:t>
            </a:r>
            <a:r>
              <a:rPr dirty="0" sz="1200">
                <a:latin typeface="Times New Roman"/>
                <a:cs typeface="Times New Roman"/>
              </a:rPr>
              <a:t>of this life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even </a:t>
            </a:r>
            <a:r>
              <a:rPr dirty="0" sz="1200" spc="-5">
                <a:latin typeface="Times New Roman"/>
                <a:cs typeface="Times New Roman"/>
              </a:rPr>
              <a:t>renounced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happiness </a:t>
            </a:r>
            <a:r>
              <a:rPr dirty="0" sz="1200">
                <a:latin typeface="Times New Roman"/>
                <a:cs typeface="Times New Roman"/>
              </a:rPr>
              <a:t>of domestic </a:t>
            </a:r>
            <a:r>
              <a:rPr dirty="0" sz="1200" spc="-5">
                <a:latin typeface="Times New Roman"/>
                <a:cs typeface="Times New Roman"/>
              </a:rPr>
              <a:t>existence; 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aware,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days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bachelor. </a:t>
            </a:r>
            <a:r>
              <a:rPr dirty="0" sz="1200">
                <a:latin typeface="Times New Roman"/>
                <a:cs typeface="Times New Roman"/>
              </a:rPr>
              <a:t>And who </a:t>
            </a:r>
            <a:r>
              <a:rPr dirty="0" sz="1200" spc="-5">
                <a:latin typeface="Times New Roman"/>
                <a:cs typeface="Times New Roman"/>
              </a:rPr>
              <a:t>will replace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comrade? </a:t>
            </a:r>
            <a:r>
              <a:rPr dirty="0" sz="1200">
                <a:latin typeface="Times New Roman"/>
                <a:cs typeface="Times New Roman"/>
              </a:rPr>
              <a:t>I can see now the </a:t>
            </a:r>
            <a:r>
              <a:rPr dirty="0" sz="1200" spc="-5">
                <a:latin typeface="Times New Roman"/>
                <a:cs typeface="Times New Roman"/>
              </a:rPr>
              <a:t>kindly, </a:t>
            </a:r>
            <a:r>
              <a:rPr dirty="0" sz="1200">
                <a:latin typeface="Times New Roman"/>
                <a:cs typeface="Times New Roman"/>
              </a:rPr>
              <a:t>shaven 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turned to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gentle </a:t>
            </a:r>
            <a:r>
              <a:rPr dirty="0" sz="1200">
                <a:latin typeface="Times New Roman"/>
                <a:cs typeface="Times New Roman"/>
              </a:rPr>
              <a:t>smile, 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hear now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soft friendly voice. </a:t>
            </a:r>
            <a:r>
              <a:rPr dirty="0" sz="1200" spc="-5">
                <a:latin typeface="Times New Roman"/>
                <a:cs typeface="Times New Roman"/>
              </a:rPr>
              <a:t>Peace </a:t>
            </a:r>
            <a:r>
              <a:rPr dirty="0" sz="1200">
                <a:latin typeface="Times New Roman"/>
                <a:cs typeface="Times New Roman"/>
              </a:rPr>
              <a:t>to  thine </a:t>
            </a:r>
            <a:r>
              <a:rPr dirty="0" sz="1200" spc="-5">
                <a:latin typeface="Times New Roman"/>
                <a:cs typeface="Times New Roman"/>
              </a:rPr>
              <a:t>ashes, </a:t>
            </a:r>
            <a:r>
              <a:rPr dirty="0" sz="1200">
                <a:latin typeface="Times New Roman"/>
                <a:cs typeface="Times New Roman"/>
              </a:rPr>
              <a:t>Prokofy Osipitch! </a:t>
            </a:r>
            <a:r>
              <a:rPr dirty="0" sz="1200" spc="-5">
                <a:latin typeface="Times New Roman"/>
                <a:cs typeface="Times New Roman"/>
              </a:rPr>
              <a:t>Rest, honest, </a:t>
            </a:r>
            <a:r>
              <a:rPr dirty="0" sz="1200">
                <a:latin typeface="Times New Roman"/>
                <a:cs typeface="Times New Roman"/>
              </a:rPr>
              <a:t>noble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toiler!"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700"/>
              </a:lnSpc>
            </a:pPr>
            <a:r>
              <a:rPr dirty="0" sz="1200" spc="-5">
                <a:latin typeface="Times New Roman"/>
                <a:cs typeface="Times New Roman"/>
              </a:rPr>
              <a:t>Zapoikin continued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his listeners began whispering together. His speech pleased  everyone and </a:t>
            </a:r>
            <a:r>
              <a:rPr dirty="0" sz="1200">
                <a:latin typeface="Times New Roman"/>
                <a:cs typeface="Times New Roman"/>
              </a:rPr>
              <a:t>drew some </a:t>
            </a:r>
            <a:r>
              <a:rPr dirty="0" sz="1200" spc="-5">
                <a:latin typeface="Times New Roman"/>
                <a:cs typeface="Times New Roman"/>
              </a:rPr>
              <a:t>tears, </a:t>
            </a:r>
            <a:r>
              <a:rPr dirty="0" sz="1200">
                <a:latin typeface="Times New Roman"/>
                <a:cs typeface="Times New Roman"/>
              </a:rPr>
              <a:t>but a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things in it seemed strange.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 place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make out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the orator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deceased </a:t>
            </a:r>
            <a:r>
              <a:rPr dirty="0" sz="1200">
                <a:latin typeface="Times New Roman"/>
                <a:cs typeface="Times New Roman"/>
              </a:rPr>
              <a:t>Prokofy </a:t>
            </a:r>
            <a:r>
              <a:rPr dirty="0" sz="1200" spc="-5">
                <a:latin typeface="Times New Roman"/>
                <a:cs typeface="Times New Roman"/>
              </a:rPr>
              <a:t>Osipitch  when his name was </a:t>
            </a:r>
            <a:r>
              <a:rPr dirty="0" sz="1200">
                <a:latin typeface="Times New Roman"/>
                <a:cs typeface="Times New Roman"/>
              </a:rPr>
              <a:t>Kirill </a:t>
            </a:r>
            <a:r>
              <a:rPr dirty="0" sz="1200" spc="-5">
                <a:latin typeface="Times New Roman"/>
                <a:cs typeface="Times New Roman"/>
              </a:rPr>
              <a:t>Ivanovitch.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second, </a:t>
            </a:r>
            <a:r>
              <a:rPr dirty="0" sz="1200" spc="-5">
                <a:latin typeface="Times New Roman"/>
                <a:cs typeface="Times New Roman"/>
              </a:rPr>
              <a:t>everyone </a:t>
            </a:r>
            <a:r>
              <a:rPr dirty="0" sz="1200">
                <a:latin typeface="Times New Roman"/>
                <a:cs typeface="Times New Roman"/>
              </a:rPr>
              <a:t>knew that the </a:t>
            </a:r>
            <a:r>
              <a:rPr dirty="0" sz="1200" spc="-5">
                <a:latin typeface="Times New Roman"/>
                <a:cs typeface="Times New Roman"/>
              </a:rPr>
              <a:t>deceased  had spent his </a:t>
            </a:r>
            <a:r>
              <a:rPr dirty="0" sz="1200">
                <a:latin typeface="Times New Roman"/>
                <a:cs typeface="Times New Roman"/>
              </a:rPr>
              <a:t>whole life </a:t>
            </a:r>
            <a:r>
              <a:rPr dirty="0" sz="1200" spc="-5">
                <a:latin typeface="Times New Roman"/>
                <a:cs typeface="Times New Roman"/>
              </a:rPr>
              <a:t>quarelling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lawful </a:t>
            </a:r>
            <a:r>
              <a:rPr dirty="0" sz="1200" spc="-5">
                <a:latin typeface="Times New Roman"/>
                <a:cs typeface="Times New Roman"/>
              </a:rPr>
              <a:t>wife, and so </a:t>
            </a:r>
            <a:r>
              <a:rPr dirty="0" sz="1200">
                <a:latin typeface="Times New Roman"/>
                <a:cs typeface="Times New Roman"/>
              </a:rPr>
              <a:t>consequently </a:t>
            </a:r>
            <a:r>
              <a:rPr dirty="0" sz="1200" spc="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 be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bachelor;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third,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thick red beard and had </a:t>
            </a:r>
            <a:r>
              <a:rPr dirty="0" sz="1200">
                <a:latin typeface="Times New Roman"/>
                <a:cs typeface="Times New Roman"/>
              </a:rPr>
              <a:t>never been known to  </a:t>
            </a:r>
            <a:r>
              <a:rPr dirty="0" sz="1200" spc="-5">
                <a:latin typeface="Times New Roman"/>
                <a:cs typeface="Times New Roman"/>
              </a:rPr>
              <a:t>shave,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no one could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orator </a:t>
            </a:r>
            <a:r>
              <a:rPr dirty="0" sz="1200">
                <a:latin typeface="Times New Roman"/>
                <a:cs typeface="Times New Roman"/>
              </a:rPr>
              <a:t>spoke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shaven </a:t>
            </a:r>
            <a:r>
              <a:rPr dirty="0" sz="1200" spc="-5">
                <a:latin typeface="Times New Roman"/>
                <a:cs typeface="Times New Roman"/>
              </a:rPr>
              <a:t>face.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listeners were perplexed;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glanced at each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shrugged their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"Prokofy </a:t>
            </a:r>
            <a:r>
              <a:rPr dirty="0" sz="1200" spc="-5">
                <a:latin typeface="Times New Roman"/>
                <a:cs typeface="Times New Roman"/>
              </a:rPr>
              <a:t>Osipitch," </a:t>
            </a:r>
            <a:r>
              <a:rPr dirty="0" sz="1200">
                <a:latin typeface="Times New Roman"/>
                <a:cs typeface="Times New Roman"/>
              </a:rPr>
              <a:t>continued the </a:t>
            </a:r>
            <a:r>
              <a:rPr dirty="0" sz="1200" spc="-5">
                <a:latin typeface="Times New Roman"/>
                <a:cs typeface="Times New Roman"/>
              </a:rPr>
              <a:t>orator, looking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air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inspiration </a:t>
            </a:r>
            <a:r>
              <a:rPr dirty="0" sz="1200">
                <a:latin typeface="Times New Roman"/>
                <a:cs typeface="Times New Roman"/>
              </a:rPr>
              <a:t>into the  </a:t>
            </a:r>
            <a:r>
              <a:rPr dirty="0" sz="1200" spc="-5">
                <a:latin typeface="Times New Roman"/>
                <a:cs typeface="Times New Roman"/>
              </a:rPr>
              <a:t>grave, "your face was </a:t>
            </a:r>
            <a:r>
              <a:rPr dirty="0" sz="1200">
                <a:latin typeface="Times New Roman"/>
                <a:cs typeface="Times New Roman"/>
              </a:rPr>
              <a:t>plain,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>
                <a:latin typeface="Times New Roman"/>
                <a:cs typeface="Times New Roman"/>
              </a:rPr>
              <a:t>hideous,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morose </a:t>
            </a:r>
            <a:r>
              <a:rPr dirty="0" sz="1200" spc="-5">
                <a:latin typeface="Times New Roman"/>
                <a:cs typeface="Times New Roman"/>
              </a:rPr>
              <a:t>and austere,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we all 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under that outer husk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beat an honest, friendly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heart!"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Soon the </a:t>
            </a:r>
            <a:r>
              <a:rPr dirty="0" sz="1200" spc="-5">
                <a:latin typeface="Times New Roman"/>
                <a:cs typeface="Times New Roman"/>
              </a:rPr>
              <a:t>listeners began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observe </a:t>
            </a:r>
            <a:r>
              <a:rPr dirty="0" sz="1200">
                <a:latin typeface="Times New Roman"/>
                <a:cs typeface="Times New Roman"/>
              </a:rPr>
              <a:t>something strange in the </a:t>
            </a:r>
            <a:r>
              <a:rPr dirty="0" sz="1200" spc="-5">
                <a:latin typeface="Times New Roman"/>
                <a:cs typeface="Times New Roman"/>
              </a:rPr>
              <a:t>orator </a:t>
            </a:r>
            <a:r>
              <a:rPr dirty="0" sz="1200">
                <a:latin typeface="Times New Roman"/>
                <a:cs typeface="Times New Roman"/>
              </a:rPr>
              <a:t>himself. </a:t>
            </a:r>
            <a:r>
              <a:rPr dirty="0" sz="1200" spc="-5">
                <a:latin typeface="Times New Roman"/>
                <a:cs typeface="Times New Roman"/>
              </a:rPr>
              <a:t>He gazed at  </a:t>
            </a:r>
            <a:r>
              <a:rPr dirty="0" sz="1200">
                <a:latin typeface="Times New Roman"/>
                <a:cs typeface="Times New Roman"/>
              </a:rPr>
              <a:t>one point, shifted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uneasily </a:t>
            </a:r>
            <a:r>
              <a:rPr dirty="0" sz="1200" spc="-5">
                <a:latin typeface="Times New Roman"/>
                <a:cs typeface="Times New Roman"/>
              </a:rPr>
              <a:t>and began </a:t>
            </a:r>
            <a:r>
              <a:rPr dirty="0" sz="1200">
                <a:latin typeface="Times New Roman"/>
                <a:cs typeface="Times New Roman"/>
              </a:rPr>
              <a:t>to shrug </a:t>
            </a:r>
            <a:r>
              <a:rPr dirty="0" sz="1200" spc="-5">
                <a:latin typeface="Times New Roman"/>
                <a:cs typeface="Times New Roman"/>
              </a:rPr>
              <a:t>his shoulders </a:t>
            </a:r>
            <a:r>
              <a:rPr dirty="0" sz="1200">
                <a:latin typeface="Times New Roman"/>
                <a:cs typeface="Times New Roman"/>
              </a:rPr>
              <a:t>too. All </a:t>
            </a:r>
            <a:r>
              <a:rPr dirty="0" sz="1200" spc="-5">
                <a:latin typeface="Times New Roman"/>
                <a:cs typeface="Times New Roman"/>
              </a:rPr>
              <a:t>at once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ceased speaking, and </a:t>
            </a:r>
            <a:r>
              <a:rPr dirty="0" sz="1200">
                <a:latin typeface="Times New Roman"/>
                <a:cs typeface="Times New Roman"/>
              </a:rPr>
              <a:t>gaping with astonishment,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Poplavsky.</a:t>
            </a:r>
            <a:endParaRPr sz="1200">
              <a:latin typeface="Times New Roman"/>
              <a:cs typeface="Times New Roman"/>
            </a:endParaRPr>
          </a:p>
          <a:p>
            <a:pPr marL="12700" marR="2575560">
              <a:lnSpc>
                <a:spcPts val="279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"I say! he's </a:t>
            </a:r>
            <a:r>
              <a:rPr dirty="0" sz="1200">
                <a:latin typeface="Times New Roman"/>
                <a:cs typeface="Times New Roman"/>
              </a:rPr>
              <a:t>alive,"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said, </a:t>
            </a:r>
            <a:r>
              <a:rPr dirty="0" sz="1200" spc="-5">
                <a:latin typeface="Times New Roman"/>
                <a:cs typeface="Times New Roman"/>
              </a:rPr>
              <a:t>staring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horror.  "Who's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alive?"</a:t>
            </a:r>
            <a:endParaRPr sz="1200">
              <a:latin typeface="Times New Roman"/>
              <a:cs typeface="Times New Roman"/>
            </a:endParaRPr>
          </a:p>
          <a:p>
            <a:pPr marL="12700" marR="1663064">
              <a:lnSpc>
                <a:spcPts val="27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>
                <a:latin typeface="Times New Roman"/>
                <a:cs typeface="Times New Roman"/>
              </a:rPr>
              <a:t>Prokofy </a:t>
            </a:r>
            <a:r>
              <a:rPr dirty="0" sz="1200" spc="-5">
                <a:latin typeface="Times New Roman"/>
                <a:cs typeface="Times New Roman"/>
              </a:rPr>
              <a:t>Osipitch, there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stands,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that tombstone!"  </a:t>
            </a:r>
            <a:r>
              <a:rPr dirty="0" sz="1200" spc="-5">
                <a:latin typeface="Times New Roman"/>
                <a:cs typeface="Times New Roman"/>
              </a:rPr>
              <a:t>"He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died!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Kirill </a:t>
            </a:r>
            <a:r>
              <a:rPr dirty="0" sz="1200" spc="-5">
                <a:latin typeface="Times New Roman"/>
                <a:cs typeface="Times New Roman"/>
              </a:rPr>
              <a:t>Ivanovitch who's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dead."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told me </a:t>
            </a:r>
            <a:r>
              <a:rPr dirty="0" sz="1200" spc="-5">
                <a:latin typeface="Times New Roman"/>
                <a:cs typeface="Times New Roman"/>
              </a:rPr>
              <a:t>yourself your </a:t>
            </a:r>
            <a:r>
              <a:rPr dirty="0" sz="1200">
                <a:latin typeface="Times New Roman"/>
                <a:cs typeface="Times New Roman"/>
              </a:rPr>
              <a:t>secretary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dead."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37280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89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"Kirill Ivanovitch was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secretary. </a:t>
            </a:r>
            <a:r>
              <a:rPr dirty="0" sz="1200">
                <a:latin typeface="Times New Roman"/>
                <a:cs typeface="Times New Roman"/>
              </a:rPr>
              <a:t>You've </a:t>
            </a:r>
            <a:r>
              <a:rPr dirty="0" sz="1200" spc="-5">
                <a:latin typeface="Times New Roman"/>
                <a:cs typeface="Times New Roman"/>
              </a:rPr>
              <a:t>muddled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queer fish. Prokofy  </a:t>
            </a:r>
            <a:r>
              <a:rPr dirty="0" sz="1200" spc="-5">
                <a:latin typeface="Times New Roman"/>
                <a:cs typeface="Times New Roman"/>
              </a:rPr>
              <a:t>Osipitch was </a:t>
            </a:r>
            <a:r>
              <a:rPr dirty="0" sz="1200">
                <a:latin typeface="Times New Roman"/>
                <a:cs typeface="Times New Roman"/>
              </a:rPr>
              <a:t>our secretary </a:t>
            </a:r>
            <a:r>
              <a:rPr dirty="0" sz="1200" spc="-5">
                <a:latin typeface="Times New Roman"/>
                <a:cs typeface="Times New Roman"/>
              </a:rPr>
              <a:t>before, that's </a:t>
            </a:r>
            <a:r>
              <a:rPr dirty="0" sz="1200">
                <a:latin typeface="Times New Roman"/>
                <a:cs typeface="Times New Roman"/>
              </a:rPr>
              <a:t>true, but </a:t>
            </a:r>
            <a:r>
              <a:rPr dirty="0" sz="1200" spc="-5">
                <a:latin typeface="Times New Roman"/>
                <a:cs typeface="Times New Roman"/>
              </a:rPr>
              <a:t>two years ago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transferred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second </a:t>
            </a:r>
            <a:r>
              <a:rPr dirty="0" sz="1200">
                <a:latin typeface="Times New Roman"/>
                <a:cs typeface="Times New Roman"/>
              </a:rPr>
              <a:t>division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clerk."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the devil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one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tell?"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"Why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stopping? Go </a:t>
            </a:r>
            <a:r>
              <a:rPr dirty="0" sz="1200">
                <a:latin typeface="Times New Roman"/>
                <a:cs typeface="Times New Roman"/>
              </a:rPr>
              <a:t>on, </a:t>
            </a:r>
            <a:r>
              <a:rPr dirty="0" sz="1200" spc="-5">
                <a:latin typeface="Times New Roman"/>
                <a:cs typeface="Times New Roman"/>
              </a:rPr>
              <a:t>it's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awkward."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Zapoikin turned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grave, and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same eloquence continued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interrupted  speech. </a:t>
            </a:r>
            <a:r>
              <a:rPr dirty="0" sz="1200">
                <a:latin typeface="Times New Roman"/>
                <a:cs typeface="Times New Roman"/>
              </a:rPr>
              <a:t>Prokofy Osipitch,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clerk with a clean-shaven </a:t>
            </a:r>
            <a:r>
              <a:rPr dirty="0" sz="1200" spc="-5">
                <a:latin typeface="Times New Roman"/>
                <a:cs typeface="Times New Roman"/>
              </a:rPr>
              <a:t>face, was </a:t>
            </a:r>
            <a:r>
              <a:rPr dirty="0" sz="1200">
                <a:latin typeface="Times New Roman"/>
                <a:cs typeface="Times New Roman"/>
              </a:rPr>
              <a:t>in fact standing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tombstone. He </a:t>
            </a:r>
            <a:r>
              <a:rPr dirty="0" sz="1200">
                <a:latin typeface="Times New Roman"/>
                <a:cs typeface="Times New Roman"/>
              </a:rPr>
              <a:t>looked at the </a:t>
            </a:r>
            <a:r>
              <a:rPr dirty="0" sz="1200" spc="-5">
                <a:latin typeface="Times New Roman"/>
                <a:cs typeface="Times New Roman"/>
              </a:rPr>
              <a:t>orator and frowned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angrily.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foot into it, </a:t>
            </a:r>
            <a:r>
              <a:rPr dirty="0" sz="1200" spc="-5">
                <a:latin typeface="Times New Roman"/>
                <a:cs typeface="Times New Roman"/>
              </a:rPr>
              <a:t>haven't you!" laughed his </a:t>
            </a:r>
            <a:r>
              <a:rPr dirty="0" sz="1200">
                <a:latin typeface="Times New Roman"/>
                <a:cs typeface="Times New Roman"/>
              </a:rPr>
              <a:t>fellow-clerks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they  </a:t>
            </a:r>
            <a:r>
              <a:rPr dirty="0" sz="1200" spc="-5">
                <a:latin typeface="Times New Roman"/>
                <a:cs typeface="Times New Roman"/>
              </a:rPr>
              <a:t>returned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funeral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Zapoikin. "Burying </a:t>
            </a:r>
            <a:r>
              <a:rPr dirty="0" sz="1200">
                <a:latin typeface="Times New Roman"/>
                <a:cs typeface="Times New Roman"/>
              </a:rPr>
              <a:t>a man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alive!"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unpleasant, young </a:t>
            </a:r>
            <a:r>
              <a:rPr dirty="0" sz="1200">
                <a:latin typeface="Times New Roman"/>
                <a:cs typeface="Times New Roman"/>
              </a:rPr>
              <a:t>man," grumbled Prokofy Osipitch. </a:t>
            </a:r>
            <a:r>
              <a:rPr dirty="0" sz="1200" spc="-5">
                <a:latin typeface="Times New Roman"/>
                <a:cs typeface="Times New Roman"/>
              </a:rPr>
              <a:t>"Your speech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be all right 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dead man, </a:t>
            </a:r>
            <a:r>
              <a:rPr dirty="0" sz="1200">
                <a:latin typeface="Times New Roman"/>
                <a:cs typeface="Times New Roman"/>
              </a:rPr>
              <a:t>but in reference to a living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nothing but </a:t>
            </a:r>
            <a:r>
              <a:rPr dirty="0" sz="1200" spc="-5">
                <a:latin typeface="Times New Roman"/>
                <a:cs typeface="Times New Roman"/>
              </a:rPr>
              <a:t>sarcasm! </a:t>
            </a:r>
            <a:r>
              <a:rPr dirty="0" sz="1200">
                <a:latin typeface="Times New Roman"/>
                <a:cs typeface="Times New Roman"/>
              </a:rPr>
              <a:t>Upon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soul  </a:t>
            </a:r>
            <a:r>
              <a:rPr dirty="0" sz="1200" spc="-5">
                <a:latin typeface="Times New Roman"/>
                <a:cs typeface="Times New Roman"/>
              </a:rPr>
              <a:t>what 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saying? Disinterested, incorruptible, won't </a:t>
            </a:r>
            <a:r>
              <a:rPr dirty="0" sz="1200">
                <a:latin typeface="Times New Roman"/>
                <a:cs typeface="Times New Roman"/>
              </a:rPr>
              <a:t>take bribes! </a:t>
            </a:r>
            <a:r>
              <a:rPr dirty="0" sz="1200" spc="-5">
                <a:latin typeface="Times New Roman"/>
                <a:cs typeface="Times New Roman"/>
              </a:rPr>
              <a:t>Such things  can </a:t>
            </a:r>
            <a:r>
              <a:rPr dirty="0" sz="1200">
                <a:latin typeface="Times New Roman"/>
                <a:cs typeface="Times New Roman"/>
              </a:rPr>
              <a:t>only be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of the living in </a:t>
            </a:r>
            <a:r>
              <a:rPr dirty="0" sz="1200" spc="-5">
                <a:latin typeface="Times New Roman"/>
                <a:cs typeface="Times New Roman"/>
              </a:rPr>
              <a:t>sarcasm. </a:t>
            </a:r>
            <a:r>
              <a:rPr dirty="0" sz="1200">
                <a:latin typeface="Times New Roman"/>
                <a:cs typeface="Times New Roman"/>
              </a:rPr>
              <a:t>And no one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sir, to </a:t>
            </a:r>
            <a:r>
              <a:rPr dirty="0" sz="1200" spc="-5">
                <a:latin typeface="Times New Roman"/>
                <a:cs typeface="Times New Roman"/>
              </a:rPr>
              <a:t>expatiate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face. </a:t>
            </a:r>
            <a:r>
              <a:rPr dirty="0" sz="1200">
                <a:latin typeface="Times New Roman"/>
                <a:cs typeface="Times New Roman"/>
              </a:rPr>
              <a:t>Plain, hideous,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be it, but why exhibit </a:t>
            </a:r>
            <a:r>
              <a:rPr dirty="0" sz="1200" spc="-5">
                <a:latin typeface="Times New Roman"/>
                <a:cs typeface="Times New Roman"/>
              </a:rPr>
              <a:t>my countenance </a:t>
            </a:r>
            <a:r>
              <a:rPr dirty="0" sz="1200">
                <a:latin typeface="Times New Roman"/>
                <a:cs typeface="Times New Roman"/>
              </a:rPr>
              <a:t>in that public </a:t>
            </a:r>
            <a:r>
              <a:rPr dirty="0" sz="1200" spc="-10">
                <a:latin typeface="Times New Roman"/>
                <a:cs typeface="Times New Roman"/>
              </a:rPr>
              <a:t>way! It's  </a:t>
            </a:r>
            <a:r>
              <a:rPr dirty="0" sz="1200" spc="-5">
                <a:latin typeface="Times New Roman"/>
                <a:cs typeface="Times New Roman"/>
              </a:rPr>
              <a:t>insulting."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8201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</a:t>
            </a:r>
            <a:r>
              <a:rPr dirty="0" sz="1200">
                <a:latin typeface="Times New Roman"/>
                <a:cs typeface="Times New Roman"/>
              </a:rPr>
              <a:t>drove into </a:t>
            </a:r>
            <a:r>
              <a:rPr dirty="0" sz="1200" spc="-5">
                <a:latin typeface="Times New Roman"/>
                <a:cs typeface="Times New Roman"/>
              </a:rPr>
              <a:t>dense shadow; </a:t>
            </a:r>
            <a:r>
              <a:rPr dirty="0" sz="1200">
                <a:latin typeface="Times New Roman"/>
                <a:cs typeface="Times New Roman"/>
              </a:rPr>
              <a:t>here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the smell of </a:t>
            </a:r>
            <a:r>
              <a:rPr dirty="0" sz="1200" spc="-5">
                <a:latin typeface="Times New Roman"/>
                <a:cs typeface="Times New Roman"/>
              </a:rPr>
              <a:t>dampness and  </a:t>
            </a:r>
            <a:r>
              <a:rPr dirty="0" sz="1200">
                <a:latin typeface="Times New Roman"/>
                <a:cs typeface="Times New Roman"/>
              </a:rPr>
              <a:t>mushrooms,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sound of rustling </a:t>
            </a:r>
            <a:r>
              <a:rPr dirty="0" sz="1200" spc="-5">
                <a:latin typeface="Times New Roman"/>
                <a:cs typeface="Times New Roman"/>
              </a:rPr>
              <a:t>trees;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crows, awakened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noise of the  </a:t>
            </a:r>
            <a:r>
              <a:rPr dirty="0" sz="1200" spc="-5">
                <a:latin typeface="Times New Roman"/>
                <a:cs typeface="Times New Roman"/>
              </a:rPr>
              <a:t>wheels, stirred among </a:t>
            </a:r>
            <a:r>
              <a:rPr dirty="0" sz="1200">
                <a:latin typeface="Times New Roman"/>
                <a:cs typeface="Times New Roman"/>
              </a:rPr>
              <a:t>the foliage </a:t>
            </a:r>
            <a:r>
              <a:rPr dirty="0" sz="1200" spc="-5">
                <a:latin typeface="Times New Roman"/>
                <a:cs typeface="Times New Roman"/>
              </a:rPr>
              <a:t>and uttered prolonged </a:t>
            </a:r>
            <a:r>
              <a:rPr dirty="0" sz="1200">
                <a:latin typeface="Times New Roman"/>
                <a:cs typeface="Times New Roman"/>
              </a:rPr>
              <a:t>plaintive </a:t>
            </a:r>
            <a:r>
              <a:rPr dirty="0" sz="1200" spc="-5">
                <a:latin typeface="Times New Roman"/>
                <a:cs typeface="Times New Roman"/>
              </a:rPr>
              <a:t>cries as though </a:t>
            </a:r>
            <a:r>
              <a:rPr dirty="0" sz="1200" spc="5">
                <a:latin typeface="Times New Roman"/>
                <a:cs typeface="Times New Roman"/>
              </a:rPr>
              <a:t>they  </a:t>
            </a:r>
            <a:r>
              <a:rPr dirty="0" sz="1200" spc="-5">
                <a:latin typeface="Times New Roman"/>
                <a:cs typeface="Times New Roman"/>
              </a:rPr>
              <a:t>knew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doctor's son was dead and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Abogin's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ill. </a:t>
            </a:r>
            <a:r>
              <a:rPr dirty="0" sz="1200" spc="-5">
                <a:latin typeface="Times New Roman"/>
                <a:cs typeface="Times New Roman"/>
              </a:rPr>
              <a:t>Then came glimpses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separate trees, </a:t>
            </a:r>
            <a:r>
              <a:rPr dirty="0" sz="1200">
                <a:latin typeface="Times New Roman"/>
                <a:cs typeface="Times New Roman"/>
              </a:rPr>
              <a:t>of bushes; a pond, on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great </a:t>
            </a:r>
            <a:r>
              <a:rPr dirty="0" sz="1200" spc="-5">
                <a:latin typeface="Times New Roman"/>
                <a:cs typeface="Times New Roman"/>
              </a:rPr>
              <a:t>black shadows were slumbering,  gleamed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sullen light—and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</a:t>
            </a:r>
            <a:r>
              <a:rPr dirty="0" sz="1200">
                <a:latin typeface="Times New Roman"/>
                <a:cs typeface="Times New Roman"/>
              </a:rPr>
              <a:t>rolled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a smooth </a:t>
            </a:r>
            <a:r>
              <a:rPr dirty="0" sz="1200" spc="-5">
                <a:latin typeface="Times New Roman"/>
                <a:cs typeface="Times New Roman"/>
              </a:rPr>
              <a:t>level ground.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clamour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crows </a:t>
            </a:r>
            <a:r>
              <a:rPr dirty="0" sz="1200">
                <a:latin typeface="Times New Roman"/>
                <a:cs typeface="Times New Roman"/>
              </a:rPr>
              <a:t>sounded dimly far away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ceased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altogether.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and Abogin were silent almost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way.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once Abogin </a:t>
            </a:r>
            <a:r>
              <a:rPr dirty="0" sz="1200" spc="-5">
                <a:latin typeface="Times New Roman"/>
                <a:cs typeface="Times New Roman"/>
              </a:rPr>
              <a:t>heaved </a:t>
            </a:r>
            <a:r>
              <a:rPr dirty="0" sz="1200">
                <a:latin typeface="Times New Roman"/>
                <a:cs typeface="Times New Roman"/>
              </a:rPr>
              <a:t>a deep  </a:t>
            </a:r>
            <a:r>
              <a:rPr dirty="0" sz="1200" spc="-5">
                <a:latin typeface="Times New Roman"/>
                <a:cs typeface="Times New Roman"/>
              </a:rPr>
              <a:t>sigh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muttered: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an agonizing state! One never </a:t>
            </a:r>
            <a:r>
              <a:rPr dirty="0" sz="1200">
                <a:latin typeface="Times New Roman"/>
                <a:cs typeface="Times New Roman"/>
              </a:rPr>
              <a:t>loves those who </a:t>
            </a:r>
            <a:r>
              <a:rPr dirty="0" sz="1200" spc="-5">
                <a:latin typeface="Times New Roman"/>
                <a:cs typeface="Times New Roman"/>
              </a:rPr>
              <a:t>are near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as when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danger </a:t>
            </a:r>
            <a:r>
              <a:rPr dirty="0" sz="1200">
                <a:latin typeface="Times New Roman"/>
                <a:cs typeface="Times New Roman"/>
              </a:rPr>
              <a:t>of losing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</a:t>
            </a:r>
            <a:r>
              <a:rPr dirty="0" sz="1200">
                <a:latin typeface="Times New Roman"/>
                <a:cs typeface="Times New Roman"/>
              </a:rPr>
              <a:t>slowly drove over the river, Kirilov </a:t>
            </a:r>
            <a:r>
              <a:rPr dirty="0" sz="1200" spc="-5">
                <a:latin typeface="Times New Roman"/>
                <a:cs typeface="Times New Roman"/>
              </a:rPr>
              <a:t>started all at </a:t>
            </a:r>
            <a:r>
              <a:rPr dirty="0" sz="1200">
                <a:latin typeface="Times New Roman"/>
                <a:cs typeface="Times New Roman"/>
              </a:rPr>
              <a:t>once </a:t>
            </a:r>
            <a:r>
              <a:rPr dirty="0" sz="1200" spc="-5">
                <a:latin typeface="Times New Roman"/>
                <a:cs typeface="Times New Roman"/>
              </a:rPr>
              <a:t>as though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splash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water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frightened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made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"Listen—let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go,"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miserably. "I'll come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later.  </a:t>
            </a:r>
            <a:r>
              <a:rPr dirty="0" sz="1200">
                <a:latin typeface="Times New Roman"/>
                <a:cs typeface="Times New Roman"/>
              </a:rPr>
              <a:t>I must just </a:t>
            </a:r>
            <a:r>
              <a:rPr dirty="0" sz="1200" spc="-5">
                <a:latin typeface="Times New Roman"/>
                <a:cs typeface="Times New Roman"/>
              </a:rPr>
              <a:t>send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assistant </a:t>
            </a:r>
            <a:r>
              <a:rPr dirty="0" sz="1200">
                <a:latin typeface="Times New Roman"/>
                <a:cs typeface="Times New Roman"/>
              </a:rPr>
              <a:t>to my </a:t>
            </a:r>
            <a:r>
              <a:rPr dirty="0" sz="1200" spc="-5">
                <a:latin typeface="Times New Roman"/>
                <a:cs typeface="Times New Roman"/>
              </a:rPr>
              <a:t>wife. She is </a:t>
            </a:r>
            <a:r>
              <a:rPr dirty="0" sz="1200">
                <a:latin typeface="Times New Roman"/>
                <a:cs typeface="Times New Roman"/>
              </a:rPr>
              <a:t>alone,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speak.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swaying </a:t>
            </a:r>
            <a:r>
              <a:rPr dirty="0" sz="1200">
                <a:latin typeface="Times New Roman"/>
                <a:cs typeface="Times New Roman"/>
              </a:rPr>
              <a:t>from side to side </a:t>
            </a:r>
            <a:r>
              <a:rPr dirty="0" sz="1200" spc="-5">
                <a:latin typeface="Times New Roman"/>
                <a:cs typeface="Times New Roman"/>
              </a:rPr>
              <a:t>and crunching </a:t>
            </a:r>
            <a:r>
              <a:rPr dirty="0" sz="1200" spc="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stones </a:t>
            </a:r>
            <a:r>
              <a:rPr dirty="0" sz="1200">
                <a:latin typeface="Times New Roman"/>
                <a:cs typeface="Times New Roman"/>
              </a:rPr>
              <a:t>drove up the sandy </a:t>
            </a:r>
            <a:r>
              <a:rPr dirty="0" sz="1200" spc="-5">
                <a:latin typeface="Times New Roman"/>
                <a:cs typeface="Times New Roman"/>
              </a:rPr>
              <a:t>bank and rolled </a:t>
            </a:r>
            <a:r>
              <a:rPr dirty="0" sz="1200">
                <a:latin typeface="Times New Roman"/>
                <a:cs typeface="Times New Roman"/>
              </a:rPr>
              <a:t>on its </a:t>
            </a:r>
            <a:r>
              <a:rPr dirty="0" sz="1200" spc="-10">
                <a:latin typeface="Times New Roman"/>
                <a:cs typeface="Times New Roman"/>
              </a:rPr>
              <a:t>way. </a:t>
            </a:r>
            <a:r>
              <a:rPr dirty="0" sz="1200">
                <a:latin typeface="Times New Roman"/>
                <a:cs typeface="Times New Roman"/>
              </a:rPr>
              <a:t>Kirilov moved restlessly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him in </a:t>
            </a:r>
            <a:r>
              <a:rPr dirty="0" sz="1200" spc="-5">
                <a:latin typeface="Times New Roman"/>
                <a:cs typeface="Times New Roman"/>
              </a:rPr>
              <a:t>misery. Behind </a:t>
            </a:r>
            <a:r>
              <a:rPr dirty="0" sz="1200">
                <a:latin typeface="Times New Roman"/>
                <a:cs typeface="Times New Roman"/>
              </a:rPr>
              <a:t>them in the dim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10">
                <a:latin typeface="Times New Roman"/>
                <a:cs typeface="Times New Roman"/>
              </a:rPr>
              <a:t>stars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road could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seen and </a:t>
            </a:r>
            <a:r>
              <a:rPr dirty="0" sz="1200">
                <a:latin typeface="Times New Roman"/>
                <a:cs typeface="Times New Roman"/>
              </a:rPr>
              <a:t>the riverside willows </a:t>
            </a:r>
            <a:r>
              <a:rPr dirty="0" sz="1200" spc="-5">
                <a:latin typeface="Times New Roman"/>
                <a:cs typeface="Times New Roman"/>
              </a:rPr>
              <a:t>vanishing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darkness. 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lay a plain </a:t>
            </a:r>
            <a:r>
              <a:rPr dirty="0" sz="1200" spc="-5">
                <a:latin typeface="Times New Roman"/>
                <a:cs typeface="Times New Roman"/>
              </a:rPr>
              <a:t>as  uniform and as </a:t>
            </a:r>
            <a:r>
              <a:rPr dirty="0" sz="1200">
                <a:latin typeface="Times New Roman"/>
                <a:cs typeface="Times New Roman"/>
              </a:rPr>
              <a:t>boundless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sky; </a:t>
            </a:r>
            <a:r>
              <a:rPr dirty="0" sz="1200" spc="-5">
                <a:latin typeface="Times New Roman"/>
                <a:cs typeface="Times New Roman"/>
              </a:rPr>
              <a:t>here and </a:t>
            </a:r>
            <a:r>
              <a:rPr dirty="0" sz="1200">
                <a:latin typeface="Times New Roman"/>
                <a:cs typeface="Times New Roman"/>
              </a:rPr>
              <a:t>there in the </a:t>
            </a:r>
            <a:r>
              <a:rPr dirty="0" sz="1200" spc="-5">
                <a:latin typeface="Times New Roman"/>
                <a:cs typeface="Times New Roman"/>
              </a:rPr>
              <a:t>distance, </a:t>
            </a:r>
            <a:r>
              <a:rPr dirty="0" sz="1200">
                <a:latin typeface="Times New Roman"/>
                <a:cs typeface="Times New Roman"/>
              </a:rPr>
              <a:t>probably on the </a:t>
            </a:r>
            <a:r>
              <a:rPr dirty="0" sz="1200" spc="-5">
                <a:latin typeface="Times New Roman"/>
                <a:cs typeface="Times New Roman"/>
              </a:rPr>
              <a:t>peat  marshes, </a:t>
            </a:r>
            <a:r>
              <a:rPr dirty="0" sz="1200">
                <a:latin typeface="Times New Roman"/>
                <a:cs typeface="Times New Roman"/>
              </a:rPr>
              <a:t>dim </a:t>
            </a:r>
            <a:r>
              <a:rPr dirty="0" sz="1200" spc="-5">
                <a:latin typeface="Times New Roman"/>
                <a:cs typeface="Times New Roman"/>
              </a:rPr>
              <a:t>lights were glimmering. 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left, parallel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road, ran </a:t>
            </a:r>
            <a:r>
              <a:rPr dirty="0" sz="1200">
                <a:latin typeface="Times New Roman"/>
                <a:cs typeface="Times New Roman"/>
              </a:rPr>
              <a:t>a hill </a:t>
            </a:r>
            <a:r>
              <a:rPr dirty="0" sz="1200" spc="-5">
                <a:latin typeface="Times New Roman"/>
                <a:cs typeface="Times New Roman"/>
              </a:rPr>
              <a:t>tufted  </a:t>
            </a:r>
            <a:r>
              <a:rPr dirty="0" sz="1200">
                <a:latin typeface="Times New Roman"/>
                <a:cs typeface="Times New Roman"/>
              </a:rPr>
              <a:t>with small </a:t>
            </a:r>
            <a:r>
              <a:rPr dirty="0" sz="1200" spc="-5">
                <a:latin typeface="Times New Roman"/>
                <a:cs typeface="Times New Roman"/>
              </a:rPr>
              <a:t>bushes, and above </a:t>
            </a:r>
            <a:r>
              <a:rPr dirty="0" sz="1200">
                <a:latin typeface="Times New Roman"/>
                <a:cs typeface="Times New Roman"/>
              </a:rPr>
              <a:t>the hill stood </a:t>
            </a:r>
            <a:r>
              <a:rPr dirty="0" sz="1200" spc="-5">
                <a:latin typeface="Times New Roman"/>
                <a:cs typeface="Times New Roman"/>
              </a:rPr>
              <a:t>motionless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big, </a:t>
            </a:r>
            <a:r>
              <a:rPr dirty="0" sz="1200" spc="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half-moon, slightly  </a:t>
            </a:r>
            <a:r>
              <a:rPr dirty="0" sz="1200" spc="-5">
                <a:latin typeface="Times New Roman"/>
                <a:cs typeface="Times New Roman"/>
              </a:rPr>
              <a:t>veiled </a:t>
            </a:r>
            <a:r>
              <a:rPr dirty="0" sz="1200">
                <a:latin typeface="Times New Roman"/>
                <a:cs typeface="Times New Roman"/>
              </a:rPr>
              <a:t>with mist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encircled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tiny </a:t>
            </a:r>
            <a:r>
              <a:rPr dirty="0" sz="1200" spc="-5">
                <a:latin typeface="Times New Roman"/>
                <a:cs typeface="Times New Roman"/>
              </a:rPr>
              <a:t>clouds,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be looking round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sides and watching </a:t>
            </a:r>
            <a:r>
              <a:rPr dirty="0" sz="1200">
                <a:latin typeface="Times New Roman"/>
                <a:cs typeface="Times New Roman"/>
              </a:rPr>
              <a:t>that it did not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nature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be a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hopelessness and pain.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earth, </a:t>
            </a:r>
            <a:r>
              <a:rPr dirty="0" sz="1200">
                <a:latin typeface="Times New Roman"/>
                <a:cs typeface="Times New Roman"/>
              </a:rPr>
              <a:t>like a  </a:t>
            </a:r>
            <a:r>
              <a:rPr dirty="0" sz="1200" spc="-5">
                <a:latin typeface="Times New Roman"/>
                <a:cs typeface="Times New Roman"/>
              </a:rPr>
              <a:t>ruined woman </a:t>
            </a:r>
            <a:r>
              <a:rPr dirty="0" sz="1200">
                <a:latin typeface="Times New Roman"/>
                <a:cs typeface="Times New Roman"/>
              </a:rPr>
              <a:t>sitting alone in a dark room </a:t>
            </a:r>
            <a:r>
              <a:rPr dirty="0" sz="1200" spc="-5">
                <a:latin typeface="Times New Roman"/>
                <a:cs typeface="Times New Roman"/>
              </a:rPr>
              <a:t>and trying </a:t>
            </a:r>
            <a:r>
              <a:rPr dirty="0" sz="1200">
                <a:latin typeface="Times New Roman"/>
                <a:cs typeface="Times New Roman"/>
              </a:rPr>
              <a:t>not to think of the </a:t>
            </a:r>
            <a:r>
              <a:rPr dirty="0" sz="1200" spc="-5">
                <a:latin typeface="Times New Roman"/>
                <a:cs typeface="Times New Roman"/>
              </a:rPr>
              <a:t>past, was  brooding </a:t>
            </a:r>
            <a:r>
              <a:rPr dirty="0" sz="1200">
                <a:latin typeface="Times New Roman"/>
                <a:cs typeface="Times New Roman"/>
              </a:rPr>
              <a:t>over memories of spring </a:t>
            </a:r>
            <a:r>
              <a:rPr dirty="0" sz="1200" spc="-5">
                <a:latin typeface="Times New Roman"/>
                <a:cs typeface="Times New Roman"/>
              </a:rPr>
              <a:t>and summer and </a:t>
            </a:r>
            <a:r>
              <a:rPr dirty="0" sz="1200">
                <a:latin typeface="Times New Roman"/>
                <a:cs typeface="Times New Roman"/>
              </a:rPr>
              <a:t>apathetically waiting for the  inevitable </a:t>
            </a:r>
            <a:r>
              <a:rPr dirty="0" sz="1200" spc="-5">
                <a:latin typeface="Times New Roman"/>
                <a:cs typeface="Times New Roman"/>
              </a:rPr>
              <a:t>winter. Wherever </a:t>
            </a:r>
            <a:r>
              <a:rPr dirty="0" sz="1200">
                <a:latin typeface="Times New Roman"/>
                <a:cs typeface="Times New Roman"/>
              </a:rPr>
              <a:t>one looked, on all </a:t>
            </a:r>
            <a:r>
              <a:rPr dirty="0" sz="1200" spc="-5">
                <a:latin typeface="Times New Roman"/>
                <a:cs typeface="Times New Roman"/>
              </a:rPr>
              <a:t>sides, nature </a:t>
            </a:r>
            <a:r>
              <a:rPr dirty="0" sz="1200">
                <a:latin typeface="Times New Roman"/>
                <a:cs typeface="Times New Roman"/>
              </a:rPr>
              <a:t>seemed like a </a:t>
            </a:r>
            <a:r>
              <a:rPr dirty="0" sz="1200" spc="-5">
                <a:latin typeface="Times New Roman"/>
                <a:cs typeface="Times New Roman"/>
              </a:rPr>
              <a:t>dark,  </a:t>
            </a:r>
            <a:r>
              <a:rPr dirty="0" sz="1200">
                <a:latin typeface="Times New Roman"/>
                <a:cs typeface="Times New Roman"/>
              </a:rPr>
              <a:t>infinitely deep, </a:t>
            </a:r>
            <a:r>
              <a:rPr dirty="0" sz="1200" spc="-5">
                <a:latin typeface="Times New Roman"/>
                <a:cs typeface="Times New Roman"/>
              </a:rPr>
              <a:t>cold </a:t>
            </a:r>
            <a:r>
              <a:rPr dirty="0" sz="1200">
                <a:latin typeface="Times New Roman"/>
                <a:cs typeface="Times New Roman"/>
              </a:rPr>
              <a:t>pit </a:t>
            </a:r>
            <a:r>
              <a:rPr dirty="0" sz="1200" spc="-5">
                <a:latin typeface="Times New Roman"/>
                <a:cs typeface="Times New Roman"/>
              </a:rPr>
              <a:t>from which neither </a:t>
            </a:r>
            <a:r>
              <a:rPr dirty="0" sz="1200">
                <a:latin typeface="Times New Roman"/>
                <a:cs typeface="Times New Roman"/>
              </a:rPr>
              <a:t>Kirilov nor </a:t>
            </a: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nor the red half-moon  </a:t>
            </a:r>
            <a:r>
              <a:rPr dirty="0" sz="1200" spc="-5">
                <a:latin typeface="Times New Roman"/>
                <a:cs typeface="Times New Roman"/>
              </a:rPr>
              <a:t>could escape.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nearer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got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its goal </a:t>
            </a:r>
            <a:r>
              <a:rPr dirty="0" sz="1200">
                <a:latin typeface="Times New Roman"/>
                <a:cs typeface="Times New Roman"/>
              </a:rPr>
              <a:t>the more </a:t>
            </a:r>
            <a:r>
              <a:rPr dirty="0" sz="1200" spc="-5">
                <a:latin typeface="Times New Roman"/>
                <a:cs typeface="Times New Roman"/>
              </a:rPr>
              <a:t>impatient Abogin became. He kept  moving, </a:t>
            </a:r>
            <a:r>
              <a:rPr dirty="0" sz="1200">
                <a:latin typeface="Times New Roman"/>
                <a:cs typeface="Times New Roman"/>
              </a:rPr>
              <a:t>leaping up, looking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coachman's </a:t>
            </a:r>
            <a:r>
              <a:rPr dirty="0" sz="1200">
                <a:latin typeface="Times New Roman"/>
                <a:cs typeface="Times New Roman"/>
              </a:rPr>
              <a:t>shoulder. And when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the  </a:t>
            </a:r>
            <a:r>
              <a:rPr dirty="0" sz="1200" spc="-5">
                <a:latin typeface="Times New Roman"/>
                <a:cs typeface="Times New Roman"/>
              </a:rPr>
              <a:t>carriage </a:t>
            </a:r>
            <a:r>
              <a:rPr dirty="0" sz="1200">
                <a:latin typeface="Times New Roman"/>
                <a:cs typeface="Times New Roman"/>
              </a:rPr>
              <a:t>stopped before the </a:t>
            </a:r>
            <a:r>
              <a:rPr dirty="0" sz="1200" spc="-5">
                <a:latin typeface="Times New Roman"/>
                <a:cs typeface="Times New Roman"/>
              </a:rPr>
              <a:t>entrance, which was </a:t>
            </a:r>
            <a:r>
              <a:rPr dirty="0" sz="1200">
                <a:latin typeface="Times New Roman"/>
                <a:cs typeface="Times New Roman"/>
              </a:rPr>
              <a:t>elegantly </a:t>
            </a:r>
            <a:r>
              <a:rPr dirty="0" sz="1200" spc="-5">
                <a:latin typeface="Times New Roman"/>
                <a:cs typeface="Times New Roman"/>
              </a:rPr>
              <a:t>curtained </a:t>
            </a:r>
            <a:r>
              <a:rPr dirty="0" sz="1200">
                <a:latin typeface="Times New Roman"/>
                <a:cs typeface="Times New Roman"/>
              </a:rPr>
              <a:t>with striped </a:t>
            </a:r>
            <a:r>
              <a:rPr dirty="0" sz="1200" spc="-5">
                <a:latin typeface="Times New Roman"/>
                <a:cs typeface="Times New Roman"/>
              </a:rPr>
              <a:t>linen,  and when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lighted windows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second </a:t>
            </a:r>
            <a:r>
              <a:rPr dirty="0" sz="1200">
                <a:latin typeface="Times New Roman"/>
                <a:cs typeface="Times New Roman"/>
              </a:rPr>
              <a:t>storey there </a:t>
            </a:r>
            <a:r>
              <a:rPr dirty="0" sz="1200" spc="-5">
                <a:latin typeface="Times New Roman"/>
                <a:cs typeface="Times New Roman"/>
              </a:rPr>
              <a:t>was an audible  catch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"If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>
                <a:latin typeface="Times New Roman"/>
                <a:cs typeface="Times New Roman"/>
              </a:rPr>
              <a:t>happens . . .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not survive </a:t>
            </a:r>
            <a:r>
              <a:rPr dirty="0" sz="1200" spc="-5">
                <a:latin typeface="Times New Roman"/>
                <a:cs typeface="Times New Roman"/>
              </a:rPr>
              <a:t>it,"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going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hall </a:t>
            </a:r>
            <a:r>
              <a:rPr dirty="0" sz="1200">
                <a:latin typeface="Times New Roman"/>
                <a:cs typeface="Times New Roman"/>
              </a:rPr>
              <a:t>with the  </a:t>
            </a:r>
            <a:r>
              <a:rPr dirty="0" sz="1200" spc="-5">
                <a:latin typeface="Times New Roman"/>
                <a:cs typeface="Times New Roman"/>
              </a:rPr>
              <a:t>doctor, and </a:t>
            </a:r>
            <a:r>
              <a:rPr dirty="0" sz="1200">
                <a:latin typeface="Times New Roman"/>
                <a:cs typeface="Times New Roman"/>
              </a:rPr>
              <a:t>rubbing </a:t>
            </a:r>
            <a:r>
              <a:rPr dirty="0" sz="1200" spc="-5">
                <a:latin typeface="Times New Roman"/>
                <a:cs typeface="Times New Roman"/>
              </a:rPr>
              <a:t>his hands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agitation. "But 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commotion, so everything 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going well so </a:t>
            </a:r>
            <a:r>
              <a:rPr dirty="0" sz="1200">
                <a:latin typeface="Times New Roman"/>
                <a:cs typeface="Times New Roman"/>
              </a:rPr>
              <a:t>far," he </a:t>
            </a:r>
            <a:r>
              <a:rPr dirty="0" sz="1200" spc="-5">
                <a:latin typeface="Times New Roman"/>
                <a:cs typeface="Times New Roman"/>
              </a:rPr>
              <a:t>added, </a:t>
            </a:r>
            <a:r>
              <a:rPr dirty="0" sz="1200">
                <a:latin typeface="Times New Roman"/>
                <a:cs typeface="Times New Roman"/>
              </a:rPr>
              <a:t>listening in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stillness.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 sound in the </a:t>
            </a:r>
            <a:r>
              <a:rPr dirty="0" sz="1200" spc="-5">
                <a:latin typeface="Times New Roman"/>
                <a:cs typeface="Times New Roman"/>
              </a:rPr>
              <a:t>hall </a:t>
            </a:r>
            <a:r>
              <a:rPr dirty="0" sz="1200">
                <a:latin typeface="Times New Roman"/>
                <a:cs typeface="Times New Roman"/>
              </a:rPr>
              <a:t>of steps or voices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the house seemed </a:t>
            </a:r>
            <a:r>
              <a:rPr dirty="0" sz="1200" spc="-5">
                <a:latin typeface="Times New Roman"/>
                <a:cs typeface="Times New Roman"/>
              </a:rPr>
              <a:t>asleep </a:t>
            </a:r>
            <a:r>
              <a:rPr dirty="0" sz="1200">
                <a:latin typeface="Times New Roman"/>
                <a:cs typeface="Times New Roman"/>
              </a:rPr>
              <a:t>in  spite of the </a:t>
            </a:r>
            <a:r>
              <a:rPr dirty="0" sz="1200" spc="-5">
                <a:latin typeface="Times New Roman"/>
                <a:cs typeface="Times New Roman"/>
              </a:rPr>
              <a:t>lighted </a:t>
            </a:r>
            <a:r>
              <a:rPr dirty="0" sz="1200">
                <a:latin typeface="Times New Roman"/>
                <a:cs typeface="Times New Roman"/>
              </a:rPr>
              <a:t>windows.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the doctor and </a:t>
            </a:r>
            <a:r>
              <a:rPr dirty="0" sz="1200" spc="-5">
                <a:latin typeface="Times New Roman"/>
                <a:cs typeface="Times New Roman"/>
              </a:rPr>
              <a:t>Abogin, </a:t>
            </a:r>
            <a:r>
              <a:rPr dirty="0" sz="1200">
                <a:latin typeface="Times New Roman"/>
                <a:cs typeface="Times New Roman"/>
              </a:rPr>
              <a:t>who till then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in  </a:t>
            </a:r>
            <a:r>
              <a:rPr dirty="0" sz="1200" spc="-5">
                <a:latin typeface="Times New Roman"/>
                <a:cs typeface="Times New Roman"/>
              </a:rPr>
              <a:t>darkness,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clearly.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doctor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stooped,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untidily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354581"/>
            <a:ext cx="5427345" cy="828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MALINGERERS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MARFA PETROVNA PETCHONKIN,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General's widow,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practising  </a:t>
            </a:r>
            <a:r>
              <a:rPr dirty="0" sz="1200">
                <a:latin typeface="Times New Roman"/>
                <a:cs typeface="Times New Roman"/>
              </a:rPr>
              <a:t>for ten </a:t>
            </a:r>
            <a:r>
              <a:rPr dirty="0" sz="1200" spc="-5">
                <a:latin typeface="Times New Roman"/>
                <a:cs typeface="Times New Roman"/>
              </a:rPr>
              <a:t>years as </a:t>
            </a:r>
            <a:r>
              <a:rPr dirty="0" sz="1200">
                <a:latin typeface="Times New Roman"/>
                <a:cs typeface="Times New Roman"/>
              </a:rPr>
              <a:t>a homeopathic </a:t>
            </a:r>
            <a:r>
              <a:rPr dirty="0" sz="1200" spc="-5">
                <a:latin typeface="Times New Roman"/>
                <a:cs typeface="Times New Roman"/>
              </a:rPr>
              <a:t>doctor, is </a:t>
            </a:r>
            <a:r>
              <a:rPr dirty="0" sz="1200">
                <a:latin typeface="Times New Roman"/>
                <a:cs typeface="Times New Roman"/>
              </a:rPr>
              <a:t>seeing </a:t>
            </a:r>
            <a:r>
              <a:rPr dirty="0" sz="1200" spc="-5">
                <a:latin typeface="Times New Roman"/>
                <a:cs typeface="Times New Roman"/>
              </a:rPr>
              <a:t>patients </a:t>
            </a:r>
            <a:r>
              <a:rPr dirty="0" sz="1200">
                <a:latin typeface="Times New Roman"/>
                <a:cs typeface="Times New Roman"/>
              </a:rPr>
              <a:t>in her </a:t>
            </a:r>
            <a:r>
              <a:rPr dirty="0" sz="1200" spc="5">
                <a:latin typeface="Times New Roman"/>
                <a:cs typeface="Times New Roman"/>
              </a:rPr>
              <a:t>study on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Tuesdays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May. On </a:t>
            </a:r>
            <a:r>
              <a:rPr dirty="0" sz="1200">
                <a:latin typeface="Times New Roman"/>
                <a:cs typeface="Times New Roman"/>
              </a:rPr>
              <a:t>the table before her lie a chest of homeopathic </a:t>
            </a:r>
            <a:r>
              <a:rPr dirty="0" sz="1200" spc="-5">
                <a:latin typeface="Times New Roman"/>
                <a:cs typeface="Times New Roman"/>
              </a:rPr>
              <a:t>drugs, </a:t>
            </a:r>
            <a:r>
              <a:rPr dirty="0" sz="1200">
                <a:latin typeface="Times New Roman"/>
                <a:cs typeface="Times New Roman"/>
              </a:rPr>
              <a:t>a book on  </a:t>
            </a:r>
            <a:r>
              <a:rPr dirty="0" sz="1200" spc="-5">
                <a:latin typeface="Times New Roman"/>
                <a:cs typeface="Times New Roman"/>
              </a:rPr>
              <a:t>homeopathy, and </a:t>
            </a:r>
            <a:r>
              <a:rPr dirty="0" sz="1200">
                <a:latin typeface="Times New Roman"/>
                <a:cs typeface="Times New Roman"/>
              </a:rPr>
              <a:t>bills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homeopathic </a:t>
            </a:r>
            <a:r>
              <a:rPr dirty="0" sz="1200">
                <a:latin typeface="Times New Roman"/>
                <a:cs typeface="Times New Roman"/>
              </a:rPr>
              <a:t>chemist. </a:t>
            </a: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letters from </a:t>
            </a:r>
            <a:r>
              <a:rPr dirty="0" sz="1200">
                <a:latin typeface="Times New Roman"/>
                <a:cs typeface="Times New Roman"/>
              </a:rPr>
              <a:t>some  </a:t>
            </a:r>
            <a:r>
              <a:rPr dirty="0" sz="1200" spc="-5">
                <a:latin typeface="Times New Roman"/>
                <a:cs typeface="Times New Roman"/>
              </a:rPr>
              <a:t>Petersburg </a:t>
            </a:r>
            <a:r>
              <a:rPr dirty="0" sz="1200">
                <a:latin typeface="Times New Roman"/>
                <a:cs typeface="Times New Roman"/>
              </a:rPr>
              <a:t>homeopath, in </a:t>
            </a:r>
            <a:r>
              <a:rPr dirty="0" sz="1200" spc="-5">
                <a:latin typeface="Times New Roman"/>
                <a:cs typeface="Times New Roman"/>
              </a:rPr>
              <a:t>Marfa Petrovna's </a:t>
            </a:r>
            <a:r>
              <a:rPr dirty="0" sz="1200">
                <a:latin typeface="Times New Roman"/>
                <a:cs typeface="Times New Roman"/>
              </a:rPr>
              <a:t>opinion a very </a:t>
            </a:r>
            <a:r>
              <a:rPr dirty="0" sz="1200" spc="-5">
                <a:latin typeface="Times New Roman"/>
                <a:cs typeface="Times New Roman"/>
              </a:rPr>
              <a:t>celebrated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man,  </a:t>
            </a:r>
            <a:r>
              <a:rPr dirty="0" sz="1200" spc="-5">
                <a:latin typeface="Times New Roman"/>
                <a:cs typeface="Times New Roman"/>
              </a:rPr>
              <a:t>hang under glass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gilt frame, and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also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portrait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Aristark, to whom  the lady </a:t>
            </a:r>
            <a:r>
              <a:rPr dirty="0" sz="1200" spc="-5">
                <a:latin typeface="Times New Roman"/>
                <a:cs typeface="Times New Roman"/>
              </a:rPr>
              <a:t>owes her </a:t>
            </a:r>
            <a:r>
              <a:rPr dirty="0" sz="1200">
                <a:latin typeface="Times New Roman"/>
                <a:cs typeface="Times New Roman"/>
              </a:rPr>
              <a:t>salvation —that </a:t>
            </a:r>
            <a:r>
              <a:rPr dirty="0" sz="1200" spc="-5">
                <a:latin typeface="Times New Roman"/>
                <a:cs typeface="Times New Roman"/>
              </a:rPr>
              <a:t>is,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renunciation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pernicious </a:t>
            </a:r>
            <a:r>
              <a:rPr dirty="0" sz="1200">
                <a:latin typeface="Times New Roman"/>
                <a:cs typeface="Times New Roman"/>
              </a:rPr>
              <a:t>allopathy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knowledge </a:t>
            </a:r>
            <a:r>
              <a:rPr dirty="0" sz="1200">
                <a:latin typeface="Times New Roman"/>
                <a:cs typeface="Times New Roman"/>
              </a:rPr>
              <a:t>of the truth.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vestibule </a:t>
            </a:r>
            <a:r>
              <a:rPr dirty="0" sz="1200">
                <a:latin typeface="Times New Roman"/>
                <a:cs typeface="Times New Roman"/>
              </a:rPr>
              <a:t>patients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waiting, </a:t>
            </a:r>
            <a:r>
              <a:rPr dirty="0" sz="1200">
                <a:latin typeface="Times New Roman"/>
                <a:cs typeface="Times New Roman"/>
              </a:rPr>
              <a:t>for the most </a:t>
            </a:r>
            <a:r>
              <a:rPr dirty="0" sz="1200" spc="-5">
                <a:latin typeface="Times New Roman"/>
                <a:cs typeface="Times New Roman"/>
              </a:rPr>
              <a:t>part  peasants. All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of them are barefoot,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has given orders </a:t>
            </a:r>
            <a:r>
              <a:rPr dirty="0" sz="1200">
                <a:latin typeface="Times New Roman"/>
                <a:cs typeface="Times New Roman"/>
              </a:rPr>
              <a:t>that  their </a:t>
            </a:r>
            <a:r>
              <a:rPr dirty="0" sz="1200" spc="-5">
                <a:latin typeface="Times New Roman"/>
                <a:cs typeface="Times New Roman"/>
              </a:rPr>
              <a:t>ill-smelling </a:t>
            </a:r>
            <a:r>
              <a:rPr dirty="0" sz="1200">
                <a:latin typeface="Times New Roman"/>
                <a:cs typeface="Times New Roman"/>
              </a:rPr>
              <a:t>boots are to be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yard.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Marfa Petrovna </a:t>
            </a:r>
            <a:r>
              <a:rPr dirty="0" sz="1200">
                <a:latin typeface="Times New Roman"/>
                <a:cs typeface="Times New Roman"/>
              </a:rPr>
              <a:t>has already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patients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she calls </a:t>
            </a:r>
            <a:r>
              <a:rPr dirty="0" sz="1200">
                <a:latin typeface="Times New Roman"/>
                <a:cs typeface="Times New Roman"/>
              </a:rPr>
              <a:t>the eleventh: </a:t>
            </a:r>
            <a:r>
              <a:rPr dirty="0" sz="1200" spc="-5">
                <a:latin typeface="Times New Roman"/>
                <a:cs typeface="Times New Roman"/>
              </a:rPr>
              <a:t>"Gavrila  Gruzd!"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door opens </a:t>
            </a:r>
            <a:r>
              <a:rPr dirty="0" sz="1200" spc="-5">
                <a:latin typeface="Times New Roman"/>
                <a:cs typeface="Times New Roman"/>
              </a:rPr>
              <a:t>and instead </a:t>
            </a:r>
            <a:r>
              <a:rPr dirty="0" sz="1200">
                <a:latin typeface="Times New Roman"/>
                <a:cs typeface="Times New Roman"/>
              </a:rPr>
              <a:t>of Gavrila </a:t>
            </a:r>
            <a:r>
              <a:rPr dirty="0" sz="1200" spc="-5">
                <a:latin typeface="Times New Roman"/>
                <a:cs typeface="Times New Roman"/>
              </a:rPr>
              <a:t>Gruzd, Zamuhrishen,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neighbouring </a:t>
            </a:r>
            <a:r>
              <a:rPr dirty="0" sz="1200">
                <a:latin typeface="Times New Roman"/>
                <a:cs typeface="Times New Roman"/>
              </a:rPr>
              <a:t>landowner  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sunk into </a:t>
            </a:r>
            <a:r>
              <a:rPr dirty="0" sz="1200" spc="-5">
                <a:latin typeface="Times New Roman"/>
                <a:cs typeface="Times New Roman"/>
              </a:rPr>
              <a:t>poverty, </a:t>
            </a:r>
            <a:r>
              <a:rPr dirty="0" sz="1200">
                <a:latin typeface="Times New Roman"/>
                <a:cs typeface="Times New Roman"/>
              </a:rPr>
              <a:t>a little old man with sour </a:t>
            </a:r>
            <a:r>
              <a:rPr dirty="0" sz="1200" spc="-5">
                <a:latin typeface="Times New Roman"/>
                <a:cs typeface="Times New Roman"/>
              </a:rPr>
              <a:t>eyes, and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gentleman's cap  under his arm, walks into </a:t>
            </a:r>
            <a:r>
              <a:rPr dirty="0" sz="1200">
                <a:latin typeface="Times New Roman"/>
                <a:cs typeface="Times New Roman"/>
              </a:rPr>
              <a:t>the room.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puts </a:t>
            </a:r>
            <a:r>
              <a:rPr dirty="0" sz="1200" spc="-5">
                <a:latin typeface="Times New Roman"/>
                <a:cs typeface="Times New Roman"/>
              </a:rPr>
              <a:t>down his stick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corner, goes </a:t>
            </a:r>
            <a:r>
              <a:rPr dirty="0" sz="1200">
                <a:latin typeface="Times New Roman"/>
                <a:cs typeface="Times New Roman"/>
              </a:rPr>
              <a:t>up to the  </a:t>
            </a:r>
            <a:r>
              <a:rPr dirty="0" sz="1200" spc="-5">
                <a:latin typeface="Times New Roman"/>
                <a:cs typeface="Times New Roman"/>
              </a:rPr>
              <a:t>lady, and </a:t>
            </a:r>
            <a:r>
              <a:rPr dirty="0" sz="1200">
                <a:latin typeface="Times New Roman"/>
                <a:cs typeface="Times New Roman"/>
              </a:rPr>
              <a:t>without a </a:t>
            </a:r>
            <a:r>
              <a:rPr dirty="0" sz="1200" spc="-5">
                <a:latin typeface="Times New Roman"/>
                <a:cs typeface="Times New Roman"/>
              </a:rPr>
              <a:t>word </a:t>
            </a:r>
            <a:r>
              <a:rPr dirty="0" sz="1200">
                <a:latin typeface="Times New Roman"/>
                <a:cs typeface="Times New Roman"/>
              </a:rPr>
              <a:t>drops on one </a:t>
            </a:r>
            <a:r>
              <a:rPr dirty="0" sz="1200" spc="-5">
                <a:latin typeface="Times New Roman"/>
                <a:cs typeface="Times New Roman"/>
              </a:rPr>
              <a:t>knee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about, </a:t>
            </a:r>
            <a:r>
              <a:rPr dirty="0" sz="1200">
                <a:latin typeface="Times New Roman"/>
                <a:cs typeface="Times New Roman"/>
              </a:rPr>
              <a:t>Kuzma </a:t>
            </a:r>
            <a:r>
              <a:rPr dirty="0" sz="1200" spc="-5">
                <a:latin typeface="Times New Roman"/>
                <a:cs typeface="Times New Roman"/>
              </a:rPr>
              <a:t>Kuzmitch?" cries </a:t>
            </a:r>
            <a:r>
              <a:rPr dirty="0" sz="1200">
                <a:latin typeface="Times New Roman"/>
                <a:cs typeface="Times New Roman"/>
              </a:rPr>
              <a:t>the lady in </a:t>
            </a:r>
            <a:r>
              <a:rPr dirty="0" sz="1200" spc="-5">
                <a:latin typeface="Times New Roman"/>
                <a:cs typeface="Times New Roman"/>
              </a:rPr>
              <a:t>horror, </a:t>
            </a:r>
            <a:r>
              <a:rPr dirty="0" sz="1200">
                <a:latin typeface="Times New Roman"/>
                <a:cs typeface="Times New Roman"/>
              </a:rPr>
              <a:t>flushing </a:t>
            </a:r>
            <a:r>
              <a:rPr dirty="0" sz="1200" spc="-5">
                <a:latin typeface="Times New Roman"/>
                <a:cs typeface="Times New Roman"/>
              </a:rPr>
              <a:t>crimson.  "For goodness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sake!"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"While </a:t>
            </a:r>
            <a:r>
              <a:rPr dirty="0" sz="1200">
                <a:latin typeface="Times New Roman"/>
                <a:cs typeface="Times New Roman"/>
              </a:rPr>
              <a:t>I live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rise," says Zamuhrishen, bending over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hand.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world see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homage 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knees, our </a:t>
            </a:r>
            <a:r>
              <a:rPr dirty="0" sz="1200" spc="-5">
                <a:latin typeface="Times New Roman"/>
                <a:cs typeface="Times New Roman"/>
              </a:rPr>
              <a:t>guardian angel, benefactress </a:t>
            </a:r>
            <a:r>
              <a:rPr dirty="0" sz="1200">
                <a:latin typeface="Times New Roman"/>
                <a:cs typeface="Times New Roman"/>
              </a:rPr>
              <a:t>of the human </a:t>
            </a:r>
            <a:r>
              <a:rPr dirty="0" sz="1200" spc="-5">
                <a:latin typeface="Times New Roman"/>
                <a:cs typeface="Times New Roman"/>
              </a:rPr>
              <a:t>race!  </a:t>
            </a:r>
            <a:r>
              <a:rPr dirty="0" sz="1200" spc="-10">
                <a:latin typeface="Times New Roman"/>
                <a:cs typeface="Times New Roman"/>
              </a:rPr>
              <a:t>Let </a:t>
            </a:r>
            <a:r>
              <a:rPr dirty="0" sz="1200">
                <a:latin typeface="Times New Roman"/>
                <a:cs typeface="Times New Roman"/>
              </a:rPr>
              <a:t>them!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fairy who has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life, guided </a:t>
            </a:r>
            <a:r>
              <a:rPr dirty="0" sz="1200">
                <a:latin typeface="Times New Roman"/>
                <a:cs typeface="Times New Roman"/>
              </a:rPr>
              <a:t>me into the </a:t>
            </a:r>
            <a:r>
              <a:rPr dirty="0" sz="1200" spc="-5">
                <a:latin typeface="Times New Roman"/>
                <a:cs typeface="Times New Roman"/>
              </a:rPr>
              <a:t>path </a:t>
            </a:r>
            <a:r>
              <a:rPr dirty="0" sz="1200">
                <a:latin typeface="Times New Roman"/>
                <a:cs typeface="Times New Roman"/>
              </a:rPr>
              <a:t>of truth,  </a:t>
            </a:r>
            <a:r>
              <a:rPr dirty="0" sz="1200" spc="-5">
                <a:latin typeface="Times New Roman"/>
                <a:cs typeface="Times New Roman"/>
              </a:rPr>
              <a:t>and enlightened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scepticism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ready not merely to </a:t>
            </a:r>
            <a:r>
              <a:rPr dirty="0" sz="1200" spc="-5">
                <a:latin typeface="Times New Roman"/>
                <a:cs typeface="Times New Roman"/>
              </a:rPr>
              <a:t>kneel </a:t>
            </a:r>
            <a:r>
              <a:rPr dirty="0" sz="1200">
                <a:latin typeface="Times New Roman"/>
                <a:cs typeface="Times New Roman"/>
              </a:rPr>
              <a:t>but to pass </a:t>
            </a:r>
            <a:r>
              <a:rPr dirty="0" sz="1200" spc="-5">
                <a:latin typeface="Times New Roman"/>
                <a:cs typeface="Times New Roman"/>
              </a:rPr>
              <a:t>through fire, 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miraculous healer, </a:t>
            </a:r>
            <a:r>
              <a:rPr dirty="0" sz="1200">
                <a:latin typeface="Times New Roman"/>
                <a:cs typeface="Times New Roman"/>
              </a:rPr>
              <a:t>mother of the orphan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widowed!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recovered.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new man,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enchantress!"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glad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mutters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lady, </a:t>
            </a:r>
            <a:r>
              <a:rPr dirty="0" sz="1200">
                <a:latin typeface="Times New Roman"/>
                <a:cs typeface="Times New Roman"/>
              </a:rPr>
              <a:t>flushing with </a:t>
            </a:r>
            <a:r>
              <a:rPr dirty="0" sz="1200" spc="-5">
                <a:latin typeface="Times New Roman"/>
                <a:cs typeface="Times New Roman"/>
              </a:rPr>
              <a:t>pleasure. "It's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pleasant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hear that. </a:t>
            </a:r>
            <a:r>
              <a:rPr dirty="0" sz="1200">
                <a:latin typeface="Times New Roman"/>
                <a:cs typeface="Times New Roman"/>
              </a:rPr>
              <a:t>. . Sit down </a:t>
            </a:r>
            <a:r>
              <a:rPr dirty="0" sz="1200" spc="-5">
                <a:latin typeface="Times New Roman"/>
                <a:cs typeface="Times New Roman"/>
              </a:rPr>
              <a:t>please! Why,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so </a:t>
            </a:r>
            <a:r>
              <a:rPr dirty="0" sz="1200">
                <a:latin typeface="Times New Roman"/>
                <a:cs typeface="Times New Roman"/>
              </a:rPr>
              <a:t>seriously ill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Tuesday."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"Yes </a:t>
            </a:r>
            <a:r>
              <a:rPr dirty="0" sz="1200">
                <a:latin typeface="Times New Roman"/>
                <a:cs typeface="Times New Roman"/>
              </a:rPr>
              <a:t>indeed, how ill I </a:t>
            </a:r>
            <a:r>
              <a:rPr dirty="0" sz="1200" spc="-5">
                <a:latin typeface="Times New Roman"/>
                <a:cs typeface="Times New Roman"/>
              </a:rPr>
              <a:t>was!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awful to </a:t>
            </a:r>
            <a:r>
              <a:rPr dirty="0" sz="1200" spc="-5">
                <a:latin typeface="Times New Roman"/>
                <a:cs typeface="Times New Roman"/>
              </a:rPr>
              <a:t>recall it," says Zamuhrishen, </a:t>
            </a:r>
            <a:r>
              <a:rPr dirty="0" sz="1200">
                <a:latin typeface="Times New Roman"/>
                <a:cs typeface="Times New Roman"/>
              </a:rPr>
              <a:t>taking a </a:t>
            </a:r>
            <a:r>
              <a:rPr dirty="0" sz="1200" spc="-5">
                <a:latin typeface="Times New Roman"/>
                <a:cs typeface="Times New Roman"/>
              </a:rPr>
              <a:t>seat. </a:t>
            </a:r>
            <a:r>
              <a:rPr dirty="0" sz="1200">
                <a:latin typeface="Times New Roman"/>
                <a:cs typeface="Times New Roman"/>
              </a:rPr>
              <a:t>"I  </a:t>
            </a:r>
            <a:r>
              <a:rPr dirty="0" sz="1200" spc="-5">
                <a:latin typeface="Times New Roman"/>
                <a:cs typeface="Times New Roman"/>
              </a:rPr>
              <a:t>had rheumatism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every </a:t>
            </a:r>
            <a:r>
              <a:rPr dirty="0" sz="1200">
                <a:latin typeface="Times New Roman"/>
                <a:cs typeface="Times New Roman"/>
              </a:rPr>
              <a:t>part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organ. </a:t>
            </a:r>
            <a:r>
              <a:rPr dirty="0" sz="1200">
                <a:latin typeface="Times New Roman"/>
                <a:cs typeface="Times New Roman"/>
              </a:rPr>
              <a:t>I have been in misery for </a:t>
            </a:r>
            <a:r>
              <a:rPr dirty="0" sz="1200" spc="-5">
                <a:latin typeface="Times New Roman"/>
                <a:cs typeface="Times New Roman"/>
              </a:rPr>
              <a:t>eight years,  I've had </a:t>
            </a:r>
            <a:r>
              <a:rPr dirty="0" sz="1200">
                <a:latin typeface="Times New Roman"/>
                <a:cs typeface="Times New Roman"/>
              </a:rPr>
              <a:t>no rest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it . . . </a:t>
            </a:r>
            <a:r>
              <a:rPr dirty="0" sz="1200" spc="5">
                <a:latin typeface="Times New Roman"/>
                <a:cs typeface="Times New Roman"/>
              </a:rPr>
              <a:t>by day or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night,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benefactress. </a:t>
            </a:r>
            <a:r>
              <a:rPr dirty="0" sz="1200">
                <a:latin typeface="Times New Roman"/>
                <a:cs typeface="Times New Roman"/>
              </a:rPr>
              <a:t>I have consulted  </a:t>
            </a:r>
            <a:r>
              <a:rPr dirty="0" sz="1200" spc="-5">
                <a:latin typeface="Times New Roman"/>
                <a:cs typeface="Times New Roman"/>
              </a:rPr>
              <a:t>doctors, and </a:t>
            </a:r>
            <a:r>
              <a:rPr dirty="0" sz="1200">
                <a:latin typeface="Times New Roman"/>
                <a:cs typeface="Times New Roman"/>
              </a:rPr>
              <a:t>I went to </a:t>
            </a:r>
            <a:r>
              <a:rPr dirty="0" sz="1200" spc="-5">
                <a:latin typeface="Times New Roman"/>
                <a:cs typeface="Times New Roman"/>
              </a:rPr>
              <a:t>professors at Kazan;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tried all sorts </a:t>
            </a:r>
            <a:r>
              <a:rPr dirty="0" sz="1200">
                <a:latin typeface="Times New Roman"/>
                <a:cs typeface="Times New Roman"/>
              </a:rPr>
              <a:t>of mud-baths, and </a:t>
            </a:r>
            <a:r>
              <a:rPr dirty="0" sz="1200" spc="-5">
                <a:latin typeface="Times New Roman"/>
                <a:cs typeface="Times New Roman"/>
              </a:rPr>
              <a:t>drunk  waters, and goodness </a:t>
            </a:r>
            <a:r>
              <a:rPr dirty="0" sz="1200">
                <a:latin typeface="Times New Roman"/>
                <a:cs typeface="Times New Roman"/>
              </a:rPr>
              <a:t>knows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haven't </a:t>
            </a:r>
            <a:r>
              <a:rPr dirty="0" sz="1200">
                <a:latin typeface="Times New Roman"/>
                <a:cs typeface="Times New Roman"/>
              </a:rPr>
              <a:t>tried! I have wasted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substance </a:t>
            </a:r>
            <a:r>
              <a:rPr dirty="0" sz="120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doctors,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beautiful </a:t>
            </a:r>
            <a:r>
              <a:rPr dirty="0" sz="1200" spc="-5">
                <a:latin typeface="Times New Roman"/>
                <a:cs typeface="Times New Roman"/>
              </a:rPr>
              <a:t>lady.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doctors </a:t>
            </a:r>
            <a:r>
              <a:rPr dirty="0" sz="1200">
                <a:latin typeface="Times New Roman"/>
                <a:cs typeface="Times New Roman"/>
              </a:rPr>
              <a:t>did me nothing but </a:t>
            </a:r>
            <a:r>
              <a:rPr dirty="0" sz="1200" spc="-5">
                <a:latin typeface="Times New Roman"/>
                <a:cs typeface="Times New Roman"/>
              </a:rPr>
              <a:t>harm. </a:t>
            </a:r>
            <a:r>
              <a:rPr dirty="0" sz="1200">
                <a:latin typeface="Times New Roman"/>
                <a:cs typeface="Times New Roman"/>
              </a:rPr>
              <a:t>They drove </a:t>
            </a:r>
            <a:r>
              <a:rPr dirty="0" sz="1200" spc="1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disease inwards. Drive </a:t>
            </a:r>
            <a:r>
              <a:rPr dirty="0" sz="1200">
                <a:latin typeface="Times New Roman"/>
                <a:cs typeface="Times New Roman"/>
              </a:rPr>
              <a:t>in, that they did, but to </a:t>
            </a:r>
            <a:r>
              <a:rPr dirty="0" sz="1200" spc="-5">
                <a:latin typeface="Times New Roman"/>
                <a:cs typeface="Times New Roman"/>
              </a:rPr>
              <a:t>drive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was beyond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science. All 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care about is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fees, </a:t>
            </a:r>
            <a:r>
              <a:rPr dirty="0" sz="1200">
                <a:latin typeface="Times New Roman"/>
                <a:cs typeface="Times New Roman"/>
              </a:rPr>
              <a:t>the brigands; but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for the benefit of humanity—for that  they </a:t>
            </a:r>
            <a:r>
              <a:rPr dirty="0" sz="1200" spc="-5">
                <a:latin typeface="Times New Roman"/>
                <a:cs typeface="Times New Roman"/>
              </a:rPr>
              <a:t>don't care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straw.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prescribe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quackery, 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to </a:t>
            </a:r>
            <a:r>
              <a:rPr dirty="0" sz="1200" spc="5">
                <a:latin typeface="Times New Roman"/>
                <a:cs typeface="Times New Roman"/>
              </a:rPr>
              <a:t>drink </a:t>
            </a:r>
            <a:r>
              <a:rPr dirty="0" sz="1200">
                <a:latin typeface="Times New Roman"/>
                <a:cs typeface="Times New Roman"/>
              </a:rPr>
              <a:t>it.  </a:t>
            </a:r>
            <a:r>
              <a:rPr dirty="0" sz="1200" spc="-5">
                <a:latin typeface="Times New Roman"/>
                <a:cs typeface="Times New Roman"/>
              </a:rPr>
              <a:t>Assassins, that's </a:t>
            </a:r>
            <a:r>
              <a:rPr dirty="0" sz="1200">
                <a:latin typeface="Times New Roman"/>
                <a:cs typeface="Times New Roman"/>
              </a:rPr>
              <a:t>the only </a:t>
            </a:r>
            <a:r>
              <a:rPr dirty="0" sz="1200" spc="-5">
                <a:latin typeface="Times New Roman"/>
                <a:cs typeface="Times New Roman"/>
              </a:rPr>
              <a:t>word </a:t>
            </a:r>
            <a:r>
              <a:rPr dirty="0" sz="1200">
                <a:latin typeface="Times New Roman"/>
                <a:cs typeface="Times New Roman"/>
              </a:rPr>
              <a:t>for them.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hadn't been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angel, </a:t>
            </a:r>
            <a:r>
              <a:rPr dirty="0" sz="1200">
                <a:latin typeface="Times New Roman"/>
                <a:cs typeface="Times New Roman"/>
              </a:rPr>
              <a:t>I should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in the grave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now! I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home from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Tuesday,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 pilules 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me then, </a:t>
            </a:r>
            <a:r>
              <a:rPr dirty="0" sz="1200" spc="-5">
                <a:latin typeface="Times New Roman"/>
                <a:cs typeface="Times New Roman"/>
              </a:rPr>
              <a:t>and wondered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be in them.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it  possible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little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grains,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scarcely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visible,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immense,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long-standing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2918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disease? That's what </a:t>
            </a:r>
            <a:r>
              <a:rPr dirty="0" sz="1200">
                <a:latin typeface="Times New Roman"/>
                <a:cs typeface="Times New Roman"/>
              </a:rPr>
              <a:t>I thought—unbeliever that I </a:t>
            </a:r>
            <a:r>
              <a:rPr dirty="0" sz="1200" spc="-5">
                <a:latin typeface="Times New Roman"/>
                <a:cs typeface="Times New Roman"/>
              </a:rPr>
              <a:t>was!—and </a:t>
            </a:r>
            <a:r>
              <a:rPr dirty="0" sz="1200">
                <a:latin typeface="Times New Roman"/>
                <a:cs typeface="Times New Roman"/>
              </a:rPr>
              <a:t>I smiled; but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took  the pilule—it </a:t>
            </a:r>
            <a:r>
              <a:rPr dirty="0" sz="1200" spc="-5">
                <a:latin typeface="Times New Roman"/>
                <a:cs typeface="Times New Roman"/>
              </a:rPr>
              <a:t>was instantaneous!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as 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been ill, or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though it </a:t>
            </a:r>
            <a:r>
              <a:rPr dirty="0" sz="1200" spc="-5">
                <a:latin typeface="Times New Roman"/>
                <a:cs typeface="Times New Roman"/>
              </a:rPr>
              <a:t>had  been lifted </a:t>
            </a:r>
            <a:r>
              <a:rPr dirty="0" sz="1200">
                <a:latin typeface="Times New Roman"/>
                <a:cs typeface="Times New Roman"/>
              </a:rPr>
              <a:t>off me.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with </a:t>
            </a:r>
            <a:r>
              <a:rPr dirty="0" sz="1200" spc="-5">
                <a:latin typeface="Times New Roman"/>
                <a:cs typeface="Times New Roman"/>
              </a:rPr>
              <a:t>her eyes </a:t>
            </a:r>
            <a:r>
              <a:rPr dirty="0" sz="1200">
                <a:latin typeface="Times New Roman"/>
                <a:cs typeface="Times New Roman"/>
              </a:rPr>
              <a:t>starting out of </a:t>
            </a:r>
            <a:r>
              <a:rPr dirty="0" sz="1200" spc="-5">
                <a:latin typeface="Times New Roman"/>
                <a:cs typeface="Times New Roman"/>
              </a:rPr>
              <a:t>her head and  couldn't </a:t>
            </a:r>
            <a:r>
              <a:rPr dirty="0" sz="1200">
                <a:latin typeface="Times New Roman"/>
                <a:cs typeface="Times New Roman"/>
              </a:rPr>
              <a:t>believe it. </a:t>
            </a:r>
            <a:r>
              <a:rPr dirty="0" sz="1200" spc="-5">
                <a:latin typeface="Times New Roman"/>
                <a:cs typeface="Times New Roman"/>
              </a:rPr>
              <a:t>'Why, 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Kolya?' </a:t>
            </a:r>
            <a:r>
              <a:rPr dirty="0" sz="1200" spc="-5">
                <a:latin typeface="Times New Roman"/>
                <a:cs typeface="Times New Roman"/>
              </a:rPr>
              <a:t>'Yes,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I,'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said. </a:t>
            </a:r>
            <a:r>
              <a:rPr dirty="0" sz="1200">
                <a:latin typeface="Times New Roman"/>
                <a:cs typeface="Times New Roman"/>
              </a:rPr>
              <a:t>And we </a:t>
            </a:r>
            <a:r>
              <a:rPr dirty="0" sz="1200" spc="-5">
                <a:latin typeface="Times New Roman"/>
                <a:cs typeface="Times New Roman"/>
              </a:rPr>
              <a:t>knelt </a:t>
            </a:r>
            <a:r>
              <a:rPr dirty="0" sz="1200">
                <a:latin typeface="Times New Roman"/>
                <a:cs typeface="Times New Roman"/>
              </a:rPr>
              <a:t>down  </a:t>
            </a:r>
            <a:r>
              <a:rPr dirty="0" sz="1200" spc="-5">
                <a:latin typeface="Times New Roman"/>
                <a:cs typeface="Times New Roman"/>
              </a:rPr>
              <a:t>together before </a:t>
            </a:r>
            <a:r>
              <a:rPr dirty="0" sz="1200">
                <a:latin typeface="Times New Roman"/>
                <a:cs typeface="Times New Roman"/>
              </a:rPr>
              <a:t>the ikon, </a:t>
            </a:r>
            <a:r>
              <a:rPr dirty="0" sz="1200" spc="-5">
                <a:latin typeface="Times New Roman"/>
                <a:cs typeface="Times New Roman"/>
              </a:rPr>
              <a:t>and fell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praying </a:t>
            </a:r>
            <a:r>
              <a:rPr dirty="0" sz="1200">
                <a:latin typeface="Times New Roman"/>
                <a:cs typeface="Times New Roman"/>
              </a:rPr>
              <a:t>for our </a:t>
            </a:r>
            <a:r>
              <a:rPr dirty="0" sz="1200" spc="-5">
                <a:latin typeface="Times New Roman"/>
                <a:cs typeface="Times New Roman"/>
              </a:rPr>
              <a:t>angel: 'Send her, O Lord, all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we  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feeling!'"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Zamuhrishen wipes 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sleeve gets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from his chair, and shows </a:t>
            </a:r>
            <a:r>
              <a:rPr dirty="0" sz="1200">
                <a:latin typeface="Times New Roman"/>
                <a:cs typeface="Times New Roman"/>
              </a:rPr>
              <a:t>a  disposition to </a:t>
            </a:r>
            <a:r>
              <a:rPr dirty="0" sz="1200" spc="-5">
                <a:latin typeface="Times New Roman"/>
                <a:cs typeface="Times New Roman"/>
              </a:rPr>
              <a:t>drop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one knee again; </a:t>
            </a:r>
            <a:r>
              <a:rPr dirty="0" sz="1200">
                <a:latin typeface="Times New Roman"/>
                <a:cs typeface="Times New Roman"/>
              </a:rPr>
              <a:t>but the lady </a:t>
            </a:r>
            <a:r>
              <a:rPr dirty="0" sz="1200" spc="-5">
                <a:latin typeface="Times New Roman"/>
                <a:cs typeface="Times New Roman"/>
              </a:rPr>
              <a:t>checks </a:t>
            </a:r>
            <a:r>
              <a:rPr dirty="0" sz="1200">
                <a:latin typeface="Times New Roman"/>
                <a:cs typeface="Times New Roman"/>
              </a:rPr>
              <a:t>him and makes him </a:t>
            </a:r>
            <a:r>
              <a:rPr dirty="0" sz="1200" spc="-5">
                <a:latin typeface="Times New Roman"/>
                <a:cs typeface="Times New Roman"/>
              </a:rPr>
              <a:t>sit</a:t>
            </a:r>
            <a:r>
              <a:rPr dirty="0" sz="1200">
                <a:latin typeface="Times New Roman"/>
                <a:cs typeface="Times New Roman"/>
              </a:rPr>
              <a:t> down.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thank," </a:t>
            </a:r>
            <a:r>
              <a:rPr dirty="0" sz="1200" spc="-5">
                <a:latin typeface="Times New Roman"/>
                <a:cs typeface="Times New Roman"/>
              </a:rPr>
              <a:t>she says, </a:t>
            </a:r>
            <a:r>
              <a:rPr dirty="0" sz="1200">
                <a:latin typeface="Times New Roman"/>
                <a:cs typeface="Times New Roman"/>
              </a:rPr>
              <a:t>blushing with excitement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looking  enthusiastically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portrait of </a:t>
            </a:r>
            <a:r>
              <a:rPr dirty="0" sz="1200" spc="-5">
                <a:latin typeface="Times New Roman"/>
                <a:cs typeface="Times New Roman"/>
              </a:rPr>
              <a:t>Father Aristark. "It's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doing.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only the  </a:t>
            </a:r>
            <a:r>
              <a:rPr dirty="0" sz="1200" spc="-5">
                <a:latin typeface="Times New Roman"/>
                <a:cs typeface="Times New Roman"/>
              </a:rPr>
              <a:t>obedient instrument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really a </a:t>
            </a:r>
            <a:r>
              <a:rPr dirty="0" sz="1200" spc="-5">
                <a:latin typeface="Times New Roman"/>
                <a:cs typeface="Times New Roman"/>
              </a:rPr>
              <a:t>miracle. </a:t>
            </a:r>
            <a:r>
              <a:rPr dirty="0" sz="1200">
                <a:latin typeface="Times New Roman"/>
                <a:cs typeface="Times New Roman"/>
              </a:rPr>
              <a:t>Rheumatism of </a:t>
            </a:r>
            <a:r>
              <a:rPr dirty="0" sz="1200" spc="-5">
                <a:latin typeface="Times New Roman"/>
                <a:cs typeface="Times New Roman"/>
              </a:rPr>
              <a:t>eight years'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one  pilule 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scrofuloso!"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so </a:t>
            </a:r>
            <a:r>
              <a:rPr dirty="0" sz="1200">
                <a:latin typeface="Times New Roman"/>
                <a:cs typeface="Times New Roman"/>
              </a:rPr>
              <a:t>kind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me three pilules.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I took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dinner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effect was instantaneous! Another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evening, and </a:t>
            </a:r>
            <a:r>
              <a:rPr dirty="0" sz="1200">
                <a:latin typeface="Times New Roman"/>
                <a:cs typeface="Times New Roman"/>
              </a:rPr>
              <a:t>the third next </a:t>
            </a:r>
            <a:r>
              <a:rPr dirty="0" sz="1200" spc="-5">
                <a:latin typeface="Times New Roman"/>
                <a:cs typeface="Times New Roman"/>
              </a:rPr>
              <a:t>day; </a:t>
            </a:r>
            <a:r>
              <a:rPr dirty="0" sz="1200">
                <a:latin typeface="Times New Roman"/>
                <a:cs typeface="Times New Roman"/>
              </a:rPr>
              <a:t>and since then  not a touch!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a twinge </a:t>
            </a:r>
            <a:r>
              <a:rPr dirty="0" sz="1200" spc="-5">
                <a:latin typeface="Times New Roman"/>
                <a:cs typeface="Times New Roman"/>
              </a:rPr>
              <a:t>anywhere!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I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dying, I had </a:t>
            </a:r>
            <a:r>
              <a:rPr dirty="0" sz="1200" spc="-5">
                <a:latin typeface="Times New Roman"/>
                <a:cs typeface="Times New Roman"/>
              </a:rPr>
              <a:t>written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Moscow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come!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Lord has given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wisdom, </a:t>
            </a:r>
            <a:r>
              <a:rPr dirty="0" sz="1200">
                <a:latin typeface="Times New Roman"/>
                <a:cs typeface="Times New Roman"/>
              </a:rPr>
              <a:t>our lady of </a:t>
            </a:r>
            <a:r>
              <a:rPr dirty="0" sz="1200" spc="-5">
                <a:latin typeface="Times New Roman"/>
                <a:cs typeface="Times New Roman"/>
              </a:rPr>
              <a:t>healing!  Now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walking, and feel as though </a:t>
            </a:r>
            <a:r>
              <a:rPr dirty="0" sz="1200">
                <a:latin typeface="Times New Roman"/>
                <a:cs typeface="Times New Roman"/>
              </a:rPr>
              <a:t>I were in Paradise. The Tuesday I came to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was hobbling, and </a:t>
            </a:r>
            <a:r>
              <a:rPr dirty="0" sz="1200">
                <a:latin typeface="Times New Roman"/>
                <a:cs typeface="Times New Roman"/>
              </a:rPr>
              <a:t>now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ready to run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hare.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live for a hundred  </a:t>
            </a:r>
            <a:r>
              <a:rPr dirty="0" sz="1200" spc="-5">
                <a:latin typeface="Times New Roman"/>
                <a:cs typeface="Times New Roman"/>
              </a:rPr>
              <a:t>years. There's </a:t>
            </a:r>
            <a:r>
              <a:rPr dirty="0" sz="1200">
                <a:latin typeface="Times New Roman"/>
                <a:cs typeface="Times New Roman"/>
              </a:rPr>
              <a:t>only one trouble, our </a:t>
            </a:r>
            <a:r>
              <a:rPr dirty="0" sz="1200" spc="-5">
                <a:latin typeface="Times New Roman"/>
                <a:cs typeface="Times New Roman"/>
              </a:rPr>
              <a:t>lack </a:t>
            </a:r>
            <a:r>
              <a:rPr dirty="0" sz="1200">
                <a:latin typeface="Times New Roman"/>
                <a:cs typeface="Times New Roman"/>
              </a:rPr>
              <a:t>of means.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 spc="-5">
                <a:latin typeface="Times New Roman"/>
                <a:cs typeface="Times New Roman"/>
              </a:rPr>
              <a:t>well </a:t>
            </a:r>
            <a:r>
              <a:rPr dirty="0" sz="1200">
                <a:latin typeface="Times New Roman"/>
                <a:cs typeface="Times New Roman"/>
              </a:rPr>
              <a:t>now, but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health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nothing to live on? Poverty weighs on me </a:t>
            </a:r>
            <a:r>
              <a:rPr dirty="0" sz="1200" spc="-5">
                <a:latin typeface="Times New Roman"/>
                <a:cs typeface="Times New Roman"/>
              </a:rPr>
              <a:t>worse </a:t>
            </a:r>
            <a:r>
              <a:rPr dirty="0" sz="1200">
                <a:latin typeface="Times New Roman"/>
                <a:cs typeface="Times New Roman"/>
              </a:rPr>
              <a:t>than illness. . . . </a:t>
            </a:r>
            <a:r>
              <a:rPr dirty="0" sz="1200" spc="-5">
                <a:latin typeface="Times New Roman"/>
                <a:cs typeface="Times New Roman"/>
              </a:rPr>
              <a:t>For  example,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the time to </a:t>
            </a:r>
            <a:r>
              <a:rPr dirty="0" sz="1200" spc="-5">
                <a:latin typeface="Times New Roman"/>
                <a:cs typeface="Times New Roman"/>
              </a:rPr>
              <a:t>sow oats, </a:t>
            </a:r>
            <a:r>
              <a:rPr dirty="0" sz="1200">
                <a:latin typeface="Times New Roman"/>
                <a:cs typeface="Times New Roman"/>
              </a:rPr>
              <a:t>and how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one to </a:t>
            </a:r>
            <a:r>
              <a:rPr dirty="0" sz="1200" spc="-5">
                <a:latin typeface="Times New Roman"/>
                <a:cs typeface="Times New Roman"/>
              </a:rPr>
              <a:t>sow </a:t>
            </a:r>
            <a:r>
              <a:rPr dirty="0" sz="1200">
                <a:latin typeface="Times New Roman"/>
                <a:cs typeface="Times New Roman"/>
              </a:rPr>
              <a:t>it if one has no  </a:t>
            </a:r>
            <a:r>
              <a:rPr dirty="0" sz="1200" spc="-5">
                <a:latin typeface="Times New Roman"/>
                <a:cs typeface="Times New Roman"/>
              </a:rPr>
              <a:t>seed?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to buy it, but the money . . . </a:t>
            </a:r>
            <a:r>
              <a:rPr dirty="0" sz="1200" spc="-5">
                <a:latin typeface="Times New Roman"/>
                <a:cs typeface="Times New Roman"/>
              </a:rPr>
              <a:t>everyone knows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we are </a:t>
            </a:r>
            <a:r>
              <a:rPr dirty="0" sz="1200">
                <a:latin typeface="Times New Roman"/>
                <a:cs typeface="Times New Roman"/>
              </a:rPr>
              <a:t>off for </a:t>
            </a:r>
            <a:r>
              <a:rPr dirty="0" sz="1200" spc="-5">
                <a:latin typeface="Times New Roman"/>
                <a:cs typeface="Times New Roman"/>
              </a:rPr>
              <a:t>money.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will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oats, </a:t>
            </a:r>
            <a:r>
              <a:rPr dirty="0" sz="1200">
                <a:latin typeface="Times New Roman"/>
                <a:cs typeface="Times New Roman"/>
              </a:rPr>
              <a:t>Kuzma Kuzmitch. . . .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down,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down. You have </a:t>
            </a:r>
            <a:r>
              <a:rPr dirty="0" sz="1200" spc="-5">
                <a:latin typeface="Times New Roman"/>
                <a:cs typeface="Times New Roman"/>
              </a:rPr>
              <a:t>so delighted 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pleasure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but I that should say thank 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are </a:t>
            </a:r>
            <a:r>
              <a:rPr dirty="0" sz="1200">
                <a:latin typeface="Times New Roman"/>
                <a:cs typeface="Times New Roman"/>
              </a:rPr>
              <a:t>our joy! That the </a:t>
            </a:r>
            <a:r>
              <a:rPr dirty="0" sz="1200" spc="-5">
                <a:latin typeface="Times New Roman"/>
                <a:cs typeface="Times New Roman"/>
              </a:rPr>
              <a:t>Lord </a:t>
            </a:r>
            <a:r>
              <a:rPr dirty="0" sz="1200">
                <a:latin typeface="Times New Roman"/>
                <a:cs typeface="Times New Roman"/>
              </a:rPr>
              <a:t>should create such </a:t>
            </a:r>
            <a:r>
              <a:rPr dirty="0" sz="1200" spc="-5">
                <a:latin typeface="Times New Roman"/>
                <a:cs typeface="Times New Roman"/>
              </a:rPr>
              <a:t>goodness! Rejoice, </a:t>
            </a:r>
            <a:r>
              <a:rPr dirty="0" sz="1200">
                <a:latin typeface="Times New Roman"/>
                <a:cs typeface="Times New Roman"/>
              </a:rPr>
              <a:t>Madam, looking 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deeds! . . . While </a:t>
            </a:r>
            <a:r>
              <a:rPr dirty="0" sz="1200" spc="-5">
                <a:latin typeface="Times New Roman"/>
                <a:cs typeface="Times New Roman"/>
              </a:rPr>
              <a:t>we sinners have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rejoicing </a:t>
            </a:r>
            <a:r>
              <a:rPr dirty="0" sz="1200">
                <a:latin typeface="Times New Roman"/>
                <a:cs typeface="Times New Roman"/>
              </a:rPr>
              <a:t>in ourselves. . . .  We </a:t>
            </a:r>
            <a:r>
              <a:rPr dirty="0" sz="1200" spc="-5">
                <a:latin typeface="Times New Roman"/>
                <a:cs typeface="Times New Roman"/>
              </a:rPr>
              <a:t>are paltry, </a:t>
            </a:r>
            <a:r>
              <a:rPr dirty="0" sz="1200">
                <a:latin typeface="Times New Roman"/>
                <a:cs typeface="Times New Roman"/>
              </a:rPr>
              <a:t>poor-spirited, </a:t>
            </a:r>
            <a:r>
              <a:rPr dirty="0" sz="1200" spc="-5">
                <a:latin typeface="Times New Roman"/>
                <a:cs typeface="Times New Roman"/>
              </a:rPr>
              <a:t>useless people </a:t>
            </a:r>
            <a:r>
              <a:rPr dirty="0" sz="1200">
                <a:latin typeface="Times New Roman"/>
                <a:cs typeface="Times New Roman"/>
              </a:rPr>
              <a:t>. . . a </a:t>
            </a:r>
            <a:r>
              <a:rPr dirty="0" sz="1200" spc="-5">
                <a:latin typeface="Times New Roman"/>
                <a:cs typeface="Times New Roman"/>
              </a:rPr>
              <a:t>mean </a:t>
            </a:r>
            <a:r>
              <a:rPr dirty="0" sz="1200">
                <a:latin typeface="Times New Roman"/>
                <a:cs typeface="Times New Roman"/>
              </a:rPr>
              <a:t>lot. . . . We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gentry in 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but in a </a:t>
            </a:r>
            <a:r>
              <a:rPr dirty="0" sz="1200" spc="-5">
                <a:latin typeface="Times New Roman"/>
                <a:cs typeface="Times New Roman"/>
              </a:rPr>
              <a:t>material </a:t>
            </a:r>
            <a:r>
              <a:rPr dirty="0" sz="1200">
                <a:latin typeface="Times New Roman"/>
                <a:cs typeface="Times New Roman"/>
              </a:rPr>
              <a:t>sense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the same </a:t>
            </a:r>
            <a:r>
              <a:rPr dirty="0" sz="1200" spc="-5">
                <a:latin typeface="Times New Roman"/>
                <a:cs typeface="Times New Roman"/>
              </a:rPr>
              <a:t>as peasants,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worse. </a:t>
            </a:r>
            <a:r>
              <a:rPr dirty="0" sz="1200">
                <a:latin typeface="Times New Roman"/>
                <a:cs typeface="Times New Roman"/>
              </a:rPr>
              <a:t>. . . We live in  stone </a:t>
            </a:r>
            <a:r>
              <a:rPr dirty="0" sz="1200" spc="-5">
                <a:latin typeface="Times New Roman"/>
                <a:cs typeface="Times New Roman"/>
              </a:rPr>
              <a:t>houses,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mere make-believe . . . for the roof leaks. And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 money  to buy wood to mend 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"I'll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wood, </a:t>
            </a:r>
            <a:r>
              <a:rPr dirty="0" sz="1200">
                <a:latin typeface="Times New Roman"/>
                <a:cs typeface="Times New Roman"/>
              </a:rPr>
              <a:t>Kuzma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Kuzmitch."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Zamuhrishen asks </a:t>
            </a:r>
            <a:r>
              <a:rPr dirty="0" sz="1200">
                <a:latin typeface="Times New Roman"/>
                <a:cs typeface="Times New Roman"/>
              </a:rPr>
              <a:t>for and </a:t>
            </a:r>
            <a:r>
              <a:rPr dirty="0" sz="1200" spc="-5">
                <a:latin typeface="Times New Roman"/>
                <a:cs typeface="Times New Roman"/>
              </a:rPr>
              <a:t>gets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cow </a:t>
            </a:r>
            <a:r>
              <a:rPr dirty="0" sz="1200">
                <a:latin typeface="Times New Roman"/>
                <a:cs typeface="Times New Roman"/>
              </a:rPr>
              <a:t>too, a letter of </a:t>
            </a:r>
            <a:r>
              <a:rPr dirty="0" sz="1200" spc="-5">
                <a:latin typeface="Times New Roman"/>
                <a:cs typeface="Times New Roman"/>
              </a:rPr>
              <a:t>recommendation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 daughter  </a:t>
            </a:r>
            <a:r>
              <a:rPr dirty="0" sz="1200">
                <a:latin typeface="Times New Roman"/>
                <a:cs typeface="Times New Roman"/>
              </a:rPr>
              <a:t>whom he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send 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boarding school, 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touched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lady's liberality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whimpers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excess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feeling, twists his mouth, and feels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pocket for </a:t>
            </a:r>
            <a:r>
              <a:rPr dirty="0" sz="1200" spc="-5">
                <a:latin typeface="Times New Roman"/>
                <a:cs typeface="Times New Roman"/>
              </a:rPr>
              <a:t>his  handkerchief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Marfa Petrovna sees </a:t>
            </a:r>
            <a:r>
              <a:rPr dirty="0" sz="1200">
                <a:latin typeface="Times New Roman"/>
                <a:cs typeface="Times New Roman"/>
              </a:rPr>
              <a:t>a red </a:t>
            </a:r>
            <a:r>
              <a:rPr dirty="0" sz="1200" spc="-5">
                <a:latin typeface="Times New Roman"/>
                <a:cs typeface="Times New Roman"/>
              </a:rPr>
              <a:t>paper </a:t>
            </a:r>
            <a:r>
              <a:rPr dirty="0" sz="1200">
                <a:latin typeface="Times New Roman"/>
                <a:cs typeface="Times New Roman"/>
              </a:rPr>
              <a:t>slip out of </a:t>
            </a:r>
            <a:r>
              <a:rPr dirty="0" sz="1200" spc="-5">
                <a:latin typeface="Times New Roman"/>
                <a:cs typeface="Times New Roman"/>
              </a:rPr>
              <a:t>his pocket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handkerchief and fall  </a:t>
            </a:r>
            <a:r>
              <a:rPr dirty="0" sz="1200">
                <a:latin typeface="Times New Roman"/>
                <a:cs typeface="Times New Roman"/>
              </a:rPr>
              <a:t>noiselessly to 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floor.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46012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952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 shall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forget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eternity . . ." he mutters, </a:t>
            </a: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children and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grandchildren </a:t>
            </a:r>
            <a:r>
              <a:rPr dirty="0" sz="1200">
                <a:latin typeface="Times New Roman"/>
                <a:cs typeface="Times New Roman"/>
              </a:rPr>
              <a:t>remember it . . . </a:t>
            </a:r>
            <a:r>
              <a:rPr dirty="0" sz="1200" spc="-5">
                <a:latin typeface="Times New Roman"/>
                <a:cs typeface="Times New Roman"/>
              </a:rPr>
              <a:t>from generation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generation. 'See, </a:t>
            </a:r>
            <a:r>
              <a:rPr dirty="0" sz="1200">
                <a:latin typeface="Times New Roman"/>
                <a:cs typeface="Times New Roman"/>
              </a:rPr>
              <a:t>children,' I shall  </a:t>
            </a:r>
            <a:r>
              <a:rPr dirty="0" sz="1200" spc="-5">
                <a:latin typeface="Times New Roman"/>
                <a:cs typeface="Times New Roman"/>
              </a:rPr>
              <a:t>say, 'who has </a:t>
            </a:r>
            <a:r>
              <a:rPr dirty="0" sz="1200">
                <a:latin typeface="Times New Roman"/>
                <a:cs typeface="Times New Roman"/>
              </a:rPr>
              <a:t>saved 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grave, </a:t>
            </a:r>
            <a:r>
              <a:rPr dirty="0" sz="1200">
                <a:latin typeface="Times New Roman"/>
                <a:cs typeface="Times New Roman"/>
              </a:rPr>
              <a:t>who 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.'"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she has seen her patient </a:t>
            </a:r>
            <a:r>
              <a:rPr dirty="0" sz="1200">
                <a:latin typeface="Times New Roman"/>
                <a:cs typeface="Times New Roman"/>
              </a:rPr>
              <a:t>out, the lady looks for a minute </a:t>
            </a:r>
            <a:r>
              <a:rPr dirty="0" sz="1200" spc="-5">
                <a:latin typeface="Times New Roman"/>
                <a:cs typeface="Times New Roman"/>
              </a:rPr>
              <a:t>at Father Aristark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full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tears, then turns </a:t>
            </a:r>
            <a:r>
              <a:rPr dirty="0" sz="1200" spc="-5">
                <a:latin typeface="Times New Roman"/>
                <a:cs typeface="Times New Roman"/>
              </a:rPr>
              <a:t>her caressing, reverent gaze </a:t>
            </a:r>
            <a:r>
              <a:rPr dirty="0" sz="1200">
                <a:latin typeface="Times New Roman"/>
                <a:cs typeface="Times New Roman"/>
              </a:rPr>
              <a:t>on the drug chest, the books,  the bills, the </a:t>
            </a:r>
            <a:r>
              <a:rPr dirty="0" sz="1200" spc="-5">
                <a:latin typeface="Times New Roman"/>
                <a:cs typeface="Times New Roman"/>
              </a:rPr>
              <a:t>armchair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man </a:t>
            </a:r>
            <a:r>
              <a:rPr dirty="0" sz="1200" spc="-5">
                <a:latin typeface="Times New Roman"/>
                <a:cs typeface="Times New Roman"/>
              </a:rPr>
              <a:t>she had saved from death has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been sitting,  and her eyes </a:t>
            </a:r>
            <a:r>
              <a:rPr dirty="0" sz="1200">
                <a:latin typeface="Times New Roman"/>
                <a:cs typeface="Times New Roman"/>
              </a:rPr>
              <a:t>fall on the </a:t>
            </a:r>
            <a:r>
              <a:rPr dirty="0" sz="1200" spc="-5">
                <a:latin typeface="Times New Roman"/>
                <a:cs typeface="Times New Roman"/>
              </a:rPr>
              <a:t>paper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dropped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her patient. She </a:t>
            </a:r>
            <a:r>
              <a:rPr dirty="0" sz="1200">
                <a:latin typeface="Times New Roman"/>
                <a:cs typeface="Times New Roman"/>
              </a:rPr>
              <a:t>picks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paper,  </a:t>
            </a:r>
            <a:r>
              <a:rPr dirty="0" sz="1200">
                <a:latin typeface="Times New Roman"/>
                <a:cs typeface="Times New Roman"/>
              </a:rPr>
              <a:t>unfolds it, </a:t>
            </a:r>
            <a:r>
              <a:rPr dirty="0" sz="1200" spc="-5">
                <a:latin typeface="Times New Roman"/>
                <a:cs typeface="Times New Roman"/>
              </a:rPr>
              <a:t>and sees </a:t>
            </a:r>
            <a:r>
              <a:rPr dirty="0" sz="1200">
                <a:latin typeface="Times New Roman"/>
                <a:cs typeface="Times New Roman"/>
              </a:rPr>
              <a:t>in it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pilules—the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pilules </a:t>
            </a:r>
            <a:r>
              <a:rPr dirty="0" sz="1200" spc="-5">
                <a:latin typeface="Times New Roman"/>
                <a:cs typeface="Times New Roman"/>
              </a:rPr>
              <a:t>she had given </a:t>
            </a:r>
            <a:r>
              <a:rPr dirty="0" sz="1200">
                <a:latin typeface="Times New Roman"/>
                <a:cs typeface="Times New Roman"/>
              </a:rPr>
              <a:t>Zamuhrishen the  </a:t>
            </a:r>
            <a:r>
              <a:rPr dirty="0" sz="1200" spc="-5">
                <a:latin typeface="Times New Roman"/>
                <a:cs typeface="Times New Roman"/>
              </a:rPr>
              <a:t>previous Tuesday.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ones,"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thinks puzzled. </a:t>
            </a: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The </a:t>
            </a:r>
            <a:r>
              <a:rPr dirty="0" sz="1200" spc="-5">
                <a:latin typeface="Times New Roman"/>
                <a:cs typeface="Times New Roman"/>
              </a:rPr>
              <a:t>paper is </a:t>
            </a:r>
            <a:r>
              <a:rPr dirty="0" sz="1200">
                <a:latin typeface="Times New Roman"/>
                <a:cs typeface="Times New Roman"/>
              </a:rPr>
              <a:t>the same. . . . </a:t>
            </a:r>
            <a:r>
              <a:rPr dirty="0" sz="1200" spc="-5">
                <a:latin typeface="Times New Roman"/>
                <a:cs typeface="Times New Roman"/>
              </a:rPr>
              <a:t>He hasn't  even unwrapped </a:t>
            </a:r>
            <a:r>
              <a:rPr dirty="0" sz="1200">
                <a:latin typeface="Times New Roman"/>
                <a:cs typeface="Times New Roman"/>
              </a:rPr>
              <a:t>them! What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taken then? Strange. </a:t>
            </a:r>
            <a:r>
              <a:rPr dirty="0" sz="1200">
                <a:latin typeface="Times New Roman"/>
                <a:cs typeface="Times New Roman"/>
              </a:rPr>
              <a:t>. . . Surely he </a:t>
            </a:r>
            <a:r>
              <a:rPr dirty="0" sz="1200" spc="-5">
                <a:latin typeface="Times New Roman"/>
                <a:cs typeface="Times New Roman"/>
              </a:rPr>
              <a:t>wouldn't </a:t>
            </a:r>
            <a:r>
              <a:rPr dirty="0" sz="1200">
                <a:latin typeface="Times New Roman"/>
                <a:cs typeface="Times New Roman"/>
              </a:rPr>
              <a:t>try to  </a:t>
            </a:r>
            <a:r>
              <a:rPr dirty="0" sz="1200" spc="-5">
                <a:latin typeface="Times New Roman"/>
                <a:cs typeface="Times New Roman"/>
              </a:rPr>
              <a:t>deceive </a:t>
            </a:r>
            <a:r>
              <a:rPr dirty="0" sz="1200">
                <a:latin typeface="Times New Roman"/>
                <a:cs typeface="Times New Roman"/>
              </a:rPr>
              <a:t>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time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practice </a:t>
            </a:r>
            <a:r>
              <a:rPr dirty="0" sz="1200">
                <a:latin typeface="Times New Roman"/>
                <a:cs typeface="Times New Roman"/>
              </a:rPr>
              <a:t>a doubt </a:t>
            </a:r>
            <a:r>
              <a:rPr dirty="0" sz="1200" spc="-5">
                <a:latin typeface="Times New Roman"/>
                <a:cs typeface="Times New Roman"/>
              </a:rPr>
              <a:t>creeps </a:t>
            </a:r>
            <a:r>
              <a:rPr dirty="0" sz="1200">
                <a:latin typeface="Times New Roman"/>
                <a:cs typeface="Times New Roman"/>
              </a:rPr>
              <a:t>into Marfa </a:t>
            </a:r>
            <a:r>
              <a:rPr dirty="0" sz="1200" spc="-5">
                <a:latin typeface="Times New Roman"/>
                <a:cs typeface="Times New Roman"/>
              </a:rPr>
              <a:t>Petrovna's  </a:t>
            </a:r>
            <a:r>
              <a:rPr dirty="0" sz="1200">
                <a:latin typeface="Times New Roman"/>
                <a:cs typeface="Times New Roman"/>
              </a:rPr>
              <a:t>mind. . . . </a:t>
            </a:r>
            <a:r>
              <a:rPr dirty="0" sz="1200" spc="-5">
                <a:latin typeface="Times New Roman"/>
                <a:cs typeface="Times New Roman"/>
              </a:rPr>
              <a:t>She summons the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patients, and </a:t>
            </a:r>
            <a:r>
              <a:rPr dirty="0" sz="1200">
                <a:latin typeface="Times New Roman"/>
                <a:cs typeface="Times New Roman"/>
              </a:rPr>
              <a:t>while talking to them of their </a:t>
            </a:r>
            <a:r>
              <a:rPr dirty="0" sz="1200" spc="-5">
                <a:latin typeface="Times New Roman"/>
                <a:cs typeface="Times New Roman"/>
              </a:rPr>
              <a:t>complaints  notices what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hitherto slipped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her ears unnoticed. The </a:t>
            </a:r>
            <a:r>
              <a:rPr dirty="0" sz="1200" spc="-5">
                <a:latin typeface="Times New Roman"/>
                <a:cs typeface="Times New Roman"/>
              </a:rPr>
              <a:t>patients, </a:t>
            </a:r>
            <a:r>
              <a:rPr dirty="0" sz="1200" spc="10">
                <a:latin typeface="Times New Roman"/>
                <a:cs typeface="Times New Roman"/>
              </a:rPr>
              <a:t>every </a:t>
            </a:r>
            <a:r>
              <a:rPr dirty="0" sz="1200">
                <a:latin typeface="Times New Roman"/>
                <a:cs typeface="Times New Roman"/>
              </a:rPr>
              <a:t>one of them 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were in a </a:t>
            </a:r>
            <a:r>
              <a:rPr dirty="0" sz="1200" spc="-5">
                <a:latin typeface="Times New Roman"/>
                <a:cs typeface="Times New Roman"/>
              </a:rPr>
              <a:t>conspiracy, first </a:t>
            </a:r>
            <a:r>
              <a:rPr dirty="0" sz="1200">
                <a:latin typeface="Times New Roman"/>
                <a:cs typeface="Times New Roman"/>
              </a:rPr>
              <a:t>belaud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for their </a:t>
            </a:r>
            <a:r>
              <a:rPr dirty="0" sz="1200" spc="-5">
                <a:latin typeface="Times New Roman"/>
                <a:cs typeface="Times New Roman"/>
              </a:rPr>
              <a:t>miraculous cure,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raptures </a:t>
            </a:r>
            <a:r>
              <a:rPr dirty="0" sz="1200">
                <a:latin typeface="Times New Roman"/>
                <a:cs typeface="Times New Roman"/>
              </a:rPr>
              <a:t>over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medical skill, </a:t>
            </a:r>
            <a:r>
              <a:rPr dirty="0" sz="1200" spc="-5">
                <a:latin typeface="Times New Roman"/>
                <a:cs typeface="Times New Roman"/>
              </a:rPr>
              <a:t>and abuse allopath doctors,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when she is flushed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excitement, begin </a:t>
            </a:r>
            <a:r>
              <a:rPr dirty="0" sz="1200">
                <a:latin typeface="Times New Roman"/>
                <a:cs typeface="Times New Roman"/>
              </a:rPr>
              <a:t>holding </a:t>
            </a:r>
            <a:r>
              <a:rPr dirty="0" sz="1200" spc="-5">
                <a:latin typeface="Times New Roman"/>
                <a:cs typeface="Times New Roman"/>
              </a:rPr>
              <a:t>forth </a:t>
            </a:r>
            <a:r>
              <a:rPr dirty="0" sz="1200">
                <a:latin typeface="Times New Roman"/>
                <a:cs typeface="Times New Roman"/>
              </a:rPr>
              <a:t>on their needs. </a:t>
            </a:r>
            <a:r>
              <a:rPr dirty="0" sz="1200" spc="-5">
                <a:latin typeface="Times New Roman"/>
                <a:cs typeface="Times New Roman"/>
              </a:rPr>
              <a:t>One asks </a:t>
            </a:r>
            <a:r>
              <a:rPr dirty="0" sz="1200">
                <a:latin typeface="Times New Roman"/>
                <a:cs typeface="Times New Roman"/>
              </a:rPr>
              <a:t>for a bit of land to </a:t>
            </a:r>
            <a:r>
              <a:rPr dirty="0" sz="1200" spc="-5">
                <a:latin typeface="Times New Roman"/>
                <a:cs typeface="Times New Roman"/>
              </a:rPr>
              <a:t>plough,  another </a:t>
            </a:r>
            <a:r>
              <a:rPr dirty="0" sz="1200">
                <a:latin typeface="Times New Roman"/>
                <a:cs typeface="Times New Roman"/>
              </a:rPr>
              <a:t>for wood, a third for </a:t>
            </a:r>
            <a:r>
              <a:rPr dirty="0" sz="1200" spc="-5">
                <a:latin typeface="Times New Roman"/>
                <a:cs typeface="Times New Roman"/>
              </a:rPr>
              <a:t>permission </a:t>
            </a:r>
            <a:r>
              <a:rPr dirty="0" sz="1200">
                <a:latin typeface="Times New Roman"/>
                <a:cs typeface="Times New Roman"/>
              </a:rPr>
              <a:t>to shoot in </a:t>
            </a:r>
            <a:r>
              <a:rPr dirty="0" sz="1200" spc="-5">
                <a:latin typeface="Times New Roman"/>
                <a:cs typeface="Times New Roman"/>
              </a:rPr>
              <a:t>her forests, and so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at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broad, </a:t>
            </a:r>
            <a:r>
              <a:rPr dirty="0" sz="1200">
                <a:latin typeface="Times New Roman"/>
                <a:cs typeface="Times New Roman"/>
              </a:rPr>
              <a:t>benevolent </a:t>
            </a:r>
            <a:r>
              <a:rPr dirty="0" sz="1200" spc="-5">
                <a:latin typeface="Times New Roman"/>
                <a:cs typeface="Times New Roman"/>
              </a:rPr>
              <a:t>countenance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Father Aristark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has revealed </a:t>
            </a:r>
            <a:r>
              <a:rPr dirty="0" sz="1200">
                <a:latin typeface="Times New Roman"/>
                <a:cs typeface="Times New Roman"/>
              </a:rPr>
              <a:t>the truth to </a:t>
            </a:r>
            <a:r>
              <a:rPr dirty="0" sz="1200" spc="-5">
                <a:latin typeface="Times New Roman"/>
                <a:cs typeface="Times New Roman"/>
              </a:rPr>
              <a:t>her, 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new truth </a:t>
            </a:r>
            <a:r>
              <a:rPr dirty="0" sz="1200">
                <a:latin typeface="Times New Roman"/>
                <a:cs typeface="Times New Roman"/>
              </a:rPr>
              <a:t>begins </a:t>
            </a:r>
            <a:r>
              <a:rPr dirty="0" sz="1200" spc="-5">
                <a:latin typeface="Times New Roman"/>
                <a:cs typeface="Times New Roman"/>
              </a:rPr>
              <a:t>gnawing at </a:t>
            </a:r>
            <a:r>
              <a:rPr dirty="0" sz="1200">
                <a:latin typeface="Times New Roman"/>
                <a:cs typeface="Times New Roman"/>
              </a:rPr>
              <a:t>her heart.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evil </a:t>
            </a:r>
            <a:r>
              <a:rPr dirty="0" sz="1200" spc="-5">
                <a:latin typeface="Times New Roman"/>
                <a:cs typeface="Times New Roman"/>
              </a:rPr>
              <a:t>oppressive </a:t>
            </a:r>
            <a:r>
              <a:rPr dirty="0" sz="1200">
                <a:latin typeface="Times New Roman"/>
                <a:cs typeface="Times New Roman"/>
              </a:rPr>
              <a:t>truth. . 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deceitfulness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075" cy="830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GRAVEYARD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wind </a:t>
            </a:r>
            <a:r>
              <a:rPr dirty="0" sz="1200" spc="-5">
                <a:latin typeface="Times New Roman"/>
                <a:cs typeface="Times New Roman"/>
              </a:rPr>
              <a:t>has got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friends,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beginning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dark.  Hadn't we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ourselves </a:t>
            </a:r>
            <a:r>
              <a:rPr dirty="0" sz="1200" spc="-5">
                <a:latin typeface="Times New Roman"/>
                <a:cs typeface="Times New Roman"/>
              </a:rPr>
              <a:t>off before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gets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worse?"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wind </a:t>
            </a:r>
            <a:r>
              <a:rPr dirty="0" sz="1200" spc="-5">
                <a:latin typeface="Times New Roman"/>
                <a:cs typeface="Times New Roman"/>
              </a:rPr>
              <a:t>was frolicking among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yellow leaves </a:t>
            </a:r>
            <a:r>
              <a:rPr dirty="0" sz="1200">
                <a:latin typeface="Times New Roman"/>
                <a:cs typeface="Times New Roman"/>
              </a:rPr>
              <a:t>of the old </a:t>
            </a:r>
            <a:r>
              <a:rPr dirty="0" sz="1200" spc="-5">
                <a:latin typeface="Times New Roman"/>
                <a:cs typeface="Times New Roman"/>
              </a:rPr>
              <a:t>birch trees,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shower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thick drops </a:t>
            </a:r>
            <a:r>
              <a:rPr dirty="0" sz="1200">
                <a:latin typeface="Times New Roman"/>
                <a:cs typeface="Times New Roman"/>
              </a:rPr>
              <a:t>fell upon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leaves. One </a:t>
            </a:r>
            <a:r>
              <a:rPr dirty="0" sz="1200">
                <a:latin typeface="Times New Roman"/>
                <a:cs typeface="Times New Roman"/>
              </a:rPr>
              <a:t>of our party </a:t>
            </a:r>
            <a:r>
              <a:rPr dirty="0" sz="1200" spc="-5">
                <a:latin typeface="Times New Roman"/>
                <a:cs typeface="Times New Roman"/>
              </a:rPr>
              <a:t>slipped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clayey </a:t>
            </a:r>
            <a:r>
              <a:rPr dirty="0" sz="1200">
                <a:latin typeface="Times New Roman"/>
                <a:cs typeface="Times New Roman"/>
              </a:rPr>
              <a:t>soil, </a:t>
            </a:r>
            <a:r>
              <a:rPr dirty="0" sz="1200" spc="-5">
                <a:latin typeface="Times New Roman"/>
                <a:cs typeface="Times New Roman"/>
              </a:rPr>
              <a:t>and  clutched at </a:t>
            </a:r>
            <a:r>
              <a:rPr dirty="0" sz="1200">
                <a:latin typeface="Times New Roman"/>
                <a:cs typeface="Times New Roman"/>
              </a:rPr>
              <a:t>a big grey cross to </a:t>
            </a:r>
            <a:r>
              <a:rPr dirty="0" sz="1200" spc="-5">
                <a:latin typeface="Times New Roman"/>
                <a:cs typeface="Times New Roman"/>
              </a:rPr>
              <a:t>save himself 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"Yegor Gryaznorukov, </a:t>
            </a:r>
            <a:r>
              <a:rPr dirty="0" sz="1200">
                <a:latin typeface="Times New Roman"/>
                <a:cs typeface="Times New Roman"/>
              </a:rPr>
              <a:t>titular </a:t>
            </a:r>
            <a:r>
              <a:rPr dirty="0" sz="1200" spc="-5">
                <a:latin typeface="Times New Roman"/>
                <a:cs typeface="Times New Roman"/>
              </a:rPr>
              <a:t>councillor and cavalier </a:t>
            </a:r>
            <a:r>
              <a:rPr dirty="0" sz="1200">
                <a:latin typeface="Times New Roman"/>
                <a:cs typeface="Times New Roman"/>
              </a:rPr>
              <a:t>. ."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read. "I </a:t>
            </a:r>
            <a:r>
              <a:rPr dirty="0" sz="1200">
                <a:latin typeface="Times New Roman"/>
                <a:cs typeface="Times New Roman"/>
              </a:rPr>
              <a:t>knew that  </a:t>
            </a:r>
            <a:r>
              <a:rPr dirty="0" sz="1200" spc="-5">
                <a:latin typeface="Times New Roman"/>
                <a:cs typeface="Times New Roman"/>
              </a:rPr>
              <a:t>gentleman. He was </a:t>
            </a:r>
            <a:r>
              <a:rPr dirty="0" sz="1200">
                <a:latin typeface="Times New Roman"/>
                <a:cs typeface="Times New Roman"/>
              </a:rPr>
              <a:t>fond of </a:t>
            </a:r>
            <a:r>
              <a:rPr dirty="0" sz="1200" spc="-5">
                <a:latin typeface="Times New Roman"/>
                <a:cs typeface="Times New Roman"/>
              </a:rPr>
              <a:t>his wife,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Stanislav </a:t>
            </a:r>
            <a:r>
              <a:rPr dirty="0" sz="1200">
                <a:latin typeface="Times New Roman"/>
                <a:cs typeface="Times New Roman"/>
              </a:rPr>
              <a:t>ribbon, </a:t>
            </a:r>
            <a:r>
              <a:rPr dirty="0" sz="1200" spc="-5">
                <a:latin typeface="Times New Roman"/>
                <a:cs typeface="Times New Roman"/>
              </a:rPr>
              <a:t>and read nothing.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His digestion worked </a:t>
            </a:r>
            <a:r>
              <a:rPr dirty="0" sz="1200">
                <a:latin typeface="Times New Roman"/>
                <a:cs typeface="Times New Roman"/>
              </a:rPr>
              <a:t>well . . . . life </a:t>
            </a:r>
            <a:r>
              <a:rPr dirty="0" sz="1200" spc="-5">
                <a:latin typeface="Times New Roman"/>
                <a:cs typeface="Times New Roman"/>
              </a:rPr>
              <a:t>was all right, wasn't it? One </a:t>
            </a:r>
            <a:r>
              <a:rPr dirty="0" sz="1200">
                <a:latin typeface="Times New Roman"/>
                <a:cs typeface="Times New Roman"/>
              </a:rPr>
              <a:t>would have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to die, but </a:t>
            </a:r>
            <a:r>
              <a:rPr dirty="0" sz="1200" spc="-5">
                <a:latin typeface="Times New Roman"/>
                <a:cs typeface="Times New Roman"/>
              </a:rPr>
              <a:t>alas! fate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 spc="-10">
                <a:latin typeface="Times New Roman"/>
                <a:cs typeface="Times New Roman"/>
              </a:rPr>
              <a:t>eye </a:t>
            </a:r>
            <a:r>
              <a:rPr dirty="0" sz="1200">
                <a:latin typeface="Times New Roman"/>
                <a:cs typeface="Times New Roman"/>
              </a:rPr>
              <a:t>on him. . . . The poor </a:t>
            </a:r>
            <a:r>
              <a:rPr dirty="0" sz="1200" spc="-5">
                <a:latin typeface="Times New Roman"/>
                <a:cs typeface="Times New Roman"/>
              </a:rPr>
              <a:t>fellow fell </a:t>
            </a:r>
            <a:r>
              <a:rPr dirty="0" sz="1200">
                <a:latin typeface="Times New Roman"/>
                <a:cs typeface="Times New Roman"/>
              </a:rPr>
              <a:t>a victim  to </a:t>
            </a:r>
            <a:r>
              <a:rPr dirty="0" sz="1200" spc="-5">
                <a:latin typeface="Times New Roman"/>
                <a:cs typeface="Times New Roman"/>
              </a:rPr>
              <a:t>his habits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observation. On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occasion,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listening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keyhole,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got  such </a:t>
            </a:r>
            <a:r>
              <a:rPr dirty="0" sz="1200">
                <a:latin typeface="Times New Roman"/>
                <a:cs typeface="Times New Roman"/>
              </a:rPr>
              <a:t>a bang on the </a:t>
            </a:r>
            <a:r>
              <a:rPr dirty="0" sz="1200" spc="-5">
                <a:latin typeface="Times New Roman"/>
                <a:cs typeface="Times New Roman"/>
              </a:rPr>
              <a:t>head from </a:t>
            </a:r>
            <a:r>
              <a:rPr dirty="0" sz="1200">
                <a:latin typeface="Times New Roman"/>
                <a:cs typeface="Times New Roman"/>
              </a:rPr>
              <a:t>the door that he sustained concussion of the </a:t>
            </a:r>
            <a:r>
              <a:rPr dirty="0" sz="1200" spc="-5">
                <a:latin typeface="Times New Roman"/>
                <a:cs typeface="Times New Roman"/>
              </a:rPr>
              <a:t>brain </a:t>
            </a:r>
            <a:r>
              <a:rPr dirty="0" sz="1200">
                <a:latin typeface="Times New Roman"/>
                <a:cs typeface="Times New Roman"/>
              </a:rPr>
              <a:t>(he </a:t>
            </a:r>
            <a:r>
              <a:rPr dirty="0" sz="1200" spc="-5">
                <a:latin typeface="Times New Roman"/>
                <a:cs typeface="Times New Roman"/>
              </a:rPr>
              <a:t>had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brain), and </a:t>
            </a:r>
            <a:r>
              <a:rPr dirty="0" sz="1200">
                <a:latin typeface="Times New Roman"/>
                <a:cs typeface="Times New Roman"/>
              </a:rPr>
              <a:t>died. And </a:t>
            </a:r>
            <a:r>
              <a:rPr dirty="0" sz="1200" spc="-5">
                <a:latin typeface="Times New Roman"/>
                <a:cs typeface="Times New Roman"/>
              </a:rPr>
              <a:t>here, under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tombstone, lies </a:t>
            </a:r>
            <a:r>
              <a:rPr dirty="0" sz="1200">
                <a:latin typeface="Times New Roman"/>
                <a:cs typeface="Times New Roman"/>
              </a:rPr>
              <a:t>a man who from </a:t>
            </a:r>
            <a:r>
              <a:rPr dirty="0" sz="1200" spc="-5">
                <a:latin typeface="Times New Roman"/>
                <a:cs typeface="Times New Roman"/>
              </a:rPr>
              <a:t>his cradle  detested verses and epigrams.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to mock him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whole tombstone </a:t>
            </a:r>
            <a:r>
              <a:rPr dirty="0" sz="1200" spc="-5">
                <a:latin typeface="Times New Roman"/>
                <a:cs typeface="Times New Roman"/>
              </a:rPr>
              <a:t>is  adorned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verses.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someone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man in a shabby overcoat, with a shaven, </a:t>
            </a:r>
            <a:r>
              <a:rPr dirty="0" sz="1200" spc="-5">
                <a:latin typeface="Times New Roman"/>
                <a:cs typeface="Times New Roman"/>
              </a:rPr>
              <a:t>bluish-crimson countenance, overtook us.  He had </a:t>
            </a:r>
            <a:r>
              <a:rPr dirty="0" sz="1200">
                <a:latin typeface="Times New Roman"/>
                <a:cs typeface="Times New Roman"/>
              </a:rPr>
              <a:t>a bottle under </a:t>
            </a:r>
            <a:r>
              <a:rPr dirty="0" sz="1200" spc="-5">
                <a:latin typeface="Times New Roman"/>
                <a:cs typeface="Times New Roman"/>
              </a:rPr>
              <a:t>his arm and </a:t>
            </a:r>
            <a:r>
              <a:rPr dirty="0" sz="1200">
                <a:latin typeface="Times New Roman"/>
                <a:cs typeface="Times New Roman"/>
              </a:rPr>
              <a:t>a parcel of </a:t>
            </a:r>
            <a:r>
              <a:rPr dirty="0" sz="1200" spc="-5">
                <a:latin typeface="Times New Roman"/>
                <a:cs typeface="Times New Roman"/>
              </a:rPr>
              <a:t>sausage was </a:t>
            </a:r>
            <a:r>
              <a:rPr dirty="0" sz="1200">
                <a:latin typeface="Times New Roman"/>
                <a:cs typeface="Times New Roman"/>
              </a:rPr>
              <a:t>sticking out of 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pocket.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"Where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Mushkin, the </a:t>
            </a:r>
            <a:r>
              <a:rPr dirty="0" sz="1200" spc="-5">
                <a:latin typeface="Times New Roman"/>
                <a:cs typeface="Times New Roman"/>
              </a:rPr>
              <a:t>actor?" </a:t>
            </a:r>
            <a:r>
              <a:rPr dirty="0" sz="1200">
                <a:latin typeface="Times New Roman"/>
                <a:cs typeface="Times New Roman"/>
              </a:rPr>
              <a:t>he asked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in a husky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conducted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 </a:t>
            </a:r>
            <a:r>
              <a:rPr dirty="0" sz="1200">
                <a:latin typeface="Times New Roman"/>
                <a:cs typeface="Times New Roman"/>
              </a:rPr>
              <a:t>of Mushkin, the actor, 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5">
                <a:latin typeface="Times New Roman"/>
                <a:cs typeface="Times New Roman"/>
              </a:rPr>
              <a:t>two years  before.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a </a:t>
            </a:r>
            <a:r>
              <a:rPr dirty="0" sz="1200" spc="-5">
                <a:latin typeface="Times New Roman"/>
                <a:cs typeface="Times New Roman"/>
              </a:rPr>
              <a:t>government clerk, </a:t>
            </a:r>
            <a:r>
              <a:rPr dirty="0" sz="1200">
                <a:latin typeface="Times New Roman"/>
                <a:cs typeface="Times New Roman"/>
              </a:rPr>
              <a:t>I suppose?"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asked 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an </a:t>
            </a:r>
            <a:r>
              <a:rPr dirty="0" sz="1200">
                <a:latin typeface="Times New Roman"/>
                <a:cs typeface="Times New Roman"/>
              </a:rPr>
              <a:t>actor. </a:t>
            </a:r>
            <a:r>
              <a:rPr dirty="0" sz="1200" spc="-5">
                <a:latin typeface="Times New Roman"/>
                <a:cs typeface="Times New Roman"/>
              </a:rPr>
              <a:t>Nowadays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difficult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distinguish actors from clerks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Consistory. No </a:t>
            </a:r>
            <a:r>
              <a:rPr dirty="0" sz="1200">
                <a:latin typeface="Times New Roman"/>
                <a:cs typeface="Times New Roman"/>
              </a:rPr>
              <a:t>doubt </a:t>
            </a:r>
            <a:r>
              <a:rPr dirty="0" sz="1200" spc="-5">
                <a:latin typeface="Times New Roman"/>
                <a:cs typeface="Times New Roman"/>
              </a:rPr>
              <a:t>you have noticed </a:t>
            </a:r>
            <a:r>
              <a:rPr dirty="0" sz="1200">
                <a:latin typeface="Times New Roman"/>
                <a:cs typeface="Times New Roman"/>
              </a:rPr>
              <a:t>that. . . .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typical, but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flattering 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government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clerk."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with difficulty that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found the </a:t>
            </a:r>
            <a:r>
              <a:rPr dirty="0" sz="1200" spc="-5">
                <a:latin typeface="Times New Roman"/>
                <a:cs typeface="Times New Roman"/>
              </a:rPr>
              <a:t>actor's grave.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had sunken, was overgrown  with weeds, and had </a:t>
            </a:r>
            <a:r>
              <a:rPr dirty="0" sz="1200">
                <a:latin typeface="Times New Roman"/>
                <a:cs typeface="Times New Roman"/>
              </a:rPr>
              <a:t>lost </a:t>
            </a:r>
            <a:r>
              <a:rPr dirty="0" sz="1200" spc="-5">
                <a:latin typeface="Times New Roman"/>
                <a:cs typeface="Times New Roman"/>
              </a:rPr>
              <a:t>all appearance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grave. A cheap, </a:t>
            </a:r>
            <a:r>
              <a:rPr dirty="0" sz="1200">
                <a:latin typeface="Times New Roman"/>
                <a:cs typeface="Times New Roman"/>
              </a:rPr>
              <a:t>little </a:t>
            </a:r>
            <a:r>
              <a:rPr dirty="0" sz="1200" spc="-5">
                <a:latin typeface="Times New Roman"/>
                <a:cs typeface="Times New Roman"/>
              </a:rPr>
              <a:t>cross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had begun  </a:t>
            </a:r>
            <a:r>
              <a:rPr dirty="0" sz="1200">
                <a:latin typeface="Times New Roman"/>
                <a:cs typeface="Times New Roman"/>
              </a:rPr>
              <a:t>to rot, </a:t>
            </a:r>
            <a:r>
              <a:rPr dirty="0" sz="1200" spc="-5">
                <a:latin typeface="Times New Roman"/>
                <a:cs typeface="Times New Roman"/>
              </a:rPr>
              <a:t>and was covered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green moss </a:t>
            </a:r>
            <a:r>
              <a:rPr dirty="0" sz="1200">
                <a:latin typeface="Times New Roman"/>
                <a:cs typeface="Times New Roman"/>
              </a:rPr>
              <a:t>blackened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frost,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air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aged  dejection and </a:t>
            </a:r>
            <a:r>
              <a:rPr dirty="0" sz="1200">
                <a:latin typeface="Times New Roman"/>
                <a:cs typeface="Times New Roman"/>
              </a:rPr>
              <a:t>looked,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forgotten friend </a:t>
            </a:r>
            <a:r>
              <a:rPr dirty="0" sz="1200">
                <a:latin typeface="Times New Roman"/>
                <a:cs typeface="Times New Roman"/>
              </a:rPr>
              <a:t>Mushkin . . </a:t>
            </a:r>
            <a:r>
              <a:rPr dirty="0" sz="1200" spc="-5">
                <a:latin typeface="Times New Roman"/>
                <a:cs typeface="Times New Roman"/>
              </a:rPr>
              <a:t>." 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had erased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never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and corrected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falsehood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 spc="-5">
                <a:latin typeface="Times New Roman"/>
                <a:cs typeface="Times New Roman"/>
              </a:rPr>
              <a:t>subscription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monument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him was got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among actors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journalists, but  </a:t>
            </a:r>
            <a:r>
              <a:rPr dirty="0" sz="1200">
                <a:latin typeface="Times New Roman"/>
                <a:cs typeface="Times New Roman"/>
              </a:rPr>
              <a:t>they drank up the </a:t>
            </a:r>
            <a:r>
              <a:rPr dirty="0" sz="1200" spc="-5">
                <a:latin typeface="Times New Roman"/>
                <a:cs typeface="Times New Roman"/>
              </a:rPr>
              <a:t>money, </a:t>
            </a:r>
            <a:r>
              <a:rPr dirty="0" sz="1200">
                <a:latin typeface="Times New Roman"/>
                <a:cs typeface="Times New Roman"/>
              </a:rPr>
              <a:t>the dear </a:t>
            </a:r>
            <a:r>
              <a:rPr dirty="0" sz="1200" spc="-5">
                <a:latin typeface="Times New Roman"/>
                <a:cs typeface="Times New Roman"/>
              </a:rPr>
              <a:t>fellows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sighed </a:t>
            </a:r>
            <a:r>
              <a:rPr dirty="0" sz="1200">
                <a:latin typeface="Times New Roman"/>
                <a:cs typeface="Times New Roman"/>
              </a:rPr>
              <a:t>the actor, bowing down to the  </a:t>
            </a:r>
            <a:r>
              <a:rPr dirty="0" sz="1200" spc="-5">
                <a:latin typeface="Times New Roman"/>
                <a:cs typeface="Times New Roman"/>
              </a:rPr>
              <a:t>ground and </a:t>
            </a:r>
            <a:r>
              <a:rPr dirty="0" sz="1200">
                <a:latin typeface="Times New Roman"/>
                <a:cs typeface="Times New Roman"/>
              </a:rPr>
              <a:t>touching the </a:t>
            </a:r>
            <a:r>
              <a:rPr dirty="0" sz="1200" spc="-5">
                <a:latin typeface="Times New Roman"/>
                <a:cs typeface="Times New Roman"/>
              </a:rPr>
              <a:t>wet earth with his </a:t>
            </a:r>
            <a:r>
              <a:rPr dirty="0" sz="1200">
                <a:latin typeface="Times New Roman"/>
                <a:cs typeface="Times New Roman"/>
              </a:rPr>
              <a:t>knees </a:t>
            </a:r>
            <a:r>
              <a:rPr dirty="0" sz="1200" spc="-5">
                <a:latin typeface="Times New Roman"/>
                <a:cs typeface="Times New Roman"/>
              </a:rPr>
              <a:t>and 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mean, drank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72383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very simple. They </a:t>
            </a:r>
            <a:r>
              <a:rPr dirty="0" sz="1200" spc="-5">
                <a:latin typeface="Times New Roman"/>
                <a:cs typeface="Times New Roman"/>
              </a:rPr>
              <a:t>collected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money, published </a:t>
            </a:r>
            <a:r>
              <a:rPr dirty="0" sz="1200">
                <a:latin typeface="Times New Roman"/>
                <a:cs typeface="Times New Roman"/>
              </a:rPr>
              <a:t>a paragraph about it in the  </a:t>
            </a:r>
            <a:r>
              <a:rPr dirty="0" sz="1200" spc="-5">
                <a:latin typeface="Times New Roman"/>
                <a:cs typeface="Times New Roman"/>
              </a:rPr>
              <a:t>newspaper, and spent </a:t>
            </a:r>
            <a:r>
              <a:rPr dirty="0" sz="1200">
                <a:latin typeface="Times New Roman"/>
                <a:cs typeface="Times New Roman"/>
              </a:rPr>
              <a:t>it on drink. . . .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say it to blame them. . . . I hope it did them  </a:t>
            </a:r>
            <a:r>
              <a:rPr dirty="0" sz="1200" spc="-5">
                <a:latin typeface="Times New Roman"/>
                <a:cs typeface="Times New Roman"/>
              </a:rPr>
              <a:t>good,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things! Good health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them,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eternal </a:t>
            </a:r>
            <a:r>
              <a:rPr dirty="0" sz="1200">
                <a:latin typeface="Times New Roman"/>
                <a:cs typeface="Times New Roman"/>
              </a:rPr>
              <a:t>memory 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"Drinking means bad </a:t>
            </a:r>
            <a:r>
              <a:rPr dirty="0" sz="1200">
                <a:latin typeface="Times New Roman"/>
                <a:cs typeface="Times New Roman"/>
              </a:rPr>
              <a:t>health, </a:t>
            </a:r>
            <a:r>
              <a:rPr dirty="0" sz="1200" spc="-5">
                <a:latin typeface="Times New Roman"/>
                <a:cs typeface="Times New Roman"/>
              </a:rPr>
              <a:t>and eternal </a:t>
            </a:r>
            <a:r>
              <a:rPr dirty="0" sz="1200">
                <a:latin typeface="Times New Roman"/>
                <a:cs typeface="Times New Roman"/>
              </a:rPr>
              <a:t>memory nothing but </a:t>
            </a:r>
            <a:r>
              <a:rPr dirty="0" sz="1200" spc="-5">
                <a:latin typeface="Times New Roman"/>
                <a:cs typeface="Times New Roman"/>
              </a:rPr>
              <a:t>sadness. </a:t>
            </a:r>
            <a:r>
              <a:rPr dirty="0" sz="1200" spc="5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give us  remembrance </a:t>
            </a:r>
            <a:r>
              <a:rPr dirty="0" sz="1200">
                <a:latin typeface="Times New Roman"/>
                <a:cs typeface="Times New Roman"/>
              </a:rPr>
              <a:t>for a time, but </a:t>
            </a:r>
            <a:r>
              <a:rPr dirty="0" sz="1200" spc="-5">
                <a:latin typeface="Times New Roman"/>
                <a:cs typeface="Times New Roman"/>
              </a:rPr>
              <a:t>eternal </a:t>
            </a:r>
            <a:r>
              <a:rPr dirty="0" sz="1200">
                <a:latin typeface="Times New Roman"/>
                <a:cs typeface="Times New Roman"/>
              </a:rPr>
              <a:t>memory—what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right there. </a:t>
            </a:r>
            <a:r>
              <a:rPr dirty="0" sz="1200">
                <a:latin typeface="Times New Roman"/>
                <a:cs typeface="Times New Roman"/>
              </a:rPr>
              <a:t>Mushkin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well-known man,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see;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a dozen  </a:t>
            </a:r>
            <a:r>
              <a:rPr dirty="0" sz="1200" spc="-5">
                <a:latin typeface="Times New Roman"/>
                <a:cs typeface="Times New Roman"/>
              </a:rPr>
              <a:t>wreaths </a:t>
            </a:r>
            <a:r>
              <a:rPr dirty="0" sz="1200">
                <a:latin typeface="Times New Roman"/>
                <a:cs typeface="Times New Roman"/>
              </a:rPr>
              <a:t>on the coffin, and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forgotten. </a:t>
            </a:r>
            <a:r>
              <a:rPr dirty="0" sz="1200">
                <a:latin typeface="Times New Roman"/>
                <a:cs typeface="Times New Roman"/>
              </a:rPr>
              <a:t>Those to whom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dear have  </a:t>
            </a:r>
            <a:r>
              <a:rPr dirty="0" sz="1200" spc="-5">
                <a:latin typeface="Times New Roman"/>
                <a:cs typeface="Times New Roman"/>
              </a:rPr>
              <a:t>forgotten </a:t>
            </a:r>
            <a:r>
              <a:rPr dirty="0" sz="1200">
                <a:latin typeface="Times New Roman"/>
                <a:cs typeface="Times New Roman"/>
              </a:rPr>
              <a:t>him, but those to whom he did </a:t>
            </a:r>
            <a:r>
              <a:rPr dirty="0" sz="1200" spc="-5">
                <a:latin typeface="Times New Roman"/>
                <a:cs typeface="Times New Roman"/>
              </a:rPr>
              <a:t>harm remember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10">
                <a:latin typeface="Times New Roman"/>
                <a:cs typeface="Times New Roman"/>
              </a:rPr>
              <a:t>I,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instance, shall  never,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forget </a:t>
            </a:r>
            <a:r>
              <a:rPr dirty="0" sz="1200">
                <a:latin typeface="Times New Roman"/>
                <a:cs typeface="Times New Roman"/>
              </a:rPr>
              <a:t>him, for I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nothing but harm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him. I have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love for the  </a:t>
            </a:r>
            <a:r>
              <a:rPr dirty="0" sz="1200" spc="-5">
                <a:latin typeface="Times New Roman"/>
                <a:cs typeface="Times New Roman"/>
              </a:rPr>
              <a:t>deceased."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harm </a:t>
            </a:r>
            <a:r>
              <a:rPr dirty="0" sz="1200">
                <a:latin typeface="Times New Roman"/>
                <a:cs typeface="Times New Roman"/>
              </a:rPr>
              <a:t>did he do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"Great </a:t>
            </a:r>
            <a:r>
              <a:rPr dirty="0" sz="1200">
                <a:latin typeface="Times New Roman"/>
                <a:cs typeface="Times New Roman"/>
              </a:rPr>
              <a:t>harm," </a:t>
            </a:r>
            <a:r>
              <a:rPr dirty="0" sz="1200" spc="-5">
                <a:latin typeface="Times New Roman"/>
                <a:cs typeface="Times New Roman"/>
              </a:rPr>
              <a:t>sighed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actor, and an expression </a:t>
            </a:r>
            <a:r>
              <a:rPr dirty="0" sz="1200">
                <a:latin typeface="Times New Roman"/>
                <a:cs typeface="Times New Roman"/>
              </a:rPr>
              <a:t>of bitter </a:t>
            </a:r>
            <a:r>
              <a:rPr dirty="0" sz="1200" spc="-5">
                <a:latin typeface="Times New Roman"/>
                <a:cs typeface="Times New Roman"/>
              </a:rPr>
              <a:t>resentment </a:t>
            </a:r>
            <a:r>
              <a:rPr dirty="0" sz="1200">
                <a:latin typeface="Times New Roman"/>
                <a:cs typeface="Times New Roman"/>
              </a:rPr>
              <a:t>overspread </a:t>
            </a:r>
            <a:r>
              <a:rPr dirty="0" sz="1200" spc="-5">
                <a:latin typeface="Times New Roman"/>
                <a:cs typeface="Times New Roman"/>
              </a:rPr>
              <a:t>his  face. "To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villain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scoundrel—the </a:t>
            </a:r>
            <a:r>
              <a:rPr dirty="0" sz="1200" spc="-5">
                <a:latin typeface="Times New Roman"/>
                <a:cs typeface="Times New Roman"/>
              </a:rPr>
              <a:t>Kingdom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 </a:t>
            </a:r>
            <a:r>
              <a:rPr dirty="0" sz="1200">
                <a:latin typeface="Times New Roman"/>
                <a:cs typeface="Times New Roman"/>
              </a:rPr>
              <a:t>be his!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 through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 and listening to him that I </a:t>
            </a:r>
            <a:r>
              <a:rPr dirty="0" sz="1200" spc="-5">
                <a:latin typeface="Times New Roman"/>
                <a:cs typeface="Times New Roman"/>
              </a:rPr>
              <a:t>became an actor.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art </a:t>
            </a:r>
            <a:r>
              <a:rPr dirty="0" sz="1200">
                <a:latin typeface="Times New Roman"/>
                <a:cs typeface="Times New Roman"/>
              </a:rPr>
              <a:t>he lured  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parental </a:t>
            </a:r>
            <a:r>
              <a:rPr dirty="0" sz="1200">
                <a:latin typeface="Times New Roman"/>
                <a:cs typeface="Times New Roman"/>
              </a:rPr>
              <a:t>home, he </a:t>
            </a:r>
            <a:r>
              <a:rPr dirty="0" sz="1200" spc="-5">
                <a:latin typeface="Times New Roman"/>
                <a:cs typeface="Times New Roman"/>
              </a:rPr>
              <a:t>enticed </a:t>
            </a:r>
            <a:r>
              <a:rPr dirty="0" sz="1200">
                <a:latin typeface="Times New Roman"/>
                <a:cs typeface="Times New Roman"/>
              </a:rPr>
              <a:t>me with the </a:t>
            </a:r>
            <a:r>
              <a:rPr dirty="0" sz="1200" spc="-5">
                <a:latin typeface="Times New Roman"/>
                <a:cs typeface="Times New Roman"/>
              </a:rPr>
              <a:t>excitements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actor's </a:t>
            </a:r>
            <a:r>
              <a:rPr dirty="0" sz="1200" spc="5">
                <a:latin typeface="Times New Roman"/>
                <a:cs typeface="Times New Roman"/>
              </a:rPr>
              <a:t>life,  </a:t>
            </a:r>
            <a:r>
              <a:rPr dirty="0" sz="1200">
                <a:latin typeface="Times New Roman"/>
                <a:cs typeface="Times New Roman"/>
              </a:rPr>
              <a:t>promised me </a:t>
            </a:r>
            <a:r>
              <a:rPr dirty="0" sz="1200" spc="-5">
                <a:latin typeface="Times New Roman"/>
                <a:cs typeface="Times New Roman"/>
              </a:rPr>
              <a:t>all sorts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things—and brought </a:t>
            </a:r>
            <a:r>
              <a:rPr dirty="0" sz="1200">
                <a:latin typeface="Times New Roman"/>
                <a:cs typeface="Times New Roman"/>
              </a:rPr>
              <a:t>tears </a:t>
            </a:r>
            <a:r>
              <a:rPr dirty="0" sz="1200" spc="-5">
                <a:latin typeface="Times New Roman"/>
                <a:cs typeface="Times New Roman"/>
              </a:rPr>
              <a:t>and sorrow.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 actor's </a:t>
            </a:r>
            <a:r>
              <a:rPr dirty="0" sz="1200">
                <a:latin typeface="Times New Roman"/>
                <a:cs typeface="Times New Roman"/>
              </a:rPr>
              <a:t>lot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 bitter </a:t>
            </a:r>
            <a:r>
              <a:rPr dirty="0" sz="1200" spc="-5">
                <a:latin typeface="Times New Roman"/>
                <a:cs typeface="Times New Roman"/>
              </a:rPr>
              <a:t>one!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lost </a:t>
            </a:r>
            <a:r>
              <a:rPr dirty="0" sz="1200" spc="-5">
                <a:latin typeface="Times New Roman"/>
                <a:cs typeface="Times New Roman"/>
              </a:rPr>
              <a:t>youth, sobriety, and </a:t>
            </a:r>
            <a:r>
              <a:rPr dirty="0" sz="1200">
                <a:latin typeface="Times New Roman"/>
                <a:cs typeface="Times New Roman"/>
              </a:rPr>
              <a:t>the divine </a:t>
            </a:r>
            <a:r>
              <a:rPr dirty="0" sz="1200" spc="-5">
                <a:latin typeface="Times New Roman"/>
                <a:cs typeface="Times New Roman"/>
              </a:rPr>
              <a:t>semblance.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haven't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half-  </a:t>
            </a:r>
            <a:r>
              <a:rPr dirty="0" sz="1200">
                <a:latin typeface="Times New Roman"/>
                <a:cs typeface="Times New Roman"/>
              </a:rPr>
              <a:t>penny to </a:t>
            </a:r>
            <a:r>
              <a:rPr dirty="0" sz="1200" spc="-5">
                <a:latin typeface="Times New Roman"/>
                <a:cs typeface="Times New Roman"/>
              </a:rPr>
              <a:t>bless myself </a:t>
            </a:r>
            <a:r>
              <a:rPr dirty="0" sz="1200">
                <a:latin typeface="Times New Roman"/>
                <a:cs typeface="Times New Roman"/>
              </a:rPr>
              <a:t>with,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shoes </a:t>
            </a:r>
            <a:r>
              <a:rPr dirty="0" sz="1200">
                <a:latin typeface="Times New Roman"/>
                <a:cs typeface="Times New Roman"/>
              </a:rPr>
              <a:t>are down </a:t>
            </a:r>
            <a:r>
              <a:rPr dirty="0" sz="1200" spc="-5">
                <a:latin typeface="Times New Roman"/>
                <a:cs typeface="Times New Roman"/>
              </a:rPr>
              <a:t>at heel,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breeches are </a:t>
            </a:r>
            <a:r>
              <a:rPr dirty="0" sz="1200">
                <a:latin typeface="Times New Roman"/>
                <a:cs typeface="Times New Roman"/>
              </a:rPr>
              <a:t>frayed </a:t>
            </a:r>
            <a:r>
              <a:rPr dirty="0" sz="1200" spc="-5">
                <a:latin typeface="Times New Roman"/>
                <a:cs typeface="Times New Roman"/>
              </a:rPr>
              <a:t>and  patched, and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if it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gnawed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dogs.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head's </a:t>
            </a:r>
            <a:r>
              <a:rPr dirty="0" sz="1200">
                <a:latin typeface="Times New Roman"/>
                <a:cs typeface="Times New Roman"/>
              </a:rPr>
              <a:t>full of  </a:t>
            </a:r>
            <a:r>
              <a:rPr dirty="0" sz="1200" spc="-5">
                <a:latin typeface="Times New Roman"/>
                <a:cs typeface="Times New Roman"/>
              </a:rPr>
              <a:t>freethinking and </a:t>
            </a:r>
            <a:r>
              <a:rPr dirty="0" sz="1200">
                <a:latin typeface="Times New Roman"/>
                <a:cs typeface="Times New Roman"/>
              </a:rPr>
              <a:t>nonsense. . . . </a:t>
            </a:r>
            <a:r>
              <a:rPr dirty="0" sz="1200" spc="-5">
                <a:latin typeface="Times New Roman"/>
                <a:cs typeface="Times New Roman"/>
              </a:rPr>
              <a:t>He robbed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faith—my </a:t>
            </a:r>
            <a:r>
              <a:rPr dirty="0" sz="1200" spc="-5">
                <a:latin typeface="Times New Roman"/>
                <a:cs typeface="Times New Roman"/>
              </a:rPr>
              <a:t>evil genius!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would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something if I </a:t>
            </a:r>
            <a:r>
              <a:rPr dirty="0" sz="1200" spc="-5">
                <a:latin typeface="Times New Roman"/>
                <a:cs typeface="Times New Roman"/>
              </a:rPr>
              <a:t>had had talent,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ruined </a:t>
            </a:r>
            <a:r>
              <a:rPr dirty="0" sz="1200">
                <a:latin typeface="Times New Roman"/>
                <a:cs typeface="Times New Roman"/>
              </a:rPr>
              <a:t>for nothing. . . . </a:t>
            </a:r>
            <a:r>
              <a:rPr dirty="0" sz="1200" spc="-10">
                <a:latin typeface="Times New Roman"/>
                <a:cs typeface="Times New Roman"/>
              </a:rPr>
              <a:t>It's  </a:t>
            </a:r>
            <a:r>
              <a:rPr dirty="0" sz="1200" spc="-5">
                <a:latin typeface="Times New Roman"/>
                <a:cs typeface="Times New Roman"/>
              </a:rPr>
              <a:t>cold, honoured friends.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some? There is enough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all. </a:t>
            </a:r>
            <a:r>
              <a:rPr dirty="0" sz="1200">
                <a:latin typeface="Times New Roman"/>
                <a:cs typeface="Times New Roman"/>
              </a:rPr>
              <a:t>. . . B-r-r-r. 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1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drink to the rest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soul!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him </a:t>
            </a:r>
            <a:r>
              <a:rPr dirty="0" sz="1200" spc="-5">
                <a:latin typeface="Times New Roman"/>
                <a:cs typeface="Times New Roman"/>
              </a:rPr>
              <a:t>and though he's </a:t>
            </a:r>
            <a:r>
              <a:rPr dirty="0" sz="1200">
                <a:latin typeface="Times New Roman"/>
                <a:cs typeface="Times New Roman"/>
              </a:rPr>
              <a:t>dead, he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only one 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world, </a:t>
            </a:r>
            <a:r>
              <a:rPr dirty="0" sz="1200">
                <a:latin typeface="Times New Roman"/>
                <a:cs typeface="Times New Roman"/>
              </a:rPr>
              <a:t>the only one.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the last time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visit him. . . .  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doctors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shall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drink,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say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good-bye.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forgive one's</a:t>
            </a:r>
            <a:r>
              <a:rPr dirty="0" sz="1200">
                <a:latin typeface="Times New Roman"/>
                <a:cs typeface="Times New Roman"/>
              </a:rPr>
              <a:t> enemies."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actor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converse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dead Mushkin and went </a:t>
            </a:r>
            <a:r>
              <a:rPr dirty="0" sz="1200">
                <a:latin typeface="Times New Roman"/>
                <a:cs typeface="Times New Roman"/>
              </a:rPr>
              <a:t>on. 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began drizzling a fine </a:t>
            </a:r>
            <a:r>
              <a:rPr dirty="0" sz="1200" spc="-5">
                <a:latin typeface="Times New Roman"/>
                <a:cs typeface="Times New Roman"/>
              </a:rPr>
              <a:t>cold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turning into </a:t>
            </a:r>
            <a:r>
              <a:rPr dirty="0" sz="1200" spc="-5">
                <a:latin typeface="Times New Roman"/>
                <a:cs typeface="Times New Roman"/>
              </a:rPr>
              <a:t>the principal </a:t>
            </a:r>
            <a:r>
              <a:rPr dirty="0" sz="1200">
                <a:latin typeface="Times New Roman"/>
                <a:cs typeface="Times New Roman"/>
              </a:rPr>
              <a:t>avenue strewn with </a:t>
            </a:r>
            <a:r>
              <a:rPr dirty="0" sz="1200" spc="-5">
                <a:latin typeface="Times New Roman"/>
                <a:cs typeface="Times New Roman"/>
              </a:rPr>
              <a:t>gravel, we </a:t>
            </a:r>
            <a:r>
              <a:rPr dirty="0" sz="1200">
                <a:latin typeface="Times New Roman"/>
                <a:cs typeface="Times New Roman"/>
              </a:rPr>
              <a:t>met a </a:t>
            </a:r>
            <a:r>
              <a:rPr dirty="0" sz="1200" spc="-5">
                <a:latin typeface="Times New Roman"/>
                <a:cs typeface="Times New Roman"/>
              </a:rPr>
              <a:t>funeral  procession. Four bearers, </a:t>
            </a:r>
            <a:r>
              <a:rPr dirty="0" sz="1200">
                <a:latin typeface="Times New Roman"/>
                <a:cs typeface="Times New Roman"/>
              </a:rPr>
              <a:t>wearing white </a:t>
            </a:r>
            <a:r>
              <a:rPr dirty="0" sz="1200" spc="-5">
                <a:latin typeface="Times New Roman"/>
                <a:cs typeface="Times New Roman"/>
              </a:rPr>
              <a:t>calico sashes and </a:t>
            </a:r>
            <a:r>
              <a:rPr dirty="0" sz="1200">
                <a:latin typeface="Times New Roman"/>
                <a:cs typeface="Times New Roman"/>
              </a:rPr>
              <a:t>muddy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boots with </a:t>
            </a:r>
            <a:r>
              <a:rPr dirty="0" sz="1200" spc="-5">
                <a:latin typeface="Times New Roman"/>
                <a:cs typeface="Times New Roman"/>
              </a:rPr>
              <a:t>leaves  sticking </a:t>
            </a:r>
            <a:r>
              <a:rPr dirty="0" sz="1200">
                <a:latin typeface="Times New Roman"/>
                <a:cs typeface="Times New Roman"/>
              </a:rPr>
              <a:t>on them, </a:t>
            </a:r>
            <a:r>
              <a:rPr dirty="0" sz="1200" spc="-5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brown coffin.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getting dark and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hastened,  </a:t>
            </a:r>
            <a:r>
              <a:rPr dirty="0" sz="1200">
                <a:latin typeface="Times New Roman"/>
                <a:cs typeface="Times New Roman"/>
              </a:rPr>
              <a:t>stumbling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shaking their </a:t>
            </a:r>
            <a:r>
              <a:rPr dirty="0" sz="1200" spc="-5">
                <a:latin typeface="Times New Roman"/>
                <a:cs typeface="Times New Roman"/>
              </a:rPr>
              <a:t>burden.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"We've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been walking here for a </a:t>
            </a:r>
            <a:r>
              <a:rPr dirty="0" sz="1200" spc="-5">
                <a:latin typeface="Times New Roman"/>
                <a:cs typeface="Times New Roman"/>
              </a:rPr>
              <a:t>couple </a:t>
            </a:r>
            <a:r>
              <a:rPr dirty="0" sz="1200">
                <a:latin typeface="Times New Roman"/>
                <a:cs typeface="Times New Roman"/>
              </a:rPr>
              <a:t>of hours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third </a:t>
            </a:r>
            <a:r>
              <a:rPr dirty="0" sz="1200" spc="-5">
                <a:latin typeface="Times New Roman"/>
                <a:cs typeface="Times New Roman"/>
              </a:rPr>
              <a:t>brought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already.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Shall we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home,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friends?"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82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HUSH!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IVAN YEGORITCH KRASNYHIN, </a:t>
            </a:r>
            <a:r>
              <a:rPr dirty="0" sz="1200">
                <a:latin typeface="Times New Roman"/>
                <a:cs typeface="Times New Roman"/>
              </a:rPr>
              <a:t>a fourth-rate </a:t>
            </a:r>
            <a:r>
              <a:rPr dirty="0" sz="1200" spc="-5">
                <a:latin typeface="Times New Roman"/>
                <a:cs typeface="Times New Roman"/>
              </a:rPr>
              <a:t>journalist, returns </a:t>
            </a:r>
            <a:r>
              <a:rPr dirty="0" sz="1200">
                <a:latin typeface="Times New Roman"/>
                <a:cs typeface="Times New Roman"/>
              </a:rPr>
              <a:t>home late </a:t>
            </a:r>
            <a:r>
              <a:rPr dirty="0" sz="1200" spc="-5">
                <a:latin typeface="Times New Roman"/>
                <a:cs typeface="Times New Roman"/>
              </a:rPr>
              <a:t>at night,  grave and careworn,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peculiar air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concentration. He </a:t>
            </a:r>
            <a:r>
              <a:rPr dirty="0" sz="1200">
                <a:latin typeface="Times New Roman"/>
                <a:cs typeface="Times New Roman"/>
              </a:rPr>
              <a:t>looks like a man </a:t>
            </a:r>
            <a:r>
              <a:rPr dirty="0" sz="1200" spc="-5">
                <a:latin typeface="Times New Roman"/>
                <a:cs typeface="Times New Roman"/>
              </a:rPr>
              <a:t>expecting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police-raid </a:t>
            </a:r>
            <a:r>
              <a:rPr dirty="0" sz="1200">
                <a:latin typeface="Times New Roman"/>
                <a:cs typeface="Times New Roman"/>
              </a:rPr>
              <a:t>or contemplating </a:t>
            </a:r>
            <a:r>
              <a:rPr dirty="0" sz="1200" spc="-5">
                <a:latin typeface="Times New Roman"/>
                <a:cs typeface="Times New Roman"/>
              </a:rPr>
              <a:t>suicide. </a:t>
            </a:r>
            <a:r>
              <a:rPr dirty="0" sz="1200">
                <a:latin typeface="Times New Roman"/>
                <a:cs typeface="Times New Roman"/>
              </a:rPr>
              <a:t>Pacing about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rooms he </a:t>
            </a:r>
            <a:r>
              <a:rPr dirty="0" sz="1200" spc="-5">
                <a:latin typeface="Times New Roman"/>
                <a:cs typeface="Times New Roman"/>
              </a:rPr>
              <a:t>halts </a:t>
            </a:r>
            <a:r>
              <a:rPr dirty="0" sz="1200">
                <a:latin typeface="Times New Roman"/>
                <a:cs typeface="Times New Roman"/>
              </a:rPr>
              <a:t>abruptly, </a:t>
            </a:r>
            <a:r>
              <a:rPr dirty="0" sz="1200" spc="-5">
                <a:latin typeface="Times New Roman"/>
                <a:cs typeface="Times New Roman"/>
              </a:rPr>
              <a:t>ruffles 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hair, and says </a:t>
            </a:r>
            <a:r>
              <a:rPr dirty="0" sz="1200">
                <a:latin typeface="Times New Roman"/>
                <a:cs typeface="Times New Roman"/>
              </a:rPr>
              <a:t>in the tone in </a:t>
            </a:r>
            <a:r>
              <a:rPr dirty="0" sz="1200" spc="-5">
                <a:latin typeface="Times New Roman"/>
                <a:cs typeface="Times New Roman"/>
              </a:rPr>
              <a:t>which Laertes announces his intention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avenging  his sister: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"Shattered, soul-weary, </a:t>
            </a:r>
            <a:r>
              <a:rPr dirty="0" sz="1200">
                <a:latin typeface="Times New Roman"/>
                <a:cs typeface="Times New Roman"/>
              </a:rPr>
              <a:t>a sick load of misery on the heart 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to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 write. </a:t>
            </a:r>
            <a:r>
              <a:rPr dirty="0" sz="1200">
                <a:latin typeface="Times New Roman"/>
                <a:cs typeface="Times New Roman"/>
              </a:rPr>
              <a:t>And this </a:t>
            </a:r>
            <a:r>
              <a:rPr dirty="0" sz="1200" spc="-5">
                <a:latin typeface="Times New Roman"/>
                <a:cs typeface="Times New Roman"/>
              </a:rPr>
              <a:t>is called life!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nobody has </a:t>
            </a:r>
            <a:r>
              <a:rPr dirty="0" sz="1200" spc="-5">
                <a:latin typeface="Times New Roman"/>
                <a:cs typeface="Times New Roman"/>
              </a:rPr>
              <a:t>described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agonizing discord </a:t>
            </a:r>
            <a:r>
              <a:rPr dirty="0" sz="1200">
                <a:latin typeface="Times New Roman"/>
                <a:cs typeface="Times New Roman"/>
              </a:rPr>
              <a:t>in  the soul of a </a:t>
            </a:r>
            <a:r>
              <a:rPr dirty="0" sz="1200" spc="-5">
                <a:latin typeface="Times New Roman"/>
                <a:cs typeface="Times New Roman"/>
              </a:rPr>
              <a:t>writer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amuse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crowd when his heart is </a:t>
            </a:r>
            <a:r>
              <a:rPr dirty="0" sz="1200" spc="5">
                <a:latin typeface="Times New Roman"/>
                <a:cs typeface="Times New Roman"/>
              </a:rPr>
              <a:t>heavy or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shed tears 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command when his </a:t>
            </a:r>
            <a:r>
              <a:rPr dirty="0" sz="1200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is light? </a:t>
            </a:r>
            <a:r>
              <a:rPr dirty="0" sz="1200">
                <a:latin typeface="Times New Roman"/>
                <a:cs typeface="Times New Roman"/>
              </a:rPr>
              <a:t>I must be </a:t>
            </a:r>
            <a:r>
              <a:rPr dirty="0" sz="1200" spc="-5">
                <a:latin typeface="Times New Roman"/>
                <a:cs typeface="Times New Roman"/>
              </a:rPr>
              <a:t>playful, </a:t>
            </a:r>
            <a:r>
              <a:rPr dirty="0" sz="1200">
                <a:latin typeface="Times New Roman"/>
                <a:cs typeface="Times New Roman"/>
              </a:rPr>
              <a:t>coldly </a:t>
            </a:r>
            <a:r>
              <a:rPr dirty="0" sz="1200" spc="-5">
                <a:latin typeface="Times New Roman"/>
                <a:cs typeface="Times New Roman"/>
              </a:rPr>
              <a:t>unconcerned,  witty,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if I </a:t>
            </a:r>
            <a:r>
              <a:rPr dirty="0" sz="1200" spc="-5">
                <a:latin typeface="Times New Roman"/>
                <a:cs typeface="Times New Roman"/>
              </a:rPr>
              <a:t>am weighed </a:t>
            </a:r>
            <a:r>
              <a:rPr dirty="0" sz="1200">
                <a:latin typeface="Times New Roman"/>
                <a:cs typeface="Times New Roman"/>
              </a:rPr>
              <a:t>down with </a:t>
            </a:r>
            <a:r>
              <a:rPr dirty="0" sz="1200" spc="-5">
                <a:latin typeface="Times New Roman"/>
                <a:cs typeface="Times New Roman"/>
              </a:rPr>
              <a:t>misery, what </a:t>
            </a:r>
            <a:r>
              <a:rPr dirty="0" sz="1200">
                <a:latin typeface="Times New Roman"/>
                <a:cs typeface="Times New Roman"/>
              </a:rPr>
              <a:t>if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ill, or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child </a:t>
            </a:r>
            <a:r>
              <a:rPr dirty="0" sz="1200" spc="-5">
                <a:latin typeface="Times New Roman"/>
                <a:cs typeface="Times New Roman"/>
              </a:rPr>
              <a:t>is dying  </a:t>
            </a:r>
            <a:r>
              <a:rPr dirty="0" sz="1200">
                <a:latin typeface="Times New Roman"/>
                <a:cs typeface="Times New Roman"/>
              </a:rPr>
              <a:t>or my wife 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anguish!"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says </a:t>
            </a:r>
            <a:r>
              <a:rPr dirty="0" sz="1200">
                <a:latin typeface="Times New Roman"/>
                <a:cs typeface="Times New Roman"/>
              </a:rPr>
              <a:t>this, brandishing </a:t>
            </a:r>
            <a:r>
              <a:rPr dirty="0" sz="1200" spc="-5">
                <a:latin typeface="Times New Roman"/>
                <a:cs typeface="Times New Roman"/>
              </a:rPr>
              <a:t>his fists </a:t>
            </a:r>
            <a:r>
              <a:rPr dirty="0" sz="1200">
                <a:latin typeface="Times New Roman"/>
                <a:cs typeface="Times New Roman"/>
              </a:rPr>
              <a:t>and rolling </a:t>
            </a:r>
            <a:r>
              <a:rPr dirty="0" sz="1200" spc="-5">
                <a:latin typeface="Times New Roman"/>
                <a:cs typeface="Times New Roman"/>
              </a:rPr>
              <a:t>his eyes.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into the bedroom </a:t>
            </a:r>
            <a:r>
              <a:rPr dirty="0" sz="1200" spc="-5">
                <a:latin typeface="Times New Roman"/>
                <a:cs typeface="Times New Roman"/>
              </a:rPr>
              <a:t>and wakes 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wife.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"Nadya,"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says, "I am </a:t>
            </a:r>
            <a:r>
              <a:rPr dirty="0" sz="1200">
                <a:latin typeface="Times New Roman"/>
                <a:cs typeface="Times New Roman"/>
              </a:rPr>
              <a:t>sitting down to </a:t>
            </a:r>
            <a:r>
              <a:rPr dirty="0" sz="1200" spc="-5">
                <a:latin typeface="Times New Roman"/>
                <a:cs typeface="Times New Roman"/>
              </a:rPr>
              <a:t>write.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Please don't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anyone </a:t>
            </a:r>
            <a:r>
              <a:rPr dirty="0" sz="1200">
                <a:latin typeface="Times New Roman"/>
                <a:cs typeface="Times New Roman"/>
              </a:rPr>
              <a:t>interrupt me. I  </a:t>
            </a:r>
            <a:r>
              <a:rPr dirty="0" sz="1200" spc="-5">
                <a:latin typeface="Times New Roman"/>
                <a:cs typeface="Times New Roman"/>
              </a:rPr>
              <a:t>can't write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children crying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cooks </a:t>
            </a:r>
            <a:r>
              <a:rPr dirty="0" sz="1200">
                <a:latin typeface="Times New Roman"/>
                <a:cs typeface="Times New Roman"/>
              </a:rPr>
              <a:t>snoring. . . . </a:t>
            </a:r>
            <a:r>
              <a:rPr dirty="0" sz="1200" spc="-5">
                <a:latin typeface="Times New Roman"/>
                <a:cs typeface="Times New Roman"/>
              </a:rPr>
              <a:t>See, </a:t>
            </a:r>
            <a:r>
              <a:rPr dirty="0" sz="1200">
                <a:latin typeface="Times New Roman"/>
                <a:cs typeface="Times New Roman"/>
              </a:rPr>
              <a:t>too, that there's tea </a:t>
            </a:r>
            <a:r>
              <a:rPr dirty="0" sz="1200" spc="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steak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something. </a:t>
            </a:r>
            <a:r>
              <a:rPr dirty="0" sz="1200">
                <a:latin typeface="Times New Roman"/>
                <a:cs typeface="Times New Roman"/>
              </a:rPr>
              <a:t>. . . You know that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write without </a:t>
            </a:r>
            <a:r>
              <a:rPr dirty="0" sz="1200" spc="-5">
                <a:latin typeface="Times New Roman"/>
                <a:cs typeface="Times New Roman"/>
              </a:rPr>
              <a:t>tea.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Tea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one thing  that </a:t>
            </a:r>
            <a:r>
              <a:rPr dirty="0" sz="1200" spc="-5">
                <a:latin typeface="Times New Roman"/>
                <a:cs typeface="Times New Roman"/>
              </a:rPr>
              <a:t>gives </a:t>
            </a:r>
            <a:r>
              <a:rPr dirty="0" sz="1200">
                <a:latin typeface="Times New Roman"/>
                <a:cs typeface="Times New Roman"/>
              </a:rPr>
              <a:t>me the energy for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Returning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coat, </a:t>
            </a:r>
            <a:r>
              <a:rPr dirty="0" sz="1200" spc="-5">
                <a:latin typeface="Times New Roman"/>
                <a:cs typeface="Times New Roman"/>
              </a:rPr>
              <a:t>waistcoat, and </a:t>
            </a:r>
            <a:r>
              <a:rPr dirty="0" sz="1200">
                <a:latin typeface="Times New Roman"/>
                <a:cs typeface="Times New Roman"/>
              </a:rPr>
              <a:t>boots.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does this very  </a:t>
            </a:r>
            <a:r>
              <a:rPr dirty="0" sz="1200" spc="-5">
                <a:latin typeface="Times New Roman"/>
                <a:cs typeface="Times New Roman"/>
              </a:rPr>
              <a:t>slowly; </a:t>
            </a:r>
            <a:r>
              <a:rPr dirty="0" sz="1200">
                <a:latin typeface="Times New Roman"/>
                <a:cs typeface="Times New Roman"/>
              </a:rPr>
              <a:t>then, assuming an </a:t>
            </a:r>
            <a:r>
              <a:rPr dirty="0" sz="1200" spc="-5">
                <a:latin typeface="Times New Roman"/>
                <a:cs typeface="Times New Roman"/>
              </a:rPr>
              <a:t>expression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injured innocence,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sits </a:t>
            </a:r>
            <a:r>
              <a:rPr dirty="0" sz="1200">
                <a:latin typeface="Times New Roman"/>
                <a:cs typeface="Times New Roman"/>
              </a:rPr>
              <a:t>down to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casual, </a:t>
            </a:r>
            <a:r>
              <a:rPr dirty="0" sz="1200">
                <a:latin typeface="Times New Roman"/>
                <a:cs typeface="Times New Roman"/>
              </a:rPr>
              <a:t>nothing ordinary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writing-table, down to the </a:t>
            </a:r>
            <a:r>
              <a:rPr dirty="0" sz="1200" spc="-5">
                <a:latin typeface="Times New Roman"/>
                <a:cs typeface="Times New Roman"/>
              </a:rPr>
              <a:t>veriest </a:t>
            </a:r>
            <a:r>
              <a:rPr dirty="0" sz="1200">
                <a:latin typeface="Times New Roman"/>
                <a:cs typeface="Times New Roman"/>
              </a:rPr>
              <a:t>trifle  </a:t>
            </a:r>
            <a:r>
              <a:rPr dirty="0" sz="1200" spc="-5">
                <a:latin typeface="Times New Roman"/>
                <a:cs typeface="Times New Roman"/>
              </a:rPr>
              <a:t>everything bears </a:t>
            </a:r>
            <a:r>
              <a:rPr dirty="0" sz="1200">
                <a:latin typeface="Times New Roman"/>
                <a:cs typeface="Times New Roman"/>
              </a:rPr>
              <a:t>the stamp of a </a:t>
            </a:r>
            <a:r>
              <a:rPr dirty="0" sz="1200" spc="-5">
                <a:latin typeface="Times New Roman"/>
                <a:cs typeface="Times New Roman"/>
              </a:rPr>
              <a:t>stern, deliberately planned programme. </a:t>
            </a:r>
            <a:r>
              <a:rPr dirty="0" sz="1200">
                <a:latin typeface="Times New Roman"/>
                <a:cs typeface="Times New Roman"/>
              </a:rPr>
              <a:t>Little busts </a:t>
            </a:r>
            <a:r>
              <a:rPr dirty="0" sz="1200" spc="-5">
                <a:latin typeface="Times New Roman"/>
                <a:cs typeface="Times New Roman"/>
              </a:rPr>
              <a:t>and  photographs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distinguished writers, heaps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rough manuscripts, </a:t>
            </a:r>
            <a:r>
              <a:rPr dirty="0" sz="1200">
                <a:latin typeface="Times New Roman"/>
                <a:cs typeface="Times New Roman"/>
              </a:rPr>
              <a:t>a volume of  Byelinsky with a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turned down,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of a skull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way 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ash-tray, a sheet of  </a:t>
            </a:r>
            <a:r>
              <a:rPr dirty="0" sz="1200" spc="-5">
                <a:latin typeface="Times New Roman"/>
                <a:cs typeface="Times New Roman"/>
              </a:rPr>
              <a:t>newspaper folded carelessly,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a </a:t>
            </a:r>
            <a:r>
              <a:rPr dirty="0" sz="1200" spc="-5">
                <a:latin typeface="Times New Roman"/>
                <a:cs typeface="Times New Roman"/>
              </a:rPr>
              <a:t>passage is uppermost, </a:t>
            </a:r>
            <a:r>
              <a:rPr dirty="0" sz="1200">
                <a:latin typeface="Times New Roman"/>
                <a:cs typeface="Times New Roman"/>
              </a:rPr>
              <a:t>boldly </a:t>
            </a:r>
            <a:r>
              <a:rPr dirty="0" sz="1200" spc="-5">
                <a:latin typeface="Times New Roman"/>
                <a:cs typeface="Times New Roman"/>
              </a:rPr>
              <a:t>marked </a:t>
            </a:r>
            <a:r>
              <a:rPr dirty="0" sz="1200">
                <a:latin typeface="Times New Roman"/>
                <a:cs typeface="Times New Roman"/>
              </a:rPr>
              <a:t>in blue  </a:t>
            </a:r>
            <a:r>
              <a:rPr dirty="0" sz="1200" spc="-5">
                <a:latin typeface="Times New Roman"/>
                <a:cs typeface="Times New Roman"/>
              </a:rPr>
              <a:t>pencil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word "disgraceful." </a:t>
            </a:r>
            <a:r>
              <a:rPr dirty="0" sz="1200">
                <a:latin typeface="Times New Roman"/>
                <a:cs typeface="Times New Roman"/>
              </a:rPr>
              <a:t>There are a dozen sharply-pointed </a:t>
            </a:r>
            <a:r>
              <a:rPr dirty="0" sz="1200" spc="-5">
                <a:latin typeface="Times New Roman"/>
                <a:cs typeface="Times New Roman"/>
              </a:rPr>
              <a:t>pencils and  several penholders </a:t>
            </a:r>
            <a:r>
              <a:rPr dirty="0" sz="1200">
                <a:latin typeface="Times New Roman"/>
                <a:cs typeface="Times New Roman"/>
              </a:rPr>
              <a:t>fitted with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nibs, put in </a:t>
            </a:r>
            <a:r>
              <a:rPr dirty="0" sz="1200" spc="-5">
                <a:latin typeface="Times New Roman"/>
                <a:cs typeface="Times New Roman"/>
              </a:rPr>
              <a:t>readiness </a:t>
            </a:r>
            <a:r>
              <a:rPr dirty="0" sz="1200">
                <a:latin typeface="Times New Roman"/>
                <a:cs typeface="Times New Roman"/>
              </a:rPr>
              <a:t>that no </a:t>
            </a:r>
            <a:r>
              <a:rPr dirty="0" sz="1200" spc="-5">
                <a:latin typeface="Times New Roman"/>
                <a:cs typeface="Times New Roman"/>
              </a:rPr>
              <a:t>accidental breaking </a:t>
            </a:r>
            <a:r>
              <a:rPr dirty="0" sz="1200">
                <a:latin typeface="Times New Roman"/>
                <a:cs typeface="Times New Roman"/>
              </a:rPr>
              <a:t>of a  </a:t>
            </a:r>
            <a:r>
              <a:rPr dirty="0" sz="1200" spc="-5">
                <a:latin typeface="Times New Roman"/>
                <a:cs typeface="Times New Roman"/>
              </a:rPr>
              <a:t>pen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second </a:t>
            </a:r>
            <a:r>
              <a:rPr dirty="0" sz="1200" spc="-5">
                <a:latin typeface="Times New Roman"/>
                <a:cs typeface="Times New Roman"/>
              </a:rPr>
              <a:t>interrupt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flight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creative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Ivan Yegoritch throws himself back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chair, and closing 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concentrates  himself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subject.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hears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shuffling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in her slippers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splitting  </a:t>
            </a:r>
            <a:r>
              <a:rPr dirty="0" sz="1200" spc="-5">
                <a:latin typeface="Times New Roman"/>
                <a:cs typeface="Times New Roman"/>
              </a:rPr>
              <a:t>shavings </a:t>
            </a:r>
            <a:r>
              <a:rPr dirty="0" sz="1200">
                <a:latin typeface="Times New Roman"/>
                <a:cs typeface="Times New Roman"/>
              </a:rPr>
              <a:t>to heat the samovar. </a:t>
            </a:r>
            <a:r>
              <a:rPr dirty="0" sz="1200" spc="-5">
                <a:latin typeface="Times New Roman"/>
                <a:cs typeface="Times New Roman"/>
              </a:rPr>
              <a:t>She is </a:t>
            </a:r>
            <a:r>
              <a:rPr dirty="0" sz="1200">
                <a:latin typeface="Times New Roman"/>
                <a:cs typeface="Times New Roman"/>
              </a:rPr>
              <a:t>hardly awake, that </a:t>
            </a:r>
            <a:r>
              <a:rPr dirty="0" sz="1200" spc="-5">
                <a:latin typeface="Times New Roman"/>
                <a:cs typeface="Times New Roman"/>
              </a:rPr>
              <a:t>is apparent from </a:t>
            </a:r>
            <a:r>
              <a:rPr dirty="0" sz="1200">
                <a:latin typeface="Times New Roman"/>
                <a:cs typeface="Times New Roman"/>
              </a:rPr>
              <a:t>the way the  knife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lid of the </a:t>
            </a:r>
            <a:r>
              <a:rPr dirty="0" sz="1200" spc="-5">
                <a:latin typeface="Times New Roman"/>
                <a:cs typeface="Times New Roman"/>
              </a:rPr>
              <a:t>samovar keep </a:t>
            </a:r>
            <a:r>
              <a:rPr dirty="0" sz="1200">
                <a:latin typeface="Times New Roman"/>
                <a:cs typeface="Times New Roman"/>
              </a:rPr>
              <a:t>dropping from </a:t>
            </a:r>
            <a:r>
              <a:rPr dirty="0" sz="1200" spc="-5">
                <a:latin typeface="Times New Roman"/>
                <a:cs typeface="Times New Roman"/>
              </a:rPr>
              <a:t>her hands. </a:t>
            </a:r>
            <a:r>
              <a:rPr dirty="0" sz="1200">
                <a:latin typeface="Times New Roman"/>
                <a:cs typeface="Times New Roman"/>
              </a:rPr>
              <a:t>Soon the </a:t>
            </a:r>
            <a:r>
              <a:rPr dirty="0" sz="1200" spc="-5">
                <a:latin typeface="Times New Roman"/>
                <a:cs typeface="Times New Roman"/>
              </a:rPr>
              <a:t>hissing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samovar and </a:t>
            </a:r>
            <a:r>
              <a:rPr dirty="0" sz="1200">
                <a:latin typeface="Times New Roman"/>
                <a:cs typeface="Times New Roman"/>
              </a:rPr>
              <a:t>the spluttering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frying </a:t>
            </a:r>
            <a:r>
              <a:rPr dirty="0" sz="1200" spc="-5">
                <a:latin typeface="Times New Roman"/>
                <a:cs typeface="Times New Roman"/>
              </a:rPr>
              <a:t>meat reaches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splitting  shavings and rattling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doors and </a:t>
            </a:r>
            <a:r>
              <a:rPr dirty="0" sz="1200">
                <a:latin typeface="Times New Roman"/>
                <a:cs typeface="Times New Roman"/>
              </a:rPr>
              <a:t>blowers of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 spc="-10">
                <a:latin typeface="Times New Roman"/>
                <a:cs typeface="Times New Roman"/>
              </a:rPr>
              <a:t>Ivan </a:t>
            </a:r>
            <a:r>
              <a:rPr dirty="0" sz="1200" spc="-5">
                <a:latin typeface="Times New Roman"/>
                <a:cs typeface="Times New Roman"/>
              </a:rPr>
              <a:t>Yegoritch starts, opens frightened eyes, and begins </a:t>
            </a:r>
            <a:r>
              <a:rPr dirty="0" sz="1200">
                <a:latin typeface="Times New Roman"/>
                <a:cs typeface="Times New Roman"/>
              </a:rPr>
              <a:t>to sniff 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"Heavens! </a:t>
            </a:r>
            <a:r>
              <a:rPr dirty="0" sz="1200">
                <a:latin typeface="Times New Roman"/>
                <a:cs typeface="Times New Roman"/>
              </a:rPr>
              <a:t>the stove </a:t>
            </a:r>
            <a:r>
              <a:rPr dirty="0" sz="1200" spc="-5">
                <a:latin typeface="Times New Roman"/>
                <a:cs typeface="Times New Roman"/>
              </a:rPr>
              <a:t>is smoking!"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groans, grimacing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agony. "Smoking!  That insufferable woman makes </a:t>
            </a:r>
            <a:r>
              <a:rPr dirty="0" sz="1200">
                <a:latin typeface="Times New Roman"/>
                <a:cs typeface="Times New Roman"/>
              </a:rPr>
              <a:t>a point of </a:t>
            </a:r>
            <a:r>
              <a:rPr dirty="0" sz="1200" spc="-5">
                <a:latin typeface="Times New Roman"/>
                <a:cs typeface="Times New Roman"/>
              </a:rPr>
              <a:t>trying </a:t>
            </a:r>
            <a:r>
              <a:rPr dirty="0" sz="1200">
                <a:latin typeface="Times New Roman"/>
                <a:cs typeface="Times New Roman"/>
              </a:rPr>
              <a:t>to poison me! </a:t>
            </a:r>
            <a:r>
              <a:rPr dirty="0" sz="1200" spc="-5">
                <a:latin typeface="Times New Roman"/>
                <a:cs typeface="Times New Roman"/>
              </a:rPr>
              <a:t>How,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God's Name,  am </a:t>
            </a:r>
            <a:r>
              <a:rPr dirty="0" sz="1200">
                <a:latin typeface="Times New Roman"/>
                <a:cs typeface="Times New Roman"/>
              </a:rPr>
              <a:t>I to write in </a:t>
            </a:r>
            <a:r>
              <a:rPr dirty="0" sz="1200" spc="-5">
                <a:latin typeface="Times New Roman"/>
                <a:cs typeface="Times New Roman"/>
              </a:rPr>
              <a:t>such surroundings, </a:t>
            </a:r>
            <a:r>
              <a:rPr dirty="0" sz="1200">
                <a:latin typeface="Times New Roman"/>
                <a:cs typeface="Times New Roman"/>
              </a:rPr>
              <a:t>kindly tell 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rushes </a:t>
            </a:r>
            <a:r>
              <a:rPr dirty="0" sz="1200">
                <a:latin typeface="Times New Roman"/>
                <a:cs typeface="Times New Roman"/>
              </a:rPr>
              <a:t>into the kitchen </a:t>
            </a:r>
            <a:r>
              <a:rPr dirty="0" sz="1200" spc="-5">
                <a:latin typeface="Times New Roman"/>
                <a:cs typeface="Times New Roman"/>
              </a:rPr>
              <a:t>and breaks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theatrical wail. </a:t>
            </a:r>
            <a:r>
              <a:rPr dirty="0" sz="1200">
                <a:latin typeface="Times New Roman"/>
                <a:cs typeface="Times New Roman"/>
              </a:rPr>
              <a:t>When a little </a:t>
            </a:r>
            <a:r>
              <a:rPr dirty="0" sz="1200" spc="-5">
                <a:latin typeface="Times New Roman"/>
                <a:cs typeface="Times New Roman"/>
              </a:rPr>
              <a:t>later, his wife,  </a:t>
            </a:r>
            <a:r>
              <a:rPr dirty="0" sz="1200">
                <a:latin typeface="Times New Roman"/>
                <a:cs typeface="Times New Roman"/>
              </a:rPr>
              <a:t>stepping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cautiously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tiptoe,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brings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glass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tea,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sitting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chair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4823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as before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closed, </a:t>
            </a:r>
            <a:r>
              <a:rPr dirty="0" sz="1200" spc="-5">
                <a:latin typeface="Times New Roman"/>
                <a:cs typeface="Times New Roman"/>
              </a:rPr>
              <a:t>absorbed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article. </a:t>
            </a:r>
            <a:r>
              <a:rPr dirty="0" sz="1200" spc="-5">
                <a:latin typeface="Times New Roman"/>
                <a:cs typeface="Times New Roman"/>
              </a:rPr>
              <a:t>He does </a:t>
            </a:r>
            <a:r>
              <a:rPr dirty="0" sz="1200">
                <a:latin typeface="Times New Roman"/>
                <a:cs typeface="Times New Roman"/>
              </a:rPr>
              <a:t>not stir, drums lightly on  </a:t>
            </a:r>
            <a:r>
              <a:rPr dirty="0" sz="1200" spc="-5">
                <a:latin typeface="Times New Roman"/>
                <a:cs typeface="Times New Roman"/>
              </a:rPr>
              <a:t>his forehead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two fingers, and </a:t>
            </a:r>
            <a:r>
              <a:rPr dirty="0" sz="1200">
                <a:latin typeface="Times New Roman"/>
                <a:cs typeface="Times New Roman"/>
              </a:rPr>
              <a:t>pretends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aware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wife's presence.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His face wears an </a:t>
            </a:r>
            <a:r>
              <a:rPr dirty="0" sz="1200">
                <a:latin typeface="Times New Roman"/>
                <a:cs typeface="Times New Roman"/>
              </a:rPr>
              <a:t>expression of </a:t>
            </a:r>
            <a:r>
              <a:rPr dirty="0" sz="1200" spc="-5">
                <a:latin typeface="Times New Roman"/>
                <a:cs typeface="Times New Roman"/>
              </a:rPr>
              <a:t>injured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innocence.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girl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has been presented </a:t>
            </a:r>
            <a:r>
              <a:rPr dirty="0" sz="1200">
                <a:latin typeface="Times New Roman"/>
                <a:cs typeface="Times New Roman"/>
              </a:rPr>
              <a:t>with a costly </a:t>
            </a:r>
            <a:r>
              <a:rPr dirty="0" sz="1200" spc="-5">
                <a:latin typeface="Times New Roman"/>
                <a:cs typeface="Times New Roman"/>
              </a:rPr>
              <a:t>fan,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spends </a:t>
            </a:r>
            <a:r>
              <a:rPr dirty="0" sz="1200">
                <a:latin typeface="Times New Roman"/>
                <a:cs typeface="Times New Roman"/>
              </a:rPr>
              <a:t>a long </a:t>
            </a:r>
            <a:r>
              <a:rPr dirty="0" sz="1200" spc="-5">
                <a:latin typeface="Times New Roman"/>
                <a:cs typeface="Times New Roman"/>
              </a:rPr>
              <a:t>time coquetting,  grimacing, and </a:t>
            </a:r>
            <a:r>
              <a:rPr dirty="0" sz="1200">
                <a:latin typeface="Times New Roman"/>
                <a:cs typeface="Times New Roman"/>
              </a:rPr>
              <a:t>posing to </a:t>
            </a:r>
            <a:r>
              <a:rPr dirty="0" sz="1200" spc="-5">
                <a:latin typeface="Times New Roman"/>
                <a:cs typeface="Times New Roman"/>
              </a:rPr>
              <a:t>himself before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writes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title.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He presses his </a:t>
            </a:r>
            <a:r>
              <a:rPr dirty="0" sz="1200">
                <a:latin typeface="Times New Roman"/>
                <a:cs typeface="Times New Roman"/>
              </a:rPr>
              <a:t>temples,  he </a:t>
            </a:r>
            <a:r>
              <a:rPr dirty="0" sz="1200" spc="-5">
                <a:latin typeface="Times New Roman"/>
                <a:cs typeface="Times New Roman"/>
              </a:rPr>
              <a:t>wriggles, and draws his legs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under his </a:t>
            </a:r>
            <a:r>
              <a:rPr dirty="0" sz="1200">
                <a:latin typeface="Times New Roman"/>
                <a:cs typeface="Times New Roman"/>
              </a:rPr>
              <a:t>chair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pain,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half  closes his eyes </a:t>
            </a:r>
            <a:r>
              <a:rPr dirty="0" sz="1200">
                <a:latin typeface="Times New Roman"/>
                <a:cs typeface="Times New Roman"/>
              </a:rPr>
              <a:t>languidly like a </a:t>
            </a:r>
            <a:r>
              <a:rPr dirty="0" sz="1200" spc="-5">
                <a:latin typeface="Times New Roman"/>
                <a:cs typeface="Times New Roman"/>
              </a:rPr>
              <a:t>cat </a:t>
            </a:r>
            <a:r>
              <a:rPr dirty="0" sz="1200">
                <a:latin typeface="Times New Roman"/>
                <a:cs typeface="Times New Roman"/>
              </a:rPr>
              <a:t>on the sofa.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last, not without </a:t>
            </a:r>
            <a:r>
              <a:rPr dirty="0" sz="1200" spc="-5">
                <a:latin typeface="Times New Roman"/>
                <a:cs typeface="Times New Roman"/>
              </a:rPr>
              <a:t>hesitation,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stretches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his hand towards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inkstand, 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expression 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 </a:t>
            </a:r>
            <a:r>
              <a:rPr dirty="0" sz="1200">
                <a:latin typeface="Times New Roman"/>
                <a:cs typeface="Times New Roman"/>
              </a:rPr>
              <a:t>signing a </a:t>
            </a:r>
            <a:r>
              <a:rPr dirty="0" sz="1200" spc="-5">
                <a:latin typeface="Times New Roman"/>
                <a:cs typeface="Times New Roman"/>
              </a:rPr>
              <a:t>death-warrant, writes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title.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endParaRPr sz="1200">
              <a:latin typeface="Times New Roman"/>
              <a:cs typeface="Times New Roman"/>
            </a:endParaRPr>
          </a:p>
          <a:p>
            <a:pPr marL="12700" marR="1916430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"Mammy, give </a:t>
            </a:r>
            <a:r>
              <a:rPr dirty="0" sz="1200">
                <a:latin typeface="Times New Roman"/>
                <a:cs typeface="Times New Roman"/>
              </a:rPr>
              <a:t>me some </a:t>
            </a:r>
            <a:r>
              <a:rPr dirty="0" sz="1200" spc="-5">
                <a:latin typeface="Times New Roman"/>
                <a:cs typeface="Times New Roman"/>
              </a:rPr>
              <a:t>water!"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hears </a:t>
            </a:r>
            <a:r>
              <a:rPr dirty="0" sz="1200" spc="-5">
                <a:latin typeface="Times New Roman"/>
                <a:cs typeface="Times New Roman"/>
              </a:rPr>
              <a:t>his son's voice.  "Hush!" says his mother. "Daddy's writing!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Hush!"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1135"/>
              </a:spcBef>
            </a:pPr>
            <a:r>
              <a:rPr dirty="0" sz="1200">
                <a:latin typeface="Times New Roman"/>
                <a:cs typeface="Times New Roman"/>
              </a:rPr>
              <a:t>Daddy </a:t>
            </a:r>
            <a:r>
              <a:rPr dirty="0" sz="1200" spc="-5">
                <a:latin typeface="Times New Roman"/>
                <a:cs typeface="Times New Roman"/>
              </a:rPr>
              <a:t>writes very,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quickly,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corrections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pauses,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scarcely time to  turn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pages. </a:t>
            </a:r>
            <a:r>
              <a:rPr dirty="0" sz="1200">
                <a:latin typeface="Times New Roman"/>
                <a:cs typeface="Times New Roman"/>
              </a:rPr>
              <a:t>The busts </a:t>
            </a:r>
            <a:r>
              <a:rPr dirty="0" sz="1200" spc="-5">
                <a:latin typeface="Times New Roman"/>
                <a:cs typeface="Times New Roman"/>
              </a:rPr>
              <a:t>and portraits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celebrated authors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at his </a:t>
            </a:r>
            <a:r>
              <a:rPr dirty="0" sz="1200">
                <a:latin typeface="Times New Roman"/>
                <a:cs typeface="Times New Roman"/>
              </a:rPr>
              <a:t>swiftly  </a:t>
            </a:r>
            <a:r>
              <a:rPr dirty="0" sz="1200" spc="-5">
                <a:latin typeface="Times New Roman"/>
                <a:cs typeface="Times New Roman"/>
              </a:rPr>
              <a:t>racing pen and, </a:t>
            </a:r>
            <a:r>
              <a:rPr dirty="0" sz="1200">
                <a:latin typeface="Times New Roman"/>
                <a:cs typeface="Times New Roman"/>
              </a:rPr>
              <a:t>keeping stock still, </a:t>
            </a:r>
            <a:r>
              <a:rPr dirty="0" sz="1200" spc="-5">
                <a:latin typeface="Times New Roman"/>
                <a:cs typeface="Times New Roman"/>
              </a:rPr>
              <a:t>seem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thinking: "Oh my,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going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"Sh!" squeaks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"Sh!" whisper </a:t>
            </a:r>
            <a:r>
              <a:rPr dirty="0" sz="1200">
                <a:latin typeface="Times New Roman"/>
                <a:cs typeface="Times New Roman"/>
              </a:rPr>
              <a:t>the authors, </a:t>
            </a:r>
            <a:r>
              <a:rPr dirty="0" sz="1200" spc="-5">
                <a:latin typeface="Times New Roman"/>
                <a:cs typeface="Times New Roman"/>
              </a:rPr>
              <a:t>when his knee </a:t>
            </a:r>
            <a:r>
              <a:rPr dirty="0" sz="1200">
                <a:latin typeface="Times New Roman"/>
                <a:cs typeface="Times New Roman"/>
              </a:rPr>
              <a:t>jolts the 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trembling.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All at once Krasnyhin </a:t>
            </a:r>
            <a:r>
              <a:rPr dirty="0" sz="1200">
                <a:latin typeface="Times New Roman"/>
                <a:cs typeface="Times New Roman"/>
              </a:rPr>
              <a:t>draws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lays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his pen and </a:t>
            </a:r>
            <a:r>
              <a:rPr dirty="0" sz="1200">
                <a:latin typeface="Times New Roman"/>
                <a:cs typeface="Times New Roman"/>
              </a:rPr>
              <a:t>listens. . . 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hears </a:t>
            </a:r>
            <a:r>
              <a:rPr dirty="0" sz="1200" spc="-5">
                <a:latin typeface="Times New Roman"/>
                <a:cs typeface="Times New Roman"/>
              </a:rPr>
              <a:t>an  even </a:t>
            </a:r>
            <a:r>
              <a:rPr dirty="0" sz="1200">
                <a:latin typeface="Times New Roman"/>
                <a:cs typeface="Times New Roman"/>
              </a:rPr>
              <a:t>monotonous </a:t>
            </a:r>
            <a:r>
              <a:rPr dirty="0" sz="1200" spc="-5">
                <a:latin typeface="Times New Roman"/>
                <a:cs typeface="Times New Roman"/>
              </a:rPr>
              <a:t>whispering.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Foma </a:t>
            </a:r>
            <a:r>
              <a:rPr dirty="0" sz="1200" spc="-5">
                <a:latin typeface="Times New Roman"/>
                <a:cs typeface="Times New Roman"/>
              </a:rPr>
              <a:t>Nikolaevitch, </a:t>
            </a:r>
            <a:r>
              <a:rPr dirty="0" sz="1200">
                <a:latin typeface="Times New Roman"/>
                <a:cs typeface="Times New Roman"/>
              </a:rPr>
              <a:t>the lodger in the next room,  </a:t>
            </a:r>
            <a:r>
              <a:rPr dirty="0" sz="1200" spc="-5">
                <a:latin typeface="Times New Roman"/>
                <a:cs typeface="Times New Roman"/>
              </a:rPr>
              <a:t>saying 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prayers.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say!" cries Krasnyhin. "Couldn't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please,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prayers more </a:t>
            </a:r>
            <a:r>
              <a:rPr dirty="0" sz="1200" spc="-5">
                <a:latin typeface="Times New Roman"/>
                <a:cs typeface="Times New Roman"/>
              </a:rPr>
              <a:t>quietly? </a:t>
            </a:r>
            <a:r>
              <a:rPr dirty="0" sz="120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prevent </a:t>
            </a:r>
            <a:r>
              <a:rPr dirty="0" sz="1200">
                <a:latin typeface="Times New Roman"/>
                <a:cs typeface="Times New Roman"/>
              </a:rPr>
              <a:t>me from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sorry. </a:t>
            </a:r>
            <a:r>
              <a:rPr dirty="0" sz="1200">
                <a:latin typeface="Times New Roman"/>
                <a:cs typeface="Times New Roman"/>
              </a:rPr>
              <a:t>. . ." </a:t>
            </a:r>
            <a:r>
              <a:rPr dirty="0" sz="1200" spc="-5">
                <a:latin typeface="Times New Roman"/>
                <a:cs typeface="Times New Roman"/>
              </a:rPr>
              <a:t>Foma Nikolaevitch answers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timidly.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covering five pages, </a:t>
            </a:r>
            <a:r>
              <a:rPr dirty="0" sz="1200" spc="-5">
                <a:latin typeface="Times New Roman"/>
                <a:cs typeface="Times New Roman"/>
              </a:rPr>
              <a:t>Krasnyhin stretches and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at 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"Goodness, </a:t>
            </a:r>
            <a:r>
              <a:rPr dirty="0" sz="1200">
                <a:latin typeface="Times New Roman"/>
                <a:cs typeface="Times New Roman"/>
              </a:rPr>
              <a:t>three o'clock </a:t>
            </a:r>
            <a:r>
              <a:rPr dirty="0" sz="1200" spc="-5">
                <a:latin typeface="Times New Roman"/>
                <a:cs typeface="Times New Roman"/>
              </a:rPr>
              <a:t>already,"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moans. </a:t>
            </a:r>
            <a:r>
              <a:rPr dirty="0" sz="1200" spc="-5">
                <a:latin typeface="Times New Roman"/>
                <a:cs typeface="Times New Roman"/>
              </a:rPr>
              <a:t>"Other people are asleep </a:t>
            </a:r>
            <a:r>
              <a:rPr dirty="0" sz="1200">
                <a:latin typeface="Times New Roman"/>
                <a:cs typeface="Times New Roman"/>
              </a:rPr>
              <a:t>while I . . . I  </a:t>
            </a:r>
            <a:r>
              <a:rPr dirty="0" sz="1200" spc="-5">
                <a:latin typeface="Times New Roman"/>
                <a:cs typeface="Times New Roman"/>
              </a:rPr>
              <a:t>alone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work!"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Shattered and </a:t>
            </a:r>
            <a:r>
              <a:rPr dirty="0" sz="1200">
                <a:latin typeface="Times New Roman"/>
                <a:cs typeface="Times New Roman"/>
              </a:rPr>
              <a:t>exhausted he </a:t>
            </a:r>
            <a:r>
              <a:rPr dirty="0" sz="1200" spc="-5">
                <a:latin typeface="Times New Roman"/>
                <a:cs typeface="Times New Roman"/>
              </a:rPr>
              <a:t>goes,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on one side, to the </a:t>
            </a:r>
            <a:r>
              <a:rPr dirty="0" sz="1200" spc="-5">
                <a:latin typeface="Times New Roman"/>
                <a:cs typeface="Times New Roman"/>
              </a:rPr>
              <a:t>bedroom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wake his  wife, and says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languid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voice: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"Nadya,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me some more tea! I . . . </a:t>
            </a:r>
            <a:r>
              <a:rPr dirty="0" sz="1200" spc="-5">
                <a:latin typeface="Times New Roman"/>
                <a:cs typeface="Times New Roman"/>
              </a:rPr>
              <a:t>feel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writes </a:t>
            </a:r>
            <a:r>
              <a:rPr dirty="0" sz="1200">
                <a:latin typeface="Times New Roman"/>
                <a:cs typeface="Times New Roman"/>
              </a:rPr>
              <a:t>till four </a:t>
            </a:r>
            <a:r>
              <a:rPr dirty="0" sz="1200" spc="-5">
                <a:latin typeface="Times New Roman"/>
                <a:cs typeface="Times New Roman"/>
              </a:rPr>
              <a:t>o'clock and </a:t>
            </a:r>
            <a:r>
              <a:rPr dirty="0" sz="1200">
                <a:latin typeface="Times New Roman"/>
                <a:cs typeface="Times New Roman"/>
              </a:rPr>
              <a:t>would readily have </a:t>
            </a:r>
            <a:r>
              <a:rPr dirty="0" sz="1200" spc="-5">
                <a:latin typeface="Times New Roman"/>
                <a:cs typeface="Times New Roman"/>
              </a:rPr>
              <a:t>written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5">
                <a:latin typeface="Times New Roman"/>
                <a:cs typeface="Times New Roman"/>
              </a:rPr>
              <a:t>six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his subject had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exhausted. </a:t>
            </a:r>
            <a:r>
              <a:rPr dirty="0" sz="1200" spc="-5">
                <a:latin typeface="Times New Roman"/>
                <a:cs typeface="Times New Roman"/>
              </a:rPr>
              <a:t>Coquetting and </a:t>
            </a:r>
            <a:r>
              <a:rPr dirty="0" sz="1200">
                <a:latin typeface="Times New Roman"/>
                <a:cs typeface="Times New Roman"/>
              </a:rPr>
              <a:t>posing to </a:t>
            </a:r>
            <a:r>
              <a:rPr dirty="0" sz="1200" spc="-5">
                <a:latin typeface="Times New Roman"/>
                <a:cs typeface="Times New Roman"/>
              </a:rPr>
              <a:t>himself and </a:t>
            </a:r>
            <a:r>
              <a:rPr dirty="0" sz="1200">
                <a:latin typeface="Times New Roman"/>
                <a:cs typeface="Times New Roman"/>
              </a:rPr>
              <a:t>the inanimate objects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him,  </a:t>
            </a:r>
            <a:r>
              <a:rPr dirty="0" sz="1200" spc="-5">
                <a:latin typeface="Times New Roman"/>
                <a:cs typeface="Times New Roman"/>
              </a:rPr>
              <a:t>far from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indiscreet, critical eye, </a:t>
            </a:r>
            <a:r>
              <a:rPr dirty="0" sz="1200">
                <a:latin typeface="Times New Roman"/>
                <a:cs typeface="Times New Roman"/>
              </a:rPr>
              <a:t>tyrannizing </a:t>
            </a:r>
            <a:r>
              <a:rPr dirty="0" sz="1200" spc="-5">
                <a:latin typeface="Times New Roman"/>
                <a:cs typeface="Times New Roman"/>
              </a:rPr>
              <a:t>and domineering over </a:t>
            </a:r>
            <a:r>
              <a:rPr dirty="0" sz="1200">
                <a:latin typeface="Times New Roman"/>
                <a:cs typeface="Times New Roman"/>
              </a:rPr>
              <a:t>the little </a:t>
            </a:r>
            <a:r>
              <a:rPr dirty="0" sz="1200" spc="-5">
                <a:latin typeface="Times New Roman"/>
                <a:cs typeface="Times New Roman"/>
              </a:rPr>
              <a:t>anthill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fate </a:t>
            </a:r>
            <a:r>
              <a:rPr dirty="0" sz="1200">
                <a:latin typeface="Times New Roman"/>
                <a:cs typeface="Times New Roman"/>
              </a:rPr>
              <a:t>has put in </a:t>
            </a:r>
            <a:r>
              <a:rPr dirty="0" sz="1200" spc="-5">
                <a:latin typeface="Times New Roman"/>
                <a:cs typeface="Times New Roman"/>
              </a:rPr>
              <a:t>his power are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honey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salt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existence. </a:t>
            </a:r>
            <a:r>
              <a:rPr dirty="0" sz="1200">
                <a:latin typeface="Times New Roman"/>
                <a:cs typeface="Times New Roman"/>
              </a:rPr>
              <a:t>And how  </a:t>
            </a:r>
            <a:r>
              <a:rPr dirty="0" sz="1200" spc="-5">
                <a:latin typeface="Times New Roman"/>
                <a:cs typeface="Times New Roman"/>
              </a:rPr>
              <a:t>different is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despot </a:t>
            </a:r>
            <a:r>
              <a:rPr dirty="0" sz="1200">
                <a:latin typeface="Times New Roman"/>
                <a:cs typeface="Times New Roman"/>
              </a:rPr>
              <a:t>here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humble, </a:t>
            </a:r>
            <a:r>
              <a:rPr dirty="0" sz="1200" spc="-5">
                <a:latin typeface="Times New Roman"/>
                <a:cs typeface="Times New Roman"/>
              </a:rPr>
              <a:t>meek, </a:t>
            </a:r>
            <a:r>
              <a:rPr dirty="0" sz="1200">
                <a:latin typeface="Times New Roman"/>
                <a:cs typeface="Times New Roman"/>
              </a:rPr>
              <a:t>dull-witted little man </a:t>
            </a:r>
            <a:r>
              <a:rPr dirty="0" sz="1200" spc="-5">
                <a:latin typeface="Times New Roman"/>
                <a:cs typeface="Times New Roman"/>
              </a:rPr>
              <a:t>we  are accustomed </a:t>
            </a:r>
            <a:r>
              <a:rPr dirty="0" sz="1200">
                <a:latin typeface="Times New Roman"/>
                <a:cs typeface="Times New Roman"/>
              </a:rPr>
              <a:t>to see in the </a:t>
            </a:r>
            <a:r>
              <a:rPr dirty="0" sz="1200" spc="-5">
                <a:latin typeface="Times New Roman"/>
                <a:cs typeface="Times New Roman"/>
              </a:rPr>
              <a:t>editor's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offices!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28486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016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"I am so </a:t>
            </a:r>
            <a:r>
              <a:rPr dirty="0" sz="1200">
                <a:latin typeface="Times New Roman"/>
                <a:cs typeface="Times New Roman"/>
              </a:rPr>
              <a:t>exhausted that I </a:t>
            </a:r>
            <a:r>
              <a:rPr dirty="0" sz="1200" spc="-5">
                <a:latin typeface="Times New Roman"/>
                <a:cs typeface="Times New Roman"/>
              </a:rPr>
              <a:t>am afraid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shan't sleep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gets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bed. "Our  work,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cursed,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ungrateful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labour,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exhausts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body.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better take some bromide. . . . God knows, if 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for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family </a:t>
            </a:r>
            <a:r>
              <a:rPr dirty="0" sz="1200" spc="-10">
                <a:latin typeface="Times New Roman"/>
                <a:cs typeface="Times New Roman"/>
              </a:rPr>
              <a:t>I'd </a:t>
            </a:r>
            <a:r>
              <a:rPr dirty="0" sz="1200">
                <a:latin typeface="Times New Roman"/>
                <a:cs typeface="Times New Roman"/>
              </a:rPr>
              <a:t>throw  up the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. . . To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order!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awful."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sleeps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5">
                <a:latin typeface="Times New Roman"/>
                <a:cs typeface="Times New Roman"/>
              </a:rPr>
              <a:t>twelve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o'clock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day, sleeps </a:t>
            </a:r>
            <a:r>
              <a:rPr dirty="0" sz="1200">
                <a:latin typeface="Times New Roman"/>
                <a:cs typeface="Times New Roman"/>
              </a:rPr>
              <a:t>a sound, healthy sleep. . . . </a:t>
            </a:r>
            <a:r>
              <a:rPr dirty="0" sz="1200" spc="-5">
                <a:latin typeface="Times New Roman"/>
                <a:cs typeface="Times New Roman"/>
              </a:rPr>
              <a:t>Ah!  how </a:t>
            </a:r>
            <a:r>
              <a:rPr dirty="0" sz="1200">
                <a:latin typeface="Times New Roman"/>
                <a:cs typeface="Times New Roman"/>
              </a:rPr>
              <a:t>he would </a:t>
            </a:r>
            <a:r>
              <a:rPr dirty="0" sz="1200" spc="-5">
                <a:latin typeface="Times New Roman"/>
                <a:cs typeface="Times New Roman"/>
              </a:rPr>
              <a:t>sleep, what dreams </a:t>
            </a:r>
            <a:r>
              <a:rPr dirty="0" sz="1200">
                <a:latin typeface="Times New Roman"/>
                <a:cs typeface="Times New Roman"/>
              </a:rPr>
              <a:t>he would have, how he would </a:t>
            </a:r>
            <a:r>
              <a:rPr dirty="0" sz="1200" spc="-5">
                <a:latin typeface="Times New Roman"/>
                <a:cs typeface="Times New Roman"/>
              </a:rPr>
              <a:t>spread himself </a:t>
            </a:r>
            <a:r>
              <a:rPr dirty="0" sz="1200">
                <a:latin typeface="Times New Roman"/>
                <a:cs typeface="Times New Roman"/>
              </a:rPr>
              <a:t>if he 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to become a well-known </a:t>
            </a:r>
            <a:r>
              <a:rPr dirty="0" sz="1200" spc="-5">
                <a:latin typeface="Times New Roman"/>
                <a:cs typeface="Times New Roman"/>
              </a:rPr>
              <a:t>writer, an editor,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sub-editor!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 has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writing all night," </a:t>
            </a:r>
            <a:r>
              <a:rPr dirty="0" sz="1200">
                <a:latin typeface="Times New Roman"/>
                <a:cs typeface="Times New Roman"/>
              </a:rPr>
              <a:t>whispers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with a </a:t>
            </a:r>
            <a:r>
              <a:rPr dirty="0" sz="1200" spc="-5">
                <a:latin typeface="Times New Roman"/>
                <a:cs typeface="Times New Roman"/>
              </a:rPr>
              <a:t>scared expression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face.  "Sh!"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dares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speak </a:t>
            </a:r>
            <a:r>
              <a:rPr dirty="0" sz="1200">
                <a:latin typeface="Times New Roman"/>
                <a:cs typeface="Times New Roman"/>
              </a:rPr>
              <a:t>or move or make a sound. </a:t>
            </a:r>
            <a:r>
              <a:rPr dirty="0" sz="1200" spc="-5">
                <a:latin typeface="Times New Roman"/>
                <a:cs typeface="Times New Roman"/>
              </a:rPr>
              <a:t>His sleep is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sacred, 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culprit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offends against </a:t>
            </a:r>
            <a:r>
              <a:rPr dirty="0" sz="1200">
                <a:latin typeface="Times New Roman"/>
                <a:cs typeface="Times New Roman"/>
              </a:rPr>
              <a:t>it will pay dearly for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fault.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"Hush!" </a:t>
            </a:r>
            <a:r>
              <a:rPr dirty="0" sz="1200">
                <a:latin typeface="Times New Roman"/>
                <a:cs typeface="Times New Roman"/>
              </a:rPr>
              <a:t>floats over the </a:t>
            </a:r>
            <a:r>
              <a:rPr dirty="0" sz="1200" spc="-5">
                <a:latin typeface="Times New Roman"/>
                <a:cs typeface="Times New Roman"/>
              </a:rPr>
              <a:t>flat.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"Hush!"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345" cy="863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 AN</a:t>
            </a:r>
            <a:r>
              <a:rPr dirty="0" sz="1200" b="1">
                <a:latin typeface="Times New Roman"/>
                <a:cs typeface="Times New Roman"/>
              </a:rPr>
              <a:t> HOTEL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"LET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good man," began Madame </a:t>
            </a:r>
            <a:r>
              <a:rPr dirty="0" sz="1200" spc="-5">
                <a:latin typeface="Times New Roman"/>
                <a:cs typeface="Times New Roman"/>
              </a:rPr>
              <a:t>Nashatyrin,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colonel's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at No.  </a:t>
            </a:r>
            <a:r>
              <a:rPr dirty="0" sz="1200">
                <a:latin typeface="Times New Roman"/>
                <a:cs typeface="Times New Roman"/>
              </a:rPr>
              <a:t>47, </a:t>
            </a:r>
            <a:r>
              <a:rPr dirty="0" sz="1200" spc="-5">
                <a:latin typeface="Times New Roman"/>
                <a:cs typeface="Times New Roman"/>
              </a:rPr>
              <a:t>crimson and spluttering, as she pounced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hotel-keeper. "Either </a:t>
            </a:r>
            <a:r>
              <a:rPr dirty="0" sz="1200">
                <a:latin typeface="Times New Roman"/>
                <a:cs typeface="Times New Roman"/>
              </a:rPr>
              <a:t>give me other  </a:t>
            </a:r>
            <a:r>
              <a:rPr dirty="0" sz="1200" spc="-5">
                <a:latin typeface="Times New Roman"/>
                <a:cs typeface="Times New Roman"/>
              </a:rPr>
              <a:t>apartments, </a:t>
            </a:r>
            <a:r>
              <a:rPr dirty="0" sz="1200">
                <a:latin typeface="Times New Roman"/>
                <a:cs typeface="Times New Roman"/>
              </a:rPr>
              <a:t>or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leave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confounded </a:t>
            </a:r>
            <a:r>
              <a:rPr dirty="0" sz="1200">
                <a:latin typeface="Times New Roman"/>
                <a:cs typeface="Times New Roman"/>
              </a:rPr>
              <a:t>hotel </a:t>
            </a:r>
            <a:r>
              <a:rPr dirty="0" sz="1200" spc="-5">
                <a:latin typeface="Times New Roman"/>
                <a:cs typeface="Times New Roman"/>
              </a:rPr>
              <a:t>altogether!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sink of </a:t>
            </a:r>
            <a:r>
              <a:rPr dirty="0" sz="1200" spc="-5">
                <a:latin typeface="Times New Roman"/>
                <a:cs typeface="Times New Roman"/>
              </a:rPr>
              <a:t>iniquity!  </a:t>
            </a:r>
            <a:r>
              <a:rPr dirty="0" sz="1200">
                <a:latin typeface="Times New Roman"/>
                <a:cs typeface="Times New Roman"/>
              </a:rPr>
              <a:t>Mercy on </a:t>
            </a:r>
            <a:r>
              <a:rPr dirty="0" sz="1200" spc="-5">
                <a:latin typeface="Times New Roman"/>
                <a:cs typeface="Times New Roman"/>
              </a:rPr>
              <a:t>us,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grown-up daughters and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hears </a:t>
            </a:r>
            <a:r>
              <a:rPr dirty="0" sz="1200">
                <a:latin typeface="Times New Roman"/>
                <a:cs typeface="Times New Roman"/>
              </a:rPr>
              <a:t>nothing but </a:t>
            </a:r>
            <a:r>
              <a:rPr dirty="0" sz="1200" spc="-5">
                <a:latin typeface="Times New Roman"/>
                <a:cs typeface="Times New Roman"/>
              </a:rPr>
              <a:t>abominations </a:t>
            </a:r>
            <a:r>
              <a:rPr dirty="0" sz="1200">
                <a:latin typeface="Times New Roman"/>
                <a:cs typeface="Times New Roman"/>
              </a:rPr>
              <a:t>day  </a:t>
            </a:r>
            <a:r>
              <a:rPr dirty="0" sz="1200" spc="-5">
                <a:latin typeface="Times New Roman"/>
                <a:cs typeface="Times New Roman"/>
              </a:rPr>
              <a:t>and night!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beyond everything! </a:t>
            </a:r>
            <a:r>
              <a:rPr dirty="0" sz="1200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night! </a:t>
            </a:r>
            <a:r>
              <a:rPr dirty="0" sz="1200" spc="-5">
                <a:latin typeface="Times New Roman"/>
                <a:cs typeface="Times New Roman"/>
              </a:rPr>
              <a:t>Sometimes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fires </a:t>
            </a:r>
            <a:r>
              <a:rPr dirty="0" sz="1200" spc="-1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such things  </a:t>
            </a:r>
            <a:r>
              <a:rPr dirty="0" sz="1200">
                <a:latin typeface="Times New Roman"/>
                <a:cs typeface="Times New Roman"/>
              </a:rPr>
              <a:t>that it simply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one's </a:t>
            </a:r>
            <a:r>
              <a:rPr dirty="0" sz="1200" spc="-5">
                <a:latin typeface="Times New Roman"/>
                <a:cs typeface="Times New Roman"/>
              </a:rPr>
              <a:t>ears </a:t>
            </a:r>
            <a:r>
              <a:rPr dirty="0" sz="1200">
                <a:latin typeface="Times New Roman"/>
                <a:cs typeface="Times New Roman"/>
              </a:rPr>
              <a:t>blush! Positively like a </a:t>
            </a:r>
            <a:r>
              <a:rPr dirty="0" sz="1200" spc="-5">
                <a:latin typeface="Times New Roman"/>
                <a:cs typeface="Times New Roman"/>
              </a:rPr>
              <a:t>cabman.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thing that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poor </a:t>
            </a:r>
            <a:r>
              <a:rPr dirty="0" sz="1200" spc="-5">
                <a:latin typeface="Times New Roman"/>
                <a:cs typeface="Times New Roman"/>
              </a:rPr>
              <a:t>girls don't </a:t>
            </a:r>
            <a:r>
              <a:rPr dirty="0" sz="1200">
                <a:latin typeface="Times New Roman"/>
                <a:cs typeface="Times New Roman"/>
              </a:rPr>
              <a:t>understand or I should have to fly out into the </a:t>
            </a:r>
            <a:r>
              <a:rPr dirty="0" sz="1200" spc="-5">
                <a:latin typeface="Times New Roman"/>
                <a:cs typeface="Times New Roman"/>
              </a:rPr>
              <a:t>street </a:t>
            </a:r>
            <a:r>
              <a:rPr dirty="0" sz="1200">
                <a:latin typeface="Times New Roman"/>
                <a:cs typeface="Times New Roman"/>
              </a:rPr>
              <a:t>with them. . . </a:t>
            </a:r>
            <a:r>
              <a:rPr dirty="0" sz="1200" spc="-5">
                <a:latin typeface="Times New Roman"/>
                <a:cs typeface="Times New Roman"/>
              </a:rPr>
              <a:t>He's  saying </a:t>
            </a:r>
            <a:r>
              <a:rPr dirty="0" sz="1200">
                <a:latin typeface="Times New Roman"/>
                <a:cs typeface="Times New Roman"/>
              </a:rPr>
              <a:t>something now! You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listen!"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know a thing better than that,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boy," a husky </a:t>
            </a:r>
            <a:r>
              <a:rPr dirty="0" sz="1200" spc="-5">
                <a:latin typeface="Times New Roman"/>
                <a:cs typeface="Times New Roman"/>
              </a:rPr>
              <a:t>bass </a:t>
            </a:r>
            <a:r>
              <a:rPr dirty="0" sz="1200">
                <a:latin typeface="Times New Roman"/>
                <a:cs typeface="Times New Roman"/>
              </a:rPr>
              <a:t>floated in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next room.  </a:t>
            </a:r>
            <a:r>
              <a:rPr dirty="0" sz="1200" spc="-5">
                <a:latin typeface="Times New Roman"/>
                <a:cs typeface="Times New Roman"/>
              </a:rPr>
              <a:t>"Do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remember Lieutenant Druzhkov? Well,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same Druzhkov was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day  </a:t>
            </a:r>
            <a:r>
              <a:rPr dirty="0" sz="1200">
                <a:latin typeface="Times New Roman"/>
                <a:cs typeface="Times New Roman"/>
              </a:rPr>
              <a:t>making a drive with the </a:t>
            </a:r>
            <a:r>
              <a:rPr dirty="0" sz="1200" spc="-5">
                <a:latin typeface="Times New Roman"/>
                <a:cs typeface="Times New Roman"/>
              </a:rPr>
              <a:t>yellow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pocket and as </a:t>
            </a:r>
            <a:r>
              <a:rPr dirty="0" sz="1200">
                <a:latin typeface="Times New Roman"/>
                <a:cs typeface="Times New Roman"/>
              </a:rPr>
              <a:t>he usually did,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flung  up </a:t>
            </a:r>
            <a:r>
              <a:rPr dirty="0" sz="1200" spc="-5">
                <a:latin typeface="Times New Roman"/>
                <a:cs typeface="Times New Roman"/>
              </a:rPr>
              <a:t>his leg.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All at </a:t>
            </a:r>
            <a:r>
              <a:rPr dirty="0" sz="1200">
                <a:latin typeface="Times New Roman"/>
                <a:cs typeface="Times New Roman"/>
              </a:rPr>
              <a:t>once something went crrr-ack! </a:t>
            </a:r>
            <a:r>
              <a:rPr dirty="0" sz="1200" spc="-5">
                <a:latin typeface="Times New Roman"/>
                <a:cs typeface="Times New Roman"/>
              </a:rPr>
              <a:t>At first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torn the  </a:t>
            </a:r>
            <a:r>
              <a:rPr dirty="0" sz="1200" spc="-5">
                <a:latin typeface="Times New Roman"/>
                <a:cs typeface="Times New Roman"/>
              </a:rPr>
              <a:t>cloth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billiard table,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they looked,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fellow, his </a:t>
            </a:r>
            <a:r>
              <a:rPr dirty="0" sz="1200">
                <a:latin typeface="Times New Roman"/>
                <a:cs typeface="Times New Roman"/>
              </a:rPr>
              <a:t>United </a:t>
            </a:r>
            <a:r>
              <a:rPr dirty="0" sz="1200" spc="-5">
                <a:latin typeface="Times New Roman"/>
                <a:cs typeface="Times New Roman"/>
              </a:rPr>
              <a:t>States had  </a:t>
            </a:r>
            <a:r>
              <a:rPr dirty="0" sz="1200">
                <a:latin typeface="Times New Roman"/>
                <a:cs typeface="Times New Roman"/>
              </a:rPr>
              <a:t>split </a:t>
            </a:r>
            <a:r>
              <a:rPr dirty="0" sz="1200" spc="-5">
                <a:latin typeface="Times New Roman"/>
                <a:cs typeface="Times New Roman"/>
              </a:rPr>
              <a:t>at every seam!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kick, the </a:t>
            </a:r>
            <a:r>
              <a:rPr dirty="0" sz="1200" spc="-5">
                <a:latin typeface="Times New Roman"/>
                <a:cs typeface="Times New Roman"/>
              </a:rPr>
              <a:t>beast, </a:t>
            </a:r>
            <a:r>
              <a:rPr dirty="0" sz="1200">
                <a:latin typeface="Times New Roman"/>
                <a:cs typeface="Times New Roman"/>
              </a:rPr>
              <a:t>that not a </a:t>
            </a:r>
            <a:r>
              <a:rPr dirty="0" sz="1200" spc="-5">
                <a:latin typeface="Times New Roman"/>
                <a:cs typeface="Times New Roman"/>
              </a:rPr>
              <a:t>seam </a:t>
            </a:r>
            <a:r>
              <a:rPr dirty="0" sz="1200" spc="5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left.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Ha-ha-ha, and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ladies </a:t>
            </a:r>
            <a:r>
              <a:rPr dirty="0" sz="1200" spc="-5">
                <a:latin typeface="Times New Roman"/>
                <a:cs typeface="Times New Roman"/>
              </a:rPr>
              <a:t>present, </a:t>
            </a:r>
            <a:r>
              <a:rPr dirty="0" sz="1200">
                <a:latin typeface="Times New Roman"/>
                <a:cs typeface="Times New Roman"/>
              </a:rPr>
              <a:t>too . . . </a:t>
            </a:r>
            <a:r>
              <a:rPr dirty="0" sz="1200" spc="-5">
                <a:latin typeface="Times New Roman"/>
                <a:cs typeface="Times New Roman"/>
              </a:rPr>
              <a:t>among </a:t>
            </a:r>
            <a:r>
              <a:rPr dirty="0" sz="1200">
                <a:latin typeface="Times New Roman"/>
                <a:cs typeface="Times New Roman"/>
              </a:rPr>
              <a:t>others the wife of that  </a:t>
            </a:r>
            <a:r>
              <a:rPr dirty="0" sz="1200" spc="-5">
                <a:latin typeface="Times New Roman"/>
                <a:cs typeface="Times New Roman"/>
              </a:rPr>
              <a:t>drivelling Lieutenant </a:t>
            </a:r>
            <a:r>
              <a:rPr dirty="0" sz="1200">
                <a:latin typeface="Times New Roman"/>
                <a:cs typeface="Times New Roman"/>
              </a:rPr>
              <a:t>Okurin. . . . </a:t>
            </a:r>
            <a:r>
              <a:rPr dirty="0" sz="1200" spc="-5">
                <a:latin typeface="Times New Roman"/>
                <a:cs typeface="Times New Roman"/>
              </a:rPr>
              <a:t>Okurin was furious.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'How </a:t>
            </a:r>
            <a:r>
              <a:rPr dirty="0" sz="1200">
                <a:latin typeface="Times New Roman"/>
                <a:cs typeface="Times New Roman"/>
              </a:rPr>
              <a:t>dare the </a:t>
            </a:r>
            <a:r>
              <a:rPr dirty="0" sz="1200" spc="-5">
                <a:latin typeface="Times New Roman"/>
                <a:cs typeface="Times New Roman"/>
              </a:rPr>
              <a:t>fellow,' said he,  'behave </a:t>
            </a:r>
            <a:r>
              <a:rPr dirty="0" sz="1200">
                <a:latin typeface="Times New Roman"/>
                <a:cs typeface="Times New Roman"/>
              </a:rPr>
              <a:t>with impropriety in the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wife?'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10">
                <a:latin typeface="Times New Roman"/>
                <a:cs typeface="Times New Roman"/>
              </a:rPr>
              <a:t>led </a:t>
            </a:r>
            <a:r>
              <a:rPr dirty="0" sz="1200">
                <a:latin typeface="Times New Roman"/>
                <a:cs typeface="Times New Roman"/>
              </a:rPr>
              <a:t>to another . . .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know our </a:t>
            </a:r>
            <a:r>
              <a:rPr dirty="0" sz="1200" spc="-5">
                <a:latin typeface="Times New Roman"/>
                <a:cs typeface="Times New Roman"/>
              </a:rPr>
              <a:t>fellows! </a:t>
            </a:r>
            <a:r>
              <a:rPr dirty="0" sz="1200">
                <a:latin typeface="Times New Roman"/>
                <a:cs typeface="Times New Roman"/>
              </a:rPr>
              <a:t>. . . Okurin </a:t>
            </a:r>
            <a:r>
              <a:rPr dirty="0" sz="1200" spc="-5">
                <a:latin typeface="Times New Roman"/>
                <a:cs typeface="Times New Roman"/>
              </a:rPr>
              <a:t>sent seconds </a:t>
            </a:r>
            <a:r>
              <a:rPr dirty="0" sz="1200">
                <a:latin typeface="Times New Roman"/>
                <a:cs typeface="Times New Roman"/>
              </a:rPr>
              <a:t>to Druzhkov, </a:t>
            </a:r>
            <a:r>
              <a:rPr dirty="0" sz="1200" spc="-5">
                <a:latin typeface="Times New Roman"/>
                <a:cs typeface="Times New Roman"/>
              </a:rPr>
              <a:t>and Druzhkov said 'don't </a:t>
            </a:r>
            <a:r>
              <a:rPr dirty="0" sz="1200">
                <a:latin typeface="Times New Roman"/>
                <a:cs typeface="Times New Roman"/>
              </a:rPr>
              <a:t>be a  fool' . . . </a:t>
            </a:r>
            <a:r>
              <a:rPr dirty="0" sz="1200" spc="-5">
                <a:latin typeface="Times New Roman"/>
                <a:cs typeface="Times New Roman"/>
              </a:rPr>
              <a:t>ha-ha-ha, 'but </a:t>
            </a:r>
            <a:r>
              <a:rPr dirty="0" sz="1200">
                <a:latin typeface="Times New Roman"/>
                <a:cs typeface="Times New Roman"/>
              </a:rPr>
              <a:t>tell him he </a:t>
            </a:r>
            <a:r>
              <a:rPr dirty="0" sz="1200" spc="-5">
                <a:latin typeface="Times New Roman"/>
                <a:cs typeface="Times New Roman"/>
              </a:rPr>
              <a:t>had better </a:t>
            </a:r>
            <a:r>
              <a:rPr dirty="0" sz="1200">
                <a:latin typeface="Times New Roman"/>
                <a:cs typeface="Times New Roman"/>
              </a:rPr>
              <a:t>send </a:t>
            </a:r>
            <a:r>
              <a:rPr dirty="0" sz="1200" spc="-5">
                <a:latin typeface="Times New Roman"/>
                <a:cs typeface="Times New Roman"/>
              </a:rPr>
              <a:t>seconds </a:t>
            </a:r>
            <a:r>
              <a:rPr dirty="0" sz="1200">
                <a:latin typeface="Times New Roman"/>
                <a:cs typeface="Times New Roman"/>
              </a:rPr>
              <a:t>not to me but to the tailor  who </a:t>
            </a:r>
            <a:r>
              <a:rPr dirty="0" sz="1200" spc="-5">
                <a:latin typeface="Times New Roman"/>
                <a:cs typeface="Times New Roman"/>
              </a:rPr>
              <a:t>made </a:t>
            </a:r>
            <a:r>
              <a:rPr dirty="0" sz="1200">
                <a:latin typeface="Times New Roman"/>
                <a:cs typeface="Times New Roman"/>
              </a:rPr>
              <a:t>me those </a:t>
            </a:r>
            <a:r>
              <a:rPr dirty="0" sz="1200" spc="-5">
                <a:latin typeface="Times New Roman"/>
                <a:cs typeface="Times New Roman"/>
              </a:rPr>
              <a:t>breeches;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his fault,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know.' Ha-ha-ha! </a:t>
            </a:r>
            <a:r>
              <a:rPr dirty="0" sz="1200" spc="-5">
                <a:latin typeface="Times New Roman"/>
                <a:cs typeface="Times New Roman"/>
              </a:rPr>
              <a:t>Ha-ha-ha.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Lilya and </a:t>
            </a:r>
            <a:r>
              <a:rPr dirty="0" sz="1200">
                <a:latin typeface="Times New Roman"/>
                <a:cs typeface="Times New Roman"/>
              </a:rPr>
              <a:t>Mila, the </a:t>
            </a:r>
            <a:r>
              <a:rPr dirty="0" sz="1200" spc="-5">
                <a:latin typeface="Times New Roman"/>
                <a:cs typeface="Times New Roman"/>
              </a:rPr>
              <a:t>colonel's daughters, </a:t>
            </a:r>
            <a:r>
              <a:rPr dirty="0" sz="1200">
                <a:latin typeface="Times New Roman"/>
                <a:cs typeface="Times New Roman"/>
              </a:rPr>
              <a:t>who were sitting in 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their round  cheeks </a:t>
            </a:r>
            <a:r>
              <a:rPr dirty="0" sz="1200">
                <a:latin typeface="Times New Roman"/>
                <a:cs typeface="Times New Roman"/>
              </a:rPr>
              <a:t>propped on their fists, </a:t>
            </a:r>
            <a:r>
              <a:rPr dirty="0" sz="1200" spc="-5">
                <a:latin typeface="Times New Roman"/>
                <a:cs typeface="Times New Roman"/>
              </a:rPr>
              <a:t>flushed crimson and dropped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that looked </a:t>
            </a:r>
            <a:r>
              <a:rPr dirty="0" sz="1200" spc="-5">
                <a:latin typeface="Times New Roman"/>
                <a:cs typeface="Times New Roman"/>
              </a:rPr>
              <a:t>buried 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plump </a:t>
            </a:r>
            <a:r>
              <a:rPr dirty="0" sz="1200" spc="-5">
                <a:latin typeface="Times New Roman"/>
                <a:cs typeface="Times New Roman"/>
              </a:rPr>
              <a:t>faces.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heard him, </a:t>
            </a:r>
            <a:r>
              <a:rPr dirty="0" sz="1200" spc="-5">
                <a:latin typeface="Times New Roman"/>
                <a:cs typeface="Times New Roman"/>
              </a:rPr>
              <a:t>haven't you?" </a:t>
            </a:r>
            <a:r>
              <a:rPr dirty="0" sz="1200">
                <a:latin typeface="Times New Roman"/>
                <a:cs typeface="Times New Roman"/>
              </a:rPr>
              <a:t>Madame </a:t>
            </a:r>
            <a:r>
              <a:rPr dirty="0" sz="1200" spc="-5">
                <a:latin typeface="Times New Roman"/>
                <a:cs typeface="Times New Roman"/>
              </a:rPr>
              <a:t>Nashatyrin went </a:t>
            </a:r>
            <a:r>
              <a:rPr dirty="0" sz="1200">
                <a:latin typeface="Times New Roman"/>
                <a:cs typeface="Times New Roman"/>
              </a:rPr>
              <a:t>on,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hotel-keeper. "And </a:t>
            </a:r>
            <a:r>
              <a:rPr dirty="0" sz="1200">
                <a:latin typeface="Times New Roman"/>
                <a:cs typeface="Times New Roman"/>
              </a:rPr>
              <a:t>that, </a:t>
            </a:r>
            <a:r>
              <a:rPr dirty="0" sz="1200" spc="-5">
                <a:latin typeface="Times New Roman"/>
                <a:cs typeface="Times New Roman"/>
              </a:rPr>
              <a:t>you consider, </a:t>
            </a:r>
            <a:r>
              <a:rPr dirty="0" sz="1200">
                <a:latin typeface="Times New Roman"/>
                <a:cs typeface="Times New Roman"/>
              </a:rPr>
              <a:t>of no </a:t>
            </a:r>
            <a:r>
              <a:rPr dirty="0" sz="1200" spc="-5">
                <a:latin typeface="Times New Roman"/>
                <a:cs typeface="Times New Roman"/>
              </a:rPr>
              <a:t>consequence, </a:t>
            </a:r>
            <a:r>
              <a:rPr dirty="0" sz="1200">
                <a:latin typeface="Times New Roman"/>
                <a:cs typeface="Times New Roman"/>
              </a:rPr>
              <a:t>I suppose?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the wife of a  </a:t>
            </a:r>
            <a:r>
              <a:rPr dirty="0" sz="1200" spc="-5">
                <a:latin typeface="Times New Roman"/>
                <a:cs typeface="Times New Roman"/>
              </a:rPr>
              <a:t>colonel, sir! </a:t>
            </a:r>
            <a:r>
              <a:rPr dirty="0" sz="1200">
                <a:latin typeface="Times New Roman"/>
                <a:cs typeface="Times New Roman"/>
              </a:rPr>
              <a:t>My husband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commanding </a:t>
            </a:r>
            <a:r>
              <a:rPr dirty="0" sz="1200">
                <a:latin typeface="Times New Roman"/>
                <a:cs typeface="Times New Roman"/>
              </a:rPr>
              <a:t>officer.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permit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cabman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utter such infamies </a:t>
            </a:r>
            <a:r>
              <a:rPr dirty="0" sz="1200">
                <a:latin typeface="Times New Roman"/>
                <a:cs typeface="Times New Roman"/>
              </a:rPr>
              <a:t>almost in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presence!"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"He is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cabman, </a:t>
            </a:r>
            <a:r>
              <a:rPr dirty="0" sz="1200">
                <a:latin typeface="Times New Roman"/>
                <a:cs typeface="Times New Roman"/>
              </a:rPr>
              <a:t>madam, but the </a:t>
            </a:r>
            <a:r>
              <a:rPr dirty="0" sz="1200" spc="-5">
                <a:latin typeface="Times New Roman"/>
                <a:cs typeface="Times New Roman"/>
              </a:rPr>
              <a:t>staff-captain </a:t>
            </a:r>
            <a:r>
              <a:rPr dirty="0" sz="1200">
                <a:latin typeface="Times New Roman"/>
                <a:cs typeface="Times New Roman"/>
              </a:rPr>
              <a:t>Kikin. . . . </a:t>
            </a:r>
            <a:r>
              <a:rPr dirty="0" sz="1200" spc="-5">
                <a:latin typeface="Times New Roman"/>
                <a:cs typeface="Times New Roman"/>
              </a:rPr>
              <a:t>A gentleman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"If </a:t>
            </a:r>
            <a:r>
              <a:rPr dirty="0" sz="1200">
                <a:latin typeface="Times New Roman"/>
                <a:cs typeface="Times New Roman"/>
              </a:rPr>
              <a:t>he has </a:t>
            </a:r>
            <a:r>
              <a:rPr dirty="0" sz="1200" spc="-5">
                <a:latin typeface="Times New Roman"/>
                <a:cs typeface="Times New Roman"/>
              </a:rPr>
              <a:t>so far forgotten his </a:t>
            </a:r>
            <a:r>
              <a:rPr dirty="0" sz="1200">
                <a:latin typeface="Times New Roman"/>
                <a:cs typeface="Times New Roman"/>
              </a:rPr>
              <a:t>station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express himself </a:t>
            </a:r>
            <a:r>
              <a:rPr dirty="0" sz="1200">
                <a:latin typeface="Times New Roman"/>
                <a:cs typeface="Times New Roman"/>
              </a:rPr>
              <a:t>like a cabman, then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 even </a:t>
            </a:r>
            <a:r>
              <a:rPr dirty="0" sz="1200">
                <a:latin typeface="Times New Roman"/>
                <a:cs typeface="Times New Roman"/>
              </a:rPr>
              <a:t>more deserving of contempt!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short, </a:t>
            </a:r>
            <a:r>
              <a:rPr dirty="0" sz="1200" spc="-5">
                <a:latin typeface="Times New Roman"/>
                <a:cs typeface="Times New Roman"/>
              </a:rPr>
              <a:t>don't answer me, </a:t>
            </a:r>
            <a:r>
              <a:rPr dirty="0" sz="1200">
                <a:latin typeface="Times New Roman"/>
                <a:cs typeface="Times New Roman"/>
              </a:rPr>
              <a:t>but kindly take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"But what can </a:t>
            </a:r>
            <a:r>
              <a:rPr dirty="0" sz="1200">
                <a:latin typeface="Times New Roman"/>
                <a:cs typeface="Times New Roman"/>
              </a:rPr>
              <a:t>I do, </a:t>
            </a:r>
            <a:r>
              <a:rPr dirty="0" sz="1200" spc="-5">
                <a:latin typeface="Times New Roman"/>
                <a:cs typeface="Times New Roman"/>
              </a:rPr>
              <a:t>madam?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not the only one to </a:t>
            </a:r>
            <a:r>
              <a:rPr dirty="0" sz="1200" spc="-5">
                <a:latin typeface="Times New Roman"/>
                <a:cs typeface="Times New Roman"/>
              </a:rPr>
              <a:t>complain, everybody's  complaining,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am I to do with </a:t>
            </a:r>
            <a:r>
              <a:rPr dirty="0" sz="1200" spc="-5">
                <a:latin typeface="Times New Roman"/>
                <a:cs typeface="Times New Roman"/>
              </a:rPr>
              <a:t>him? </a:t>
            </a:r>
            <a:r>
              <a:rPr dirty="0" sz="1200" spc="-1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and begins </a:t>
            </a:r>
            <a:r>
              <a:rPr dirty="0" sz="1200">
                <a:latin typeface="Times New Roman"/>
                <a:cs typeface="Times New Roman"/>
              </a:rPr>
              <a:t>putting  him to </a:t>
            </a:r>
            <a:r>
              <a:rPr dirty="0" sz="1200" spc="-5">
                <a:latin typeface="Times New Roman"/>
                <a:cs typeface="Times New Roman"/>
              </a:rPr>
              <a:t>shame, saying: 'Hannibal Ivanitch, </a:t>
            </a:r>
            <a:r>
              <a:rPr dirty="0" sz="1200">
                <a:latin typeface="Times New Roman"/>
                <a:cs typeface="Times New Roman"/>
              </a:rPr>
              <a:t>have some </a:t>
            </a:r>
            <a:r>
              <a:rPr dirty="0" sz="1200" spc="-5">
                <a:latin typeface="Times New Roman"/>
                <a:cs typeface="Times New Roman"/>
              </a:rPr>
              <a:t>fear </a:t>
            </a:r>
            <a:r>
              <a:rPr dirty="0" sz="1200">
                <a:latin typeface="Times New Roman"/>
                <a:cs typeface="Times New Roman"/>
              </a:rPr>
              <a:t>of God!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shameful! </a:t>
            </a:r>
            <a:r>
              <a:rPr dirty="0" sz="1200" spc="-5">
                <a:latin typeface="Times New Roman"/>
                <a:cs typeface="Times New Roman"/>
              </a:rPr>
              <a:t>and  he'll </a:t>
            </a:r>
            <a:r>
              <a:rPr dirty="0" sz="1200">
                <a:latin typeface="Times New Roman"/>
                <a:cs typeface="Times New Roman"/>
              </a:rPr>
              <a:t>punch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 the face with </a:t>
            </a:r>
            <a:r>
              <a:rPr dirty="0" sz="1200" spc="-5">
                <a:latin typeface="Times New Roman"/>
                <a:cs typeface="Times New Roman"/>
              </a:rPr>
              <a:t>his fists and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all sorts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things: 'there, </a:t>
            </a:r>
            <a:r>
              <a:rPr dirty="0" sz="1200">
                <a:latin typeface="Times New Roman"/>
                <a:cs typeface="Times New Roman"/>
              </a:rPr>
              <a:t>put that in 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pipe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smoke </a:t>
            </a:r>
            <a:r>
              <a:rPr dirty="0" sz="1200" spc="-5">
                <a:latin typeface="Times New Roman"/>
                <a:cs typeface="Times New Roman"/>
              </a:rPr>
              <a:t>it,' and such like. </a:t>
            </a:r>
            <a:r>
              <a:rPr dirty="0" sz="1200" spc="-1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disgrace!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wakes </a:t>
            </a:r>
            <a:r>
              <a:rPr dirty="0" sz="1200">
                <a:latin typeface="Times New Roman"/>
                <a:cs typeface="Times New Roman"/>
              </a:rPr>
              <a:t>up in the morning </a:t>
            </a:r>
            <a:r>
              <a:rPr dirty="0" sz="1200" spc="-5">
                <a:latin typeface="Times New Roman"/>
                <a:cs typeface="Times New Roman"/>
              </a:rPr>
              <a:t>and  sets </a:t>
            </a:r>
            <a:r>
              <a:rPr dirty="0" sz="1200">
                <a:latin typeface="Times New Roman"/>
                <a:cs typeface="Times New Roman"/>
              </a:rPr>
              <a:t>to walking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corridor in nothing, saving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presence, but </a:t>
            </a:r>
            <a:r>
              <a:rPr dirty="0" sz="1200" spc="-5">
                <a:latin typeface="Times New Roman"/>
                <a:cs typeface="Times New Roman"/>
              </a:rPr>
              <a:t>his  underclothes.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 had </a:t>
            </a:r>
            <a:r>
              <a:rPr dirty="0" sz="1200">
                <a:latin typeface="Times New Roman"/>
                <a:cs typeface="Times New Roman"/>
              </a:rPr>
              <a:t>a drop he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pick up a </a:t>
            </a:r>
            <a:r>
              <a:rPr dirty="0" sz="1200" spc="-5">
                <a:latin typeface="Times New Roman"/>
                <a:cs typeface="Times New Roman"/>
              </a:rPr>
              <a:t>revolver and set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putting  bullets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wall.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day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swilling liquor </a:t>
            </a:r>
            <a:r>
              <a:rPr dirty="0" sz="1200" spc="-5">
                <a:latin typeface="Times New Roman"/>
                <a:cs typeface="Times New Roman"/>
              </a:rPr>
              <a:t>and at night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plays cards </a:t>
            </a:r>
            <a:r>
              <a:rPr dirty="0" sz="1200">
                <a:latin typeface="Times New Roman"/>
                <a:cs typeface="Times New Roman"/>
              </a:rPr>
              <a:t>like mad,  </a:t>
            </a:r>
            <a:r>
              <a:rPr dirty="0" sz="1200" spc="-5">
                <a:latin typeface="Times New Roman"/>
                <a:cs typeface="Times New Roman"/>
              </a:rPr>
              <a:t>and after cards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fighting.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ashamed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lodgers to see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"Why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 spc="-10">
                <a:latin typeface="Times New Roman"/>
                <a:cs typeface="Times New Roman"/>
              </a:rPr>
              <a:t>you get </a:t>
            </a:r>
            <a:r>
              <a:rPr dirty="0" sz="1200">
                <a:latin typeface="Times New Roman"/>
                <a:cs typeface="Times New Roman"/>
              </a:rPr>
              <a:t>rid of 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scoundrel?"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6556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"Why, there's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him out! </a:t>
            </a:r>
            <a:r>
              <a:rPr dirty="0" sz="1200" spc="-5">
                <a:latin typeface="Times New Roman"/>
                <a:cs typeface="Times New Roman"/>
              </a:rPr>
              <a:t>He owes </a:t>
            </a:r>
            <a:r>
              <a:rPr dirty="0" sz="1200">
                <a:latin typeface="Times New Roman"/>
                <a:cs typeface="Times New Roman"/>
              </a:rPr>
              <a:t>me for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months, but we </a:t>
            </a:r>
            <a:r>
              <a:rPr dirty="0" sz="1200" spc="-5">
                <a:latin typeface="Times New Roman"/>
                <a:cs typeface="Times New Roman"/>
              </a:rPr>
              <a:t>don't ask </a:t>
            </a:r>
            <a:r>
              <a:rPr dirty="0" sz="1200">
                <a:latin typeface="Times New Roman"/>
                <a:cs typeface="Times New Roman"/>
              </a:rPr>
              <a:t>for our  </a:t>
            </a:r>
            <a:r>
              <a:rPr dirty="0" sz="1200" spc="-5">
                <a:latin typeface="Times New Roman"/>
                <a:cs typeface="Times New Roman"/>
              </a:rPr>
              <a:t>money, </a:t>
            </a:r>
            <a:r>
              <a:rPr dirty="0" sz="1200">
                <a:latin typeface="Times New Roman"/>
                <a:cs typeface="Times New Roman"/>
              </a:rPr>
              <a:t>we simply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him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favour </a:t>
            </a:r>
            <a:r>
              <a:rPr dirty="0" sz="1200">
                <a:latin typeface="Times New Roman"/>
                <a:cs typeface="Times New Roman"/>
              </a:rPr>
              <a:t>. . . . The </a:t>
            </a:r>
            <a:r>
              <a:rPr dirty="0" sz="1200" spc="-5">
                <a:latin typeface="Times New Roman"/>
                <a:cs typeface="Times New Roman"/>
              </a:rPr>
              <a:t>magistrate has given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an  order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clear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rooms, but </a:t>
            </a:r>
            <a:r>
              <a:rPr dirty="0" sz="1200" spc="-5">
                <a:latin typeface="Times New Roman"/>
                <a:cs typeface="Times New Roman"/>
              </a:rPr>
              <a:t>he's </a:t>
            </a:r>
            <a:r>
              <a:rPr dirty="0" sz="1200">
                <a:latin typeface="Times New Roman"/>
                <a:cs typeface="Times New Roman"/>
              </a:rPr>
              <a:t>taking it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one court to another, </a:t>
            </a:r>
            <a:r>
              <a:rPr dirty="0" sz="1200" spc="-5">
                <a:latin typeface="Times New Roman"/>
                <a:cs typeface="Times New Roman"/>
              </a:rPr>
              <a:t>and so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drags </a:t>
            </a:r>
            <a:r>
              <a:rPr dirty="0" sz="1200">
                <a:latin typeface="Times New Roman"/>
                <a:cs typeface="Times New Roman"/>
              </a:rPr>
              <a:t>on. . . . </a:t>
            </a:r>
            <a:r>
              <a:rPr dirty="0" sz="1200" spc="-5">
                <a:latin typeface="Times New Roman"/>
                <a:cs typeface="Times New Roman"/>
              </a:rPr>
              <a:t>He's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perfect nuisance, that's </a:t>
            </a:r>
            <a:r>
              <a:rPr dirty="0" sz="1200">
                <a:latin typeface="Times New Roman"/>
                <a:cs typeface="Times New Roman"/>
              </a:rPr>
              <a:t>what he </a:t>
            </a:r>
            <a:r>
              <a:rPr dirty="0" sz="1200" spc="-5">
                <a:latin typeface="Times New Roman"/>
                <a:cs typeface="Times New Roman"/>
              </a:rPr>
              <a:t>is. </a:t>
            </a:r>
            <a:r>
              <a:rPr dirty="0" sz="1200">
                <a:latin typeface="Times New Roman"/>
                <a:cs typeface="Times New Roman"/>
              </a:rPr>
              <a:t>And, </a:t>
            </a:r>
            <a:r>
              <a:rPr dirty="0" sz="1200" spc="-5">
                <a:latin typeface="Times New Roman"/>
                <a:cs typeface="Times New Roman"/>
              </a:rPr>
              <a:t>good Lord, such </a:t>
            </a:r>
            <a:r>
              <a:rPr dirty="0" sz="1200">
                <a:latin typeface="Times New Roman"/>
                <a:cs typeface="Times New Roman"/>
              </a:rPr>
              <a:t>a man,  too! </a:t>
            </a:r>
            <a:r>
              <a:rPr dirty="0" sz="1200" spc="-5">
                <a:latin typeface="Times New Roman"/>
                <a:cs typeface="Times New Roman"/>
              </a:rPr>
              <a:t>Young, good-looking and intellectual. </a:t>
            </a:r>
            <a:r>
              <a:rPr dirty="0" sz="1200">
                <a:latin typeface="Times New Roman"/>
                <a:cs typeface="Times New Roman"/>
              </a:rPr>
              <a:t>. . . When he </a:t>
            </a:r>
            <a:r>
              <a:rPr dirty="0" sz="1200" spc="-5">
                <a:latin typeface="Times New Roman"/>
                <a:cs typeface="Times New Roman"/>
              </a:rPr>
              <a:t>hasn't had </a:t>
            </a:r>
            <a:r>
              <a:rPr dirty="0" sz="1200">
                <a:latin typeface="Times New Roman"/>
                <a:cs typeface="Times New Roman"/>
              </a:rPr>
              <a:t>a drop </a:t>
            </a:r>
            <a:r>
              <a:rPr dirty="0" sz="1200" spc="-5">
                <a:latin typeface="Times New Roman"/>
                <a:cs typeface="Times New Roman"/>
              </a:rPr>
              <a:t>you couldn't  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a nicer </a:t>
            </a:r>
            <a:r>
              <a:rPr dirty="0" sz="1200" spc="-5">
                <a:latin typeface="Times New Roman"/>
                <a:cs typeface="Times New Roman"/>
              </a:rPr>
              <a:t>gentleman. </a:t>
            </a:r>
            <a:r>
              <a:rPr dirty="0" sz="1200">
                <a:latin typeface="Times New Roman"/>
                <a:cs typeface="Times New Roman"/>
              </a:rPr>
              <a:t>The other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wasn't </a:t>
            </a:r>
            <a:r>
              <a:rPr dirty="0" sz="1200">
                <a:latin typeface="Times New Roman"/>
                <a:cs typeface="Times New Roman"/>
              </a:rPr>
              <a:t>drunk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spent the whole  day </a:t>
            </a:r>
            <a:r>
              <a:rPr dirty="0" sz="1200" spc="-5">
                <a:latin typeface="Times New Roman"/>
                <a:cs typeface="Times New Roman"/>
              </a:rPr>
              <a:t>writing </a:t>
            </a:r>
            <a:r>
              <a:rPr dirty="0" sz="1200">
                <a:latin typeface="Times New Roman"/>
                <a:cs typeface="Times New Roman"/>
              </a:rPr>
              <a:t>letters to </a:t>
            </a:r>
            <a:r>
              <a:rPr dirty="0" sz="1200" spc="-5">
                <a:latin typeface="Times New Roman"/>
                <a:cs typeface="Times New Roman"/>
              </a:rPr>
              <a:t>his father 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mother."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"Poor father and </a:t>
            </a:r>
            <a:r>
              <a:rPr dirty="0" sz="1200">
                <a:latin typeface="Times New Roman"/>
                <a:cs typeface="Times New Roman"/>
              </a:rPr>
              <a:t>mother!" </a:t>
            </a:r>
            <a:r>
              <a:rPr dirty="0" sz="1200" spc="-5">
                <a:latin typeface="Times New Roman"/>
                <a:cs typeface="Times New Roman"/>
              </a:rPr>
              <a:t>sighed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colonel's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"They are to be pitied, to be sure!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 comfort in having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scamp! </a:t>
            </a:r>
            <a:r>
              <a:rPr dirty="0" sz="1200" spc="5">
                <a:latin typeface="Times New Roman"/>
                <a:cs typeface="Times New Roman"/>
              </a:rPr>
              <a:t>He's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sworn at and turned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lodgings, and </a:t>
            </a:r>
            <a:r>
              <a:rPr dirty="0" sz="1200">
                <a:latin typeface="Times New Roman"/>
                <a:cs typeface="Times New Roman"/>
              </a:rPr>
              <a:t>not a day </a:t>
            </a:r>
            <a:r>
              <a:rPr dirty="0" sz="1200" spc="-5">
                <a:latin typeface="Times New Roman"/>
                <a:cs typeface="Times New Roman"/>
              </a:rPr>
              <a:t>passes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in trouble </a:t>
            </a:r>
            <a:r>
              <a:rPr dirty="0" sz="1200" spc="-5">
                <a:latin typeface="Times New Roman"/>
                <a:cs typeface="Times New Roman"/>
              </a:rPr>
              <a:t>over 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scandal. </a:t>
            </a:r>
            <a:r>
              <a:rPr dirty="0" sz="1200" spc="-10">
                <a:latin typeface="Times New Roman"/>
                <a:cs typeface="Times New Roman"/>
              </a:rPr>
              <a:t>It's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"His </a:t>
            </a:r>
            <a:r>
              <a:rPr dirty="0" sz="1200">
                <a:latin typeface="Times New Roman"/>
                <a:cs typeface="Times New Roman"/>
              </a:rPr>
              <a:t>poor unhappy </a:t>
            </a:r>
            <a:r>
              <a:rPr dirty="0" sz="1200" spc="-5">
                <a:latin typeface="Times New Roman"/>
                <a:cs typeface="Times New Roman"/>
              </a:rPr>
              <a:t>wife!" sighed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 has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wife, </a:t>
            </a:r>
            <a:r>
              <a:rPr dirty="0" sz="1200">
                <a:latin typeface="Times New Roman"/>
                <a:cs typeface="Times New Roman"/>
              </a:rPr>
              <a:t>madam.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likely idea!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thank God </a:t>
            </a:r>
            <a:r>
              <a:rPr dirty="0" sz="1200" spc="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her head were  not </a:t>
            </a:r>
            <a:r>
              <a:rPr dirty="0" sz="1200" spc="-5">
                <a:latin typeface="Times New Roman"/>
                <a:cs typeface="Times New Roman"/>
              </a:rPr>
              <a:t>broken.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2944495">
              <a:lnSpc>
                <a:spcPts val="2770"/>
              </a:lnSpc>
              <a:spcBef>
                <a:spcPts val="29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room.  </a:t>
            </a:r>
            <a:r>
              <a:rPr dirty="0" sz="1200" spc="-5">
                <a:latin typeface="Times New Roman"/>
                <a:cs typeface="Times New Roman"/>
              </a:rPr>
              <a:t>"He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married,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say?"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"Certainly not,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madam."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room </a:t>
            </a:r>
            <a:r>
              <a:rPr dirty="0" sz="1200" spc="-5">
                <a:latin typeface="Times New Roman"/>
                <a:cs typeface="Times New Roman"/>
              </a:rPr>
              <a:t>again </a:t>
            </a:r>
            <a:r>
              <a:rPr dirty="0" sz="1200">
                <a:latin typeface="Times New Roman"/>
                <a:cs typeface="Times New Roman"/>
              </a:rPr>
              <a:t>and mused 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little.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"H'm,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married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she pronounced meditatively. "H'm. </a:t>
            </a:r>
            <a:r>
              <a:rPr dirty="0" sz="1200" spc="-10">
                <a:latin typeface="Times New Roman"/>
                <a:cs typeface="Times New Roman"/>
              </a:rPr>
              <a:t>Lilya </a:t>
            </a:r>
            <a:r>
              <a:rPr dirty="0" sz="1200" spc="-5">
                <a:latin typeface="Times New Roman"/>
                <a:cs typeface="Times New Roman"/>
              </a:rPr>
              <a:t>and Mila, don't sit at  </a:t>
            </a:r>
            <a:r>
              <a:rPr dirty="0" sz="1200">
                <a:latin typeface="Times New Roman"/>
                <a:cs typeface="Times New Roman"/>
              </a:rPr>
              <a:t>the window,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draught! </a:t>
            </a:r>
            <a:r>
              <a:rPr dirty="0" sz="1200">
                <a:latin typeface="Times New Roman"/>
                <a:cs typeface="Times New Roman"/>
              </a:rPr>
              <a:t>What a </a:t>
            </a:r>
            <a:r>
              <a:rPr dirty="0" sz="1200" spc="-5">
                <a:latin typeface="Times New Roman"/>
                <a:cs typeface="Times New Roman"/>
              </a:rPr>
              <a:t>pity! A young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let himself sink to this! 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owing to </a:t>
            </a:r>
            <a:r>
              <a:rPr dirty="0" sz="1200" spc="-5">
                <a:latin typeface="Times New Roman"/>
                <a:cs typeface="Times New Roman"/>
              </a:rPr>
              <a:t>what?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lack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good influence!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who would. . . .  </a:t>
            </a:r>
            <a:r>
              <a:rPr dirty="0" sz="1200" spc="-5">
                <a:latin typeface="Times New Roman"/>
                <a:cs typeface="Times New Roman"/>
              </a:rPr>
              <a:t>Not married? </a:t>
            </a:r>
            <a:r>
              <a:rPr dirty="0" sz="1200">
                <a:latin typeface="Times New Roman"/>
                <a:cs typeface="Times New Roman"/>
              </a:rPr>
              <a:t>Well . . .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Please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so good,"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continued </a:t>
            </a:r>
            <a:r>
              <a:rPr dirty="0" sz="1200" spc="5">
                <a:latin typeface="Times New Roman"/>
                <a:cs typeface="Times New Roman"/>
              </a:rPr>
              <a:t>suavely 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moment's thought, </a:t>
            </a:r>
            <a:r>
              <a:rPr dirty="0" sz="1200" spc="-10">
                <a:latin typeface="Times New Roman"/>
                <a:cs typeface="Times New Roman"/>
              </a:rPr>
              <a:t>"as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ask him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to . . . </a:t>
            </a:r>
            <a:r>
              <a:rPr dirty="0" sz="1200" spc="-5">
                <a:latin typeface="Times New Roman"/>
                <a:cs typeface="Times New Roman"/>
              </a:rPr>
              <a:t>refrain from 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expressions.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Tell </a:t>
            </a:r>
            <a:r>
              <a:rPr dirty="0" sz="1200">
                <a:latin typeface="Times New Roman"/>
                <a:cs typeface="Times New Roman"/>
              </a:rPr>
              <a:t>him that </a:t>
            </a:r>
            <a:r>
              <a:rPr dirty="0" sz="1200" spc="-5">
                <a:latin typeface="Times New Roman"/>
                <a:cs typeface="Times New Roman"/>
              </a:rPr>
              <a:t>Madame Nashatyrin begs </a:t>
            </a:r>
            <a:r>
              <a:rPr dirty="0" sz="1200">
                <a:latin typeface="Times New Roman"/>
                <a:cs typeface="Times New Roman"/>
              </a:rPr>
              <a:t>him. . . . </a:t>
            </a:r>
            <a:r>
              <a:rPr dirty="0" sz="1200" spc="-5">
                <a:latin typeface="Times New Roman"/>
                <a:cs typeface="Times New Roman"/>
              </a:rPr>
              <a:t>Tell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she is  staying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her daughters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No. </a:t>
            </a:r>
            <a:r>
              <a:rPr dirty="0" sz="1200">
                <a:latin typeface="Times New Roman"/>
                <a:cs typeface="Times New Roman"/>
              </a:rPr>
              <a:t>47 . . . that </a:t>
            </a:r>
            <a:r>
              <a:rPr dirty="0" sz="1200" spc="-1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has come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from her </a:t>
            </a:r>
            <a:r>
              <a:rPr dirty="0" sz="1200" spc="5">
                <a:latin typeface="Times New Roman"/>
                <a:cs typeface="Times New Roman"/>
              </a:rPr>
              <a:t>estate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country.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"Certainly."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"Tell </a:t>
            </a:r>
            <a:r>
              <a:rPr dirty="0" sz="1200">
                <a:latin typeface="Times New Roman"/>
                <a:cs typeface="Times New Roman"/>
              </a:rPr>
              <a:t>him, a </a:t>
            </a:r>
            <a:r>
              <a:rPr dirty="0" sz="1200" spc="-5">
                <a:latin typeface="Times New Roman"/>
                <a:cs typeface="Times New Roman"/>
              </a:rPr>
              <a:t>colonel's </a:t>
            </a:r>
            <a:r>
              <a:rPr dirty="0" sz="1200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daughters.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might even come and apologize. </a:t>
            </a:r>
            <a:r>
              <a:rPr dirty="0" sz="1200">
                <a:latin typeface="Times New Roman"/>
                <a:cs typeface="Times New Roman"/>
              </a:rPr>
              <a:t>. . .  We </a:t>
            </a:r>
            <a:r>
              <a:rPr dirty="0" sz="1200" spc="-5">
                <a:latin typeface="Times New Roman"/>
                <a:cs typeface="Times New Roman"/>
              </a:rPr>
              <a:t>are always at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after dinner. Oh, </a:t>
            </a:r>
            <a:r>
              <a:rPr dirty="0" sz="1200">
                <a:latin typeface="Times New Roman"/>
                <a:cs typeface="Times New Roman"/>
              </a:rPr>
              <a:t>Mila, shut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"Why, 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with that . . . </a:t>
            </a:r>
            <a:r>
              <a:rPr dirty="0" sz="1200" spc="-5">
                <a:latin typeface="Times New Roman"/>
                <a:cs typeface="Times New Roman"/>
              </a:rPr>
              <a:t>black </a:t>
            </a:r>
            <a:r>
              <a:rPr dirty="0" sz="1200">
                <a:latin typeface="Times New Roman"/>
                <a:cs typeface="Times New Roman"/>
              </a:rPr>
              <a:t>sheep, mamma?" drawled  </a:t>
            </a:r>
            <a:r>
              <a:rPr dirty="0" sz="1200" spc="-5">
                <a:latin typeface="Times New Roman"/>
                <a:cs typeface="Times New Roman"/>
              </a:rPr>
              <a:t>Lilya when </a:t>
            </a:r>
            <a:r>
              <a:rPr dirty="0" sz="1200">
                <a:latin typeface="Times New Roman"/>
                <a:cs typeface="Times New Roman"/>
              </a:rPr>
              <a:t>the hotel-keeper had retired. </a:t>
            </a: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>
                <a:latin typeface="Times New Roman"/>
                <a:cs typeface="Times New Roman"/>
              </a:rPr>
              <a:t>queer person to invite!  </a:t>
            </a:r>
            <a:r>
              <a:rPr dirty="0" sz="1200" spc="-5">
                <a:latin typeface="Times New Roman"/>
                <a:cs typeface="Times New Roman"/>
              </a:rPr>
              <a:t>A drunken, </a:t>
            </a:r>
            <a:r>
              <a:rPr dirty="0" sz="1200">
                <a:latin typeface="Times New Roman"/>
                <a:cs typeface="Times New Roman"/>
              </a:rPr>
              <a:t>rowdy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rascal!"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don't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so, </a:t>
            </a:r>
            <a:r>
              <a:rPr dirty="0" sz="1200">
                <a:latin typeface="Times New Roman"/>
                <a:cs typeface="Times New Roman"/>
              </a:rPr>
              <a:t>ma </a:t>
            </a:r>
            <a:r>
              <a:rPr dirty="0" sz="1200" spc="-5">
                <a:latin typeface="Times New Roman"/>
                <a:cs typeface="Times New Roman"/>
              </a:rPr>
              <a:t>chère!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talk like that; </a:t>
            </a:r>
            <a:r>
              <a:rPr dirty="0" sz="1200" spc="-5">
                <a:latin typeface="Times New Roman"/>
                <a:cs typeface="Times New Roman"/>
              </a:rPr>
              <a:t>and there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down! </a:t>
            </a:r>
            <a:r>
              <a:rPr dirty="0" sz="1200" spc="-5">
                <a:latin typeface="Times New Roman"/>
                <a:cs typeface="Times New Roman"/>
              </a:rPr>
              <a:t>Why,  whatever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be,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5">
                <a:latin typeface="Times New Roman"/>
                <a:cs typeface="Times New Roman"/>
              </a:rPr>
              <a:t>despise </a:t>
            </a:r>
            <a:r>
              <a:rPr dirty="0" sz="1200">
                <a:latin typeface="Times New Roman"/>
                <a:cs typeface="Times New Roman"/>
              </a:rPr>
              <a:t>him. . . .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everyone.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knows," sighed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colonel's </a:t>
            </a:r>
            <a:r>
              <a:rPr dirty="0" sz="1200">
                <a:latin typeface="Times New Roman"/>
                <a:cs typeface="Times New Roman"/>
              </a:rPr>
              <a:t>lady, looking her </a:t>
            </a:r>
            <a:r>
              <a:rPr dirty="0" sz="1200" spc="-5">
                <a:latin typeface="Times New Roman"/>
                <a:cs typeface="Times New Roman"/>
              </a:rPr>
              <a:t>daughters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 </a:t>
            </a:r>
            <a:r>
              <a:rPr dirty="0" sz="1200" spc="-5">
                <a:latin typeface="Times New Roman"/>
                <a:cs typeface="Times New Roman"/>
              </a:rPr>
              <a:t>anxiously, "perhaps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fate is here. Change your dresses anyway.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4651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dressed and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good-looking.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an </a:t>
            </a:r>
            <a:r>
              <a:rPr dirty="0" sz="1200">
                <a:latin typeface="Times New Roman"/>
                <a:cs typeface="Times New Roman"/>
              </a:rPr>
              <a:t>unpleasantly harsh, </a:t>
            </a:r>
            <a:r>
              <a:rPr dirty="0" sz="1200" spc="-5">
                <a:latin typeface="Times New Roman"/>
                <a:cs typeface="Times New Roman"/>
              </a:rPr>
              <a:t>morose, </a:t>
            </a:r>
            <a:r>
              <a:rPr dirty="0" sz="1200">
                <a:latin typeface="Times New Roman"/>
                <a:cs typeface="Times New Roman"/>
              </a:rPr>
              <a:t>and unfriendly  look </a:t>
            </a:r>
            <a:r>
              <a:rPr dirty="0" sz="1200" spc="-5">
                <a:latin typeface="Times New Roman"/>
                <a:cs typeface="Times New Roman"/>
              </a:rPr>
              <a:t>about his </a:t>
            </a:r>
            <a:r>
              <a:rPr dirty="0" sz="1200">
                <a:latin typeface="Times New Roman"/>
                <a:cs typeface="Times New Roman"/>
              </a:rPr>
              <a:t>lips, </a:t>
            </a:r>
            <a:r>
              <a:rPr dirty="0" sz="1200" spc="-5">
                <a:latin typeface="Times New Roman"/>
                <a:cs typeface="Times New Roman"/>
              </a:rPr>
              <a:t>thick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negro's, his aquiline nose, and listless, apathetic eyes. His  unkempt head and </a:t>
            </a:r>
            <a:r>
              <a:rPr dirty="0" sz="1200">
                <a:latin typeface="Times New Roman"/>
                <a:cs typeface="Times New Roman"/>
              </a:rPr>
              <a:t>sunken temples, the premature </a:t>
            </a:r>
            <a:r>
              <a:rPr dirty="0" sz="1200" spc="-5">
                <a:latin typeface="Times New Roman"/>
                <a:cs typeface="Times New Roman"/>
              </a:rPr>
              <a:t>greyness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long, narrow </a:t>
            </a:r>
            <a:r>
              <a:rPr dirty="0" sz="1200">
                <a:latin typeface="Times New Roman"/>
                <a:cs typeface="Times New Roman"/>
              </a:rPr>
              <a:t>beard  </a:t>
            </a:r>
            <a:r>
              <a:rPr dirty="0" sz="1200" spc="-5">
                <a:latin typeface="Times New Roman"/>
                <a:cs typeface="Times New Roman"/>
              </a:rPr>
              <a:t>through which his chin was </a:t>
            </a:r>
            <a:r>
              <a:rPr dirty="0" sz="1200">
                <a:latin typeface="Times New Roman"/>
                <a:cs typeface="Times New Roman"/>
              </a:rPr>
              <a:t>visible, the </a:t>
            </a:r>
            <a:r>
              <a:rPr dirty="0" sz="1200" spc="-5">
                <a:latin typeface="Times New Roman"/>
                <a:cs typeface="Times New Roman"/>
              </a:rPr>
              <a:t>pale </a:t>
            </a:r>
            <a:r>
              <a:rPr dirty="0" sz="1200">
                <a:latin typeface="Times New Roman"/>
                <a:cs typeface="Times New Roman"/>
              </a:rPr>
              <a:t>grey hue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skin </a:t>
            </a:r>
            <a:r>
              <a:rPr dirty="0" sz="1200" spc="-5">
                <a:latin typeface="Times New Roman"/>
                <a:cs typeface="Times New Roman"/>
              </a:rPr>
              <a:t>and his careless,  uncouth manners—the harshness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was suggestive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poverty,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ill  </a:t>
            </a:r>
            <a:r>
              <a:rPr dirty="0" sz="1200" spc="-5">
                <a:latin typeface="Times New Roman"/>
                <a:cs typeface="Times New Roman"/>
              </a:rPr>
              <a:t>fortune,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weariness </a:t>
            </a:r>
            <a:r>
              <a:rPr dirty="0" sz="1200">
                <a:latin typeface="Times New Roman"/>
                <a:cs typeface="Times New Roman"/>
              </a:rPr>
              <a:t>with life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men. Looking </a:t>
            </a:r>
            <a:r>
              <a:rPr dirty="0" sz="1200" spc="-5">
                <a:latin typeface="Times New Roman"/>
                <a:cs typeface="Times New Roman"/>
              </a:rPr>
              <a:t>at his frigid </a:t>
            </a:r>
            <a:r>
              <a:rPr dirty="0" sz="1200">
                <a:latin typeface="Times New Roman"/>
                <a:cs typeface="Times New Roman"/>
              </a:rPr>
              <a:t>figure one </a:t>
            </a:r>
            <a:r>
              <a:rPr dirty="0" sz="1200" spc="-5">
                <a:latin typeface="Times New Roman"/>
                <a:cs typeface="Times New Roman"/>
              </a:rPr>
              <a:t>could  </a:t>
            </a:r>
            <a:r>
              <a:rPr dirty="0" sz="1200">
                <a:latin typeface="Times New Roman"/>
                <a:cs typeface="Times New Roman"/>
              </a:rPr>
              <a:t>hardly believe that this man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wife,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capable </a:t>
            </a:r>
            <a:r>
              <a:rPr dirty="0" sz="1200">
                <a:latin typeface="Times New Roman"/>
                <a:cs typeface="Times New Roman"/>
              </a:rPr>
              <a:t>of weeping </a:t>
            </a:r>
            <a:r>
              <a:rPr dirty="0" sz="1200" spc="-5">
                <a:latin typeface="Times New Roman"/>
                <a:cs typeface="Times New Roman"/>
              </a:rPr>
              <a:t>over his </a:t>
            </a:r>
            <a:r>
              <a:rPr dirty="0" sz="1200" spc="5">
                <a:latin typeface="Times New Roman"/>
                <a:cs typeface="Times New Roman"/>
              </a:rPr>
              <a:t>child.  </a:t>
            </a:r>
            <a:r>
              <a:rPr dirty="0" sz="1200" spc="-5">
                <a:latin typeface="Times New Roman"/>
                <a:cs typeface="Times New Roman"/>
              </a:rPr>
              <a:t>Abogin presented </a:t>
            </a:r>
            <a:r>
              <a:rPr dirty="0" sz="1200">
                <a:latin typeface="Times New Roman"/>
                <a:cs typeface="Times New Roman"/>
              </a:rPr>
              <a:t>a very </a:t>
            </a:r>
            <a:r>
              <a:rPr dirty="0" sz="1200" spc="-5">
                <a:latin typeface="Times New Roman"/>
                <a:cs typeface="Times New Roman"/>
              </a:rPr>
              <a:t>different appearance.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thick-set, </a:t>
            </a:r>
            <a:r>
              <a:rPr dirty="0" sz="1200" spc="-5">
                <a:latin typeface="Times New Roman"/>
                <a:cs typeface="Times New Roman"/>
              </a:rPr>
              <a:t>sturdy-looking, fair  </a:t>
            </a:r>
            <a:r>
              <a:rPr dirty="0" sz="1200">
                <a:latin typeface="Times New Roman"/>
                <a:cs typeface="Times New Roman"/>
              </a:rPr>
              <a:t>man with a big head </a:t>
            </a:r>
            <a:r>
              <a:rPr dirty="0" sz="1200" spc="-5">
                <a:latin typeface="Times New Roman"/>
                <a:cs typeface="Times New Roman"/>
              </a:rPr>
              <a:t>and large, </a:t>
            </a:r>
            <a:r>
              <a:rPr dirty="0" sz="1200">
                <a:latin typeface="Times New Roman"/>
                <a:cs typeface="Times New Roman"/>
              </a:rPr>
              <a:t>soft </a:t>
            </a:r>
            <a:r>
              <a:rPr dirty="0" sz="1200" spc="-5">
                <a:latin typeface="Times New Roman"/>
                <a:cs typeface="Times New Roman"/>
              </a:rPr>
              <a:t>features;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elegantly </a:t>
            </a:r>
            <a:r>
              <a:rPr dirty="0" sz="1200" spc="-5">
                <a:latin typeface="Times New Roman"/>
                <a:cs typeface="Times New Roman"/>
              </a:rPr>
              <a:t>dressed </a:t>
            </a:r>
            <a:r>
              <a:rPr dirty="0" sz="1200">
                <a:latin typeface="Times New Roman"/>
                <a:cs typeface="Times New Roman"/>
              </a:rPr>
              <a:t>in the very </a:t>
            </a:r>
            <a:r>
              <a:rPr dirty="0" sz="1200" spc="-5">
                <a:latin typeface="Times New Roman"/>
                <a:cs typeface="Times New Roman"/>
              </a:rPr>
              <a:t>latest  fashion.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carriage, his </a:t>
            </a:r>
            <a:r>
              <a:rPr dirty="0" sz="1200">
                <a:latin typeface="Times New Roman"/>
                <a:cs typeface="Times New Roman"/>
              </a:rPr>
              <a:t>closely </a:t>
            </a:r>
            <a:r>
              <a:rPr dirty="0" sz="1200" spc="-5">
                <a:latin typeface="Times New Roman"/>
                <a:cs typeface="Times New Roman"/>
              </a:rPr>
              <a:t>buttoned coat, his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hair, and his </a:t>
            </a:r>
            <a:r>
              <a:rPr dirty="0" sz="1200">
                <a:latin typeface="Times New Roman"/>
                <a:cs typeface="Times New Roman"/>
              </a:rPr>
              <a:t>face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suggestion </a:t>
            </a:r>
            <a:r>
              <a:rPr dirty="0" sz="1200">
                <a:latin typeface="Times New Roman"/>
                <a:cs typeface="Times New Roman"/>
              </a:rPr>
              <a:t>of something </a:t>
            </a:r>
            <a:r>
              <a:rPr dirty="0" sz="1200" spc="-5">
                <a:latin typeface="Times New Roman"/>
                <a:cs typeface="Times New Roman"/>
              </a:rPr>
              <a:t>generous, </a:t>
            </a:r>
            <a:r>
              <a:rPr dirty="0" sz="1200">
                <a:latin typeface="Times New Roman"/>
                <a:cs typeface="Times New Roman"/>
              </a:rPr>
              <a:t>leonine; he walked with </a:t>
            </a:r>
            <a:r>
              <a:rPr dirty="0" sz="1200" spc="-5">
                <a:latin typeface="Times New Roman"/>
                <a:cs typeface="Times New Roman"/>
              </a:rPr>
              <a:t>his head erect and his chest  squared, he </a:t>
            </a:r>
            <a:r>
              <a:rPr dirty="0" sz="1200">
                <a:latin typeface="Times New Roman"/>
                <a:cs typeface="Times New Roman"/>
              </a:rPr>
              <a:t>spoke in </a:t>
            </a:r>
            <a:r>
              <a:rPr dirty="0" sz="1200" spc="-5">
                <a:latin typeface="Times New Roman"/>
                <a:cs typeface="Times New Roman"/>
              </a:rPr>
              <a:t>an agreeable </a:t>
            </a:r>
            <a:r>
              <a:rPr dirty="0" sz="1200">
                <a:latin typeface="Times New Roman"/>
                <a:cs typeface="Times New Roman"/>
              </a:rPr>
              <a:t>baritone, </a:t>
            </a:r>
            <a:r>
              <a:rPr dirty="0" sz="1200" spc="-5">
                <a:latin typeface="Times New Roman"/>
                <a:cs typeface="Times New Roman"/>
              </a:rPr>
              <a:t>and 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shade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refined almost  feminine </a:t>
            </a:r>
            <a:r>
              <a:rPr dirty="0" sz="1200">
                <a:latin typeface="Times New Roman"/>
                <a:cs typeface="Times New Roman"/>
              </a:rPr>
              <a:t>elegance in the </a:t>
            </a:r>
            <a:r>
              <a:rPr dirty="0" sz="1200" spc="-5">
                <a:latin typeface="Times New Roman"/>
                <a:cs typeface="Times New Roman"/>
              </a:rPr>
              <a:t>manner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took off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scarf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smoothed </a:t>
            </a:r>
            <a:r>
              <a:rPr dirty="0" sz="1200" spc="-5">
                <a:latin typeface="Times New Roman"/>
                <a:cs typeface="Times New Roman"/>
              </a:rPr>
              <a:t>his hair.  Even his paleness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childlike terror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looked up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stairs as </a:t>
            </a:r>
            <a:r>
              <a:rPr dirty="0" sz="1200">
                <a:latin typeface="Times New Roman"/>
                <a:cs typeface="Times New Roman"/>
              </a:rPr>
              <a:t>he  took off </a:t>
            </a:r>
            <a:r>
              <a:rPr dirty="0" sz="1200" spc="-5">
                <a:latin typeface="Times New Roman"/>
                <a:cs typeface="Times New Roman"/>
              </a:rPr>
              <a:t>his coat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detract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dignity nor diminish the </a:t>
            </a:r>
            <a:r>
              <a:rPr dirty="0" sz="1200" spc="-5">
                <a:latin typeface="Times New Roman"/>
                <a:cs typeface="Times New Roman"/>
              </a:rPr>
              <a:t>air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sleekness,  health, and aplomb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characterized his </a:t>
            </a:r>
            <a:r>
              <a:rPr dirty="0" sz="1200">
                <a:latin typeface="Times New Roman"/>
                <a:cs typeface="Times New Roman"/>
              </a:rPr>
              <a:t>whole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nobody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sound,"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going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stairs. "There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commotion.  </a:t>
            </a:r>
            <a:r>
              <a:rPr dirty="0" sz="1200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grant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led the </a:t>
            </a:r>
            <a:r>
              <a:rPr dirty="0" sz="1200" spc="-5">
                <a:latin typeface="Times New Roman"/>
                <a:cs typeface="Times New Roman"/>
              </a:rPr>
              <a:t>doctor 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hall </a:t>
            </a:r>
            <a:r>
              <a:rPr dirty="0" sz="1200">
                <a:latin typeface="Times New Roman"/>
                <a:cs typeface="Times New Roman"/>
              </a:rPr>
              <a:t>into a big drawing-room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black  </a:t>
            </a:r>
            <a:r>
              <a:rPr dirty="0" sz="1200">
                <a:latin typeface="Times New Roman"/>
                <a:cs typeface="Times New Roman"/>
              </a:rPr>
              <a:t>piano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chandelier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white cover;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both went into a very </a:t>
            </a:r>
            <a:r>
              <a:rPr dirty="0" sz="1200" spc="-5">
                <a:latin typeface="Times New Roman"/>
                <a:cs typeface="Times New Roman"/>
              </a:rPr>
              <a:t>snug,  </a:t>
            </a:r>
            <a:r>
              <a:rPr dirty="0" sz="1200">
                <a:latin typeface="Times New Roman"/>
                <a:cs typeface="Times New Roman"/>
              </a:rPr>
              <a:t>pretty little drawing-room full of </a:t>
            </a:r>
            <a:r>
              <a:rPr dirty="0" sz="1200" spc="-5">
                <a:latin typeface="Times New Roman"/>
                <a:cs typeface="Times New Roman"/>
              </a:rPr>
              <a:t>an agreeable, </a:t>
            </a:r>
            <a:r>
              <a:rPr dirty="0" sz="1200">
                <a:latin typeface="Times New Roman"/>
                <a:cs typeface="Times New Roman"/>
              </a:rPr>
              <a:t>rosy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twilight.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doctor,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. . .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back </a:t>
            </a:r>
            <a:r>
              <a:rPr dirty="0" sz="1200" spc="-5">
                <a:latin typeface="Times New Roman"/>
                <a:cs typeface="Times New Roman"/>
              </a:rPr>
              <a:t>directly.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look  </a:t>
            </a:r>
            <a:r>
              <a:rPr dirty="0" sz="1200" spc="-5">
                <a:latin typeface="Times New Roman"/>
                <a:cs typeface="Times New Roman"/>
              </a:rPr>
              <a:t>and prepare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was left alone. </a:t>
            </a:r>
            <a:r>
              <a:rPr dirty="0" sz="1200">
                <a:latin typeface="Times New Roman"/>
                <a:cs typeface="Times New Roman"/>
              </a:rPr>
              <a:t>The luxury of the drawing-room, the agreeably subdued </a:t>
            </a:r>
            <a:r>
              <a:rPr dirty="0" sz="1200" spc="-5">
                <a:latin typeface="Times New Roman"/>
                <a:cs typeface="Times New Roman"/>
              </a:rPr>
              <a:t>light and  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stranger's unfamiliar house, which </a:t>
            </a:r>
            <a:r>
              <a:rPr dirty="0" sz="1200">
                <a:latin typeface="Times New Roman"/>
                <a:cs typeface="Times New Roman"/>
              </a:rPr>
              <a:t>had something of the  </a:t>
            </a:r>
            <a:r>
              <a:rPr dirty="0" sz="1200" spc="-5">
                <a:latin typeface="Times New Roman"/>
                <a:cs typeface="Times New Roman"/>
              </a:rPr>
              <a:t>character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adventure, </a:t>
            </a:r>
            <a:r>
              <a:rPr dirty="0" sz="1200">
                <a:latin typeface="Times New Roman"/>
                <a:cs typeface="Times New Roman"/>
              </a:rPr>
              <a:t>did not apparently </a:t>
            </a:r>
            <a:r>
              <a:rPr dirty="0" sz="1200" spc="-5">
                <a:latin typeface="Times New Roman"/>
                <a:cs typeface="Times New Roman"/>
              </a:rPr>
              <a:t>affect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sat in a low </a:t>
            </a:r>
            <a:r>
              <a:rPr dirty="0" sz="1200" spc="-5">
                <a:latin typeface="Times New Roman"/>
                <a:cs typeface="Times New Roman"/>
              </a:rPr>
              <a:t>chair and  scrutinized his hands, which were </a:t>
            </a:r>
            <a:r>
              <a:rPr dirty="0" sz="1200">
                <a:latin typeface="Times New Roman"/>
                <a:cs typeface="Times New Roman"/>
              </a:rPr>
              <a:t>burnt with </a:t>
            </a:r>
            <a:r>
              <a:rPr dirty="0" sz="1200" spc="-5">
                <a:latin typeface="Times New Roman"/>
                <a:cs typeface="Times New Roman"/>
              </a:rPr>
              <a:t>carbolic. He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caught </a:t>
            </a:r>
            <a:r>
              <a:rPr dirty="0" sz="1200">
                <a:latin typeface="Times New Roman"/>
                <a:cs typeface="Times New Roman"/>
              </a:rPr>
              <a:t>a passing </a:t>
            </a:r>
            <a:r>
              <a:rPr dirty="0" sz="1200" spc="-5">
                <a:latin typeface="Times New Roman"/>
                <a:cs typeface="Times New Roman"/>
              </a:rPr>
              <a:t>glimpse 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bright red lamp-shade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violoncello case, and glancing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direction  where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clock was </a:t>
            </a:r>
            <a:r>
              <a:rPr dirty="0" sz="1200">
                <a:latin typeface="Times New Roman"/>
                <a:cs typeface="Times New Roman"/>
              </a:rPr>
              <a:t>ticking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noticed </a:t>
            </a:r>
            <a:r>
              <a:rPr dirty="0" sz="1200">
                <a:latin typeface="Times New Roman"/>
                <a:cs typeface="Times New Roman"/>
              </a:rPr>
              <a:t>a stuffed wolf </a:t>
            </a:r>
            <a:r>
              <a:rPr dirty="0" sz="1200" spc="-5">
                <a:latin typeface="Times New Roman"/>
                <a:cs typeface="Times New Roman"/>
              </a:rPr>
              <a:t>as substantial and </a:t>
            </a:r>
            <a:r>
              <a:rPr dirty="0" sz="1200">
                <a:latin typeface="Times New Roman"/>
                <a:cs typeface="Times New Roman"/>
              </a:rPr>
              <a:t>sleek-looking  </a:t>
            </a:r>
            <a:r>
              <a:rPr dirty="0" sz="1200" spc="-5">
                <a:latin typeface="Times New Roman"/>
                <a:cs typeface="Times New Roman"/>
              </a:rPr>
              <a:t>as Abogin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himself.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quiet. . . . </a:t>
            </a:r>
            <a:r>
              <a:rPr dirty="0" sz="1200" spc="-5">
                <a:latin typeface="Times New Roman"/>
                <a:cs typeface="Times New Roman"/>
              </a:rPr>
              <a:t>Somewhere far </a:t>
            </a:r>
            <a:r>
              <a:rPr dirty="0" sz="1200">
                <a:latin typeface="Times New Roman"/>
                <a:cs typeface="Times New Roman"/>
              </a:rPr>
              <a:t>away in the adjoining rooms someone </a:t>
            </a:r>
            <a:r>
              <a:rPr dirty="0" sz="1200" spc="-5">
                <a:latin typeface="Times New Roman"/>
                <a:cs typeface="Times New Roman"/>
              </a:rPr>
              <a:t>uttered </a:t>
            </a:r>
            <a:r>
              <a:rPr dirty="0" sz="1200">
                <a:latin typeface="Times New Roman"/>
                <a:cs typeface="Times New Roman"/>
              </a:rPr>
              <a:t>a loud  </a:t>
            </a:r>
            <a:r>
              <a:rPr dirty="0" sz="1200" spc="-5">
                <a:latin typeface="Times New Roman"/>
                <a:cs typeface="Times New Roman"/>
              </a:rPr>
              <a:t>exclamation: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"Ah!" There was </a:t>
            </a:r>
            <a:r>
              <a:rPr dirty="0" sz="1200">
                <a:latin typeface="Times New Roman"/>
                <a:cs typeface="Times New Roman"/>
              </a:rPr>
              <a:t>a clang of a </a:t>
            </a:r>
            <a:r>
              <a:rPr dirty="0" sz="1200" spc="-5">
                <a:latin typeface="Times New Roman"/>
                <a:cs typeface="Times New Roman"/>
              </a:rPr>
              <a:t>glass </a:t>
            </a:r>
            <a:r>
              <a:rPr dirty="0" sz="1200">
                <a:latin typeface="Times New Roman"/>
                <a:cs typeface="Times New Roman"/>
              </a:rPr>
              <a:t>door, probably of a cupboard, </a:t>
            </a:r>
            <a:r>
              <a:rPr dirty="0" sz="1200" spc="-5">
                <a:latin typeface="Times New Roman"/>
                <a:cs typeface="Times New Roman"/>
              </a:rPr>
              <a:t>and again all was </a:t>
            </a:r>
            <a:r>
              <a:rPr dirty="0" sz="1200">
                <a:latin typeface="Times New Roman"/>
                <a:cs typeface="Times New Roman"/>
              </a:rPr>
              <a:t>still. 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waiting five minutes Kirilov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off scrutinizing </a:t>
            </a:r>
            <a:r>
              <a:rPr dirty="0" sz="1200" spc="-5">
                <a:latin typeface="Times New Roman"/>
                <a:cs typeface="Times New Roman"/>
              </a:rPr>
              <a:t>his hands and raised 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to  the door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Abogin </a:t>
            </a:r>
            <a:r>
              <a:rPr dirty="0" sz="1200" spc="-5">
                <a:latin typeface="Times New Roman"/>
                <a:cs typeface="Times New Roman"/>
              </a:rPr>
              <a:t>had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vanished.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doorway stood </a:t>
            </a:r>
            <a:r>
              <a:rPr dirty="0" sz="1200" spc="-5">
                <a:latin typeface="Times New Roman"/>
                <a:cs typeface="Times New Roman"/>
              </a:rPr>
              <a:t>Abogin,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the same as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gone </a:t>
            </a:r>
            <a:r>
              <a:rPr dirty="0" sz="1200">
                <a:latin typeface="Times New Roman"/>
                <a:cs typeface="Times New Roman"/>
              </a:rPr>
              <a:t>out. The  look of </a:t>
            </a:r>
            <a:r>
              <a:rPr dirty="0" sz="1200" spc="-5">
                <a:latin typeface="Times New Roman"/>
                <a:cs typeface="Times New Roman"/>
              </a:rPr>
              <a:t>sleekness and refined elegance had disappeared </a:t>
            </a:r>
            <a:r>
              <a:rPr dirty="0" sz="1200">
                <a:latin typeface="Times New Roman"/>
                <a:cs typeface="Times New Roman"/>
              </a:rPr>
              <a:t>—his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hands, his  attitude were contorted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revolting </a:t>
            </a:r>
            <a:r>
              <a:rPr dirty="0" sz="1200">
                <a:latin typeface="Times New Roman"/>
                <a:cs typeface="Times New Roman"/>
              </a:rPr>
              <a:t>expression of something between </a:t>
            </a:r>
            <a:r>
              <a:rPr dirty="0" sz="1200" spc="-5">
                <a:latin typeface="Times New Roman"/>
                <a:cs typeface="Times New Roman"/>
              </a:rPr>
              <a:t>horror and  agonizing physical pain. His nose, his </a:t>
            </a:r>
            <a:r>
              <a:rPr dirty="0" sz="1200">
                <a:latin typeface="Times New Roman"/>
                <a:cs typeface="Times New Roman"/>
              </a:rPr>
              <a:t>lips, </a:t>
            </a:r>
            <a:r>
              <a:rPr dirty="0" sz="1200" spc="-5">
                <a:latin typeface="Times New Roman"/>
                <a:cs typeface="Times New Roman"/>
              </a:rPr>
              <a:t>his moustache, all his features were </a:t>
            </a:r>
            <a:r>
              <a:rPr dirty="0" sz="1200">
                <a:latin typeface="Times New Roman"/>
                <a:cs typeface="Times New Roman"/>
              </a:rPr>
              <a:t>moving  </a:t>
            </a:r>
            <a:r>
              <a:rPr dirty="0" sz="1200" spc="-5">
                <a:latin typeface="Times New Roman"/>
                <a:cs typeface="Times New Roman"/>
              </a:rPr>
              <a:t>and seemed trying </a:t>
            </a:r>
            <a:r>
              <a:rPr dirty="0" sz="1200">
                <a:latin typeface="Times New Roman"/>
                <a:cs typeface="Times New Roman"/>
              </a:rPr>
              <a:t>to tear </a:t>
            </a:r>
            <a:r>
              <a:rPr dirty="0" sz="1200" spc="-5">
                <a:latin typeface="Times New Roman"/>
                <a:cs typeface="Times New Roman"/>
              </a:rPr>
              <a:t>themselves from his </a:t>
            </a:r>
            <a:r>
              <a:rPr dirty="0" sz="1200">
                <a:latin typeface="Times New Roman"/>
                <a:cs typeface="Times New Roman"/>
              </a:rPr>
              <a:t>face, </a:t>
            </a:r>
            <a:r>
              <a:rPr dirty="0" sz="1200" spc="-5">
                <a:latin typeface="Times New Roman"/>
                <a:cs typeface="Times New Roman"/>
              </a:rPr>
              <a:t>his eyes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 laughing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agony.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64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 A STRANGE</a:t>
            </a:r>
            <a:r>
              <a:rPr dirty="0" sz="1200" b="1">
                <a:latin typeface="Times New Roman"/>
                <a:cs typeface="Times New Roman"/>
              </a:rPr>
              <a:t> LAND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SUNDAY, midday. A landowner, called Kamyshev, is </a:t>
            </a:r>
            <a:r>
              <a:rPr dirty="0" sz="1200">
                <a:latin typeface="Times New Roman"/>
                <a:cs typeface="Times New Roman"/>
              </a:rPr>
              <a:t>sitting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dining-room,  deliberately eating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lunch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luxuriously furnished </a:t>
            </a:r>
            <a:r>
              <a:rPr dirty="0" sz="1200" spc="-5">
                <a:latin typeface="Times New Roman"/>
                <a:cs typeface="Times New Roman"/>
              </a:rPr>
              <a:t>table. Monsieur Champoun,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clean, neat, </a:t>
            </a:r>
            <a:r>
              <a:rPr dirty="0" sz="1200">
                <a:latin typeface="Times New Roman"/>
                <a:cs typeface="Times New Roman"/>
              </a:rPr>
              <a:t>smoothly-shaven, old </a:t>
            </a:r>
            <a:r>
              <a:rPr dirty="0" sz="1200" spc="-5">
                <a:latin typeface="Times New Roman"/>
                <a:cs typeface="Times New Roman"/>
              </a:rPr>
              <a:t>Frenchman, is sharing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meal </a:t>
            </a:r>
            <a:r>
              <a:rPr dirty="0" sz="1200">
                <a:latin typeface="Times New Roman"/>
                <a:cs typeface="Times New Roman"/>
              </a:rPr>
              <a:t>with him. </a:t>
            </a:r>
            <a:r>
              <a:rPr dirty="0" sz="1200" spc="-1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Champoun had once </a:t>
            </a:r>
            <a:r>
              <a:rPr dirty="0" sz="1200">
                <a:latin typeface="Times New Roman"/>
                <a:cs typeface="Times New Roman"/>
              </a:rPr>
              <a:t>been a tutor in </a:t>
            </a:r>
            <a:r>
              <a:rPr dirty="0" sz="1200" spc="-5">
                <a:latin typeface="Times New Roman"/>
                <a:cs typeface="Times New Roman"/>
              </a:rPr>
              <a:t>Kamyshev's household, had taught his children  good </a:t>
            </a:r>
            <a:r>
              <a:rPr dirty="0" sz="1200">
                <a:latin typeface="Times New Roman"/>
                <a:cs typeface="Times New Roman"/>
              </a:rPr>
              <a:t>manners, the </a:t>
            </a:r>
            <a:r>
              <a:rPr dirty="0" sz="1200" spc="-5">
                <a:latin typeface="Times New Roman"/>
                <a:cs typeface="Times New Roman"/>
              </a:rPr>
              <a:t>correct pronunciation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French, and dancing: afterwards when  Kamyshev's children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grown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become </a:t>
            </a:r>
            <a:r>
              <a:rPr dirty="0" sz="1200" spc="-5">
                <a:latin typeface="Times New Roman"/>
                <a:cs typeface="Times New Roman"/>
              </a:rPr>
              <a:t>lieutenants, </a:t>
            </a:r>
            <a:r>
              <a:rPr dirty="0" sz="1200">
                <a:latin typeface="Times New Roman"/>
                <a:cs typeface="Times New Roman"/>
              </a:rPr>
              <a:t>Champoun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become  something like a </a:t>
            </a:r>
            <a:r>
              <a:rPr dirty="0" sz="1200" i="1">
                <a:latin typeface="Times New Roman"/>
                <a:cs typeface="Times New Roman"/>
              </a:rPr>
              <a:t>bonne </a:t>
            </a:r>
            <a:r>
              <a:rPr dirty="0" sz="1200">
                <a:latin typeface="Times New Roman"/>
                <a:cs typeface="Times New Roman"/>
              </a:rPr>
              <a:t>of the male sex. The </a:t>
            </a:r>
            <a:r>
              <a:rPr dirty="0" sz="1200" spc="-5">
                <a:latin typeface="Times New Roman"/>
                <a:cs typeface="Times New Roman"/>
              </a:rPr>
              <a:t>duties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former </a:t>
            </a:r>
            <a:r>
              <a:rPr dirty="0" sz="1200">
                <a:latin typeface="Times New Roman"/>
                <a:cs typeface="Times New Roman"/>
              </a:rPr>
              <a:t>tutor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complicated. </a:t>
            </a:r>
            <a:r>
              <a:rPr dirty="0" sz="1200">
                <a:latin typeface="Times New Roman"/>
                <a:cs typeface="Times New Roman"/>
              </a:rPr>
              <a:t>He had to be properly dressed, to smell of scent, to listen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Kamyshev's  </a:t>
            </a:r>
            <a:r>
              <a:rPr dirty="0" sz="1200">
                <a:latin typeface="Times New Roman"/>
                <a:cs typeface="Times New Roman"/>
              </a:rPr>
              <a:t>idle </a:t>
            </a:r>
            <a:r>
              <a:rPr dirty="0" sz="1200" spc="-5">
                <a:latin typeface="Times New Roman"/>
                <a:cs typeface="Times New Roman"/>
              </a:rPr>
              <a:t>babble,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eat and </a:t>
            </a:r>
            <a:r>
              <a:rPr dirty="0" sz="1200">
                <a:latin typeface="Times New Roman"/>
                <a:cs typeface="Times New Roman"/>
              </a:rPr>
              <a:t>drink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sleep—and apparently that </a:t>
            </a:r>
            <a:r>
              <a:rPr dirty="0" sz="1200" spc="-5">
                <a:latin typeface="Times New Roman"/>
                <a:cs typeface="Times New Roman"/>
              </a:rPr>
              <a:t>was all. For </a:t>
            </a:r>
            <a:r>
              <a:rPr dirty="0" sz="1200">
                <a:latin typeface="Times New Roman"/>
                <a:cs typeface="Times New Roman"/>
              </a:rPr>
              <a:t>this he </a:t>
            </a:r>
            <a:r>
              <a:rPr dirty="0" sz="1200" spc="-5">
                <a:latin typeface="Times New Roman"/>
                <a:cs typeface="Times New Roman"/>
              </a:rPr>
              <a:t>received  </a:t>
            </a:r>
            <a:r>
              <a:rPr dirty="0" sz="1200">
                <a:latin typeface="Times New Roman"/>
                <a:cs typeface="Times New Roman"/>
              </a:rPr>
              <a:t>a room, </a:t>
            </a:r>
            <a:r>
              <a:rPr dirty="0" sz="1200" spc="-5">
                <a:latin typeface="Times New Roman"/>
                <a:cs typeface="Times New Roman"/>
              </a:rPr>
              <a:t>his board, and an indefinite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salary.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Kamyshev eats and as </a:t>
            </a:r>
            <a:r>
              <a:rPr dirty="0" sz="1200">
                <a:latin typeface="Times New Roman"/>
                <a:cs typeface="Times New Roman"/>
              </a:rPr>
              <a:t>usual </a:t>
            </a:r>
            <a:r>
              <a:rPr dirty="0" sz="1200" spc="-5">
                <a:latin typeface="Times New Roman"/>
                <a:cs typeface="Times New Roman"/>
              </a:rPr>
              <a:t>babbles 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random.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"Damnation!"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says, </a:t>
            </a:r>
            <a:r>
              <a:rPr dirty="0" sz="1200">
                <a:latin typeface="Times New Roman"/>
                <a:cs typeface="Times New Roman"/>
              </a:rPr>
              <a:t>wiping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the tears that </a:t>
            </a:r>
            <a:r>
              <a:rPr dirty="0" sz="1200" spc="-5">
                <a:latin typeface="Times New Roman"/>
                <a:cs typeface="Times New Roman"/>
              </a:rPr>
              <a:t>have come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his eyes after </a:t>
            </a:r>
            <a:r>
              <a:rPr dirty="0" sz="1200">
                <a:latin typeface="Times New Roman"/>
                <a:cs typeface="Times New Roman"/>
              </a:rPr>
              <a:t>a  mouthful of </a:t>
            </a:r>
            <a:r>
              <a:rPr dirty="0" sz="1200" spc="-5">
                <a:latin typeface="Times New Roman"/>
                <a:cs typeface="Times New Roman"/>
              </a:rPr>
              <a:t>ham </a:t>
            </a:r>
            <a:r>
              <a:rPr dirty="0" sz="1200">
                <a:latin typeface="Times New Roman"/>
                <a:cs typeface="Times New Roman"/>
              </a:rPr>
              <a:t>thickly </a:t>
            </a:r>
            <a:r>
              <a:rPr dirty="0" sz="1200" spc="-5">
                <a:latin typeface="Times New Roman"/>
                <a:cs typeface="Times New Roman"/>
              </a:rPr>
              <a:t>smeared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mustard. "Ough!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shot into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 </a:t>
            </a:r>
            <a:r>
              <a:rPr dirty="0" sz="1200" spc="-5">
                <a:latin typeface="Times New Roman"/>
                <a:cs typeface="Times New Roman"/>
              </a:rPr>
              <a:t>and all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joints. Your </a:t>
            </a:r>
            <a:r>
              <a:rPr dirty="0" sz="1200" spc="-5">
                <a:latin typeface="Times New Roman"/>
                <a:cs typeface="Times New Roman"/>
              </a:rPr>
              <a:t>French mustard </a:t>
            </a:r>
            <a:r>
              <a:rPr dirty="0" sz="1200">
                <a:latin typeface="Times New Roman"/>
                <a:cs typeface="Times New Roman"/>
              </a:rPr>
              <a:t>would not do that,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ate the whole  potful."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"Some </a:t>
            </a:r>
            <a:r>
              <a:rPr dirty="0" sz="1200">
                <a:latin typeface="Times New Roman"/>
                <a:cs typeface="Times New Roman"/>
              </a:rPr>
              <a:t>like the </a:t>
            </a:r>
            <a:r>
              <a:rPr dirty="0" sz="1200" spc="-5">
                <a:latin typeface="Times New Roman"/>
                <a:cs typeface="Times New Roman"/>
              </a:rPr>
              <a:t>French,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prefer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Russian.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." Champoun assents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mildly.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likes French mustard except </a:t>
            </a:r>
            <a:r>
              <a:rPr dirty="0" sz="1200">
                <a:latin typeface="Times New Roman"/>
                <a:cs typeface="Times New Roman"/>
              </a:rPr>
              <a:t>Frenchmen. And a </a:t>
            </a:r>
            <a:r>
              <a:rPr dirty="0" sz="1200" spc="-5">
                <a:latin typeface="Times New Roman"/>
                <a:cs typeface="Times New Roman"/>
              </a:rPr>
              <a:t>Frenchman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eat anything,  whatever you give him—frogs and </a:t>
            </a:r>
            <a:r>
              <a:rPr dirty="0" sz="1200">
                <a:latin typeface="Times New Roman"/>
                <a:cs typeface="Times New Roman"/>
              </a:rPr>
              <a:t>rats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black </a:t>
            </a:r>
            <a:r>
              <a:rPr dirty="0" sz="1200" spc="-5">
                <a:latin typeface="Times New Roman"/>
                <a:cs typeface="Times New Roman"/>
              </a:rPr>
              <a:t>beetles.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brrr!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that  </a:t>
            </a:r>
            <a:r>
              <a:rPr dirty="0" sz="1200" spc="-5">
                <a:latin typeface="Times New Roman"/>
                <a:cs typeface="Times New Roman"/>
              </a:rPr>
              <a:t>ham,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instance, </a:t>
            </a:r>
            <a:r>
              <a:rPr dirty="0" sz="1200">
                <a:latin typeface="Times New Roman"/>
                <a:cs typeface="Times New Roman"/>
              </a:rPr>
              <a:t>because it </a:t>
            </a:r>
            <a:r>
              <a:rPr dirty="0" sz="1200" spc="-5">
                <a:latin typeface="Times New Roman"/>
                <a:cs typeface="Times New Roman"/>
              </a:rPr>
              <a:t>is Russian, </a:t>
            </a:r>
            <a:r>
              <a:rPr dirty="0" sz="1200">
                <a:latin typeface="Times New Roman"/>
                <a:cs typeface="Times New Roman"/>
              </a:rPr>
              <a:t>but if one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 bit of </a:t>
            </a:r>
            <a:r>
              <a:rPr dirty="0" sz="1200" spc="-5">
                <a:latin typeface="Times New Roman"/>
                <a:cs typeface="Times New Roman"/>
              </a:rPr>
              <a:t>baked glass  and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French,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eat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and smack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lips. . . . 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thinking  </a:t>
            </a:r>
            <a:r>
              <a:rPr dirty="0" sz="1200" spc="-5">
                <a:latin typeface="Times New Roman"/>
                <a:cs typeface="Times New Roman"/>
              </a:rPr>
              <a:t>everything Russian is nasty."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 spc="5">
                <a:latin typeface="Times New Roman"/>
                <a:cs typeface="Times New Roman"/>
              </a:rPr>
              <a:t>say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"Everything Russian is nasty, </a:t>
            </a:r>
            <a:r>
              <a:rPr dirty="0" sz="1200">
                <a:latin typeface="Times New Roman"/>
                <a:cs typeface="Times New Roman"/>
              </a:rPr>
              <a:t>but if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French—o say </a:t>
            </a:r>
            <a:r>
              <a:rPr dirty="0" sz="1200" spc="5">
                <a:latin typeface="Times New Roman"/>
                <a:cs typeface="Times New Roman"/>
              </a:rPr>
              <a:t>tray </a:t>
            </a:r>
            <a:r>
              <a:rPr dirty="0" sz="1200" spc="-5">
                <a:latin typeface="Times New Roman"/>
                <a:cs typeface="Times New Roman"/>
              </a:rPr>
              <a:t>zholee!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thinking 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country better than </a:t>
            </a:r>
            <a:r>
              <a:rPr dirty="0" sz="1200" spc="-5">
                <a:latin typeface="Times New Roman"/>
                <a:cs typeface="Times New Roman"/>
              </a:rPr>
              <a:t>France, </a:t>
            </a:r>
            <a:r>
              <a:rPr dirty="0" sz="1200">
                <a:latin typeface="Times New Roman"/>
                <a:cs typeface="Times New Roman"/>
              </a:rPr>
              <a:t>but 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mind. . .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 spc="-5">
                <a:latin typeface="Times New Roman"/>
                <a:cs typeface="Times New Roman"/>
              </a:rPr>
              <a:t>what is France, </a:t>
            </a:r>
            <a:r>
              <a:rPr dirty="0" sz="1200">
                <a:latin typeface="Times New Roman"/>
                <a:cs typeface="Times New Roman"/>
              </a:rPr>
              <a:t>to tell  the truth </a:t>
            </a:r>
            <a:r>
              <a:rPr dirty="0" sz="1200" spc="-5">
                <a:latin typeface="Times New Roman"/>
                <a:cs typeface="Times New Roman"/>
              </a:rPr>
              <a:t>about it? A little </a:t>
            </a:r>
            <a:r>
              <a:rPr dirty="0" sz="1200">
                <a:latin typeface="Times New Roman"/>
                <a:cs typeface="Times New Roman"/>
              </a:rPr>
              <a:t>bit of land. </a:t>
            </a:r>
            <a:r>
              <a:rPr dirty="0" sz="1200" spc="-5">
                <a:latin typeface="Times New Roman"/>
                <a:cs typeface="Times New Roman"/>
              </a:rPr>
              <a:t>Our police captain was sent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there, </a:t>
            </a:r>
            <a:r>
              <a:rPr dirty="0" sz="1200">
                <a:latin typeface="Times New Roman"/>
                <a:cs typeface="Times New Roman"/>
              </a:rPr>
              <a:t>but in a  month he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transferred: there was </a:t>
            </a:r>
            <a:r>
              <a:rPr dirty="0" sz="1200">
                <a:latin typeface="Times New Roman"/>
                <a:cs typeface="Times New Roman"/>
              </a:rPr>
              <a:t>nowhere to turn </a:t>
            </a:r>
            <a:r>
              <a:rPr dirty="0" sz="1200" spc="-5">
                <a:latin typeface="Times New Roman"/>
                <a:cs typeface="Times New Roman"/>
              </a:rPr>
              <a:t>round! One </a:t>
            </a:r>
            <a:r>
              <a:rPr dirty="0" sz="1200">
                <a:latin typeface="Times New Roman"/>
                <a:cs typeface="Times New Roman"/>
              </a:rPr>
              <a:t>can drive round  the whole of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France in one </a:t>
            </a:r>
            <a:r>
              <a:rPr dirty="0" sz="1200" spc="-5">
                <a:latin typeface="Times New Roman"/>
                <a:cs typeface="Times New Roman"/>
              </a:rPr>
              <a:t>day, </a:t>
            </a:r>
            <a:r>
              <a:rPr dirty="0" sz="1200">
                <a:latin typeface="Times New Roman"/>
                <a:cs typeface="Times New Roman"/>
              </a:rPr>
              <a:t>while here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drive out of the gate—you  </a:t>
            </a:r>
            <a:r>
              <a:rPr dirty="0" sz="1200" spc="-5">
                <a:latin typeface="Times New Roman"/>
                <a:cs typeface="Times New Roman"/>
              </a:rPr>
              <a:t>can see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to the land,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ride 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on. 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monsieur, </a:t>
            </a:r>
            <a:r>
              <a:rPr dirty="0" sz="1200" spc="-5">
                <a:latin typeface="Times New Roman"/>
                <a:cs typeface="Times New Roman"/>
              </a:rPr>
              <a:t>Russia is </a:t>
            </a:r>
            <a:r>
              <a:rPr dirty="0" sz="1200">
                <a:latin typeface="Times New Roman"/>
                <a:cs typeface="Times New Roman"/>
              </a:rPr>
              <a:t>an immense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country."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"To </a:t>
            </a:r>
            <a:r>
              <a:rPr dirty="0" sz="1200">
                <a:latin typeface="Times New Roman"/>
                <a:cs typeface="Times New Roman"/>
              </a:rPr>
              <a:t>be sure it </a:t>
            </a:r>
            <a:r>
              <a:rPr dirty="0" sz="1200" spc="-5">
                <a:latin typeface="Times New Roman"/>
                <a:cs typeface="Times New Roman"/>
              </a:rPr>
              <a:t>is!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thinking </a:t>
            </a:r>
            <a:r>
              <a:rPr dirty="0" sz="1200" spc="-5">
                <a:latin typeface="Times New Roman"/>
                <a:cs typeface="Times New Roman"/>
              </a:rPr>
              <a:t>there are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better people </a:t>
            </a:r>
            <a:r>
              <a:rPr dirty="0" sz="1200">
                <a:latin typeface="Times New Roman"/>
                <a:cs typeface="Times New Roman"/>
              </a:rPr>
              <a:t>than the </a:t>
            </a:r>
            <a:r>
              <a:rPr dirty="0" sz="1200" spc="-5">
                <a:latin typeface="Times New Roman"/>
                <a:cs typeface="Times New Roman"/>
              </a:rPr>
              <a:t>French. </a:t>
            </a:r>
            <a:r>
              <a:rPr dirty="0" sz="1200" spc="5">
                <a:latin typeface="Times New Roman"/>
                <a:cs typeface="Times New Roman"/>
              </a:rPr>
              <a:t>Well-  </a:t>
            </a:r>
            <a:r>
              <a:rPr dirty="0" sz="1200" spc="-5">
                <a:latin typeface="Times New Roman"/>
                <a:cs typeface="Times New Roman"/>
              </a:rPr>
              <a:t>educated, clever people! </a:t>
            </a:r>
            <a:r>
              <a:rPr dirty="0" sz="1200">
                <a:latin typeface="Times New Roman"/>
                <a:cs typeface="Times New Roman"/>
              </a:rPr>
              <a:t>Civilization! I </a:t>
            </a:r>
            <a:r>
              <a:rPr dirty="0" sz="1200" spc="-5">
                <a:latin typeface="Times New Roman"/>
                <a:cs typeface="Times New Roman"/>
              </a:rPr>
              <a:t>agree,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French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well-educated with  </a:t>
            </a:r>
            <a:r>
              <a:rPr dirty="0" sz="1200" spc="-5">
                <a:latin typeface="Times New Roman"/>
                <a:cs typeface="Times New Roman"/>
              </a:rPr>
              <a:t>elegant manners. </a:t>
            </a:r>
            <a:r>
              <a:rPr dirty="0" sz="1200">
                <a:latin typeface="Times New Roman"/>
                <a:cs typeface="Times New Roman"/>
              </a:rPr>
              <a:t>. . that </a:t>
            </a:r>
            <a:r>
              <a:rPr dirty="0" sz="1200" spc="-5">
                <a:latin typeface="Times New Roman"/>
                <a:cs typeface="Times New Roman"/>
              </a:rPr>
              <a:t>is true.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 Frenchman never allows himself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rude: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hands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a chair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minute, he doesn't </a:t>
            </a:r>
            <a:r>
              <a:rPr dirty="0" sz="1200" spc="-5">
                <a:latin typeface="Times New Roman"/>
                <a:cs typeface="Times New Roman"/>
              </a:rPr>
              <a:t>eat crayfish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fork, he </a:t>
            </a:r>
            <a:r>
              <a:rPr dirty="0" sz="1200" spc="-5">
                <a:latin typeface="Times New Roman"/>
                <a:cs typeface="Times New Roman"/>
              </a:rPr>
              <a:t>doesn't  </a:t>
            </a:r>
            <a:r>
              <a:rPr dirty="0" sz="1200">
                <a:latin typeface="Times New Roman"/>
                <a:cs typeface="Times New Roman"/>
              </a:rPr>
              <a:t>spit on the </a:t>
            </a:r>
            <a:r>
              <a:rPr dirty="0" sz="1200" spc="-5">
                <a:latin typeface="Times New Roman"/>
                <a:cs typeface="Times New Roman"/>
              </a:rPr>
              <a:t>floor, </a:t>
            </a:r>
            <a:r>
              <a:rPr dirty="0" sz="1200">
                <a:latin typeface="Times New Roman"/>
                <a:cs typeface="Times New Roman"/>
              </a:rPr>
              <a:t>but . . .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spirit in him! not the spirit in him! I </a:t>
            </a:r>
            <a:r>
              <a:rPr dirty="0" sz="1200" spc="-5">
                <a:latin typeface="Times New Roman"/>
                <a:cs typeface="Times New Roman"/>
              </a:rPr>
              <a:t>don't  </a:t>
            </a:r>
            <a:r>
              <a:rPr dirty="0" sz="1200">
                <a:latin typeface="Times New Roman"/>
                <a:cs typeface="Times New Roman"/>
              </a:rPr>
              <a:t>know how to explain </a:t>
            </a:r>
            <a:r>
              <a:rPr dirty="0" sz="1200" spc="-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but, </a:t>
            </a:r>
            <a:r>
              <a:rPr dirty="0" sz="1200" spc="-5">
                <a:latin typeface="Times New Roman"/>
                <a:cs typeface="Times New Roman"/>
              </a:rPr>
              <a:t>however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express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nothing in a  </a:t>
            </a:r>
            <a:r>
              <a:rPr dirty="0" sz="1200" spc="-5">
                <a:latin typeface="Times New Roman"/>
                <a:cs typeface="Times New Roman"/>
              </a:rPr>
              <a:t>Frenchman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something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speaker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flourishes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fingers)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something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40"/>
              </a:spcBef>
            </a:pP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fanatical.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remember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read </a:t>
            </a:r>
            <a:r>
              <a:rPr dirty="0" sz="1200">
                <a:latin typeface="Times New Roman"/>
                <a:cs typeface="Times New Roman"/>
              </a:rPr>
              <a:t>somewhere that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intelligence acquired  from </a:t>
            </a:r>
            <a:r>
              <a:rPr dirty="0" sz="1200">
                <a:latin typeface="Times New Roman"/>
                <a:cs typeface="Times New Roman"/>
              </a:rPr>
              <a:t>books, while we </a:t>
            </a:r>
            <a:r>
              <a:rPr dirty="0" sz="1200" spc="-5">
                <a:latin typeface="Times New Roman"/>
                <a:cs typeface="Times New Roman"/>
              </a:rPr>
              <a:t>Russians have </a:t>
            </a:r>
            <a:r>
              <a:rPr dirty="0" sz="1200">
                <a:latin typeface="Times New Roman"/>
                <a:cs typeface="Times New Roman"/>
              </a:rPr>
              <a:t>innate intelligence.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 Russian </a:t>
            </a:r>
            <a:r>
              <a:rPr dirty="0" sz="1200" spc="-5">
                <a:latin typeface="Times New Roman"/>
                <a:cs typeface="Times New Roman"/>
              </a:rPr>
              <a:t>studies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sciences properly, </a:t>
            </a:r>
            <a:r>
              <a:rPr dirty="0" sz="1200">
                <a:latin typeface="Times New Roman"/>
                <a:cs typeface="Times New Roman"/>
              </a:rPr>
              <a:t>none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your French professors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match for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3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"Perhaps," says Champoun, 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reluctantly.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perhaps,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certainly!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 use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frowning, it's </a:t>
            </a:r>
            <a:r>
              <a:rPr dirty="0" sz="1200">
                <a:latin typeface="Times New Roman"/>
                <a:cs typeface="Times New Roman"/>
              </a:rPr>
              <a:t>the truth I </a:t>
            </a:r>
            <a:r>
              <a:rPr dirty="0" sz="1200" spc="-5">
                <a:latin typeface="Times New Roman"/>
                <a:cs typeface="Times New Roman"/>
              </a:rPr>
              <a:t>am speaking.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Russian intelligence is an </a:t>
            </a:r>
            <a:r>
              <a:rPr dirty="0" sz="1200">
                <a:latin typeface="Times New Roman"/>
                <a:cs typeface="Times New Roman"/>
              </a:rPr>
              <a:t>inventive </a:t>
            </a:r>
            <a:r>
              <a:rPr dirty="0" sz="1200" spc="-5">
                <a:latin typeface="Times New Roman"/>
                <a:cs typeface="Times New Roman"/>
              </a:rPr>
              <a:t>intelligence. </a:t>
            </a:r>
            <a:r>
              <a:rPr dirty="0" sz="1200" spc="5">
                <a:latin typeface="Times New Roman"/>
                <a:cs typeface="Times New Roman"/>
              </a:rPr>
              <a:t>Only of </a:t>
            </a:r>
            <a:r>
              <a:rPr dirty="0" sz="1200">
                <a:latin typeface="Times New Roman"/>
                <a:cs typeface="Times New Roman"/>
              </a:rPr>
              <a:t>course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is not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free outlet </a:t>
            </a:r>
            <a:r>
              <a:rPr dirty="0" sz="1200">
                <a:latin typeface="Times New Roman"/>
                <a:cs typeface="Times New Roman"/>
              </a:rPr>
              <a:t>for it,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is no </a:t>
            </a:r>
            <a:r>
              <a:rPr dirty="0" sz="1200" spc="-5">
                <a:latin typeface="Times New Roman"/>
                <a:cs typeface="Times New Roman"/>
              </a:rPr>
              <a:t>hand at boasting.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invent something—and </a:t>
            </a:r>
            <a:r>
              <a:rPr dirty="0" sz="1200" spc="-5">
                <a:latin typeface="Times New Roman"/>
                <a:cs typeface="Times New Roman"/>
              </a:rPr>
              <a:t>break </a:t>
            </a:r>
            <a:r>
              <a:rPr dirty="0" sz="1200">
                <a:latin typeface="Times New Roman"/>
                <a:cs typeface="Times New Roman"/>
              </a:rPr>
              <a:t>it  or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it to the </a:t>
            </a:r>
            <a:r>
              <a:rPr dirty="0" sz="1200" spc="-5">
                <a:latin typeface="Times New Roman"/>
                <a:cs typeface="Times New Roman"/>
              </a:rPr>
              <a:t>children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play with, while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Frenchman </a:t>
            </a:r>
            <a:r>
              <a:rPr dirty="0" sz="1200">
                <a:latin typeface="Times New Roman"/>
                <a:cs typeface="Times New Roman"/>
              </a:rPr>
              <a:t>will invent some  </a:t>
            </a:r>
            <a:r>
              <a:rPr dirty="0" sz="1200" spc="-5">
                <a:latin typeface="Times New Roman"/>
                <a:cs typeface="Times New Roman"/>
              </a:rPr>
              <a:t>nonsensical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uproar for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world to hear it. The other day </a:t>
            </a:r>
            <a:r>
              <a:rPr dirty="0" sz="1200" spc="-5">
                <a:latin typeface="Times New Roman"/>
                <a:cs typeface="Times New Roman"/>
              </a:rPr>
              <a:t>Iona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coachman carved </a:t>
            </a:r>
            <a:r>
              <a:rPr dirty="0" sz="1200">
                <a:latin typeface="Times New Roman"/>
                <a:cs typeface="Times New Roman"/>
              </a:rPr>
              <a:t>a little man out of wood,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pull the little man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thread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plays  </a:t>
            </a:r>
            <a:r>
              <a:rPr dirty="0" sz="1200">
                <a:latin typeface="Times New Roman"/>
                <a:cs typeface="Times New Roman"/>
              </a:rPr>
              <a:t>unseemly </a:t>
            </a:r>
            <a:r>
              <a:rPr dirty="0" sz="1200" spc="-5">
                <a:latin typeface="Times New Roman"/>
                <a:cs typeface="Times New Roman"/>
              </a:rPr>
              <a:t>antics. But Iona does </a:t>
            </a:r>
            <a:r>
              <a:rPr dirty="0" sz="1200">
                <a:latin typeface="Times New Roman"/>
                <a:cs typeface="Times New Roman"/>
              </a:rPr>
              <a:t>not brag of it. . . .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Frenchmen </a:t>
            </a:r>
            <a:r>
              <a:rPr dirty="0" sz="1200">
                <a:latin typeface="Times New Roman"/>
                <a:cs typeface="Times New Roman"/>
              </a:rPr>
              <a:t>as a </a:t>
            </a:r>
            <a:r>
              <a:rPr dirty="0" sz="1200" spc="-5">
                <a:latin typeface="Times New Roman"/>
                <a:cs typeface="Times New Roman"/>
              </a:rPr>
              <a:t>rule.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referring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speaking generally. </a:t>
            </a:r>
            <a:r>
              <a:rPr dirty="0" sz="1200">
                <a:latin typeface="Times New Roman"/>
                <a:cs typeface="Times New Roman"/>
              </a:rPr>
              <a:t>. . . They </a:t>
            </a:r>
            <a:r>
              <a:rPr dirty="0" sz="1200" spc="-5">
                <a:latin typeface="Times New Roman"/>
                <a:cs typeface="Times New Roman"/>
              </a:rPr>
              <a:t>are an immoral people!  </a:t>
            </a:r>
            <a:r>
              <a:rPr dirty="0" sz="1200">
                <a:latin typeface="Times New Roman"/>
                <a:cs typeface="Times New Roman"/>
              </a:rPr>
              <a:t>Outwardly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look like men, but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live like </a:t>
            </a:r>
            <a:r>
              <a:rPr dirty="0" sz="1200" spc="-5">
                <a:latin typeface="Times New Roman"/>
                <a:cs typeface="Times New Roman"/>
              </a:rPr>
              <a:t>dogs. </a:t>
            </a:r>
            <a:r>
              <a:rPr dirty="0" sz="1200">
                <a:latin typeface="Times New Roman"/>
                <a:cs typeface="Times New Roman"/>
              </a:rPr>
              <a:t>Take marriage for </a:t>
            </a:r>
            <a:r>
              <a:rPr dirty="0" sz="1200" spc="-5">
                <a:latin typeface="Times New Roman"/>
                <a:cs typeface="Times New Roman"/>
              </a:rPr>
              <a:t>instance.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us, once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married,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stick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wife,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 talk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it, but  </a:t>
            </a:r>
            <a:r>
              <a:rPr dirty="0" sz="1200" spc="-5">
                <a:latin typeface="Times New Roman"/>
                <a:cs typeface="Times New Roman"/>
              </a:rPr>
              <a:t>goodness knows </a:t>
            </a:r>
            <a:r>
              <a:rPr dirty="0" sz="1200">
                <a:latin typeface="Times New Roman"/>
                <a:cs typeface="Times New Roman"/>
              </a:rPr>
              <a:t>how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husband is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long in a </a:t>
            </a:r>
            <a:r>
              <a:rPr dirty="0" sz="1200" spc="-5">
                <a:latin typeface="Times New Roman"/>
                <a:cs typeface="Times New Roman"/>
              </a:rPr>
              <a:t>café, </a:t>
            </a:r>
            <a:r>
              <a:rPr dirty="0" sz="1200">
                <a:latin typeface="Times New Roman"/>
                <a:cs typeface="Times New Roman"/>
              </a:rPr>
              <a:t>while  </a:t>
            </a:r>
            <a:r>
              <a:rPr dirty="0" sz="1200" spc="-5">
                <a:latin typeface="Times New Roman"/>
                <a:cs typeface="Times New Roman"/>
              </a:rPr>
              <a:t>his wife </a:t>
            </a:r>
            <a:r>
              <a:rPr dirty="0" sz="1200">
                <a:latin typeface="Times New Roman"/>
                <a:cs typeface="Times New Roman"/>
              </a:rPr>
              <a:t>fills the house with </a:t>
            </a:r>
            <a:r>
              <a:rPr dirty="0" sz="1200" spc="-5">
                <a:latin typeface="Times New Roman"/>
                <a:cs typeface="Times New Roman"/>
              </a:rPr>
              <a:t>Frenchmen, and sets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dancing the can-can 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"That's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true!" </a:t>
            </a:r>
            <a:r>
              <a:rPr dirty="0" sz="1200">
                <a:latin typeface="Times New Roman"/>
                <a:cs typeface="Times New Roman"/>
              </a:rPr>
              <a:t>Champoun </a:t>
            </a:r>
            <a:r>
              <a:rPr dirty="0" sz="1200" spc="-5">
                <a:latin typeface="Times New Roman"/>
                <a:cs typeface="Times New Roman"/>
              </a:rPr>
              <a:t>protests, flaring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unable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restrain himself. "The  principle </a:t>
            </a:r>
            <a:r>
              <a:rPr dirty="0" sz="1200">
                <a:latin typeface="Times New Roman"/>
                <a:cs typeface="Times New Roman"/>
              </a:rPr>
              <a:t>of the family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highly </a:t>
            </a:r>
            <a:r>
              <a:rPr dirty="0" sz="1200" spc="-5">
                <a:latin typeface="Times New Roman"/>
                <a:cs typeface="Times New Roman"/>
              </a:rPr>
              <a:t>esteemed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France."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all about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principle!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ashamed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defend </a:t>
            </a:r>
            <a:r>
              <a:rPr dirty="0" sz="1200">
                <a:latin typeface="Times New Roman"/>
                <a:cs typeface="Times New Roman"/>
              </a:rPr>
              <a:t>it: one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to  be </a:t>
            </a:r>
            <a:r>
              <a:rPr dirty="0" sz="1200" spc="-5">
                <a:latin typeface="Times New Roman"/>
                <a:cs typeface="Times New Roman"/>
              </a:rPr>
              <a:t>impartial: </a:t>
            </a:r>
            <a:r>
              <a:rPr dirty="0" sz="1200">
                <a:latin typeface="Times New Roman"/>
                <a:cs typeface="Times New Roman"/>
              </a:rPr>
              <a:t>a pig </a:t>
            </a:r>
            <a:r>
              <a:rPr dirty="0" sz="1200" spc="-5">
                <a:latin typeface="Times New Roman"/>
                <a:cs typeface="Times New Roman"/>
              </a:rPr>
              <a:t>is always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pig. </a:t>
            </a:r>
            <a:r>
              <a:rPr dirty="0" sz="1200">
                <a:latin typeface="Times New Roman"/>
                <a:cs typeface="Times New Roman"/>
              </a:rPr>
              <a:t>. . . We </a:t>
            </a:r>
            <a:r>
              <a:rPr dirty="0" sz="1200" spc="10">
                <a:latin typeface="Times New Roman"/>
                <a:cs typeface="Times New Roman"/>
              </a:rPr>
              <a:t>must </a:t>
            </a:r>
            <a:r>
              <a:rPr dirty="0" sz="1200">
                <a:latin typeface="Times New Roman"/>
                <a:cs typeface="Times New Roman"/>
              </a:rPr>
              <a:t>thank the </a:t>
            </a:r>
            <a:r>
              <a:rPr dirty="0" sz="1200" spc="-5">
                <a:latin typeface="Times New Roman"/>
                <a:cs typeface="Times New Roman"/>
              </a:rPr>
              <a:t>Germans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having beaten  </a:t>
            </a:r>
            <a:r>
              <a:rPr dirty="0" sz="1200">
                <a:latin typeface="Times New Roman"/>
                <a:cs typeface="Times New Roman"/>
              </a:rPr>
              <a:t>them. . . . </a:t>
            </a:r>
            <a:r>
              <a:rPr dirty="0" sz="1200" spc="-5">
                <a:latin typeface="Times New Roman"/>
                <a:cs typeface="Times New Roman"/>
              </a:rPr>
              <a:t>Yes indeed, </a:t>
            </a:r>
            <a:r>
              <a:rPr dirty="0" sz="1200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bless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case, </a:t>
            </a:r>
            <a:r>
              <a:rPr dirty="0" sz="1200">
                <a:latin typeface="Times New Roman"/>
                <a:cs typeface="Times New Roman"/>
              </a:rPr>
              <a:t>monsieur,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understand. . ."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Frenchman </a:t>
            </a:r>
            <a:r>
              <a:rPr dirty="0" sz="1200">
                <a:latin typeface="Times New Roman"/>
                <a:cs typeface="Times New Roman"/>
              </a:rPr>
              <a:t>leaping up with  </a:t>
            </a:r>
            <a:r>
              <a:rPr dirty="0" sz="1200" spc="-5">
                <a:latin typeface="Times New Roman"/>
                <a:cs typeface="Times New Roman"/>
              </a:rPr>
              <a:t>flashing eyes, "if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hate the </a:t>
            </a:r>
            <a:r>
              <a:rPr dirty="0" sz="1200" spc="-5">
                <a:latin typeface="Times New Roman"/>
                <a:cs typeface="Times New Roman"/>
              </a:rPr>
              <a:t>French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am I to do with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go,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France."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"Wha-at? But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suppose they would let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France </a:t>
            </a:r>
            <a:r>
              <a:rPr dirty="0" sz="1200">
                <a:latin typeface="Times New Roman"/>
                <a:cs typeface="Times New Roman"/>
              </a:rPr>
              <a:t>now? </a:t>
            </a:r>
            <a:r>
              <a:rPr dirty="0" sz="1200" spc="-10">
                <a:latin typeface="Times New Roman"/>
                <a:cs typeface="Times New Roman"/>
              </a:rPr>
              <a:t>Why, 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traitor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country!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Napoleon's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Gambetta.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Who the </a:t>
            </a:r>
            <a:r>
              <a:rPr dirty="0" sz="1200" spc="-5">
                <a:latin typeface="Times New Roman"/>
                <a:cs typeface="Times New Roman"/>
              </a:rPr>
              <a:t>devil can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5400"/>
              </a:lnSpc>
            </a:pPr>
            <a:r>
              <a:rPr dirty="0" sz="1200" spc="-5">
                <a:latin typeface="Times New Roman"/>
                <a:cs typeface="Times New Roman"/>
              </a:rPr>
              <a:t>"Monsieur," says </a:t>
            </a:r>
            <a:r>
              <a:rPr dirty="0" sz="1200">
                <a:latin typeface="Times New Roman"/>
                <a:cs typeface="Times New Roman"/>
              </a:rPr>
              <a:t>Champoun in </a:t>
            </a:r>
            <a:r>
              <a:rPr dirty="0" sz="1200" spc="-5">
                <a:latin typeface="Times New Roman"/>
                <a:cs typeface="Times New Roman"/>
              </a:rPr>
              <a:t>French, spluttering and </a:t>
            </a:r>
            <a:r>
              <a:rPr dirty="0" sz="1200">
                <a:latin typeface="Times New Roman"/>
                <a:cs typeface="Times New Roman"/>
              </a:rPr>
              <a:t>crushing 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napkin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his hands, "my worst </a:t>
            </a:r>
            <a:r>
              <a:rPr dirty="0" sz="1200">
                <a:latin typeface="Times New Roman"/>
                <a:cs typeface="Times New Roman"/>
              </a:rPr>
              <a:t>enemy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thought of a </a:t>
            </a:r>
            <a:r>
              <a:rPr dirty="0" sz="1200" spc="-5">
                <a:latin typeface="Times New Roman"/>
                <a:cs typeface="Times New Roman"/>
              </a:rPr>
              <a:t>greater </a:t>
            </a:r>
            <a:r>
              <a:rPr dirty="0" sz="1200">
                <a:latin typeface="Times New Roman"/>
                <a:cs typeface="Times New Roman"/>
              </a:rPr>
              <a:t>insult than the </a:t>
            </a:r>
            <a:r>
              <a:rPr dirty="0" sz="1200" spc="-5">
                <a:latin typeface="Times New Roman"/>
                <a:cs typeface="Times New Roman"/>
              </a:rPr>
              <a:t>outrage  you </a:t>
            </a:r>
            <a:r>
              <a:rPr dirty="0" sz="1200">
                <a:latin typeface="Times New Roman"/>
                <a:cs typeface="Times New Roman"/>
              </a:rPr>
              <a:t>have just done 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feelings! All 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tragic </a:t>
            </a:r>
            <a:r>
              <a:rPr dirty="0" sz="1200">
                <a:latin typeface="Times New Roman"/>
                <a:cs typeface="Times New Roman"/>
              </a:rPr>
              <a:t>wave of </a:t>
            </a:r>
            <a:r>
              <a:rPr dirty="0" sz="1200" spc="-5">
                <a:latin typeface="Times New Roman"/>
                <a:cs typeface="Times New Roman"/>
              </a:rPr>
              <a:t>his arm </a:t>
            </a:r>
            <a:r>
              <a:rPr dirty="0" sz="1200">
                <a:latin typeface="Times New Roman"/>
                <a:cs typeface="Times New Roman"/>
              </a:rPr>
              <a:t>the Frenchman </a:t>
            </a:r>
            <a:r>
              <a:rPr dirty="0" sz="1200" spc="-5">
                <a:latin typeface="Times New Roman"/>
                <a:cs typeface="Times New Roman"/>
              </a:rPr>
              <a:t>flings his </a:t>
            </a:r>
            <a:r>
              <a:rPr dirty="0" sz="1200">
                <a:latin typeface="Times New Roman"/>
                <a:cs typeface="Times New Roman"/>
              </a:rPr>
              <a:t>dinner napkin on the table  </a:t>
            </a:r>
            <a:r>
              <a:rPr dirty="0" sz="1200" spc="-5">
                <a:latin typeface="Times New Roman"/>
                <a:cs typeface="Times New Roman"/>
              </a:rPr>
              <a:t>majestically, and walks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room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hours </a:t>
            </a:r>
            <a:r>
              <a:rPr dirty="0" sz="1200" spc="-5">
                <a:latin typeface="Times New Roman"/>
                <a:cs typeface="Times New Roman"/>
              </a:rPr>
              <a:t>later </a:t>
            </a:r>
            <a:r>
              <a:rPr dirty="0" sz="1200">
                <a:latin typeface="Times New Roman"/>
                <a:cs typeface="Times New Roman"/>
              </a:rPr>
              <a:t>the table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laid </a:t>
            </a:r>
            <a:r>
              <a:rPr dirty="0" sz="1200" spc="-5">
                <a:latin typeface="Times New Roman"/>
                <a:cs typeface="Times New Roman"/>
              </a:rPr>
              <a:t>again,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servants </a:t>
            </a:r>
            <a:r>
              <a:rPr dirty="0" sz="1200">
                <a:latin typeface="Times New Roman"/>
                <a:cs typeface="Times New Roman"/>
              </a:rPr>
              <a:t>bring in the dinner. </a:t>
            </a:r>
            <a:r>
              <a:rPr dirty="0" sz="1200" spc="-5">
                <a:latin typeface="Times New Roman"/>
                <a:cs typeface="Times New Roman"/>
              </a:rPr>
              <a:t>Kamyshev  sits alone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table. </a:t>
            </a:r>
            <a:r>
              <a:rPr dirty="0" sz="1200">
                <a:latin typeface="Times New Roman"/>
                <a:cs typeface="Times New Roman"/>
              </a:rPr>
              <a:t>After the preliminary </a:t>
            </a:r>
            <a:r>
              <a:rPr dirty="0" sz="1200" spc="-5">
                <a:latin typeface="Times New Roman"/>
                <a:cs typeface="Times New Roman"/>
              </a:rPr>
              <a:t>glass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feels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craving </a:t>
            </a:r>
            <a:r>
              <a:rPr dirty="0" sz="1200">
                <a:latin typeface="Times New Roman"/>
                <a:cs typeface="Times New Roman"/>
              </a:rPr>
              <a:t>to babble. </a:t>
            </a:r>
            <a:r>
              <a:rPr dirty="0" sz="1200" spc="-5">
                <a:latin typeface="Times New Roman"/>
                <a:cs typeface="Times New Roman"/>
              </a:rPr>
              <a:t>He wants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chatter,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listener.</a:t>
            </a:r>
            <a:endParaRPr sz="1200">
              <a:latin typeface="Times New Roman"/>
              <a:cs typeface="Times New Roman"/>
            </a:endParaRPr>
          </a:p>
          <a:p>
            <a:pPr marL="12700" marR="1511300">
              <a:lnSpc>
                <a:spcPts val="278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"What is </a:t>
            </a:r>
            <a:r>
              <a:rPr dirty="0" sz="1200">
                <a:latin typeface="Times New Roman"/>
                <a:cs typeface="Times New Roman"/>
              </a:rPr>
              <a:t>Alphonse </a:t>
            </a:r>
            <a:r>
              <a:rPr dirty="0" sz="1200" spc="-5">
                <a:latin typeface="Times New Roman"/>
                <a:cs typeface="Times New Roman"/>
              </a:rPr>
              <a:t>Ludovikovitch </a:t>
            </a:r>
            <a:r>
              <a:rPr dirty="0" sz="1200">
                <a:latin typeface="Times New Roman"/>
                <a:cs typeface="Times New Roman"/>
              </a:rPr>
              <a:t>doing?" he </a:t>
            </a:r>
            <a:r>
              <a:rPr dirty="0" sz="1200" spc="-5">
                <a:latin typeface="Times New Roman"/>
                <a:cs typeface="Times New Roman"/>
              </a:rPr>
              <a:t>asks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footman.  "He is </a:t>
            </a:r>
            <a:r>
              <a:rPr dirty="0" sz="1200">
                <a:latin typeface="Times New Roman"/>
                <a:cs typeface="Times New Roman"/>
              </a:rPr>
              <a:t>packing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trunk,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sir."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noodle! Lord </a:t>
            </a:r>
            <a:r>
              <a:rPr dirty="0" sz="1200" spc="-5">
                <a:latin typeface="Times New Roman"/>
                <a:cs typeface="Times New Roman"/>
              </a:rPr>
              <a:t>forgive </a:t>
            </a:r>
            <a:r>
              <a:rPr dirty="0" sz="1200">
                <a:latin typeface="Times New Roman"/>
                <a:cs typeface="Times New Roman"/>
              </a:rPr>
              <a:t>us!" </a:t>
            </a:r>
            <a:r>
              <a:rPr dirty="0" sz="1200" spc="-5">
                <a:latin typeface="Times New Roman"/>
                <a:cs typeface="Times New Roman"/>
              </a:rPr>
              <a:t>says Kamyshev, and goes </a:t>
            </a:r>
            <a:r>
              <a:rPr dirty="0" sz="1200">
                <a:latin typeface="Times New Roman"/>
                <a:cs typeface="Times New Roman"/>
              </a:rPr>
              <a:t>in to the  </a:t>
            </a:r>
            <a:r>
              <a:rPr dirty="0" sz="1200" spc="-5">
                <a:latin typeface="Times New Roman"/>
                <a:cs typeface="Times New Roman"/>
              </a:rPr>
              <a:t>Frenchman.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61944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35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Champoun is </a:t>
            </a:r>
            <a:r>
              <a:rPr dirty="0" sz="1200">
                <a:latin typeface="Times New Roman"/>
                <a:cs typeface="Times New Roman"/>
              </a:rPr>
              <a:t>sitting on the floor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trembling hands is </a:t>
            </a:r>
            <a:r>
              <a:rPr dirty="0" sz="1200">
                <a:latin typeface="Times New Roman"/>
                <a:cs typeface="Times New Roman"/>
              </a:rPr>
              <a:t>packing in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trunk </a:t>
            </a:r>
            <a:r>
              <a:rPr dirty="0" sz="1200" spc="-5">
                <a:latin typeface="Times New Roman"/>
                <a:cs typeface="Times New Roman"/>
              </a:rPr>
              <a:t>his linen, scent bottles, prayer-books, </a:t>
            </a:r>
            <a:r>
              <a:rPr dirty="0" sz="1200">
                <a:latin typeface="Times New Roman"/>
                <a:cs typeface="Times New Roman"/>
              </a:rPr>
              <a:t>braces, </a:t>
            </a:r>
            <a:r>
              <a:rPr dirty="0" sz="1200" spc="-5">
                <a:latin typeface="Times New Roman"/>
                <a:cs typeface="Times New Roman"/>
              </a:rPr>
              <a:t>ties.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-1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correct figure, his  </a:t>
            </a:r>
            <a:r>
              <a:rPr dirty="0" sz="1200">
                <a:latin typeface="Times New Roman"/>
                <a:cs typeface="Times New Roman"/>
              </a:rPr>
              <a:t>trunk, </a:t>
            </a:r>
            <a:r>
              <a:rPr dirty="0" sz="1200" spc="-5">
                <a:latin typeface="Times New Roman"/>
                <a:cs typeface="Times New Roman"/>
              </a:rPr>
              <a:t>his bedstead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table—all have an </a:t>
            </a:r>
            <a:r>
              <a:rPr dirty="0" sz="1200">
                <a:latin typeface="Times New Roman"/>
                <a:cs typeface="Times New Roman"/>
              </a:rPr>
              <a:t>air of </a:t>
            </a:r>
            <a:r>
              <a:rPr dirty="0" sz="1200" spc="-5">
                <a:latin typeface="Times New Roman"/>
                <a:cs typeface="Times New Roman"/>
              </a:rPr>
              <a:t>elegance and effeminacy. Great  tears are </a:t>
            </a:r>
            <a:r>
              <a:rPr dirty="0" sz="1200">
                <a:latin typeface="Times New Roman"/>
                <a:cs typeface="Times New Roman"/>
              </a:rPr>
              <a:t>dropping from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big blue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trunk.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"Where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off to?" </a:t>
            </a:r>
            <a:r>
              <a:rPr dirty="0" sz="1200" spc="-5">
                <a:latin typeface="Times New Roman"/>
                <a:cs typeface="Times New Roman"/>
              </a:rPr>
              <a:t>asks Kamyshev, after </a:t>
            </a:r>
            <a:r>
              <a:rPr dirty="0" sz="1200">
                <a:latin typeface="Times New Roman"/>
                <a:cs typeface="Times New Roman"/>
              </a:rPr>
              <a:t>standing still for a little.  The </a:t>
            </a:r>
            <a:r>
              <a:rPr dirty="0" sz="1200" spc="-5">
                <a:latin typeface="Times New Roman"/>
                <a:cs typeface="Times New Roman"/>
              </a:rPr>
              <a:t>Frenchman says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nothing.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away?" Kamyshev goes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but . . . I </a:t>
            </a:r>
            <a:r>
              <a:rPr dirty="0" sz="1200" spc="-5">
                <a:latin typeface="Times New Roman"/>
                <a:cs typeface="Times New Roman"/>
              </a:rPr>
              <a:t>won't  venture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detain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is queer is,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without a  </a:t>
            </a:r>
            <a:r>
              <a:rPr dirty="0" sz="1200" spc="-5">
                <a:latin typeface="Times New Roman"/>
                <a:cs typeface="Times New Roman"/>
              </a:rPr>
              <a:t>passport?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wonder! </a:t>
            </a:r>
            <a:r>
              <a:rPr dirty="0" sz="1200">
                <a:latin typeface="Times New Roman"/>
                <a:cs typeface="Times New Roman"/>
              </a:rPr>
              <a:t>You know I have lost </a:t>
            </a:r>
            <a:r>
              <a:rPr dirty="0" sz="1200" spc="-5">
                <a:latin typeface="Times New Roman"/>
                <a:cs typeface="Times New Roman"/>
              </a:rPr>
              <a:t>your passport. </a:t>
            </a:r>
            <a:r>
              <a:rPr dirty="0" sz="1200">
                <a:latin typeface="Times New Roman"/>
                <a:cs typeface="Times New Roman"/>
              </a:rPr>
              <a:t>I thrust it in </a:t>
            </a:r>
            <a:r>
              <a:rPr dirty="0" sz="1200" spc="-5">
                <a:latin typeface="Times New Roman"/>
                <a:cs typeface="Times New Roman"/>
              </a:rPr>
              <a:t>somewhere  between </a:t>
            </a:r>
            <a:r>
              <a:rPr dirty="0" sz="1200">
                <a:latin typeface="Times New Roman"/>
                <a:cs typeface="Times New Roman"/>
              </a:rPr>
              <a:t>some papers, and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lost. . . . And 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strict </a:t>
            </a:r>
            <a:r>
              <a:rPr dirty="0" sz="1200" spc="-5">
                <a:latin typeface="Times New Roman"/>
                <a:cs typeface="Times New Roman"/>
              </a:rPr>
              <a:t>about passports among us.  Before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gone </a:t>
            </a:r>
            <a:r>
              <a:rPr dirty="0" sz="1200">
                <a:latin typeface="Times New Roman"/>
                <a:cs typeface="Times New Roman"/>
              </a:rPr>
              <a:t>three or four miles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pounce upon </a:t>
            </a:r>
            <a:r>
              <a:rPr dirty="0" sz="1200" spc="-5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Champoun raises his </a:t>
            </a:r>
            <a:r>
              <a:rPr dirty="0" sz="1200">
                <a:latin typeface="Times New Roman"/>
                <a:cs typeface="Times New Roman"/>
              </a:rPr>
              <a:t>head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looks mistrustfully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Kamyshev.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"Yes. </a:t>
            </a:r>
            <a:r>
              <a:rPr dirty="0" sz="1200">
                <a:latin typeface="Times New Roman"/>
                <a:cs typeface="Times New Roman"/>
              </a:rPr>
              <a:t>. . . 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see! They </a:t>
            </a:r>
            <a:r>
              <a:rPr dirty="0" sz="1200" spc="-5">
                <a:latin typeface="Times New Roman"/>
                <a:cs typeface="Times New Roman"/>
              </a:rPr>
              <a:t>will see from your face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haven't </a:t>
            </a:r>
            <a:r>
              <a:rPr dirty="0" sz="1200">
                <a:latin typeface="Times New Roman"/>
                <a:cs typeface="Times New Roman"/>
              </a:rPr>
              <a:t>a passport, </a:t>
            </a:r>
            <a:r>
              <a:rPr dirty="0" sz="1200" spc="-5">
                <a:latin typeface="Times New Roman"/>
                <a:cs typeface="Times New Roman"/>
              </a:rPr>
              <a:t>and ask at  once: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that? Alphonse Champoun. </a:t>
            </a:r>
            <a:r>
              <a:rPr dirty="0" sz="1200">
                <a:latin typeface="Times New Roman"/>
                <a:cs typeface="Times New Roman"/>
              </a:rPr>
              <a:t>We know that Alphonse Champoun. Wouldn't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police escort somewhere nearer </a:t>
            </a:r>
            <a:r>
              <a:rPr dirty="0" sz="1200" spc="-5">
                <a:latin typeface="Times New Roman"/>
                <a:cs typeface="Times New Roman"/>
              </a:rPr>
              <a:t>home!"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"Are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joking?"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motive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I for </a:t>
            </a:r>
            <a:r>
              <a:rPr dirty="0" sz="1200" spc="-5">
                <a:latin typeface="Times New Roman"/>
                <a:cs typeface="Times New Roman"/>
              </a:rPr>
              <a:t>joking?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15">
                <a:latin typeface="Times New Roman"/>
                <a:cs typeface="Times New Roman"/>
              </a:rPr>
              <a:t>I? </a:t>
            </a:r>
            <a:r>
              <a:rPr dirty="0" sz="1200">
                <a:latin typeface="Times New Roman"/>
                <a:cs typeface="Times New Roman"/>
              </a:rPr>
              <a:t>Only mind now;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compact, don't  you </a:t>
            </a:r>
            <a:r>
              <a:rPr dirty="0" sz="1200">
                <a:latin typeface="Times New Roman"/>
                <a:cs typeface="Times New Roman"/>
              </a:rPr>
              <a:t>begin whining then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writing </a:t>
            </a:r>
            <a:r>
              <a:rPr dirty="0" sz="1200" spc="-5">
                <a:latin typeface="Times New Roman"/>
                <a:cs typeface="Times New Roman"/>
              </a:rPr>
              <a:t>letters.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won't stir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finger when </a:t>
            </a:r>
            <a:r>
              <a:rPr dirty="0" sz="1200">
                <a:latin typeface="Times New Roman"/>
                <a:cs typeface="Times New Roman"/>
              </a:rPr>
              <a:t>they lead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fetters!"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Champoun </a:t>
            </a:r>
            <a:r>
              <a:rPr dirty="0" sz="1200">
                <a:latin typeface="Times New Roman"/>
                <a:cs typeface="Times New Roman"/>
              </a:rPr>
              <a:t>jumps up </a:t>
            </a:r>
            <a:r>
              <a:rPr dirty="0" sz="1200" spc="-5">
                <a:latin typeface="Times New Roman"/>
                <a:cs typeface="Times New Roman"/>
              </a:rPr>
              <a:t>and, pale and wide-eyed, </a:t>
            </a:r>
            <a:r>
              <a:rPr dirty="0" sz="1200">
                <a:latin typeface="Times New Roman"/>
                <a:cs typeface="Times New Roman"/>
              </a:rPr>
              <a:t>begins </a:t>
            </a:r>
            <a:r>
              <a:rPr dirty="0" sz="1200" spc="-5">
                <a:latin typeface="Times New Roman"/>
                <a:cs typeface="Times New Roman"/>
              </a:rPr>
              <a:t>pacing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doing to </a:t>
            </a:r>
            <a:r>
              <a:rPr dirty="0" sz="1200" spc="-5">
                <a:latin typeface="Times New Roman"/>
                <a:cs typeface="Times New Roman"/>
              </a:rPr>
              <a:t>me?"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despair, clutching at his head. "My </a:t>
            </a:r>
            <a:r>
              <a:rPr dirty="0" sz="1200">
                <a:latin typeface="Times New Roman"/>
                <a:cs typeface="Times New Roman"/>
              </a:rPr>
              <a:t>God!  </a:t>
            </a:r>
            <a:r>
              <a:rPr dirty="0" sz="1200" spc="-5">
                <a:latin typeface="Times New Roman"/>
                <a:cs typeface="Times New Roman"/>
              </a:rPr>
              <a:t>accursed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that hour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fatal thought </a:t>
            </a:r>
            <a:r>
              <a:rPr dirty="0" sz="1200">
                <a:latin typeface="Times New Roman"/>
                <a:cs typeface="Times New Roman"/>
              </a:rPr>
              <a:t>of leaving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country entered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head!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 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"Come, come, come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joking!" </a:t>
            </a:r>
            <a:r>
              <a:rPr dirty="0" sz="1200" spc="-5">
                <a:latin typeface="Times New Roman"/>
                <a:cs typeface="Times New Roman"/>
              </a:rPr>
              <a:t>says Kamyshev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lower </a:t>
            </a:r>
            <a:r>
              <a:rPr dirty="0" sz="1200">
                <a:latin typeface="Times New Roman"/>
                <a:cs typeface="Times New Roman"/>
              </a:rPr>
              <a:t>tone. </a:t>
            </a:r>
            <a:r>
              <a:rPr dirty="0" sz="1200" spc="-5">
                <a:latin typeface="Times New Roman"/>
                <a:cs typeface="Times New Roman"/>
              </a:rPr>
              <a:t>"Queer </a:t>
            </a:r>
            <a:r>
              <a:rPr dirty="0" sz="1200">
                <a:latin typeface="Times New Roman"/>
                <a:cs typeface="Times New Roman"/>
              </a:rPr>
              <a:t>fish he  </a:t>
            </a:r>
            <a:r>
              <a:rPr dirty="0" sz="1200" spc="-5">
                <a:latin typeface="Times New Roman"/>
                <a:cs typeface="Times New Roman"/>
              </a:rPr>
              <a:t>is;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doesn't </a:t>
            </a:r>
            <a:r>
              <a:rPr dirty="0" sz="1200">
                <a:latin typeface="Times New Roman"/>
                <a:cs typeface="Times New Roman"/>
              </a:rPr>
              <a:t>understand a joke. </a:t>
            </a:r>
            <a:r>
              <a:rPr dirty="0" sz="1200" spc="-5">
                <a:latin typeface="Times New Roman"/>
                <a:cs typeface="Times New Roman"/>
              </a:rPr>
              <a:t>One can't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Word!”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7210425"/>
            <a:ext cx="4939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16940" algn="l"/>
                <a:tab pos="1581150" algn="l"/>
                <a:tab pos="2197735" algn="l"/>
                <a:tab pos="3089275" algn="l"/>
                <a:tab pos="3848100" algn="l"/>
                <a:tab pos="4184650" algn="l"/>
              </a:tabLst>
            </a:pP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 spc="15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y	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ea</a:t>
            </a:r>
            <a:r>
              <a:rPr dirty="0" sz="1200">
                <a:latin typeface="Times New Roman"/>
                <a:cs typeface="Times New Roman"/>
              </a:rPr>
              <a:t>r	f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nd</a:t>
            </a:r>
            <a:r>
              <a:rPr dirty="0" sz="1200" spc="5">
                <a:latin typeface="Times New Roman"/>
                <a:cs typeface="Times New Roman"/>
              </a:rPr>
              <a:t>!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	shri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ks</a:t>
            </a:r>
            <a:r>
              <a:rPr dirty="0" sz="1200">
                <a:latin typeface="Times New Roman"/>
                <a:cs typeface="Times New Roman"/>
              </a:rPr>
              <a:t>	Ch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mpoun,	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ssur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	</a:t>
            </a:r>
            <a:r>
              <a:rPr dirty="0" sz="1200" spc="20">
                <a:latin typeface="Times New Roman"/>
                <a:cs typeface="Times New Roman"/>
              </a:rPr>
              <a:t>b</a:t>
            </a:r>
            <a:r>
              <a:rPr dirty="0" sz="1200">
                <a:latin typeface="Times New Roman"/>
                <a:cs typeface="Times New Roman"/>
              </a:rPr>
              <a:t>y	</a:t>
            </a:r>
            <a:r>
              <a:rPr dirty="0" sz="1200" spc="25">
                <a:latin typeface="Times New Roman"/>
                <a:cs typeface="Times New Roman"/>
              </a:rPr>
              <a:t>K</a:t>
            </a:r>
            <a:r>
              <a:rPr dirty="0" sz="1200" spc="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m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sh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v</a:t>
            </a:r>
            <a:r>
              <a:rPr dirty="0" sz="1200" spc="-20">
                <a:latin typeface="Times New Roman"/>
                <a:cs typeface="Times New Roman"/>
              </a:rPr>
              <a:t>'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7210425"/>
            <a:ext cx="542544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5099050">
              <a:lnSpc>
                <a:spcPts val="1370"/>
              </a:lnSpc>
              <a:spcBef>
                <a:spcPts val="204"/>
              </a:spcBef>
              <a:tabLst>
                <a:tab pos="277495" algn="l"/>
                <a:tab pos="787400" algn="l"/>
                <a:tab pos="991869" algn="l"/>
                <a:tab pos="1331595" algn="l"/>
                <a:tab pos="1967864" algn="l"/>
                <a:tab pos="2240915" algn="l"/>
                <a:tab pos="2839085" algn="l"/>
                <a:tab pos="3110230" algn="l"/>
                <a:tab pos="3490595" algn="l"/>
                <a:tab pos="3867150" algn="l"/>
                <a:tab pos="4298315" algn="l"/>
                <a:tab pos="4988560" algn="l"/>
                <a:tab pos="5180330" algn="l"/>
                <a:tab pos="5372100" algn="l"/>
              </a:tabLst>
            </a:pPr>
            <a:r>
              <a:rPr dirty="0" sz="1200">
                <a:latin typeface="Times New Roman"/>
                <a:cs typeface="Times New Roman"/>
              </a:rPr>
              <a:t>tone.  </a:t>
            </a:r>
            <a:r>
              <a:rPr dirty="0" sz="1200" spc="-5">
                <a:latin typeface="Times New Roman"/>
                <a:cs typeface="Times New Roman"/>
              </a:rPr>
              <a:t>"I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swe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	I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m	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oted	to	R</a:t>
            </a:r>
            <a:r>
              <a:rPr dirty="0" sz="1200" spc="-5">
                <a:latin typeface="Times New Roman"/>
                <a:cs typeface="Times New Roman"/>
              </a:rPr>
              <a:t>ussi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,	to	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1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u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	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our	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hildr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n.	.	.	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7559420"/>
            <a:ext cx="5424805" cy="19691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762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is as </a:t>
            </a:r>
            <a:r>
              <a:rPr dirty="0" sz="1200">
                <a:latin typeface="Times New Roman"/>
                <a:cs typeface="Times New Roman"/>
              </a:rPr>
              <a:t>bitter to me </a:t>
            </a:r>
            <a:r>
              <a:rPr dirty="0" sz="1200" spc="-5">
                <a:latin typeface="Times New Roman"/>
                <a:cs typeface="Times New Roman"/>
              </a:rPr>
              <a:t>as death itself! But every word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utter stabs </a:t>
            </a:r>
            <a:r>
              <a:rPr dirty="0" sz="1200">
                <a:latin typeface="Times New Roman"/>
                <a:cs typeface="Times New Roman"/>
              </a:rPr>
              <a:t>me to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heart!"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"Ah,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queer fish!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 do </a:t>
            </a:r>
            <a:r>
              <a:rPr dirty="0" sz="1200" spc="-5">
                <a:latin typeface="Times New Roman"/>
                <a:cs typeface="Times New Roman"/>
              </a:rPr>
              <a:t>abuse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French,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-5">
                <a:latin typeface="Times New Roman"/>
                <a:cs typeface="Times New Roman"/>
              </a:rPr>
              <a:t>offence? 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queer fish </a:t>
            </a:r>
            <a:r>
              <a:rPr dirty="0" sz="1200" spc="-5">
                <a:latin typeface="Times New Roman"/>
                <a:cs typeface="Times New Roman"/>
              </a:rPr>
              <a:t>really! </a:t>
            </a:r>
            <a:r>
              <a:rPr dirty="0" sz="1200">
                <a:latin typeface="Times New Roman"/>
                <a:cs typeface="Times New Roman"/>
              </a:rPr>
              <a:t>You should follow the example of </a:t>
            </a:r>
            <a:r>
              <a:rPr dirty="0" sz="1200" spc="-10">
                <a:latin typeface="Times New Roman"/>
                <a:cs typeface="Times New Roman"/>
              </a:rPr>
              <a:t>Lazar </a:t>
            </a:r>
            <a:r>
              <a:rPr dirty="0" sz="1200" spc="-5">
                <a:latin typeface="Times New Roman"/>
                <a:cs typeface="Times New Roman"/>
              </a:rPr>
              <a:t>Isaakitch,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tenant. </a:t>
            </a:r>
            <a:r>
              <a:rPr dirty="0" sz="1200">
                <a:latin typeface="Times New Roman"/>
                <a:cs typeface="Times New Roman"/>
              </a:rPr>
              <a:t>I call him one thing and </a:t>
            </a:r>
            <a:r>
              <a:rPr dirty="0" sz="1200" spc="-5">
                <a:latin typeface="Times New Roman"/>
                <a:cs typeface="Times New Roman"/>
              </a:rPr>
              <a:t>another, </a:t>
            </a:r>
            <a:r>
              <a:rPr dirty="0" sz="1200">
                <a:latin typeface="Times New Roman"/>
                <a:cs typeface="Times New Roman"/>
              </a:rPr>
              <a:t>a Jew, and a scurvy </a:t>
            </a:r>
            <a:r>
              <a:rPr dirty="0" sz="1200" spc="-5">
                <a:latin typeface="Times New Roman"/>
                <a:cs typeface="Times New Roman"/>
              </a:rPr>
              <a:t>rascal, and </a:t>
            </a:r>
            <a:r>
              <a:rPr dirty="0" sz="1200">
                <a:latin typeface="Times New Roman"/>
                <a:cs typeface="Times New Roman"/>
              </a:rPr>
              <a:t>I make a </a:t>
            </a:r>
            <a:r>
              <a:rPr dirty="0" sz="1200" spc="-5">
                <a:latin typeface="Times New Roman"/>
                <a:cs typeface="Times New Roman"/>
              </a:rPr>
              <a:t>pig's  ear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coat </a:t>
            </a:r>
            <a:r>
              <a:rPr dirty="0" sz="1200" spc="-5">
                <a:latin typeface="Times New Roman"/>
                <a:cs typeface="Times New Roman"/>
              </a:rPr>
              <a:t>tail,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catch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Jewish </a:t>
            </a:r>
            <a:r>
              <a:rPr dirty="0" sz="1200" spc="-5">
                <a:latin typeface="Times New Roman"/>
                <a:cs typeface="Times New Roman"/>
              </a:rPr>
              <a:t>curls. He doesn't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offence."</a:t>
            </a:r>
            <a:endParaRPr sz="1200">
              <a:latin typeface="Times New Roman"/>
              <a:cs typeface="Times New Roman"/>
            </a:endParaRPr>
          </a:p>
          <a:p>
            <a:pPr marL="12700" marR="1123315">
              <a:lnSpc>
                <a:spcPct val="192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slave!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kopeck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ready to put up with any insult!"  </a:t>
            </a:r>
            <a:r>
              <a:rPr dirty="0" sz="1200" spc="-5">
                <a:latin typeface="Times New Roman"/>
                <a:cs typeface="Times New Roman"/>
              </a:rPr>
              <a:t>"Come, come, come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that's enough! Peace 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concord!"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5594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Champoun powders his tear-stained face and </a:t>
            </a:r>
            <a:r>
              <a:rPr dirty="0" sz="1200">
                <a:latin typeface="Times New Roman"/>
                <a:cs typeface="Times New Roman"/>
              </a:rPr>
              <a:t>goes with </a:t>
            </a:r>
            <a:r>
              <a:rPr dirty="0" sz="1200" spc="-5">
                <a:latin typeface="Times New Roman"/>
                <a:cs typeface="Times New Roman"/>
              </a:rPr>
              <a:t>Kamyshev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dining-room.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course is </a:t>
            </a:r>
            <a:r>
              <a:rPr dirty="0" sz="1200">
                <a:latin typeface="Times New Roman"/>
                <a:cs typeface="Times New Roman"/>
              </a:rPr>
              <a:t>eaten in </a:t>
            </a:r>
            <a:r>
              <a:rPr dirty="0" sz="1200" spc="-5">
                <a:latin typeface="Times New Roman"/>
                <a:cs typeface="Times New Roman"/>
              </a:rPr>
              <a:t>silence, after </a:t>
            </a:r>
            <a:r>
              <a:rPr dirty="0" sz="1200">
                <a:latin typeface="Times New Roman"/>
                <a:cs typeface="Times New Roman"/>
              </a:rPr>
              <a:t>the second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performance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over  </a:t>
            </a:r>
            <a:r>
              <a:rPr dirty="0" sz="1200" spc="-5">
                <a:latin typeface="Times New Roman"/>
                <a:cs typeface="Times New Roman"/>
              </a:rPr>
              <a:t>again,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Champoun's </a:t>
            </a:r>
            <a:r>
              <a:rPr dirty="0" sz="1200" spc="-5">
                <a:latin typeface="Times New Roman"/>
                <a:cs typeface="Times New Roman"/>
              </a:rPr>
              <a:t>sufferings </a:t>
            </a:r>
            <a:r>
              <a:rPr dirty="0" sz="1200">
                <a:latin typeface="Times New Roman"/>
                <a:cs typeface="Times New Roman"/>
              </a:rPr>
              <a:t>have no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920" y="1601469"/>
            <a:ext cx="2743200" cy="67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8615" cy="84747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079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took a heavy stride into the drawing-room, </a:t>
            </a:r>
            <a:r>
              <a:rPr dirty="0" sz="1200" spc="-5">
                <a:latin typeface="Times New Roman"/>
                <a:cs typeface="Times New Roman"/>
              </a:rPr>
              <a:t>bent </a:t>
            </a:r>
            <a:r>
              <a:rPr dirty="0" sz="1200">
                <a:latin typeface="Times New Roman"/>
                <a:cs typeface="Times New Roman"/>
              </a:rPr>
              <a:t>forward, </a:t>
            </a:r>
            <a:r>
              <a:rPr dirty="0" sz="1200" spc="-5">
                <a:latin typeface="Times New Roman"/>
                <a:cs typeface="Times New Roman"/>
              </a:rPr>
              <a:t>moaned, and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his  fists.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"She has </a:t>
            </a:r>
            <a:r>
              <a:rPr dirty="0" sz="1200">
                <a:latin typeface="Times New Roman"/>
                <a:cs typeface="Times New Roman"/>
              </a:rPr>
              <a:t>deceived me," he </a:t>
            </a:r>
            <a:r>
              <a:rPr dirty="0" sz="1200" spc="-5">
                <a:latin typeface="Times New Roman"/>
                <a:cs typeface="Times New Roman"/>
              </a:rPr>
              <a:t>cried, </a:t>
            </a:r>
            <a:r>
              <a:rPr dirty="0" sz="1200">
                <a:latin typeface="Times New Roman"/>
                <a:cs typeface="Times New Roman"/>
              </a:rPr>
              <a:t>with a strong emphasis on the </a:t>
            </a:r>
            <a:r>
              <a:rPr dirty="0" sz="1200" spc="-5">
                <a:latin typeface="Times New Roman"/>
                <a:cs typeface="Times New Roman"/>
              </a:rPr>
              <a:t>second syllable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verb. "Deceived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gone away. She </a:t>
            </a:r>
            <a:r>
              <a:rPr dirty="0" sz="1200">
                <a:latin typeface="Times New Roman"/>
                <a:cs typeface="Times New Roman"/>
              </a:rPr>
              <a:t>fell ill </a:t>
            </a:r>
            <a:r>
              <a:rPr dirty="0" sz="1200" spc="-5">
                <a:latin typeface="Times New Roman"/>
                <a:cs typeface="Times New Roman"/>
              </a:rPr>
              <a:t>and sent </a:t>
            </a:r>
            <a:r>
              <a:rPr dirty="0" sz="1200">
                <a:latin typeface="Times New Roman"/>
                <a:cs typeface="Times New Roman"/>
              </a:rPr>
              <a:t>me for the doctor only to run away  with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clown </a:t>
            </a:r>
            <a:r>
              <a:rPr dirty="0" sz="1200" spc="-5">
                <a:latin typeface="Times New Roman"/>
                <a:cs typeface="Times New Roman"/>
              </a:rPr>
              <a:t>Paptchinsky!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took a heavy step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doctor, </a:t>
            </a:r>
            <a:r>
              <a:rPr dirty="0" sz="1200">
                <a:latin typeface="Times New Roman"/>
                <a:cs typeface="Times New Roman"/>
              </a:rPr>
              <a:t>held out his soft white </a:t>
            </a:r>
            <a:r>
              <a:rPr dirty="0" sz="1200" spc="-5">
                <a:latin typeface="Times New Roman"/>
                <a:cs typeface="Times New Roman"/>
              </a:rPr>
              <a:t>fists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face,  and </a:t>
            </a:r>
            <a:r>
              <a:rPr dirty="0" sz="1200">
                <a:latin typeface="Times New Roman"/>
                <a:cs typeface="Times New Roman"/>
              </a:rPr>
              <a:t>shaking them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yelling: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"Gone away! </a:t>
            </a:r>
            <a:r>
              <a:rPr dirty="0" sz="1200">
                <a:latin typeface="Times New Roman"/>
                <a:cs typeface="Times New Roman"/>
              </a:rPr>
              <a:t>Deceived me!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deception? </a:t>
            </a:r>
            <a:r>
              <a:rPr dirty="0" sz="1200">
                <a:latin typeface="Times New Roman"/>
                <a:cs typeface="Times New Roman"/>
              </a:rPr>
              <a:t>My God!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God! What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 spc="20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dirty, </a:t>
            </a:r>
            <a:r>
              <a:rPr dirty="0" sz="1200">
                <a:latin typeface="Times New Roman"/>
                <a:cs typeface="Times New Roman"/>
              </a:rPr>
              <a:t>scoundrelly trick, this </a:t>
            </a:r>
            <a:r>
              <a:rPr dirty="0" sz="1200" spc="-5">
                <a:latin typeface="Times New Roman"/>
                <a:cs typeface="Times New Roman"/>
              </a:rPr>
              <a:t>diabolical, snakish farce?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I done to </a:t>
            </a:r>
            <a:r>
              <a:rPr dirty="0" sz="1200" spc="-5">
                <a:latin typeface="Times New Roman"/>
                <a:cs typeface="Times New Roman"/>
              </a:rPr>
              <a:t>her?  </a:t>
            </a:r>
            <a:r>
              <a:rPr dirty="0" sz="1200">
                <a:latin typeface="Times New Roman"/>
                <a:cs typeface="Times New Roman"/>
              </a:rPr>
              <a:t>Gone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Tears gushed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his eyes.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on one foot </a:t>
            </a:r>
            <a:r>
              <a:rPr dirty="0" sz="1200" spc="-5">
                <a:latin typeface="Times New Roman"/>
                <a:cs typeface="Times New Roman"/>
              </a:rPr>
              <a:t>and began </a:t>
            </a:r>
            <a:r>
              <a:rPr dirty="0" sz="1200">
                <a:latin typeface="Times New Roman"/>
                <a:cs typeface="Times New Roman"/>
              </a:rPr>
              <a:t>pacing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 </a:t>
            </a:r>
            <a:r>
              <a:rPr dirty="0" sz="1200" spc="-5">
                <a:latin typeface="Times New Roman"/>
                <a:cs typeface="Times New Roman"/>
              </a:rPr>
              <a:t>drawing-room. Now </a:t>
            </a:r>
            <a:r>
              <a:rPr dirty="0" sz="1200">
                <a:latin typeface="Times New Roman"/>
                <a:cs typeface="Times New Roman"/>
              </a:rPr>
              <a:t>in his short </a:t>
            </a:r>
            <a:r>
              <a:rPr dirty="0" sz="1200" spc="-5">
                <a:latin typeface="Times New Roman"/>
                <a:cs typeface="Times New Roman"/>
              </a:rPr>
              <a:t>coat, his fashionable </a:t>
            </a:r>
            <a:r>
              <a:rPr dirty="0" sz="1200">
                <a:latin typeface="Times New Roman"/>
                <a:cs typeface="Times New Roman"/>
              </a:rPr>
              <a:t>narrow trousers </a:t>
            </a:r>
            <a:r>
              <a:rPr dirty="0" sz="1200" spc="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his  legs </a:t>
            </a:r>
            <a:r>
              <a:rPr dirty="0" sz="1200">
                <a:latin typeface="Times New Roman"/>
                <a:cs typeface="Times New Roman"/>
              </a:rPr>
              <a:t>look disproportionately slim, 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big </a:t>
            </a:r>
            <a:r>
              <a:rPr dirty="0" sz="1200" spc="-5">
                <a:latin typeface="Times New Roman"/>
                <a:cs typeface="Times New Roman"/>
              </a:rPr>
              <a:t>head and </a:t>
            </a:r>
            <a:r>
              <a:rPr dirty="0" sz="1200">
                <a:latin typeface="Times New Roman"/>
                <a:cs typeface="Times New Roman"/>
              </a:rPr>
              <a:t>long mane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extremely  like a lion. </a:t>
            </a:r>
            <a:r>
              <a:rPr dirty="0" sz="1200" spc="-5">
                <a:latin typeface="Times New Roman"/>
                <a:cs typeface="Times New Roman"/>
              </a:rPr>
              <a:t>A gleam </a:t>
            </a:r>
            <a:r>
              <a:rPr dirty="0" sz="1200">
                <a:latin typeface="Times New Roman"/>
                <a:cs typeface="Times New Roman"/>
              </a:rPr>
              <a:t>of curiosity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apathetic face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doctor. He got </a:t>
            </a:r>
            <a:r>
              <a:rPr dirty="0" sz="1200">
                <a:latin typeface="Times New Roman"/>
                <a:cs typeface="Times New Roman"/>
              </a:rPr>
              <a:t>up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Abogin.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>
                <a:latin typeface="Times New Roman"/>
                <a:cs typeface="Times New Roman"/>
              </a:rPr>
              <a:t>me, where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patient?" 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patient! </a:t>
            </a:r>
            <a:r>
              <a:rPr dirty="0" sz="1200">
                <a:latin typeface="Times New Roman"/>
                <a:cs typeface="Times New Roman"/>
              </a:rPr>
              <a:t>The patient!" </a:t>
            </a:r>
            <a:r>
              <a:rPr dirty="0" sz="1200" spc="-5">
                <a:latin typeface="Times New Roman"/>
                <a:cs typeface="Times New Roman"/>
              </a:rPr>
              <a:t>cried Abogin, laughing, crying, and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brandishing his  fists. "She is </a:t>
            </a:r>
            <a:r>
              <a:rPr dirty="0" sz="1200">
                <a:latin typeface="Times New Roman"/>
                <a:cs typeface="Times New Roman"/>
              </a:rPr>
              <a:t>not ill, but </a:t>
            </a:r>
            <a:r>
              <a:rPr dirty="0" sz="1200" spc="-5">
                <a:latin typeface="Times New Roman"/>
                <a:cs typeface="Times New Roman"/>
              </a:rPr>
              <a:t>accursed!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baseness!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vileness! </a:t>
            </a:r>
            <a:r>
              <a:rPr dirty="0" sz="1200">
                <a:latin typeface="Times New Roman"/>
                <a:cs typeface="Times New Roman"/>
              </a:rPr>
              <a:t>The devil </a:t>
            </a:r>
            <a:r>
              <a:rPr dirty="0" sz="1200" spc="-5">
                <a:latin typeface="Times New Roman"/>
                <a:cs typeface="Times New Roman"/>
              </a:rPr>
              <a:t>himself could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imagined </a:t>
            </a:r>
            <a:r>
              <a:rPr dirty="0" sz="1200">
                <a:latin typeface="Times New Roman"/>
                <a:cs typeface="Times New Roman"/>
              </a:rPr>
              <a:t>anything more </a:t>
            </a:r>
            <a:r>
              <a:rPr dirty="0" sz="1200" spc="-5">
                <a:latin typeface="Times New Roman"/>
                <a:cs typeface="Times New Roman"/>
              </a:rPr>
              <a:t>loathsome! She sent </a:t>
            </a:r>
            <a:r>
              <a:rPr dirty="0" sz="1200">
                <a:latin typeface="Times New Roman"/>
                <a:cs typeface="Times New Roman"/>
              </a:rPr>
              <a:t>me off that </a:t>
            </a:r>
            <a:r>
              <a:rPr dirty="0" sz="1200" spc="-5">
                <a:latin typeface="Times New Roman"/>
                <a:cs typeface="Times New Roman"/>
              </a:rPr>
              <a:t>she might </a:t>
            </a:r>
            <a:r>
              <a:rPr dirty="0" sz="1200">
                <a:latin typeface="Times New Roman"/>
                <a:cs typeface="Times New Roman"/>
              </a:rPr>
              <a:t>run away 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buffoon,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dull-witted clown, an Alphonse! Oh </a:t>
            </a:r>
            <a:r>
              <a:rPr dirty="0" sz="1200">
                <a:latin typeface="Times New Roman"/>
                <a:cs typeface="Times New Roman"/>
              </a:rPr>
              <a:t>God, </a:t>
            </a:r>
            <a:r>
              <a:rPr dirty="0" sz="1200" spc="-5">
                <a:latin typeface="Times New Roman"/>
                <a:cs typeface="Times New Roman"/>
              </a:rPr>
              <a:t>better she had </a:t>
            </a:r>
            <a:r>
              <a:rPr dirty="0" sz="1200">
                <a:latin typeface="Times New Roman"/>
                <a:cs typeface="Times New Roman"/>
              </a:rPr>
              <a:t>died! I </a:t>
            </a:r>
            <a:r>
              <a:rPr dirty="0" sz="1200" spc="-5">
                <a:latin typeface="Times New Roman"/>
                <a:cs typeface="Times New Roman"/>
              </a:rPr>
              <a:t>cannot  bear </a:t>
            </a:r>
            <a:r>
              <a:rPr dirty="0" sz="1200">
                <a:latin typeface="Times New Roman"/>
                <a:cs typeface="Times New Roman"/>
              </a:rPr>
              <a:t>it! I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bear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drew himself </a:t>
            </a:r>
            <a:r>
              <a:rPr dirty="0" sz="1200">
                <a:latin typeface="Times New Roman"/>
                <a:cs typeface="Times New Roman"/>
              </a:rPr>
              <a:t>up. </a:t>
            </a:r>
            <a:r>
              <a:rPr dirty="0" sz="1200" spc="-5">
                <a:latin typeface="Times New Roman"/>
                <a:cs typeface="Times New Roman"/>
              </a:rPr>
              <a:t>His eyes blinked </a:t>
            </a:r>
            <a:r>
              <a:rPr dirty="0" sz="1200">
                <a:latin typeface="Times New Roman"/>
                <a:cs typeface="Times New Roman"/>
              </a:rPr>
              <a:t>and filled with tears, </a:t>
            </a:r>
            <a:r>
              <a:rPr dirty="0" sz="1200" spc="-5">
                <a:latin typeface="Times New Roman"/>
                <a:cs typeface="Times New Roman"/>
              </a:rPr>
              <a:t>his narrow </a:t>
            </a:r>
            <a:r>
              <a:rPr dirty="0" sz="1200">
                <a:latin typeface="Times New Roman"/>
                <a:cs typeface="Times New Roman"/>
              </a:rPr>
              <a:t>beard 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moving to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5">
                <a:latin typeface="Times New Roman"/>
                <a:cs typeface="Times New Roman"/>
              </a:rPr>
              <a:t>left together with 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"Allow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ask what's </a:t>
            </a:r>
            <a:r>
              <a:rPr dirty="0" sz="1200">
                <a:latin typeface="Times New Roman"/>
                <a:cs typeface="Times New Roman"/>
              </a:rPr>
              <a:t>the meaning of this?" he asked, looking round him </a:t>
            </a:r>
            <a:r>
              <a:rPr dirty="0" sz="1200" spc="-5">
                <a:latin typeface="Times New Roman"/>
                <a:cs typeface="Times New Roman"/>
              </a:rPr>
              <a:t>with  curiosity. </a:t>
            </a:r>
            <a:r>
              <a:rPr dirty="0" sz="1200">
                <a:latin typeface="Times New Roman"/>
                <a:cs typeface="Times New Roman"/>
              </a:rPr>
              <a:t>"My </a:t>
            </a:r>
            <a:r>
              <a:rPr dirty="0" sz="1200" spc="-5">
                <a:latin typeface="Times New Roman"/>
                <a:cs typeface="Times New Roman"/>
              </a:rPr>
              <a:t>child is dead,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grief alone </a:t>
            </a:r>
            <a:r>
              <a:rPr dirty="0" sz="1200">
                <a:latin typeface="Times New Roman"/>
                <a:cs typeface="Times New Roman"/>
              </a:rPr>
              <a:t>in the whole house. . . . I </a:t>
            </a:r>
            <a:r>
              <a:rPr dirty="0" sz="1200" spc="-5">
                <a:latin typeface="Times New Roman"/>
                <a:cs typeface="Times New Roman"/>
              </a:rPr>
              <a:t>myself  can </a:t>
            </a:r>
            <a:r>
              <a:rPr dirty="0" sz="1200">
                <a:latin typeface="Times New Roman"/>
                <a:cs typeface="Times New Roman"/>
              </a:rPr>
              <a:t>scarcely stand up, I have not slept for </a:t>
            </a:r>
            <a:r>
              <a:rPr dirty="0" sz="1200" spc="-5">
                <a:latin typeface="Times New Roman"/>
                <a:cs typeface="Times New Roman"/>
              </a:rPr>
              <a:t>three nights. </a:t>
            </a:r>
            <a:r>
              <a:rPr dirty="0" sz="1200">
                <a:latin typeface="Times New Roman"/>
                <a:cs typeface="Times New Roman"/>
              </a:rPr>
              <a:t>. . . And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forced </a:t>
            </a:r>
            <a:r>
              <a:rPr dirty="0" sz="1200" spc="2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play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in some </a:t>
            </a:r>
            <a:r>
              <a:rPr dirty="0" sz="1200" spc="-5">
                <a:latin typeface="Times New Roman"/>
                <a:cs typeface="Times New Roman"/>
              </a:rPr>
              <a:t>vulgar farce,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the part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stage </a:t>
            </a:r>
            <a:r>
              <a:rPr dirty="0" sz="1200" spc="-5">
                <a:latin typeface="Times New Roman"/>
                <a:cs typeface="Times New Roman"/>
              </a:rPr>
              <a:t>property!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don't  understand </a:t>
            </a:r>
            <a:r>
              <a:rPr dirty="0" sz="1200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unclenched one fist, flung a </a:t>
            </a:r>
            <a:r>
              <a:rPr dirty="0" sz="1200" spc="-5">
                <a:latin typeface="Times New Roman"/>
                <a:cs typeface="Times New Roman"/>
              </a:rPr>
              <a:t>crumpled </a:t>
            </a:r>
            <a:r>
              <a:rPr dirty="0" sz="1200">
                <a:latin typeface="Times New Roman"/>
                <a:cs typeface="Times New Roman"/>
              </a:rPr>
              <a:t>note on the </a:t>
            </a:r>
            <a:r>
              <a:rPr dirty="0" sz="1200" spc="-5">
                <a:latin typeface="Times New Roman"/>
                <a:cs typeface="Times New Roman"/>
              </a:rPr>
              <a:t>floor, and </a:t>
            </a:r>
            <a:r>
              <a:rPr dirty="0" sz="1200">
                <a:latin typeface="Times New Roman"/>
                <a:cs typeface="Times New Roman"/>
              </a:rPr>
              <a:t>stamped on it </a:t>
            </a:r>
            <a:r>
              <a:rPr dirty="0" sz="1200" spc="-5">
                <a:latin typeface="Times New Roman"/>
                <a:cs typeface="Times New Roman"/>
              </a:rPr>
              <a:t>as 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an </a:t>
            </a:r>
            <a:r>
              <a:rPr dirty="0" sz="1200">
                <a:latin typeface="Times New Roman"/>
                <a:cs typeface="Times New Roman"/>
              </a:rPr>
              <a:t>insect he </a:t>
            </a:r>
            <a:r>
              <a:rPr dirty="0" sz="1200" spc="-5">
                <a:latin typeface="Times New Roman"/>
                <a:cs typeface="Times New Roman"/>
              </a:rPr>
              <a:t>wanted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crush.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didn't see, didn't understand,"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through his clenched </a:t>
            </a:r>
            <a:r>
              <a:rPr dirty="0" sz="1200">
                <a:latin typeface="Times New Roman"/>
                <a:cs typeface="Times New Roman"/>
              </a:rPr>
              <a:t>teeth, </a:t>
            </a:r>
            <a:r>
              <a:rPr dirty="0" sz="1200" spc="-5">
                <a:latin typeface="Times New Roman"/>
                <a:cs typeface="Times New Roman"/>
              </a:rPr>
              <a:t>brandishing  </a:t>
            </a:r>
            <a:r>
              <a:rPr dirty="0" sz="1200">
                <a:latin typeface="Times New Roman"/>
                <a:cs typeface="Times New Roman"/>
              </a:rPr>
              <a:t>one fist </a:t>
            </a:r>
            <a:r>
              <a:rPr dirty="0" sz="1200" spc="-5">
                <a:latin typeface="Times New Roman"/>
                <a:cs typeface="Times New Roman"/>
              </a:rPr>
              <a:t>before his face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expression as though </a:t>
            </a:r>
            <a:r>
              <a:rPr dirty="0" sz="1200">
                <a:latin typeface="Times New Roman"/>
                <a:cs typeface="Times New Roman"/>
              </a:rPr>
              <a:t>some one </a:t>
            </a:r>
            <a:r>
              <a:rPr dirty="0" sz="1200" spc="-5">
                <a:latin typeface="Times New Roman"/>
                <a:cs typeface="Times New Roman"/>
              </a:rPr>
              <a:t>had trodden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corns.  "I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notice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every day! I did not </a:t>
            </a:r>
            <a:r>
              <a:rPr dirty="0" sz="1200" spc="-5">
                <a:latin typeface="Times New Roman"/>
                <a:cs typeface="Times New Roman"/>
              </a:rPr>
              <a:t>notice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today in a </a:t>
            </a:r>
            <a:r>
              <a:rPr dirty="0" sz="1200" spc="-5">
                <a:latin typeface="Times New Roman"/>
                <a:cs typeface="Times New Roman"/>
              </a:rPr>
              <a:t>closed  carriage! What </a:t>
            </a:r>
            <a:r>
              <a:rPr dirty="0" sz="1200">
                <a:latin typeface="Times New Roman"/>
                <a:cs typeface="Times New Roman"/>
              </a:rPr>
              <a:t>did he come in a </a:t>
            </a:r>
            <a:r>
              <a:rPr dirty="0" sz="1200" spc="-5">
                <a:latin typeface="Times New Roman"/>
                <a:cs typeface="Times New Roman"/>
              </a:rPr>
              <a:t>closed carriage </a:t>
            </a:r>
            <a:r>
              <a:rPr dirty="0" sz="1200">
                <a:latin typeface="Times New Roman"/>
                <a:cs typeface="Times New Roman"/>
              </a:rPr>
              <a:t>for? And I did not see it! </a:t>
            </a:r>
            <a:r>
              <a:rPr dirty="0" sz="1200" spc="-5">
                <a:latin typeface="Times New Roman"/>
                <a:cs typeface="Times New Roman"/>
              </a:rPr>
              <a:t>Noodle!"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understand . . ." </a:t>
            </a:r>
            <a:r>
              <a:rPr dirty="0" sz="1200" spc="-5">
                <a:latin typeface="Times New Roman"/>
                <a:cs typeface="Times New Roman"/>
              </a:rPr>
              <a:t>muttered </a:t>
            </a:r>
            <a:r>
              <a:rPr dirty="0" sz="1200">
                <a:latin typeface="Times New Roman"/>
                <a:cs typeface="Times New Roman"/>
              </a:rPr>
              <a:t>the doctor. </a:t>
            </a:r>
            <a:r>
              <a:rPr dirty="0" sz="1200" spc="-5">
                <a:latin typeface="Times New Roman"/>
                <a:cs typeface="Times New Roman"/>
              </a:rPr>
              <a:t>"Why, what's </a:t>
            </a:r>
            <a:r>
              <a:rPr dirty="0" sz="1200">
                <a:latin typeface="Times New Roman"/>
                <a:cs typeface="Times New Roman"/>
              </a:rPr>
              <a:t>the meaning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it?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 spc="-5">
                <a:latin typeface="Times New Roman"/>
                <a:cs typeface="Times New Roman"/>
              </a:rPr>
              <a:t>it's  an outrage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personal dignity, </a:t>
            </a:r>
            <a:r>
              <a:rPr dirty="0" sz="1200">
                <a:latin typeface="Times New Roman"/>
                <a:cs typeface="Times New Roman"/>
              </a:rPr>
              <a:t>a mockery of human </a:t>
            </a:r>
            <a:r>
              <a:rPr dirty="0" sz="1200" spc="-5">
                <a:latin typeface="Times New Roman"/>
                <a:cs typeface="Times New Roman"/>
              </a:rPr>
              <a:t>suffering!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incredible. . . . </a:t>
            </a:r>
            <a:r>
              <a:rPr dirty="0" sz="1200" spc="-5">
                <a:latin typeface="Times New Roman"/>
                <a:cs typeface="Times New Roman"/>
              </a:rPr>
              <a:t>It's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time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life I </a:t>
            </a:r>
            <a:r>
              <a:rPr dirty="0" sz="1200" spc="-5">
                <a:latin typeface="Times New Roman"/>
                <a:cs typeface="Times New Roman"/>
              </a:rPr>
              <a:t>have had such 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372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762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With the dull </a:t>
            </a:r>
            <a:r>
              <a:rPr dirty="0" sz="1200" spc="-5">
                <a:latin typeface="Times New Roman"/>
                <a:cs typeface="Times New Roman"/>
              </a:rPr>
              <a:t>surprise </a:t>
            </a:r>
            <a:r>
              <a:rPr dirty="0" sz="1200">
                <a:latin typeface="Times New Roman"/>
                <a:cs typeface="Times New Roman"/>
              </a:rPr>
              <a:t>of a man 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only just </a:t>
            </a:r>
            <a:r>
              <a:rPr dirty="0" sz="1200" spc="-5">
                <a:latin typeface="Times New Roman"/>
                <a:cs typeface="Times New Roman"/>
              </a:rPr>
              <a:t>realized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has been </a:t>
            </a:r>
            <a:r>
              <a:rPr dirty="0" sz="1200">
                <a:latin typeface="Times New Roman"/>
                <a:cs typeface="Times New Roman"/>
              </a:rPr>
              <a:t>bitterly  insulted the </a:t>
            </a:r>
            <a:r>
              <a:rPr dirty="0" sz="1200" spc="-5">
                <a:latin typeface="Times New Roman"/>
                <a:cs typeface="Times New Roman"/>
              </a:rPr>
              <a:t>doctor shrugged his shoulders, </a:t>
            </a:r>
            <a:r>
              <a:rPr dirty="0" sz="1200">
                <a:latin typeface="Times New Roman"/>
                <a:cs typeface="Times New Roman"/>
              </a:rPr>
              <a:t>flung wide </a:t>
            </a:r>
            <a:r>
              <a:rPr dirty="0" sz="1200" spc="-5">
                <a:latin typeface="Times New Roman"/>
                <a:cs typeface="Times New Roman"/>
              </a:rPr>
              <a:t>his arms, and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knowing what  </a:t>
            </a:r>
            <a:r>
              <a:rPr dirty="0" sz="1200">
                <a:latin typeface="Times New Roman"/>
                <a:cs typeface="Times New Roman"/>
              </a:rPr>
              <a:t>to do or to say sank helplessly into 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chair.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"If you </a:t>
            </a:r>
            <a:r>
              <a:rPr dirty="0" sz="1200" spc="-5">
                <a:latin typeface="Times New Roman"/>
                <a:cs typeface="Times New Roman"/>
              </a:rPr>
              <a:t>have ceased </a:t>
            </a:r>
            <a:r>
              <a:rPr dirty="0" sz="1200">
                <a:latin typeface="Times New Roman"/>
                <a:cs typeface="Times New Roman"/>
              </a:rPr>
              <a:t>to love 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love another—so be it; but why this </a:t>
            </a:r>
            <a:r>
              <a:rPr dirty="0" sz="1200" spc="-5">
                <a:latin typeface="Times New Roman"/>
                <a:cs typeface="Times New Roman"/>
              </a:rPr>
              <a:t>deceit, </a:t>
            </a:r>
            <a:r>
              <a:rPr dirty="0" sz="1200">
                <a:latin typeface="Times New Roman"/>
                <a:cs typeface="Times New Roman"/>
              </a:rPr>
              <a:t>why this  </a:t>
            </a:r>
            <a:r>
              <a:rPr dirty="0" sz="1200" spc="-5">
                <a:latin typeface="Times New Roman"/>
                <a:cs typeface="Times New Roman"/>
              </a:rPr>
              <a:t>vulgar, treacherous </a:t>
            </a:r>
            <a:r>
              <a:rPr dirty="0" sz="1200">
                <a:latin typeface="Times New Roman"/>
                <a:cs typeface="Times New Roman"/>
              </a:rPr>
              <a:t>trick?" </a:t>
            </a:r>
            <a:r>
              <a:rPr dirty="0" sz="1200" spc="-5">
                <a:latin typeface="Times New Roman"/>
                <a:cs typeface="Times New Roman"/>
              </a:rPr>
              <a:t>Abogin said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tearful voice. "What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it? </a:t>
            </a:r>
            <a:r>
              <a:rPr dirty="0" sz="1200" spc="-1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what is there </a:t>
            </a:r>
            <a:r>
              <a:rPr dirty="0" sz="1200">
                <a:latin typeface="Times New Roman"/>
                <a:cs typeface="Times New Roman"/>
              </a:rPr>
              <a:t>to justify it? And </a:t>
            </a:r>
            <a:r>
              <a:rPr dirty="0" sz="1200" spc="-5">
                <a:latin typeface="Times New Roman"/>
                <a:cs typeface="Times New Roman"/>
              </a:rPr>
              <a:t>what have </a:t>
            </a:r>
            <a:r>
              <a:rPr dirty="0" sz="1200">
                <a:latin typeface="Times New Roman"/>
                <a:cs typeface="Times New Roman"/>
              </a:rPr>
              <a:t>I done to </a:t>
            </a:r>
            <a:r>
              <a:rPr dirty="0" sz="1200" spc="-5">
                <a:latin typeface="Times New Roman"/>
                <a:cs typeface="Times New Roman"/>
              </a:rPr>
              <a:t>you? Listen, </a:t>
            </a:r>
            <a:r>
              <a:rPr dirty="0" sz="1200">
                <a:latin typeface="Times New Roman"/>
                <a:cs typeface="Times New Roman"/>
              </a:rPr>
              <a:t>doctor," he </a:t>
            </a:r>
            <a:r>
              <a:rPr dirty="0" sz="1200" spc="-5">
                <a:latin typeface="Times New Roman"/>
                <a:cs typeface="Times New Roman"/>
              </a:rPr>
              <a:t>said hotly,  going </a:t>
            </a:r>
            <a:r>
              <a:rPr dirty="0" sz="1200">
                <a:latin typeface="Times New Roman"/>
                <a:cs typeface="Times New Roman"/>
              </a:rPr>
              <a:t>up to Kirilov. </a:t>
            </a:r>
            <a:r>
              <a:rPr dirty="0" sz="1200" spc="-5">
                <a:latin typeface="Times New Roman"/>
                <a:cs typeface="Times New Roman"/>
              </a:rPr>
              <a:t>"You have </a:t>
            </a:r>
            <a:r>
              <a:rPr dirty="0" sz="1200">
                <a:latin typeface="Times New Roman"/>
                <a:cs typeface="Times New Roman"/>
              </a:rPr>
              <a:t>been the involuntary </a:t>
            </a:r>
            <a:r>
              <a:rPr dirty="0" sz="1200" spc="-5">
                <a:latin typeface="Times New Roman"/>
                <a:cs typeface="Times New Roman"/>
              </a:rPr>
              <a:t>witness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misfortune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conceal </a:t>
            </a:r>
            <a:r>
              <a:rPr dirty="0" sz="1200">
                <a:latin typeface="Times New Roman"/>
                <a:cs typeface="Times New Roman"/>
              </a:rPr>
              <a:t>the truth from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I swear that I loved the woman, loved her  </a:t>
            </a:r>
            <a:r>
              <a:rPr dirty="0" sz="1200" spc="-5">
                <a:latin typeface="Times New Roman"/>
                <a:cs typeface="Times New Roman"/>
              </a:rPr>
              <a:t>devotedly,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slave!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sacrificed everything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her;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quarrelled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people,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given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service and </a:t>
            </a:r>
            <a:r>
              <a:rPr dirty="0" sz="1200">
                <a:latin typeface="Times New Roman"/>
                <a:cs typeface="Times New Roman"/>
              </a:rPr>
              <a:t>music, I have </a:t>
            </a:r>
            <a:r>
              <a:rPr dirty="0" sz="1200" spc="-5">
                <a:latin typeface="Times New Roman"/>
                <a:cs typeface="Times New Roman"/>
              </a:rPr>
              <a:t>forgiven </a:t>
            </a:r>
            <a:r>
              <a:rPr dirty="0" sz="1200">
                <a:latin typeface="Times New Roman"/>
                <a:cs typeface="Times New Roman"/>
              </a:rPr>
              <a:t>her what 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have forgiven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sister </a:t>
            </a:r>
            <a:r>
              <a:rPr dirty="0" sz="1200">
                <a:latin typeface="Times New Roman"/>
                <a:cs typeface="Times New Roman"/>
              </a:rPr>
              <a:t>. . . I have never looked askance </a:t>
            </a:r>
            <a:r>
              <a:rPr dirty="0" sz="1200" spc="-5">
                <a:latin typeface="Times New Roman"/>
                <a:cs typeface="Times New Roman"/>
              </a:rPr>
              <a:t>at her. </a:t>
            </a:r>
            <a:r>
              <a:rPr dirty="0" sz="1200">
                <a:latin typeface="Times New Roman"/>
                <a:cs typeface="Times New Roman"/>
              </a:rPr>
              <a:t>. . . I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gainsaid her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anything. </a:t>
            </a:r>
            <a:r>
              <a:rPr dirty="0" sz="1200" spc="5">
                <a:latin typeface="Times New Roman"/>
                <a:cs typeface="Times New Roman"/>
              </a:rPr>
              <a:t>Why this </a:t>
            </a:r>
            <a:r>
              <a:rPr dirty="0" sz="1200" spc="-5">
                <a:latin typeface="Times New Roman"/>
                <a:cs typeface="Times New Roman"/>
              </a:rPr>
              <a:t>deception? </a:t>
            </a:r>
            <a:r>
              <a:rPr dirty="0" sz="1200">
                <a:latin typeface="Times New Roman"/>
                <a:cs typeface="Times New Roman"/>
              </a:rPr>
              <a:t>I do not demand love, but  why this loathsome </a:t>
            </a:r>
            <a:r>
              <a:rPr dirty="0" sz="1200" spc="-5">
                <a:latin typeface="Times New Roman"/>
                <a:cs typeface="Times New Roman"/>
              </a:rPr>
              <a:t>duplicity?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did not love me,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not say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openly,  </a:t>
            </a:r>
            <a:r>
              <a:rPr dirty="0" sz="1200" spc="-5">
                <a:latin typeface="Times New Roman"/>
                <a:cs typeface="Times New Roman"/>
              </a:rPr>
              <a:t>honestly, </a:t>
            </a:r>
            <a:r>
              <a:rPr dirty="0" sz="1200">
                <a:latin typeface="Times New Roman"/>
                <a:cs typeface="Times New Roman"/>
              </a:rPr>
              <a:t>especially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knows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views on the </a:t>
            </a:r>
            <a:r>
              <a:rPr dirty="0" sz="1200" spc="-5">
                <a:latin typeface="Times New Roman"/>
                <a:cs typeface="Times New Roman"/>
              </a:rPr>
              <a:t>subject?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tears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eyes, </a:t>
            </a:r>
            <a:r>
              <a:rPr dirty="0" sz="1200">
                <a:latin typeface="Times New Roman"/>
                <a:cs typeface="Times New Roman"/>
              </a:rPr>
              <a:t>trembling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over, Abogin </a:t>
            </a:r>
            <a:r>
              <a:rPr dirty="0" sz="1200" spc="-5">
                <a:latin typeface="Times New Roman"/>
                <a:cs typeface="Times New Roman"/>
              </a:rPr>
              <a:t>opened his </a:t>
            </a:r>
            <a:r>
              <a:rPr dirty="0" sz="1200" spc="5">
                <a:latin typeface="Times New Roman"/>
                <a:cs typeface="Times New Roman"/>
              </a:rPr>
              <a:t>heart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perfect sincerity. He </a:t>
            </a:r>
            <a:r>
              <a:rPr dirty="0" sz="1200">
                <a:latin typeface="Times New Roman"/>
                <a:cs typeface="Times New Roman"/>
              </a:rPr>
              <a:t>spoke </a:t>
            </a:r>
            <a:r>
              <a:rPr dirty="0" sz="1200" spc="-5">
                <a:latin typeface="Times New Roman"/>
                <a:cs typeface="Times New Roman"/>
              </a:rPr>
              <a:t>warmly, </a:t>
            </a:r>
            <a:r>
              <a:rPr dirty="0" sz="1200">
                <a:latin typeface="Times New Roman"/>
                <a:cs typeface="Times New Roman"/>
              </a:rPr>
              <a:t>pressing both </a:t>
            </a:r>
            <a:r>
              <a:rPr dirty="0" sz="1200" spc="-5">
                <a:latin typeface="Times New Roman"/>
                <a:cs typeface="Times New Roman"/>
              </a:rPr>
              <a:t>hands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heart, </a:t>
            </a:r>
            <a:r>
              <a:rPr dirty="0" sz="1200">
                <a:latin typeface="Times New Roman"/>
                <a:cs typeface="Times New Roman"/>
              </a:rPr>
              <a:t>exposing the  </a:t>
            </a:r>
            <a:r>
              <a:rPr dirty="0" sz="1200" spc="-5">
                <a:latin typeface="Times New Roman"/>
                <a:cs typeface="Times New Roman"/>
              </a:rPr>
              <a:t>secrets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private </a:t>
            </a:r>
            <a:r>
              <a:rPr dirty="0" sz="1200">
                <a:latin typeface="Times New Roman"/>
                <a:cs typeface="Times New Roman"/>
              </a:rPr>
              <a:t>life without the </a:t>
            </a:r>
            <a:r>
              <a:rPr dirty="0" sz="1200" spc="-5">
                <a:latin typeface="Times New Roman"/>
                <a:cs typeface="Times New Roman"/>
              </a:rPr>
              <a:t>faintest hesitation, and even seemed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glad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these </a:t>
            </a:r>
            <a:r>
              <a:rPr dirty="0" sz="1200" spc="-5">
                <a:latin typeface="Times New Roman"/>
                <a:cs typeface="Times New Roman"/>
              </a:rPr>
              <a:t>secrets </a:t>
            </a:r>
            <a:r>
              <a:rPr dirty="0" sz="1200">
                <a:latin typeface="Times New Roman"/>
                <a:cs typeface="Times New Roman"/>
              </a:rPr>
              <a:t>were no longer pent up in </a:t>
            </a:r>
            <a:r>
              <a:rPr dirty="0" sz="1200" spc="-5">
                <a:latin typeface="Times New Roman"/>
                <a:cs typeface="Times New Roman"/>
              </a:rPr>
              <a:t>his breast.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talked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way for 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hour or two,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opened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heart, he would undoubtedly have </a:t>
            </a:r>
            <a:r>
              <a:rPr dirty="0" sz="1200" spc="-5">
                <a:latin typeface="Times New Roman"/>
                <a:cs typeface="Times New Roman"/>
              </a:rPr>
              <a:t>felt better. </a:t>
            </a:r>
            <a:r>
              <a:rPr dirty="0" sz="1200">
                <a:latin typeface="Times New Roman"/>
                <a:cs typeface="Times New Roman"/>
              </a:rPr>
              <a:t>Who  </a:t>
            </a:r>
            <a:r>
              <a:rPr dirty="0" sz="1200" spc="-5">
                <a:latin typeface="Times New Roman"/>
                <a:cs typeface="Times New Roman"/>
              </a:rPr>
              <a:t>knows,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and had sympathized </a:t>
            </a:r>
            <a:r>
              <a:rPr dirty="0" sz="1200">
                <a:latin typeface="Times New Roman"/>
                <a:cs typeface="Times New Roman"/>
              </a:rPr>
              <a:t>with him like a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might perhaps, as often happens, have reconciled </a:t>
            </a:r>
            <a:r>
              <a:rPr dirty="0" sz="1200">
                <a:latin typeface="Times New Roman"/>
                <a:cs typeface="Times New Roman"/>
              </a:rPr>
              <a:t>himself 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trouble </a:t>
            </a:r>
            <a:r>
              <a:rPr dirty="0" sz="1200" spc="-5">
                <a:latin typeface="Times New Roman"/>
                <a:cs typeface="Times New Roman"/>
              </a:rPr>
              <a:t>without protest,  </a:t>
            </a:r>
            <a:r>
              <a:rPr dirty="0" sz="1200">
                <a:latin typeface="Times New Roman"/>
                <a:cs typeface="Times New Roman"/>
              </a:rPr>
              <a:t>without doing </a:t>
            </a:r>
            <a:r>
              <a:rPr dirty="0" sz="1200" spc="-5">
                <a:latin typeface="Times New Roman"/>
                <a:cs typeface="Times New Roman"/>
              </a:rPr>
              <a:t>anything needless and absurd. </a:t>
            </a:r>
            <a:r>
              <a:rPr dirty="0" sz="1200">
                <a:latin typeface="Times New Roman"/>
                <a:cs typeface="Times New Roman"/>
              </a:rPr>
              <a:t>. . . But </a:t>
            </a:r>
            <a:r>
              <a:rPr dirty="0" sz="1200" spc="-5">
                <a:latin typeface="Times New Roman"/>
                <a:cs typeface="Times New Roman"/>
              </a:rPr>
              <a:t>what happened was </a:t>
            </a:r>
            <a:r>
              <a:rPr dirty="0" sz="1200">
                <a:latin typeface="Times New Roman"/>
                <a:cs typeface="Times New Roman"/>
              </a:rPr>
              <a:t>quite </a:t>
            </a:r>
            <a:r>
              <a:rPr dirty="0" sz="1200" spc="-5">
                <a:latin typeface="Times New Roman"/>
                <a:cs typeface="Times New Roman"/>
              </a:rPr>
              <a:t>different. 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Abogin was </a:t>
            </a:r>
            <a:r>
              <a:rPr dirty="0" sz="1200">
                <a:latin typeface="Times New Roman"/>
                <a:cs typeface="Times New Roman"/>
              </a:rPr>
              <a:t>speaking the </a:t>
            </a:r>
            <a:r>
              <a:rPr dirty="0" sz="1200" spc="-5">
                <a:latin typeface="Times New Roman"/>
                <a:cs typeface="Times New Roman"/>
              </a:rPr>
              <a:t>outraged </a:t>
            </a:r>
            <a:r>
              <a:rPr dirty="0" sz="1200">
                <a:latin typeface="Times New Roman"/>
                <a:cs typeface="Times New Roman"/>
              </a:rPr>
              <a:t>doctor perceptibly </a:t>
            </a:r>
            <a:r>
              <a:rPr dirty="0" sz="1200" spc="-5">
                <a:latin typeface="Times New Roman"/>
                <a:cs typeface="Times New Roman"/>
              </a:rPr>
              <a:t>changed.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indifference  and wonder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face </a:t>
            </a:r>
            <a:r>
              <a:rPr dirty="0" sz="1200">
                <a:latin typeface="Times New Roman"/>
                <a:cs typeface="Times New Roman"/>
              </a:rPr>
              <a:t>gradually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way to </a:t>
            </a:r>
            <a:r>
              <a:rPr dirty="0" sz="1200" spc="-5">
                <a:latin typeface="Times New Roman"/>
                <a:cs typeface="Times New Roman"/>
              </a:rPr>
              <a:t>an expression </a:t>
            </a:r>
            <a:r>
              <a:rPr dirty="0" sz="1200">
                <a:latin typeface="Times New Roman"/>
                <a:cs typeface="Times New Roman"/>
              </a:rPr>
              <a:t>of bitter </a:t>
            </a:r>
            <a:r>
              <a:rPr dirty="0" sz="1200" spc="-5">
                <a:latin typeface="Times New Roman"/>
                <a:cs typeface="Times New Roman"/>
              </a:rPr>
              <a:t>resentment,  indignation, and </a:t>
            </a:r>
            <a:r>
              <a:rPr dirty="0" sz="1200">
                <a:latin typeface="Times New Roman"/>
                <a:cs typeface="Times New Roman"/>
              </a:rPr>
              <a:t>anger. The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face </a:t>
            </a:r>
            <a:r>
              <a:rPr dirty="0" sz="1200">
                <a:latin typeface="Times New Roman"/>
                <a:cs typeface="Times New Roman"/>
              </a:rPr>
              <a:t>became </a:t>
            </a:r>
            <a:r>
              <a:rPr dirty="0" sz="1200" spc="-5">
                <a:latin typeface="Times New Roman"/>
                <a:cs typeface="Times New Roman"/>
              </a:rPr>
              <a:t>even harsher, coarser, and </a:t>
            </a:r>
            <a:r>
              <a:rPr dirty="0" sz="1200">
                <a:latin typeface="Times New Roman"/>
                <a:cs typeface="Times New Roman"/>
              </a:rPr>
              <a:t>more  </a:t>
            </a:r>
            <a:r>
              <a:rPr dirty="0" sz="1200" spc="-5">
                <a:latin typeface="Times New Roman"/>
                <a:cs typeface="Times New Roman"/>
              </a:rPr>
              <a:t>unpleasant.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Abogin held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before his eyes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photograph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young woman 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handsome face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cold and expressionless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nun's and </a:t>
            </a:r>
            <a:r>
              <a:rPr dirty="0" sz="1200">
                <a:latin typeface="Times New Roman"/>
                <a:cs typeface="Times New Roman"/>
              </a:rPr>
              <a:t>asked him </a:t>
            </a:r>
            <a:r>
              <a:rPr dirty="0" sz="1200" spc="-5">
                <a:latin typeface="Times New Roman"/>
                <a:cs typeface="Times New Roman"/>
              </a:rPr>
              <a:t>whether, 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that face, one </a:t>
            </a:r>
            <a:r>
              <a:rPr dirty="0" sz="1200" spc="-5">
                <a:latin typeface="Times New Roman"/>
                <a:cs typeface="Times New Roman"/>
              </a:rPr>
              <a:t>could conceive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was capable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duplicity, </a:t>
            </a:r>
            <a:r>
              <a:rPr dirty="0" sz="1200">
                <a:latin typeface="Times New Roman"/>
                <a:cs typeface="Times New Roman"/>
              </a:rPr>
              <a:t>the doctor  suddenly flew out,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flashing eyes </a:t>
            </a:r>
            <a:r>
              <a:rPr dirty="0" sz="1200">
                <a:latin typeface="Times New Roman"/>
                <a:cs typeface="Times New Roman"/>
              </a:rPr>
              <a:t>said, rudely rapping out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telling me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for? </a:t>
            </a:r>
            <a:r>
              <a:rPr dirty="0" sz="1200">
                <a:latin typeface="Times New Roman"/>
                <a:cs typeface="Times New Roman"/>
              </a:rPr>
              <a:t>I have no desire to hear it! I have no </a:t>
            </a:r>
            <a:r>
              <a:rPr dirty="0" sz="1200" spc="-5">
                <a:latin typeface="Times New Roman"/>
                <a:cs typeface="Times New Roman"/>
              </a:rPr>
              <a:t>desire </a:t>
            </a:r>
            <a:r>
              <a:rPr dirty="0" sz="1200">
                <a:latin typeface="Times New Roman"/>
                <a:cs typeface="Times New Roman"/>
              </a:rPr>
              <a:t>to!" </a:t>
            </a:r>
            <a:r>
              <a:rPr dirty="0" sz="1200" spc="5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shouted and brought </a:t>
            </a:r>
            <a:r>
              <a:rPr dirty="0" sz="1200">
                <a:latin typeface="Times New Roman"/>
                <a:cs typeface="Times New Roman"/>
              </a:rPr>
              <a:t>his fist down on the table. "I </a:t>
            </a:r>
            <a:r>
              <a:rPr dirty="0" sz="1200" spc="-5">
                <a:latin typeface="Times New Roman"/>
                <a:cs typeface="Times New Roman"/>
              </a:rPr>
              <a:t>don't want your vulgar secrets!  Damnation </a:t>
            </a:r>
            <a:r>
              <a:rPr dirty="0" sz="1200">
                <a:latin typeface="Times New Roman"/>
                <a:cs typeface="Times New Roman"/>
              </a:rPr>
              <a:t>take them! </a:t>
            </a:r>
            <a:r>
              <a:rPr dirty="0" sz="1200" spc="-5">
                <a:latin typeface="Times New Roman"/>
                <a:cs typeface="Times New Roman"/>
              </a:rPr>
              <a:t>Don't dare </a:t>
            </a:r>
            <a:r>
              <a:rPr dirty="0" sz="1200">
                <a:latin typeface="Times New Roman"/>
                <a:cs typeface="Times New Roman"/>
              </a:rPr>
              <a:t>to tell me of </a:t>
            </a:r>
            <a:r>
              <a:rPr dirty="0" sz="1200" spc="-5">
                <a:latin typeface="Times New Roman"/>
                <a:cs typeface="Times New Roman"/>
              </a:rPr>
              <a:t>such vulgar </a:t>
            </a:r>
            <a:r>
              <a:rPr dirty="0" sz="1200">
                <a:latin typeface="Times New Roman"/>
                <a:cs typeface="Times New Roman"/>
              </a:rPr>
              <a:t>doings!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consider </a:t>
            </a:r>
            <a:r>
              <a:rPr dirty="0" sz="1200">
                <a:latin typeface="Times New Roman"/>
                <a:cs typeface="Times New Roman"/>
              </a:rPr>
              <a:t>that  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been insulted </a:t>
            </a:r>
            <a:r>
              <a:rPr dirty="0" sz="1200" spc="-5">
                <a:latin typeface="Times New Roman"/>
                <a:cs typeface="Times New Roman"/>
              </a:rPr>
              <a:t>enough already?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flunkey </a:t>
            </a:r>
            <a:r>
              <a:rPr dirty="0" sz="1200">
                <a:latin typeface="Times New Roman"/>
                <a:cs typeface="Times New Roman"/>
              </a:rPr>
              <a:t>whom </a:t>
            </a:r>
            <a:r>
              <a:rPr dirty="0" sz="1200" spc="-5">
                <a:latin typeface="Times New Roman"/>
                <a:cs typeface="Times New Roman"/>
              </a:rPr>
              <a:t>you can </a:t>
            </a:r>
            <a:r>
              <a:rPr dirty="0" sz="1200">
                <a:latin typeface="Times New Roman"/>
                <a:cs typeface="Times New Roman"/>
              </a:rPr>
              <a:t>insult  without </a:t>
            </a:r>
            <a:r>
              <a:rPr dirty="0" sz="1200" spc="-5">
                <a:latin typeface="Times New Roman"/>
                <a:cs typeface="Times New Roman"/>
              </a:rPr>
              <a:t>restraint? </a:t>
            </a:r>
            <a:r>
              <a:rPr dirty="0" sz="1200" spc="-2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Abogin staggered </a:t>
            </a:r>
            <a:r>
              <a:rPr dirty="0" sz="1200">
                <a:latin typeface="Times New Roman"/>
                <a:cs typeface="Times New Roman"/>
              </a:rPr>
              <a:t>back from Kirilov </a:t>
            </a:r>
            <a:r>
              <a:rPr dirty="0" sz="1200" spc="-5">
                <a:latin typeface="Times New Roman"/>
                <a:cs typeface="Times New Roman"/>
              </a:rPr>
              <a:t>and stared at </a:t>
            </a:r>
            <a:r>
              <a:rPr dirty="0" sz="1200">
                <a:latin typeface="Times New Roman"/>
                <a:cs typeface="Times New Roman"/>
              </a:rPr>
              <a:t>him 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"Why 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bring me here?" the </a:t>
            </a:r>
            <a:r>
              <a:rPr dirty="0" sz="1200" spc="-5">
                <a:latin typeface="Times New Roman"/>
                <a:cs typeface="Times New Roman"/>
              </a:rPr>
              <a:t>doctor went </a:t>
            </a:r>
            <a:r>
              <a:rPr dirty="0" sz="1200">
                <a:latin typeface="Times New Roman"/>
                <a:cs typeface="Times New Roman"/>
              </a:rPr>
              <a:t>on, </a:t>
            </a:r>
            <a:r>
              <a:rPr dirty="0" sz="1200" spc="-5">
                <a:latin typeface="Times New Roman"/>
                <a:cs typeface="Times New Roman"/>
              </a:rPr>
              <a:t>his beard quivering. </a:t>
            </a:r>
            <a:r>
              <a:rPr dirty="0" sz="1200" spc="-10">
                <a:latin typeface="Times New Roman"/>
                <a:cs typeface="Times New Roman"/>
              </a:rPr>
              <a:t>"If 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so  puffed </a:t>
            </a:r>
            <a:r>
              <a:rPr dirty="0" sz="1200">
                <a:latin typeface="Times New Roman"/>
                <a:cs typeface="Times New Roman"/>
              </a:rPr>
              <a:t>up with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living that </a:t>
            </a:r>
            <a:r>
              <a:rPr dirty="0" sz="1200" spc="-10">
                <a:latin typeface="Times New Roman"/>
                <a:cs typeface="Times New Roman"/>
              </a:rPr>
              <a:t>you go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married and </a:t>
            </a:r>
            <a:r>
              <a:rPr dirty="0" sz="1200">
                <a:latin typeface="Times New Roman"/>
                <a:cs typeface="Times New Roman"/>
              </a:rPr>
              <a:t>then act a </a:t>
            </a:r>
            <a:r>
              <a:rPr dirty="0" sz="1200" spc="-5">
                <a:latin typeface="Times New Roman"/>
                <a:cs typeface="Times New Roman"/>
              </a:rPr>
              <a:t>farce </a:t>
            </a:r>
            <a:r>
              <a:rPr dirty="0" sz="1200">
                <a:latin typeface="Times New Roman"/>
                <a:cs typeface="Times New Roman"/>
              </a:rPr>
              <a:t>like this, 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do I come in? What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I to do with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5">
                <a:latin typeface="Times New Roman"/>
                <a:cs typeface="Times New Roman"/>
              </a:rPr>
              <a:t>affairs? Leave </a:t>
            </a:r>
            <a:r>
              <a:rPr dirty="0" sz="1200">
                <a:latin typeface="Times New Roman"/>
                <a:cs typeface="Times New Roman"/>
              </a:rPr>
              <a:t>me in </a:t>
            </a:r>
            <a:r>
              <a:rPr dirty="0" sz="1200" spc="-5">
                <a:latin typeface="Times New Roman"/>
                <a:cs typeface="Times New Roman"/>
              </a:rPr>
              <a:t>peace! Go </a:t>
            </a:r>
            <a:r>
              <a:rPr dirty="0" sz="120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squeezing </a:t>
            </a:r>
            <a:r>
              <a:rPr dirty="0" sz="1200">
                <a:latin typeface="Times New Roman"/>
                <a:cs typeface="Times New Roman"/>
              </a:rPr>
              <a:t>money out of the poor 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gentlemanly </a:t>
            </a:r>
            <a:r>
              <a:rPr dirty="0" sz="1200" spc="-5">
                <a:latin typeface="Times New Roman"/>
                <a:cs typeface="Times New Roman"/>
              </a:rPr>
              <a:t>way. Make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of humane  </a:t>
            </a:r>
            <a:r>
              <a:rPr dirty="0" sz="1200" spc="-5">
                <a:latin typeface="Times New Roman"/>
                <a:cs typeface="Times New Roman"/>
              </a:rPr>
              <a:t>ideas, </a:t>
            </a:r>
            <a:r>
              <a:rPr dirty="0" sz="1200">
                <a:latin typeface="Times New Roman"/>
                <a:cs typeface="Times New Roman"/>
              </a:rPr>
              <a:t>play (the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sideways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violoncello case)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the bassoon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trombone, </a:t>
            </a:r>
            <a:r>
              <a:rPr dirty="0" sz="1200">
                <a:latin typeface="Times New Roman"/>
                <a:cs typeface="Times New Roman"/>
              </a:rPr>
              <a:t>grow </a:t>
            </a:r>
            <a:r>
              <a:rPr dirty="0" sz="1200" spc="-5">
                <a:latin typeface="Times New Roman"/>
                <a:cs typeface="Times New Roman"/>
              </a:rPr>
              <a:t>as fat as capons,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dare to insult </a:t>
            </a:r>
            <a:r>
              <a:rPr dirty="0" sz="1200" spc="-5">
                <a:latin typeface="Times New Roman"/>
                <a:cs typeface="Times New Roman"/>
              </a:rPr>
              <a:t>personal dignity!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cannot  respect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might at least spare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does all this </a:t>
            </a:r>
            <a:r>
              <a:rPr dirty="0" sz="1200" spc="-5">
                <a:latin typeface="Times New Roman"/>
                <a:cs typeface="Times New Roman"/>
              </a:rPr>
              <a:t>mean?" Abogin </a:t>
            </a:r>
            <a:r>
              <a:rPr dirty="0" sz="1200">
                <a:latin typeface="Times New Roman"/>
                <a:cs typeface="Times New Roman"/>
              </a:rPr>
              <a:t>asked, flushing </a:t>
            </a:r>
            <a:r>
              <a:rPr dirty="0" sz="1200" spc="-5">
                <a:latin typeface="Times New Roman"/>
                <a:cs typeface="Times New Roman"/>
              </a:rPr>
              <a:t>red.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6525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>
                <a:latin typeface="Times New Roman"/>
                <a:cs typeface="Times New Roman"/>
              </a:rPr>
              <a:t>means that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base and </a:t>
            </a:r>
            <a:r>
              <a:rPr dirty="0" sz="1200" spc="-5">
                <a:latin typeface="Times New Roman"/>
                <a:cs typeface="Times New Roman"/>
              </a:rPr>
              <a:t>low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with people like this!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doctor;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look  upon </a:t>
            </a:r>
            <a:r>
              <a:rPr dirty="0" sz="1200" spc="-5">
                <a:latin typeface="Times New Roman"/>
                <a:cs typeface="Times New Roman"/>
              </a:rPr>
              <a:t>doctors and people </a:t>
            </a:r>
            <a:r>
              <a:rPr dirty="0" sz="1200">
                <a:latin typeface="Times New Roman"/>
                <a:cs typeface="Times New Roman"/>
              </a:rPr>
              <a:t>generally who </a:t>
            </a:r>
            <a:r>
              <a:rPr dirty="0" sz="1200" spc="-5">
                <a:latin typeface="Times New Roman"/>
                <a:cs typeface="Times New Roman"/>
              </a:rPr>
              <a:t>work and don't </a:t>
            </a:r>
            <a:r>
              <a:rPr dirty="0" sz="1200">
                <a:latin typeface="Times New Roman"/>
                <a:cs typeface="Times New Roman"/>
              </a:rPr>
              <a:t>stink of </a:t>
            </a:r>
            <a:r>
              <a:rPr dirty="0" sz="1200" spc="-5">
                <a:latin typeface="Times New Roman"/>
                <a:cs typeface="Times New Roman"/>
              </a:rPr>
              <a:t>perfume and </a:t>
            </a:r>
            <a:r>
              <a:rPr dirty="0" sz="1200">
                <a:latin typeface="Times New Roman"/>
                <a:cs typeface="Times New Roman"/>
              </a:rPr>
              <a:t>prostitution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menials and </a:t>
            </a:r>
            <a:r>
              <a:rPr dirty="0" sz="1200" spc="-5" i="1">
                <a:latin typeface="Times New Roman"/>
                <a:cs typeface="Times New Roman"/>
              </a:rPr>
              <a:t>mauvais </a:t>
            </a:r>
            <a:r>
              <a:rPr dirty="0" sz="1200" i="1">
                <a:latin typeface="Times New Roman"/>
                <a:cs typeface="Times New Roman"/>
              </a:rPr>
              <a:t>ton</a:t>
            </a:r>
            <a:r>
              <a:rPr dirty="0" sz="1200">
                <a:latin typeface="Times New Roman"/>
                <a:cs typeface="Times New Roman"/>
              </a:rPr>
              <a:t>; </a:t>
            </a:r>
            <a:r>
              <a:rPr dirty="0" sz="1200" spc="-5">
                <a:latin typeface="Times New Roman"/>
                <a:cs typeface="Times New Roman"/>
              </a:rPr>
              <a:t>well,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may look upon them </a:t>
            </a:r>
            <a:r>
              <a:rPr dirty="0" sz="1200" spc="-5">
                <a:latin typeface="Times New Roman"/>
                <a:cs typeface="Times New Roman"/>
              </a:rPr>
              <a:t>so, but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has  given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treat a </a:t>
            </a:r>
            <a:r>
              <a:rPr dirty="0" sz="1200" spc="-5">
                <a:latin typeface="Times New Roman"/>
                <a:cs typeface="Times New Roman"/>
              </a:rPr>
              <a:t>man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suffering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dare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say that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me!" Abogin said quietly, and his face began </a:t>
            </a:r>
            <a:r>
              <a:rPr dirty="0" sz="1200">
                <a:latin typeface="Times New Roman"/>
                <a:cs typeface="Times New Roman"/>
              </a:rPr>
              <a:t>working </a:t>
            </a:r>
            <a:r>
              <a:rPr dirty="0" sz="1200" spc="-5">
                <a:latin typeface="Times New Roman"/>
                <a:cs typeface="Times New Roman"/>
              </a:rPr>
              <a:t>again,  and </a:t>
            </a:r>
            <a:r>
              <a:rPr dirty="0" sz="1200">
                <a:latin typeface="Times New Roman"/>
                <a:cs typeface="Times New Roman"/>
              </a:rPr>
              <a:t>this time unmistakably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dared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knowing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sorrow, bring me here to listen to these  </a:t>
            </a:r>
            <a:r>
              <a:rPr dirty="0" sz="1200" spc="-5">
                <a:latin typeface="Times New Roman"/>
                <a:cs typeface="Times New Roman"/>
              </a:rPr>
              <a:t>vulgarities!" shouted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doctor,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again banged </a:t>
            </a:r>
            <a:r>
              <a:rPr dirty="0" sz="1200">
                <a:latin typeface="Times New Roman"/>
                <a:cs typeface="Times New Roman"/>
              </a:rPr>
              <a:t>on the table with his fist. </a:t>
            </a:r>
            <a:r>
              <a:rPr dirty="0" sz="1200" spc="-5">
                <a:latin typeface="Times New Roman"/>
                <a:cs typeface="Times New Roman"/>
              </a:rPr>
              <a:t>"Who  has given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make a mockery of </a:t>
            </a:r>
            <a:r>
              <a:rPr dirty="0" sz="1200" spc="-5">
                <a:latin typeface="Times New Roman"/>
                <a:cs typeface="Times New Roman"/>
              </a:rPr>
              <a:t>another man's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sorrow?"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have taken leave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senses," </a:t>
            </a:r>
            <a:r>
              <a:rPr dirty="0" sz="1200">
                <a:latin typeface="Times New Roman"/>
                <a:cs typeface="Times New Roman"/>
              </a:rPr>
              <a:t>shouted </a:t>
            </a:r>
            <a:r>
              <a:rPr dirty="0" sz="1200" spc="-5">
                <a:latin typeface="Times New Roman"/>
                <a:cs typeface="Times New Roman"/>
              </a:rPr>
              <a:t>Abogin. </a:t>
            </a: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ungenerous. 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intensely unhappy myself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"Unhappy!" said </a:t>
            </a:r>
            <a:r>
              <a:rPr dirty="0" sz="1200">
                <a:latin typeface="Times New Roman"/>
                <a:cs typeface="Times New Roman"/>
              </a:rPr>
              <a:t>the doctor, with a smile of contempt. </a:t>
            </a:r>
            <a:r>
              <a:rPr dirty="0" sz="1200" spc="-5">
                <a:latin typeface="Times New Roman"/>
                <a:cs typeface="Times New Roman"/>
              </a:rPr>
              <a:t>"Don't utter </a:t>
            </a:r>
            <a:r>
              <a:rPr dirty="0" sz="1200">
                <a:latin typeface="Times New Roman"/>
                <a:cs typeface="Times New Roman"/>
              </a:rPr>
              <a:t>that word, it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concern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The spendthrift who cannot raise a loan </a:t>
            </a:r>
            <a:r>
              <a:rPr dirty="0" sz="1200" spc="-5">
                <a:latin typeface="Times New Roman"/>
                <a:cs typeface="Times New Roman"/>
              </a:rPr>
              <a:t>calls himself </a:t>
            </a:r>
            <a:r>
              <a:rPr dirty="0" sz="1200">
                <a:latin typeface="Times New Roman"/>
                <a:cs typeface="Times New Roman"/>
              </a:rPr>
              <a:t>unhappy, too. The  </a:t>
            </a:r>
            <a:r>
              <a:rPr dirty="0" sz="1200" spc="-5">
                <a:latin typeface="Times New Roman"/>
                <a:cs typeface="Times New Roman"/>
              </a:rPr>
              <a:t>capon, sluggish from over-feeding, is </a:t>
            </a:r>
            <a:r>
              <a:rPr dirty="0" sz="1200">
                <a:latin typeface="Times New Roman"/>
                <a:cs typeface="Times New Roman"/>
              </a:rPr>
              <a:t>unhappy, too. Worthless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"Sir,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forget yourself," </a:t>
            </a:r>
            <a:r>
              <a:rPr dirty="0" sz="1200">
                <a:latin typeface="Times New Roman"/>
                <a:cs typeface="Times New Roman"/>
              </a:rPr>
              <a:t>shrieked </a:t>
            </a:r>
            <a:r>
              <a:rPr dirty="0" sz="1200" spc="-5">
                <a:latin typeface="Times New Roman"/>
                <a:cs typeface="Times New Roman"/>
              </a:rPr>
              <a:t>Abogin. "For saying things </a:t>
            </a:r>
            <a:r>
              <a:rPr dirty="0" sz="1200">
                <a:latin typeface="Times New Roman"/>
                <a:cs typeface="Times New Roman"/>
              </a:rPr>
              <a:t>like that . . .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5">
                <a:latin typeface="Times New Roman"/>
                <a:cs typeface="Times New Roman"/>
              </a:rPr>
              <a:t>thrashed! </a:t>
            </a:r>
            <a:r>
              <a:rPr dirty="0" sz="1200" spc="-10">
                <a:latin typeface="Times New Roman"/>
                <a:cs typeface="Times New Roman"/>
              </a:rPr>
              <a:t>Do you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hurriedly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in his side </a:t>
            </a:r>
            <a:r>
              <a:rPr dirty="0" sz="1200" spc="-5">
                <a:latin typeface="Times New Roman"/>
                <a:cs typeface="Times New Roman"/>
              </a:rPr>
              <a:t>pocket, pulled </a:t>
            </a:r>
            <a:r>
              <a:rPr dirty="0" sz="1200">
                <a:latin typeface="Times New Roman"/>
                <a:cs typeface="Times New Roman"/>
              </a:rPr>
              <a:t>out a pocket-book,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extracting two  notes </a:t>
            </a:r>
            <a:r>
              <a:rPr dirty="0" sz="1200" spc="-5">
                <a:latin typeface="Times New Roman"/>
                <a:cs typeface="Times New Roman"/>
              </a:rPr>
              <a:t>flung </a:t>
            </a:r>
            <a:r>
              <a:rPr dirty="0" sz="1200">
                <a:latin typeface="Times New Roman"/>
                <a:cs typeface="Times New Roman"/>
              </a:rPr>
              <a:t>them on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"Here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visit,"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his nostrils dilating.  "You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dare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offer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money?" shouted </a:t>
            </a:r>
            <a:r>
              <a:rPr dirty="0" sz="1200">
                <a:latin typeface="Times New Roman"/>
                <a:cs typeface="Times New Roman"/>
              </a:rPr>
              <a:t>the doctor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10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brushed the notes off the  table on to the </a:t>
            </a:r>
            <a:r>
              <a:rPr dirty="0" sz="1200" spc="-5">
                <a:latin typeface="Times New Roman"/>
                <a:cs typeface="Times New Roman"/>
              </a:rPr>
              <a:t>floor. "An </a:t>
            </a:r>
            <a:r>
              <a:rPr dirty="0" sz="1200">
                <a:latin typeface="Times New Roman"/>
                <a:cs typeface="Times New Roman"/>
              </a:rPr>
              <a:t>insult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paid </a:t>
            </a:r>
            <a:r>
              <a:rPr dirty="0" sz="1200">
                <a:latin typeface="Times New Roman"/>
                <a:cs typeface="Times New Roman"/>
              </a:rPr>
              <a:t>for 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money!"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stood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>
                <a:latin typeface="Times New Roman"/>
                <a:cs typeface="Times New Roman"/>
              </a:rPr>
              <a:t>and in their </a:t>
            </a:r>
            <a:r>
              <a:rPr dirty="0" sz="1200" spc="-5">
                <a:latin typeface="Times New Roman"/>
                <a:cs typeface="Times New Roman"/>
              </a:rPr>
              <a:t>wrath continued flinging  undeserved </a:t>
            </a:r>
            <a:r>
              <a:rPr dirty="0" sz="1200">
                <a:latin typeface="Times New Roman"/>
                <a:cs typeface="Times New Roman"/>
              </a:rPr>
              <a:t>insults </a:t>
            </a:r>
            <a:r>
              <a:rPr dirty="0" sz="1200" spc="-5">
                <a:latin typeface="Times New Roman"/>
                <a:cs typeface="Times New Roman"/>
              </a:rPr>
              <a:t>at each other. </a:t>
            </a:r>
            <a:r>
              <a:rPr dirty="0" sz="1200">
                <a:latin typeface="Times New Roman"/>
                <a:cs typeface="Times New Roman"/>
              </a:rPr>
              <a:t>I believe that never in their </a:t>
            </a:r>
            <a:r>
              <a:rPr dirty="0" sz="1200" spc="-5">
                <a:latin typeface="Times New Roman"/>
                <a:cs typeface="Times New Roman"/>
              </a:rPr>
              <a:t>lives, even </a:t>
            </a:r>
            <a:r>
              <a:rPr dirty="0" sz="1200">
                <a:latin typeface="Times New Roman"/>
                <a:cs typeface="Times New Roman"/>
              </a:rPr>
              <a:t>in delirium, </a:t>
            </a:r>
            <a:r>
              <a:rPr dirty="0" sz="1200" spc="-5">
                <a:latin typeface="Times New Roman"/>
                <a:cs typeface="Times New Roman"/>
              </a:rPr>
              <a:t>had 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uttered so </a:t>
            </a:r>
            <a:r>
              <a:rPr dirty="0" sz="1200">
                <a:latin typeface="Times New Roman"/>
                <a:cs typeface="Times New Roman"/>
              </a:rPr>
              <a:t>much that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unjust, </a:t>
            </a:r>
            <a:r>
              <a:rPr dirty="0" sz="1200" spc="-5">
                <a:latin typeface="Times New Roman"/>
                <a:cs typeface="Times New Roman"/>
              </a:rPr>
              <a:t>cruel, and </a:t>
            </a:r>
            <a:r>
              <a:rPr dirty="0" sz="1200">
                <a:latin typeface="Times New Roman"/>
                <a:cs typeface="Times New Roman"/>
              </a:rPr>
              <a:t>absurd. The </a:t>
            </a:r>
            <a:r>
              <a:rPr dirty="0" sz="1200" spc="-5">
                <a:latin typeface="Times New Roman"/>
                <a:cs typeface="Times New Roman"/>
              </a:rPr>
              <a:t>egoism </a:t>
            </a:r>
            <a:r>
              <a:rPr dirty="0" sz="1200">
                <a:latin typeface="Times New Roman"/>
                <a:cs typeface="Times New Roman"/>
              </a:rPr>
              <a:t>of the unhappy </a:t>
            </a:r>
            <a:r>
              <a:rPr dirty="0" sz="1200" spc="-5">
                <a:latin typeface="Times New Roman"/>
                <a:cs typeface="Times New Roman"/>
              </a:rPr>
              <a:t>was  conspicuous </a:t>
            </a:r>
            <a:r>
              <a:rPr dirty="0" sz="1200">
                <a:latin typeface="Times New Roman"/>
                <a:cs typeface="Times New Roman"/>
              </a:rPr>
              <a:t>in both.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unhappy are </a:t>
            </a:r>
            <a:r>
              <a:rPr dirty="0" sz="1200" spc="-5">
                <a:latin typeface="Times New Roman"/>
                <a:cs typeface="Times New Roman"/>
              </a:rPr>
              <a:t>egoistic, spiteful, </a:t>
            </a:r>
            <a:r>
              <a:rPr dirty="0" sz="1200">
                <a:latin typeface="Times New Roman"/>
                <a:cs typeface="Times New Roman"/>
              </a:rPr>
              <a:t>unjust, </a:t>
            </a:r>
            <a:r>
              <a:rPr dirty="0" sz="1200" spc="-5">
                <a:latin typeface="Times New Roman"/>
                <a:cs typeface="Times New Roman"/>
              </a:rPr>
              <a:t>cruel, and less capable  </a:t>
            </a:r>
            <a:r>
              <a:rPr dirty="0" sz="1200">
                <a:latin typeface="Times New Roman"/>
                <a:cs typeface="Times New Roman"/>
              </a:rPr>
              <a:t>of understanding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other than fools. </a:t>
            </a:r>
            <a:r>
              <a:rPr dirty="0" sz="1200" spc="-5">
                <a:latin typeface="Times New Roman"/>
                <a:cs typeface="Times New Roman"/>
              </a:rPr>
              <a:t>Unhappiness does </a:t>
            </a:r>
            <a:r>
              <a:rPr dirty="0" sz="1200">
                <a:latin typeface="Times New Roman"/>
                <a:cs typeface="Times New Roman"/>
              </a:rPr>
              <a:t>not bring people </a:t>
            </a:r>
            <a:r>
              <a:rPr dirty="0" sz="1200" spc="-5">
                <a:latin typeface="Times New Roman"/>
                <a:cs typeface="Times New Roman"/>
              </a:rPr>
              <a:t>together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-5">
                <a:latin typeface="Times New Roman"/>
                <a:cs typeface="Times New Roman"/>
              </a:rPr>
              <a:t>draws </a:t>
            </a:r>
            <a:r>
              <a:rPr dirty="0" sz="1200">
                <a:latin typeface="Times New Roman"/>
                <a:cs typeface="Times New Roman"/>
              </a:rPr>
              <a:t>them apart,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even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one would fancy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united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 similarity of their </a:t>
            </a:r>
            <a:r>
              <a:rPr dirty="0" sz="1200" spc="-5">
                <a:latin typeface="Times New Roman"/>
                <a:cs typeface="Times New Roman"/>
              </a:rPr>
              <a:t>sorrow, </a:t>
            </a:r>
            <a:r>
              <a:rPr dirty="0" sz="1200">
                <a:latin typeface="Times New Roman"/>
                <a:cs typeface="Times New Roman"/>
              </a:rPr>
              <a:t>far more </a:t>
            </a:r>
            <a:r>
              <a:rPr dirty="0" sz="1200" spc="-5">
                <a:latin typeface="Times New Roman"/>
                <a:cs typeface="Times New Roman"/>
              </a:rPr>
              <a:t>injustice and </a:t>
            </a:r>
            <a:r>
              <a:rPr dirty="0" sz="1200">
                <a:latin typeface="Times New Roman"/>
                <a:cs typeface="Times New Roman"/>
              </a:rPr>
              <a:t>cruelty </a:t>
            </a:r>
            <a:r>
              <a:rPr dirty="0" sz="1200" spc="-5">
                <a:latin typeface="Times New Roman"/>
                <a:cs typeface="Times New Roman"/>
              </a:rPr>
              <a:t>is generated </a:t>
            </a:r>
            <a:r>
              <a:rPr dirty="0" sz="1200">
                <a:latin typeface="Times New Roman"/>
                <a:cs typeface="Times New Roman"/>
              </a:rPr>
              <a:t>than in  comparatively placid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surroundings.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"Kindly let </a:t>
            </a:r>
            <a:r>
              <a:rPr dirty="0" sz="1200" spc="-5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home!" shouted </a:t>
            </a:r>
            <a:r>
              <a:rPr dirty="0" sz="1200">
                <a:latin typeface="Times New Roman"/>
                <a:cs typeface="Times New Roman"/>
              </a:rPr>
              <a:t>the doctor, </a:t>
            </a:r>
            <a:r>
              <a:rPr dirty="0" sz="1200" spc="-5">
                <a:latin typeface="Times New Roman"/>
                <a:cs typeface="Times New Roman"/>
              </a:rPr>
              <a:t>breathing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rang the bell </a:t>
            </a:r>
            <a:r>
              <a:rPr dirty="0" sz="1200" spc="-5">
                <a:latin typeface="Times New Roman"/>
                <a:cs typeface="Times New Roman"/>
              </a:rPr>
              <a:t>sharply. When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answer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bell </a:t>
            </a:r>
            <a:r>
              <a:rPr dirty="0" sz="1200">
                <a:latin typeface="Times New Roman"/>
                <a:cs typeface="Times New Roman"/>
              </a:rPr>
              <a:t>he rang </a:t>
            </a:r>
            <a:r>
              <a:rPr dirty="0" sz="1200" spc="-5">
                <a:latin typeface="Times New Roman"/>
                <a:cs typeface="Times New Roman"/>
              </a:rPr>
              <a:t>again and  </a:t>
            </a:r>
            <a:r>
              <a:rPr dirty="0" sz="1200">
                <a:latin typeface="Times New Roman"/>
                <a:cs typeface="Times New Roman"/>
              </a:rPr>
              <a:t>angrily flung the </a:t>
            </a:r>
            <a:r>
              <a:rPr dirty="0" sz="1200" spc="-5">
                <a:latin typeface="Times New Roman"/>
                <a:cs typeface="Times New Roman"/>
              </a:rPr>
              <a:t>bell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floor;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fell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carpet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muffled </a:t>
            </a:r>
            <a:r>
              <a:rPr dirty="0" sz="1200">
                <a:latin typeface="Times New Roman"/>
                <a:cs typeface="Times New Roman"/>
              </a:rPr>
              <a:t>sound, </a:t>
            </a:r>
            <a:r>
              <a:rPr dirty="0" sz="1200" spc="-5">
                <a:latin typeface="Times New Roman"/>
                <a:cs typeface="Times New Roman"/>
              </a:rPr>
              <a:t>and uttered  </a:t>
            </a:r>
            <a:r>
              <a:rPr dirty="0" sz="1200">
                <a:latin typeface="Times New Roman"/>
                <a:cs typeface="Times New Roman"/>
              </a:rPr>
              <a:t>a plaintive note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though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point of </a:t>
            </a:r>
            <a:r>
              <a:rPr dirty="0" sz="1200" spc="-5">
                <a:latin typeface="Times New Roman"/>
                <a:cs typeface="Times New Roman"/>
              </a:rPr>
              <a:t>death. A footman </a:t>
            </a:r>
            <a:r>
              <a:rPr dirty="0" sz="1200">
                <a:latin typeface="Times New Roman"/>
                <a:cs typeface="Times New Roman"/>
              </a:rPr>
              <a:t>came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"Where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been hiding </a:t>
            </a:r>
            <a:r>
              <a:rPr dirty="0" sz="1200" spc="-5">
                <a:latin typeface="Times New Roman"/>
                <a:cs typeface="Times New Roman"/>
              </a:rPr>
              <a:t>yourself,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devil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you?" His master flew at </a:t>
            </a:r>
            <a:r>
              <a:rPr dirty="0" sz="1200">
                <a:latin typeface="Times New Roman"/>
                <a:cs typeface="Times New Roman"/>
              </a:rPr>
              <a:t>him,  </a:t>
            </a:r>
            <a:r>
              <a:rPr dirty="0" sz="1200" spc="-5">
                <a:latin typeface="Times New Roman"/>
                <a:cs typeface="Times New Roman"/>
              </a:rPr>
              <a:t>clenching his fists. "Where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just now? </a:t>
            </a:r>
            <a:r>
              <a:rPr dirty="0" sz="1200" spc="-5">
                <a:latin typeface="Times New Roman"/>
                <a:cs typeface="Times New Roman"/>
              </a:rPr>
              <a:t>Go and </a:t>
            </a:r>
            <a:r>
              <a:rPr dirty="0" sz="1200">
                <a:latin typeface="Times New Roman"/>
                <a:cs typeface="Times New Roman"/>
              </a:rPr>
              <a:t>tell them to bring the </a:t>
            </a:r>
            <a:r>
              <a:rPr dirty="0" sz="1200" spc="-5">
                <a:latin typeface="Times New Roman"/>
                <a:cs typeface="Times New Roman"/>
              </a:rPr>
              <a:t>victoria  </a:t>
            </a:r>
            <a:r>
              <a:rPr dirty="0" sz="1200">
                <a:latin typeface="Times New Roman"/>
                <a:cs typeface="Times New Roman"/>
              </a:rPr>
              <a:t>round for this </a:t>
            </a:r>
            <a:r>
              <a:rPr dirty="0" sz="1200" spc="-5">
                <a:latin typeface="Times New Roman"/>
                <a:cs typeface="Times New Roman"/>
              </a:rPr>
              <a:t>gentleman, and order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closed </a:t>
            </a:r>
            <a:r>
              <a:rPr dirty="0" sz="1200">
                <a:latin typeface="Times New Roman"/>
                <a:cs typeface="Times New Roman"/>
              </a:rPr>
              <a:t>carriage to be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ready for me.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Stay," 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46012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762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cried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footman </a:t>
            </a:r>
            <a:r>
              <a:rPr dirty="0" sz="1200">
                <a:latin typeface="Times New Roman"/>
                <a:cs typeface="Times New Roman"/>
              </a:rPr>
              <a:t>turned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out. </a:t>
            </a:r>
            <a:r>
              <a:rPr dirty="0" sz="1200" spc="-5">
                <a:latin typeface="Times New Roman"/>
                <a:cs typeface="Times New Roman"/>
              </a:rPr>
              <a:t>"I won't </a:t>
            </a:r>
            <a:r>
              <a:rPr dirty="0" sz="1200">
                <a:latin typeface="Times New Roman"/>
                <a:cs typeface="Times New Roman"/>
              </a:rPr>
              <a:t>have 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traitor in the house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15">
                <a:latin typeface="Times New Roman"/>
                <a:cs typeface="Times New Roman"/>
              </a:rPr>
              <a:t>to-  </a:t>
            </a:r>
            <a:r>
              <a:rPr dirty="0" sz="1200" spc="-5">
                <a:latin typeface="Times New Roman"/>
                <a:cs typeface="Times New Roman"/>
              </a:rPr>
              <a:t>morrow! </a:t>
            </a:r>
            <a:r>
              <a:rPr dirty="0" sz="1200">
                <a:latin typeface="Times New Roman"/>
                <a:cs typeface="Times New Roman"/>
              </a:rPr>
              <a:t>Away with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all!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engage fresh </a:t>
            </a:r>
            <a:r>
              <a:rPr dirty="0" sz="1200">
                <a:latin typeface="Times New Roman"/>
                <a:cs typeface="Times New Roman"/>
              </a:rPr>
              <a:t>servants!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Reptiles!"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remained </a:t>
            </a:r>
            <a:r>
              <a:rPr dirty="0" sz="1200">
                <a:latin typeface="Times New Roman"/>
                <a:cs typeface="Times New Roman"/>
              </a:rPr>
              <a:t>in silence </a:t>
            </a:r>
            <a:r>
              <a:rPr dirty="0" sz="1200" spc="-5">
                <a:latin typeface="Times New Roman"/>
                <a:cs typeface="Times New Roman"/>
              </a:rPr>
              <a:t>waiting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carriage.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regained  his expression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sleekness and his refined elegance. He paced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room,  </a:t>
            </a:r>
            <a:r>
              <a:rPr dirty="0" sz="1200" spc="-5">
                <a:latin typeface="Times New Roman"/>
                <a:cs typeface="Times New Roman"/>
              </a:rPr>
              <a:t>tossed his head elegantly, and was </a:t>
            </a:r>
            <a:r>
              <a:rPr dirty="0" sz="1200">
                <a:latin typeface="Times New Roman"/>
                <a:cs typeface="Times New Roman"/>
              </a:rPr>
              <a:t>evidently meditating on </a:t>
            </a:r>
            <a:r>
              <a:rPr dirty="0" sz="1200" spc="-5">
                <a:latin typeface="Times New Roman"/>
                <a:cs typeface="Times New Roman"/>
              </a:rPr>
              <a:t>something. His anger had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cooled, </a:t>
            </a:r>
            <a:r>
              <a:rPr dirty="0" sz="1200">
                <a:latin typeface="Times New Roman"/>
                <a:cs typeface="Times New Roman"/>
              </a:rPr>
              <a:t>but he tried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appear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5">
                <a:latin typeface="Times New Roman"/>
                <a:cs typeface="Times New Roman"/>
              </a:rPr>
              <a:t>notice his enemy. </a:t>
            </a:r>
            <a:r>
              <a:rPr dirty="0" sz="1200">
                <a:latin typeface="Times New Roman"/>
                <a:cs typeface="Times New Roman"/>
              </a:rPr>
              <a:t>. . .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stood, </a:t>
            </a:r>
            <a:r>
              <a:rPr dirty="0" sz="1200" spc="5">
                <a:latin typeface="Times New Roman"/>
                <a:cs typeface="Times New Roman"/>
              </a:rPr>
              <a:t>leaning  </a:t>
            </a:r>
            <a:r>
              <a:rPr dirty="0" sz="1200">
                <a:latin typeface="Times New Roman"/>
                <a:cs typeface="Times New Roman"/>
              </a:rPr>
              <a:t>with one </a:t>
            </a:r>
            <a:r>
              <a:rPr dirty="0" sz="1200" spc="-5">
                <a:latin typeface="Times New Roman"/>
                <a:cs typeface="Times New Roman"/>
              </a:rPr>
              <a:t>hand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table, and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Abogin </a:t>
            </a:r>
            <a:r>
              <a:rPr dirty="0" sz="1200">
                <a:latin typeface="Times New Roman"/>
                <a:cs typeface="Times New Roman"/>
              </a:rPr>
              <a:t>with that profound </a:t>
            </a:r>
            <a:r>
              <a:rPr dirty="0" sz="1200" spc="-5">
                <a:latin typeface="Times New Roman"/>
                <a:cs typeface="Times New Roman"/>
              </a:rPr>
              <a:t>and  somewhat cynical, </a:t>
            </a:r>
            <a:r>
              <a:rPr dirty="0" sz="1200" spc="5">
                <a:latin typeface="Times New Roman"/>
                <a:cs typeface="Times New Roman"/>
              </a:rPr>
              <a:t>ugly </a:t>
            </a:r>
            <a:r>
              <a:rPr dirty="0" sz="1200" spc="-5">
                <a:latin typeface="Times New Roman"/>
                <a:cs typeface="Times New Roman"/>
              </a:rPr>
              <a:t>contempt </a:t>
            </a:r>
            <a:r>
              <a:rPr dirty="0" sz="1200">
                <a:latin typeface="Times New Roman"/>
                <a:cs typeface="Times New Roman"/>
              </a:rPr>
              <a:t>only to be found in the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sorrow and indigence  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confronted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well-nourished </a:t>
            </a:r>
            <a:r>
              <a:rPr dirty="0" sz="1200">
                <a:latin typeface="Times New Roman"/>
                <a:cs typeface="Times New Roman"/>
              </a:rPr>
              <a:t>comfort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elegance.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79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When a little later the doctor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victoria and </a:t>
            </a:r>
            <a:r>
              <a:rPr dirty="0" sz="1200">
                <a:latin typeface="Times New Roman"/>
                <a:cs typeface="Times New Roman"/>
              </a:rPr>
              <a:t>drove off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still a look of  </a:t>
            </a:r>
            <a:r>
              <a:rPr dirty="0" sz="1200" spc="-5">
                <a:latin typeface="Times New Roman"/>
                <a:cs typeface="Times New Roman"/>
              </a:rPr>
              <a:t>contempt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eyes.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dark, </a:t>
            </a:r>
            <a:r>
              <a:rPr dirty="0" sz="1200">
                <a:latin typeface="Times New Roman"/>
                <a:cs typeface="Times New Roman"/>
              </a:rPr>
              <a:t>much darker than it </a:t>
            </a:r>
            <a:r>
              <a:rPr dirty="0" sz="1200" spc="-5">
                <a:latin typeface="Times New Roman"/>
                <a:cs typeface="Times New Roman"/>
              </a:rPr>
              <a:t>had been an </a:t>
            </a:r>
            <a:r>
              <a:rPr dirty="0" sz="1200">
                <a:latin typeface="Times New Roman"/>
                <a:cs typeface="Times New Roman"/>
              </a:rPr>
              <a:t>hour </a:t>
            </a:r>
            <a:r>
              <a:rPr dirty="0" sz="1200" spc="-5">
                <a:latin typeface="Times New Roman"/>
                <a:cs typeface="Times New Roman"/>
              </a:rPr>
              <a:t>before.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red  half-moon had </a:t>
            </a:r>
            <a:r>
              <a:rPr dirty="0" sz="1200">
                <a:latin typeface="Times New Roman"/>
                <a:cs typeface="Times New Roman"/>
              </a:rPr>
              <a:t>sunk behind the hill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clouds that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guarding </a:t>
            </a:r>
            <a:r>
              <a:rPr dirty="0" sz="1200">
                <a:latin typeface="Times New Roman"/>
                <a:cs typeface="Times New Roman"/>
              </a:rPr>
              <a:t>it lay in dark  </a:t>
            </a:r>
            <a:r>
              <a:rPr dirty="0" sz="1200" spc="-5">
                <a:latin typeface="Times New Roman"/>
                <a:cs typeface="Times New Roman"/>
              </a:rPr>
              <a:t>patches </a:t>
            </a:r>
            <a:r>
              <a:rPr dirty="0" sz="1200">
                <a:latin typeface="Times New Roman"/>
                <a:cs typeface="Times New Roman"/>
              </a:rPr>
              <a:t>near the </a:t>
            </a:r>
            <a:r>
              <a:rPr dirty="0" sz="1200" spc="-5">
                <a:latin typeface="Times New Roman"/>
                <a:cs typeface="Times New Roman"/>
              </a:rPr>
              <a:t>stars.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carriage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lamps </a:t>
            </a:r>
            <a:r>
              <a:rPr dirty="0" sz="1200" spc="-5">
                <a:latin typeface="Times New Roman"/>
                <a:cs typeface="Times New Roman"/>
              </a:rPr>
              <a:t>rattled </a:t>
            </a:r>
            <a:r>
              <a:rPr dirty="0" sz="1200">
                <a:latin typeface="Times New Roman"/>
                <a:cs typeface="Times New Roman"/>
              </a:rPr>
              <a:t>along the road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soon  </a:t>
            </a:r>
            <a:r>
              <a:rPr dirty="0" sz="1200" spc="-5">
                <a:latin typeface="Times New Roman"/>
                <a:cs typeface="Times New Roman"/>
              </a:rPr>
              <a:t>overtook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driving off to </a:t>
            </a:r>
            <a:r>
              <a:rPr dirty="0" sz="1200" spc="-5">
                <a:latin typeface="Times New Roman"/>
                <a:cs typeface="Times New Roman"/>
              </a:rPr>
              <a:t>protest, </a:t>
            </a:r>
            <a:r>
              <a:rPr dirty="0" sz="1200">
                <a:latin typeface="Times New Roman"/>
                <a:cs typeface="Times New Roman"/>
              </a:rPr>
              <a:t>to do </a:t>
            </a:r>
            <a:r>
              <a:rPr dirty="0" sz="1200" spc="-5">
                <a:latin typeface="Times New Roman"/>
                <a:cs typeface="Times New Roman"/>
              </a:rPr>
              <a:t>absurd things.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home the </a:t>
            </a:r>
            <a:r>
              <a:rPr dirty="0" sz="1200" spc="-5">
                <a:latin typeface="Times New Roman"/>
                <a:cs typeface="Times New Roman"/>
              </a:rPr>
              <a:t>doctor thought </a:t>
            </a:r>
            <a:r>
              <a:rPr dirty="0" sz="1200">
                <a:latin typeface="Times New Roman"/>
                <a:cs typeface="Times New Roman"/>
              </a:rPr>
              <a:t>not of </a:t>
            </a:r>
            <a:r>
              <a:rPr dirty="0" sz="1200" spc="-5">
                <a:latin typeface="Times New Roman"/>
                <a:cs typeface="Times New Roman"/>
              </a:rPr>
              <a:t>his wife, </a:t>
            </a:r>
            <a:r>
              <a:rPr dirty="0" sz="1200">
                <a:latin typeface="Times New Roman"/>
                <a:cs typeface="Times New Roman"/>
              </a:rPr>
              <a:t>nor of </a:t>
            </a:r>
            <a:r>
              <a:rPr dirty="0" sz="1200" spc="-5">
                <a:latin typeface="Times New Roman"/>
                <a:cs typeface="Times New Roman"/>
              </a:rPr>
              <a:t>his Andrey, </a:t>
            </a:r>
            <a:r>
              <a:rPr dirty="0" sz="1200">
                <a:latin typeface="Times New Roman"/>
                <a:cs typeface="Times New Roman"/>
              </a:rPr>
              <a:t>but of </a:t>
            </a:r>
            <a:r>
              <a:rPr dirty="0" sz="1200" spc="-5">
                <a:latin typeface="Times New Roman"/>
                <a:cs typeface="Times New Roman"/>
              </a:rPr>
              <a:t>Abogin 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in the house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left. His thoughts were </a:t>
            </a:r>
            <a:r>
              <a:rPr dirty="0" sz="1200">
                <a:latin typeface="Times New Roman"/>
                <a:cs typeface="Times New Roman"/>
              </a:rPr>
              <a:t>unjust and inhumanly  </a:t>
            </a:r>
            <a:r>
              <a:rPr dirty="0" sz="1200" spc="-5">
                <a:latin typeface="Times New Roman"/>
                <a:cs typeface="Times New Roman"/>
              </a:rPr>
              <a:t>cruel.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condemned Abogin and 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Paptchinsky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lived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rosy,  subdued light among sweet perfumes, and all </a:t>
            </a:r>
            <a:r>
              <a:rPr dirty="0" sz="1200">
                <a:latin typeface="Times New Roman"/>
                <a:cs typeface="Times New Roman"/>
              </a:rPr>
              <a:t>the way home he </a:t>
            </a:r>
            <a:r>
              <a:rPr dirty="0" sz="1200" spc="-5">
                <a:latin typeface="Times New Roman"/>
                <a:cs typeface="Times New Roman"/>
              </a:rPr>
              <a:t>hated and despised </a:t>
            </a:r>
            <a:r>
              <a:rPr dirty="0" sz="1200">
                <a:latin typeface="Times New Roman"/>
                <a:cs typeface="Times New Roman"/>
              </a:rPr>
              <a:t>them  till </a:t>
            </a:r>
            <a:r>
              <a:rPr dirty="0" sz="1200" spc="-5">
                <a:latin typeface="Times New Roman"/>
                <a:cs typeface="Times New Roman"/>
              </a:rPr>
              <a:t>his head ached. </a:t>
            </a:r>
            <a:r>
              <a:rPr dirty="0" sz="1200">
                <a:latin typeface="Times New Roman"/>
                <a:cs typeface="Times New Roman"/>
              </a:rPr>
              <a:t>And a </a:t>
            </a:r>
            <a:r>
              <a:rPr dirty="0" sz="1200" spc="-5">
                <a:latin typeface="Times New Roman"/>
                <a:cs typeface="Times New Roman"/>
              </a:rPr>
              <a:t>firm conviction </a:t>
            </a:r>
            <a:r>
              <a:rPr dirty="0" sz="1200">
                <a:latin typeface="Times New Roman"/>
                <a:cs typeface="Times New Roman"/>
              </a:rPr>
              <a:t>concerning those people took </a:t>
            </a:r>
            <a:r>
              <a:rPr dirty="0" sz="1200" spc="-5">
                <a:latin typeface="Times New Roman"/>
                <a:cs typeface="Times New Roman"/>
              </a:rPr>
              <a:t>shape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mind.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will pass and Kirilov's sorrow will pass, </a:t>
            </a:r>
            <a:r>
              <a:rPr dirty="0" sz="1200">
                <a:latin typeface="Times New Roman"/>
                <a:cs typeface="Times New Roman"/>
              </a:rPr>
              <a:t>but that </a:t>
            </a:r>
            <a:r>
              <a:rPr dirty="0" sz="1200" spc="-5">
                <a:latin typeface="Times New Roman"/>
                <a:cs typeface="Times New Roman"/>
              </a:rPr>
              <a:t>conviction, </a:t>
            </a:r>
            <a:r>
              <a:rPr dirty="0" sz="1200">
                <a:latin typeface="Times New Roman"/>
                <a:cs typeface="Times New Roman"/>
              </a:rPr>
              <a:t>unjust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unworthy  of the human </a:t>
            </a:r>
            <a:r>
              <a:rPr dirty="0" sz="1200" spc="-5">
                <a:latin typeface="Times New Roman"/>
                <a:cs typeface="Times New Roman"/>
              </a:rPr>
              <a:t>heart, 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pass,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will remain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doctor's </a:t>
            </a:r>
            <a:r>
              <a:rPr dirty="0" sz="1200">
                <a:latin typeface="Times New Roman"/>
                <a:cs typeface="Times New Roman"/>
              </a:rPr>
              <a:t>mind to 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grave.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075" cy="864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EXAMINING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MAGISTRATE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DISTRICT doctor and an </a:t>
            </a:r>
            <a:r>
              <a:rPr dirty="0" sz="1200">
                <a:latin typeface="Times New Roman"/>
                <a:cs typeface="Times New Roman"/>
              </a:rPr>
              <a:t>examining magistrate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driving one fine spring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inquest. The examining </a:t>
            </a:r>
            <a:r>
              <a:rPr dirty="0" sz="1200" spc="-5">
                <a:latin typeface="Times New Roman"/>
                <a:cs typeface="Times New Roman"/>
              </a:rPr>
              <a:t>magistrate,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five </a:t>
            </a:r>
            <a:r>
              <a:rPr dirty="0" sz="1200" spc="-5">
                <a:latin typeface="Times New Roman"/>
                <a:cs typeface="Times New Roman"/>
              </a:rPr>
              <a:t>and thirty, </a:t>
            </a:r>
            <a:r>
              <a:rPr dirty="0" sz="1200">
                <a:latin typeface="Times New Roman"/>
                <a:cs typeface="Times New Roman"/>
              </a:rPr>
              <a:t>looked dreamily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horses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deal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enigmatic and </a:t>
            </a:r>
            <a:r>
              <a:rPr dirty="0" sz="1200">
                <a:latin typeface="Times New Roman"/>
                <a:cs typeface="Times New Roman"/>
              </a:rPr>
              <a:t>obscure in </a:t>
            </a:r>
            <a:r>
              <a:rPr dirty="0" sz="1200" spc="-5">
                <a:latin typeface="Times New Roman"/>
                <a:cs typeface="Times New Roman"/>
              </a:rPr>
              <a:t>nature; and </a:t>
            </a:r>
            <a:r>
              <a:rPr dirty="0" sz="1200">
                <a:latin typeface="Times New Roman"/>
                <a:cs typeface="Times New Roman"/>
              </a:rPr>
              <a:t>even in everyday life,  </a:t>
            </a:r>
            <a:r>
              <a:rPr dirty="0" sz="1200" spc="-5">
                <a:latin typeface="Times New Roman"/>
                <a:cs typeface="Times New Roman"/>
              </a:rPr>
              <a:t>doctor, </a:t>
            </a:r>
            <a:r>
              <a:rPr dirty="0" sz="1200">
                <a:latin typeface="Times New Roman"/>
                <a:cs typeface="Times New Roman"/>
              </a:rPr>
              <a:t>one must often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upon phenomena </a:t>
            </a:r>
            <a:r>
              <a:rPr dirty="0" sz="1200" spc="-5">
                <a:latin typeface="Times New Roman"/>
                <a:cs typeface="Times New Roman"/>
              </a:rPr>
              <a:t>which are </a:t>
            </a:r>
            <a:r>
              <a:rPr dirty="0" sz="1200">
                <a:latin typeface="Times New Roman"/>
                <a:cs typeface="Times New Roman"/>
              </a:rPr>
              <a:t>absolutely </a:t>
            </a:r>
            <a:r>
              <a:rPr dirty="0" sz="1200" spc="-5">
                <a:latin typeface="Times New Roman"/>
                <a:cs typeface="Times New Roman"/>
              </a:rPr>
              <a:t>incapable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explanation. </a:t>
            </a:r>
            <a:r>
              <a:rPr dirty="0" sz="1200">
                <a:latin typeface="Times New Roman"/>
                <a:cs typeface="Times New Roman"/>
              </a:rPr>
              <a:t>I know, for </a:t>
            </a:r>
            <a:r>
              <a:rPr dirty="0" sz="1200" spc="-5">
                <a:latin typeface="Times New Roman"/>
                <a:cs typeface="Times New Roman"/>
              </a:rPr>
              <a:t>instance,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several strange, mysterious deaths,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spiritualists and mystics will </a:t>
            </a:r>
            <a:r>
              <a:rPr dirty="0" sz="1200">
                <a:latin typeface="Times New Roman"/>
                <a:cs typeface="Times New Roman"/>
              </a:rPr>
              <a:t>undertake to explain; a </a:t>
            </a:r>
            <a:r>
              <a:rPr dirty="0" sz="1200" spc="-5">
                <a:latin typeface="Times New Roman"/>
                <a:cs typeface="Times New Roman"/>
              </a:rPr>
              <a:t>clear-headed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can  </a:t>
            </a:r>
            <a:r>
              <a:rPr dirty="0" sz="1200">
                <a:latin typeface="Times New Roman"/>
                <a:cs typeface="Times New Roman"/>
              </a:rPr>
              <a:t>only lift up </a:t>
            </a:r>
            <a:r>
              <a:rPr dirty="0" sz="1200" spc="-5">
                <a:latin typeface="Times New Roman"/>
                <a:cs typeface="Times New Roman"/>
              </a:rPr>
              <a:t>his hands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perplexity. For example, </a:t>
            </a:r>
            <a:r>
              <a:rPr dirty="0" sz="1200">
                <a:latin typeface="Times New Roman"/>
                <a:cs typeface="Times New Roman"/>
              </a:rPr>
              <a:t>I know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highly </a:t>
            </a:r>
            <a:r>
              <a:rPr dirty="0" sz="1200" spc="-5">
                <a:latin typeface="Times New Roman"/>
                <a:cs typeface="Times New Roman"/>
              </a:rPr>
              <a:t>cultured </a:t>
            </a:r>
            <a:r>
              <a:rPr dirty="0" sz="1200">
                <a:latin typeface="Times New Roman"/>
                <a:cs typeface="Times New Roman"/>
              </a:rPr>
              <a:t>lady who  </a:t>
            </a:r>
            <a:r>
              <a:rPr dirty="0" sz="1200" spc="-5">
                <a:latin typeface="Times New Roman"/>
                <a:cs typeface="Times New Roman"/>
              </a:rPr>
              <a:t>foretold </a:t>
            </a:r>
            <a:r>
              <a:rPr dirty="0" sz="1200">
                <a:latin typeface="Times New Roman"/>
                <a:cs typeface="Times New Roman"/>
              </a:rPr>
              <a:t>her own death and died without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apparent reason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5">
                <a:latin typeface="Times New Roman"/>
                <a:cs typeface="Times New Roman"/>
              </a:rPr>
              <a:t>very day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had  predicted. She said that </a:t>
            </a:r>
            <a:r>
              <a:rPr dirty="0" sz="1200">
                <a:latin typeface="Times New Roman"/>
                <a:cs typeface="Times New Roman"/>
              </a:rPr>
              <a:t>she would die on a </a:t>
            </a:r>
            <a:r>
              <a:rPr dirty="0" sz="1200" spc="-5">
                <a:latin typeface="Times New Roman"/>
                <a:cs typeface="Times New Roman"/>
              </a:rPr>
              <a:t>certain day, and she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without a </a:t>
            </a:r>
            <a:r>
              <a:rPr dirty="0" sz="1200" spc="-5">
                <a:latin typeface="Times New Roman"/>
                <a:cs typeface="Times New Roman"/>
              </a:rPr>
              <a:t>cause," said </a:t>
            </a:r>
            <a:r>
              <a:rPr dirty="0" sz="1200">
                <a:latin typeface="Times New Roman"/>
                <a:cs typeface="Times New Roman"/>
              </a:rPr>
              <a:t>the doctor. </a:t>
            </a:r>
            <a:r>
              <a:rPr dirty="0" sz="1200" spc="-10">
                <a:latin typeface="Times New Roman"/>
                <a:cs typeface="Times New Roman"/>
              </a:rPr>
              <a:t>"If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a death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must be a 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>
                <a:latin typeface="Times New Roman"/>
                <a:cs typeface="Times New Roman"/>
              </a:rPr>
              <a:t>for it. </a:t>
            </a:r>
            <a:r>
              <a:rPr dirty="0" sz="1200" spc="-5">
                <a:latin typeface="Times New Roman"/>
                <a:cs typeface="Times New Roman"/>
              </a:rPr>
              <a:t>But as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predicting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marvellous </a:t>
            </a:r>
            <a:r>
              <a:rPr dirty="0" sz="1200">
                <a:latin typeface="Times New Roman"/>
                <a:cs typeface="Times New Roman"/>
              </a:rPr>
              <a:t>in that.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our  </a:t>
            </a:r>
            <a:r>
              <a:rPr dirty="0" sz="1200" spc="-5">
                <a:latin typeface="Times New Roman"/>
                <a:cs typeface="Times New Roman"/>
              </a:rPr>
              <a:t>ladies—all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females, </a:t>
            </a:r>
            <a:r>
              <a:rPr dirty="0" sz="1200">
                <a:latin typeface="Times New Roman"/>
                <a:cs typeface="Times New Roman"/>
              </a:rPr>
              <a:t>in fact—have a turn for </a:t>
            </a:r>
            <a:r>
              <a:rPr dirty="0" sz="1200" spc="-5">
                <a:latin typeface="Times New Roman"/>
                <a:cs typeface="Times New Roman"/>
              </a:rPr>
              <a:t>prophecies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presentiments."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"Just so,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lady, </a:t>
            </a:r>
            <a:r>
              <a:rPr dirty="0" sz="1200">
                <a:latin typeface="Times New Roman"/>
                <a:cs typeface="Times New Roman"/>
              </a:rPr>
              <a:t>doctor,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quite a special </a:t>
            </a:r>
            <a:r>
              <a:rPr dirty="0" sz="1200" spc="-5">
                <a:latin typeface="Times New Roman"/>
                <a:cs typeface="Times New Roman"/>
              </a:rPr>
              <a:t>case. There was </a:t>
            </a:r>
            <a:r>
              <a:rPr dirty="0" sz="1200">
                <a:latin typeface="Times New Roman"/>
                <a:cs typeface="Times New Roman"/>
              </a:rPr>
              <a:t>nothing like the ladies'  or other </a:t>
            </a:r>
            <a:r>
              <a:rPr dirty="0" sz="1200" spc="-5">
                <a:latin typeface="Times New Roman"/>
                <a:cs typeface="Times New Roman"/>
              </a:rPr>
              <a:t>females' presentiments about her prediction and her death. She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 woman, </a:t>
            </a:r>
            <a:r>
              <a:rPr dirty="0" sz="1200">
                <a:latin typeface="Times New Roman"/>
                <a:cs typeface="Times New Roman"/>
              </a:rPr>
              <a:t>healthy </a:t>
            </a:r>
            <a:r>
              <a:rPr dirty="0" sz="1200" spc="-5">
                <a:latin typeface="Times New Roman"/>
                <a:cs typeface="Times New Roman"/>
              </a:rPr>
              <a:t>and clever, </a:t>
            </a:r>
            <a:r>
              <a:rPr dirty="0" sz="1200">
                <a:latin typeface="Times New Roman"/>
                <a:cs typeface="Times New Roman"/>
              </a:rPr>
              <a:t>with no superstitions of any sort.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such clear,  intelligent, honest eyes; an open, sensible </a:t>
            </a:r>
            <a:r>
              <a:rPr dirty="0" sz="1200">
                <a:latin typeface="Times New Roman"/>
                <a:cs typeface="Times New Roman"/>
              </a:rPr>
              <a:t>face with a faint, typically Russian look of  mockery in </a:t>
            </a:r>
            <a:r>
              <a:rPr dirty="0" sz="1200" spc="-5">
                <a:latin typeface="Times New Roman"/>
                <a:cs typeface="Times New Roman"/>
              </a:rPr>
              <a:t>her eyes and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lips.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nothing of the fine </a:t>
            </a:r>
            <a:r>
              <a:rPr dirty="0" sz="1200" spc="5">
                <a:latin typeface="Times New Roman"/>
                <a:cs typeface="Times New Roman"/>
              </a:rPr>
              <a:t>lady or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female  about her, </a:t>
            </a:r>
            <a:r>
              <a:rPr dirty="0" sz="1200">
                <a:latin typeface="Times New Roman"/>
                <a:cs typeface="Times New Roman"/>
              </a:rPr>
              <a:t>except—if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like— her </a:t>
            </a:r>
            <a:r>
              <a:rPr dirty="0" sz="1200" spc="-5">
                <a:latin typeface="Times New Roman"/>
                <a:cs typeface="Times New Roman"/>
              </a:rPr>
              <a:t>beauty! She was graceful, elegant as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birch tree;  she had wonderful hair. That she </a:t>
            </a:r>
            <a:r>
              <a:rPr dirty="0" sz="1200">
                <a:latin typeface="Times New Roman"/>
                <a:cs typeface="Times New Roman"/>
              </a:rPr>
              <a:t>may be </a:t>
            </a:r>
            <a:r>
              <a:rPr dirty="0" sz="1200" spc="-5">
                <a:latin typeface="Times New Roman"/>
                <a:cs typeface="Times New Roman"/>
              </a:rPr>
              <a:t>intelligible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add, </a:t>
            </a:r>
            <a:r>
              <a:rPr dirty="0" sz="1200">
                <a:latin typeface="Times New Roman"/>
                <a:cs typeface="Times New Roman"/>
              </a:rPr>
              <a:t>too, that </a:t>
            </a:r>
            <a:r>
              <a:rPr dirty="0" sz="1200" spc="-5">
                <a:latin typeface="Times New Roman"/>
                <a:cs typeface="Times New Roman"/>
              </a:rPr>
              <a:t>she was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person </a:t>
            </a:r>
            <a:r>
              <a:rPr dirty="0" sz="1200">
                <a:latin typeface="Times New Roman"/>
                <a:cs typeface="Times New Roman"/>
              </a:rPr>
              <a:t>of the most </a:t>
            </a:r>
            <a:r>
              <a:rPr dirty="0" sz="1200" spc="-5">
                <a:latin typeface="Times New Roman"/>
                <a:cs typeface="Times New Roman"/>
              </a:rPr>
              <a:t>infectious </a:t>
            </a:r>
            <a:r>
              <a:rPr dirty="0" sz="1200">
                <a:latin typeface="Times New Roman"/>
                <a:cs typeface="Times New Roman"/>
              </a:rPr>
              <a:t>gaiety </a:t>
            </a:r>
            <a:r>
              <a:rPr dirty="0" sz="1200" spc="-5">
                <a:latin typeface="Times New Roman"/>
                <a:cs typeface="Times New Roman"/>
              </a:rPr>
              <a:t>and carelessness and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intelligent, good </a:t>
            </a:r>
            <a:r>
              <a:rPr dirty="0" sz="1200">
                <a:latin typeface="Times New Roman"/>
                <a:cs typeface="Times New Roman"/>
              </a:rPr>
              <a:t>sort of  frivolity </a:t>
            </a:r>
            <a:r>
              <a:rPr dirty="0" sz="1200" spc="-5">
                <a:latin typeface="Times New Roman"/>
                <a:cs typeface="Times New Roman"/>
              </a:rPr>
              <a:t>which is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found in </a:t>
            </a:r>
            <a:r>
              <a:rPr dirty="0" sz="1200" spc="-5">
                <a:latin typeface="Times New Roman"/>
                <a:cs typeface="Times New Roman"/>
              </a:rPr>
              <a:t>good-natured, light-hearted people </a:t>
            </a:r>
            <a:r>
              <a:rPr dirty="0" sz="1200">
                <a:latin typeface="Times New Roman"/>
                <a:cs typeface="Times New Roman"/>
              </a:rPr>
              <a:t>with brains.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one  talk of </a:t>
            </a:r>
            <a:r>
              <a:rPr dirty="0" sz="1200" spc="-5">
                <a:latin typeface="Times New Roman"/>
                <a:cs typeface="Times New Roman"/>
              </a:rPr>
              <a:t>mysticism, spiritualism, </a:t>
            </a:r>
            <a:r>
              <a:rPr dirty="0" sz="1200">
                <a:latin typeface="Times New Roman"/>
                <a:cs typeface="Times New Roman"/>
              </a:rPr>
              <a:t>a turn for presentiment, or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>
                <a:latin typeface="Times New Roman"/>
                <a:cs typeface="Times New Roman"/>
              </a:rPr>
              <a:t>of that sort, in this  </a:t>
            </a:r>
            <a:r>
              <a:rPr dirty="0" sz="1200" spc="-5">
                <a:latin typeface="Times New Roman"/>
                <a:cs typeface="Times New Roman"/>
              </a:rPr>
              <a:t>case? She 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laugh </a:t>
            </a:r>
            <a:r>
              <a:rPr dirty="0" sz="1200">
                <a:latin typeface="Times New Roman"/>
                <a:cs typeface="Times New Roman"/>
              </a:rPr>
              <a:t>at all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doctor's </a:t>
            </a:r>
            <a:r>
              <a:rPr dirty="0" sz="1200">
                <a:latin typeface="Times New Roman"/>
                <a:cs typeface="Times New Roman"/>
              </a:rPr>
              <a:t>chaise stopped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well. </a:t>
            </a: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drank 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water, stretched,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waited </a:t>
            </a:r>
            <a:r>
              <a:rPr dirty="0" sz="1200">
                <a:latin typeface="Times New Roman"/>
                <a:cs typeface="Times New Roman"/>
              </a:rPr>
              <a:t>for the coachman to finish </a:t>
            </a:r>
            <a:r>
              <a:rPr dirty="0" sz="1200" spc="-5">
                <a:latin typeface="Times New Roman"/>
                <a:cs typeface="Times New Roman"/>
              </a:rPr>
              <a:t>watering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horses.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"Well, what </a:t>
            </a:r>
            <a:r>
              <a:rPr dirty="0" sz="1200">
                <a:latin typeface="Times New Roman"/>
                <a:cs typeface="Times New Roman"/>
              </a:rPr>
              <a:t>did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die of?"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when </a:t>
            </a:r>
            <a:r>
              <a:rPr dirty="0" sz="1200">
                <a:latin typeface="Times New Roman"/>
                <a:cs typeface="Times New Roman"/>
              </a:rPr>
              <a:t>the chaise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rolling along the  </a:t>
            </a:r>
            <a:r>
              <a:rPr dirty="0" sz="1200" spc="-5">
                <a:latin typeface="Times New Roman"/>
                <a:cs typeface="Times New Roman"/>
              </a:rPr>
              <a:t>road again.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"She </a:t>
            </a:r>
            <a:r>
              <a:rPr dirty="0" sz="1200">
                <a:latin typeface="Times New Roman"/>
                <a:cs typeface="Times New Roman"/>
              </a:rPr>
              <a:t>died in a </a:t>
            </a:r>
            <a:r>
              <a:rPr dirty="0" sz="1200" spc="-5">
                <a:latin typeface="Times New Roman"/>
                <a:cs typeface="Times New Roman"/>
              </a:rPr>
              <a:t>strange way. One </a:t>
            </a:r>
            <a:r>
              <a:rPr dirty="0" sz="1200">
                <a:latin typeface="Times New Roman"/>
                <a:cs typeface="Times New Roman"/>
              </a:rPr>
              <a:t>fine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her husband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 to </a:t>
            </a:r>
            <a:r>
              <a:rPr dirty="0" sz="1200" spc="-5">
                <a:latin typeface="Times New Roman"/>
                <a:cs typeface="Times New Roman"/>
              </a:rPr>
              <a:t>her and said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it  wouldn't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amiss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sell </a:t>
            </a:r>
            <a:r>
              <a:rPr dirty="0" sz="1200">
                <a:latin typeface="Times New Roman"/>
                <a:cs typeface="Times New Roman"/>
              </a:rPr>
              <a:t>their old </a:t>
            </a:r>
            <a:r>
              <a:rPr dirty="0" sz="1200" spc="-5">
                <a:latin typeface="Times New Roman"/>
                <a:cs typeface="Times New Roman"/>
              </a:rPr>
              <a:t>coach </a:t>
            </a:r>
            <a:r>
              <a:rPr dirty="0" sz="1200">
                <a:latin typeface="Times New Roman"/>
                <a:cs typeface="Times New Roman"/>
              </a:rPr>
              <a:t>before the spring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buy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rather  newer and </a:t>
            </a:r>
            <a:r>
              <a:rPr dirty="0" sz="1200">
                <a:latin typeface="Times New Roman"/>
                <a:cs typeface="Times New Roman"/>
              </a:rPr>
              <a:t>lighter instead,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that it might be </a:t>
            </a:r>
            <a:r>
              <a:rPr dirty="0" sz="1200" spc="-5">
                <a:latin typeface="Times New Roman"/>
                <a:cs typeface="Times New Roman"/>
              </a:rPr>
              <a:t>as well </a:t>
            </a:r>
            <a:r>
              <a:rPr dirty="0" sz="1200">
                <a:latin typeface="Times New Roman"/>
                <a:cs typeface="Times New Roman"/>
              </a:rPr>
              <a:t>to change the left </a:t>
            </a:r>
            <a:r>
              <a:rPr dirty="0" sz="1200" spc="-5">
                <a:latin typeface="Times New Roman"/>
                <a:cs typeface="Times New Roman"/>
              </a:rPr>
              <a:t>trace </a:t>
            </a:r>
            <a:r>
              <a:rPr dirty="0" sz="1200">
                <a:latin typeface="Times New Roman"/>
                <a:cs typeface="Times New Roman"/>
              </a:rPr>
              <a:t>horse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to put Bobtchinsky (that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of one of her </a:t>
            </a:r>
            <a:r>
              <a:rPr dirty="0" sz="1200" spc="-5">
                <a:latin typeface="Times New Roman"/>
                <a:cs typeface="Times New Roman"/>
              </a:rPr>
              <a:t>husband's </a:t>
            </a:r>
            <a:r>
              <a:rPr dirty="0" sz="1200">
                <a:latin typeface="Times New Roman"/>
                <a:cs typeface="Times New Roman"/>
              </a:rPr>
              <a:t>horses) in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"His </a:t>
            </a:r>
            <a:r>
              <a:rPr dirty="0" sz="1200">
                <a:latin typeface="Times New Roman"/>
                <a:cs typeface="Times New Roman"/>
              </a:rPr>
              <a:t>wife listened to him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"'Do 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-5">
                <a:latin typeface="Times New Roman"/>
                <a:cs typeface="Times New Roman"/>
              </a:rPr>
              <a:t>best, </a:t>
            </a:r>
            <a:r>
              <a:rPr dirty="0" sz="1200">
                <a:latin typeface="Times New Roman"/>
                <a:cs typeface="Times New Roman"/>
              </a:rPr>
              <a:t>but it makes no </a:t>
            </a:r>
            <a:r>
              <a:rPr dirty="0" sz="1200" spc="-5">
                <a:latin typeface="Times New Roman"/>
                <a:cs typeface="Times New Roman"/>
              </a:rPr>
              <a:t>difference </a:t>
            </a:r>
            <a:r>
              <a:rPr dirty="0" sz="1200">
                <a:latin typeface="Times New Roman"/>
                <a:cs typeface="Times New Roman"/>
              </a:rPr>
              <a:t>to me now. 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summer </a:t>
            </a:r>
            <a:r>
              <a:rPr dirty="0" sz="1200">
                <a:latin typeface="Times New Roman"/>
                <a:cs typeface="Times New Roman"/>
              </a:rPr>
              <a:t>I shall be in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cemetery.'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"Her husband,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shrugged his shoulders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smiled.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"'I am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joking,' she </a:t>
            </a:r>
            <a:r>
              <a:rPr dirty="0" sz="1200">
                <a:latin typeface="Times New Roman"/>
                <a:cs typeface="Times New Roman"/>
              </a:rPr>
              <a:t>said. </a:t>
            </a:r>
            <a:r>
              <a:rPr dirty="0" sz="1200" spc="-5">
                <a:latin typeface="Times New Roman"/>
                <a:cs typeface="Times New Roman"/>
              </a:rPr>
              <a:t>'I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earnest </a:t>
            </a:r>
            <a:r>
              <a:rPr dirty="0" sz="1200">
                <a:latin typeface="Times New Roman"/>
                <a:cs typeface="Times New Roman"/>
              </a:rPr>
              <a:t>that I shall soon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dead.'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82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"'What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mean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soon?'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"'Directly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confinement.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bear my child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die.'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husband </a:t>
            </a:r>
            <a:r>
              <a:rPr dirty="0" sz="1200" spc="-5">
                <a:latin typeface="Times New Roman"/>
                <a:cs typeface="Times New Roman"/>
              </a:rPr>
              <a:t>attached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significance </a:t>
            </a:r>
            <a:r>
              <a:rPr dirty="0" sz="1200">
                <a:latin typeface="Times New Roman"/>
                <a:cs typeface="Times New Roman"/>
              </a:rPr>
              <a:t>to these </a:t>
            </a:r>
            <a:r>
              <a:rPr dirty="0" sz="1200" spc="-5">
                <a:latin typeface="Times New Roman"/>
                <a:cs typeface="Times New Roman"/>
              </a:rPr>
              <a:t>words. 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presentiments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sort,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knew that ladies in </a:t>
            </a:r>
            <a:r>
              <a:rPr dirty="0" sz="1200" spc="-5">
                <a:latin typeface="Times New Roman"/>
                <a:cs typeface="Times New Roman"/>
              </a:rPr>
              <a:t>an interesting </a:t>
            </a:r>
            <a:r>
              <a:rPr dirty="0" sz="1200">
                <a:latin typeface="Times New Roman"/>
                <a:cs typeface="Times New Roman"/>
              </a:rPr>
              <a:t>condition </a:t>
            </a:r>
            <a:r>
              <a:rPr dirty="0" sz="1200" spc="-5">
                <a:latin typeface="Times New Roman"/>
                <a:cs typeface="Times New Roman"/>
              </a:rPr>
              <a:t>are apt </a:t>
            </a:r>
            <a:r>
              <a:rPr dirty="0" sz="1200">
                <a:latin typeface="Times New Roman"/>
                <a:cs typeface="Times New Roman"/>
              </a:rPr>
              <a:t>to  be </a:t>
            </a:r>
            <a:r>
              <a:rPr dirty="0" sz="1200" spc="-5">
                <a:latin typeface="Times New Roman"/>
                <a:cs typeface="Times New Roman"/>
              </a:rPr>
              <a:t>fanciful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way to gloomy </a:t>
            </a:r>
            <a:r>
              <a:rPr dirty="0" sz="1200" spc="-5">
                <a:latin typeface="Times New Roman"/>
                <a:cs typeface="Times New Roman"/>
              </a:rPr>
              <a:t>ideas generally. A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later his </a:t>
            </a:r>
            <a:r>
              <a:rPr dirty="0" sz="1200">
                <a:latin typeface="Times New Roman"/>
                <a:cs typeface="Times New Roman"/>
              </a:rPr>
              <a:t>wife spoke to </a:t>
            </a:r>
            <a:r>
              <a:rPr dirty="0" sz="1200" spc="-5">
                <a:latin typeface="Times New Roman"/>
                <a:cs typeface="Times New Roman"/>
              </a:rPr>
              <a:t>him  again </a:t>
            </a:r>
            <a:r>
              <a:rPr dirty="0" sz="1200">
                <a:latin typeface="Times New Roman"/>
                <a:cs typeface="Times New Roman"/>
              </a:rPr>
              <a:t>of dying immediately </a:t>
            </a:r>
            <a:r>
              <a:rPr dirty="0" sz="1200" spc="-5">
                <a:latin typeface="Times New Roman"/>
                <a:cs typeface="Times New Roman"/>
              </a:rPr>
              <a:t>after her confinement, and </a:t>
            </a:r>
            <a:r>
              <a:rPr dirty="0" sz="1200">
                <a:latin typeface="Times New Roman"/>
                <a:cs typeface="Times New Roman"/>
              </a:rPr>
              <a:t>then every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she spoke of it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laughed and </a:t>
            </a:r>
            <a:r>
              <a:rPr dirty="0" sz="1200">
                <a:latin typeface="Times New Roman"/>
                <a:cs typeface="Times New Roman"/>
              </a:rPr>
              <a:t>called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a silly </a:t>
            </a:r>
            <a:r>
              <a:rPr dirty="0" sz="1200" spc="-5">
                <a:latin typeface="Times New Roman"/>
                <a:cs typeface="Times New Roman"/>
              </a:rPr>
              <a:t>woman,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fortune-teller, </a:t>
            </a:r>
            <a:r>
              <a:rPr dirty="0" sz="1200">
                <a:latin typeface="Times New Roman"/>
                <a:cs typeface="Times New Roman"/>
              </a:rPr>
              <a:t>a crazy </a:t>
            </a:r>
            <a:r>
              <a:rPr dirty="0" sz="1200" spc="-5">
                <a:latin typeface="Times New Roman"/>
                <a:cs typeface="Times New Roman"/>
              </a:rPr>
              <a:t>creature. Her  approaching </a:t>
            </a:r>
            <a:r>
              <a:rPr dirty="0" sz="1200">
                <a:latin typeface="Times New Roman"/>
                <a:cs typeface="Times New Roman"/>
              </a:rPr>
              <a:t>death became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i="1">
                <a:latin typeface="Times New Roman"/>
                <a:cs typeface="Times New Roman"/>
              </a:rPr>
              <a:t>idée fixé </a:t>
            </a:r>
            <a:r>
              <a:rPr dirty="0" sz="1200">
                <a:latin typeface="Times New Roman"/>
                <a:cs typeface="Times New Roman"/>
              </a:rPr>
              <a:t>with his </a:t>
            </a:r>
            <a:r>
              <a:rPr dirty="0" sz="1200" spc="-5">
                <a:latin typeface="Times New Roman"/>
                <a:cs typeface="Times New Roman"/>
              </a:rPr>
              <a:t>wife.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husband would not  listen to </a:t>
            </a:r>
            <a:r>
              <a:rPr dirty="0" sz="1200" spc="-5">
                <a:latin typeface="Times New Roman"/>
                <a:cs typeface="Times New Roman"/>
              </a:rPr>
              <a:t>her she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kitchen and </a:t>
            </a:r>
            <a:r>
              <a:rPr dirty="0" sz="1200">
                <a:latin typeface="Times New Roman"/>
                <a:cs typeface="Times New Roman"/>
              </a:rPr>
              <a:t>talk of </a:t>
            </a:r>
            <a:r>
              <a:rPr dirty="0" sz="1200" spc="-5">
                <a:latin typeface="Times New Roman"/>
                <a:cs typeface="Times New Roman"/>
              </a:rPr>
              <a:t>her death </a:t>
            </a:r>
            <a:r>
              <a:rPr dirty="0" sz="1200">
                <a:latin typeface="Times New Roman"/>
                <a:cs typeface="Times New Roman"/>
              </a:rPr>
              <a:t>to the nurse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cook.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"'I haven't </a:t>
            </a:r>
            <a:r>
              <a:rPr dirty="0" sz="1200">
                <a:latin typeface="Times New Roman"/>
                <a:cs typeface="Times New Roman"/>
              </a:rPr>
              <a:t>long to live now, nurse,'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say. </a:t>
            </a:r>
            <a:r>
              <a:rPr dirty="0" sz="1200" spc="-10">
                <a:latin typeface="Times New Roman"/>
                <a:cs typeface="Times New Roman"/>
              </a:rPr>
              <a:t>'As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confinement is over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die. I did not want to die </a:t>
            </a:r>
            <a:r>
              <a:rPr dirty="0" sz="1200" spc="-5">
                <a:latin typeface="Times New Roman"/>
                <a:cs typeface="Times New Roman"/>
              </a:rPr>
              <a:t>so early, </a:t>
            </a:r>
            <a:r>
              <a:rPr dirty="0" sz="1200">
                <a:latin typeface="Times New Roman"/>
                <a:cs typeface="Times New Roman"/>
              </a:rPr>
              <a:t>but it </a:t>
            </a:r>
            <a:r>
              <a:rPr dirty="0" sz="1200" spc="-5">
                <a:latin typeface="Times New Roman"/>
                <a:cs typeface="Times New Roman"/>
              </a:rPr>
              <a:t>seems it's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fate.'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nurse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cook were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tears,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course. Sometimes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priest's </a:t>
            </a:r>
            <a:r>
              <a:rPr dirty="0" sz="1200">
                <a:latin typeface="Times New Roman"/>
                <a:cs typeface="Times New Roman"/>
              </a:rPr>
              <a:t>wife or some  lady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neighbouring estate would </a:t>
            </a:r>
            <a:r>
              <a:rPr dirty="0" sz="1200" spc="-5">
                <a:latin typeface="Times New Roman"/>
                <a:cs typeface="Times New Roman"/>
              </a:rPr>
              <a:t>come and see her and she </a:t>
            </a:r>
            <a:r>
              <a:rPr dirty="0" sz="1200">
                <a:latin typeface="Times New Roman"/>
                <a:cs typeface="Times New Roman"/>
              </a:rPr>
              <a:t>would take them </a:t>
            </a:r>
            <a:r>
              <a:rPr dirty="0" sz="1200" spc="-5">
                <a:latin typeface="Times New Roman"/>
                <a:cs typeface="Times New Roman"/>
              </a:rPr>
              <a:t>aside  and open her </a:t>
            </a:r>
            <a:r>
              <a:rPr dirty="0" sz="1200">
                <a:latin typeface="Times New Roman"/>
                <a:cs typeface="Times New Roman"/>
              </a:rPr>
              <a:t>soul to them,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harping on the </a:t>
            </a:r>
            <a:r>
              <a:rPr dirty="0" sz="1200" spc="-5">
                <a:latin typeface="Times New Roman"/>
                <a:cs typeface="Times New Roman"/>
              </a:rPr>
              <a:t>same subject, </a:t>
            </a:r>
            <a:r>
              <a:rPr dirty="0" sz="1200">
                <a:latin typeface="Times New Roman"/>
                <a:cs typeface="Times New Roman"/>
              </a:rPr>
              <a:t>her approaching death. 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spoke </a:t>
            </a:r>
            <a:r>
              <a:rPr dirty="0" sz="1200" spc="-5">
                <a:latin typeface="Times New Roman"/>
                <a:cs typeface="Times New Roman"/>
              </a:rPr>
              <a:t>gravely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unpleasant </a:t>
            </a:r>
            <a:r>
              <a:rPr dirty="0" sz="1200">
                <a:latin typeface="Times New Roman"/>
                <a:cs typeface="Times New Roman"/>
              </a:rPr>
              <a:t>smile,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angry </a:t>
            </a:r>
            <a:r>
              <a:rPr dirty="0" sz="1200">
                <a:latin typeface="Times New Roman"/>
                <a:cs typeface="Times New Roman"/>
              </a:rPr>
              <a:t>face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would not 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contradiction. She had been smart and fashionable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dress, </a:t>
            </a:r>
            <a:r>
              <a:rPr dirty="0" sz="1200">
                <a:latin typeface="Times New Roman"/>
                <a:cs typeface="Times New Roman"/>
              </a:rPr>
              <a:t>but now </a:t>
            </a:r>
            <a:r>
              <a:rPr dirty="0" sz="1200" spc="-5">
                <a:latin typeface="Times New Roman"/>
                <a:cs typeface="Times New Roman"/>
              </a:rPr>
              <a:t>in  </a:t>
            </a:r>
            <a:r>
              <a:rPr dirty="0" sz="1200">
                <a:latin typeface="Times New Roman"/>
                <a:cs typeface="Times New Roman"/>
              </a:rPr>
              <a:t>view of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approaching </a:t>
            </a:r>
            <a:r>
              <a:rPr dirty="0" sz="1200" spc="-5">
                <a:latin typeface="Times New Roman"/>
                <a:cs typeface="Times New Roman"/>
              </a:rPr>
              <a:t>death she became slovenly; 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read, 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laugh,  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dream aloud.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drove with </a:t>
            </a:r>
            <a:r>
              <a:rPr dirty="0" sz="1200" spc="-5">
                <a:latin typeface="Times New Roman"/>
                <a:cs typeface="Times New Roman"/>
              </a:rPr>
              <a:t>her aunt </a:t>
            </a:r>
            <a:r>
              <a:rPr dirty="0" sz="1200">
                <a:latin typeface="Times New Roman"/>
                <a:cs typeface="Times New Roman"/>
              </a:rPr>
              <a:t>to the cemetery </a:t>
            </a:r>
            <a:r>
              <a:rPr dirty="0" sz="1200" spc="-5">
                <a:latin typeface="Times New Roman"/>
                <a:cs typeface="Times New Roman"/>
              </a:rPr>
              <a:t>and  selected </a:t>
            </a:r>
            <a:r>
              <a:rPr dirty="0" sz="1200">
                <a:latin typeface="Times New Roman"/>
                <a:cs typeface="Times New Roman"/>
              </a:rPr>
              <a:t>a spot for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tomb. </a:t>
            </a:r>
            <a:r>
              <a:rPr dirty="0" sz="1200" spc="-5">
                <a:latin typeface="Times New Roman"/>
                <a:cs typeface="Times New Roman"/>
              </a:rPr>
              <a:t>Five days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her confinement she </a:t>
            </a:r>
            <a:r>
              <a:rPr dirty="0" sz="1200">
                <a:latin typeface="Times New Roman"/>
                <a:cs typeface="Times New Roman"/>
              </a:rPr>
              <a:t>made her will. And 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this, </a:t>
            </a:r>
            <a:r>
              <a:rPr dirty="0" sz="1200" spc="-5">
                <a:latin typeface="Times New Roman"/>
                <a:cs typeface="Times New Roman"/>
              </a:rPr>
              <a:t>bear </a:t>
            </a:r>
            <a:r>
              <a:rPr dirty="0" sz="1200">
                <a:latin typeface="Times New Roman"/>
                <a:cs typeface="Times New Roman"/>
              </a:rPr>
              <a:t>in mind, was done in the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health, without the </a:t>
            </a:r>
            <a:r>
              <a:rPr dirty="0" sz="1200" spc="-5">
                <a:latin typeface="Times New Roman"/>
                <a:cs typeface="Times New Roman"/>
              </a:rPr>
              <a:t>faintest </a:t>
            </a:r>
            <a:r>
              <a:rPr dirty="0" sz="1200">
                <a:latin typeface="Times New Roman"/>
                <a:cs typeface="Times New Roman"/>
              </a:rPr>
              <a:t>hint of </a:t>
            </a:r>
            <a:r>
              <a:rPr dirty="0" sz="1200" spc="-5">
                <a:latin typeface="Times New Roman"/>
                <a:cs typeface="Times New Roman"/>
              </a:rPr>
              <a:t>illness 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danger. A confinement is </a:t>
            </a:r>
            <a:r>
              <a:rPr dirty="0" sz="1200">
                <a:latin typeface="Times New Roman"/>
                <a:cs typeface="Times New Roman"/>
              </a:rPr>
              <a:t>a difficult </a:t>
            </a:r>
            <a:r>
              <a:rPr dirty="0" sz="1200" spc="-5">
                <a:latin typeface="Times New Roman"/>
                <a:cs typeface="Times New Roman"/>
              </a:rPr>
              <a:t>affair </a:t>
            </a:r>
            <a:r>
              <a:rPr dirty="0" sz="1200">
                <a:latin typeface="Times New Roman"/>
                <a:cs typeface="Times New Roman"/>
              </a:rPr>
              <a:t>and sometimes </a:t>
            </a:r>
            <a:r>
              <a:rPr dirty="0" sz="1200" spc="-5">
                <a:latin typeface="Times New Roman"/>
                <a:cs typeface="Times New Roman"/>
              </a:rPr>
              <a:t>fatal, </a:t>
            </a:r>
            <a:r>
              <a:rPr dirty="0" sz="1200">
                <a:latin typeface="Times New Roman"/>
                <a:cs typeface="Times New Roman"/>
              </a:rPr>
              <a:t>but in the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telling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indication was favourable, and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absolutely  nothing to be </a:t>
            </a:r>
            <a:r>
              <a:rPr dirty="0" sz="1200" spc="-5">
                <a:latin typeface="Times New Roman"/>
                <a:cs typeface="Times New Roman"/>
              </a:rPr>
              <a:t>afraid </a:t>
            </a:r>
            <a:r>
              <a:rPr dirty="0" sz="1200">
                <a:latin typeface="Times New Roman"/>
                <a:cs typeface="Times New Roman"/>
              </a:rPr>
              <a:t>of. </a:t>
            </a:r>
            <a:r>
              <a:rPr dirty="0" sz="1200" spc="-5">
                <a:latin typeface="Times New Roman"/>
                <a:cs typeface="Times New Roman"/>
              </a:rPr>
              <a:t>Her husband was </a:t>
            </a:r>
            <a:r>
              <a:rPr dirty="0" sz="1200">
                <a:latin typeface="Times New Roman"/>
                <a:cs typeface="Times New Roman"/>
              </a:rPr>
              <a:t>sick of the whole </a:t>
            </a:r>
            <a:r>
              <a:rPr dirty="0" sz="1200" spc="-5">
                <a:latin typeface="Times New Roman"/>
                <a:cs typeface="Times New Roman"/>
              </a:rPr>
              <a:t>business at last. He </a:t>
            </a:r>
            <a:r>
              <a:rPr dirty="0" sz="1200">
                <a:latin typeface="Times New Roman"/>
                <a:cs typeface="Times New Roman"/>
              </a:rPr>
              <a:t>lost </a:t>
            </a:r>
            <a:r>
              <a:rPr dirty="0" sz="1200" spc="-5">
                <a:latin typeface="Times New Roman"/>
                <a:cs typeface="Times New Roman"/>
              </a:rPr>
              <a:t>his  temper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at dinner and </a:t>
            </a:r>
            <a:r>
              <a:rPr dirty="0" sz="1200">
                <a:latin typeface="Times New Roman"/>
                <a:cs typeface="Times New Roman"/>
              </a:rPr>
              <a:t>asked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her:</a:t>
            </a:r>
            <a:endParaRPr sz="1200">
              <a:latin typeface="Times New Roman"/>
              <a:cs typeface="Times New Roman"/>
            </a:endParaRPr>
          </a:p>
          <a:p>
            <a:pPr marL="12700" marR="1265555">
              <a:lnSpc>
                <a:spcPct val="1925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"'Listen, Natasha, when is there going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end of this </a:t>
            </a:r>
            <a:r>
              <a:rPr dirty="0" sz="1200" spc="-5">
                <a:latin typeface="Times New Roman"/>
                <a:cs typeface="Times New Roman"/>
              </a:rPr>
              <a:t>silliness?'  "'It's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silliness,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earnest.'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"'Nonsense,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advise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over </a:t>
            </a:r>
            <a:r>
              <a:rPr dirty="0" sz="1200">
                <a:latin typeface="Times New Roman"/>
                <a:cs typeface="Times New Roman"/>
              </a:rPr>
              <a:t>being silly that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feel ashamed </a:t>
            </a:r>
            <a:r>
              <a:rPr dirty="0" sz="1200">
                <a:latin typeface="Times New Roman"/>
                <a:cs typeface="Times New Roman"/>
              </a:rPr>
              <a:t>of it  </a:t>
            </a:r>
            <a:r>
              <a:rPr dirty="0" sz="1200" spc="-5">
                <a:latin typeface="Times New Roman"/>
                <a:cs typeface="Times New Roman"/>
              </a:rPr>
              <a:t>afterwards.'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confinement </a:t>
            </a:r>
            <a:r>
              <a:rPr dirty="0" sz="1200">
                <a:latin typeface="Times New Roman"/>
                <a:cs typeface="Times New Roman"/>
              </a:rPr>
              <a:t>came. The husband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>
                <a:latin typeface="Times New Roman"/>
                <a:cs typeface="Times New Roman"/>
              </a:rPr>
              <a:t>midwife from the town. </a:t>
            </a:r>
            <a:r>
              <a:rPr dirty="0" sz="1200" spc="-15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was his wife's first confinement, </a:t>
            </a:r>
            <a:r>
              <a:rPr dirty="0" sz="1200">
                <a:latin typeface="Times New Roman"/>
                <a:cs typeface="Times New Roman"/>
              </a:rPr>
              <a:t>but it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gone </a:t>
            </a:r>
            <a:r>
              <a:rPr dirty="0" sz="1200">
                <a:latin typeface="Times New Roman"/>
                <a:cs typeface="Times New Roman"/>
              </a:rPr>
              <a:t>better. When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all </a:t>
            </a:r>
            <a:r>
              <a:rPr dirty="0" sz="1200">
                <a:latin typeface="Times New Roman"/>
                <a:cs typeface="Times New Roman"/>
              </a:rPr>
              <a:t>over  </a:t>
            </a:r>
            <a:r>
              <a:rPr dirty="0" sz="1200" spc="-5">
                <a:latin typeface="Times New Roman"/>
                <a:cs typeface="Times New Roman"/>
              </a:rPr>
              <a:t>she asked </a:t>
            </a:r>
            <a:r>
              <a:rPr dirty="0" sz="1200">
                <a:latin typeface="Times New Roman"/>
                <a:cs typeface="Times New Roman"/>
              </a:rPr>
              <a:t>to look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baby. She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it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"'Well, </a:t>
            </a:r>
            <a:r>
              <a:rPr dirty="0" sz="1200">
                <a:latin typeface="Times New Roman"/>
                <a:cs typeface="Times New Roman"/>
              </a:rPr>
              <a:t>now I 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die.'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"She said good-bye, </a:t>
            </a:r>
            <a:r>
              <a:rPr dirty="0" sz="1200">
                <a:latin typeface="Times New Roman"/>
                <a:cs typeface="Times New Roman"/>
              </a:rPr>
              <a:t>shut </a:t>
            </a:r>
            <a:r>
              <a:rPr dirty="0" sz="1200" spc="-5">
                <a:latin typeface="Times New Roman"/>
                <a:cs typeface="Times New Roman"/>
              </a:rPr>
              <a:t>her eyes, </a:t>
            </a:r>
            <a:r>
              <a:rPr dirty="0" sz="1200">
                <a:latin typeface="Times New Roman"/>
                <a:cs typeface="Times New Roman"/>
              </a:rPr>
              <a:t>and half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hour </a:t>
            </a:r>
            <a:r>
              <a:rPr dirty="0" sz="1200" spc="-5">
                <a:latin typeface="Times New Roman"/>
                <a:cs typeface="Times New Roman"/>
              </a:rPr>
              <a:t>later gave </a:t>
            </a:r>
            <a:r>
              <a:rPr dirty="0" sz="1200">
                <a:latin typeface="Times New Roman"/>
                <a:cs typeface="Times New Roman"/>
              </a:rPr>
              <a:t>up her soul to God. </a:t>
            </a:r>
            <a:r>
              <a:rPr dirty="0" sz="1200" spc="-5">
                <a:latin typeface="Times New Roman"/>
                <a:cs typeface="Times New Roman"/>
              </a:rPr>
              <a:t>She  was </a:t>
            </a:r>
            <a:r>
              <a:rPr dirty="0" sz="1200">
                <a:latin typeface="Times New Roman"/>
                <a:cs typeface="Times New Roman"/>
              </a:rPr>
              <a:t>fully </a:t>
            </a:r>
            <a:r>
              <a:rPr dirty="0" sz="1200" spc="-5">
                <a:latin typeface="Times New Roman"/>
                <a:cs typeface="Times New Roman"/>
              </a:rPr>
              <a:t>conscious </a:t>
            </a:r>
            <a:r>
              <a:rPr dirty="0" sz="1200">
                <a:latin typeface="Times New Roman"/>
                <a:cs typeface="Times New Roman"/>
              </a:rPr>
              <a:t>up to the last </a:t>
            </a:r>
            <a:r>
              <a:rPr dirty="0" sz="1200" spc="-5">
                <a:latin typeface="Times New Roman"/>
                <a:cs typeface="Times New Roman"/>
              </a:rPr>
              <a:t>moment. Anyway 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gave her </a:t>
            </a:r>
            <a:r>
              <a:rPr dirty="0" sz="1200">
                <a:latin typeface="Times New Roman"/>
                <a:cs typeface="Times New Roman"/>
              </a:rPr>
              <a:t>milk </a:t>
            </a:r>
            <a:r>
              <a:rPr dirty="0" sz="1200" spc="-5">
                <a:latin typeface="Times New Roman"/>
                <a:cs typeface="Times New Roman"/>
              </a:rPr>
              <a:t>instead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water she whispered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softly: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"'Why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giving </a:t>
            </a:r>
            <a:r>
              <a:rPr dirty="0" sz="1200">
                <a:latin typeface="Times New Roman"/>
                <a:cs typeface="Times New Roman"/>
              </a:rPr>
              <a:t>me milk </a:t>
            </a:r>
            <a:r>
              <a:rPr dirty="0" sz="1200" spc="-5">
                <a:latin typeface="Times New Roman"/>
                <a:cs typeface="Times New Roman"/>
              </a:rPr>
              <a:t>instead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water?'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what </a:t>
            </a:r>
            <a:r>
              <a:rPr dirty="0" sz="1200">
                <a:latin typeface="Times New Roman"/>
                <a:cs typeface="Times New Roman"/>
              </a:rPr>
              <a:t>happened.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69695"/>
            <a:ext cx="5426710" cy="890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SCHOOLMASTER</a:t>
            </a: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800"/>
              </a:lnSpc>
              <a:spcBef>
                <a:spcPts val="1395"/>
              </a:spcBef>
            </a:pPr>
            <a:r>
              <a:rPr dirty="0" sz="1200" spc="-5">
                <a:latin typeface="Times New Roman"/>
                <a:cs typeface="Times New Roman"/>
              </a:rPr>
              <a:t>FYODOR </a:t>
            </a:r>
            <a:r>
              <a:rPr dirty="0" sz="1200" spc="-10">
                <a:latin typeface="Times New Roman"/>
                <a:cs typeface="Times New Roman"/>
              </a:rPr>
              <a:t>LUKITCH </a:t>
            </a:r>
            <a:r>
              <a:rPr dirty="0" sz="1200" spc="-5">
                <a:latin typeface="Times New Roman"/>
                <a:cs typeface="Times New Roman"/>
              </a:rPr>
              <a:t>SYSOEV,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master </a:t>
            </a:r>
            <a:r>
              <a:rPr dirty="0" sz="1200">
                <a:latin typeface="Times New Roman"/>
                <a:cs typeface="Times New Roman"/>
              </a:rPr>
              <a:t>of the factory </a:t>
            </a:r>
            <a:r>
              <a:rPr dirty="0" sz="1200" spc="-5">
                <a:latin typeface="Times New Roman"/>
                <a:cs typeface="Times New Roman"/>
              </a:rPr>
              <a:t>school maintained at </a:t>
            </a:r>
            <a:r>
              <a:rPr dirty="0" sz="1200">
                <a:latin typeface="Times New Roman"/>
                <a:cs typeface="Times New Roman"/>
              </a:rPr>
              <a:t>the  expense of the </a:t>
            </a:r>
            <a:r>
              <a:rPr dirty="0" sz="1200" spc="-5">
                <a:latin typeface="Times New Roman"/>
                <a:cs typeface="Times New Roman"/>
              </a:rPr>
              <a:t>firm </a:t>
            </a:r>
            <a:r>
              <a:rPr dirty="0" sz="1200">
                <a:latin typeface="Times New Roman"/>
                <a:cs typeface="Times New Roman"/>
              </a:rPr>
              <a:t>of Kulikin, </a:t>
            </a:r>
            <a:r>
              <a:rPr dirty="0" sz="1200" spc="-5">
                <a:latin typeface="Times New Roman"/>
                <a:cs typeface="Times New Roman"/>
              </a:rPr>
              <a:t>was getting </a:t>
            </a:r>
            <a:r>
              <a:rPr dirty="0" sz="1200">
                <a:latin typeface="Times New Roman"/>
                <a:cs typeface="Times New Roman"/>
              </a:rPr>
              <a:t>ready for the </a:t>
            </a:r>
            <a:r>
              <a:rPr dirty="0" sz="1200" spc="-5">
                <a:latin typeface="Times New Roman"/>
                <a:cs typeface="Times New Roman"/>
              </a:rPr>
              <a:t>annual </a:t>
            </a:r>
            <a:r>
              <a:rPr dirty="0" sz="1200" spc="5">
                <a:latin typeface="Times New Roman"/>
                <a:cs typeface="Times New Roman"/>
              </a:rPr>
              <a:t>dinner.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 spc="-5">
                <a:latin typeface="Times New Roman"/>
                <a:cs typeface="Times New Roman"/>
              </a:rPr>
              <a:t>after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 examination the board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managers gave </a:t>
            </a:r>
            <a:r>
              <a:rPr dirty="0" sz="1200">
                <a:latin typeface="Times New Roman"/>
                <a:cs typeface="Times New Roman"/>
              </a:rPr>
              <a:t>a dinner </a:t>
            </a:r>
            <a:r>
              <a:rPr dirty="0" sz="1200" spc="-5">
                <a:latin typeface="Times New Roman"/>
                <a:cs typeface="Times New Roman"/>
              </a:rPr>
              <a:t>at 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inspector </a:t>
            </a:r>
            <a:r>
              <a:rPr dirty="0" sz="1200">
                <a:latin typeface="Times New Roman"/>
                <a:cs typeface="Times New Roman"/>
              </a:rPr>
              <a:t>of  elementary schools,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conducted </a:t>
            </a:r>
            <a:r>
              <a:rPr dirty="0" sz="1200">
                <a:latin typeface="Times New Roman"/>
                <a:cs typeface="Times New Roman"/>
              </a:rPr>
              <a:t>the examinations,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managers and  foremen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factory </a:t>
            </a:r>
            <a:r>
              <a:rPr dirty="0" sz="1200" spc="-5">
                <a:latin typeface="Times New Roman"/>
                <a:cs typeface="Times New Roman"/>
              </a:rPr>
              <a:t>were present.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spite of their official </a:t>
            </a:r>
            <a:r>
              <a:rPr dirty="0" sz="1200" spc="-5">
                <a:latin typeface="Times New Roman"/>
                <a:cs typeface="Times New Roman"/>
              </a:rPr>
              <a:t>character,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dinners  were always good and lively,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guests </a:t>
            </a:r>
            <a:r>
              <a:rPr dirty="0" sz="1200">
                <a:latin typeface="Times New Roman"/>
                <a:cs typeface="Times New Roman"/>
              </a:rPr>
              <a:t>sat a long time over them; </a:t>
            </a:r>
            <a:r>
              <a:rPr dirty="0" sz="1200" spc="-5">
                <a:latin typeface="Times New Roman"/>
                <a:cs typeface="Times New Roman"/>
              </a:rPr>
              <a:t>forgetting  distinctions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rank and recalling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their meritorious </a:t>
            </a:r>
            <a:r>
              <a:rPr dirty="0" sz="1200" spc="-5">
                <a:latin typeface="Times New Roman"/>
                <a:cs typeface="Times New Roman"/>
              </a:rPr>
              <a:t>labours,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ate </a:t>
            </a:r>
            <a:r>
              <a:rPr dirty="0" sz="1200">
                <a:latin typeface="Times New Roman"/>
                <a:cs typeface="Times New Roman"/>
              </a:rPr>
              <a:t>till they were  full, </a:t>
            </a:r>
            <a:r>
              <a:rPr dirty="0" sz="1200" spc="-5">
                <a:latin typeface="Times New Roman"/>
                <a:cs typeface="Times New Roman"/>
              </a:rPr>
              <a:t>drank amicably, chattered </a:t>
            </a:r>
            <a:r>
              <a:rPr dirty="0" sz="1200">
                <a:latin typeface="Times New Roman"/>
                <a:cs typeface="Times New Roman"/>
              </a:rPr>
              <a:t>till they were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hoarse </a:t>
            </a:r>
            <a:r>
              <a:rPr dirty="0" sz="1200" spc="-5">
                <a:latin typeface="Times New Roman"/>
                <a:cs typeface="Times New Roman"/>
              </a:rPr>
              <a:t>and parted </a:t>
            </a:r>
            <a:r>
              <a:rPr dirty="0" sz="1200">
                <a:latin typeface="Times New Roman"/>
                <a:cs typeface="Times New Roman"/>
              </a:rPr>
              <a:t>late in the </a:t>
            </a:r>
            <a:r>
              <a:rPr dirty="0" sz="1200" spc="-5">
                <a:latin typeface="Times New Roman"/>
                <a:cs typeface="Times New Roman"/>
              </a:rPr>
              <a:t>evening,  deafening </a:t>
            </a:r>
            <a:r>
              <a:rPr dirty="0" sz="1200">
                <a:latin typeface="Times New Roman"/>
                <a:cs typeface="Times New Roman"/>
              </a:rPr>
              <a:t>the whole factory </a:t>
            </a:r>
            <a:r>
              <a:rPr dirty="0" sz="1200" spc="-5">
                <a:latin typeface="Times New Roman"/>
                <a:cs typeface="Times New Roman"/>
              </a:rPr>
              <a:t>settlement </a:t>
            </a:r>
            <a:r>
              <a:rPr dirty="0" sz="1200">
                <a:latin typeface="Times New Roman"/>
                <a:cs typeface="Times New Roman"/>
              </a:rPr>
              <a:t>with their </a:t>
            </a:r>
            <a:r>
              <a:rPr dirty="0" sz="1200" spc="-5">
                <a:latin typeface="Times New Roman"/>
                <a:cs typeface="Times New Roman"/>
              </a:rPr>
              <a:t>singing and </a:t>
            </a:r>
            <a:r>
              <a:rPr dirty="0" sz="1200">
                <a:latin typeface="Times New Roman"/>
                <a:cs typeface="Times New Roman"/>
              </a:rPr>
              <a:t>the sound of their </a:t>
            </a:r>
            <a:r>
              <a:rPr dirty="0" sz="1200" spc="-5">
                <a:latin typeface="Times New Roman"/>
                <a:cs typeface="Times New Roman"/>
              </a:rPr>
              <a:t>kisses.  Of such dinners Sysoev had taken part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thirteen,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that number of </a:t>
            </a:r>
            <a:r>
              <a:rPr dirty="0" sz="1200" spc="-5">
                <a:latin typeface="Times New Roman"/>
                <a:cs typeface="Times New Roman"/>
              </a:rPr>
              <a:t>years  master </a:t>
            </a:r>
            <a:r>
              <a:rPr dirty="0" sz="1200">
                <a:latin typeface="Times New Roman"/>
                <a:cs typeface="Times New Roman"/>
              </a:rPr>
              <a:t>of the factory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Now, getting </a:t>
            </a:r>
            <a:r>
              <a:rPr dirty="0" sz="1200">
                <a:latin typeface="Times New Roman"/>
                <a:cs typeface="Times New Roman"/>
              </a:rPr>
              <a:t>ready for the </a:t>
            </a:r>
            <a:r>
              <a:rPr dirty="0" sz="1200" spc="-5">
                <a:latin typeface="Times New Roman"/>
                <a:cs typeface="Times New Roman"/>
              </a:rPr>
              <a:t>fourteenth,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trying </a:t>
            </a:r>
            <a:r>
              <a:rPr dirty="0" sz="1200">
                <a:latin typeface="Times New Roman"/>
                <a:cs typeface="Times New Roman"/>
              </a:rPr>
              <a:t>to make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as festive and  correct as </a:t>
            </a:r>
            <a:r>
              <a:rPr dirty="0" sz="1200">
                <a:latin typeface="Times New Roman"/>
                <a:cs typeface="Times New Roman"/>
              </a:rPr>
              <a:t>possible.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spent </a:t>
            </a:r>
            <a:r>
              <a:rPr dirty="0" sz="1200">
                <a:latin typeface="Times New Roman"/>
                <a:cs typeface="Times New Roman"/>
              </a:rPr>
              <a:t>a whole hour brushing </a:t>
            </a:r>
            <a:r>
              <a:rPr dirty="0" sz="1200" spc="-5">
                <a:latin typeface="Times New Roman"/>
                <a:cs typeface="Times New Roman"/>
              </a:rPr>
              <a:t>his new black </a:t>
            </a:r>
            <a:r>
              <a:rPr dirty="0" sz="1200">
                <a:latin typeface="Times New Roman"/>
                <a:cs typeface="Times New Roman"/>
              </a:rPr>
              <a:t>suit, </a:t>
            </a:r>
            <a:r>
              <a:rPr dirty="0" sz="1200" spc="-5">
                <a:latin typeface="Times New Roman"/>
                <a:cs typeface="Times New Roman"/>
              </a:rPr>
              <a:t>and spent  almost as </a:t>
            </a:r>
            <a:r>
              <a:rPr dirty="0" sz="1200">
                <a:latin typeface="Times New Roman"/>
                <a:cs typeface="Times New Roman"/>
              </a:rPr>
              <a:t>long in </a:t>
            </a:r>
            <a:r>
              <a:rPr dirty="0" sz="1200" spc="-5">
                <a:latin typeface="Times New Roman"/>
                <a:cs typeface="Times New Roman"/>
              </a:rPr>
              <a:t>front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looking-glass </a:t>
            </a:r>
            <a:r>
              <a:rPr dirty="0" sz="1200">
                <a:latin typeface="Times New Roman"/>
                <a:cs typeface="Times New Roman"/>
              </a:rPr>
              <a:t>while he put on a </a:t>
            </a:r>
            <a:r>
              <a:rPr dirty="0" sz="1200" spc="-5">
                <a:latin typeface="Times New Roman"/>
                <a:cs typeface="Times New Roman"/>
              </a:rPr>
              <a:t>fashionable </a:t>
            </a:r>
            <a:r>
              <a:rPr dirty="0" sz="1200">
                <a:latin typeface="Times New Roman"/>
                <a:cs typeface="Times New Roman"/>
              </a:rPr>
              <a:t>shirt; the </a:t>
            </a:r>
            <a:r>
              <a:rPr dirty="0" sz="1200" spc="-5">
                <a:latin typeface="Times New Roman"/>
                <a:cs typeface="Times New Roman"/>
              </a:rPr>
              <a:t>studs  would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 the button-holes,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circumstance called forth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perfect </a:t>
            </a:r>
            <a:r>
              <a:rPr dirty="0" sz="1200">
                <a:latin typeface="Times New Roman"/>
                <a:cs typeface="Times New Roman"/>
              </a:rPr>
              <a:t>storm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complaints, threats,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reproaches addressed </a:t>
            </a:r>
            <a:r>
              <a:rPr dirty="0" sz="1200">
                <a:latin typeface="Times New Roman"/>
                <a:cs typeface="Times New Roman"/>
              </a:rPr>
              <a:t>to 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wife.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poor </a:t>
            </a:r>
            <a:r>
              <a:rPr dirty="0" sz="1200" spc="-5">
                <a:latin typeface="Times New Roman"/>
                <a:cs typeface="Times New Roman"/>
              </a:rPr>
              <a:t>wife, </a:t>
            </a:r>
            <a:r>
              <a:rPr dirty="0" sz="1200">
                <a:latin typeface="Times New Roman"/>
                <a:cs typeface="Times New Roman"/>
              </a:rPr>
              <a:t>bustling round him, </a:t>
            </a:r>
            <a:r>
              <a:rPr dirty="0" sz="1200" spc="-5">
                <a:latin typeface="Times New Roman"/>
                <a:cs typeface="Times New Roman"/>
              </a:rPr>
              <a:t>wore herself </a:t>
            </a:r>
            <a:r>
              <a:rPr dirty="0" sz="1200">
                <a:latin typeface="Times New Roman"/>
                <a:cs typeface="Times New Roman"/>
              </a:rPr>
              <a:t>out with </a:t>
            </a:r>
            <a:r>
              <a:rPr dirty="0" sz="1200" spc="-5">
                <a:latin typeface="Times New Roman"/>
                <a:cs typeface="Times New Roman"/>
              </a:rPr>
              <a:t>her efforts. </a:t>
            </a:r>
            <a:r>
              <a:rPr dirty="0" sz="1200">
                <a:latin typeface="Times New Roman"/>
                <a:cs typeface="Times New Roman"/>
              </a:rPr>
              <a:t>And indeed he, too,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exhausted in the end. When </a:t>
            </a:r>
            <a:r>
              <a:rPr dirty="0" sz="1200" spc="-5">
                <a:latin typeface="Times New Roman"/>
                <a:cs typeface="Times New Roman"/>
              </a:rPr>
              <a:t>his polished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brought him from the </a:t>
            </a:r>
            <a:r>
              <a:rPr dirty="0" sz="1200" spc="-5">
                <a:latin typeface="Times New Roman"/>
                <a:cs typeface="Times New Roman"/>
              </a:rPr>
              <a:t>kitchen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strength </a:t>
            </a:r>
            <a:r>
              <a:rPr dirty="0" sz="1200">
                <a:latin typeface="Times New Roman"/>
                <a:cs typeface="Times New Roman"/>
              </a:rPr>
              <a:t>to pull them on. </a:t>
            </a:r>
            <a:r>
              <a:rPr dirty="0" sz="1200" spc="-5">
                <a:latin typeface="Times New Roman"/>
                <a:cs typeface="Times New Roman"/>
              </a:rPr>
              <a:t>He had </a:t>
            </a:r>
            <a:r>
              <a:rPr dirty="0" sz="1200">
                <a:latin typeface="Times New Roman"/>
                <a:cs typeface="Times New Roman"/>
              </a:rPr>
              <a:t>to lie down </a:t>
            </a:r>
            <a:r>
              <a:rPr dirty="0" sz="1200" spc="-5">
                <a:latin typeface="Times New Roman"/>
                <a:cs typeface="Times New Roman"/>
              </a:rPr>
              <a:t>and have </a:t>
            </a:r>
            <a:r>
              <a:rPr dirty="0" sz="1200">
                <a:latin typeface="Times New Roman"/>
                <a:cs typeface="Times New Roman"/>
              </a:rPr>
              <a:t>a drink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"How weak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grown!" sighed his wife. "You ought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this dinner </a:t>
            </a:r>
            <a:r>
              <a:rPr dirty="0" sz="1200" spc="-5">
                <a:latin typeface="Times New Roman"/>
                <a:cs typeface="Times New Roman"/>
              </a:rPr>
              <a:t>at  all."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 advice, please!"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schoolmaster cut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angrily.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He was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bad temper, </a:t>
            </a:r>
            <a:r>
              <a:rPr dirty="0" sz="1200">
                <a:latin typeface="Times New Roman"/>
                <a:cs typeface="Times New Roman"/>
              </a:rPr>
              <a:t>for he had been much </a:t>
            </a:r>
            <a:r>
              <a:rPr dirty="0" sz="1200" spc="-5">
                <a:latin typeface="Times New Roman"/>
                <a:cs typeface="Times New Roman"/>
              </a:rPr>
              <a:t>displeased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recent  examinations.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examinations had gone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splendidly;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boys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senior  </a:t>
            </a:r>
            <a:r>
              <a:rPr dirty="0" sz="1200">
                <a:latin typeface="Times New Roman"/>
                <a:cs typeface="Times New Roman"/>
              </a:rPr>
              <a:t>division </a:t>
            </a:r>
            <a:r>
              <a:rPr dirty="0" sz="1200" spc="-5">
                <a:latin typeface="Times New Roman"/>
                <a:cs typeface="Times New Roman"/>
              </a:rPr>
              <a:t>had gained certificates and prizes; </a:t>
            </a:r>
            <a:r>
              <a:rPr dirty="0" sz="1200">
                <a:latin typeface="Times New Roman"/>
                <a:cs typeface="Times New Roman"/>
              </a:rPr>
              <a:t>both the managers of the factory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government officials were pleased </a:t>
            </a:r>
            <a:r>
              <a:rPr dirty="0" sz="1200">
                <a:latin typeface="Times New Roman"/>
                <a:cs typeface="Times New Roman"/>
              </a:rPr>
              <a:t>with the results; but that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enough </a:t>
            </a:r>
            <a:r>
              <a:rPr dirty="0" sz="1200">
                <a:latin typeface="Times New Roman"/>
                <a:cs typeface="Times New Roman"/>
              </a:rPr>
              <a:t>for the  </a:t>
            </a:r>
            <a:r>
              <a:rPr dirty="0" sz="1200" spc="-5">
                <a:latin typeface="Times New Roman"/>
                <a:cs typeface="Times New Roman"/>
              </a:rPr>
              <a:t>schoolmaster. He was </a:t>
            </a:r>
            <a:r>
              <a:rPr dirty="0" sz="1200">
                <a:latin typeface="Times New Roman"/>
                <a:cs typeface="Times New Roman"/>
              </a:rPr>
              <a:t>vexed that </a:t>
            </a:r>
            <a:r>
              <a:rPr dirty="0" sz="1200" spc="-5">
                <a:latin typeface="Times New Roman"/>
                <a:cs typeface="Times New Roman"/>
              </a:rPr>
              <a:t>Babkin,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boy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never </a:t>
            </a:r>
            <a:r>
              <a:rPr dirty="0" sz="1200">
                <a:latin typeface="Times New Roman"/>
                <a:cs typeface="Times New Roman"/>
              </a:rPr>
              <a:t>made a mistake in </a:t>
            </a:r>
            <a:r>
              <a:rPr dirty="0" sz="1200" spc="-5">
                <a:latin typeface="Times New Roman"/>
                <a:cs typeface="Times New Roman"/>
              </a:rPr>
              <a:t>writing,  had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three mistakes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dictation; Sergeyev,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5">
                <a:latin typeface="Times New Roman"/>
                <a:cs typeface="Times New Roman"/>
              </a:rPr>
              <a:t>boy, </a:t>
            </a:r>
            <a:r>
              <a:rPr dirty="0" sz="1200">
                <a:latin typeface="Times New Roman"/>
                <a:cs typeface="Times New Roman"/>
              </a:rPr>
              <a:t>had been </a:t>
            </a:r>
            <a:r>
              <a:rPr dirty="0" sz="1200" spc="-5">
                <a:latin typeface="Times New Roman"/>
                <a:cs typeface="Times New Roman"/>
              </a:rPr>
              <a:t>so excited 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remember seventeen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thirteen;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inspector,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and  inexperienced </a:t>
            </a:r>
            <a:r>
              <a:rPr dirty="0" sz="1200">
                <a:latin typeface="Times New Roman"/>
                <a:cs typeface="Times New Roman"/>
              </a:rPr>
              <a:t>man, </a:t>
            </a:r>
            <a:r>
              <a:rPr dirty="0" sz="1200" spc="-5">
                <a:latin typeface="Times New Roman"/>
                <a:cs typeface="Times New Roman"/>
              </a:rPr>
              <a:t>had chosen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difficult </a:t>
            </a:r>
            <a:r>
              <a:rPr dirty="0" sz="1200">
                <a:latin typeface="Times New Roman"/>
                <a:cs typeface="Times New Roman"/>
              </a:rPr>
              <a:t>article for </a:t>
            </a:r>
            <a:r>
              <a:rPr dirty="0" sz="1200" spc="-5">
                <a:latin typeface="Times New Roman"/>
                <a:cs typeface="Times New Roman"/>
              </a:rPr>
              <a:t>dictation, and Lyapunov,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master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neighbouring </a:t>
            </a:r>
            <a:r>
              <a:rPr dirty="0" sz="1200">
                <a:latin typeface="Times New Roman"/>
                <a:cs typeface="Times New Roman"/>
              </a:rPr>
              <a:t>school, whom the inspector had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dictate,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behaved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"a good comrade"; </a:t>
            </a:r>
            <a:r>
              <a:rPr dirty="0" sz="1200">
                <a:latin typeface="Times New Roman"/>
                <a:cs typeface="Times New Roman"/>
              </a:rPr>
              <a:t>but in </a:t>
            </a:r>
            <a:r>
              <a:rPr dirty="0" sz="1200" spc="-5">
                <a:latin typeface="Times New Roman"/>
                <a:cs typeface="Times New Roman"/>
              </a:rPr>
              <a:t>dictating had, 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were, swallowed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words  and had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pronounced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pulling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boots with the </a:t>
            </a:r>
            <a:r>
              <a:rPr dirty="0" sz="1200" spc="-5">
                <a:latin typeface="Times New Roman"/>
                <a:cs typeface="Times New Roman"/>
              </a:rPr>
              <a:t>assistance </a:t>
            </a:r>
            <a:r>
              <a:rPr dirty="0" sz="1200">
                <a:latin typeface="Times New Roman"/>
                <a:cs typeface="Times New Roman"/>
              </a:rPr>
              <a:t>of his </a:t>
            </a:r>
            <a:r>
              <a:rPr dirty="0" sz="1200" spc="-5">
                <a:latin typeface="Times New Roman"/>
                <a:cs typeface="Times New Roman"/>
              </a:rPr>
              <a:t>wife, and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himself once  </a:t>
            </a:r>
            <a:r>
              <a:rPr dirty="0" sz="1200">
                <a:latin typeface="Times New Roman"/>
                <a:cs typeface="Times New Roman"/>
              </a:rPr>
              <a:t>more in the </a:t>
            </a:r>
            <a:r>
              <a:rPr dirty="0" sz="1200" spc="-5">
                <a:latin typeface="Times New Roman"/>
                <a:cs typeface="Times New Roman"/>
              </a:rPr>
              <a:t>looking-glass,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schoolmaster </a:t>
            </a:r>
            <a:r>
              <a:rPr dirty="0" sz="1200">
                <a:latin typeface="Times New Roman"/>
                <a:cs typeface="Times New Roman"/>
              </a:rPr>
              <a:t>took </a:t>
            </a:r>
            <a:r>
              <a:rPr dirty="0" sz="1200" spc="-5">
                <a:latin typeface="Times New Roman"/>
                <a:cs typeface="Times New Roman"/>
              </a:rPr>
              <a:t>his gnarled stick and </a:t>
            </a:r>
            <a:r>
              <a:rPr dirty="0" sz="1200">
                <a:latin typeface="Times New Roman"/>
                <a:cs typeface="Times New Roman"/>
              </a:rPr>
              <a:t>set off for the  </a:t>
            </a:r>
            <a:r>
              <a:rPr dirty="0" sz="1200" spc="-5">
                <a:latin typeface="Times New Roman"/>
                <a:cs typeface="Times New Roman"/>
              </a:rPr>
              <a:t>dinner.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factory </a:t>
            </a:r>
            <a:r>
              <a:rPr dirty="0" sz="1200" spc="-5">
                <a:latin typeface="Times New Roman"/>
                <a:cs typeface="Times New Roman"/>
              </a:rPr>
              <a:t>manager's house, </a:t>
            </a:r>
            <a:r>
              <a:rPr dirty="0" sz="1200">
                <a:latin typeface="Times New Roman"/>
                <a:cs typeface="Times New Roman"/>
              </a:rPr>
              <a:t>where the festivity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-5">
                <a:latin typeface="Times New Roman"/>
                <a:cs typeface="Times New Roman"/>
              </a:rPr>
              <a:t>place,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mishap.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taken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violent </a:t>
            </a:r>
            <a:r>
              <a:rPr dirty="0" sz="1200">
                <a:latin typeface="Times New Roman"/>
                <a:cs typeface="Times New Roman"/>
              </a:rPr>
              <a:t>fit of coughing . . . . </a:t>
            </a:r>
            <a:r>
              <a:rPr dirty="0" sz="1200" spc="-5">
                <a:latin typeface="Times New Roman"/>
                <a:cs typeface="Times New Roman"/>
              </a:rPr>
              <a:t>He was so </a:t>
            </a:r>
            <a:r>
              <a:rPr dirty="0" sz="1200">
                <a:latin typeface="Times New Roman"/>
                <a:cs typeface="Times New Roman"/>
              </a:rPr>
              <a:t>shaken 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it that the </a:t>
            </a:r>
            <a:r>
              <a:rPr dirty="0" sz="1200" spc="-5">
                <a:latin typeface="Times New Roman"/>
                <a:cs typeface="Times New Roman"/>
              </a:rPr>
              <a:t>cap flew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his head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stick dropped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hand; and when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school inspector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teachers, </a:t>
            </a:r>
            <a:r>
              <a:rPr dirty="0" sz="1200">
                <a:latin typeface="Times New Roman"/>
                <a:cs typeface="Times New Roman"/>
              </a:rPr>
              <a:t>hearing </a:t>
            </a:r>
            <a:r>
              <a:rPr dirty="0" sz="1200" spc="-5">
                <a:latin typeface="Times New Roman"/>
                <a:cs typeface="Times New Roman"/>
              </a:rPr>
              <a:t>his cough, </a:t>
            </a:r>
            <a:r>
              <a:rPr dirty="0" sz="1200">
                <a:latin typeface="Times New Roman"/>
                <a:cs typeface="Times New Roman"/>
              </a:rPr>
              <a:t>ran out of the house,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sitting  on the bottom step, </a:t>
            </a:r>
            <a:r>
              <a:rPr dirty="0" sz="1200" spc="-5">
                <a:latin typeface="Times New Roman"/>
                <a:cs typeface="Times New Roman"/>
              </a:rPr>
              <a:t>bathed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perspiration.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"Fyodor Lukitch, is that </a:t>
            </a:r>
            <a:r>
              <a:rPr dirty="0" sz="1200">
                <a:latin typeface="Times New Roman"/>
                <a:cs typeface="Times New Roman"/>
              </a:rPr>
              <a:t>you?"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inspector, surprised. "You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84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paused, 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sigh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"Come, </a:t>
            </a:r>
            <a:r>
              <a:rPr dirty="0" sz="1200">
                <a:latin typeface="Times New Roman"/>
                <a:cs typeface="Times New Roman"/>
              </a:rPr>
              <a:t>explain why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died. I </a:t>
            </a:r>
            <a:r>
              <a:rPr dirty="0" sz="1200" spc="-5">
                <a:latin typeface="Times New Roman"/>
                <a:cs typeface="Times New Roman"/>
              </a:rPr>
              <a:t>assure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honour,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invented, it's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fact."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looked at </a:t>
            </a:r>
            <a:r>
              <a:rPr dirty="0" sz="1200">
                <a:latin typeface="Times New Roman"/>
                <a:cs typeface="Times New Roman"/>
              </a:rPr>
              <a:t>the sky</a:t>
            </a:r>
            <a:r>
              <a:rPr dirty="0" sz="1200" spc="-5">
                <a:latin typeface="Times New Roman"/>
                <a:cs typeface="Times New Roman"/>
              </a:rPr>
              <a:t> meditatively.</a:t>
            </a:r>
            <a:endParaRPr sz="1200">
              <a:latin typeface="Times New Roman"/>
              <a:cs typeface="Times New Roman"/>
            </a:endParaRPr>
          </a:p>
          <a:p>
            <a:pPr marL="12700" marR="2267585">
              <a:lnSpc>
                <a:spcPts val="278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"You ought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had an inquest on </a:t>
            </a:r>
            <a:r>
              <a:rPr dirty="0" sz="1200" spc="-5">
                <a:latin typeface="Times New Roman"/>
                <a:cs typeface="Times New Roman"/>
              </a:rPr>
              <a:t>her," </a:t>
            </a:r>
            <a:r>
              <a:rPr dirty="0" sz="1200" spc="5">
                <a:latin typeface="Times New Roman"/>
                <a:cs typeface="Times New Roman"/>
              </a:rPr>
              <a:t>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said.  </a:t>
            </a:r>
            <a:r>
              <a:rPr dirty="0" sz="1200" spc="-5">
                <a:latin typeface="Times New Roman"/>
                <a:cs typeface="Times New Roman"/>
              </a:rPr>
              <a:t>"Why?"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>
                <a:latin typeface="Times New Roman"/>
                <a:cs typeface="Times New Roman"/>
              </a:rPr>
              <a:t>to find out the cause of her </a:t>
            </a:r>
            <a:r>
              <a:rPr dirty="0" sz="1200" spc="-5">
                <a:latin typeface="Times New Roman"/>
                <a:cs typeface="Times New Roman"/>
              </a:rPr>
              <a:t>death. </a:t>
            </a:r>
            <a:r>
              <a:rPr dirty="0" sz="1200">
                <a:latin typeface="Times New Roman"/>
                <a:cs typeface="Times New Roman"/>
              </a:rPr>
              <a:t>She didn't die </a:t>
            </a:r>
            <a:r>
              <a:rPr dirty="0" sz="1200" spc="-5">
                <a:latin typeface="Times New Roman"/>
                <a:cs typeface="Times New Roman"/>
              </a:rPr>
              <a:t>because she </a:t>
            </a:r>
            <a:r>
              <a:rPr dirty="0" sz="1200">
                <a:latin typeface="Times New Roman"/>
                <a:cs typeface="Times New Roman"/>
              </a:rPr>
              <a:t>had predicted it. </a:t>
            </a:r>
            <a:r>
              <a:rPr dirty="0" sz="1200" spc="-5">
                <a:latin typeface="Times New Roman"/>
                <a:cs typeface="Times New Roman"/>
              </a:rPr>
              <a:t>She  poisoned herself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probably."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turned quickly, </a:t>
            </a:r>
            <a:r>
              <a:rPr dirty="0" sz="1200">
                <a:latin typeface="Times New Roman"/>
                <a:cs typeface="Times New Roman"/>
              </a:rPr>
              <a:t>facing the </a:t>
            </a:r>
            <a:r>
              <a:rPr dirty="0" sz="1200" spc="-5">
                <a:latin typeface="Times New Roman"/>
                <a:cs typeface="Times New Roman"/>
              </a:rPr>
              <a:t>doctor, and screwing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eyes,  </a:t>
            </a:r>
            <a:r>
              <a:rPr dirty="0" sz="1200" spc="-5">
                <a:latin typeface="Times New Roman"/>
                <a:cs typeface="Times New Roman"/>
              </a:rPr>
              <a:t>asked: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conclude </a:t>
            </a:r>
            <a:r>
              <a:rPr dirty="0" sz="1200" spc="-5">
                <a:latin typeface="Times New Roman"/>
                <a:cs typeface="Times New Roman"/>
              </a:rPr>
              <a:t>that she </a:t>
            </a:r>
            <a:r>
              <a:rPr dirty="0" sz="1200">
                <a:latin typeface="Times New Roman"/>
                <a:cs typeface="Times New Roman"/>
              </a:rPr>
              <a:t>poisoned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herself?"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conclude it, but I </a:t>
            </a:r>
            <a:r>
              <a:rPr dirty="0" sz="1200" spc="-5">
                <a:latin typeface="Times New Roman"/>
                <a:cs typeface="Times New Roman"/>
              </a:rPr>
              <a:t>assume </a:t>
            </a:r>
            <a:r>
              <a:rPr dirty="0" sz="1200">
                <a:latin typeface="Times New Roman"/>
                <a:cs typeface="Times New Roman"/>
              </a:rPr>
              <a:t>it. </a:t>
            </a:r>
            <a:r>
              <a:rPr dirty="0" sz="1200" spc="-5">
                <a:latin typeface="Times New Roman"/>
                <a:cs typeface="Times New Roman"/>
              </a:rPr>
              <a:t>Was she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good terms with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husband?"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"H'm,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altogether.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had been misunderstandings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marriage.  There were unfortunate circumstances. She had </a:t>
            </a:r>
            <a:r>
              <a:rPr dirty="0" sz="1200">
                <a:latin typeface="Times New Roman"/>
                <a:cs typeface="Times New Roman"/>
              </a:rPr>
              <a:t>found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husband on one </a:t>
            </a:r>
            <a:r>
              <a:rPr dirty="0" sz="1200" spc="-5">
                <a:latin typeface="Times New Roman"/>
                <a:cs typeface="Times New Roman"/>
              </a:rPr>
              <a:t>occasion with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lady. She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forgave </a:t>
            </a:r>
            <a:r>
              <a:rPr dirty="0" sz="1200">
                <a:latin typeface="Times New Roman"/>
                <a:cs typeface="Times New Roman"/>
              </a:rPr>
              <a:t>him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which came first,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husband's </a:t>
            </a:r>
            <a:r>
              <a:rPr dirty="0" sz="1200">
                <a:latin typeface="Times New Roman"/>
                <a:cs typeface="Times New Roman"/>
              </a:rPr>
              <a:t>infidelity or </a:t>
            </a:r>
            <a:r>
              <a:rPr dirty="0" sz="1200" spc="-5">
                <a:latin typeface="Times New Roman"/>
                <a:cs typeface="Times New Roman"/>
              </a:rPr>
              <a:t>her idea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dying?"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attentively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trying to  </a:t>
            </a:r>
            <a:r>
              <a:rPr dirty="0" sz="1200" spc="-5">
                <a:latin typeface="Times New Roman"/>
                <a:cs typeface="Times New Roman"/>
              </a:rPr>
              <a:t>imagine </a:t>
            </a: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"Excuse me,"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quite immediately.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>
                <a:latin typeface="Times New Roman"/>
                <a:cs typeface="Times New Roman"/>
              </a:rPr>
              <a:t>me try </a:t>
            </a:r>
            <a:r>
              <a:rPr dirty="0" sz="1200" spc="-5">
                <a:latin typeface="Times New Roman"/>
                <a:cs typeface="Times New Roman"/>
              </a:rPr>
              <a:t>and remember." </a:t>
            </a:r>
            <a:r>
              <a:rPr dirty="0" sz="1200">
                <a:latin typeface="Times New Roman"/>
                <a:cs typeface="Times New Roman"/>
              </a:rPr>
              <a:t>The  examining </a:t>
            </a:r>
            <a:r>
              <a:rPr dirty="0" sz="1200" spc="-5">
                <a:latin typeface="Times New Roman"/>
                <a:cs typeface="Times New Roman"/>
              </a:rPr>
              <a:t>magistrate </a:t>
            </a:r>
            <a:r>
              <a:rPr dirty="0" sz="1200">
                <a:latin typeface="Times New Roman"/>
                <a:cs typeface="Times New Roman"/>
              </a:rPr>
              <a:t>took off </a:t>
            </a:r>
            <a:r>
              <a:rPr dirty="0" sz="1200" spc="-5">
                <a:latin typeface="Times New Roman"/>
                <a:cs typeface="Times New Roman"/>
              </a:rPr>
              <a:t>his hat and rubbed his forehead. "Yes, </a:t>
            </a:r>
            <a:r>
              <a:rPr dirty="0" sz="1200" spc="-10">
                <a:latin typeface="Times New Roman"/>
                <a:cs typeface="Times New Roman"/>
              </a:rPr>
              <a:t>yes </a:t>
            </a:r>
            <a:r>
              <a:rPr dirty="0" sz="1200">
                <a:latin typeface="Times New Roman"/>
                <a:cs typeface="Times New Roman"/>
              </a:rPr>
              <a:t>. . .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very  shortly </a:t>
            </a:r>
            <a:r>
              <a:rPr dirty="0" sz="1200" spc="-5">
                <a:latin typeface="Times New Roman"/>
                <a:cs typeface="Times New Roman"/>
              </a:rPr>
              <a:t>after that incident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began </a:t>
            </a:r>
            <a:r>
              <a:rPr dirty="0" sz="1200">
                <a:latin typeface="Times New Roman"/>
                <a:cs typeface="Times New Roman"/>
              </a:rPr>
              <a:t>talking of </a:t>
            </a:r>
            <a:r>
              <a:rPr dirty="0" sz="1200" spc="-5">
                <a:latin typeface="Times New Roman"/>
                <a:cs typeface="Times New Roman"/>
              </a:rPr>
              <a:t>death. Yes,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there,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see? . . 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probability it </a:t>
            </a:r>
            <a:r>
              <a:rPr dirty="0" sz="1200" spc="-5">
                <a:latin typeface="Times New Roman"/>
                <a:cs typeface="Times New Roman"/>
              </a:rPr>
              <a:t>was at </a:t>
            </a:r>
            <a:r>
              <a:rPr dirty="0" sz="1200">
                <a:latin typeface="Times New Roman"/>
                <a:cs typeface="Times New Roman"/>
              </a:rPr>
              <a:t>that time 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made up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mind to poison </a:t>
            </a:r>
            <a:r>
              <a:rPr dirty="0" sz="1200" spc="-5">
                <a:latin typeface="Times New Roman"/>
                <a:cs typeface="Times New Roman"/>
              </a:rPr>
              <a:t>herself, </a:t>
            </a:r>
            <a:r>
              <a:rPr dirty="0" sz="1200">
                <a:latin typeface="Times New Roman"/>
                <a:cs typeface="Times New Roman"/>
              </a:rPr>
              <a:t>but,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most likely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kill </a:t>
            </a:r>
            <a:r>
              <a:rPr dirty="0" sz="1200" spc="-5">
                <a:latin typeface="Times New Roman"/>
                <a:cs typeface="Times New Roman"/>
              </a:rPr>
              <a:t>her child also, she </a:t>
            </a:r>
            <a:r>
              <a:rPr dirty="0" sz="1200">
                <a:latin typeface="Times New Roman"/>
                <a:cs typeface="Times New Roman"/>
              </a:rPr>
              <a:t>put  it off till </a:t>
            </a:r>
            <a:r>
              <a:rPr dirty="0" sz="1200" spc="-5">
                <a:latin typeface="Times New Roman"/>
                <a:cs typeface="Times New Roman"/>
              </a:rPr>
              <a:t>after her confinement."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"Not likely,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likely!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impossible. </a:t>
            </a:r>
            <a:r>
              <a:rPr dirty="0" sz="1200" spc="-5">
                <a:latin typeface="Times New Roman"/>
                <a:cs typeface="Times New Roman"/>
              </a:rPr>
              <a:t>She forgave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"That she forgave </a:t>
            </a:r>
            <a:r>
              <a:rPr dirty="0" sz="1200">
                <a:latin typeface="Times New Roman"/>
                <a:cs typeface="Times New Roman"/>
              </a:rPr>
              <a:t>it quickly means that </a:t>
            </a:r>
            <a:r>
              <a:rPr dirty="0" sz="1200" spc="-5">
                <a:latin typeface="Times New Roman"/>
                <a:cs typeface="Times New Roman"/>
              </a:rPr>
              <a:t>she had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bad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mind. Young  </a:t>
            </a:r>
            <a:r>
              <a:rPr dirty="0" sz="1200" spc="-5">
                <a:latin typeface="Times New Roman"/>
                <a:cs typeface="Times New Roman"/>
              </a:rPr>
              <a:t>wives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forgive</a:t>
            </a:r>
            <a:r>
              <a:rPr dirty="0" sz="1200">
                <a:latin typeface="Times New Roman"/>
                <a:cs typeface="Times New Roman"/>
              </a:rPr>
              <a:t> quickly."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forced </a:t>
            </a:r>
            <a:r>
              <a:rPr dirty="0" sz="1200">
                <a:latin typeface="Times New Roman"/>
                <a:cs typeface="Times New Roman"/>
              </a:rPr>
              <a:t>smile, </a:t>
            </a:r>
            <a:r>
              <a:rPr dirty="0" sz="1200" spc="-5">
                <a:latin typeface="Times New Roman"/>
                <a:cs typeface="Times New Roman"/>
              </a:rPr>
              <a:t>and,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conceal his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noticeable  agitation, </a:t>
            </a:r>
            <a:r>
              <a:rPr dirty="0" sz="1200">
                <a:latin typeface="Times New Roman"/>
                <a:cs typeface="Times New Roman"/>
              </a:rPr>
              <a:t>began </a:t>
            </a:r>
            <a:r>
              <a:rPr dirty="0" sz="1200" spc="-5">
                <a:latin typeface="Times New Roman"/>
                <a:cs typeface="Times New Roman"/>
              </a:rPr>
              <a:t>lighting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cigarette.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"Not likely,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likely,"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"No </a:t>
            </a:r>
            <a:r>
              <a:rPr dirty="0" sz="1200">
                <a:latin typeface="Times New Roman"/>
                <a:cs typeface="Times New Roman"/>
              </a:rPr>
              <a:t>notion of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>
                <a:latin typeface="Times New Roman"/>
                <a:cs typeface="Times New Roman"/>
              </a:rPr>
              <a:t>of the sort being possible  </a:t>
            </a:r>
            <a:r>
              <a:rPr dirty="0" sz="1200" spc="-5">
                <a:latin typeface="Times New Roman"/>
                <a:cs typeface="Times New Roman"/>
              </a:rPr>
              <a:t>ever entered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head. . . . And </a:t>
            </a:r>
            <a:r>
              <a:rPr dirty="0" sz="1200" spc="-5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. . .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blame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seems.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He was </a:t>
            </a:r>
            <a:r>
              <a:rPr dirty="0" sz="1200">
                <a:latin typeface="Times New Roman"/>
                <a:cs typeface="Times New Roman"/>
              </a:rPr>
              <a:t>unfaithful 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rather </a:t>
            </a:r>
            <a:r>
              <a:rPr dirty="0" sz="1200">
                <a:latin typeface="Times New Roman"/>
                <a:cs typeface="Times New Roman"/>
              </a:rPr>
              <a:t>a queer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>
                <a:latin typeface="Times New Roman"/>
                <a:cs typeface="Times New Roman"/>
              </a:rPr>
              <a:t>with no </a:t>
            </a:r>
            <a:r>
              <a:rPr dirty="0" sz="1200" spc="-5">
                <a:latin typeface="Times New Roman"/>
                <a:cs typeface="Times New Roman"/>
              </a:rPr>
              <a:t>desire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came 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at night somewhat elevated, </a:t>
            </a:r>
            <a:r>
              <a:rPr dirty="0" sz="1200">
                <a:latin typeface="Times New Roman"/>
                <a:cs typeface="Times New Roman"/>
              </a:rPr>
              <a:t>wanted to make love to </a:t>
            </a:r>
            <a:r>
              <a:rPr dirty="0" sz="1200" spc="-5">
                <a:latin typeface="Times New Roman"/>
                <a:cs typeface="Times New Roman"/>
              </a:rPr>
              <a:t>somebody, 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33743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interesting condition </a:t>
            </a:r>
            <a:r>
              <a:rPr dirty="0" sz="1200">
                <a:latin typeface="Times New Roman"/>
                <a:cs typeface="Times New Roman"/>
              </a:rPr>
              <a:t>. . . then he came </a:t>
            </a:r>
            <a:r>
              <a:rPr dirty="0" sz="1200" spc="-5">
                <a:latin typeface="Times New Roman"/>
                <a:cs typeface="Times New Roman"/>
              </a:rPr>
              <a:t>across </a:t>
            </a:r>
            <a:r>
              <a:rPr dirty="0" sz="1200">
                <a:latin typeface="Times New Roman"/>
                <a:cs typeface="Times New Roman"/>
              </a:rPr>
              <a:t>a lady who had come to stay for </a:t>
            </a:r>
            <a:r>
              <a:rPr dirty="0" sz="1200" spc="-5">
                <a:latin typeface="Times New Roman"/>
                <a:cs typeface="Times New Roman"/>
              </a:rPr>
              <a:t>three  days—damnation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her— an empty-headed creature, </a:t>
            </a:r>
            <a:r>
              <a:rPr dirty="0" sz="1200">
                <a:latin typeface="Times New Roman"/>
                <a:cs typeface="Times New Roman"/>
              </a:rPr>
              <a:t>silly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good-looking. </a:t>
            </a:r>
            <a:r>
              <a:rPr dirty="0" sz="1200" spc="-1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couldn't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reckoned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infidelity.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wife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herself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forgave </a:t>
            </a:r>
            <a:r>
              <a:rPr dirty="0" sz="1200">
                <a:latin typeface="Times New Roman"/>
                <a:cs typeface="Times New Roman"/>
              </a:rPr>
              <a:t>it. Nothing more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said about it. 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"People don't </a:t>
            </a:r>
            <a:r>
              <a:rPr dirty="0" sz="1200">
                <a:latin typeface="Times New Roman"/>
                <a:cs typeface="Times New Roman"/>
              </a:rPr>
              <a:t>die without a </a:t>
            </a:r>
            <a:r>
              <a:rPr dirty="0" sz="1200" spc="-5">
                <a:latin typeface="Times New Roman"/>
                <a:cs typeface="Times New Roman"/>
              </a:rPr>
              <a:t>reason," </a:t>
            </a:r>
            <a:r>
              <a:rPr dirty="0" sz="1200">
                <a:latin typeface="Times New Roman"/>
                <a:cs typeface="Times New Roman"/>
              </a:rPr>
              <a:t>said the doctor.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"That is so,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. . . I cannot </a:t>
            </a:r>
            <a:r>
              <a:rPr dirty="0" sz="1200" spc="5">
                <a:latin typeface="Times New Roman"/>
                <a:cs typeface="Times New Roman"/>
              </a:rPr>
              <a:t>admit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poisoned herself. But 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strange </a:t>
            </a:r>
            <a:r>
              <a:rPr dirty="0" sz="1200">
                <a:latin typeface="Times New Roman"/>
                <a:cs typeface="Times New Roman"/>
              </a:rPr>
              <a:t>that the idea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struck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before! </a:t>
            </a:r>
            <a:r>
              <a:rPr dirty="0" sz="1200">
                <a:latin typeface="Times New Roman"/>
                <a:cs typeface="Times New Roman"/>
              </a:rPr>
              <a:t>And no one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it!  </a:t>
            </a:r>
            <a:r>
              <a:rPr dirty="0" sz="1200" spc="-5">
                <a:latin typeface="Times New Roman"/>
                <a:cs typeface="Times New Roman"/>
              </a:rPr>
              <a:t>Everyone was astonished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her prediction had </a:t>
            </a:r>
            <a:r>
              <a:rPr dirty="0" sz="1200">
                <a:latin typeface="Times New Roman"/>
                <a:cs typeface="Times New Roman"/>
              </a:rPr>
              <a:t>come to </a:t>
            </a:r>
            <a:r>
              <a:rPr dirty="0" sz="1200" spc="-5">
                <a:latin typeface="Times New Roman"/>
                <a:cs typeface="Times New Roman"/>
              </a:rPr>
              <a:t>pass, and </a:t>
            </a:r>
            <a:r>
              <a:rPr dirty="0" sz="1200">
                <a:latin typeface="Times New Roman"/>
                <a:cs typeface="Times New Roman"/>
              </a:rPr>
              <a:t>the idea . . . of </a:t>
            </a:r>
            <a:r>
              <a:rPr dirty="0" sz="1200" spc="-5">
                <a:latin typeface="Times New Roman"/>
                <a:cs typeface="Times New Roman"/>
              </a:rPr>
              <a:t>such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death was far from </a:t>
            </a:r>
            <a:r>
              <a:rPr dirty="0" sz="1200">
                <a:latin typeface="Times New Roman"/>
                <a:cs typeface="Times New Roman"/>
              </a:rPr>
              <a:t>their mind. And </a:t>
            </a:r>
            <a:r>
              <a:rPr dirty="0" sz="1200" spc="-5">
                <a:latin typeface="Times New Roman"/>
                <a:cs typeface="Times New Roman"/>
              </a:rPr>
              <a:t>indeed, </a:t>
            </a:r>
            <a:r>
              <a:rPr dirty="0" sz="1200">
                <a:latin typeface="Times New Roman"/>
                <a:cs typeface="Times New Roman"/>
              </a:rPr>
              <a:t>it cannot be that </a:t>
            </a:r>
            <a:r>
              <a:rPr dirty="0" sz="1200" spc="-5">
                <a:latin typeface="Times New Roman"/>
                <a:cs typeface="Times New Roman"/>
              </a:rPr>
              <a:t>she poisoned herself!  No!"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pondered.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woman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5">
                <a:latin typeface="Times New Roman"/>
                <a:cs typeface="Times New Roman"/>
              </a:rPr>
              <a:t>so  </a:t>
            </a:r>
            <a:r>
              <a:rPr dirty="0" sz="1200">
                <a:latin typeface="Times New Roman"/>
                <a:cs typeface="Times New Roman"/>
              </a:rPr>
              <a:t>strangely haunted him </a:t>
            </a:r>
            <a:r>
              <a:rPr dirty="0" sz="1200" spc="-5">
                <a:latin typeface="Times New Roman"/>
                <a:cs typeface="Times New Roman"/>
              </a:rPr>
              <a:t>all through </a:t>
            </a:r>
            <a:r>
              <a:rPr dirty="0" sz="1200">
                <a:latin typeface="Times New Roman"/>
                <a:cs typeface="Times New Roman"/>
              </a:rPr>
              <a:t>the inquest.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noted down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 dictated </a:t>
            </a:r>
            <a:r>
              <a:rPr dirty="0" sz="1200">
                <a:latin typeface="Times New Roman"/>
                <a:cs typeface="Times New Roman"/>
              </a:rPr>
              <a:t>to him he moved </a:t>
            </a:r>
            <a:r>
              <a:rPr dirty="0" sz="1200" spc="-5">
                <a:latin typeface="Times New Roman"/>
                <a:cs typeface="Times New Roman"/>
              </a:rPr>
              <a:t>his eyebrows </a:t>
            </a:r>
            <a:r>
              <a:rPr dirty="0" sz="1200">
                <a:latin typeface="Times New Roman"/>
                <a:cs typeface="Times New Roman"/>
              </a:rPr>
              <a:t>gloomily and </a:t>
            </a:r>
            <a:r>
              <a:rPr dirty="0" sz="1200" spc="-5">
                <a:latin typeface="Times New Roman"/>
                <a:cs typeface="Times New Roman"/>
              </a:rPr>
              <a:t>rubbed 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forehead.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are there </a:t>
            </a:r>
            <a:r>
              <a:rPr dirty="0" sz="1200">
                <a:latin typeface="Times New Roman"/>
                <a:cs typeface="Times New Roman"/>
              </a:rPr>
              <a:t>really poisons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kill one in a </a:t>
            </a:r>
            <a:r>
              <a:rPr dirty="0" sz="1200" spc="-5">
                <a:latin typeface="Times New Roman"/>
                <a:cs typeface="Times New Roman"/>
              </a:rPr>
              <a:t>quarter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hour, gradually,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5">
                <a:latin typeface="Times New Roman"/>
                <a:cs typeface="Times New Roman"/>
              </a:rPr>
              <a:t>any  </a:t>
            </a:r>
            <a:r>
              <a:rPr dirty="0" sz="1200">
                <a:latin typeface="Times New Roman"/>
                <a:cs typeface="Times New Roman"/>
              </a:rPr>
              <a:t>pain?" he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the doctor </a:t>
            </a:r>
            <a:r>
              <a:rPr dirty="0" sz="1200" spc="-5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latter was </a:t>
            </a:r>
            <a:r>
              <a:rPr dirty="0" sz="1200">
                <a:latin typeface="Times New Roman"/>
                <a:cs typeface="Times New Roman"/>
              </a:rPr>
              <a:t>opening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skull.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4688" y="4742814"/>
            <a:ext cx="2884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743585" algn="l"/>
                <a:tab pos="1195705" algn="l"/>
                <a:tab pos="1998345" algn="l"/>
                <a:tab pos="2291080" algn="l"/>
                <a:tab pos="2642870" algn="l"/>
              </a:tabLst>
            </a:pP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	</a:t>
            </a:r>
            <a:r>
              <a:rPr dirty="0" sz="1200" spc="1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o	k</a:t>
            </a:r>
            <a:r>
              <a:rPr dirty="0" sz="1200" spc="-5">
                <a:latin typeface="Times New Roman"/>
                <a:cs typeface="Times New Roman"/>
              </a:rPr>
              <a:t>ee</a:t>
            </a:r>
            <a:r>
              <a:rPr dirty="0" sz="1200">
                <a:latin typeface="Times New Roman"/>
                <a:cs typeface="Times New Roman"/>
              </a:rPr>
              <a:t>p	somethi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	of	the	</a:t>
            </a:r>
            <a:r>
              <a:rPr dirty="0" sz="1200">
                <a:latin typeface="Times New Roman"/>
                <a:cs typeface="Times New Roman"/>
              </a:rPr>
              <a:t>sort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4390770"/>
            <a:ext cx="239522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are. </a:t>
            </a:r>
            <a:r>
              <a:rPr dirty="0" sz="1200">
                <a:latin typeface="Times New Roman"/>
                <a:cs typeface="Times New Roman"/>
              </a:rPr>
              <a:t>Morphia 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  <a:tabLst>
                <a:tab pos="533400" algn="l"/>
                <a:tab pos="1179830" algn="l"/>
                <a:tab pos="1395730" algn="l"/>
                <a:tab pos="2178685" algn="l"/>
              </a:tabLst>
            </a:pP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-20">
                <a:latin typeface="Times New Roman"/>
                <a:cs typeface="Times New Roman"/>
              </a:rPr>
              <a:t>'</a:t>
            </a:r>
            <a:r>
              <a:rPr dirty="0" sz="1200">
                <a:latin typeface="Times New Roman"/>
                <a:cs typeface="Times New Roman"/>
              </a:rPr>
              <a:t>m,	</a:t>
            </a:r>
            <a:r>
              <a:rPr dirty="0" sz="1200" spc="-5">
                <a:latin typeface="Times New Roman"/>
                <a:cs typeface="Times New Roman"/>
              </a:rPr>
              <a:t>st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 spc="-15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.	I	rememb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	</a:t>
            </a:r>
            <a:r>
              <a:rPr dirty="0" sz="1200" spc="-5">
                <a:latin typeface="Times New Roman"/>
                <a:cs typeface="Times New Roman"/>
              </a:rPr>
              <a:t>she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. . . 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it could hardly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be."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5271642"/>
            <a:ext cx="5426075" cy="44303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762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back the examining </a:t>
            </a:r>
            <a:r>
              <a:rPr dirty="0" sz="1200" spc="-5">
                <a:latin typeface="Times New Roman"/>
                <a:cs typeface="Times New Roman"/>
              </a:rPr>
              <a:t>magistrate </a:t>
            </a:r>
            <a:r>
              <a:rPr dirty="0" sz="1200">
                <a:latin typeface="Times New Roman"/>
                <a:cs typeface="Times New Roman"/>
              </a:rPr>
              <a:t>looked exhausted, he </a:t>
            </a:r>
            <a:r>
              <a:rPr dirty="0" sz="1200" spc="-5">
                <a:latin typeface="Times New Roman"/>
                <a:cs typeface="Times New Roman"/>
              </a:rPr>
              <a:t>kept </a:t>
            </a:r>
            <a:r>
              <a:rPr dirty="0" sz="1200">
                <a:latin typeface="Times New Roman"/>
                <a:cs typeface="Times New Roman"/>
              </a:rPr>
              <a:t>nervously biting  </a:t>
            </a:r>
            <a:r>
              <a:rPr dirty="0" sz="1200" spc="-5">
                <a:latin typeface="Times New Roman"/>
                <a:cs typeface="Times New Roman"/>
              </a:rPr>
              <a:t>his moustache, and was </a:t>
            </a:r>
            <a:r>
              <a:rPr dirty="0" sz="1200">
                <a:latin typeface="Times New Roman"/>
                <a:cs typeface="Times New Roman"/>
              </a:rPr>
              <a:t>unwilling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talk.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a little way on foot," he said to the doctor. </a:t>
            </a:r>
            <a:r>
              <a:rPr dirty="0" sz="1200" spc="-5">
                <a:latin typeface="Times New Roman"/>
                <a:cs typeface="Times New Roman"/>
              </a:rPr>
              <a:t>"I am tired </a:t>
            </a:r>
            <a:r>
              <a:rPr dirty="0" sz="1200">
                <a:latin typeface="Times New Roman"/>
                <a:cs typeface="Times New Roman"/>
              </a:rPr>
              <a:t>of sitting."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walking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a hundred </a:t>
            </a:r>
            <a:r>
              <a:rPr dirty="0" sz="1200" spc="-5">
                <a:latin typeface="Times New Roman"/>
                <a:cs typeface="Times New Roman"/>
              </a:rPr>
              <a:t>paces, </a:t>
            </a: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</a:t>
            </a:r>
            <a:r>
              <a:rPr dirty="0" sz="1200">
                <a:latin typeface="Times New Roman"/>
                <a:cs typeface="Times New Roman"/>
              </a:rPr>
              <a:t>seemed to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to  be </a:t>
            </a:r>
            <a:r>
              <a:rPr dirty="0" sz="1200" spc="-5">
                <a:latin typeface="Times New Roman"/>
                <a:cs typeface="Times New Roman"/>
              </a:rPr>
              <a:t>overcome </a:t>
            </a:r>
            <a:r>
              <a:rPr dirty="0" sz="1200">
                <a:latin typeface="Times New Roman"/>
                <a:cs typeface="Times New Roman"/>
              </a:rPr>
              <a:t>with fatigue,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climbing </a:t>
            </a:r>
            <a:r>
              <a:rPr dirty="0" sz="1200">
                <a:latin typeface="Times New Roman"/>
                <a:cs typeface="Times New Roman"/>
              </a:rPr>
              <a:t>up a </a:t>
            </a:r>
            <a:r>
              <a:rPr dirty="0" sz="1200" spc="-5">
                <a:latin typeface="Times New Roman"/>
                <a:cs typeface="Times New Roman"/>
              </a:rPr>
              <a:t>high mountain. He  stopped and,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strange </a:t>
            </a:r>
            <a:r>
              <a:rPr dirty="0" sz="1200" spc="5">
                <a:latin typeface="Times New Roman"/>
                <a:cs typeface="Times New Roman"/>
              </a:rPr>
              <a:t>look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eyes,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he were  </a:t>
            </a:r>
            <a:r>
              <a:rPr dirty="0" sz="1200" spc="-5">
                <a:latin typeface="Times New Roman"/>
                <a:cs typeface="Times New Roman"/>
              </a:rPr>
              <a:t>drunk, 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"My God, if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theory </a:t>
            </a:r>
            <a:r>
              <a:rPr dirty="0" sz="1200" spc="-5">
                <a:latin typeface="Times New Roman"/>
                <a:cs typeface="Times New Roman"/>
              </a:rPr>
              <a:t>is correct,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it's. </a:t>
            </a:r>
            <a:r>
              <a:rPr dirty="0" sz="1200">
                <a:latin typeface="Times New Roman"/>
                <a:cs typeface="Times New Roman"/>
              </a:rPr>
              <a:t>. . it </a:t>
            </a:r>
            <a:r>
              <a:rPr dirty="0" sz="1200" spc="-5">
                <a:latin typeface="Times New Roman"/>
                <a:cs typeface="Times New Roman"/>
              </a:rPr>
              <a:t>was cruel, inhuman! She poisoned  herself </a:t>
            </a:r>
            <a:r>
              <a:rPr dirty="0" sz="1200">
                <a:latin typeface="Times New Roman"/>
                <a:cs typeface="Times New Roman"/>
              </a:rPr>
              <a:t>to punish some one else! </a:t>
            </a:r>
            <a:r>
              <a:rPr dirty="0" sz="1200" spc="-5">
                <a:latin typeface="Times New Roman"/>
                <a:cs typeface="Times New Roman"/>
              </a:rPr>
              <a:t>Why, was </a:t>
            </a:r>
            <a:r>
              <a:rPr dirty="0" sz="1200">
                <a:latin typeface="Times New Roman"/>
                <a:cs typeface="Times New Roman"/>
              </a:rPr>
              <a:t>the sin </a:t>
            </a:r>
            <a:r>
              <a:rPr dirty="0" sz="1200" spc="-5">
                <a:latin typeface="Times New Roman"/>
                <a:cs typeface="Times New Roman"/>
              </a:rPr>
              <a:t>so great? Oh,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God! And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did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make me a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damnable idea,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doctor!"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clutched at his head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despair, and </a:t>
            </a:r>
            <a:r>
              <a:rPr dirty="0" sz="1200">
                <a:latin typeface="Times New Roman"/>
                <a:cs typeface="Times New Roman"/>
              </a:rPr>
              <a:t>went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was about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wife, </a:t>
            </a:r>
            <a:r>
              <a:rPr dirty="0" sz="1200" spc="-5">
                <a:latin typeface="Times New Roman"/>
                <a:cs typeface="Times New Roman"/>
              </a:rPr>
              <a:t>about myself. Oh,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God!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blame,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wounded her,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have been </a:t>
            </a:r>
            <a:r>
              <a:rPr dirty="0" sz="1200">
                <a:latin typeface="Times New Roman"/>
                <a:cs typeface="Times New Roman"/>
              </a:rPr>
              <a:t>easier to die than to </a:t>
            </a:r>
            <a:r>
              <a:rPr dirty="0" sz="1200" spc="-5">
                <a:latin typeface="Times New Roman"/>
                <a:cs typeface="Times New Roman"/>
              </a:rPr>
              <a:t>forgive? That's typical  feminine logic—cruel, merciless logic. Oh, </a:t>
            </a:r>
            <a:r>
              <a:rPr dirty="0" sz="1200">
                <a:latin typeface="Times New Roman"/>
                <a:cs typeface="Times New Roman"/>
              </a:rPr>
              <a:t>even then </a:t>
            </a:r>
            <a:r>
              <a:rPr dirty="0" sz="1200" spc="-5">
                <a:latin typeface="Times New Roman"/>
                <a:cs typeface="Times New Roman"/>
              </a:rPr>
              <a:t>when she was </a:t>
            </a:r>
            <a:r>
              <a:rPr dirty="0" sz="1200">
                <a:latin typeface="Times New Roman"/>
                <a:cs typeface="Times New Roman"/>
              </a:rPr>
              <a:t>living </a:t>
            </a:r>
            <a:r>
              <a:rPr dirty="0" sz="1200" spc="-5">
                <a:latin typeface="Times New Roman"/>
                <a:cs typeface="Times New Roman"/>
              </a:rPr>
              <a:t>she was  cruel!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recall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now!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all clear </a:t>
            </a:r>
            <a:r>
              <a:rPr dirty="0" sz="1200">
                <a:latin typeface="Times New Roman"/>
                <a:cs typeface="Times New Roman"/>
              </a:rPr>
              <a:t>to 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examining </a:t>
            </a:r>
            <a:r>
              <a:rPr dirty="0" sz="1200" spc="-5">
                <a:latin typeface="Times New Roman"/>
                <a:cs typeface="Times New Roman"/>
              </a:rPr>
              <a:t>magistrate talked </a:t>
            </a:r>
            <a:r>
              <a:rPr dirty="0" sz="1200">
                <a:latin typeface="Times New Roman"/>
                <a:cs typeface="Times New Roman"/>
              </a:rPr>
              <a:t>he shrugged his </a:t>
            </a:r>
            <a:r>
              <a:rPr dirty="0" sz="1200" spc="-5">
                <a:latin typeface="Times New Roman"/>
                <a:cs typeface="Times New Roman"/>
              </a:rPr>
              <a:t>shoulders, </a:t>
            </a:r>
            <a:r>
              <a:rPr dirty="0" sz="1200">
                <a:latin typeface="Times New Roman"/>
                <a:cs typeface="Times New Roman"/>
              </a:rPr>
              <a:t>then clutched </a:t>
            </a:r>
            <a:r>
              <a:rPr dirty="0" sz="1200" spc="-5">
                <a:latin typeface="Times New Roman"/>
                <a:cs typeface="Times New Roman"/>
              </a:rPr>
              <a:t>at his head.  He got </a:t>
            </a:r>
            <a:r>
              <a:rPr dirty="0" sz="1200">
                <a:latin typeface="Times New Roman"/>
                <a:cs typeface="Times New Roman"/>
              </a:rPr>
              <a:t>back into the </a:t>
            </a:r>
            <a:r>
              <a:rPr dirty="0" sz="1200" spc="-5">
                <a:latin typeface="Times New Roman"/>
                <a:cs typeface="Times New Roman"/>
              </a:rPr>
              <a:t>carriage,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again. The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idea the doctor </a:t>
            </a:r>
            <a:r>
              <a:rPr dirty="0" sz="1200" spc="-5">
                <a:latin typeface="Times New Roman"/>
                <a:cs typeface="Times New Roman"/>
              </a:rPr>
              <a:t>had imparted 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have overwhelmed </a:t>
            </a:r>
            <a:r>
              <a:rPr dirty="0" sz="1200">
                <a:latin typeface="Times New Roman"/>
                <a:cs typeface="Times New Roman"/>
              </a:rPr>
              <a:t>him, to have </a:t>
            </a:r>
            <a:r>
              <a:rPr dirty="0" sz="1200" spc="-5">
                <a:latin typeface="Times New Roman"/>
                <a:cs typeface="Times New Roman"/>
              </a:rPr>
              <a:t>poisoned </a:t>
            </a:r>
            <a:r>
              <a:rPr dirty="0" sz="1200">
                <a:latin typeface="Times New Roman"/>
                <a:cs typeface="Times New Roman"/>
              </a:rPr>
              <a:t>him; he </a:t>
            </a:r>
            <a:r>
              <a:rPr dirty="0" sz="1200" spc="-5">
                <a:latin typeface="Times New Roman"/>
                <a:cs typeface="Times New Roman"/>
              </a:rPr>
              <a:t>was distracted,  shattered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body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soul,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good-bye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3841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doctor, declining </a:t>
            </a:r>
            <a:r>
              <a:rPr dirty="0" sz="1200">
                <a:latin typeface="Times New Roman"/>
                <a:cs typeface="Times New Roman"/>
              </a:rPr>
              <a:t>to stay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dinner though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promised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evening </a:t>
            </a:r>
            <a:r>
              <a:rPr dirty="0" sz="1200">
                <a:latin typeface="Times New Roman"/>
                <a:cs typeface="Times New Roman"/>
              </a:rPr>
              <a:t>before  to dine 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4805" cy="878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BETROTHED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7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o'clock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evening and </a:t>
            </a:r>
            <a:r>
              <a:rPr dirty="0" sz="1200">
                <a:latin typeface="Times New Roman"/>
                <a:cs typeface="Times New Roman"/>
              </a:rPr>
              <a:t>the full </a:t>
            </a:r>
            <a:r>
              <a:rPr dirty="0" sz="1200" spc="-5">
                <a:latin typeface="Times New Roman"/>
                <a:cs typeface="Times New Roman"/>
              </a:rPr>
              <a:t>moon was </a:t>
            </a:r>
            <a:r>
              <a:rPr dirty="0" sz="1200">
                <a:latin typeface="Times New Roman"/>
                <a:cs typeface="Times New Roman"/>
              </a:rPr>
              <a:t>shining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garden.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Shumins' </a:t>
            </a:r>
            <a:r>
              <a:rPr dirty="0" sz="1200">
                <a:latin typeface="Times New Roman"/>
                <a:cs typeface="Times New Roman"/>
              </a:rPr>
              <a:t>house </a:t>
            </a:r>
            <a:r>
              <a:rPr dirty="0" sz="1200" spc="-5">
                <a:latin typeface="Times New Roman"/>
                <a:cs typeface="Times New Roman"/>
              </a:rPr>
              <a:t>an evening service celebrated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request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grandmother, Marfa  Mihalovna, was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over, and </a:t>
            </a:r>
            <a:r>
              <a:rPr dirty="0" sz="1200">
                <a:latin typeface="Times New Roman"/>
                <a:cs typeface="Times New Roman"/>
              </a:rPr>
              <a:t>now Nadya—she </a:t>
            </a:r>
            <a:r>
              <a:rPr dirty="0" sz="1200" spc="-5">
                <a:latin typeface="Times New Roman"/>
                <a:cs typeface="Times New Roman"/>
              </a:rPr>
              <a:t>had gone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garden </a:t>
            </a:r>
            <a:r>
              <a:rPr dirty="0" sz="1200">
                <a:latin typeface="Times New Roman"/>
                <a:cs typeface="Times New Roman"/>
              </a:rPr>
              <a:t>for a  </a:t>
            </a:r>
            <a:r>
              <a:rPr dirty="0" sz="1200" spc="-5">
                <a:latin typeface="Times New Roman"/>
                <a:cs typeface="Times New Roman"/>
              </a:rPr>
              <a:t>minute—could see </a:t>
            </a:r>
            <a:r>
              <a:rPr dirty="0" sz="1200">
                <a:latin typeface="Times New Roman"/>
                <a:cs typeface="Times New Roman"/>
              </a:rPr>
              <a:t>the table being laid for </a:t>
            </a:r>
            <a:r>
              <a:rPr dirty="0" sz="1200" spc="-5">
                <a:latin typeface="Times New Roman"/>
                <a:cs typeface="Times New Roman"/>
              </a:rPr>
              <a:t>supper </a:t>
            </a:r>
            <a:r>
              <a:rPr dirty="0" sz="1200">
                <a:latin typeface="Times New Roman"/>
                <a:cs typeface="Times New Roman"/>
              </a:rPr>
              <a:t>in the dining-room, </a:t>
            </a:r>
            <a:r>
              <a:rPr dirty="0" sz="1200" spc="-5">
                <a:latin typeface="Times New Roman"/>
                <a:cs typeface="Times New Roman"/>
              </a:rPr>
              <a:t>and her  grandmother </a:t>
            </a:r>
            <a:r>
              <a:rPr dirty="0" sz="1200">
                <a:latin typeface="Times New Roman"/>
                <a:cs typeface="Times New Roman"/>
              </a:rPr>
              <a:t>bustling about in </a:t>
            </a:r>
            <a:r>
              <a:rPr dirty="0" sz="1200" spc="-5">
                <a:latin typeface="Times New Roman"/>
                <a:cs typeface="Times New Roman"/>
              </a:rPr>
              <a:t>her gorgeous </a:t>
            </a:r>
            <a:r>
              <a:rPr dirty="0" sz="1200">
                <a:latin typeface="Times New Roman"/>
                <a:cs typeface="Times New Roman"/>
              </a:rPr>
              <a:t>silk </a:t>
            </a:r>
            <a:r>
              <a:rPr dirty="0" sz="1200" spc="-5">
                <a:latin typeface="Times New Roman"/>
                <a:cs typeface="Times New Roman"/>
              </a:rPr>
              <a:t>dress; Father Andrey,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chief </a:t>
            </a:r>
            <a:r>
              <a:rPr dirty="0" sz="1200">
                <a:latin typeface="Times New Roman"/>
                <a:cs typeface="Times New Roman"/>
              </a:rPr>
              <a:t>priest of  the </a:t>
            </a:r>
            <a:r>
              <a:rPr dirty="0" sz="1200" spc="-5">
                <a:latin typeface="Times New Roman"/>
                <a:cs typeface="Times New Roman"/>
              </a:rPr>
              <a:t>cathedral, was </a:t>
            </a:r>
            <a:r>
              <a:rPr dirty="0" sz="1200">
                <a:latin typeface="Times New Roman"/>
                <a:cs typeface="Times New Roman"/>
              </a:rPr>
              <a:t>talking to </a:t>
            </a:r>
            <a:r>
              <a:rPr dirty="0" sz="1200" spc="-5">
                <a:latin typeface="Times New Roman"/>
                <a:cs typeface="Times New Roman"/>
              </a:rPr>
              <a:t>Nadya's mother,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Ivanovna, 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evening  </a:t>
            </a:r>
            <a:r>
              <a:rPr dirty="0" sz="1200" spc="-5">
                <a:latin typeface="Times New Roman"/>
                <a:cs typeface="Times New Roman"/>
              </a:rPr>
              <a:t>light through </a:t>
            </a:r>
            <a:r>
              <a:rPr dirty="0" sz="1200">
                <a:latin typeface="Times New Roman"/>
                <a:cs typeface="Times New Roman"/>
              </a:rPr>
              <a:t>the window </a:t>
            </a:r>
            <a:r>
              <a:rPr dirty="0" sz="1200" spc="-5">
                <a:latin typeface="Times New Roman"/>
                <a:cs typeface="Times New Roman"/>
              </a:rPr>
              <a:t>her mother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looked very </a:t>
            </a:r>
            <a:r>
              <a:rPr dirty="0" sz="1200" spc="-5">
                <a:latin typeface="Times New Roman"/>
                <a:cs typeface="Times New Roman"/>
              </a:rPr>
              <a:t>young; </a:t>
            </a:r>
            <a:r>
              <a:rPr dirty="0" sz="1200">
                <a:latin typeface="Times New Roman"/>
                <a:cs typeface="Times New Roman"/>
              </a:rPr>
              <a:t>Andrey  </a:t>
            </a:r>
            <a:r>
              <a:rPr dirty="0" sz="1200" spc="-5">
                <a:latin typeface="Times New Roman"/>
                <a:cs typeface="Times New Roman"/>
              </a:rPr>
              <a:t>Andreitch, Father Andrey's </a:t>
            </a:r>
            <a:r>
              <a:rPr dirty="0" sz="1200">
                <a:latin typeface="Times New Roman"/>
                <a:cs typeface="Times New Roman"/>
              </a:rPr>
              <a:t>son,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listening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and cool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garden,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dark </a:t>
            </a:r>
            <a:r>
              <a:rPr dirty="0" sz="1200">
                <a:latin typeface="Times New Roman"/>
                <a:cs typeface="Times New Roman"/>
              </a:rPr>
              <a:t>peaceful </a:t>
            </a:r>
            <a:r>
              <a:rPr dirty="0" sz="1200" spc="-5">
                <a:latin typeface="Times New Roman"/>
                <a:cs typeface="Times New Roman"/>
              </a:rPr>
              <a:t>shadows </a:t>
            </a:r>
            <a:r>
              <a:rPr dirty="0" sz="1200">
                <a:latin typeface="Times New Roman"/>
                <a:cs typeface="Times New Roman"/>
              </a:rPr>
              <a:t>lay on the </a:t>
            </a:r>
            <a:r>
              <a:rPr dirty="0" sz="1200" spc="-5">
                <a:latin typeface="Times New Roman"/>
                <a:cs typeface="Times New Roman"/>
              </a:rPr>
              <a:t>ground. There  was </a:t>
            </a:r>
            <a:r>
              <a:rPr dirty="0" sz="1200">
                <a:latin typeface="Times New Roman"/>
                <a:cs typeface="Times New Roman"/>
              </a:rPr>
              <a:t>a sound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frogs croaking, far, </a:t>
            </a:r>
            <a:r>
              <a:rPr dirty="0" sz="1200">
                <a:latin typeface="Times New Roman"/>
                <a:cs typeface="Times New Roman"/>
              </a:rPr>
              <a:t>far away </a:t>
            </a:r>
            <a:r>
              <a:rPr dirty="0" sz="1200" spc="-5">
                <a:latin typeface="Times New Roman"/>
                <a:cs typeface="Times New Roman"/>
              </a:rPr>
              <a:t>beyond </a:t>
            </a:r>
            <a:r>
              <a:rPr dirty="0" sz="1200">
                <a:latin typeface="Times New Roman"/>
                <a:cs typeface="Times New Roman"/>
              </a:rPr>
              <a:t>the town.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feeling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May, sweet May! One </a:t>
            </a:r>
            <a:r>
              <a:rPr dirty="0" sz="1200">
                <a:latin typeface="Times New Roman"/>
                <a:cs typeface="Times New Roman"/>
              </a:rPr>
              <a:t>drew </a:t>
            </a:r>
            <a:r>
              <a:rPr dirty="0" sz="1200" spc="-5">
                <a:latin typeface="Times New Roman"/>
                <a:cs typeface="Times New Roman"/>
              </a:rPr>
              <a:t>deep breaths and longed </a:t>
            </a:r>
            <a:r>
              <a:rPr dirty="0" sz="1200">
                <a:latin typeface="Times New Roman"/>
                <a:cs typeface="Times New Roman"/>
              </a:rPr>
              <a:t>to fancy that not here but </a:t>
            </a:r>
            <a:r>
              <a:rPr dirty="0" sz="1200" spc="-5">
                <a:latin typeface="Times New Roman"/>
                <a:cs typeface="Times New Roman"/>
              </a:rPr>
              <a:t>far </a:t>
            </a:r>
            <a:r>
              <a:rPr dirty="0" sz="1200" spc="5">
                <a:latin typeface="Times New Roman"/>
                <a:cs typeface="Times New Roman"/>
              </a:rPr>
              <a:t>away 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sky, above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trees, far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in the open </a:t>
            </a:r>
            <a:r>
              <a:rPr dirty="0" sz="1200" spc="-5">
                <a:latin typeface="Times New Roman"/>
                <a:cs typeface="Times New Roman"/>
              </a:rPr>
              <a:t>country,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fields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woods,  </a:t>
            </a:r>
            <a:r>
              <a:rPr dirty="0" sz="1200">
                <a:latin typeface="Times New Roman"/>
                <a:cs typeface="Times New Roman"/>
              </a:rPr>
              <a:t>the life of spring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unfolding now, </a:t>
            </a:r>
            <a:r>
              <a:rPr dirty="0" sz="1200" spc="-5">
                <a:latin typeface="Times New Roman"/>
                <a:cs typeface="Times New Roman"/>
              </a:rPr>
              <a:t>mysterious, lovely, rich and </a:t>
            </a:r>
            <a:r>
              <a:rPr dirty="0" sz="1200">
                <a:latin typeface="Times New Roman"/>
                <a:cs typeface="Times New Roman"/>
              </a:rPr>
              <a:t>holy </a:t>
            </a:r>
            <a:r>
              <a:rPr dirty="0" sz="1200" spc="-5">
                <a:latin typeface="Times New Roman"/>
                <a:cs typeface="Times New Roman"/>
              </a:rPr>
              <a:t>beyond </a:t>
            </a:r>
            <a:r>
              <a:rPr dirty="0" sz="1200">
                <a:latin typeface="Times New Roman"/>
                <a:cs typeface="Times New Roman"/>
              </a:rPr>
              <a:t>the  understanding of </a:t>
            </a:r>
            <a:r>
              <a:rPr dirty="0" sz="1200" spc="-5">
                <a:latin typeface="Times New Roman"/>
                <a:cs typeface="Times New Roman"/>
              </a:rPr>
              <a:t>weak, </a:t>
            </a:r>
            <a:r>
              <a:rPr dirty="0" sz="1200">
                <a:latin typeface="Times New Roman"/>
                <a:cs typeface="Times New Roman"/>
              </a:rPr>
              <a:t>sinful </a:t>
            </a:r>
            <a:r>
              <a:rPr dirty="0" sz="1200" spc="-5">
                <a:latin typeface="Times New Roman"/>
                <a:cs typeface="Times New Roman"/>
              </a:rPr>
              <a:t>man.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wanted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She, Nadya, was </a:t>
            </a:r>
            <a:r>
              <a:rPr dirty="0" sz="1200">
                <a:latin typeface="Times New Roman"/>
                <a:cs typeface="Times New Roman"/>
              </a:rPr>
              <a:t>already twenty-three. Ever since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sixteen </a:t>
            </a:r>
            <a:r>
              <a:rPr dirty="0" sz="1200" spc="-5">
                <a:latin typeface="Times New Roman"/>
                <a:cs typeface="Times New Roman"/>
              </a:rPr>
              <a:t>she had been  </a:t>
            </a:r>
            <a:r>
              <a:rPr dirty="0" sz="1200">
                <a:latin typeface="Times New Roman"/>
                <a:cs typeface="Times New Roman"/>
              </a:rPr>
              <a:t>passionately </a:t>
            </a:r>
            <a:r>
              <a:rPr dirty="0" sz="1200" spc="-5">
                <a:latin typeface="Times New Roman"/>
                <a:cs typeface="Times New Roman"/>
              </a:rPr>
              <a:t>dreaming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marriage and at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she was engaged </a:t>
            </a:r>
            <a:r>
              <a:rPr dirty="0" sz="1200">
                <a:latin typeface="Times New Roman"/>
                <a:cs typeface="Times New Roman"/>
              </a:rPr>
              <a:t>to Andrey </a:t>
            </a:r>
            <a:r>
              <a:rPr dirty="0" sz="1200" spc="-5">
                <a:latin typeface="Times New Roman"/>
                <a:cs typeface="Times New Roman"/>
              </a:rPr>
              <a:t>Andreitch,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 who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standing on the other side of the window;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liked him, the  </a:t>
            </a:r>
            <a:r>
              <a:rPr dirty="0" sz="1200" spc="-5">
                <a:latin typeface="Times New Roman"/>
                <a:cs typeface="Times New Roman"/>
              </a:rPr>
              <a:t>wedding was </a:t>
            </a:r>
            <a:r>
              <a:rPr dirty="0" sz="1200">
                <a:latin typeface="Times New Roman"/>
                <a:cs typeface="Times New Roman"/>
              </a:rPr>
              <a:t>already fixed for </a:t>
            </a:r>
            <a:r>
              <a:rPr dirty="0" sz="1200" spc="5">
                <a:latin typeface="Times New Roman"/>
                <a:cs typeface="Times New Roman"/>
              </a:rPr>
              <a:t>July </a:t>
            </a:r>
            <a:r>
              <a:rPr dirty="0" sz="1200">
                <a:latin typeface="Times New Roman"/>
                <a:cs typeface="Times New Roman"/>
              </a:rPr>
              <a:t>7,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10">
                <a:latin typeface="Times New Roman"/>
                <a:cs typeface="Times New Roman"/>
              </a:rPr>
              <a:t>no </a:t>
            </a:r>
            <a:r>
              <a:rPr dirty="0" sz="1200" spc="5">
                <a:latin typeface="Times New Roman"/>
                <a:cs typeface="Times New Roman"/>
              </a:rPr>
              <a:t>joy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heart, </a:t>
            </a:r>
            <a:r>
              <a:rPr dirty="0" sz="1200" spc="-5">
                <a:latin typeface="Times New Roman"/>
                <a:cs typeface="Times New Roman"/>
              </a:rPr>
              <a:t>she was  sleeping badly, </a:t>
            </a:r>
            <a:r>
              <a:rPr dirty="0" sz="1200">
                <a:latin typeface="Times New Roman"/>
                <a:cs typeface="Times New Roman"/>
              </a:rPr>
              <a:t>her spirits </a:t>
            </a:r>
            <a:r>
              <a:rPr dirty="0" sz="1200" spc="-5">
                <a:latin typeface="Times New Roman"/>
                <a:cs typeface="Times New Roman"/>
              </a:rPr>
              <a:t>drooped.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 could hear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>
                <a:latin typeface="Times New Roman"/>
                <a:cs typeface="Times New Roman"/>
              </a:rPr>
              <a:t>windows of the  </a:t>
            </a:r>
            <a:r>
              <a:rPr dirty="0" sz="1200" spc="-5">
                <a:latin typeface="Times New Roman"/>
                <a:cs typeface="Times New Roman"/>
              </a:rPr>
              <a:t>basement </a:t>
            </a:r>
            <a:r>
              <a:rPr dirty="0" sz="1200">
                <a:latin typeface="Times New Roman"/>
                <a:cs typeface="Times New Roman"/>
              </a:rPr>
              <a:t>where the kitchen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hurrying </a:t>
            </a:r>
            <a:r>
              <a:rPr dirty="0" sz="1200" spc="-5">
                <a:latin typeface="Times New Roman"/>
                <a:cs typeface="Times New Roman"/>
              </a:rPr>
              <a:t>servants,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clatter </a:t>
            </a:r>
            <a:r>
              <a:rPr dirty="0" sz="1200">
                <a:latin typeface="Times New Roman"/>
                <a:cs typeface="Times New Roman"/>
              </a:rPr>
              <a:t>of knives, the banging  of the swing door;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smell of </a:t>
            </a:r>
            <a:r>
              <a:rPr dirty="0" sz="1200" spc="-5">
                <a:latin typeface="Times New Roman"/>
                <a:cs typeface="Times New Roman"/>
              </a:rPr>
              <a:t>roast </a:t>
            </a:r>
            <a:r>
              <a:rPr dirty="0" sz="1200">
                <a:latin typeface="Times New Roman"/>
                <a:cs typeface="Times New Roman"/>
              </a:rPr>
              <a:t>turkey </a:t>
            </a:r>
            <a:r>
              <a:rPr dirty="0" sz="1200" spc="-5">
                <a:latin typeface="Times New Roman"/>
                <a:cs typeface="Times New Roman"/>
              </a:rPr>
              <a:t>and pickled cherries, and </a:t>
            </a:r>
            <a:r>
              <a:rPr dirty="0" sz="1200">
                <a:latin typeface="Times New Roman"/>
                <a:cs typeface="Times New Roman"/>
              </a:rPr>
              <a:t>for some 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it seemed to her that it would be like that </a:t>
            </a:r>
            <a:r>
              <a:rPr dirty="0" sz="1200" spc="-5">
                <a:latin typeface="Times New Roman"/>
                <a:cs typeface="Times New Roman"/>
              </a:rPr>
              <a:t>all her </a:t>
            </a:r>
            <a:r>
              <a:rPr dirty="0" sz="1200">
                <a:latin typeface="Times New Roman"/>
                <a:cs typeface="Times New Roman"/>
              </a:rPr>
              <a:t>life, with no </a:t>
            </a:r>
            <a:r>
              <a:rPr dirty="0" sz="1200" spc="-5">
                <a:latin typeface="Times New Roman"/>
                <a:cs typeface="Times New Roman"/>
              </a:rPr>
              <a:t>change,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to  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Some one came 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house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stood on the </a:t>
            </a:r>
            <a:r>
              <a:rPr dirty="0" sz="1200" spc="-5">
                <a:latin typeface="Times New Roman"/>
                <a:cs typeface="Times New Roman"/>
              </a:rPr>
              <a:t>steps;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Alexandr </a:t>
            </a:r>
            <a:r>
              <a:rPr dirty="0" sz="1200" spc="-5">
                <a:latin typeface="Times New Roman"/>
                <a:cs typeface="Times New Roman"/>
              </a:rPr>
              <a:t>Timofeitch, </a:t>
            </a:r>
            <a:r>
              <a:rPr dirty="0" sz="1200">
                <a:latin typeface="Times New Roman"/>
                <a:cs typeface="Times New Roman"/>
              </a:rPr>
              <a:t>or,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always called, Sasha, </a:t>
            </a:r>
            <a:r>
              <a:rPr dirty="0" sz="1200">
                <a:latin typeface="Times New Roman"/>
                <a:cs typeface="Times New Roman"/>
              </a:rPr>
              <a:t>who had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Moscow </a:t>
            </a:r>
            <a:r>
              <a:rPr dirty="0" sz="120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and was  staying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them. Years </a:t>
            </a:r>
            <a:r>
              <a:rPr dirty="0" sz="1200" spc="-10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distant </a:t>
            </a:r>
            <a:r>
              <a:rPr dirty="0" sz="1200">
                <a:latin typeface="Times New Roman"/>
                <a:cs typeface="Times New Roman"/>
              </a:rPr>
              <a:t>relation of the </a:t>
            </a:r>
            <a:r>
              <a:rPr dirty="0" sz="1200" spc="-5">
                <a:latin typeface="Times New Roman"/>
                <a:cs typeface="Times New Roman"/>
              </a:rPr>
              <a:t>grandmother,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gentleman's widow  called Marya Petrovna, </a:t>
            </a:r>
            <a:r>
              <a:rPr dirty="0" sz="1200">
                <a:latin typeface="Times New Roman"/>
                <a:cs typeface="Times New Roman"/>
              </a:rPr>
              <a:t>a thin, sickly little </a:t>
            </a:r>
            <a:r>
              <a:rPr dirty="0" sz="1200" spc="-5">
                <a:latin typeface="Times New Roman"/>
                <a:cs typeface="Times New Roman"/>
              </a:rPr>
              <a:t>woman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sunk into </a:t>
            </a:r>
            <a:r>
              <a:rPr dirty="0" sz="1200" spc="-5">
                <a:latin typeface="Times New Roman"/>
                <a:cs typeface="Times New Roman"/>
              </a:rPr>
              <a:t>poverty, used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the house to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assistance. She </a:t>
            </a:r>
            <a:r>
              <a:rPr dirty="0" sz="1200">
                <a:latin typeface="Times New Roman"/>
                <a:cs typeface="Times New Roman"/>
              </a:rPr>
              <a:t>had a </a:t>
            </a:r>
            <a:r>
              <a:rPr dirty="0" sz="1200" spc="-5">
                <a:latin typeface="Times New Roman"/>
                <a:cs typeface="Times New Roman"/>
              </a:rPr>
              <a:t>son Sasha.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to  be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talent </a:t>
            </a:r>
            <a:r>
              <a:rPr dirty="0" sz="1200" spc="-5">
                <a:latin typeface="Times New Roman"/>
                <a:cs typeface="Times New Roman"/>
              </a:rPr>
              <a:t>as an </a:t>
            </a:r>
            <a:r>
              <a:rPr dirty="0" sz="1200">
                <a:latin typeface="Times New Roman"/>
                <a:cs typeface="Times New Roman"/>
              </a:rPr>
              <a:t>artist, </a:t>
            </a:r>
            <a:r>
              <a:rPr dirty="0" sz="1200" spc="-5">
                <a:latin typeface="Times New Roman"/>
                <a:cs typeface="Times New Roman"/>
              </a:rPr>
              <a:t>and when his mother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5">
                <a:latin typeface="Times New Roman"/>
                <a:cs typeface="Times New Roman"/>
              </a:rPr>
              <a:t>Nadya's grandmother  had,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salvation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soul,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him to the Komissarovsky </a:t>
            </a:r>
            <a:r>
              <a:rPr dirty="0" sz="1200" spc="-5">
                <a:latin typeface="Times New Roman"/>
                <a:cs typeface="Times New Roman"/>
              </a:rPr>
              <a:t>school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Moscow;  two years later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went into the school of </a:t>
            </a:r>
            <a:r>
              <a:rPr dirty="0" sz="1200" spc="-5">
                <a:latin typeface="Times New Roman"/>
                <a:cs typeface="Times New Roman"/>
              </a:rPr>
              <a:t>painting, </a:t>
            </a:r>
            <a:r>
              <a:rPr dirty="0" sz="1200">
                <a:latin typeface="Times New Roman"/>
                <a:cs typeface="Times New Roman"/>
              </a:rPr>
              <a:t>spent nearly </a:t>
            </a:r>
            <a:r>
              <a:rPr dirty="0" sz="1200" spc="-5">
                <a:latin typeface="Times New Roman"/>
                <a:cs typeface="Times New Roman"/>
              </a:rPr>
              <a:t>fifteen years there, and  </a:t>
            </a:r>
            <a:r>
              <a:rPr dirty="0" sz="1200">
                <a:latin typeface="Times New Roman"/>
                <a:cs typeface="Times New Roman"/>
              </a:rPr>
              <a:t>only just </a:t>
            </a:r>
            <a:r>
              <a:rPr dirty="0" sz="1200" spc="-5">
                <a:latin typeface="Times New Roman"/>
                <a:cs typeface="Times New Roman"/>
              </a:rPr>
              <a:t>managed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scrape through </a:t>
            </a:r>
            <a:r>
              <a:rPr dirty="0" sz="1200">
                <a:latin typeface="Times New Roman"/>
                <a:cs typeface="Times New Roman"/>
              </a:rPr>
              <a:t>the leaving </a:t>
            </a:r>
            <a:r>
              <a:rPr dirty="0" sz="1200" spc="-5">
                <a:latin typeface="Times New Roman"/>
                <a:cs typeface="Times New Roman"/>
              </a:rPr>
              <a:t>examination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section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architecture. 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as an architect, however, </a:t>
            </a:r>
            <a:r>
              <a:rPr dirty="0" sz="1200">
                <a:latin typeface="Times New Roman"/>
                <a:cs typeface="Times New Roman"/>
              </a:rPr>
              <a:t>but took a job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lithographer's.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come almost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year, </a:t>
            </a:r>
            <a:r>
              <a:rPr dirty="0" sz="1200">
                <a:latin typeface="Times New Roman"/>
                <a:cs typeface="Times New Roman"/>
              </a:rPr>
              <a:t>usually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ill, to </a:t>
            </a:r>
            <a:r>
              <a:rPr dirty="0" sz="1200" spc="5">
                <a:latin typeface="Times New Roman"/>
                <a:cs typeface="Times New Roman"/>
              </a:rPr>
              <a:t>stay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Nadya's  grandmother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rest 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was </a:t>
            </a:r>
            <a:r>
              <a:rPr dirty="0" sz="1200">
                <a:latin typeface="Times New Roman"/>
                <a:cs typeface="Times New Roman"/>
              </a:rPr>
              <a:t>wearing now a </a:t>
            </a:r>
            <a:r>
              <a:rPr dirty="0" sz="1200" spc="-5">
                <a:latin typeface="Times New Roman"/>
                <a:cs typeface="Times New Roman"/>
              </a:rPr>
              <a:t>frock-coat buttoned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shabby </a:t>
            </a:r>
            <a:r>
              <a:rPr dirty="0" sz="1200" spc="-5">
                <a:latin typeface="Times New Roman"/>
                <a:cs typeface="Times New Roman"/>
              </a:rPr>
              <a:t>canvas </a:t>
            </a:r>
            <a:r>
              <a:rPr dirty="0" sz="1200">
                <a:latin typeface="Times New Roman"/>
                <a:cs typeface="Times New Roman"/>
              </a:rPr>
              <a:t>trousers, </a:t>
            </a:r>
            <a:r>
              <a:rPr dirty="0" sz="1200" spc="-5">
                <a:latin typeface="Times New Roman"/>
                <a:cs typeface="Times New Roman"/>
              </a:rPr>
              <a:t>crumpled 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creases at </a:t>
            </a:r>
            <a:r>
              <a:rPr dirty="0" sz="1200">
                <a:latin typeface="Times New Roman"/>
                <a:cs typeface="Times New Roman"/>
              </a:rPr>
              <a:t>the bottom. And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shirt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ironed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somehow </a:t>
            </a:r>
            <a:r>
              <a:rPr dirty="0" sz="1200" spc="-5">
                <a:latin typeface="Times New Roman"/>
                <a:cs typeface="Times New Roman"/>
              </a:rPr>
              <a:t>all  over </a:t>
            </a:r>
            <a:r>
              <a:rPr dirty="0" sz="1200">
                <a:latin typeface="Times New Roman"/>
                <a:cs typeface="Times New Roman"/>
              </a:rPr>
              <a:t>a look of not being </a:t>
            </a:r>
            <a:r>
              <a:rPr dirty="0" sz="1200" spc="-5">
                <a:latin typeface="Times New Roman"/>
                <a:cs typeface="Times New Roman"/>
              </a:rPr>
              <a:t>fresh. He was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thin, with big </a:t>
            </a:r>
            <a:r>
              <a:rPr dirty="0" sz="1200" spc="-5">
                <a:latin typeface="Times New Roman"/>
                <a:cs typeface="Times New Roman"/>
              </a:rPr>
              <a:t>eyes, </a:t>
            </a:r>
            <a:r>
              <a:rPr dirty="0" sz="1200">
                <a:latin typeface="Times New Roman"/>
                <a:cs typeface="Times New Roman"/>
              </a:rPr>
              <a:t>long thin </a:t>
            </a:r>
            <a:r>
              <a:rPr dirty="0" sz="1200" spc="-5">
                <a:latin typeface="Times New Roman"/>
                <a:cs typeface="Times New Roman"/>
              </a:rPr>
              <a:t>fingers and </a:t>
            </a:r>
            <a:r>
              <a:rPr dirty="0" sz="1200">
                <a:latin typeface="Times New Roman"/>
                <a:cs typeface="Times New Roman"/>
              </a:rPr>
              <a:t>a  swarthy </a:t>
            </a:r>
            <a:r>
              <a:rPr dirty="0" sz="1200" spc="-5">
                <a:latin typeface="Times New Roman"/>
                <a:cs typeface="Times New Roman"/>
              </a:rPr>
              <a:t>bearded face,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same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handsome. With the </a:t>
            </a:r>
            <a:r>
              <a:rPr dirty="0" sz="1200" spc="-5">
                <a:latin typeface="Times New Roman"/>
                <a:cs typeface="Times New Roman"/>
              </a:rPr>
              <a:t>Shumins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like  one of the </a:t>
            </a:r>
            <a:r>
              <a:rPr dirty="0" sz="1200" spc="-5">
                <a:latin typeface="Times New Roman"/>
                <a:cs typeface="Times New Roman"/>
              </a:rPr>
              <a:t>family, and </a:t>
            </a:r>
            <a:r>
              <a:rPr dirty="0" sz="1200">
                <a:latin typeface="Times New Roman"/>
                <a:cs typeface="Times New Roman"/>
              </a:rPr>
              <a:t>in their house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at </a:t>
            </a:r>
            <a:r>
              <a:rPr dirty="0" sz="1200">
                <a:latin typeface="Times New Roman"/>
                <a:cs typeface="Times New Roman"/>
              </a:rPr>
              <a:t>home. And the room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lived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there had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years been called Sasha's </a:t>
            </a:r>
            <a:r>
              <a:rPr dirty="0" sz="1200">
                <a:latin typeface="Times New Roman"/>
                <a:cs typeface="Times New Roman"/>
              </a:rPr>
              <a:t>room. Standing on the </a:t>
            </a:r>
            <a:r>
              <a:rPr dirty="0" sz="1200" spc="-5">
                <a:latin typeface="Times New Roman"/>
                <a:cs typeface="Times New Roman"/>
              </a:rPr>
              <a:t>steps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saw Nadya, and went </a:t>
            </a:r>
            <a:r>
              <a:rPr dirty="0" sz="1200">
                <a:latin typeface="Times New Roman"/>
                <a:cs typeface="Times New Roman"/>
              </a:rPr>
              <a:t>up 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3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"It's nice </a:t>
            </a:r>
            <a:r>
              <a:rPr dirty="0" sz="1200">
                <a:latin typeface="Times New Roman"/>
                <a:cs typeface="Times New Roman"/>
              </a:rPr>
              <a:t>here," </a:t>
            </a:r>
            <a:r>
              <a:rPr dirty="0" sz="1200" spc="5">
                <a:latin typeface="Times New Roman"/>
                <a:cs typeface="Times New Roman"/>
              </a:rPr>
              <a:t>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"Of course it's nice,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to stay here till 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autumn."</a:t>
            </a:r>
            <a:endParaRPr sz="1200">
              <a:latin typeface="Times New Roman"/>
              <a:cs typeface="Times New Roman"/>
            </a:endParaRPr>
          </a:p>
          <a:p>
            <a:pPr marL="12700" marR="414655">
              <a:lnSpc>
                <a:spcPct val="1925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expect </a:t>
            </a:r>
            <a:r>
              <a:rPr dirty="0" sz="1200">
                <a:latin typeface="Times New Roman"/>
                <a:cs typeface="Times New Roman"/>
              </a:rPr>
              <a:t>it will come to </a:t>
            </a:r>
            <a:r>
              <a:rPr dirty="0" sz="1200" spc="-5">
                <a:latin typeface="Times New Roman"/>
                <a:cs typeface="Times New Roman"/>
              </a:rPr>
              <a:t>that. </a:t>
            </a:r>
            <a:r>
              <a:rPr dirty="0" sz="1200">
                <a:latin typeface="Times New Roman"/>
                <a:cs typeface="Times New Roman"/>
              </a:rPr>
              <a:t>I dare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I shall stay with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5">
                <a:latin typeface="Times New Roman"/>
                <a:cs typeface="Times New Roman"/>
              </a:rPr>
              <a:t>September."  He laughed </a:t>
            </a:r>
            <a:r>
              <a:rPr dirty="0" sz="1200">
                <a:latin typeface="Times New Roman"/>
                <a:cs typeface="Times New Roman"/>
              </a:rPr>
              <a:t>for no reason, </a:t>
            </a:r>
            <a:r>
              <a:rPr dirty="0" sz="1200" spc="-5">
                <a:latin typeface="Times New Roman"/>
                <a:cs typeface="Times New Roman"/>
              </a:rPr>
              <a:t>and 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beside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"I'm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gazing at </a:t>
            </a:r>
            <a:r>
              <a:rPr dirty="0" sz="1200">
                <a:latin typeface="Times New Roman"/>
                <a:cs typeface="Times New Roman"/>
              </a:rPr>
              <a:t>mother," said </a:t>
            </a:r>
            <a:r>
              <a:rPr dirty="0" sz="1200" spc="-5">
                <a:latin typeface="Times New Roman"/>
                <a:cs typeface="Times New Roman"/>
              </a:rPr>
              <a:t>Nadya. "She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so young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here! </a:t>
            </a:r>
            <a:r>
              <a:rPr dirty="0" sz="1200">
                <a:latin typeface="Times New Roman"/>
                <a:cs typeface="Times New Roman"/>
              </a:rPr>
              <a:t>My mother  </a:t>
            </a:r>
            <a:r>
              <a:rPr dirty="0" sz="1200" spc="-5">
                <a:latin typeface="Times New Roman"/>
                <a:cs typeface="Times New Roman"/>
              </a:rPr>
              <a:t>has her weaknesses,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course," she </a:t>
            </a:r>
            <a:r>
              <a:rPr dirty="0" sz="1200">
                <a:latin typeface="Times New Roman"/>
                <a:cs typeface="Times New Roman"/>
              </a:rPr>
              <a:t>added,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pause, "but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she is an </a:t>
            </a:r>
            <a:r>
              <a:rPr dirty="0" sz="1200">
                <a:latin typeface="Times New Roman"/>
                <a:cs typeface="Times New Roman"/>
              </a:rPr>
              <a:t>exceptional  </a:t>
            </a:r>
            <a:r>
              <a:rPr dirty="0" sz="1200" spc="-5">
                <a:latin typeface="Times New Roman"/>
                <a:cs typeface="Times New Roman"/>
              </a:rPr>
              <a:t>woman."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"Yes, she is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nice 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Sasha </a:t>
            </a:r>
            <a:r>
              <a:rPr dirty="0" sz="1200" spc="-5">
                <a:latin typeface="Times New Roman"/>
                <a:cs typeface="Times New Roman"/>
              </a:rPr>
              <a:t>agreed. "Your mother,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own </a:t>
            </a:r>
            <a:r>
              <a:rPr dirty="0" sz="1200">
                <a:latin typeface="Times New Roman"/>
                <a:cs typeface="Times New Roman"/>
              </a:rPr>
              <a:t>way of </a:t>
            </a:r>
            <a:r>
              <a:rPr dirty="0" sz="1200" spc="-5">
                <a:latin typeface="Times New Roman"/>
                <a:cs typeface="Times New Roman"/>
              </a:rPr>
              <a:t>course, is </a:t>
            </a:r>
            <a:r>
              <a:rPr dirty="0" sz="1200">
                <a:latin typeface="Times New Roman"/>
                <a:cs typeface="Times New Roman"/>
              </a:rPr>
              <a:t>a  very </a:t>
            </a:r>
            <a:r>
              <a:rPr dirty="0" sz="1200" spc="-5">
                <a:latin typeface="Times New Roman"/>
                <a:cs typeface="Times New Roman"/>
              </a:rPr>
              <a:t>good and sweet </a:t>
            </a:r>
            <a:r>
              <a:rPr dirty="0" sz="1200">
                <a:latin typeface="Times New Roman"/>
                <a:cs typeface="Times New Roman"/>
              </a:rPr>
              <a:t>woman, but . . . how shall I </a:t>
            </a:r>
            <a:r>
              <a:rPr dirty="0" sz="1200" spc="-5">
                <a:latin typeface="Times New Roman"/>
                <a:cs typeface="Times New Roman"/>
              </a:rPr>
              <a:t>say?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early this morning into  </a:t>
            </a:r>
            <a:r>
              <a:rPr dirty="0" sz="1200" spc="-5">
                <a:latin typeface="Times New Roman"/>
                <a:cs typeface="Times New Roman"/>
              </a:rPr>
              <a:t>your kitchen and </a:t>
            </a:r>
            <a:r>
              <a:rPr dirty="0" sz="1200">
                <a:latin typeface="Times New Roman"/>
                <a:cs typeface="Times New Roman"/>
              </a:rPr>
              <a:t>there I found four </a:t>
            </a:r>
            <a:r>
              <a:rPr dirty="0" sz="1200" spc="-5">
                <a:latin typeface="Times New Roman"/>
                <a:cs typeface="Times New Roman"/>
              </a:rPr>
              <a:t>servants sleeping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floor,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bedsteads, and  rags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bedding, </a:t>
            </a:r>
            <a:r>
              <a:rPr dirty="0" sz="1200">
                <a:latin typeface="Times New Roman"/>
                <a:cs typeface="Times New Roman"/>
              </a:rPr>
              <a:t>stench, </a:t>
            </a:r>
            <a:r>
              <a:rPr dirty="0" sz="1200" spc="-5">
                <a:latin typeface="Times New Roman"/>
                <a:cs typeface="Times New Roman"/>
              </a:rPr>
              <a:t>bugs, beetles </a:t>
            </a:r>
            <a:r>
              <a:rPr dirty="0" sz="1200">
                <a:latin typeface="Times New Roman"/>
                <a:cs typeface="Times New Roman"/>
              </a:rPr>
              <a:t>. . .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twenty </a:t>
            </a:r>
            <a:r>
              <a:rPr dirty="0" sz="1200" spc="-5">
                <a:latin typeface="Times New Roman"/>
                <a:cs typeface="Times New Roman"/>
              </a:rPr>
              <a:t>years ago, </a:t>
            </a:r>
            <a:r>
              <a:rPr dirty="0" sz="1200">
                <a:latin typeface="Times New Roman"/>
                <a:cs typeface="Times New Roman"/>
              </a:rPr>
              <a:t>no  </a:t>
            </a:r>
            <a:r>
              <a:rPr dirty="0" sz="1200" spc="-5">
                <a:latin typeface="Times New Roman"/>
                <a:cs typeface="Times New Roman"/>
              </a:rPr>
              <a:t>change at all. </a:t>
            </a:r>
            <a:r>
              <a:rPr dirty="0" sz="1200">
                <a:latin typeface="Times New Roman"/>
                <a:cs typeface="Times New Roman"/>
              </a:rPr>
              <a:t>Well, </a:t>
            </a:r>
            <a:r>
              <a:rPr dirty="0" sz="1200" spc="-5">
                <a:latin typeface="Times New Roman"/>
                <a:cs typeface="Times New Roman"/>
              </a:rPr>
              <a:t>Granny, </a:t>
            </a:r>
            <a:r>
              <a:rPr dirty="0" sz="1200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bless her,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else can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expect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Granny? But  your mother speaks French,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5">
                <a:latin typeface="Times New Roman"/>
                <a:cs typeface="Times New Roman"/>
              </a:rPr>
              <a:t>and acts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private theatricals. One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think  she might understand."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As Sasha talked, </a:t>
            </a:r>
            <a:r>
              <a:rPr dirty="0" sz="1200">
                <a:latin typeface="Times New Roman"/>
                <a:cs typeface="Times New Roman"/>
              </a:rPr>
              <a:t>he used to </a:t>
            </a:r>
            <a:r>
              <a:rPr dirty="0" sz="1200" spc="-5">
                <a:latin typeface="Times New Roman"/>
                <a:cs typeface="Times New Roman"/>
              </a:rPr>
              <a:t>stretch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long wasted </a:t>
            </a:r>
            <a:r>
              <a:rPr dirty="0" sz="1200" spc="-5">
                <a:latin typeface="Times New Roman"/>
                <a:cs typeface="Times New Roman"/>
              </a:rPr>
              <a:t>fingers </a:t>
            </a:r>
            <a:r>
              <a:rPr dirty="0" sz="1200">
                <a:latin typeface="Times New Roman"/>
                <a:cs typeface="Times New Roman"/>
              </a:rPr>
              <a:t>before the </a:t>
            </a:r>
            <a:r>
              <a:rPr dirty="0" sz="1200" spc="-5">
                <a:latin typeface="Times New Roman"/>
                <a:cs typeface="Times New Roman"/>
              </a:rPr>
              <a:t>listener's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all seems </a:t>
            </a:r>
            <a:r>
              <a:rPr dirty="0" sz="1200">
                <a:latin typeface="Times New Roman"/>
                <a:cs typeface="Times New Roman"/>
              </a:rPr>
              <a:t>somehow </a:t>
            </a:r>
            <a:r>
              <a:rPr dirty="0" sz="1200" spc="-5">
                <a:latin typeface="Times New Roman"/>
                <a:cs typeface="Times New Roman"/>
              </a:rPr>
              <a:t>strange </a:t>
            </a:r>
            <a:r>
              <a:rPr dirty="0" sz="1200">
                <a:latin typeface="Times New Roman"/>
                <a:cs typeface="Times New Roman"/>
              </a:rPr>
              <a:t>to me </a:t>
            </a: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now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habit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it," </a:t>
            </a:r>
            <a:r>
              <a:rPr dirty="0" sz="1200">
                <a:latin typeface="Times New Roman"/>
                <a:cs typeface="Times New Roman"/>
              </a:rPr>
              <a:t>he went on.  </a:t>
            </a: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no making it </a:t>
            </a:r>
            <a:r>
              <a:rPr dirty="0" sz="1200" spc="-5">
                <a:latin typeface="Times New Roman"/>
                <a:cs typeface="Times New Roman"/>
              </a:rPr>
              <a:t>out. </a:t>
            </a:r>
            <a:r>
              <a:rPr dirty="0" sz="1200">
                <a:latin typeface="Times New Roman"/>
                <a:cs typeface="Times New Roman"/>
              </a:rPr>
              <a:t>Nobody ever </a:t>
            </a:r>
            <a:r>
              <a:rPr dirty="0" sz="1200" spc="-5">
                <a:latin typeface="Times New Roman"/>
                <a:cs typeface="Times New Roman"/>
              </a:rPr>
              <a:t>does anything.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mother spends </a:t>
            </a:r>
            <a:r>
              <a:rPr dirty="0" sz="1200">
                <a:latin typeface="Times New Roman"/>
                <a:cs typeface="Times New Roman"/>
              </a:rPr>
              <a:t>the whole  day walking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duchess, </a:t>
            </a: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either, </a:t>
            </a:r>
            <a:r>
              <a:rPr dirty="0" sz="1200">
                <a:latin typeface="Times New Roman"/>
                <a:cs typeface="Times New Roman"/>
              </a:rPr>
              <a:t>nor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either. And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does anything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had heard this the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 spc="-5">
                <a:latin typeface="Times New Roman"/>
                <a:cs typeface="Times New Roman"/>
              </a:rPr>
              <a:t>before and, </a:t>
            </a:r>
            <a:r>
              <a:rPr dirty="0" sz="1200">
                <a:latin typeface="Times New Roman"/>
                <a:cs typeface="Times New Roman"/>
              </a:rPr>
              <a:t>she fancied, the </a:t>
            </a:r>
            <a:r>
              <a:rPr dirty="0" sz="1200" spc="-5">
                <a:latin typeface="Times New Roman"/>
                <a:cs typeface="Times New Roman"/>
              </a:rPr>
              <a:t>year before </a:t>
            </a:r>
            <a:r>
              <a:rPr dirty="0" sz="1200">
                <a:latin typeface="Times New Roman"/>
                <a:cs typeface="Times New Roman"/>
              </a:rPr>
              <a:t>that too,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she  </a:t>
            </a:r>
            <a:r>
              <a:rPr dirty="0" sz="1200" spc="-5">
                <a:latin typeface="Times New Roman"/>
                <a:cs typeface="Times New Roman"/>
              </a:rPr>
              <a:t>knew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Sasha could </a:t>
            </a:r>
            <a:r>
              <a:rPr dirty="0" sz="1200">
                <a:latin typeface="Times New Roman"/>
                <a:cs typeface="Times New Roman"/>
              </a:rPr>
              <a:t>not make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criticism, and </a:t>
            </a:r>
            <a:r>
              <a:rPr dirty="0" sz="1200">
                <a:latin typeface="Times New Roman"/>
                <a:cs typeface="Times New Roman"/>
              </a:rPr>
              <a:t>in old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had amused  her, </a:t>
            </a:r>
            <a:r>
              <a:rPr dirty="0" sz="1200">
                <a:latin typeface="Times New Roman"/>
                <a:cs typeface="Times New Roman"/>
              </a:rPr>
              <a:t>but now for some </a:t>
            </a:r>
            <a:r>
              <a:rPr dirty="0" sz="1200" spc="-5">
                <a:latin typeface="Times New Roman"/>
                <a:cs typeface="Times New Roman"/>
              </a:rPr>
              <a:t>reason she felt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annoyed.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"That's all stale, and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sick of it for </a:t>
            </a:r>
            <a:r>
              <a:rPr dirty="0" sz="1200" spc="-5">
                <a:latin typeface="Times New Roman"/>
                <a:cs typeface="Times New Roman"/>
              </a:rPr>
              <a:t>ages," she said and got </a:t>
            </a:r>
            <a:r>
              <a:rPr dirty="0" sz="1200">
                <a:latin typeface="Times New Roman"/>
                <a:cs typeface="Times New Roman"/>
              </a:rPr>
              <a:t>up. </a:t>
            </a: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should  think of </a:t>
            </a:r>
            <a:r>
              <a:rPr dirty="0" sz="1200" spc="-5">
                <a:latin typeface="Times New Roman"/>
                <a:cs typeface="Times New Roman"/>
              </a:rPr>
              <a:t>something </a:t>
            </a:r>
            <a:r>
              <a:rPr dirty="0" sz="1200">
                <a:latin typeface="Times New Roman"/>
                <a:cs typeface="Times New Roman"/>
              </a:rPr>
              <a:t>a little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laughed and got </a:t>
            </a:r>
            <a:r>
              <a:rPr dirty="0" sz="1200">
                <a:latin typeface="Times New Roman"/>
                <a:cs typeface="Times New Roman"/>
              </a:rPr>
              <a:t>up too,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went together </a:t>
            </a:r>
            <a:r>
              <a:rPr dirty="0" sz="1200">
                <a:latin typeface="Times New Roman"/>
                <a:cs typeface="Times New Roman"/>
              </a:rPr>
              <a:t>toward the house. </a:t>
            </a:r>
            <a:r>
              <a:rPr dirty="0" sz="1200" spc="-5">
                <a:latin typeface="Times New Roman"/>
                <a:cs typeface="Times New Roman"/>
              </a:rPr>
              <a:t>She, </a:t>
            </a:r>
            <a:r>
              <a:rPr dirty="0" sz="1200">
                <a:latin typeface="Times New Roman"/>
                <a:cs typeface="Times New Roman"/>
              </a:rPr>
              <a:t>tall,  </a:t>
            </a:r>
            <a:r>
              <a:rPr dirty="0" sz="1200" spc="-5">
                <a:latin typeface="Times New Roman"/>
                <a:cs typeface="Times New Roman"/>
              </a:rPr>
              <a:t>handsome, and well-made, beside </a:t>
            </a:r>
            <a:r>
              <a:rPr dirty="0" sz="1200">
                <a:latin typeface="Times New Roman"/>
                <a:cs typeface="Times New Roman"/>
              </a:rPr>
              <a:t>him looked very healthy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smartly dressed; </a:t>
            </a:r>
            <a:r>
              <a:rPr dirty="0" sz="1200" spc="-5">
                <a:latin typeface="Times New Roman"/>
                <a:cs typeface="Times New Roman"/>
              </a:rPr>
              <a:t>she was  conscious </a:t>
            </a:r>
            <a:r>
              <a:rPr dirty="0" sz="1200">
                <a:latin typeface="Times New Roman"/>
                <a:cs typeface="Times New Roman"/>
              </a:rPr>
              <a:t>of this and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sorry for him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awkward.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say a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deal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should not,"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said. </a:t>
            </a:r>
            <a:r>
              <a:rPr dirty="0" sz="1200" spc="-5">
                <a:latin typeface="Times New Roman"/>
                <a:cs typeface="Times New Roman"/>
              </a:rPr>
              <a:t>"You've </a:t>
            </a:r>
            <a:r>
              <a:rPr dirty="0" sz="1200">
                <a:latin typeface="Times New Roman"/>
                <a:cs typeface="Times New Roman"/>
              </a:rPr>
              <a:t>just been talking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Andrey,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"My </a:t>
            </a:r>
            <a:r>
              <a:rPr dirty="0" sz="1200" spc="-5">
                <a:latin typeface="Times New Roman"/>
                <a:cs typeface="Times New Roman"/>
              </a:rPr>
              <a:t>Andrey.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Bother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Andrey.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sorry for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youth."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already sitting down to </a:t>
            </a:r>
            <a:r>
              <a:rPr dirty="0" sz="1200" spc="-5">
                <a:latin typeface="Times New Roman"/>
                <a:cs typeface="Times New Roman"/>
              </a:rPr>
              <a:t>supper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into the dining-  room. The </a:t>
            </a:r>
            <a:r>
              <a:rPr dirty="0" sz="1200" spc="-5">
                <a:latin typeface="Times New Roman"/>
                <a:cs typeface="Times New Roman"/>
              </a:rPr>
              <a:t>grandmother, </a:t>
            </a:r>
            <a:r>
              <a:rPr dirty="0" sz="1200">
                <a:latin typeface="Times New Roman"/>
                <a:cs typeface="Times New Roman"/>
              </a:rPr>
              <a:t>or Granny </a:t>
            </a:r>
            <a:r>
              <a:rPr dirty="0" sz="1200" spc="-5">
                <a:latin typeface="Times New Roman"/>
                <a:cs typeface="Times New Roman"/>
              </a:rPr>
              <a:t>as she was called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household, </a:t>
            </a:r>
            <a:r>
              <a:rPr dirty="0" sz="1200">
                <a:latin typeface="Times New Roman"/>
                <a:cs typeface="Times New Roman"/>
              </a:rPr>
              <a:t>a very stout,  plain old lady with bushy </a:t>
            </a:r>
            <a:r>
              <a:rPr dirty="0" sz="1200" spc="-5">
                <a:latin typeface="Times New Roman"/>
                <a:cs typeface="Times New Roman"/>
              </a:rPr>
              <a:t>eyebrows and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moustache, was </a:t>
            </a:r>
            <a:r>
              <a:rPr dirty="0" sz="1200">
                <a:latin typeface="Times New Roman"/>
                <a:cs typeface="Times New Roman"/>
              </a:rPr>
              <a:t>talking </a:t>
            </a:r>
            <a:r>
              <a:rPr dirty="0" sz="1200" spc="-5">
                <a:latin typeface="Times New Roman"/>
                <a:cs typeface="Times New Roman"/>
              </a:rPr>
              <a:t>loudly, and from  her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and manner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speaking it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that she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person of most  </a:t>
            </a:r>
            <a:r>
              <a:rPr dirty="0" sz="1200" spc="-5">
                <a:latin typeface="Times New Roman"/>
                <a:cs typeface="Times New Roman"/>
              </a:rPr>
              <a:t>importance </a:t>
            </a:r>
            <a:r>
              <a:rPr dirty="0" sz="1200">
                <a:latin typeface="Times New Roman"/>
                <a:cs typeface="Times New Roman"/>
              </a:rPr>
              <a:t>in the house. </a:t>
            </a:r>
            <a:r>
              <a:rPr dirty="0" sz="1200" spc="-5">
                <a:latin typeface="Times New Roman"/>
                <a:cs typeface="Times New Roman"/>
              </a:rPr>
              <a:t>She owned rows </a:t>
            </a:r>
            <a:r>
              <a:rPr dirty="0" sz="1200">
                <a:latin typeface="Times New Roman"/>
                <a:cs typeface="Times New Roman"/>
              </a:rPr>
              <a:t>of shops in the </a:t>
            </a:r>
            <a:r>
              <a:rPr dirty="0" sz="1200" spc="-5">
                <a:latin typeface="Times New Roman"/>
                <a:cs typeface="Times New Roman"/>
              </a:rPr>
              <a:t>market, and </a:t>
            </a:r>
            <a:r>
              <a:rPr dirty="0" sz="1200">
                <a:latin typeface="Times New Roman"/>
                <a:cs typeface="Times New Roman"/>
              </a:rPr>
              <a:t>the old-fashioned  house with </a:t>
            </a:r>
            <a:r>
              <a:rPr dirty="0" sz="1200" spc="-5">
                <a:latin typeface="Times New Roman"/>
                <a:cs typeface="Times New Roman"/>
              </a:rPr>
              <a:t>columns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garden,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prayed every morning that God </a:t>
            </a:r>
            <a:r>
              <a:rPr dirty="0" sz="1200" spc="-5">
                <a:latin typeface="Times New Roman"/>
                <a:cs typeface="Times New Roman"/>
              </a:rPr>
              <a:t>might save  her </a:t>
            </a:r>
            <a:r>
              <a:rPr dirty="0" sz="1200">
                <a:latin typeface="Times New Roman"/>
                <a:cs typeface="Times New Roman"/>
              </a:rPr>
              <a:t>from ruin </a:t>
            </a:r>
            <a:r>
              <a:rPr dirty="0" sz="1200" spc="-5">
                <a:latin typeface="Times New Roman"/>
                <a:cs typeface="Times New Roman"/>
              </a:rPr>
              <a:t>and shed </a:t>
            </a:r>
            <a:r>
              <a:rPr dirty="0" sz="1200">
                <a:latin typeface="Times New Roman"/>
                <a:cs typeface="Times New Roman"/>
              </a:rPr>
              <a:t>tears </a:t>
            </a:r>
            <a:r>
              <a:rPr dirty="0" sz="1200" spc="-5">
                <a:latin typeface="Times New Roman"/>
                <a:cs typeface="Times New Roman"/>
              </a:rPr>
              <a:t>as she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5">
                <a:latin typeface="Times New Roman"/>
                <a:cs typeface="Times New Roman"/>
              </a:rPr>
              <a:t>so. Her </a:t>
            </a:r>
            <a:r>
              <a:rPr dirty="0" sz="1200">
                <a:latin typeface="Times New Roman"/>
                <a:cs typeface="Times New Roman"/>
              </a:rPr>
              <a:t>daughter-in-law, </a:t>
            </a:r>
            <a:r>
              <a:rPr dirty="0" sz="1200" spc="-5">
                <a:latin typeface="Times New Roman"/>
                <a:cs typeface="Times New Roman"/>
              </a:rPr>
              <a:t>Nadya's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mother, </a:t>
            </a:r>
            <a:r>
              <a:rPr dirty="0" sz="1200">
                <a:latin typeface="Times New Roman"/>
                <a:cs typeface="Times New Roman"/>
              </a:rPr>
              <a:t>Nina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8309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Ivanovna,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fair-haired woman </a:t>
            </a:r>
            <a:r>
              <a:rPr dirty="0" sz="1200">
                <a:latin typeface="Times New Roman"/>
                <a:cs typeface="Times New Roman"/>
              </a:rPr>
              <a:t>tightly </a:t>
            </a:r>
            <a:r>
              <a:rPr dirty="0" sz="1200" spc="-5">
                <a:latin typeface="Times New Roman"/>
                <a:cs typeface="Times New Roman"/>
              </a:rPr>
              <a:t>laced </a:t>
            </a:r>
            <a:r>
              <a:rPr dirty="0" sz="1200">
                <a:latin typeface="Times New Roman"/>
                <a:cs typeface="Times New Roman"/>
              </a:rPr>
              <a:t>in, with a pince-nez,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diamonds on  every </a:t>
            </a:r>
            <a:r>
              <a:rPr dirty="0" sz="1200" spc="-5">
                <a:latin typeface="Times New Roman"/>
                <a:cs typeface="Times New Roman"/>
              </a:rPr>
              <a:t>finger, Father Andrey,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lean, </a:t>
            </a:r>
            <a:r>
              <a:rPr dirty="0" sz="1200">
                <a:latin typeface="Times New Roman"/>
                <a:cs typeface="Times New Roman"/>
              </a:rPr>
              <a:t>toothless old man </a:t>
            </a:r>
            <a:r>
              <a:rPr dirty="0" sz="1200" spc="-5">
                <a:latin typeface="Times New Roman"/>
                <a:cs typeface="Times New Roman"/>
              </a:rPr>
              <a:t>whose face always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as  though </a:t>
            </a:r>
            <a:r>
              <a:rPr dirty="0" sz="1200">
                <a:latin typeface="Times New Roman"/>
                <a:cs typeface="Times New Roman"/>
              </a:rPr>
              <a:t>he were just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say something </a:t>
            </a:r>
            <a:r>
              <a:rPr dirty="0" sz="1200" spc="-5">
                <a:latin typeface="Times New Roman"/>
                <a:cs typeface="Times New Roman"/>
              </a:rPr>
              <a:t>amusing, and his </a:t>
            </a:r>
            <a:r>
              <a:rPr dirty="0" sz="1200">
                <a:latin typeface="Times New Roman"/>
                <a:cs typeface="Times New Roman"/>
              </a:rPr>
              <a:t>son, </a:t>
            </a:r>
            <a:r>
              <a:rPr dirty="0" sz="1200" spc="5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Andreitch, </a:t>
            </a:r>
            <a:r>
              <a:rPr dirty="0" sz="1200">
                <a:latin typeface="Times New Roman"/>
                <a:cs typeface="Times New Roman"/>
              </a:rPr>
              <a:t>a  stout </a:t>
            </a:r>
            <a:r>
              <a:rPr dirty="0" sz="1200" spc="-5">
                <a:latin typeface="Times New Roman"/>
                <a:cs typeface="Times New Roman"/>
              </a:rPr>
              <a:t>and handsome young </a:t>
            </a:r>
            <a:r>
              <a:rPr dirty="0" sz="1200">
                <a:latin typeface="Times New Roman"/>
                <a:cs typeface="Times New Roman"/>
              </a:rPr>
              <a:t>man with curly </a:t>
            </a:r>
            <a:r>
              <a:rPr dirty="0" sz="1200" spc="-5">
                <a:latin typeface="Times New Roman"/>
                <a:cs typeface="Times New Roman"/>
              </a:rPr>
              <a:t>hair </a:t>
            </a:r>
            <a:r>
              <a:rPr dirty="0" sz="1200">
                <a:latin typeface="Times New Roman"/>
                <a:cs typeface="Times New Roman"/>
              </a:rPr>
              <a:t>looking like </a:t>
            </a:r>
            <a:r>
              <a:rPr dirty="0" sz="1200" spc="-5">
                <a:latin typeface="Times New Roman"/>
                <a:cs typeface="Times New Roman"/>
              </a:rPr>
              <a:t>an artist </a:t>
            </a:r>
            <a:r>
              <a:rPr dirty="0" sz="1200">
                <a:latin typeface="Times New Roman"/>
                <a:cs typeface="Times New Roman"/>
              </a:rPr>
              <a:t>or an </a:t>
            </a:r>
            <a:r>
              <a:rPr dirty="0" sz="1200" spc="-5">
                <a:latin typeface="Times New Roman"/>
                <a:cs typeface="Times New Roman"/>
              </a:rPr>
              <a:t>actor, were  all </a:t>
            </a:r>
            <a:r>
              <a:rPr dirty="0" sz="1200">
                <a:latin typeface="Times New Roman"/>
                <a:cs typeface="Times New Roman"/>
              </a:rPr>
              <a:t>talking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hypnotism.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will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well in a </a:t>
            </a:r>
            <a:r>
              <a:rPr dirty="0" sz="1200" spc="-5">
                <a:latin typeface="Times New Roman"/>
                <a:cs typeface="Times New Roman"/>
              </a:rPr>
              <a:t>week </a:t>
            </a:r>
            <a:r>
              <a:rPr dirty="0" sz="1200">
                <a:latin typeface="Times New Roman"/>
                <a:cs typeface="Times New Roman"/>
              </a:rPr>
              <a:t>here," </a:t>
            </a:r>
            <a:r>
              <a:rPr dirty="0" sz="1200" spc="-5">
                <a:latin typeface="Times New Roman"/>
                <a:cs typeface="Times New Roman"/>
              </a:rPr>
              <a:t>said Granny, addressing Sasha. </a:t>
            </a:r>
            <a:r>
              <a:rPr dirty="0" sz="1200">
                <a:latin typeface="Times New Roman"/>
                <a:cs typeface="Times New Roman"/>
              </a:rPr>
              <a:t>"Only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eat  more. </a:t>
            </a:r>
            <a:r>
              <a:rPr dirty="0" sz="1200">
                <a:latin typeface="Times New Roman"/>
                <a:cs typeface="Times New Roman"/>
              </a:rPr>
              <a:t>What do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like!" she sighed. "You are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dreadful!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regular  prodigal </a:t>
            </a:r>
            <a:r>
              <a:rPr dirty="0" sz="1200">
                <a:latin typeface="Times New Roman"/>
                <a:cs typeface="Times New Roman"/>
              </a:rPr>
              <a:t>son, that </a:t>
            </a:r>
            <a:r>
              <a:rPr dirty="0" sz="1200" spc="-5">
                <a:latin typeface="Times New Roman"/>
                <a:cs typeface="Times New Roman"/>
              </a:rPr>
              <a:t>is what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"After wasting his father's substance </a:t>
            </a:r>
            <a:r>
              <a:rPr dirty="0" sz="1200">
                <a:latin typeface="Times New Roman"/>
                <a:cs typeface="Times New Roman"/>
              </a:rPr>
              <a:t>in riotous </a:t>
            </a:r>
            <a:r>
              <a:rPr dirty="0" sz="1200" spc="-5">
                <a:latin typeface="Times New Roman"/>
                <a:cs typeface="Times New Roman"/>
              </a:rPr>
              <a:t>living," said Father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slowly,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laughing eyes. "He </a:t>
            </a:r>
            <a:r>
              <a:rPr dirty="0" sz="1200">
                <a:latin typeface="Times New Roman"/>
                <a:cs typeface="Times New Roman"/>
              </a:rPr>
              <a:t>fed with </a:t>
            </a:r>
            <a:r>
              <a:rPr dirty="0" sz="1200" spc="-5">
                <a:latin typeface="Times New Roman"/>
                <a:cs typeface="Times New Roman"/>
              </a:rPr>
              <a:t>senseless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beasts."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dad,"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Andreitch, </a:t>
            </a:r>
            <a:r>
              <a:rPr dirty="0" sz="1200">
                <a:latin typeface="Times New Roman"/>
                <a:cs typeface="Times New Roman"/>
              </a:rPr>
              <a:t>touching </a:t>
            </a:r>
            <a:r>
              <a:rPr dirty="0" sz="1200" spc="-5">
                <a:latin typeface="Times New Roman"/>
                <a:cs typeface="Times New Roman"/>
              </a:rPr>
              <a:t>his father </a:t>
            </a:r>
            <a:r>
              <a:rPr dirty="0" sz="1200">
                <a:latin typeface="Times New Roman"/>
                <a:cs typeface="Times New Roman"/>
              </a:rPr>
              <a:t>on the shoulder. </a:t>
            </a:r>
            <a:r>
              <a:rPr dirty="0" sz="1200" spc="-5">
                <a:latin typeface="Times New Roman"/>
                <a:cs typeface="Times New Roman"/>
              </a:rPr>
              <a:t>"He is </a:t>
            </a:r>
            <a:r>
              <a:rPr dirty="0" sz="1200">
                <a:latin typeface="Times New Roman"/>
                <a:cs typeface="Times New Roman"/>
              </a:rPr>
              <a:t>a  splendid old </a:t>
            </a:r>
            <a:r>
              <a:rPr dirty="0" sz="1200" spc="-5">
                <a:latin typeface="Times New Roman"/>
                <a:cs typeface="Times New Roman"/>
              </a:rPr>
              <a:t>fellow, </a:t>
            </a:r>
            <a:r>
              <a:rPr dirty="0" sz="1200">
                <a:latin typeface="Times New Roman"/>
                <a:cs typeface="Times New Roman"/>
              </a:rPr>
              <a:t>a dear old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fellow."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Everyone was silent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space. Sasha </a:t>
            </a:r>
            <a:r>
              <a:rPr dirty="0" sz="1200">
                <a:latin typeface="Times New Roman"/>
                <a:cs typeface="Times New Roman"/>
              </a:rPr>
              <a:t>suddenly burst out </a:t>
            </a:r>
            <a:r>
              <a:rPr dirty="0" sz="1200" spc="-5">
                <a:latin typeface="Times New Roman"/>
                <a:cs typeface="Times New Roman"/>
              </a:rPr>
              <a:t>laughing and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dinner  </a:t>
            </a:r>
            <a:r>
              <a:rPr dirty="0" sz="1200" spc="-5">
                <a:latin typeface="Times New Roman"/>
                <a:cs typeface="Times New Roman"/>
              </a:rPr>
              <a:t>napkin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mouth.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believe in hypnotism?" </a:t>
            </a:r>
            <a:r>
              <a:rPr dirty="0" sz="1200" spc="-5">
                <a:latin typeface="Times New Roman"/>
                <a:cs typeface="Times New Roman"/>
              </a:rPr>
              <a:t>said Father </a:t>
            </a:r>
            <a:r>
              <a:rPr dirty="0" sz="1200">
                <a:latin typeface="Times New Roman"/>
                <a:cs typeface="Times New Roman"/>
              </a:rPr>
              <a:t>Andrey to Nina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Ivanovna.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cannot,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assert </a:t>
            </a:r>
            <a:r>
              <a:rPr dirty="0" sz="1200">
                <a:latin typeface="Times New Roman"/>
                <a:cs typeface="Times New Roman"/>
              </a:rPr>
              <a:t>that I believe," </a:t>
            </a:r>
            <a:r>
              <a:rPr dirty="0" sz="1200" spc="-5">
                <a:latin typeface="Times New Roman"/>
                <a:cs typeface="Times New Roman"/>
              </a:rPr>
              <a:t>answered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Ivanovna, </a:t>
            </a:r>
            <a:r>
              <a:rPr dirty="0" sz="1200">
                <a:latin typeface="Times New Roman"/>
                <a:cs typeface="Times New Roman"/>
              </a:rPr>
              <a:t>assuming a </a:t>
            </a:r>
            <a:r>
              <a:rPr dirty="0" sz="1200" spc="5">
                <a:latin typeface="Times New Roman"/>
                <a:cs typeface="Times New Roman"/>
              </a:rPr>
              <a:t>very  </a:t>
            </a:r>
            <a:r>
              <a:rPr dirty="0" sz="1200" spc="-5">
                <a:latin typeface="Times New Roman"/>
                <a:cs typeface="Times New Roman"/>
              </a:rPr>
              <a:t>serious, even severe, expression; "but </a:t>
            </a:r>
            <a:r>
              <a:rPr dirty="0" sz="1200">
                <a:latin typeface="Times New Roman"/>
                <a:cs typeface="Times New Roman"/>
              </a:rPr>
              <a:t>I must own that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much that </a:t>
            </a:r>
            <a:r>
              <a:rPr dirty="0" sz="1200" spc="-5">
                <a:latin typeface="Times New Roman"/>
                <a:cs typeface="Times New Roman"/>
              </a:rPr>
              <a:t>is mysterious  and incomprehensible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nature."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quite </a:t>
            </a:r>
            <a:r>
              <a:rPr dirty="0" sz="1200" spc="-5">
                <a:latin typeface="Times New Roman"/>
                <a:cs typeface="Times New Roman"/>
              </a:rPr>
              <a:t>agree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 must add that </a:t>
            </a:r>
            <a:r>
              <a:rPr dirty="0" sz="1200" spc="-5">
                <a:latin typeface="Times New Roman"/>
                <a:cs typeface="Times New Roman"/>
              </a:rPr>
              <a:t>religion </a:t>
            </a:r>
            <a:r>
              <a:rPr dirty="0" sz="1200">
                <a:latin typeface="Times New Roman"/>
                <a:cs typeface="Times New Roman"/>
              </a:rPr>
              <a:t>distinctly </a:t>
            </a:r>
            <a:r>
              <a:rPr dirty="0" sz="1200" spc="-5">
                <a:latin typeface="Times New Roman"/>
                <a:cs typeface="Times New Roman"/>
              </a:rPr>
              <a:t>curtails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the  domain 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mysterious."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big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fat </a:t>
            </a:r>
            <a:r>
              <a:rPr dirty="0" sz="1200">
                <a:latin typeface="Times New Roman"/>
                <a:cs typeface="Times New Roman"/>
              </a:rPr>
              <a:t>turkey </a:t>
            </a:r>
            <a:r>
              <a:rPr dirty="0" sz="1200" spc="-5">
                <a:latin typeface="Times New Roman"/>
                <a:cs typeface="Times New Roman"/>
              </a:rPr>
              <a:t>was served. Father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went </a:t>
            </a:r>
            <a:r>
              <a:rPr dirty="0" sz="1200">
                <a:latin typeface="Times New Roman"/>
                <a:cs typeface="Times New Roman"/>
              </a:rPr>
              <a:t>on with  their </a:t>
            </a:r>
            <a:r>
              <a:rPr dirty="0" sz="1200" spc="-5">
                <a:latin typeface="Times New Roman"/>
                <a:cs typeface="Times New Roman"/>
              </a:rPr>
              <a:t>conversation.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Ivanovna's </a:t>
            </a:r>
            <a:r>
              <a:rPr dirty="0" sz="1200">
                <a:latin typeface="Times New Roman"/>
                <a:cs typeface="Times New Roman"/>
              </a:rPr>
              <a:t>diamonds </a:t>
            </a:r>
            <a:r>
              <a:rPr dirty="0" sz="1200" spc="-5">
                <a:latin typeface="Times New Roman"/>
                <a:cs typeface="Times New Roman"/>
              </a:rPr>
              <a:t>glittered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fingers,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tears began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glitter </a:t>
            </a:r>
            <a:r>
              <a:rPr dirty="0" sz="1200">
                <a:latin typeface="Times New Roman"/>
                <a:cs typeface="Times New Roman"/>
              </a:rPr>
              <a:t>in her </a:t>
            </a:r>
            <a:r>
              <a:rPr dirty="0" sz="1200" spc="-5">
                <a:latin typeface="Times New Roman"/>
                <a:cs typeface="Times New Roman"/>
              </a:rPr>
              <a:t>eyes, she grew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excited.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venture to </a:t>
            </a:r>
            <a:r>
              <a:rPr dirty="0" sz="1200" spc="-5">
                <a:latin typeface="Times New Roman"/>
                <a:cs typeface="Times New Roman"/>
              </a:rPr>
              <a:t>argue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you,"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said, "you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admit 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so  </a:t>
            </a:r>
            <a:r>
              <a:rPr dirty="0" sz="1200">
                <a:latin typeface="Times New Roman"/>
                <a:cs typeface="Times New Roman"/>
              </a:rPr>
              <a:t>many insoluble </a:t>
            </a:r>
            <a:r>
              <a:rPr dirty="0" sz="1200" spc="-5">
                <a:latin typeface="Times New Roman"/>
                <a:cs typeface="Times New Roman"/>
              </a:rPr>
              <a:t>riddles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life!"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"Not one,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assure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supper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 played </a:t>
            </a:r>
            <a:r>
              <a:rPr dirty="0" sz="1200">
                <a:latin typeface="Times New Roman"/>
                <a:cs typeface="Times New Roman"/>
              </a:rPr>
              <a:t>the fiddle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accompanied </a:t>
            </a:r>
            <a:r>
              <a:rPr dirty="0" sz="1200">
                <a:latin typeface="Times New Roman"/>
                <a:cs typeface="Times New Roman"/>
              </a:rPr>
              <a:t>him  on the piano. </a:t>
            </a:r>
            <a:r>
              <a:rPr dirty="0" sz="1200" spc="-5">
                <a:latin typeface="Times New Roman"/>
                <a:cs typeface="Times New Roman"/>
              </a:rPr>
              <a:t>Ten years before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taken </a:t>
            </a:r>
            <a:r>
              <a:rPr dirty="0" sz="1200" spc="-5">
                <a:latin typeface="Times New Roman"/>
                <a:cs typeface="Times New Roman"/>
              </a:rPr>
              <a:t>his degree at </a:t>
            </a:r>
            <a:r>
              <a:rPr dirty="0" sz="1200">
                <a:latin typeface="Times New Roman"/>
                <a:cs typeface="Times New Roman"/>
              </a:rPr>
              <a:t>the university in the Faculty of  </a:t>
            </a:r>
            <a:r>
              <a:rPr dirty="0" sz="1200" spc="-5">
                <a:latin typeface="Times New Roman"/>
                <a:cs typeface="Times New Roman"/>
              </a:rPr>
              <a:t>Arts,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had never held </a:t>
            </a:r>
            <a:r>
              <a:rPr dirty="0" sz="1200">
                <a:latin typeface="Times New Roman"/>
                <a:cs typeface="Times New Roman"/>
              </a:rPr>
              <a:t>any post,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definite work, and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time to time </a:t>
            </a:r>
            <a:r>
              <a:rPr dirty="0" sz="1200" spc="-5">
                <a:latin typeface="Times New Roman"/>
                <a:cs typeface="Times New Roman"/>
              </a:rPr>
              <a:t>took  part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concerts for </a:t>
            </a:r>
            <a:r>
              <a:rPr dirty="0" sz="1200">
                <a:latin typeface="Times New Roman"/>
                <a:cs typeface="Times New Roman"/>
              </a:rPr>
              <a:t>charitable </a:t>
            </a:r>
            <a:r>
              <a:rPr dirty="0" sz="1200" spc="-5">
                <a:latin typeface="Times New Roman"/>
                <a:cs typeface="Times New Roman"/>
              </a:rPr>
              <a:t>objects; and </a:t>
            </a:r>
            <a:r>
              <a:rPr dirty="0" sz="1200">
                <a:latin typeface="Times New Roman"/>
                <a:cs typeface="Times New Roman"/>
              </a:rPr>
              <a:t>in the town he </a:t>
            </a:r>
            <a:r>
              <a:rPr dirty="0" sz="1200" spc="-5">
                <a:latin typeface="Times New Roman"/>
                <a:cs typeface="Times New Roman"/>
              </a:rPr>
              <a:t>was regarded 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musician.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played; they </a:t>
            </a:r>
            <a:r>
              <a:rPr dirty="0" sz="1200" spc="-5">
                <a:latin typeface="Times New Roman"/>
                <a:cs typeface="Times New Roman"/>
              </a:rPr>
              <a:t>all listened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silence. </a:t>
            </a:r>
            <a:r>
              <a:rPr dirty="0" sz="1200">
                <a:latin typeface="Times New Roman"/>
                <a:cs typeface="Times New Roman"/>
              </a:rPr>
              <a:t>The samovar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boiling quietly  on the 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 one but </a:t>
            </a:r>
            <a:r>
              <a:rPr dirty="0" sz="1200" spc="-5">
                <a:latin typeface="Times New Roman"/>
                <a:cs typeface="Times New Roman"/>
              </a:rPr>
              <a:t>Sasha was </a:t>
            </a:r>
            <a:r>
              <a:rPr dirty="0" sz="1200">
                <a:latin typeface="Times New Roman"/>
                <a:cs typeface="Times New Roman"/>
              </a:rPr>
              <a:t>drinking tea. </a:t>
            </a:r>
            <a:r>
              <a:rPr dirty="0" sz="1200" spc="-5">
                <a:latin typeface="Times New Roman"/>
                <a:cs typeface="Times New Roman"/>
              </a:rPr>
              <a:t>Then when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struck </a:t>
            </a:r>
            <a:r>
              <a:rPr dirty="0" sz="1200">
                <a:latin typeface="Times New Roman"/>
                <a:cs typeface="Times New Roman"/>
              </a:rPr>
              <a:t>twelve a violin  string suddenly broke; </a:t>
            </a:r>
            <a:r>
              <a:rPr dirty="0" sz="1200" spc="-5">
                <a:latin typeface="Times New Roman"/>
                <a:cs typeface="Times New Roman"/>
              </a:rPr>
              <a:t>everyone laughed, </a:t>
            </a:r>
            <a:r>
              <a:rPr dirty="0" sz="1200">
                <a:latin typeface="Times New Roman"/>
                <a:cs typeface="Times New Roman"/>
              </a:rPr>
              <a:t>bustled about, and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saying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good-bye.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seeing </a:t>
            </a:r>
            <a:r>
              <a:rPr dirty="0" sz="1200" spc="-5">
                <a:latin typeface="Times New Roman"/>
                <a:cs typeface="Times New Roman"/>
              </a:rPr>
              <a:t>her fiancé </a:t>
            </a:r>
            <a:r>
              <a:rPr dirty="0" sz="1200">
                <a:latin typeface="Times New Roman"/>
                <a:cs typeface="Times New Roman"/>
              </a:rPr>
              <a:t>out, </a:t>
            </a:r>
            <a:r>
              <a:rPr dirty="0" sz="1200" spc="-5">
                <a:latin typeface="Times New Roman"/>
                <a:cs typeface="Times New Roman"/>
              </a:rPr>
              <a:t>Nadya went </a:t>
            </a:r>
            <a:r>
              <a:rPr dirty="0" sz="1200">
                <a:latin typeface="Times New Roman"/>
                <a:cs typeface="Times New Roman"/>
              </a:rPr>
              <a:t>upstairs </a:t>
            </a:r>
            <a:r>
              <a:rPr dirty="0" sz="1200" spc="-5">
                <a:latin typeface="Times New Roman"/>
                <a:cs typeface="Times New Roman"/>
              </a:rPr>
              <a:t>where she and her mother had </a:t>
            </a:r>
            <a:r>
              <a:rPr dirty="0" sz="1200">
                <a:latin typeface="Times New Roman"/>
                <a:cs typeface="Times New Roman"/>
              </a:rPr>
              <a:t>their  rooms (the lower storey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occupied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grandmother). </a:t>
            </a:r>
            <a:r>
              <a:rPr dirty="0" sz="1200">
                <a:latin typeface="Times New Roman"/>
                <a:cs typeface="Times New Roman"/>
              </a:rPr>
              <a:t>They began putting the  </a:t>
            </a:r>
            <a:r>
              <a:rPr dirty="0" sz="1200" spc="-5">
                <a:latin typeface="Times New Roman"/>
                <a:cs typeface="Times New Roman"/>
              </a:rPr>
              <a:t>lights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below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dining-room, </a:t>
            </a:r>
            <a:r>
              <a:rPr dirty="0" sz="1200">
                <a:latin typeface="Times New Roman"/>
                <a:cs typeface="Times New Roman"/>
              </a:rPr>
              <a:t>while Sasha still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on drinking tea.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always  spent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Moscow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style,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drinking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glasses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7960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time.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long time after </a:t>
            </a:r>
            <a:r>
              <a:rPr dirty="0" sz="1200" spc="-5">
                <a:latin typeface="Times New Roman"/>
                <a:cs typeface="Times New Roman"/>
              </a:rPr>
              <a:t>Nadya had </a:t>
            </a:r>
            <a:r>
              <a:rPr dirty="0" sz="1200">
                <a:latin typeface="Times New Roman"/>
                <a:cs typeface="Times New Roman"/>
              </a:rPr>
              <a:t>undressed </a:t>
            </a:r>
            <a:r>
              <a:rPr dirty="0" sz="1200" spc="-5">
                <a:latin typeface="Times New Roman"/>
                <a:cs typeface="Times New Roman"/>
              </a:rPr>
              <a:t>and gone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bed she </a:t>
            </a:r>
            <a:r>
              <a:rPr dirty="0" sz="1200">
                <a:latin typeface="Times New Roman"/>
                <a:cs typeface="Times New Roman"/>
              </a:rPr>
              <a:t>could </a:t>
            </a:r>
            <a:r>
              <a:rPr dirty="0" sz="1200" spc="-5">
                <a:latin typeface="Times New Roman"/>
                <a:cs typeface="Times New Roman"/>
              </a:rPr>
              <a:t>hear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servants </a:t>
            </a:r>
            <a:r>
              <a:rPr dirty="0" sz="1200">
                <a:latin typeface="Times New Roman"/>
                <a:cs typeface="Times New Roman"/>
              </a:rPr>
              <a:t>clearing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downstairs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Granny talking </a:t>
            </a:r>
            <a:r>
              <a:rPr dirty="0" sz="1200" spc="-5">
                <a:latin typeface="Times New Roman"/>
                <a:cs typeface="Times New Roman"/>
              </a:rPr>
              <a:t>angrily. At </a:t>
            </a:r>
            <a:r>
              <a:rPr dirty="0" sz="1200">
                <a:latin typeface="Times New Roman"/>
                <a:cs typeface="Times New Roman"/>
              </a:rPr>
              <a:t>last everything </a:t>
            </a:r>
            <a:r>
              <a:rPr dirty="0" sz="1200" spc="-5">
                <a:latin typeface="Times New Roman"/>
                <a:cs typeface="Times New Roman"/>
              </a:rPr>
              <a:t>was  hushed, and </a:t>
            </a:r>
            <a:r>
              <a:rPr dirty="0" sz="1200">
                <a:latin typeface="Times New Roman"/>
                <a:cs typeface="Times New Roman"/>
              </a:rPr>
              <a:t>nothing could be </a:t>
            </a:r>
            <a:r>
              <a:rPr dirty="0" sz="1200" spc="-5">
                <a:latin typeface="Times New Roman"/>
                <a:cs typeface="Times New Roman"/>
              </a:rPr>
              <a:t>heard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from time to </a:t>
            </a:r>
            <a:r>
              <a:rPr dirty="0" sz="1200" spc="-5">
                <a:latin typeface="Times New Roman"/>
                <a:cs typeface="Times New Roman"/>
              </a:rPr>
              <a:t>time coughing </a:t>
            </a:r>
            <a:r>
              <a:rPr dirty="0" sz="1200">
                <a:latin typeface="Times New Roman"/>
                <a:cs typeface="Times New Roman"/>
              </a:rPr>
              <a:t>on a bass  note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0" b="1">
                <a:latin typeface="Times New Roman"/>
                <a:cs typeface="Times New Roman"/>
              </a:rPr>
              <a:t>II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woke up it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o'clock,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beginning to </a:t>
            </a:r>
            <a:r>
              <a:rPr dirty="0" sz="1200" spc="-5">
                <a:latin typeface="Times New Roman"/>
                <a:cs typeface="Times New Roman"/>
              </a:rPr>
              <a:t>get light. A  watchman was </a:t>
            </a:r>
            <a:r>
              <a:rPr dirty="0" sz="1200">
                <a:latin typeface="Times New Roman"/>
                <a:cs typeface="Times New Roman"/>
              </a:rPr>
              <a:t>tapping </a:t>
            </a:r>
            <a:r>
              <a:rPr dirty="0" sz="1200" spc="-5">
                <a:latin typeface="Times New Roman"/>
                <a:cs typeface="Times New Roman"/>
              </a:rPr>
              <a:t>somewhere far away. She was </a:t>
            </a:r>
            <a:r>
              <a:rPr dirty="0" sz="1200">
                <a:latin typeface="Times New Roman"/>
                <a:cs typeface="Times New Roman"/>
              </a:rPr>
              <a:t>not sleepy,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bed felt </a:t>
            </a:r>
            <a:r>
              <a:rPr dirty="0" sz="1200">
                <a:latin typeface="Times New Roman"/>
                <a:cs typeface="Times New Roman"/>
              </a:rPr>
              <a:t>very  soft </a:t>
            </a:r>
            <a:r>
              <a:rPr dirty="0" sz="1200" spc="-5">
                <a:latin typeface="Times New Roman"/>
                <a:cs typeface="Times New Roman"/>
              </a:rPr>
              <a:t>and uncomfortable. Nadya sat </a:t>
            </a:r>
            <a:r>
              <a:rPr dirty="0" sz="1200">
                <a:latin typeface="Times New Roman"/>
                <a:cs typeface="Times New Roman"/>
              </a:rPr>
              <a:t>up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bed </a:t>
            </a:r>
            <a:r>
              <a:rPr dirty="0" sz="1200" spc="-5">
                <a:latin typeface="Times New Roman"/>
                <a:cs typeface="Times New Roman"/>
              </a:rPr>
              <a:t>and fell </a:t>
            </a:r>
            <a:r>
              <a:rPr dirty="0" sz="1200">
                <a:latin typeface="Times New Roman"/>
                <a:cs typeface="Times New Roman"/>
              </a:rPr>
              <a:t>to thinking </a:t>
            </a:r>
            <a:r>
              <a:rPr dirty="0" sz="1200" spc="-5">
                <a:latin typeface="Times New Roman"/>
                <a:cs typeface="Times New Roman"/>
              </a:rPr>
              <a:t>as she had </a:t>
            </a:r>
            <a:r>
              <a:rPr dirty="0" sz="1200">
                <a:latin typeface="Times New Roman"/>
                <a:cs typeface="Times New Roman"/>
              </a:rPr>
              <a:t>done  every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May.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thoughts </a:t>
            </a:r>
            <a:r>
              <a:rPr dirty="0" sz="1200">
                <a:latin typeface="Times New Roman"/>
                <a:cs typeface="Times New Roman"/>
              </a:rPr>
              <a:t>were the same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night before,  useless, persistent </a:t>
            </a:r>
            <a:r>
              <a:rPr dirty="0" sz="1200">
                <a:latin typeface="Times New Roman"/>
                <a:cs typeface="Times New Roman"/>
              </a:rPr>
              <a:t>thoughts, </a:t>
            </a:r>
            <a:r>
              <a:rPr dirty="0" sz="1200" spc="-5">
                <a:latin typeface="Times New Roman"/>
                <a:cs typeface="Times New Roman"/>
              </a:rPr>
              <a:t>always alike, </a:t>
            </a:r>
            <a:r>
              <a:rPr dirty="0" sz="1200">
                <a:latin typeface="Times New Roman"/>
                <a:cs typeface="Times New Roman"/>
              </a:rPr>
              <a:t>of how Andrey Andreitch </a:t>
            </a:r>
            <a:r>
              <a:rPr dirty="0" sz="1200" spc="-5">
                <a:latin typeface="Times New Roman"/>
                <a:cs typeface="Times New Roman"/>
              </a:rPr>
              <a:t>had begun </a:t>
            </a:r>
            <a:r>
              <a:rPr dirty="0" sz="1200">
                <a:latin typeface="Times New Roman"/>
                <a:cs typeface="Times New Roman"/>
              </a:rPr>
              <a:t>courting  </a:t>
            </a:r>
            <a:r>
              <a:rPr dirty="0" sz="1200" spc="-5">
                <a:latin typeface="Times New Roman"/>
                <a:cs typeface="Times New Roman"/>
              </a:rPr>
              <a:t>her and had </a:t>
            </a:r>
            <a:r>
              <a:rPr dirty="0" sz="1200">
                <a:latin typeface="Times New Roman"/>
                <a:cs typeface="Times New Roman"/>
              </a:rPr>
              <a:t>made her an </a:t>
            </a:r>
            <a:r>
              <a:rPr dirty="0" sz="1200" spc="-5">
                <a:latin typeface="Times New Roman"/>
                <a:cs typeface="Times New Roman"/>
              </a:rPr>
              <a:t>offer,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she had accepted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little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little had 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appreciate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kindly, intelligent man. </a:t>
            </a:r>
            <a:r>
              <a:rPr dirty="0" sz="1200">
                <a:latin typeface="Times New Roman"/>
                <a:cs typeface="Times New Roman"/>
              </a:rPr>
              <a:t>But 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now when there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hardly a month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before the </a:t>
            </a:r>
            <a:r>
              <a:rPr dirty="0" sz="1200" spc="-5">
                <a:latin typeface="Times New Roman"/>
                <a:cs typeface="Times New Roman"/>
              </a:rPr>
              <a:t>wedding, </a:t>
            </a:r>
            <a:r>
              <a:rPr dirty="0" sz="1200">
                <a:latin typeface="Times New Roman"/>
                <a:cs typeface="Times New Roman"/>
              </a:rPr>
              <a:t>she began to </a:t>
            </a:r>
            <a:r>
              <a:rPr dirty="0" sz="1200" spc="-5">
                <a:latin typeface="Times New Roman"/>
                <a:cs typeface="Times New Roman"/>
              </a:rPr>
              <a:t>feel dread and uneasiness as  though something </a:t>
            </a:r>
            <a:r>
              <a:rPr dirty="0" sz="1200">
                <a:latin typeface="Times New Roman"/>
                <a:cs typeface="Times New Roman"/>
              </a:rPr>
              <a:t>vague </a:t>
            </a:r>
            <a:r>
              <a:rPr dirty="0" sz="1200" spc="-5">
                <a:latin typeface="Times New Roman"/>
                <a:cs typeface="Times New Roman"/>
              </a:rPr>
              <a:t>and oppressive </a:t>
            </a:r>
            <a:r>
              <a:rPr dirty="0" sz="1200">
                <a:latin typeface="Times New Roman"/>
                <a:cs typeface="Times New Roman"/>
              </a:rPr>
              <a:t>were before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"Tick-tock, tick-tock </a:t>
            </a:r>
            <a:r>
              <a:rPr dirty="0" sz="1200">
                <a:latin typeface="Times New Roman"/>
                <a:cs typeface="Times New Roman"/>
              </a:rPr>
              <a:t>. . ." the </a:t>
            </a:r>
            <a:r>
              <a:rPr dirty="0" sz="1200" spc="-5">
                <a:latin typeface="Times New Roman"/>
                <a:cs typeface="Times New Roman"/>
              </a:rPr>
              <a:t>watchman tapped lazily. </a:t>
            </a: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 </a:t>
            </a:r>
            <a:r>
              <a:rPr dirty="0" sz="1200" spc="-5">
                <a:latin typeface="Times New Roman"/>
                <a:cs typeface="Times New Roman"/>
              </a:rPr>
              <a:t>Tick-tock."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big old-fashioned </a:t>
            </a:r>
            <a:r>
              <a:rPr dirty="0" sz="1200" spc="-5">
                <a:latin typeface="Times New Roman"/>
                <a:cs typeface="Times New Roman"/>
              </a:rPr>
              <a:t>window she could see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garden and at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distance  bushes </a:t>
            </a:r>
            <a:r>
              <a:rPr dirty="0" sz="1200">
                <a:latin typeface="Times New Roman"/>
                <a:cs typeface="Times New Roman"/>
              </a:rPr>
              <a:t>of lilac in full </a:t>
            </a:r>
            <a:r>
              <a:rPr dirty="0" sz="1200" spc="-5">
                <a:latin typeface="Times New Roman"/>
                <a:cs typeface="Times New Roman"/>
              </a:rPr>
              <a:t>flower, </a:t>
            </a:r>
            <a:r>
              <a:rPr dirty="0" sz="1200">
                <a:latin typeface="Times New Roman"/>
                <a:cs typeface="Times New Roman"/>
              </a:rPr>
              <a:t>drowsy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lifeless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cold;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thick </a:t>
            </a:r>
            <a:r>
              <a:rPr dirty="0" sz="1200">
                <a:latin typeface="Times New Roman"/>
                <a:cs typeface="Times New Roman"/>
              </a:rPr>
              <a:t>white mist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floating softly up to the </a:t>
            </a:r>
            <a:r>
              <a:rPr dirty="0" sz="1200" spc="-5">
                <a:latin typeface="Times New Roman"/>
                <a:cs typeface="Times New Roman"/>
              </a:rPr>
              <a:t>lilac, trying </a:t>
            </a:r>
            <a:r>
              <a:rPr dirty="0" sz="1200">
                <a:latin typeface="Times New Roman"/>
                <a:cs typeface="Times New Roman"/>
              </a:rPr>
              <a:t>to cover it. </a:t>
            </a:r>
            <a:r>
              <a:rPr dirty="0" sz="1200" spc="-5">
                <a:latin typeface="Times New Roman"/>
                <a:cs typeface="Times New Roman"/>
              </a:rPr>
              <a:t>Drowsy </a:t>
            </a:r>
            <a:r>
              <a:rPr dirty="0" sz="1200">
                <a:latin typeface="Times New Roman"/>
                <a:cs typeface="Times New Roman"/>
              </a:rPr>
              <a:t>rooks were cawing in the  far-away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"My God, why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heavy?"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Perhaps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girl felt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before her </a:t>
            </a:r>
            <a:r>
              <a:rPr dirty="0" sz="1200" spc="-5">
                <a:latin typeface="Times New Roman"/>
                <a:cs typeface="Times New Roman"/>
              </a:rPr>
              <a:t>wedding.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knowing!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Sasha's influence? But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several years past Sasha had been repeating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thing, 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copybook, and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talked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seemed </a:t>
            </a:r>
            <a:r>
              <a:rPr dirty="0" sz="1200" spc="-5">
                <a:latin typeface="Times New Roman"/>
                <a:cs typeface="Times New Roman"/>
              </a:rPr>
              <a:t>naïve and </a:t>
            </a:r>
            <a:r>
              <a:rPr dirty="0" sz="1200">
                <a:latin typeface="Times New Roman"/>
                <a:cs typeface="Times New Roman"/>
              </a:rPr>
              <a:t>queer.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it she 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her head?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</a:t>
            </a:r>
            <a:r>
              <a:rPr dirty="0" sz="1200">
                <a:latin typeface="Times New Roman"/>
                <a:cs typeface="Times New Roman"/>
              </a:rPr>
              <a:t>left off tapping for a long while. The birds were twittering under the  </a:t>
            </a:r>
            <a:r>
              <a:rPr dirty="0" sz="1200" spc="-5">
                <a:latin typeface="Times New Roman"/>
                <a:cs typeface="Times New Roman"/>
              </a:rPr>
              <a:t>windows and </a:t>
            </a:r>
            <a:r>
              <a:rPr dirty="0" sz="1200">
                <a:latin typeface="Times New Roman"/>
                <a:cs typeface="Times New Roman"/>
              </a:rPr>
              <a:t>the mist </a:t>
            </a:r>
            <a:r>
              <a:rPr dirty="0" sz="1200" spc="-5">
                <a:latin typeface="Times New Roman"/>
                <a:cs typeface="Times New Roman"/>
              </a:rPr>
              <a:t>had disappeared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garden. </a:t>
            </a:r>
            <a:r>
              <a:rPr dirty="0" sz="1200">
                <a:latin typeface="Times New Roman"/>
                <a:cs typeface="Times New Roman"/>
              </a:rPr>
              <a:t>Everything </a:t>
            </a:r>
            <a:r>
              <a:rPr dirty="0" sz="1200" spc="-5">
                <a:latin typeface="Times New Roman"/>
                <a:cs typeface="Times New Roman"/>
              </a:rPr>
              <a:t>was lighted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the spring sunshine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by a smile. Soon the </a:t>
            </a:r>
            <a:r>
              <a:rPr dirty="0" sz="1200" spc="-5">
                <a:latin typeface="Times New Roman"/>
                <a:cs typeface="Times New Roman"/>
              </a:rPr>
              <a:t>whole garden, warm and caressed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 sun, </a:t>
            </a:r>
            <a:r>
              <a:rPr dirty="0" sz="1200" spc="-5">
                <a:latin typeface="Times New Roman"/>
                <a:cs typeface="Times New Roman"/>
              </a:rPr>
              <a:t>returned </a:t>
            </a:r>
            <a:r>
              <a:rPr dirty="0" sz="1200">
                <a:latin typeface="Times New Roman"/>
                <a:cs typeface="Times New Roman"/>
              </a:rPr>
              <a:t>to life, and </a:t>
            </a:r>
            <a:r>
              <a:rPr dirty="0" sz="1200" spc="-5">
                <a:latin typeface="Times New Roman"/>
                <a:cs typeface="Times New Roman"/>
              </a:rPr>
              <a:t>dewdrops </a:t>
            </a:r>
            <a:r>
              <a:rPr dirty="0" sz="1200">
                <a:latin typeface="Times New Roman"/>
                <a:cs typeface="Times New Roman"/>
              </a:rPr>
              <a:t>like diamonds </a:t>
            </a:r>
            <a:r>
              <a:rPr dirty="0" sz="1200" spc="-5">
                <a:latin typeface="Times New Roman"/>
                <a:cs typeface="Times New Roman"/>
              </a:rPr>
              <a:t>glittered </a:t>
            </a:r>
            <a:r>
              <a:rPr dirty="0" sz="1200">
                <a:latin typeface="Times New Roman"/>
                <a:cs typeface="Times New Roman"/>
              </a:rPr>
              <a:t>on the leaves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old  </a:t>
            </a:r>
            <a:r>
              <a:rPr dirty="0" sz="1200" spc="-5">
                <a:latin typeface="Times New Roman"/>
                <a:cs typeface="Times New Roman"/>
              </a:rPr>
              <a:t>neglected garden </a:t>
            </a:r>
            <a:r>
              <a:rPr dirty="0" sz="1200">
                <a:latin typeface="Times New Roman"/>
                <a:cs typeface="Times New Roman"/>
              </a:rPr>
              <a:t>on that morning looked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and gaily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decked.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already awake. </a:t>
            </a:r>
            <a:r>
              <a:rPr dirty="0" sz="1200" spc="-5">
                <a:latin typeface="Times New Roman"/>
                <a:cs typeface="Times New Roman"/>
              </a:rPr>
              <a:t>Sasha's </a:t>
            </a:r>
            <a:r>
              <a:rPr dirty="0" sz="1200">
                <a:latin typeface="Times New Roman"/>
                <a:cs typeface="Times New Roman"/>
              </a:rPr>
              <a:t>husky </a:t>
            </a:r>
            <a:r>
              <a:rPr dirty="0" sz="1200" spc="-5">
                <a:latin typeface="Times New Roman"/>
                <a:cs typeface="Times New Roman"/>
              </a:rPr>
              <a:t>cough began. Nadya could </a:t>
            </a:r>
            <a:r>
              <a:rPr dirty="0" sz="1200">
                <a:latin typeface="Times New Roman"/>
                <a:cs typeface="Times New Roman"/>
              </a:rPr>
              <a:t>hear them </a:t>
            </a:r>
            <a:r>
              <a:rPr dirty="0" sz="1200" spc="-5">
                <a:latin typeface="Times New Roman"/>
                <a:cs typeface="Times New Roman"/>
              </a:rPr>
              <a:t>below,  setting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samovar and </a:t>
            </a:r>
            <a:r>
              <a:rPr dirty="0" sz="1200">
                <a:latin typeface="Times New Roman"/>
                <a:cs typeface="Times New Roman"/>
              </a:rPr>
              <a:t>moving the </a:t>
            </a:r>
            <a:r>
              <a:rPr dirty="0" sz="1200" spc="-5">
                <a:latin typeface="Times New Roman"/>
                <a:cs typeface="Times New Roman"/>
              </a:rPr>
              <a:t>chairs. </a:t>
            </a:r>
            <a:r>
              <a:rPr dirty="0" sz="1200">
                <a:latin typeface="Times New Roman"/>
                <a:cs typeface="Times New Roman"/>
              </a:rPr>
              <a:t>The hours </a:t>
            </a:r>
            <a:r>
              <a:rPr dirty="0" sz="1200" spc="-5">
                <a:latin typeface="Times New Roman"/>
                <a:cs typeface="Times New Roman"/>
              </a:rPr>
              <a:t>passed slowly, Nadya had </a:t>
            </a:r>
            <a:r>
              <a:rPr dirty="0" sz="1200">
                <a:latin typeface="Times New Roman"/>
                <a:cs typeface="Times New Roman"/>
              </a:rPr>
              <a:t>been 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garden </a:t>
            </a:r>
            <a:r>
              <a:rPr dirty="0" sz="1200">
                <a:latin typeface="Times New Roman"/>
                <a:cs typeface="Times New Roman"/>
              </a:rPr>
              <a:t>for a long while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still the morning </a:t>
            </a:r>
            <a:r>
              <a:rPr dirty="0" sz="1200" spc="-5">
                <a:latin typeface="Times New Roman"/>
                <a:cs typeface="Times New Roman"/>
              </a:rPr>
              <a:t>dragged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Nina </a:t>
            </a:r>
            <a:r>
              <a:rPr dirty="0" sz="1200" spc="-5">
                <a:latin typeface="Times New Roman"/>
                <a:cs typeface="Times New Roman"/>
              </a:rPr>
              <a:t>Ivanovna appeared </a:t>
            </a:r>
            <a:r>
              <a:rPr dirty="0" sz="1200">
                <a:latin typeface="Times New Roman"/>
                <a:cs typeface="Times New Roman"/>
              </a:rPr>
              <a:t>with a tear-stained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>
                <a:latin typeface="Times New Roman"/>
                <a:cs typeface="Times New Roman"/>
              </a:rPr>
              <a:t>carrying a </a:t>
            </a:r>
            <a:r>
              <a:rPr dirty="0" sz="1200" spc="-5">
                <a:latin typeface="Times New Roman"/>
                <a:cs typeface="Times New Roman"/>
              </a:rPr>
              <a:t>glass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mineral  water. She was interested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spiritualism and homeopathy, read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deal, was </a:t>
            </a:r>
            <a:r>
              <a:rPr dirty="0" sz="1200">
                <a:latin typeface="Times New Roman"/>
                <a:cs typeface="Times New Roman"/>
              </a:rPr>
              <a:t>fond of  talking of the doubts to </a:t>
            </a:r>
            <a:r>
              <a:rPr dirty="0" sz="1200" spc="-5">
                <a:latin typeface="Times New Roman"/>
                <a:cs typeface="Times New Roman"/>
              </a:rPr>
              <a:t>which she was subject, </a:t>
            </a:r>
            <a:r>
              <a:rPr dirty="0" sz="1200">
                <a:latin typeface="Times New Roman"/>
                <a:cs typeface="Times New Roman"/>
              </a:rPr>
              <a:t>and to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though there  were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deep </a:t>
            </a:r>
            <a:r>
              <a:rPr dirty="0" sz="1200">
                <a:latin typeface="Times New Roman"/>
                <a:cs typeface="Times New Roman"/>
              </a:rPr>
              <a:t>mysterious </a:t>
            </a:r>
            <a:r>
              <a:rPr dirty="0" sz="1200" spc="-5">
                <a:latin typeface="Times New Roman"/>
                <a:cs typeface="Times New Roman"/>
              </a:rPr>
              <a:t>significance </a:t>
            </a:r>
            <a:r>
              <a:rPr dirty="0" sz="1200">
                <a:latin typeface="Times New Roman"/>
                <a:cs typeface="Times New Roman"/>
              </a:rPr>
              <a:t>in all </a:t>
            </a:r>
            <a:r>
              <a:rPr dirty="0" sz="1200" spc="-5">
                <a:latin typeface="Times New Roman"/>
                <a:cs typeface="Times New Roman"/>
              </a:rPr>
              <a:t>that.</a:t>
            </a:r>
            <a:endParaRPr sz="1200">
              <a:latin typeface="Times New Roman"/>
              <a:cs typeface="Times New Roman"/>
            </a:endParaRPr>
          </a:p>
          <a:p>
            <a:pPr marL="12700" marR="1989455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Now Nadya kissed </a:t>
            </a:r>
            <a:r>
              <a:rPr dirty="0" sz="1200">
                <a:latin typeface="Times New Roman"/>
                <a:cs typeface="Times New Roman"/>
              </a:rPr>
              <a:t>her mother </a:t>
            </a:r>
            <a:r>
              <a:rPr dirty="0" sz="1200" spc="-5">
                <a:latin typeface="Times New Roman"/>
                <a:cs typeface="Times New Roman"/>
              </a:rPr>
              <a:t>and walked beside her.  "What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been crying </a:t>
            </a:r>
            <a:r>
              <a:rPr dirty="0" sz="1200" spc="-5">
                <a:latin typeface="Times New Roman"/>
                <a:cs typeface="Times New Roman"/>
              </a:rPr>
              <a:t>about, </a:t>
            </a:r>
            <a:r>
              <a:rPr dirty="0" sz="1200">
                <a:latin typeface="Times New Roman"/>
                <a:cs typeface="Times New Roman"/>
              </a:rPr>
              <a:t>mother?" </a:t>
            </a:r>
            <a:r>
              <a:rPr dirty="0" sz="1200" spc="-5">
                <a:latin typeface="Times New Roman"/>
                <a:cs typeface="Times New Roman"/>
              </a:rPr>
              <a:t>she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8252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35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"Last night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reading </a:t>
            </a:r>
            <a:r>
              <a:rPr dirty="0" sz="1200">
                <a:latin typeface="Times New Roman"/>
                <a:cs typeface="Times New Roman"/>
              </a:rPr>
              <a:t>a story in </a:t>
            </a:r>
            <a:r>
              <a:rPr dirty="0" sz="1200" spc="-5">
                <a:latin typeface="Times New Roman"/>
                <a:cs typeface="Times New Roman"/>
              </a:rPr>
              <a:t>which there is an </a:t>
            </a:r>
            <a:r>
              <a:rPr dirty="0" sz="1200">
                <a:latin typeface="Times New Roman"/>
                <a:cs typeface="Times New Roman"/>
              </a:rPr>
              <a:t>old man </a:t>
            </a:r>
            <a:r>
              <a:rPr dirty="0" sz="1200" spc="-5">
                <a:latin typeface="Times New Roman"/>
                <a:cs typeface="Times New Roman"/>
              </a:rPr>
              <a:t>and his daughter. </a:t>
            </a:r>
            <a:r>
              <a:rPr dirty="0" sz="1200">
                <a:latin typeface="Times New Roman"/>
                <a:cs typeface="Times New Roman"/>
              </a:rPr>
              <a:t>The old  man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in some </a:t>
            </a:r>
            <a:r>
              <a:rPr dirty="0" sz="1200" spc="-5">
                <a:latin typeface="Times New Roman"/>
                <a:cs typeface="Times New Roman"/>
              </a:rPr>
              <a:t>office and his chief falls </a:t>
            </a:r>
            <a:r>
              <a:rPr dirty="0" sz="1200">
                <a:latin typeface="Times New Roman"/>
                <a:cs typeface="Times New Roman"/>
              </a:rPr>
              <a:t>in love </a:t>
            </a:r>
            <a:r>
              <a:rPr dirty="0" sz="1200" spc="-5">
                <a:latin typeface="Times New Roman"/>
                <a:cs typeface="Times New Roman"/>
              </a:rPr>
              <a:t>with his daughter.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finished </a:t>
            </a:r>
            <a:r>
              <a:rPr dirty="0" sz="1200" spc="-5">
                <a:latin typeface="Times New Roman"/>
                <a:cs typeface="Times New Roman"/>
              </a:rPr>
              <a:t>it,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passage which </a:t>
            </a:r>
            <a:r>
              <a:rPr dirty="0" sz="1200">
                <a:latin typeface="Times New Roman"/>
                <a:cs typeface="Times New Roman"/>
              </a:rPr>
              <a:t>made it hard to keep </a:t>
            </a:r>
            <a:r>
              <a:rPr dirty="0" sz="1200" spc="-5">
                <a:latin typeface="Times New Roman"/>
                <a:cs typeface="Times New Roman"/>
              </a:rPr>
              <a:t>from tears," said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and  she </a:t>
            </a:r>
            <a:r>
              <a:rPr dirty="0" sz="1200">
                <a:latin typeface="Times New Roman"/>
                <a:cs typeface="Times New Roman"/>
              </a:rPr>
              <a:t>sipped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glass. "I thought </a:t>
            </a:r>
            <a:r>
              <a:rPr dirty="0" sz="1200">
                <a:latin typeface="Times New Roman"/>
                <a:cs typeface="Times New Roman"/>
              </a:rPr>
              <a:t>of it this morning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shed tears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been </a:t>
            </a:r>
            <a:r>
              <a:rPr dirty="0" sz="1200" spc="-5">
                <a:latin typeface="Times New Roman"/>
                <a:cs typeface="Times New Roman"/>
              </a:rPr>
              <a:t>so depressed all </a:t>
            </a:r>
            <a:r>
              <a:rPr dirty="0" sz="1200">
                <a:latin typeface="Times New Roman"/>
                <a:cs typeface="Times New Roman"/>
              </a:rPr>
              <a:t>these days," </a:t>
            </a:r>
            <a:r>
              <a:rPr dirty="0" sz="1200" spc="-5">
                <a:latin typeface="Times New Roman"/>
                <a:cs typeface="Times New Roman"/>
              </a:rPr>
              <a:t>said Nadya </a:t>
            </a:r>
            <a:r>
              <a:rPr dirty="0" sz="1200">
                <a:latin typeface="Times New Roman"/>
                <a:cs typeface="Times New Roman"/>
              </a:rPr>
              <a:t>after a </a:t>
            </a:r>
            <a:r>
              <a:rPr dirty="0" sz="1200" spc="-5">
                <a:latin typeface="Times New Roman"/>
                <a:cs typeface="Times New Roman"/>
              </a:rPr>
              <a:t>pause.  </a:t>
            </a:r>
            <a:r>
              <a:rPr dirty="0" sz="1200">
                <a:latin typeface="Times New Roman"/>
                <a:cs typeface="Times New Roman"/>
              </a:rPr>
              <a:t>"Why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I </a:t>
            </a:r>
            <a:r>
              <a:rPr dirty="0" sz="1200" spc="-5">
                <a:latin typeface="Times New Roman"/>
                <a:cs typeface="Times New Roman"/>
              </a:rPr>
              <a:t>don't sleep 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night!"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know, dear. When I </a:t>
            </a:r>
            <a:r>
              <a:rPr dirty="0" sz="1200" spc="-5">
                <a:latin typeface="Times New Roman"/>
                <a:cs typeface="Times New Roman"/>
              </a:rPr>
              <a:t>can't sleep </a:t>
            </a:r>
            <a:r>
              <a:rPr dirty="0" sz="1200">
                <a:latin typeface="Times New Roman"/>
                <a:cs typeface="Times New Roman"/>
              </a:rPr>
              <a:t>I shut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tightly, </a:t>
            </a:r>
            <a:r>
              <a:rPr dirty="0" sz="1200">
                <a:latin typeface="Times New Roman"/>
                <a:cs typeface="Times New Roman"/>
              </a:rPr>
              <a:t>like this, </a:t>
            </a:r>
            <a:r>
              <a:rPr dirty="0" sz="1200" spc="-5">
                <a:latin typeface="Times New Roman"/>
                <a:cs typeface="Times New Roman"/>
              </a:rPr>
              <a:t>and picture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myself </a:t>
            </a:r>
            <a:r>
              <a:rPr dirty="0" sz="1200">
                <a:latin typeface="Times New Roman"/>
                <a:cs typeface="Times New Roman"/>
              </a:rPr>
              <a:t>Anna </a:t>
            </a:r>
            <a:r>
              <a:rPr dirty="0" sz="1200" spc="-5">
                <a:latin typeface="Times New Roman"/>
                <a:cs typeface="Times New Roman"/>
              </a:rPr>
              <a:t>Karenin </a:t>
            </a:r>
            <a:r>
              <a:rPr dirty="0" sz="1200">
                <a:latin typeface="Times New Roman"/>
                <a:cs typeface="Times New Roman"/>
              </a:rPr>
              <a:t>moving </a:t>
            </a:r>
            <a:r>
              <a:rPr dirty="0" sz="1200" spc="-5">
                <a:latin typeface="Times New Roman"/>
                <a:cs typeface="Times New Roman"/>
              </a:rPr>
              <a:t>about and talking, </a:t>
            </a:r>
            <a:r>
              <a:rPr dirty="0" sz="1200">
                <a:latin typeface="Times New Roman"/>
                <a:cs typeface="Times New Roman"/>
              </a:rPr>
              <a:t>or something </a:t>
            </a:r>
            <a:r>
              <a:rPr dirty="0" sz="1200" spc="-5">
                <a:latin typeface="Times New Roman"/>
                <a:cs typeface="Times New Roman"/>
              </a:rPr>
              <a:t>historical from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ancient world.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Nadya felt </a:t>
            </a:r>
            <a:r>
              <a:rPr dirty="0" sz="1200">
                <a:latin typeface="Times New Roman"/>
                <a:cs typeface="Times New Roman"/>
              </a:rPr>
              <a:t>that her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and was </a:t>
            </a:r>
            <a:r>
              <a:rPr dirty="0" sz="1200">
                <a:latin typeface="Times New Roman"/>
                <a:cs typeface="Times New Roman"/>
              </a:rPr>
              <a:t>incapable of </a:t>
            </a:r>
            <a:r>
              <a:rPr dirty="0" sz="1200" spc="-5">
                <a:latin typeface="Times New Roman"/>
                <a:cs typeface="Times New Roman"/>
              </a:rPr>
              <a:t>understanding.  She felt </a:t>
            </a:r>
            <a:r>
              <a:rPr dirty="0" sz="1200">
                <a:latin typeface="Times New Roman"/>
                <a:cs typeface="Times New Roman"/>
              </a:rPr>
              <a:t>this for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time in </a:t>
            </a:r>
            <a:r>
              <a:rPr dirty="0" sz="1200" spc="-5">
                <a:latin typeface="Times New Roman"/>
                <a:cs typeface="Times New Roman"/>
              </a:rPr>
              <a:t>her life,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positively frightened her and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her  want </a:t>
            </a:r>
            <a:r>
              <a:rPr dirty="0" sz="1200">
                <a:latin typeface="Times New Roman"/>
                <a:cs typeface="Times New Roman"/>
              </a:rPr>
              <a:t>to hide </a:t>
            </a:r>
            <a:r>
              <a:rPr dirty="0" sz="1200" spc="-5">
                <a:latin typeface="Times New Roman"/>
                <a:cs typeface="Times New Roman"/>
              </a:rPr>
              <a:t>herself; and she went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to her own</a:t>
            </a:r>
            <a:r>
              <a:rPr dirty="0" sz="1200" spc="-5">
                <a:latin typeface="Times New Roman"/>
                <a:cs typeface="Times New Roman"/>
              </a:rPr>
              <a:t> 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two o'clock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sat down to </a:t>
            </a:r>
            <a:r>
              <a:rPr dirty="0" sz="1200" spc="-5">
                <a:latin typeface="Times New Roman"/>
                <a:cs typeface="Times New Roman"/>
              </a:rPr>
              <a:t>dinner.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Wednesday,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fast day, and so </a:t>
            </a:r>
            <a:r>
              <a:rPr dirty="0" sz="1200">
                <a:latin typeface="Times New Roman"/>
                <a:cs typeface="Times New Roman"/>
              </a:rPr>
              <a:t>vegetable  soup </a:t>
            </a:r>
            <a:r>
              <a:rPr dirty="0" sz="1200" spc="-5">
                <a:latin typeface="Times New Roman"/>
                <a:cs typeface="Times New Roman"/>
              </a:rPr>
              <a:t>and bream </a:t>
            </a:r>
            <a:r>
              <a:rPr dirty="0" sz="1200">
                <a:latin typeface="Times New Roman"/>
                <a:cs typeface="Times New Roman"/>
              </a:rPr>
              <a:t>with boiled </a:t>
            </a:r>
            <a:r>
              <a:rPr dirty="0" sz="1200" spc="-5">
                <a:latin typeface="Times New Roman"/>
                <a:cs typeface="Times New Roman"/>
              </a:rPr>
              <a:t>grain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Granny.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tease </a:t>
            </a:r>
            <a:r>
              <a:rPr dirty="0" sz="1200">
                <a:latin typeface="Times New Roman"/>
                <a:cs typeface="Times New Roman"/>
              </a:rPr>
              <a:t>Granny Sasha ate </a:t>
            </a:r>
            <a:r>
              <a:rPr dirty="0" sz="1200" spc="-5">
                <a:latin typeface="Times New Roman"/>
                <a:cs typeface="Times New Roman"/>
              </a:rPr>
              <a:t>his meat </a:t>
            </a:r>
            <a:r>
              <a:rPr dirty="0" sz="1200">
                <a:latin typeface="Times New Roman"/>
                <a:cs typeface="Times New Roman"/>
              </a:rPr>
              <a:t>soup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well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vegetable soup.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making  jokes </a:t>
            </a:r>
            <a:r>
              <a:rPr dirty="0" sz="1200" spc="-5">
                <a:latin typeface="Times New Roman"/>
                <a:cs typeface="Times New Roman"/>
              </a:rPr>
              <a:t>all through </a:t>
            </a:r>
            <a:r>
              <a:rPr dirty="0" sz="1200">
                <a:latin typeface="Times New Roman"/>
                <a:cs typeface="Times New Roman"/>
              </a:rPr>
              <a:t>dinner-time, but </a:t>
            </a:r>
            <a:r>
              <a:rPr dirty="0" sz="1200" spc="-5">
                <a:latin typeface="Times New Roman"/>
                <a:cs typeface="Times New Roman"/>
              </a:rPr>
              <a:t>his jests were laboured and </a:t>
            </a:r>
            <a:r>
              <a:rPr dirty="0" sz="1200">
                <a:latin typeface="Times New Roman"/>
                <a:cs typeface="Times New Roman"/>
              </a:rPr>
              <a:t>invariably with a </a:t>
            </a:r>
            <a:r>
              <a:rPr dirty="0" sz="1200" spc="-5">
                <a:latin typeface="Times New Roman"/>
                <a:cs typeface="Times New Roman"/>
              </a:rPr>
              <a:t>moral  bearing,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effect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at all amusing when before </a:t>
            </a:r>
            <a:r>
              <a:rPr dirty="0" sz="1200">
                <a:latin typeface="Times New Roman"/>
                <a:cs typeface="Times New Roman"/>
              </a:rPr>
              <a:t>making some witty </a:t>
            </a:r>
            <a:r>
              <a:rPr dirty="0" sz="1200" spc="-5">
                <a:latin typeface="Times New Roman"/>
                <a:cs typeface="Times New Roman"/>
              </a:rPr>
              <a:t>remark  </a:t>
            </a:r>
            <a:r>
              <a:rPr dirty="0" sz="1200">
                <a:latin typeface="Times New Roman"/>
                <a:cs typeface="Times New Roman"/>
              </a:rPr>
              <a:t>he raised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thin, deathly-looking fingers; </a:t>
            </a:r>
            <a:r>
              <a:rPr dirty="0" sz="1200" spc="-5">
                <a:latin typeface="Times New Roman"/>
                <a:cs typeface="Times New Roman"/>
              </a:rPr>
              <a:t>and when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remembered </a:t>
            </a:r>
            <a:r>
              <a:rPr dirty="0" sz="1200">
                <a:latin typeface="Times New Roman"/>
                <a:cs typeface="Times New Roman"/>
              </a:rPr>
              <a:t>that he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very ill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would probably not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longer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world,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sorry for him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ready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weep.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dinner Granny went off 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own room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lie down. Nina </a:t>
            </a:r>
            <a:r>
              <a:rPr dirty="0" sz="1200" spc="-5">
                <a:latin typeface="Times New Roman"/>
                <a:cs typeface="Times New Roman"/>
              </a:rPr>
              <a:t>Ivanovna played </a:t>
            </a:r>
            <a:r>
              <a:rPr dirty="0" sz="1200">
                <a:latin typeface="Times New Roman"/>
                <a:cs typeface="Times New Roman"/>
              </a:rPr>
              <a:t>on  the </a:t>
            </a:r>
            <a:r>
              <a:rPr dirty="0" sz="1200" spc="-5">
                <a:latin typeface="Times New Roman"/>
                <a:cs typeface="Times New Roman"/>
              </a:rPr>
              <a:t>piano for </a:t>
            </a:r>
            <a:r>
              <a:rPr dirty="0" sz="1200">
                <a:latin typeface="Times New Roman"/>
                <a:cs typeface="Times New Roman"/>
              </a:rPr>
              <a:t>a little,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went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Nadya!" </a:t>
            </a:r>
            <a:r>
              <a:rPr dirty="0" sz="1200">
                <a:latin typeface="Times New Roman"/>
                <a:cs typeface="Times New Roman"/>
              </a:rPr>
              <a:t>Sasha began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usual afternoon </a:t>
            </a:r>
            <a:r>
              <a:rPr dirty="0" sz="1200" spc="-5">
                <a:latin typeface="Times New Roman"/>
                <a:cs typeface="Times New Roman"/>
              </a:rPr>
              <a:t>conversation, "if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 listen to </a:t>
            </a:r>
            <a:r>
              <a:rPr dirty="0" sz="1200" spc="-5">
                <a:latin typeface="Times New Roman"/>
                <a:cs typeface="Times New Roman"/>
              </a:rPr>
              <a:t>me!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sitting far back in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old-fashioned armchair, with her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shut, while he  </a:t>
            </a:r>
            <a:r>
              <a:rPr dirty="0" sz="1200" spc="-5">
                <a:latin typeface="Times New Roman"/>
                <a:cs typeface="Times New Roman"/>
              </a:rPr>
              <a:t>paced </a:t>
            </a:r>
            <a:r>
              <a:rPr dirty="0" sz="1200">
                <a:latin typeface="Times New Roman"/>
                <a:cs typeface="Times New Roman"/>
              </a:rPr>
              <a:t>slowly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room </a:t>
            </a:r>
            <a:r>
              <a:rPr dirty="0" sz="1200" spc="-5">
                <a:latin typeface="Times New Roman"/>
                <a:cs typeface="Times New Roman"/>
              </a:rPr>
              <a:t>from corner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corner.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"If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university,"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said. </a:t>
            </a:r>
            <a:r>
              <a:rPr dirty="0" sz="1200">
                <a:latin typeface="Times New Roman"/>
                <a:cs typeface="Times New Roman"/>
              </a:rPr>
              <a:t>"Only </a:t>
            </a:r>
            <a:r>
              <a:rPr dirty="0" sz="1200" spc="-5">
                <a:latin typeface="Times New Roman"/>
                <a:cs typeface="Times New Roman"/>
              </a:rPr>
              <a:t>enlightened and </a:t>
            </a:r>
            <a:r>
              <a:rPr dirty="0" sz="1200">
                <a:latin typeface="Times New Roman"/>
                <a:cs typeface="Times New Roman"/>
              </a:rPr>
              <a:t>holy people are  </a:t>
            </a:r>
            <a:r>
              <a:rPr dirty="0" sz="1200" spc="-5">
                <a:latin typeface="Times New Roman"/>
                <a:cs typeface="Times New Roman"/>
              </a:rPr>
              <a:t>interesting, it's </a:t>
            </a:r>
            <a:r>
              <a:rPr dirty="0" sz="1200" spc="5">
                <a:latin typeface="Times New Roman"/>
                <a:cs typeface="Times New Roman"/>
              </a:rPr>
              <a:t>only they </a:t>
            </a:r>
            <a:r>
              <a:rPr dirty="0" sz="1200">
                <a:latin typeface="Times New Roman"/>
                <a:cs typeface="Times New Roman"/>
              </a:rPr>
              <a:t>who are wanted. The more of </a:t>
            </a:r>
            <a:r>
              <a:rPr dirty="0" sz="1200" spc="-5">
                <a:latin typeface="Times New Roman"/>
                <a:cs typeface="Times New Roman"/>
              </a:rPr>
              <a:t>such people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are, </a:t>
            </a:r>
            <a:r>
              <a:rPr dirty="0" sz="1200">
                <a:latin typeface="Times New Roman"/>
                <a:cs typeface="Times New Roman"/>
              </a:rPr>
              <a:t>the sooner  the </a:t>
            </a:r>
            <a:r>
              <a:rPr dirty="0" sz="1200" spc="-5">
                <a:latin typeface="Times New Roman"/>
                <a:cs typeface="Times New Roman"/>
              </a:rPr>
              <a:t>Kingdom </a:t>
            </a:r>
            <a:r>
              <a:rPr dirty="0" sz="1200">
                <a:latin typeface="Times New Roman"/>
                <a:cs typeface="Times New Roman"/>
              </a:rPr>
              <a:t>of God </a:t>
            </a:r>
            <a:r>
              <a:rPr dirty="0" sz="1200" spc="-5">
                <a:latin typeface="Times New Roman"/>
                <a:cs typeface="Times New Roman"/>
              </a:rPr>
              <a:t>will come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earth.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town then not one </a:t>
            </a:r>
            <a:r>
              <a:rPr dirty="0" sz="1200" spc="-5">
                <a:latin typeface="Times New Roman"/>
                <a:cs typeface="Times New Roman"/>
              </a:rPr>
              <a:t>stone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left,  everything will </a:t>
            </a:r>
            <a:r>
              <a:rPr dirty="0" sz="1200">
                <a:latin typeface="Times New Roman"/>
                <a:cs typeface="Times New Roman"/>
              </a:rPr>
              <a:t>he blown up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foundations, everything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changed as though 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magic. </a:t>
            </a:r>
            <a:r>
              <a:rPr dirty="0" sz="1200">
                <a:latin typeface="Times New Roman"/>
                <a:cs typeface="Times New Roman"/>
              </a:rPr>
              <a:t>And then there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immense, magnificent houses here, wonderful  gardens, marvellous fountains, remarkable </a:t>
            </a:r>
            <a:r>
              <a:rPr dirty="0" sz="1200">
                <a:latin typeface="Times New Roman"/>
                <a:cs typeface="Times New Roman"/>
              </a:rPr>
              <a:t>people. . . . </a:t>
            </a:r>
            <a:r>
              <a:rPr dirty="0" sz="1200" spc="-5">
                <a:latin typeface="Times New Roman"/>
                <a:cs typeface="Times New Roman"/>
              </a:rPr>
              <a:t>But that's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what matters </a:t>
            </a:r>
            <a:r>
              <a:rPr dirty="0" sz="1200">
                <a:latin typeface="Times New Roman"/>
                <a:cs typeface="Times New Roman"/>
              </a:rPr>
              <a:t>most.  What </a:t>
            </a:r>
            <a:r>
              <a:rPr dirty="0" sz="1200" spc="-5">
                <a:latin typeface="Times New Roman"/>
                <a:cs typeface="Times New Roman"/>
              </a:rPr>
              <a:t>matters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crowd, </a:t>
            </a:r>
            <a:r>
              <a:rPr dirty="0" sz="1200">
                <a:latin typeface="Times New Roman"/>
                <a:cs typeface="Times New Roman"/>
              </a:rPr>
              <a:t>in our sense of the </a:t>
            </a:r>
            <a:r>
              <a:rPr dirty="0" sz="1200" spc="-5">
                <a:latin typeface="Times New Roman"/>
                <a:cs typeface="Times New Roman"/>
              </a:rPr>
              <a:t>word, </a:t>
            </a:r>
            <a:r>
              <a:rPr dirty="0" sz="1200">
                <a:latin typeface="Times New Roman"/>
                <a:cs typeface="Times New Roman"/>
              </a:rPr>
              <a:t>in the sense in which it  exists now—that </a:t>
            </a:r>
            <a:r>
              <a:rPr dirty="0" sz="1200" spc="-5">
                <a:latin typeface="Times New Roman"/>
                <a:cs typeface="Times New Roman"/>
              </a:rPr>
              <a:t>evil will </a:t>
            </a:r>
            <a:r>
              <a:rPr dirty="0" sz="1200">
                <a:latin typeface="Times New Roman"/>
                <a:cs typeface="Times New Roman"/>
              </a:rPr>
              <a:t>not exist then,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every man </a:t>
            </a:r>
            <a:r>
              <a:rPr dirty="0" sz="1200" spc="-5">
                <a:latin typeface="Times New Roman"/>
                <a:cs typeface="Times New Roman"/>
              </a:rPr>
              <a:t>will believe </a:t>
            </a:r>
            <a:r>
              <a:rPr dirty="0" sz="1200">
                <a:latin typeface="Times New Roman"/>
                <a:cs typeface="Times New Roman"/>
              </a:rPr>
              <a:t>and every man 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living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0">
                <a:latin typeface="Times New Roman"/>
                <a:cs typeface="Times New Roman"/>
              </a:rPr>
              <a:t>seek </a:t>
            </a:r>
            <a:r>
              <a:rPr dirty="0" sz="1200" spc="-5">
                <a:latin typeface="Times New Roman"/>
                <a:cs typeface="Times New Roman"/>
              </a:rPr>
              <a:t>moral </a:t>
            </a:r>
            <a:r>
              <a:rPr dirty="0" sz="1200">
                <a:latin typeface="Times New Roman"/>
                <a:cs typeface="Times New Roman"/>
              </a:rPr>
              <a:t>support in the </a:t>
            </a:r>
            <a:r>
              <a:rPr dirty="0" sz="1200" spc="-5">
                <a:latin typeface="Times New Roman"/>
                <a:cs typeface="Times New Roman"/>
              </a:rPr>
              <a:t>crowd. Dear  Nadya, </a:t>
            </a:r>
            <a:r>
              <a:rPr dirty="0" sz="1200">
                <a:latin typeface="Times New Roman"/>
                <a:cs typeface="Times New Roman"/>
              </a:rPr>
              <a:t>darling </a:t>
            </a:r>
            <a:r>
              <a:rPr dirty="0" sz="1200" spc="-5">
                <a:latin typeface="Times New Roman"/>
                <a:cs typeface="Times New Roman"/>
              </a:rPr>
              <a:t>girl,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away! Show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sick of this </a:t>
            </a:r>
            <a:r>
              <a:rPr dirty="0" sz="1200" spc="-5">
                <a:latin typeface="Times New Roman"/>
                <a:cs typeface="Times New Roman"/>
              </a:rPr>
              <a:t>stagnant, grey,  </a:t>
            </a:r>
            <a:r>
              <a:rPr dirty="0" sz="1200">
                <a:latin typeface="Times New Roman"/>
                <a:cs typeface="Times New Roman"/>
              </a:rPr>
              <a:t>sinful </a:t>
            </a:r>
            <a:r>
              <a:rPr dirty="0" sz="1200" spc="-5">
                <a:latin typeface="Times New Roman"/>
                <a:cs typeface="Times New Roman"/>
              </a:rPr>
              <a:t>life. </a:t>
            </a:r>
            <a:r>
              <a:rPr dirty="0" sz="1200">
                <a:latin typeface="Times New Roman"/>
                <a:cs typeface="Times New Roman"/>
              </a:rPr>
              <a:t>Prove it to </a:t>
            </a:r>
            <a:r>
              <a:rPr dirty="0" sz="1200" spc="-5">
                <a:latin typeface="Times New Roman"/>
                <a:cs typeface="Times New Roman"/>
              </a:rPr>
              <a:t>yourself 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least!"</a:t>
            </a:r>
            <a:endParaRPr sz="1200">
              <a:latin typeface="Times New Roman"/>
              <a:cs typeface="Times New Roman"/>
            </a:endParaRPr>
          </a:p>
          <a:p>
            <a:pPr marL="12700" marR="2931795">
              <a:lnSpc>
                <a:spcPct val="192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"I can't, Sasha,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married."  "Oh nonsense! What's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44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garden and walked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little.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however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be,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girl,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think,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realize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unclean, 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immoral </a:t>
            </a:r>
            <a:r>
              <a:rPr dirty="0" sz="1200">
                <a:latin typeface="Times New Roman"/>
                <a:cs typeface="Times New Roman"/>
              </a:rPr>
              <a:t>this idle </a:t>
            </a:r>
            <a:r>
              <a:rPr dirty="0" sz="1200" spc="-5">
                <a:latin typeface="Times New Roman"/>
                <a:cs typeface="Times New Roman"/>
              </a:rPr>
              <a:t>life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yours is," </a:t>
            </a:r>
            <a:r>
              <a:rPr dirty="0" sz="1200">
                <a:latin typeface="Times New Roman"/>
                <a:cs typeface="Times New Roman"/>
              </a:rPr>
              <a:t>Sasha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"Do </a:t>
            </a:r>
            <a:r>
              <a:rPr dirty="0" sz="1200">
                <a:latin typeface="Times New Roman"/>
                <a:cs typeface="Times New Roman"/>
              </a:rPr>
              <a:t>understand that if, for  </a:t>
            </a:r>
            <a:r>
              <a:rPr dirty="0" sz="1200" spc="-5">
                <a:latin typeface="Times New Roman"/>
                <a:cs typeface="Times New Roman"/>
              </a:rPr>
              <a:t>instance,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and your </a:t>
            </a:r>
            <a:r>
              <a:rPr dirty="0" sz="1200">
                <a:latin typeface="Times New Roman"/>
                <a:cs typeface="Times New Roman"/>
              </a:rPr>
              <a:t>mother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grandmother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nothing,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that someone  </a:t>
            </a:r>
            <a:r>
              <a:rPr dirty="0" sz="1200" spc="-5">
                <a:latin typeface="Times New Roman"/>
                <a:cs typeface="Times New Roman"/>
              </a:rPr>
              <a:t>else is working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eating up someone </a:t>
            </a:r>
            <a:r>
              <a:rPr dirty="0" sz="1200" spc="-5">
                <a:latin typeface="Times New Roman"/>
                <a:cs typeface="Times New Roman"/>
              </a:rPr>
              <a:t>else's life, and is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clean, isn't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filthy?"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wanted to say </a:t>
            </a: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true";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wanted </a:t>
            </a:r>
            <a:r>
              <a:rPr dirty="0" sz="1200">
                <a:latin typeface="Times New Roman"/>
                <a:cs typeface="Times New Roman"/>
              </a:rPr>
              <a:t>to say 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understood, but </a:t>
            </a:r>
            <a:r>
              <a:rPr dirty="0" sz="1200" spc="-5">
                <a:latin typeface="Times New Roman"/>
                <a:cs typeface="Times New Roman"/>
              </a:rPr>
              <a:t>tears  came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her eyes, </a:t>
            </a:r>
            <a:r>
              <a:rPr dirty="0" sz="1200">
                <a:latin typeface="Times New Roman"/>
                <a:cs typeface="Times New Roman"/>
              </a:rPr>
              <a:t>her spirits </a:t>
            </a:r>
            <a:r>
              <a:rPr dirty="0" sz="1200" spc="-5">
                <a:latin typeface="Times New Roman"/>
                <a:cs typeface="Times New Roman"/>
              </a:rPr>
              <a:t>drooped, and </a:t>
            </a:r>
            <a:r>
              <a:rPr dirty="0" sz="1200">
                <a:latin typeface="Times New Roman"/>
                <a:cs typeface="Times New Roman"/>
              </a:rPr>
              <a:t>shrinking into </a:t>
            </a:r>
            <a:r>
              <a:rPr dirty="0" sz="1200" spc="-5">
                <a:latin typeface="Times New Roman"/>
                <a:cs typeface="Times New Roman"/>
              </a:rPr>
              <a:t>herself she </a:t>
            </a:r>
            <a:r>
              <a:rPr dirty="0" sz="1200">
                <a:latin typeface="Times New Roman"/>
                <a:cs typeface="Times New Roman"/>
              </a:rPr>
              <a:t>went off to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evening Andrey </a:t>
            </a:r>
            <a:r>
              <a:rPr dirty="0" sz="1200" spc="-5">
                <a:latin typeface="Times New Roman"/>
                <a:cs typeface="Times New Roman"/>
              </a:rPr>
              <a:t>Andreitch arrived and as usual played </a:t>
            </a:r>
            <a:r>
              <a:rPr dirty="0" sz="1200">
                <a:latin typeface="Times New Roman"/>
                <a:cs typeface="Times New Roman"/>
              </a:rPr>
              <a:t>the fiddle for a long  time. </a:t>
            </a:r>
            <a:r>
              <a:rPr dirty="0" sz="1200" spc="-5">
                <a:latin typeface="Times New Roman"/>
                <a:cs typeface="Times New Roman"/>
              </a:rPr>
              <a:t>He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to much talk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rule, and was </a:t>
            </a:r>
            <a:r>
              <a:rPr dirty="0" sz="1200">
                <a:latin typeface="Times New Roman"/>
                <a:cs typeface="Times New Roman"/>
              </a:rPr>
              <a:t>fond of the fiddle, </a:t>
            </a:r>
            <a:r>
              <a:rPr dirty="0" sz="1200" spc="-5">
                <a:latin typeface="Times New Roman"/>
                <a:cs typeface="Times New Roman"/>
              </a:rPr>
              <a:t>perhaps  because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silent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playing. At eleven o'clock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about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and had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his greatcoat,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embraced Nadya and </a:t>
            </a:r>
            <a:r>
              <a:rPr dirty="0" sz="1200">
                <a:latin typeface="Times New Roman"/>
                <a:cs typeface="Times New Roman"/>
              </a:rPr>
              <a:t>began </a:t>
            </a:r>
            <a:r>
              <a:rPr dirty="0" sz="1200" spc="-5">
                <a:latin typeface="Times New Roman"/>
                <a:cs typeface="Times New Roman"/>
              </a:rPr>
              <a:t>greedily kissing </a:t>
            </a:r>
            <a:r>
              <a:rPr dirty="0" sz="1200" spc="10">
                <a:latin typeface="Times New Roman"/>
                <a:cs typeface="Times New Roman"/>
              </a:rPr>
              <a:t>her 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>
                <a:latin typeface="Times New Roman"/>
                <a:cs typeface="Times New Roman"/>
              </a:rPr>
              <a:t>her shoulders,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"My dear,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sweet,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charmer," he </a:t>
            </a:r>
            <a:r>
              <a:rPr dirty="0" sz="1200" spc="-5">
                <a:latin typeface="Times New Roman"/>
                <a:cs typeface="Times New Roman"/>
              </a:rPr>
              <a:t>muttered. "Oh </a:t>
            </a:r>
            <a:r>
              <a:rPr dirty="0" sz="1200">
                <a:latin typeface="Times New Roman"/>
                <a:cs typeface="Times New Roman"/>
              </a:rPr>
              <a:t>how happy I </a:t>
            </a:r>
            <a:r>
              <a:rPr dirty="0" sz="1200" spc="-5">
                <a:latin typeface="Times New Roman"/>
                <a:cs typeface="Times New Roman"/>
              </a:rPr>
              <a:t>am! 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beside </a:t>
            </a:r>
            <a:r>
              <a:rPr dirty="0" sz="1200" spc="-5">
                <a:latin typeface="Times New Roman"/>
                <a:cs typeface="Times New Roman"/>
              </a:rPr>
              <a:t>myself with rapture!"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as though she had heard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ago,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had read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somewhere </a:t>
            </a:r>
            <a:r>
              <a:rPr dirty="0" sz="1200">
                <a:latin typeface="Times New Roman"/>
                <a:cs typeface="Times New Roman"/>
              </a:rPr>
              <a:t>. . . in some old tattered novel thrown away long </a:t>
            </a:r>
            <a:r>
              <a:rPr dirty="0" sz="1200" spc="-5">
                <a:latin typeface="Times New Roman"/>
                <a:cs typeface="Times New Roman"/>
              </a:rPr>
              <a:t>ago.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dining-room  </a:t>
            </a:r>
            <a:r>
              <a:rPr dirty="0" sz="1200" spc="-5">
                <a:latin typeface="Times New Roman"/>
                <a:cs typeface="Times New Roman"/>
              </a:rPr>
              <a:t>Sasha was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table drinking tea with the </a:t>
            </a:r>
            <a:r>
              <a:rPr dirty="0" sz="1200" spc="-5">
                <a:latin typeface="Times New Roman"/>
                <a:cs typeface="Times New Roman"/>
              </a:rPr>
              <a:t>saucer </a:t>
            </a:r>
            <a:r>
              <a:rPr dirty="0" sz="1200">
                <a:latin typeface="Times New Roman"/>
                <a:cs typeface="Times New Roman"/>
              </a:rPr>
              <a:t>poised on his five long  </a:t>
            </a:r>
            <a:r>
              <a:rPr dirty="0" sz="1200" spc="-5">
                <a:latin typeface="Times New Roman"/>
                <a:cs typeface="Times New Roman"/>
              </a:rPr>
              <a:t>fingers; </a:t>
            </a: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laying out </a:t>
            </a:r>
            <a:r>
              <a:rPr dirty="0" sz="1200" spc="-5">
                <a:latin typeface="Times New Roman"/>
                <a:cs typeface="Times New Roman"/>
              </a:rPr>
              <a:t>patience;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was reading. </a:t>
            </a:r>
            <a:r>
              <a:rPr dirty="0" sz="1200">
                <a:latin typeface="Times New Roman"/>
                <a:cs typeface="Times New Roman"/>
              </a:rPr>
              <a:t>The flame  </a:t>
            </a:r>
            <a:r>
              <a:rPr dirty="0" sz="1200" spc="-5">
                <a:latin typeface="Times New Roman"/>
                <a:cs typeface="Times New Roman"/>
              </a:rPr>
              <a:t>crackled </a:t>
            </a:r>
            <a:r>
              <a:rPr dirty="0" sz="1200">
                <a:latin typeface="Times New Roman"/>
                <a:cs typeface="Times New Roman"/>
              </a:rPr>
              <a:t>in the ikon lamp </a:t>
            </a:r>
            <a:r>
              <a:rPr dirty="0" sz="1200" spc="-5">
                <a:latin typeface="Times New Roman"/>
                <a:cs typeface="Times New Roman"/>
              </a:rPr>
              <a:t>and everything, </a:t>
            </a:r>
            <a:r>
              <a:rPr dirty="0" sz="1200">
                <a:latin typeface="Times New Roman"/>
                <a:cs typeface="Times New Roman"/>
              </a:rPr>
              <a:t>it seemed,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quiet </a:t>
            </a:r>
            <a:r>
              <a:rPr dirty="0" sz="1200" spc="-5">
                <a:latin typeface="Times New Roman"/>
                <a:cs typeface="Times New Roman"/>
              </a:rPr>
              <a:t>and going </a:t>
            </a:r>
            <a:r>
              <a:rPr dirty="0" sz="1200">
                <a:latin typeface="Times New Roman"/>
                <a:cs typeface="Times New Roman"/>
              </a:rPr>
              <a:t>well. </a:t>
            </a:r>
            <a:r>
              <a:rPr dirty="0" sz="1200" spc="-5">
                <a:latin typeface="Times New Roman"/>
                <a:cs typeface="Times New Roman"/>
              </a:rPr>
              <a:t>Nadya  said good-night, went upstairs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room, </a:t>
            </a:r>
            <a:r>
              <a:rPr dirty="0" sz="1200" spc="-5">
                <a:latin typeface="Times New Roman"/>
                <a:cs typeface="Times New Roman"/>
              </a:rPr>
              <a:t>got into bed and fell asleep at once. But </a:t>
            </a:r>
            <a:r>
              <a:rPr dirty="0" sz="1200">
                <a:latin typeface="Times New Roman"/>
                <a:cs typeface="Times New Roman"/>
              </a:rPr>
              <a:t>just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night before, almost before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light,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woke up.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sleepy,  there was an uneasy, </a:t>
            </a:r>
            <a:r>
              <a:rPr dirty="0" sz="1200">
                <a:latin typeface="Times New Roman"/>
                <a:cs typeface="Times New Roman"/>
              </a:rPr>
              <a:t>oppressive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heart. </a:t>
            </a:r>
            <a:r>
              <a:rPr dirty="0" sz="1200" spc="-5">
                <a:latin typeface="Times New Roman"/>
                <a:cs typeface="Times New Roman"/>
              </a:rPr>
              <a:t>She sat </a:t>
            </a:r>
            <a:r>
              <a:rPr dirty="0" sz="1200">
                <a:latin typeface="Times New Roman"/>
                <a:cs typeface="Times New Roman"/>
              </a:rPr>
              <a:t>up with </a:t>
            </a:r>
            <a:r>
              <a:rPr dirty="0" sz="1200" spc="-5">
                <a:latin typeface="Times New Roman"/>
                <a:cs typeface="Times New Roman"/>
              </a:rPr>
              <a:t>her head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 knees and thought </a:t>
            </a:r>
            <a:r>
              <a:rPr dirty="0" sz="1200">
                <a:latin typeface="Times New Roman"/>
                <a:cs typeface="Times New Roman"/>
              </a:rPr>
              <a:t>of her </a:t>
            </a:r>
            <a:r>
              <a:rPr dirty="0" sz="1200" spc="-5">
                <a:latin typeface="Times New Roman"/>
                <a:cs typeface="Times New Roman"/>
              </a:rPr>
              <a:t>fiancé 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marriage.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remembered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her mother </a:t>
            </a:r>
            <a:r>
              <a:rPr dirty="0" sz="1200">
                <a:latin typeface="Times New Roman"/>
                <a:cs typeface="Times New Roman"/>
              </a:rPr>
              <a:t>had not loved </a:t>
            </a:r>
            <a:r>
              <a:rPr dirty="0" sz="1200" spc="-5">
                <a:latin typeface="Times New Roman"/>
                <a:cs typeface="Times New Roman"/>
              </a:rPr>
              <a:t>her father 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and lived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complete  dependence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mother-in-law, Granny.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however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Nadya pondered she  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imagine </a:t>
            </a: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she had hitherto seen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mother something special and  exceptional, </a:t>
            </a:r>
            <a:r>
              <a:rPr dirty="0" sz="1200">
                <a:latin typeface="Times New Roman"/>
                <a:cs typeface="Times New Roman"/>
              </a:rPr>
              <a:t>how it </a:t>
            </a:r>
            <a:r>
              <a:rPr dirty="0" sz="1200" spc="-5">
                <a:latin typeface="Times New Roman"/>
                <a:cs typeface="Times New Roman"/>
              </a:rPr>
              <a:t>was she had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noticed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a simple, </a:t>
            </a:r>
            <a:r>
              <a:rPr dirty="0" sz="1200" spc="-5">
                <a:latin typeface="Times New Roman"/>
                <a:cs typeface="Times New Roman"/>
              </a:rPr>
              <a:t>ordinary, </a:t>
            </a:r>
            <a:r>
              <a:rPr dirty="0" sz="1200">
                <a:latin typeface="Times New Roman"/>
                <a:cs typeface="Times New Roman"/>
              </a:rPr>
              <a:t>unhappy  </a:t>
            </a:r>
            <a:r>
              <a:rPr dirty="0" sz="1200" spc="-5">
                <a:latin typeface="Times New Roman"/>
                <a:cs typeface="Times New Roman"/>
              </a:rPr>
              <a:t>woman.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Sasha downstairs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asleep, she </a:t>
            </a:r>
            <a:r>
              <a:rPr dirty="0" sz="1200">
                <a:latin typeface="Times New Roman"/>
                <a:cs typeface="Times New Roman"/>
              </a:rPr>
              <a:t>could </a:t>
            </a:r>
            <a:r>
              <a:rPr dirty="0" sz="1200" spc="-5">
                <a:latin typeface="Times New Roman"/>
                <a:cs typeface="Times New Roman"/>
              </a:rPr>
              <a:t>hear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coughing. He is </a:t>
            </a:r>
            <a:r>
              <a:rPr dirty="0" sz="1200">
                <a:latin typeface="Times New Roman"/>
                <a:cs typeface="Times New Roman"/>
              </a:rPr>
              <a:t>a queer,  </a:t>
            </a:r>
            <a:r>
              <a:rPr dirty="0" sz="1200" spc="-5">
                <a:latin typeface="Times New Roman"/>
                <a:cs typeface="Times New Roman"/>
              </a:rPr>
              <a:t>naïve </a:t>
            </a:r>
            <a:r>
              <a:rPr dirty="0" sz="1200">
                <a:latin typeface="Times New Roman"/>
                <a:cs typeface="Times New Roman"/>
              </a:rPr>
              <a:t>man, </a:t>
            </a:r>
            <a:r>
              <a:rPr dirty="0" sz="1200" spc="-5">
                <a:latin typeface="Times New Roman"/>
                <a:cs typeface="Times New Roman"/>
              </a:rPr>
              <a:t>thought Nadya, 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his </a:t>
            </a:r>
            <a:r>
              <a:rPr dirty="0" sz="1200">
                <a:latin typeface="Times New Roman"/>
                <a:cs typeface="Times New Roman"/>
              </a:rPr>
              <a:t>dreams, in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marvellous gardens and  wonderful fountains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felt there was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absurd. But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naïveté, </a:t>
            </a:r>
            <a:r>
              <a:rPr dirty="0" sz="1200">
                <a:latin typeface="Times New Roman"/>
                <a:cs typeface="Times New Roman"/>
              </a:rPr>
              <a:t>in this very absurdity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beautiful that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as she  thought </a:t>
            </a:r>
            <a:r>
              <a:rPr dirty="0" sz="1200">
                <a:latin typeface="Times New Roman"/>
                <a:cs typeface="Times New Roman"/>
              </a:rPr>
              <a:t>of the possibility of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university,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cold </a:t>
            </a:r>
            <a:r>
              <a:rPr dirty="0" sz="1200">
                <a:latin typeface="Times New Roman"/>
                <a:cs typeface="Times New Roman"/>
              </a:rPr>
              <a:t>thrill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heart  and her </a:t>
            </a:r>
            <a:r>
              <a:rPr dirty="0" sz="1200">
                <a:latin typeface="Times New Roman"/>
                <a:cs typeface="Times New Roman"/>
              </a:rPr>
              <a:t>bosom </a:t>
            </a:r>
            <a:r>
              <a:rPr dirty="0" sz="1200" spc="-5">
                <a:latin typeface="Times New Roman"/>
                <a:cs typeface="Times New Roman"/>
              </a:rPr>
              <a:t>and flooded </a:t>
            </a:r>
            <a:r>
              <a:rPr dirty="0" sz="1200">
                <a:latin typeface="Times New Roman"/>
                <a:cs typeface="Times New Roman"/>
              </a:rPr>
              <a:t>them with joy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rapture.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better not think, better not think . . </a:t>
            </a:r>
            <a:r>
              <a:rPr dirty="0" sz="1200" spc="-5">
                <a:latin typeface="Times New Roman"/>
                <a:cs typeface="Times New Roman"/>
              </a:rPr>
              <a:t>." she whispered. "I </a:t>
            </a:r>
            <a:r>
              <a:rPr dirty="0" sz="1200">
                <a:latin typeface="Times New Roman"/>
                <a:cs typeface="Times New Roman"/>
              </a:rPr>
              <a:t>must not think of </a:t>
            </a:r>
            <a:r>
              <a:rPr dirty="0" sz="1200" spc="-5">
                <a:latin typeface="Times New Roman"/>
                <a:cs typeface="Times New Roman"/>
              </a:rPr>
              <a:t>it."  "Tick-tock," </a:t>
            </a:r>
            <a:r>
              <a:rPr dirty="0" sz="1200">
                <a:latin typeface="Times New Roman"/>
                <a:cs typeface="Times New Roman"/>
              </a:rPr>
              <a:t>tapped the </a:t>
            </a:r>
            <a:r>
              <a:rPr dirty="0" sz="1200" spc="-5">
                <a:latin typeface="Times New Roman"/>
                <a:cs typeface="Times New Roman"/>
              </a:rPr>
              <a:t>watchman somewhere </a:t>
            </a:r>
            <a:r>
              <a:rPr dirty="0" sz="1200">
                <a:latin typeface="Times New Roman"/>
                <a:cs typeface="Times New Roman"/>
              </a:rPr>
              <a:t>far </a:t>
            </a:r>
            <a:r>
              <a:rPr dirty="0" sz="1200" spc="-5">
                <a:latin typeface="Times New Roman"/>
                <a:cs typeface="Times New Roman"/>
              </a:rPr>
              <a:t>away. </a:t>
            </a:r>
            <a:r>
              <a:rPr dirty="0" sz="1200">
                <a:latin typeface="Times New Roman"/>
                <a:cs typeface="Times New Roman"/>
              </a:rPr>
              <a:t>"Tick-tock . . . </a:t>
            </a:r>
            <a:r>
              <a:rPr dirty="0" sz="1200" spc="-5">
                <a:latin typeface="Times New Roman"/>
                <a:cs typeface="Times New Roman"/>
              </a:rPr>
              <a:t>tick-tock.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000" spc="-10" b="1">
                <a:latin typeface="Times New Roman"/>
                <a:cs typeface="Times New Roman"/>
              </a:rPr>
              <a:t>III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201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1430">
              <a:lnSpc>
                <a:spcPts val="1380"/>
              </a:lnSpc>
              <a:spcBef>
                <a:spcPts val="19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middle of June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felt </a:t>
            </a:r>
            <a:r>
              <a:rPr dirty="0" sz="1200">
                <a:latin typeface="Times New Roman"/>
                <a:cs typeface="Times New Roman"/>
              </a:rPr>
              <a:t>bored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made 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to </a:t>
            </a:r>
            <a:r>
              <a:rPr dirty="0" sz="1200" spc="-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Moscow.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can't </a:t>
            </a:r>
            <a:r>
              <a:rPr dirty="0" sz="1200">
                <a:latin typeface="Times New Roman"/>
                <a:cs typeface="Times New Roman"/>
              </a:rPr>
              <a:t>exist in this </a:t>
            </a:r>
            <a:r>
              <a:rPr dirty="0" sz="1200" spc="-5">
                <a:latin typeface="Times New Roman"/>
                <a:cs typeface="Times New Roman"/>
              </a:rPr>
              <a:t>town,"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gloomily. "No water </a:t>
            </a:r>
            <a:r>
              <a:rPr dirty="0" sz="1200">
                <a:latin typeface="Times New Roman"/>
                <a:cs typeface="Times New Roman"/>
              </a:rPr>
              <a:t>supply, no drains!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disgusts </a:t>
            </a:r>
            <a:r>
              <a:rPr dirty="0" sz="1200">
                <a:latin typeface="Times New Roman"/>
                <a:cs typeface="Times New Roman"/>
              </a:rPr>
              <a:t>me  to </a:t>
            </a:r>
            <a:r>
              <a:rPr dirty="0" sz="1200" spc="-5">
                <a:latin typeface="Times New Roman"/>
                <a:cs typeface="Times New Roman"/>
              </a:rPr>
              <a:t>eat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dinner; </a:t>
            </a:r>
            <a:r>
              <a:rPr dirty="0" sz="1200">
                <a:latin typeface="Times New Roman"/>
                <a:cs typeface="Times New Roman"/>
              </a:rPr>
              <a:t>the filth in the </a:t>
            </a:r>
            <a:r>
              <a:rPr dirty="0" sz="1200" spc="-5">
                <a:latin typeface="Times New Roman"/>
                <a:cs typeface="Times New Roman"/>
              </a:rPr>
              <a:t>kitchen is incredible.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"Wait </a:t>
            </a:r>
            <a:r>
              <a:rPr dirty="0" sz="1200">
                <a:latin typeface="Times New Roman"/>
                <a:cs typeface="Times New Roman"/>
              </a:rPr>
              <a:t>a little, </a:t>
            </a:r>
            <a:r>
              <a:rPr dirty="0" sz="1200" spc="-5">
                <a:latin typeface="Times New Roman"/>
                <a:cs typeface="Times New Roman"/>
              </a:rPr>
              <a:t>prodigal </a:t>
            </a:r>
            <a:r>
              <a:rPr dirty="0" sz="1200">
                <a:latin typeface="Times New Roman"/>
                <a:cs typeface="Times New Roman"/>
              </a:rPr>
              <a:t>son!" Granny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persuade </a:t>
            </a:r>
            <a:r>
              <a:rPr dirty="0" sz="1200">
                <a:latin typeface="Times New Roman"/>
                <a:cs typeface="Times New Roman"/>
              </a:rPr>
              <a:t>him, speaking 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in  a </a:t>
            </a:r>
            <a:r>
              <a:rPr dirty="0" sz="1200" spc="-5">
                <a:latin typeface="Times New Roman"/>
                <a:cs typeface="Times New Roman"/>
              </a:rPr>
              <a:t>whisper, "the </a:t>
            </a:r>
            <a:r>
              <a:rPr dirty="0" sz="1200">
                <a:latin typeface="Times New Roman"/>
                <a:cs typeface="Times New Roman"/>
              </a:rPr>
              <a:t>wedding is to be on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seventh."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meant to stay with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until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September!"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now,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see, </a:t>
            </a:r>
            <a:r>
              <a:rPr dirty="0" sz="1200">
                <a:latin typeface="Times New Roman"/>
                <a:cs typeface="Times New Roman"/>
              </a:rPr>
              <a:t>I don't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to. I must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summer was </a:t>
            </a:r>
            <a:r>
              <a:rPr dirty="0" sz="1200">
                <a:latin typeface="Times New Roman"/>
                <a:cs typeface="Times New Roman"/>
              </a:rPr>
              <a:t>grey and </a:t>
            </a:r>
            <a:r>
              <a:rPr dirty="0" sz="1200" spc="-5">
                <a:latin typeface="Times New Roman"/>
                <a:cs typeface="Times New Roman"/>
              </a:rPr>
              <a:t>cold,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trees were wet, everything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garden </a:t>
            </a:r>
            <a:r>
              <a:rPr dirty="0" sz="1200">
                <a:latin typeface="Times New Roman"/>
                <a:cs typeface="Times New Roman"/>
              </a:rPr>
              <a:t>looked  </a:t>
            </a:r>
            <a:r>
              <a:rPr dirty="0" sz="1200" spc="-5">
                <a:latin typeface="Times New Roman"/>
                <a:cs typeface="Times New Roman"/>
              </a:rPr>
              <a:t>dejected and uninviting, </a:t>
            </a:r>
            <a:r>
              <a:rPr dirty="0" sz="1200">
                <a:latin typeface="Times New Roman"/>
                <a:cs typeface="Times New Roman"/>
              </a:rPr>
              <a:t>it certainly did make one long 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The sound of  </a:t>
            </a:r>
            <a:r>
              <a:rPr dirty="0" sz="1200" spc="-5">
                <a:latin typeface="Times New Roman"/>
                <a:cs typeface="Times New Roman"/>
              </a:rPr>
              <a:t>unfamiliar women's </a:t>
            </a:r>
            <a:r>
              <a:rPr dirty="0" sz="1200">
                <a:latin typeface="Times New Roman"/>
                <a:cs typeface="Times New Roman"/>
              </a:rPr>
              <a:t>voices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heard downstairs </a:t>
            </a:r>
            <a:r>
              <a:rPr dirty="0" sz="1200" spc="-5">
                <a:latin typeface="Times New Roman"/>
                <a:cs typeface="Times New Roman"/>
              </a:rPr>
              <a:t>and upstairs,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rattle </a:t>
            </a:r>
            <a:r>
              <a:rPr dirty="0" sz="1200">
                <a:latin typeface="Times New Roman"/>
                <a:cs typeface="Times New Roman"/>
              </a:rPr>
              <a:t>of a  </a:t>
            </a:r>
            <a:r>
              <a:rPr dirty="0" sz="1200" spc="-5">
                <a:latin typeface="Times New Roman"/>
                <a:cs typeface="Times New Roman"/>
              </a:rPr>
              <a:t>sewing </a:t>
            </a:r>
            <a:r>
              <a:rPr dirty="0" sz="1200">
                <a:latin typeface="Times New Roman"/>
                <a:cs typeface="Times New Roman"/>
              </a:rPr>
              <a:t>machine in </a:t>
            </a:r>
            <a:r>
              <a:rPr dirty="0" sz="1200" spc="-5">
                <a:latin typeface="Times New Roman"/>
                <a:cs typeface="Times New Roman"/>
              </a:rPr>
              <a:t>Granny's </a:t>
            </a:r>
            <a:r>
              <a:rPr dirty="0" sz="1200">
                <a:latin typeface="Times New Roman"/>
                <a:cs typeface="Times New Roman"/>
              </a:rPr>
              <a:t>room, they were </a:t>
            </a:r>
            <a:r>
              <a:rPr dirty="0" sz="1200" spc="-5">
                <a:latin typeface="Times New Roman"/>
                <a:cs typeface="Times New Roman"/>
              </a:rPr>
              <a:t>working </a:t>
            </a:r>
            <a:r>
              <a:rPr dirty="0" sz="1200">
                <a:latin typeface="Times New Roman"/>
                <a:cs typeface="Times New Roman"/>
              </a:rPr>
              <a:t>hard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trousseau. Of </a:t>
            </a:r>
            <a:r>
              <a:rPr dirty="0" sz="1200">
                <a:latin typeface="Times New Roman"/>
                <a:cs typeface="Times New Roman"/>
              </a:rPr>
              <a:t>fur  </a:t>
            </a:r>
            <a:r>
              <a:rPr dirty="0" sz="1200" spc="-5">
                <a:latin typeface="Times New Roman"/>
                <a:cs typeface="Times New Roman"/>
              </a:rPr>
              <a:t>coats alone, six were </a:t>
            </a:r>
            <a:r>
              <a:rPr dirty="0" sz="1200">
                <a:latin typeface="Times New Roman"/>
                <a:cs typeface="Times New Roman"/>
              </a:rPr>
              <a:t>provided for </a:t>
            </a:r>
            <a:r>
              <a:rPr dirty="0" sz="1200" spc="-5">
                <a:latin typeface="Times New Roman"/>
                <a:cs typeface="Times New Roman"/>
              </a:rPr>
              <a:t>Nadya,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cheapest </a:t>
            </a:r>
            <a:r>
              <a:rPr dirty="0" sz="1200">
                <a:latin typeface="Times New Roman"/>
                <a:cs typeface="Times New Roman"/>
              </a:rPr>
              <a:t>of them, in Granny's words,  </a:t>
            </a:r>
            <a:r>
              <a:rPr dirty="0" sz="1200" spc="-5">
                <a:latin typeface="Times New Roman"/>
                <a:cs typeface="Times New Roman"/>
              </a:rPr>
              <a:t>had cost three hundred </a:t>
            </a:r>
            <a:r>
              <a:rPr dirty="0" sz="1200">
                <a:latin typeface="Times New Roman"/>
                <a:cs typeface="Times New Roman"/>
              </a:rPr>
              <a:t>roubles! The </a:t>
            </a:r>
            <a:r>
              <a:rPr dirty="0" sz="1200" spc="-5">
                <a:latin typeface="Times New Roman"/>
                <a:cs typeface="Times New Roman"/>
              </a:rPr>
              <a:t>fuss irritated Sasha;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stayed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room </a:t>
            </a:r>
            <a:r>
              <a:rPr dirty="0" sz="1200" spc="-5">
                <a:latin typeface="Times New Roman"/>
                <a:cs typeface="Times New Roman"/>
              </a:rPr>
              <a:t>and  was cross,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everyone persuaded </a:t>
            </a:r>
            <a:r>
              <a:rPr dirty="0" sz="1200">
                <a:latin typeface="Times New Roman"/>
                <a:cs typeface="Times New Roman"/>
              </a:rPr>
              <a:t>him to </a:t>
            </a:r>
            <a:r>
              <a:rPr dirty="0" sz="1200" spc="-5">
                <a:latin typeface="Times New Roman"/>
                <a:cs typeface="Times New Roman"/>
              </a:rPr>
              <a:t>remain, and </a:t>
            </a:r>
            <a:r>
              <a:rPr dirty="0" sz="1200">
                <a:latin typeface="Times New Roman"/>
                <a:cs typeface="Times New Roman"/>
              </a:rPr>
              <a:t>he promised not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before the 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July.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passed quickly. On St. Peter's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went with </a:t>
            </a:r>
            <a:r>
              <a:rPr dirty="0" sz="1200" spc="-5">
                <a:latin typeface="Times New Roman"/>
                <a:cs typeface="Times New Roman"/>
              </a:rPr>
              <a:t>Nadya after </a:t>
            </a:r>
            <a:r>
              <a:rPr dirty="0" sz="1200">
                <a:latin typeface="Times New Roman"/>
                <a:cs typeface="Times New Roman"/>
              </a:rPr>
              <a:t>dinner  to </a:t>
            </a:r>
            <a:r>
              <a:rPr dirty="0" sz="1200" spc="-5">
                <a:latin typeface="Times New Roman"/>
                <a:cs typeface="Times New Roman"/>
              </a:rPr>
              <a:t>Moscow Street </a:t>
            </a:r>
            <a:r>
              <a:rPr dirty="0" sz="1200">
                <a:latin typeface="Times New Roman"/>
                <a:cs typeface="Times New Roman"/>
              </a:rPr>
              <a:t>to look </a:t>
            </a: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house </a:t>
            </a:r>
            <a:r>
              <a:rPr dirty="0" sz="1200" spc="-5">
                <a:latin typeface="Times New Roman"/>
                <a:cs typeface="Times New Roman"/>
              </a:rPr>
              <a:t>which 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>
                <a:latin typeface="Times New Roman"/>
                <a:cs typeface="Times New Roman"/>
              </a:rPr>
              <a:t>and made ready  for the </a:t>
            </a:r>
            <a:r>
              <a:rPr dirty="0" sz="1200" spc="-5">
                <a:latin typeface="Times New Roman"/>
                <a:cs typeface="Times New Roman"/>
              </a:rPr>
              <a:t>young couple </a:t>
            </a:r>
            <a:r>
              <a:rPr dirty="0" sz="1200">
                <a:latin typeface="Times New Roman"/>
                <a:cs typeface="Times New Roman"/>
              </a:rPr>
              <a:t>some time </a:t>
            </a:r>
            <a:r>
              <a:rPr dirty="0" sz="1200" spc="-5">
                <a:latin typeface="Times New Roman"/>
                <a:cs typeface="Times New Roman"/>
              </a:rPr>
              <a:t>before.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house of </a:t>
            </a:r>
            <a:r>
              <a:rPr dirty="0" sz="1200" spc="-5">
                <a:latin typeface="Times New Roman"/>
                <a:cs typeface="Times New Roman"/>
              </a:rPr>
              <a:t>two storeys,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so far </a:t>
            </a:r>
            <a:r>
              <a:rPr dirty="0" sz="1200">
                <a:latin typeface="Times New Roman"/>
                <a:cs typeface="Times New Roman"/>
              </a:rPr>
              <a:t>only the  </a:t>
            </a:r>
            <a:r>
              <a:rPr dirty="0" sz="1200" spc="-5">
                <a:latin typeface="Times New Roman"/>
                <a:cs typeface="Times New Roman"/>
              </a:rPr>
              <a:t>upper </a:t>
            </a:r>
            <a:r>
              <a:rPr dirty="0" sz="1200">
                <a:latin typeface="Times New Roman"/>
                <a:cs typeface="Times New Roman"/>
              </a:rPr>
              <a:t>floor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furnished.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hall </a:t>
            </a:r>
            <a:r>
              <a:rPr dirty="0" sz="1200">
                <a:latin typeface="Times New Roman"/>
                <a:cs typeface="Times New Roman"/>
              </a:rPr>
              <a:t>a shining floor </a:t>
            </a:r>
            <a:r>
              <a:rPr dirty="0" sz="1200" spc="-5">
                <a:latin typeface="Times New Roman"/>
                <a:cs typeface="Times New Roman"/>
              </a:rPr>
              <a:t>painted and  parqueted, </a:t>
            </a:r>
            <a:r>
              <a:rPr dirty="0" sz="1200">
                <a:latin typeface="Times New Roman"/>
                <a:cs typeface="Times New Roman"/>
              </a:rPr>
              <a:t>there were </a:t>
            </a:r>
            <a:r>
              <a:rPr dirty="0" sz="1200" spc="-5">
                <a:latin typeface="Times New Roman"/>
                <a:cs typeface="Times New Roman"/>
              </a:rPr>
              <a:t>Viennese </a:t>
            </a:r>
            <a:r>
              <a:rPr dirty="0" sz="1200">
                <a:latin typeface="Times New Roman"/>
                <a:cs typeface="Times New Roman"/>
              </a:rPr>
              <a:t>chairs, a piano, a violin stand;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smell of  </a:t>
            </a:r>
            <a:r>
              <a:rPr dirty="0" sz="1200" spc="-5">
                <a:latin typeface="Times New Roman"/>
                <a:cs typeface="Times New Roman"/>
              </a:rPr>
              <a:t>paint. On </a:t>
            </a:r>
            <a:r>
              <a:rPr dirty="0" sz="1200">
                <a:latin typeface="Times New Roman"/>
                <a:cs typeface="Times New Roman"/>
              </a:rPr>
              <a:t>the wall hung a big oil </a:t>
            </a:r>
            <a:r>
              <a:rPr dirty="0" sz="1200" spc="-5">
                <a:latin typeface="Times New Roman"/>
                <a:cs typeface="Times New Roman"/>
              </a:rPr>
              <a:t>painting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gold </a:t>
            </a:r>
            <a:r>
              <a:rPr dirty="0" sz="1200">
                <a:latin typeface="Times New Roman"/>
                <a:cs typeface="Times New Roman"/>
              </a:rPr>
              <a:t>frame—a naked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and beside </a:t>
            </a:r>
            <a:r>
              <a:rPr dirty="0" sz="1200">
                <a:latin typeface="Times New Roman"/>
                <a:cs typeface="Times New Roman"/>
              </a:rPr>
              <a:t>her  a </a:t>
            </a:r>
            <a:r>
              <a:rPr dirty="0" sz="1200" spc="-5">
                <a:latin typeface="Times New Roman"/>
                <a:cs typeface="Times New Roman"/>
              </a:rPr>
              <a:t>purple </a:t>
            </a:r>
            <a:r>
              <a:rPr dirty="0" sz="1200">
                <a:latin typeface="Times New Roman"/>
                <a:cs typeface="Times New Roman"/>
              </a:rPr>
              <a:t>vase with a </a:t>
            </a:r>
            <a:r>
              <a:rPr dirty="0" sz="1200" spc="-5">
                <a:latin typeface="Times New Roman"/>
                <a:cs typeface="Times New Roman"/>
              </a:rPr>
              <a:t>broken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 </a:t>
            </a:r>
            <a:r>
              <a:rPr dirty="0" sz="1200">
                <a:latin typeface="Times New Roman"/>
                <a:cs typeface="Times New Roman"/>
              </a:rPr>
              <a:t>exquisite </a:t>
            </a:r>
            <a:r>
              <a:rPr dirty="0" sz="1200" spc="-5">
                <a:latin typeface="Times New Roman"/>
                <a:cs typeface="Times New Roman"/>
              </a:rPr>
              <a:t>picture," </a:t>
            </a:r>
            <a:r>
              <a:rPr dirty="0" sz="1200">
                <a:latin typeface="Times New Roman"/>
                <a:cs typeface="Times New Roman"/>
              </a:rPr>
              <a:t>said Andrey </a:t>
            </a:r>
            <a:r>
              <a:rPr dirty="0" sz="1200" spc="-5">
                <a:latin typeface="Times New Roman"/>
                <a:cs typeface="Times New Roman"/>
              </a:rPr>
              <a:t>Andreitch, </a:t>
            </a:r>
            <a:r>
              <a:rPr dirty="0" sz="1200">
                <a:latin typeface="Times New Roman"/>
                <a:cs typeface="Times New Roman"/>
              </a:rPr>
              <a:t>and he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respectful sigh.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of the artist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Shismatchevsky."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drawing-room with the round </a:t>
            </a:r>
            <a:r>
              <a:rPr dirty="0" sz="1200" spc="-5">
                <a:latin typeface="Times New Roman"/>
                <a:cs typeface="Times New Roman"/>
              </a:rPr>
              <a:t>table, and </a:t>
            </a:r>
            <a:r>
              <a:rPr dirty="0" sz="1200">
                <a:latin typeface="Times New Roman"/>
                <a:cs typeface="Times New Roman"/>
              </a:rPr>
              <a:t>a sofa and easy </a:t>
            </a:r>
            <a:r>
              <a:rPr dirty="0" sz="1200" spc="-5">
                <a:latin typeface="Times New Roman"/>
                <a:cs typeface="Times New Roman"/>
              </a:rPr>
              <a:t>chairs  upholstered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bright </a:t>
            </a:r>
            <a:r>
              <a:rPr dirty="0" sz="1200">
                <a:latin typeface="Times New Roman"/>
                <a:cs typeface="Times New Roman"/>
              </a:rPr>
              <a:t>blue. Above the sofa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big </a:t>
            </a:r>
            <a:r>
              <a:rPr dirty="0" sz="1200" spc="-5">
                <a:latin typeface="Times New Roman"/>
                <a:cs typeface="Times New Roman"/>
              </a:rPr>
              <a:t>photograph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Andrey  </a:t>
            </a:r>
            <a:r>
              <a:rPr dirty="0" sz="1200" spc="-5">
                <a:latin typeface="Times New Roman"/>
                <a:cs typeface="Times New Roman"/>
              </a:rPr>
              <a:t>wearing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priest's </a:t>
            </a:r>
            <a:r>
              <a:rPr dirty="0" sz="1200">
                <a:latin typeface="Times New Roman"/>
                <a:cs typeface="Times New Roman"/>
              </a:rPr>
              <a:t>velvet </a:t>
            </a:r>
            <a:r>
              <a:rPr dirty="0" sz="1200" spc="-5">
                <a:latin typeface="Times New Roman"/>
                <a:cs typeface="Times New Roman"/>
              </a:rPr>
              <a:t>cap and decorations.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into the dining-room in  </a:t>
            </a:r>
            <a:r>
              <a:rPr dirty="0" sz="1200" spc="-5">
                <a:latin typeface="Times New Roman"/>
                <a:cs typeface="Times New Roman"/>
              </a:rPr>
              <a:t>which there was </a:t>
            </a:r>
            <a:r>
              <a:rPr dirty="0" sz="1200">
                <a:latin typeface="Times New Roman"/>
                <a:cs typeface="Times New Roman"/>
              </a:rPr>
              <a:t>a sideboard; then into the </a:t>
            </a:r>
            <a:r>
              <a:rPr dirty="0" sz="1200" spc="-5">
                <a:latin typeface="Times New Roman"/>
                <a:cs typeface="Times New Roman"/>
              </a:rPr>
              <a:t>bedroom; here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>
                <a:latin typeface="Times New Roman"/>
                <a:cs typeface="Times New Roman"/>
              </a:rPr>
              <a:t>dusk stood </a:t>
            </a:r>
            <a:r>
              <a:rPr dirty="0" sz="1200" spc="-5">
                <a:latin typeface="Times New Roman"/>
                <a:cs typeface="Times New Roman"/>
              </a:rPr>
              <a:t>two  bedsteads </a:t>
            </a:r>
            <a:r>
              <a:rPr dirty="0" sz="1200">
                <a:latin typeface="Times New Roman"/>
                <a:cs typeface="Times New Roman"/>
              </a:rPr>
              <a:t>side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side,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looked </a:t>
            </a:r>
            <a:r>
              <a:rPr dirty="0" sz="1200" spc="-5">
                <a:latin typeface="Times New Roman"/>
                <a:cs typeface="Times New Roman"/>
              </a:rPr>
              <a:t>as though the </a:t>
            </a:r>
            <a:r>
              <a:rPr dirty="0" sz="1200">
                <a:latin typeface="Times New Roman"/>
                <a:cs typeface="Times New Roman"/>
              </a:rPr>
              <a:t>bedroom </a:t>
            </a:r>
            <a:r>
              <a:rPr dirty="0" sz="1200" spc="-5">
                <a:latin typeface="Times New Roman"/>
                <a:cs typeface="Times New Roman"/>
              </a:rPr>
              <a:t>had been decorated </a:t>
            </a:r>
            <a:r>
              <a:rPr dirty="0" sz="1200">
                <a:latin typeface="Times New Roman"/>
                <a:cs typeface="Times New Roman"/>
              </a:rPr>
              <a:t>with  the idea that it would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agreeable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and could </a:t>
            </a:r>
            <a:r>
              <a:rPr dirty="0" sz="1200">
                <a:latin typeface="Times New Roman"/>
                <a:cs typeface="Times New Roman"/>
              </a:rPr>
              <a:t>not possibly be anything  </a:t>
            </a:r>
            <a:r>
              <a:rPr dirty="0" sz="1200" spc="-5">
                <a:latin typeface="Times New Roman"/>
                <a:cs typeface="Times New Roman"/>
              </a:rPr>
              <a:t>else.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led </a:t>
            </a:r>
            <a:r>
              <a:rPr dirty="0" sz="1200" spc="-5">
                <a:latin typeface="Times New Roman"/>
                <a:cs typeface="Times New Roman"/>
              </a:rPr>
              <a:t>Nadya about </a:t>
            </a:r>
            <a:r>
              <a:rPr dirty="0" sz="1200">
                <a:latin typeface="Times New Roman"/>
                <a:cs typeface="Times New Roman"/>
              </a:rPr>
              <a:t>the rooms,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while keeping </a:t>
            </a:r>
            <a:r>
              <a:rPr dirty="0" sz="1200" spc="-5">
                <a:latin typeface="Times New Roman"/>
                <a:cs typeface="Times New Roman"/>
              </a:rPr>
              <a:t>his arm </a:t>
            </a:r>
            <a:r>
              <a:rPr dirty="0" sz="1200">
                <a:latin typeface="Times New Roman"/>
                <a:cs typeface="Times New Roman"/>
              </a:rPr>
              <a:t>round  </a:t>
            </a:r>
            <a:r>
              <a:rPr dirty="0" sz="1200" spc="-5">
                <a:latin typeface="Times New Roman"/>
                <a:cs typeface="Times New Roman"/>
              </a:rPr>
              <a:t>her waist; and she felt weak and </a:t>
            </a:r>
            <a:r>
              <a:rPr dirty="0" sz="1200">
                <a:latin typeface="Times New Roman"/>
                <a:cs typeface="Times New Roman"/>
              </a:rPr>
              <a:t>conscience-stricken. </a:t>
            </a:r>
            <a:r>
              <a:rPr dirty="0" sz="1200" spc="-5">
                <a:latin typeface="Times New Roman"/>
                <a:cs typeface="Times New Roman"/>
              </a:rPr>
              <a:t>She hated all </a:t>
            </a:r>
            <a:r>
              <a:rPr dirty="0" sz="1200">
                <a:latin typeface="Times New Roman"/>
                <a:cs typeface="Times New Roman"/>
              </a:rPr>
              <a:t>the rooms, the </a:t>
            </a:r>
            <a:r>
              <a:rPr dirty="0" sz="1200" spc="-5">
                <a:latin typeface="Times New Roman"/>
                <a:cs typeface="Times New Roman"/>
              </a:rPr>
              <a:t>beds,  </a:t>
            </a:r>
            <a:r>
              <a:rPr dirty="0" sz="1200">
                <a:latin typeface="Times New Roman"/>
                <a:cs typeface="Times New Roman"/>
              </a:rPr>
              <a:t>the easy </a:t>
            </a:r>
            <a:r>
              <a:rPr dirty="0" sz="1200" spc="-5">
                <a:latin typeface="Times New Roman"/>
                <a:cs typeface="Times New Roman"/>
              </a:rPr>
              <a:t>chairs; she was nauseated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naked </a:t>
            </a:r>
            <a:r>
              <a:rPr dirty="0" sz="1200" spc="-5">
                <a:latin typeface="Times New Roman"/>
                <a:cs typeface="Times New Roman"/>
              </a:rPr>
              <a:t>lady.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clear </a:t>
            </a:r>
            <a:r>
              <a:rPr dirty="0" sz="1200">
                <a:latin typeface="Times New Roman"/>
                <a:cs typeface="Times New Roman"/>
              </a:rPr>
              <a:t>to her now that </a:t>
            </a:r>
            <a:r>
              <a:rPr dirty="0" sz="1200" spc="-5">
                <a:latin typeface="Times New Roman"/>
                <a:cs typeface="Times New Roman"/>
              </a:rPr>
              <a:t>she  had ceased </a:t>
            </a:r>
            <a:r>
              <a:rPr dirty="0" sz="1200">
                <a:latin typeface="Times New Roman"/>
                <a:cs typeface="Times New Roman"/>
              </a:rPr>
              <a:t>to love 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perhaps had </a:t>
            </a:r>
            <a:r>
              <a:rPr dirty="0" sz="1200">
                <a:latin typeface="Times New Roman"/>
                <a:cs typeface="Times New Roman"/>
              </a:rPr>
              <a:t>never loved him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all; but how to  say this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whom to say it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object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did not understand, </a:t>
            </a:r>
            <a:r>
              <a:rPr dirty="0" sz="1200" spc="-5">
                <a:latin typeface="Times New Roman"/>
                <a:cs typeface="Times New Roman"/>
              </a:rPr>
              <a:t>and could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understand, though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thinking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and all night.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held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round the </a:t>
            </a:r>
            <a:r>
              <a:rPr dirty="0" sz="1200" spc="-5">
                <a:latin typeface="Times New Roman"/>
                <a:cs typeface="Times New Roman"/>
              </a:rPr>
              <a:t>waist, talked so affectionately, so modestly, was so happy, </a:t>
            </a:r>
            <a:r>
              <a:rPr dirty="0" sz="1200">
                <a:latin typeface="Times New Roman"/>
                <a:cs typeface="Times New Roman"/>
              </a:rPr>
              <a:t>walking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this  house of his; while she </a:t>
            </a:r>
            <a:r>
              <a:rPr dirty="0" sz="1200" spc="-5">
                <a:latin typeface="Times New Roman"/>
                <a:cs typeface="Times New Roman"/>
              </a:rPr>
              <a:t>saw </a:t>
            </a:r>
            <a:r>
              <a:rPr dirty="0" sz="1200">
                <a:latin typeface="Times New Roman"/>
                <a:cs typeface="Times New Roman"/>
              </a:rPr>
              <a:t>nothing in it </a:t>
            </a:r>
            <a:r>
              <a:rPr dirty="0" sz="1200" spc="-5">
                <a:latin typeface="Times New Roman"/>
                <a:cs typeface="Times New Roman"/>
              </a:rPr>
              <a:t>all but vulgarity, </a:t>
            </a:r>
            <a:r>
              <a:rPr dirty="0" sz="1200">
                <a:latin typeface="Times New Roman"/>
                <a:cs typeface="Times New Roman"/>
              </a:rPr>
              <a:t>stupid, naïve, </a:t>
            </a:r>
            <a:r>
              <a:rPr dirty="0" sz="1200" spc="-5">
                <a:latin typeface="Times New Roman"/>
                <a:cs typeface="Times New Roman"/>
              </a:rPr>
              <a:t>unbearable  vulgarity,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waist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felt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iron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hoop.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2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"Why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"You ought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fellow. You </a:t>
            </a:r>
            <a:r>
              <a:rPr dirty="0" sz="1200">
                <a:latin typeface="Times New Roman"/>
                <a:cs typeface="Times New Roman"/>
              </a:rPr>
              <a:t>are not at </a:t>
            </a:r>
            <a:r>
              <a:rPr dirty="0" sz="1200" spc="-5">
                <a:latin typeface="Times New Roman"/>
                <a:cs typeface="Times New Roman"/>
              </a:rPr>
              <a:t>all well </a:t>
            </a:r>
            <a:r>
              <a:rPr dirty="0" sz="1200">
                <a:latin typeface="Times New Roman"/>
                <a:cs typeface="Times New Roman"/>
              </a:rPr>
              <a:t>to-day. 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just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to-day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yesterday. </a:t>
            </a:r>
            <a:r>
              <a:rPr dirty="0" sz="1200">
                <a:latin typeface="Times New Roman"/>
                <a:cs typeface="Times New Roman"/>
              </a:rPr>
              <a:t>And if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presence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agreeable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Fyodor </a:t>
            </a:r>
            <a:r>
              <a:rPr dirty="0" sz="1200" spc="-5">
                <a:latin typeface="Times New Roman"/>
                <a:cs typeface="Times New Roman"/>
              </a:rPr>
              <a:t>Lukitch, 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talk like that! </a:t>
            </a:r>
            <a:r>
              <a:rPr dirty="0" sz="1200" spc="-5">
                <a:latin typeface="Times New Roman"/>
                <a:cs typeface="Times New Roman"/>
              </a:rPr>
              <a:t>Please come </a:t>
            </a:r>
            <a:r>
              <a:rPr dirty="0" sz="1200">
                <a:latin typeface="Times New Roman"/>
                <a:cs typeface="Times New Roman"/>
              </a:rPr>
              <a:t>in.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is  </a:t>
            </a:r>
            <a:r>
              <a:rPr dirty="0" sz="1200">
                <a:latin typeface="Times New Roman"/>
                <a:cs typeface="Times New Roman"/>
              </a:rPr>
              <a:t>really in </a:t>
            </a:r>
            <a:r>
              <a:rPr dirty="0" sz="1200" spc="-5">
                <a:latin typeface="Times New Roman"/>
                <a:cs typeface="Times New Roman"/>
              </a:rPr>
              <a:t>your honour, </a:t>
            </a:r>
            <a:r>
              <a:rPr dirty="0" sz="1200">
                <a:latin typeface="Times New Roman"/>
                <a:cs typeface="Times New Roman"/>
              </a:rPr>
              <a:t>not ours. And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delighted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 spc="-5">
                <a:latin typeface="Times New Roman"/>
                <a:cs typeface="Times New Roman"/>
              </a:rPr>
              <a:t>Of course we are!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Within, </a:t>
            </a:r>
            <a:r>
              <a:rPr dirty="0" sz="1200" spc="-5">
                <a:latin typeface="Times New Roman"/>
                <a:cs typeface="Times New Roman"/>
              </a:rPr>
              <a:t>everything was </a:t>
            </a:r>
            <a:r>
              <a:rPr dirty="0" sz="1200">
                <a:latin typeface="Times New Roman"/>
                <a:cs typeface="Times New Roman"/>
              </a:rPr>
              <a:t>ready for the </a:t>
            </a:r>
            <a:r>
              <a:rPr dirty="0" sz="1200" spc="-5">
                <a:latin typeface="Times New Roman"/>
                <a:cs typeface="Times New Roman"/>
              </a:rPr>
              <a:t>banquet. </a:t>
            </a:r>
            <a:r>
              <a:rPr dirty="0" sz="1200">
                <a:latin typeface="Times New Roman"/>
                <a:cs typeface="Times New Roman"/>
              </a:rPr>
              <a:t>In the big dining-room </a:t>
            </a:r>
            <a:r>
              <a:rPr dirty="0" sz="1200" spc="-5">
                <a:latin typeface="Times New Roman"/>
                <a:cs typeface="Times New Roman"/>
              </a:rPr>
              <a:t>adorned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German oleographs </a:t>
            </a:r>
            <a:r>
              <a:rPr dirty="0" sz="1200">
                <a:latin typeface="Times New Roman"/>
                <a:cs typeface="Times New Roman"/>
              </a:rPr>
              <a:t>and smelling of </a:t>
            </a:r>
            <a:r>
              <a:rPr dirty="0" sz="1200" spc="-5">
                <a:latin typeface="Times New Roman"/>
                <a:cs typeface="Times New Roman"/>
              </a:rPr>
              <a:t>geraniums and varnish there were two tables,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larger </a:t>
            </a:r>
            <a:r>
              <a:rPr dirty="0" sz="1200">
                <a:latin typeface="Times New Roman"/>
                <a:cs typeface="Times New Roman"/>
              </a:rPr>
              <a:t>one for the dinner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smaller one for the hors-d'oeuvres. The hot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of  midday faintly percolated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lowered blinds. . . . The </a:t>
            </a:r>
            <a:r>
              <a:rPr dirty="0" sz="1200" spc="-5">
                <a:latin typeface="Times New Roman"/>
                <a:cs typeface="Times New Roman"/>
              </a:rPr>
              <a:t>twilight </a:t>
            </a:r>
            <a:r>
              <a:rPr dirty="0" sz="1200">
                <a:latin typeface="Times New Roman"/>
                <a:cs typeface="Times New Roman"/>
              </a:rPr>
              <a:t>of the room, the  </a:t>
            </a:r>
            <a:r>
              <a:rPr dirty="0" sz="1200" spc="-5">
                <a:latin typeface="Times New Roman"/>
                <a:cs typeface="Times New Roman"/>
              </a:rPr>
              <a:t>Swiss views </a:t>
            </a:r>
            <a:r>
              <a:rPr dirty="0" sz="1200">
                <a:latin typeface="Times New Roman"/>
                <a:cs typeface="Times New Roman"/>
              </a:rPr>
              <a:t>on the blinds, the </a:t>
            </a:r>
            <a:r>
              <a:rPr dirty="0" sz="1200" spc="-5">
                <a:latin typeface="Times New Roman"/>
                <a:cs typeface="Times New Roman"/>
              </a:rPr>
              <a:t>geraniums, </a:t>
            </a:r>
            <a:r>
              <a:rPr dirty="0" sz="1200">
                <a:latin typeface="Times New Roman"/>
                <a:cs typeface="Times New Roman"/>
              </a:rPr>
              <a:t>the thin </a:t>
            </a:r>
            <a:r>
              <a:rPr dirty="0" sz="1200" spc="-5">
                <a:latin typeface="Times New Roman"/>
                <a:cs typeface="Times New Roman"/>
              </a:rPr>
              <a:t>slices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sausage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plates, all had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naïve, girlishly-sentimental air,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all </a:t>
            </a:r>
            <a:r>
              <a:rPr dirty="0" sz="1200">
                <a:latin typeface="Times New Roman"/>
                <a:cs typeface="Times New Roman"/>
              </a:rPr>
              <a:t>in keeping with the </a:t>
            </a:r>
            <a:r>
              <a:rPr dirty="0" sz="1200" spc="-5">
                <a:latin typeface="Times New Roman"/>
                <a:cs typeface="Times New Roman"/>
              </a:rPr>
              <a:t>master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house,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good-natured </a:t>
            </a:r>
            <a:r>
              <a:rPr dirty="0" sz="1200">
                <a:latin typeface="Times New Roman"/>
                <a:cs typeface="Times New Roman"/>
              </a:rPr>
              <a:t>little German with a round little </a:t>
            </a:r>
            <a:r>
              <a:rPr dirty="0" sz="1200" spc="-5">
                <a:latin typeface="Times New Roman"/>
                <a:cs typeface="Times New Roman"/>
              </a:rPr>
              <a:t>stomach and affectionate, </a:t>
            </a:r>
            <a:r>
              <a:rPr dirty="0" sz="1200">
                <a:latin typeface="Times New Roman"/>
                <a:cs typeface="Times New Roman"/>
              </a:rPr>
              <a:t>oily little  </a:t>
            </a:r>
            <a:r>
              <a:rPr dirty="0" sz="1200" spc="-5">
                <a:latin typeface="Times New Roman"/>
                <a:cs typeface="Times New Roman"/>
              </a:rPr>
              <a:t>eyes. </a:t>
            </a:r>
            <a:r>
              <a:rPr dirty="0" sz="1200">
                <a:latin typeface="Times New Roman"/>
                <a:cs typeface="Times New Roman"/>
              </a:rPr>
              <a:t>Adolf </a:t>
            </a:r>
            <a:r>
              <a:rPr dirty="0" sz="1200" spc="-5">
                <a:latin typeface="Times New Roman"/>
                <a:cs typeface="Times New Roman"/>
              </a:rPr>
              <a:t>Andreyitch Bruni (that was his </a:t>
            </a:r>
            <a:r>
              <a:rPr dirty="0" sz="1200">
                <a:latin typeface="Times New Roman"/>
                <a:cs typeface="Times New Roman"/>
              </a:rPr>
              <a:t>name)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bustling round the table of </a:t>
            </a:r>
            <a:r>
              <a:rPr dirty="0" sz="1200" spc="5">
                <a:latin typeface="Times New Roman"/>
                <a:cs typeface="Times New Roman"/>
              </a:rPr>
              <a:t>hors-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d'oeuvres as </a:t>
            </a:r>
            <a:r>
              <a:rPr dirty="0" sz="1200">
                <a:latin typeface="Times New Roman"/>
                <a:cs typeface="Times New Roman"/>
              </a:rPr>
              <a:t>zealously 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a house on fire, filling up the wine-glasses,  loading the </a:t>
            </a:r>
            <a:r>
              <a:rPr dirty="0" sz="1200" spc="-5">
                <a:latin typeface="Times New Roman"/>
                <a:cs typeface="Times New Roman"/>
              </a:rPr>
              <a:t>plates, and </a:t>
            </a:r>
            <a:r>
              <a:rPr dirty="0" sz="1200">
                <a:latin typeface="Times New Roman"/>
                <a:cs typeface="Times New Roman"/>
              </a:rPr>
              <a:t>trying in every way to </a:t>
            </a:r>
            <a:r>
              <a:rPr dirty="0" sz="1200" spc="-5">
                <a:latin typeface="Times New Roman"/>
                <a:cs typeface="Times New Roman"/>
              </a:rPr>
              <a:t>please,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amuse, and </a:t>
            </a:r>
            <a:r>
              <a:rPr dirty="0" sz="1200">
                <a:latin typeface="Times New Roman"/>
                <a:cs typeface="Times New Roman"/>
              </a:rPr>
              <a:t>to show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5">
                <a:latin typeface="Times New Roman"/>
                <a:cs typeface="Times New Roman"/>
              </a:rPr>
              <a:t>friendly  </a:t>
            </a:r>
            <a:r>
              <a:rPr dirty="0" sz="1200" spc="-5">
                <a:latin typeface="Times New Roman"/>
                <a:cs typeface="Times New Roman"/>
              </a:rPr>
              <a:t>feelings. He clapped </a:t>
            </a:r>
            <a:r>
              <a:rPr dirty="0" sz="1200">
                <a:latin typeface="Times New Roman"/>
                <a:cs typeface="Times New Roman"/>
              </a:rPr>
              <a:t>people on the </a:t>
            </a:r>
            <a:r>
              <a:rPr dirty="0" sz="1200" spc="-5">
                <a:latin typeface="Times New Roman"/>
                <a:cs typeface="Times New Roman"/>
              </a:rPr>
              <a:t>shoulder, looked </a:t>
            </a:r>
            <a:r>
              <a:rPr dirty="0" sz="1200">
                <a:latin typeface="Times New Roman"/>
                <a:cs typeface="Times New Roman"/>
              </a:rPr>
              <a:t>into their </a:t>
            </a:r>
            <a:r>
              <a:rPr dirty="0" sz="1200" spc="-5">
                <a:latin typeface="Times New Roman"/>
                <a:cs typeface="Times New Roman"/>
              </a:rPr>
              <a:t>eyes, </a:t>
            </a:r>
            <a:r>
              <a:rPr dirty="0" sz="1200">
                <a:latin typeface="Times New Roman"/>
                <a:cs typeface="Times New Roman"/>
              </a:rPr>
              <a:t>chuckled, </a:t>
            </a:r>
            <a:r>
              <a:rPr dirty="0" sz="1200" spc="-5">
                <a:latin typeface="Times New Roman"/>
                <a:cs typeface="Times New Roman"/>
              </a:rPr>
              <a:t>rubbed  his </a:t>
            </a:r>
            <a:r>
              <a:rPr dirty="0" sz="1200">
                <a:latin typeface="Times New Roman"/>
                <a:cs typeface="Times New Roman"/>
              </a:rPr>
              <a:t>hands, in </a:t>
            </a:r>
            <a:r>
              <a:rPr dirty="0" sz="1200" spc="-5">
                <a:latin typeface="Times New Roman"/>
                <a:cs typeface="Times New Roman"/>
              </a:rPr>
              <a:t>fact was as ingratiating as </a:t>
            </a:r>
            <a:r>
              <a:rPr dirty="0" sz="1200">
                <a:latin typeface="Times New Roman"/>
                <a:cs typeface="Times New Roman"/>
              </a:rPr>
              <a:t>a friendly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"Whom </a:t>
            </a:r>
            <a:r>
              <a:rPr dirty="0" sz="1200">
                <a:latin typeface="Times New Roman"/>
                <a:cs typeface="Times New Roman"/>
              </a:rPr>
              <a:t>do I </a:t>
            </a:r>
            <a:r>
              <a:rPr dirty="0" sz="1200" spc="-5">
                <a:latin typeface="Times New Roman"/>
                <a:cs typeface="Times New Roman"/>
              </a:rPr>
              <a:t>behold? Fyodor Lukitch!" </a:t>
            </a:r>
            <a:r>
              <a:rPr dirty="0" sz="1200">
                <a:latin typeface="Times New Roman"/>
                <a:cs typeface="Times New Roman"/>
              </a:rPr>
              <a:t>he said in a jerky </a:t>
            </a:r>
            <a:r>
              <a:rPr dirty="0" sz="1200" spc="-5">
                <a:latin typeface="Times New Roman"/>
                <a:cs typeface="Times New Roman"/>
              </a:rPr>
              <a:t>voice, </a:t>
            </a:r>
            <a:r>
              <a:rPr dirty="0" sz="1200">
                <a:latin typeface="Times New Roman"/>
                <a:cs typeface="Times New Roman"/>
              </a:rPr>
              <a:t>on seeing </a:t>
            </a:r>
            <a:r>
              <a:rPr dirty="0" sz="1200" spc="-5">
                <a:latin typeface="Times New Roman"/>
                <a:cs typeface="Times New Roman"/>
              </a:rPr>
              <a:t>Sysoev. "How  delightful! </a:t>
            </a:r>
            <a:r>
              <a:rPr dirty="0" sz="1200">
                <a:latin typeface="Times New Roman"/>
                <a:cs typeface="Times New Roman"/>
              </a:rPr>
              <a:t>You have come in spite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illness. </a:t>
            </a:r>
            <a:r>
              <a:rPr dirty="0" sz="1200" spc="-5">
                <a:latin typeface="Times New Roman"/>
                <a:cs typeface="Times New Roman"/>
              </a:rPr>
              <a:t>Gentlemen, </a:t>
            </a:r>
            <a:r>
              <a:rPr dirty="0" sz="1200">
                <a:latin typeface="Times New Roman"/>
                <a:cs typeface="Times New Roman"/>
              </a:rPr>
              <a:t>let me </a:t>
            </a:r>
            <a:r>
              <a:rPr dirty="0" sz="1200" spc="-5">
                <a:latin typeface="Times New Roman"/>
                <a:cs typeface="Times New Roman"/>
              </a:rPr>
              <a:t>congratulate </a:t>
            </a:r>
            <a:r>
              <a:rPr dirty="0" sz="1200" spc="-10">
                <a:latin typeface="Times New Roman"/>
                <a:cs typeface="Times New Roman"/>
              </a:rPr>
              <a:t>you,  </a:t>
            </a:r>
            <a:r>
              <a:rPr dirty="0" sz="1200" spc="-5">
                <a:latin typeface="Times New Roman"/>
                <a:cs typeface="Times New Roman"/>
              </a:rPr>
              <a:t>Fyodor Lukitch has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school-teachers were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crowding </a:t>
            </a:r>
            <a:r>
              <a:rPr dirty="0" sz="1200">
                <a:latin typeface="Times New Roman"/>
                <a:cs typeface="Times New Roman"/>
              </a:rPr>
              <a:t>round the table </a:t>
            </a:r>
            <a:r>
              <a:rPr dirty="0" sz="1200" spc="-5">
                <a:latin typeface="Times New Roman"/>
                <a:cs typeface="Times New Roman"/>
              </a:rPr>
              <a:t>and eating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hors-  </a:t>
            </a:r>
            <a:r>
              <a:rPr dirty="0" sz="1200" spc="-5">
                <a:latin typeface="Times New Roman"/>
                <a:cs typeface="Times New Roman"/>
              </a:rPr>
              <a:t>d'oeuvres. Sysoev frowned;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displeased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his colleagues had begun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eat and  drink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waiting </a:t>
            </a:r>
            <a:r>
              <a:rPr dirty="0" sz="1200">
                <a:latin typeface="Times New Roman"/>
                <a:cs typeface="Times New Roman"/>
              </a:rPr>
              <a:t>for him. </a:t>
            </a:r>
            <a:r>
              <a:rPr dirty="0" sz="1200" spc="-5">
                <a:latin typeface="Times New Roman"/>
                <a:cs typeface="Times New Roman"/>
              </a:rPr>
              <a:t>He noticed among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Lyapunov, </a:t>
            </a:r>
            <a:r>
              <a:rPr dirty="0" sz="1200">
                <a:latin typeface="Times New Roman"/>
                <a:cs typeface="Times New Roman"/>
              </a:rPr>
              <a:t>the man who </a:t>
            </a:r>
            <a:r>
              <a:rPr dirty="0" sz="1200" spc="-5">
                <a:latin typeface="Times New Roman"/>
                <a:cs typeface="Times New Roman"/>
              </a:rPr>
              <a:t>had  dictated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examination, and going </a:t>
            </a:r>
            <a:r>
              <a:rPr dirty="0" sz="1200">
                <a:latin typeface="Times New Roman"/>
                <a:cs typeface="Times New Roman"/>
              </a:rPr>
              <a:t>up to him,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began: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acting like a </a:t>
            </a:r>
            <a:r>
              <a:rPr dirty="0" sz="1200" spc="-5">
                <a:latin typeface="Times New Roman"/>
                <a:cs typeface="Times New Roman"/>
              </a:rPr>
              <a:t>comrade! No, </a:t>
            </a:r>
            <a:r>
              <a:rPr dirty="0" sz="1200">
                <a:latin typeface="Times New Roman"/>
                <a:cs typeface="Times New Roman"/>
              </a:rPr>
              <a:t>indeed! Gentlemanly people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dictate like  </a:t>
            </a:r>
            <a:r>
              <a:rPr dirty="0" sz="1200" spc="-5">
                <a:latin typeface="Times New Roman"/>
                <a:cs typeface="Times New Roman"/>
              </a:rPr>
              <a:t>that!"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 Lord,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still harping on it!" </a:t>
            </a:r>
            <a:r>
              <a:rPr dirty="0" sz="1200" spc="-5">
                <a:latin typeface="Times New Roman"/>
                <a:cs typeface="Times New Roman"/>
              </a:rPr>
              <a:t>said Lyapunov, 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frowned. "Aren't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sick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harping </a:t>
            </a:r>
            <a:r>
              <a:rPr dirty="0" sz="1200">
                <a:latin typeface="Times New Roman"/>
                <a:cs typeface="Times New Roman"/>
              </a:rPr>
              <a:t>on it! My </a:t>
            </a:r>
            <a:r>
              <a:rPr dirty="0" sz="1200" spc="-5">
                <a:latin typeface="Times New Roman"/>
                <a:cs typeface="Times New Roman"/>
              </a:rPr>
              <a:t>Babkin has never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mistakes! </a:t>
            </a:r>
            <a:r>
              <a:rPr dirty="0" sz="1200">
                <a:latin typeface="Times New Roman"/>
                <a:cs typeface="Times New Roman"/>
              </a:rPr>
              <a:t>I know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dictated  </a:t>
            </a:r>
            <a:r>
              <a:rPr dirty="0" sz="1200">
                <a:latin typeface="Times New Roman"/>
                <a:cs typeface="Times New Roman"/>
              </a:rPr>
              <a:t>like that. You </a:t>
            </a:r>
            <a:r>
              <a:rPr dirty="0" sz="1200" spc="-5">
                <a:latin typeface="Times New Roman"/>
                <a:cs typeface="Times New Roman"/>
              </a:rPr>
              <a:t>simply </a:t>
            </a:r>
            <a:r>
              <a:rPr dirty="0" sz="1200">
                <a:latin typeface="Times New Roman"/>
                <a:cs typeface="Times New Roman"/>
              </a:rPr>
              <a:t>wanted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pupils to be </a:t>
            </a:r>
            <a:r>
              <a:rPr dirty="0" sz="1200" spc="-5">
                <a:latin typeface="Times New Roman"/>
                <a:cs typeface="Times New Roman"/>
              </a:rPr>
              <a:t>floored, so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school might seem  better than mine. </a:t>
            </a:r>
            <a:r>
              <a:rPr dirty="0" sz="1200">
                <a:latin typeface="Times New Roman"/>
                <a:cs typeface="Times New Roman"/>
              </a:rPr>
              <a:t>I know </a:t>
            </a:r>
            <a:r>
              <a:rPr dirty="0" sz="1200" spc="-5">
                <a:latin typeface="Times New Roman"/>
                <a:cs typeface="Times New Roman"/>
              </a:rPr>
              <a:t>all about </a:t>
            </a:r>
            <a:r>
              <a:rPr dirty="0" sz="1200">
                <a:latin typeface="Times New Roman"/>
                <a:cs typeface="Times New Roman"/>
              </a:rPr>
              <a:t>it! 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"Why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trying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a quarrel?" </a:t>
            </a:r>
            <a:r>
              <a:rPr dirty="0" sz="1200" spc="-5">
                <a:latin typeface="Times New Roman"/>
                <a:cs typeface="Times New Roman"/>
              </a:rPr>
              <a:t>Lyapunov snarled. </a:t>
            </a:r>
            <a:r>
              <a:rPr dirty="0" sz="1200">
                <a:latin typeface="Times New Roman"/>
                <a:cs typeface="Times New Roman"/>
              </a:rPr>
              <a:t>"Why the </a:t>
            </a:r>
            <a:r>
              <a:rPr dirty="0" sz="1200" spc="-5">
                <a:latin typeface="Times New Roman"/>
                <a:cs typeface="Times New Roman"/>
              </a:rPr>
              <a:t>devil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pester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"Come, gentlemen," interposed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inspector, </a:t>
            </a:r>
            <a:r>
              <a:rPr dirty="0" sz="1200">
                <a:latin typeface="Times New Roman"/>
                <a:cs typeface="Times New Roman"/>
              </a:rPr>
              <a:t>making a </a:t>
            </a:r>
            <a:r>
              <a:rPr dirty="0" sz="1200" spc="-5">
                <a:latin typeface="Times New Roman"/>
                <a:cs typeface="Times New Roman"/>
              </a:rPr>
              <a:t>woebegone face. </a:t>
            </a:r>
            <a:r>
              <a:rPr dirty="0" sz="1200" spc="-10">
                <a:latin typeface="Times New Roman"/>
                <a:cs typeface="Times New Roman"/>
              </a:rPr>
              <a:t>"Is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worth  </a:t>
            </a:r>
            <a:r>
              <a:rPr dirty="0" sz="1200">
                <a:latin typeface="Times New Roman"/>
                <a:cs typeface="Times New Roman"/>
              </a:rPr>
              <a:t>while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so heated </a:t>
            </a:r>
            <a:r>
              <a:rPr dirty="0" sz="1200">
                <a:latin typeface="Times New Roman"/>
                <a:cs typeface="Times New Roman"/>
              </a:rPr>
              <a:t>over a </a:t>
            </a:r>
            <a:r>
              <a:rPr dirty="0" sz="1200" spc="-5">
                <a:latin typeface="Times New Roman"/>
                <a:cs typeface="Times New Roman"/>
              </a:rPr>
              <a:t>trifle? Three mistakes </a:t>
            </a:r>
            <a:r>
              <a:rPr dirty="0" sz="1200">
                <a:latin typeface="Times New Roman"/>
                <a:cs typeface="Times New Roman"/>
              </a:rPr>
              <a:t>. . . not one </a:t>
            </a:r>
            <a:r>
              <a:rPr dirty="0" sz="1200" spc="-5">
                <a:latin typeface="Times New Roman"/>
                <a:cs typeface="Times New Roman"/>
              </a:rPr>
              <a:t>mistake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does it  </a:t>
            </a:r>
            <a:r>
              <a:rPr dirty="0" sz="1200">
                <a:latin typeface="Times New Roman"/>
                <a:cs typeface="Times New Roman"/>
              </a:rPr>
              <a:t>matter?"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matter. Babkin </a:t>
            </a:r>
            <a:r>
              <a:rPr dirty="0" sz="1200" spc="-5">
                <a:latin typeface="Times New Roman"/>
                <a:cs typeface="Times New Roman"/>
              </a:rPr>
              <a:t>has never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mistakes."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6321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minute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on the point of running </a:t>
            </a:r>
            <a:r>
              <a:rPr dirty="0" sz="1200" spc="-5">
                <a:latin typeface="Times New Roman"/>
                <a:cs typeface="Times New Roman"/>
              </a:rPr>
              <a:t>away, </a:t>
            </a:r>
            <a:r>
              <a:rPr dirty="0" sz="1200">
                <a:latin typeface="Times New Roman"/>
                <a:cs typeface="Times New Roman"/>
              </a:rPr>
              <a:t>bursting into </a:t>
            </a:r>
            <a:r>
              <a:rPr dirty="0" sz="1200" spc="-5">
                <a:latin typeface="Times New Roman"/>
                <a:cs typeface="Times New Roman"/>
              </a:rPr>
              <a:t>sobs, throwing herself </a:t>
            </a:r>
            <a:r>
              <a:rPr dirty="0" sz="1200">
                <a:latin typeface="Times New Roman"/>
                <a:cs typeface="Times New Roman"/>
              </a:rPr>
              <a:t>out of  a window. Andrey </a:t>
            </a:r>
            <a:r>
              <a:rPr dirty="0" sz="1200" spc="-5">
                <a:latin typeface="Times New Roman"/>
                <a:cs typeface="Times New Roman"/>
              </a:rPr>
              <a:t>Andreitch </a:t>
            </a:r>
            <a:r>
              <a:rPr dirty="0" sz="1200">
                <a:latin typeface="Times New Roman"/>
                <a:cs typeface="Times New Roman"/>
              </a:rPr>
              <a:t>led her into the bathroom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here he touched a tap fixed  in the </a:t>
            </a:r>
            <a:r>
              <a:rPr dirty="0" sz="1200" spc="-5">
                <a:latin typeface="Times New Roman"/>
                <a:cs typeface="Times New Roman"/>
              </a:rPr>
              <a:t>wall and at </a:t>
            </a:r>
            <a:r>
              <a:rPr dirty="0" sz="1200">
                <a:latin typeface="Times New Roman"/>
                <a:cs typeface="Times New Roman"/>
              </a:rPr>
              <a:t>once water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say to that?" he </a:t>
            </a:r>
            <a:r>
              <a:rPr dirty="0" sz="1200" spc="-5">
                <a:latin typeface="Times New Roman"/>
                <a:cs typeface="Times New Roman"/>
              </a:rPr>
              <a:t>said, and laughed. "I had </a:t>
            </a:r>
            <a:r>
              <a:rPr dirty="0" sz="1200">
                <a:latin typeface="Times New Roman"/>
                <a:cs typeface="Times New Roman"/>
              </a:rPr>
              <a:t>a tank holding </a:t>
            </a:r>
            <a:r>
              <a:rPr dirty="0" sz="1200" spc="-5">
                <a:latin typeface="Times New Roman"/>
                <a:cs typeface="Times New Roman"/>
              </a:rPr>
              <a:t>two hundred  gallons </a:t>
            </a:r>
            <a:r>
              <a:rPr dirty="0" sz="1200">
                <a:latin typeface="Times New Roman"/>
                <a:cs typeface="Times New Roman"/>
              </a:rPr>
              <a:t>put in the loft, and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we shall 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walked across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yard and went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street and </a:t>
            </a:r>
            <a:r>
              <a:rPr dirty="0" sz="1200">
                <a:latin typeface="Times New Roman"/>
                <a:cs typeface="Times New Roman"/>
              </a:rPr>
              <a:t>took a cab. Thick </a:t>
            </a:r>
            <a:r>
              <a:rPr dirty="0" sz="1200" spc="-5">
                <a:latin typeface="Times New Roman"/>
                <a:cs typeface="Times New Roman"/>
              </a:rPr>
              <a:t>clouds </a:t>
            </a:r>
            <a:r>
              <a:rPr dirty="0" sz="1200">
                <a:latin typeface="Times New Roman"/>
                <a:cs typeface="Times New Roman"/>
              </a:rPr>
              <a:t>of  dust </a:t>
            </a:r>
            <a:r>
              <a:rPr dirty="0" sz="1200" spc="-5">
                <a:latin typeface="Times New Roman"/>
                <a:cs typeface="Times New Roman"/>
              </a:rPr>
              <a:t>were blowing,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rain.</a:t>
            </a:r>
            <a:endParaRPr sz="1200">
              <a:latin typeface="Times New Roman"/>
              <a:cs typeface="Times New Roman"/>
            </a:endParaRPr>
          </a:p>
          <a:p>
            <a:pPr marL="12700" marR="723900">
              <a:lnSpc>
                <a:spcPts val="2780"/>
              </a:lnSpc>
              <a:spcBef>
                <a:spcPts val="270"/>
              </a:spcBef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not cold?"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Andreitch, screwing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eyes at </a:t>
            </a:r>
            <a:r>
              <a:rPr dirty="0" sz="1200">
                <a:latin typeface="Times New Roman"/>
                <a:cs typeface="Times New Roman"/>
              </a:rPr>
              <a:t>the dust. 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did not</a:t>
            </a:r>
            <a:r>
              <a:rPr dirty="0" sz="1200" spc="-5">
                <a:latin typeface="Times New Roman"/>
                <a:cs typeface="Times New Roman"/>
              </a:rPr>
              <a:t> answer.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1090"/>
              </a:spcBef>
            </a:pPr>
            <a:r>
              <a:rPr dirty="0" sz="1200" spc="-5">
                <a:latin typeface="Times New Roman"/>
                <a:cs typeface="Times New Roman"/>
              </a:rPr>
              <a:t>"Yesterday,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remember, </a:t>
            </a:r>
            <a:r>
              <a:rPr dirty="0" sz="1200" spc="-5">
                <a:latin typeface="Times New Roman"/>
                <a:cs typeface="Times New Roman"/>
              </a:rPr>
              <a:t>Sasha blamed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for doing </a:t>
            </a:r>
            <a:r>
              <a:rPr dirty="0" sz="1200" spc="-5">
                <a:latin typeface="Times New Roman"/>
                <a:cs typeface="Times New Roman"/>
              </a:rPr>
              <a:t>nothing,"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brief  silence. "Well,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right, </a:t>
            </a:r>
            <a:r>
              <a:rPr dirty="0" sz="1200">
                <a:latin typeface="Times New Roman"/>
                <a:cs typeface="Times New Roman"/>
              </a:rPr>
              <a:t>absolutely </a:t>
            </a:r>
            <a:r>
              <a:rPr dirty="0" sz="1200" spc="-5">
                <a:latin typeface="Times New Roman"/>
                <a:cs typeface="Times New Roman"/>
              </a:rPr>
              <a:t>right! </a:t>
            </a:r>
            <a:r>
              <a:rPr dirty="0" sz="1200">
                <a:latin typeface="Times New Roman"/>
                <a:cs typeface="Times New Roman"/>
              </a:rPr>
              <a:t>I do nothing </a:t>
            </a:r>
            <a:r>
              <a:rPr dirty="0" sz="1200" spc="-5">
                <a:latin typeface="Times New Roman"/>
                <a:cs typeface="Times New Roman"/>
              </a:rPr>
              <a:t>and can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nothing. </a:t>
            </a:r>
            <a:r>
              <a:rPr dirty="0" sz="120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precious,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is it? Why is </a:t>
            </a:r>
            <a:r>
              <a:rPr dirty="0" sz="1200">
                <a:latin typeface="Times New Roman"/>
                <a:cs typeface="Times New Roman"/>
              </a:rPr>
              <a:t>it that the very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fix a </a:t>
            </a:r>
            <a:r>
              <a:rPr dirty="0" sz="1200" spc="-5">
                <a:latin typeface="Times New Roman"/>
                <a:cs typeface="Times New Roman"/>
              </a:rPr>
              <a:t>cockade 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cap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government service is so hateful </a:t>
            </a:r>
            <a:r>
              <a:rPr dirty="0" sz="1200">
                <a:latin typeface="Times New Roman"/>
                <a:cs typeface="Times New Roman"/>
              </a:rPr>
              <a:t>to me? </a:t>
            </a:r>
            <a:r>
              <a:rPr dirty="0" sz="1200" spc="-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do I </a:t>
            </a:r>
            <a:r>
              <a:rPr dirty="0" sz="1200" spc="-5">
                <a:latin typeface="Times New Roman"/>
                <a:cs typeface="Times New Roman"/>
              </a:rPr>
              <a:t>feel so  uncomfortable when </a:t>
            </a:r>
            <a:r>
              <a:rPr dirty="0" sz="1200">
                <a:latin typeface="Times New Roman"/>
                <a:cs typeface="Times New Roman"/>
              </a:rPr>
              <a:t>I see a lawyer or a </a:t>
            </a:r>
            <a:r>
              <a:rPr dirty="0" sz="1200" spc="-5">
                <a:latin typeface="Times New Roman"/>
                <a:cs typeface="Times New Roman"/>
              </a:rPr>
              <a:t>Latin </a:t>
            </a:r>
            <a:r>
              <a:rPr dirty="0" sz="1200">
                <a:latin typeface="Times New Roman"/>
                <a:cs typeface="Times New Roman"/>
              </a:rPr>
              <a:t>master or a member of the </a:t>
            </a:r>
            <a:r>
              <a:rPr dirty="0" sz="1200" spc="-5">
                <a:latin typeface="Times New Roman"/>
                <a:cs typeface="Times New Roman"/>
              </a:rPr>
              <a:t>Zemstvo? O  Mother Russia! O Mother Russia! </a:t>
            </a:r>
            <a:r>
              <a:rPr dirty="0" sz="1200">
                <a:latin typeface="Times New Roman"/>
                <a:cs typeface="Times New Roman"/>
              </a:rPr>
              <a:t>What a burden of idle </a:t>
            </a:r>
            <a:r>
              <a:rPr dirty="0" sz="1200" spc="-5">
                <a:latin typeface="Times New Roman"/>
                <a:cs typeface="Times New Roman"/>
              </a:rPr>
              <a:t>and useless </a:t>
            </a: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still  </a:t>
            </a:r>
            <a:r>
              <a:rPr dirty="0" sz="1200" spc="-5">
                <a:latin typeface="Times New Roman"/>
                <a:cs typeface="Times New Roman"/>
              </a:rPr>
              <a:t>carry! How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upon </a:t>
            </a:r>
            <a:r>
              <a:rPr dirty="0" sz="1200" spc="-5">
                <a:latin typeface="Times New Roman"/>
                <a:cs typeface="Times New Roman"/>
              </a:rPr>
              <a:t>you, long-suffering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Mother!"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did nothing he drew </a:t>
            </a:r>
            <a:r>
              <a:rPr dirty="0" sz="1200" spc="-5">
                <a:latin typeface="Times New Roman"/>
                <a:cs typeface="Times New Roman"/>
              </a:rPr>
              <a:t>generalizations, </a:t>
            </a:r>
            <a:r>
              <a:rPr dirty="0" sz="1200">
                <a:latin typeface="Times New Roman"/>
                <a:cs typeface="Times New Roman"/>
              </a:rPr>
              <a:t>seeing in it a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>
                <a:latin typeface="Times New Roman"/>
                <a:cs typeface="Times New Roman"/>
              </a:rPr>
              <a:t>of the  times.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"When 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married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together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country,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precious; there we will  work! </a:t>
            </a:r>
            <a:r>
              <a:rPr dirty="0" sz="1200">
                <a:latin typeface="Times New Roman"/>
                <a:cs typeface="Times New Roman"/>
              </a:rPr>
              <a:t>We will </a:t>
            </a:r>
            <a:r>
              <a:rPr dirty="0" sz="1200" spc="5">
                <a:latin typeface="Times New Roman"/>
                <a:cs typeface="Times New Roman"/>
              </a:rPr>
              <a:t>buy </a:t>
            </a:r>
            <a:r>
              <a:rPr dirty="0" sz="1200">
                <a:latin typeface="Times New Roman"/>
                <a:cs typeface="Times New Roman"/>
              </a:rPr>
              <a:t>ourselves a little </a:t>
            </a:r>
            <a:r>
              <a:rPr dirty="0" sz="1200" spc="-5">
                <a:latin typeface="Times New Roman"/>
                <a:cs typeface="Times New Roman"/>
              </a:rPr>
              <a:t>piece </a:t>
            </a:r>
            <a:r>
              <a:rPr dirty="0" sz="1200">
                <a:latin typeface="Times New Roman"/>
                <a:cs typeface="Times New Roman"/>
              </a:rPr>
              <a:t>of land with a </a:t>
            </a:r>
            <a:r>
              <a:rPr dirty="0" sz="1200" spc="-5">
                <a:latin typeface="Times New Roman"/>
                <a:cs typeface="Times New Roman"/>
              </a:rPr>
              <a:t>garden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river,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will  </a:t>
            </a:r>
            <a:r>
              <a:rPr dirty="0" sz="1200">
                <a:latin typeface="Times New Roman"/>
                <a:cs typeface="Times New Roman"/>
              </a:rPr>
              <a:t>labour </a:t>
            </a:r>
            <a:r>
              <a:rPr dirty="0" sz="1200" spc="-5">
                <a:latin typeface="Times New Roman"/>
                <a:cs typeface="Times New Roman"/>
              </a:rPr>
              <a:t>and watch life. </a:t>
            </a:r>
            <a:r>
              <a:rPr dirty="0" sz="1200">
                <a:latin typeface="Times New Roman"/>
                <a:cs typeface="Times New Roman"/>
              </a:rPr>
              <a:t>Oh, how </a:t>
            </a:r>
            <a:r>
              <a:rPr dirty="0" sz="1200" spc="-5">
                <a:latin typeface="Times New Roman"/>
                <a:cs typeface="Times New Roman"/>
              </a:rPr>
              <a:t>splendid that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took off </a:t>
            </a:r>
            <a:r>
              <a:rPr dirty="0" sz="1200" spc="-5">
                <a:latin typeface="Times New Roman"/>
                <a:cs typeface="Times New Roman"/>
              </a:rPr>
              <a:t>his hat,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his hair floated </a:t>
            </a:r>
            <a:r>
              <a:rPr dirty="0" sz="1200">
                <a:latin typeface="Times New Roman"/>
                <a:cs typeface="Times New Roman"/>
              </a:rPr>
              <a:t>in the wind, while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listened to him </a:t>
            </a:r>
            <a:r>
              <a:rPr dirty="0" sz="1200" spc="-5">
                <a:latin typeface="Times New Roman"/>
                <a:cs typeface="Times New Roman"/>
              </a:rPr>
              <a:t>and  thought: "Good </a:t>
            </a:r>
            <a:r>
              <a:rPr dirty="0" sz="1200">
                <a:latin typeface="Times New Roman"/>
                <a:cs typeface="Times New Roman"/>
              </a:rPr>
              <a:t>God, I wish I were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When they were quite near the house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overtook </a:t>
            </a:r>
            <a:r>
              <a:rPr dirty="0" sz="1200" spc="-5">
                <a:latin typeface="Times New Roman"/>
                <a:cs typeface="Times New Roman"/>
              </a:rPr>
              <a:t>Father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Andrey.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"Ah, here's father coming," cried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Andreitch, delighted,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waved his hat. "I 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dad </a:t>
            </a:r>
            <a:r>
              <a:rPr dirty="0" sz="1200" spc="-5">
                <a:latin typeface="Times New Roman"/>
                <a:cs typeface="Times New Roman"/>
              </a:rPr>
              <a:t>really,"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cabman. </a:t>
            </a:r>
            <a:r>
              <a:rPr dirty="0" sz="1200" spc="-10">
                <a:latin typeface="Times New Roman"/>
                <a:cs typeface="Times New Roman"/>
              </a:rPr>
              <a:t>"He's </a:t>
            </a:r>
            <a:r>
              <a:rPr dirty="0" sz="1200">
                <a:latin typeface="Times New Roman"/>
                <a:cs typeface="Times New Roman"/>
              </a:rPr>
              <a:t>a splendid old </a:t>
            </a:r>
            <a:r>
              <a:rPr dirty="0" sz="1200" spc="-5">
                <a:latin typeface="Times New Roman"/>
                <a:cs typeface="Times New Roman"/>
              </a:rPr>
              <a:t>fellow,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dear  </a:t>
            </a:r>
            <a:r>
              <a:rPr dirty="0" sz="1200">
                <a:latin typeface="Times New Roman"/>
                <a:cs typeface="Times New Roman"/>
              </a:rPr>
              <a:t>old</a:t>
            </a:r>
            <a:r>
              <a:rPr dirty="0" sz="1200" spc="-5">
                <a:latin typeface="Times New Roman"/>
                <a:cs typeface="Times New Roman"/>
              </a:rPr>
              <a:t> fellow."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went into the house, feeling </a:t>
            </a:r>
            <a:r>
              <a:rPr dirty="0" sz="1200" spc="-5">
                <a:latin typeface="Times New Roman"/>
                <a:cs typeface="Times New Roman"/>
              </a:rPr>
              <a:t>cross and </a:t>
            </a:r>
            <a:r>
              <a:rPr dirty="0" sz="1200">
                <a:latin typeface="Times New Roman"/>
                <a:cs typeface="Times New Roman"/>
              </a:rPr>
              <a:t>unwell, thinking that there would be  visitors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evening,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entertain </a:t>
            </a:r>
            <a:r>
              <a:rPr dirty="0" sz="1200">
                <a:latin typeface="Times New Roman"/>
                <a:cs typeface="Times New Roman"/>
              </a:rPr>
              <a:t>them, to smile, to listen to the  </a:t>
            </a:r>
            <a:r>
              <a:rPr dirty="0" sz="1200" spc="-5">
                <a:latin typeface="Times New Roman"/>
                <a:cs typeface="Times New Roman"/>
              </a:rPr>
              <a:t>fiddle,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listen </a:t>
            </a:r>
            <a:r>
              <a:rPr dirty="0" sz="1200">
                <a:latin typeface="Times New Roman"/>
                <a:cs typeface="Times New Roman"/>
              </a:rPr>
              <a:t>to all </a:t>
            </a:r>
            <a:r>
              <a:rPr dirty="0" sz="1200" spc="-5">
                <a:latin typeface="Times New Roman"/>
                <a:cs typeface="Times New Roman"/>
              </a:rPr>
              <a:t>sorts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nonsense,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talk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nothing </a:t>
            </a:r>
            <a:r>
              <a:rPr dirty="0" sz="1200">
                <a:latin typeface="Times New Roman"/>
                <a:cs typeface="Times New Roman"/>
              </a:rPr>
              <a:t>but 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wedding.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Granny, dignified, gorgeous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silk </a:t>
            </a:r>
            <a:r>
              <a:rPr dirty="0" sz="1200" spc="-5">
                <a:latin typeface="Times New Roman"/>
                <a:cs typeface="Times New Roman"/>
              </a:rPr>
              <a:t>dress, and </a:t>
            </a:r>
            <a:r>
              <a:rPr dirty="0" sz="1200">
                <a:latin typeface="Times New Roman"/>
                <a:cs typeface="Times New Roman"/>
              </a:rPr>
              <a:t>haughty </a:t>
            </a:r>
            <a:r>
              <a:rPr dirty="0" sz="1200" spc="-5">
                <a:latin typeface="Times New Roman"/>
                <a:cs typeface="Times New Roman"/>
              </a:rPr>
              <a:t>as she always seemed </a:t>
            </a:r>
            <a:r>
              <a:rPr dirty="0" sz="1200">
                <a:latin typeface="Times New Roman"/>
                <a:cs typeface="Times New Roman"/>
              </a:rPr>
              <a:t>before  visitors,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samovar. Father </a:t>
            </a:r>
            <a:r>
              <a:rPr dirty="0" sz="1200">
                <a:latin typeface="Times New Roman"/>
                <a:cs typeface="Times New Roman"/>
              </a:rPr>
              <a:t>Andrey came in 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the pleasure </a:t>
            </a:r>
            <a:r>
              <a:rPr dirty="0" sz="1200" spc="-5">
                <a:latin typeface="Times New Roman"/>
                <a:cs typeface="Times New Roman"/>
              </a:rPr>
              <a:t>and blessed consolation </a:t>
            </a:r>
            <a:r>
              <a:rPr dirty="0" sz="1200">
                <a:latin typeface="Times New Roman"/>
                <a:cs typeface="Times New Roman"/>
              </a:rPr>
              <a:t>of seeing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 health,"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said to </a:t>
            </a:r>
            <a:r>
              <a:rPr dirty="0" sz="1200" spc="-5">
                <a:latin typeface="Times New Roman"/>
                <a:cs typeface="Times New Roman"/>
              </a:rPr>
              <a:t>Granny, 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hard </a:t>
            </a:r>
            <a:r>
              <a:rPr dirty="0" sz="1200">
                <a:latin typeface="Times New Roman"/>
                <a:cs typeface="Times New Roman"/>
              </a:rPr>
              <a:t>to tell whether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joking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speaking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seriously.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0" b="1">
                <a:latin typeface="Times New Roman"/>
                <a:cs typeface="Times New Roman"/>
              </a:rPr>
              <a:t>IV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277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762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wind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beating on the </a:t>
            </a:r>
            <a:r>
              <a:rPr dirty="0" sz="1200" spc="-5">
                <a:latin typeface="Times New Roman"/>
                <a:cs typeface="Times New Roman"/>
              </a:rPr>
              <a:t>window and </a:t>
            </a:r>
            <a:r>
              <a:rPr dirty="0" sz="1200">
                <a:latin typeface="Times New Roman"/>
                <a:cs typeface="Times New Roman"/>
              </a:rPr>
              <a:t>on the roof;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whistling sound,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in the stove the house spirit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plaintively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sullenly droning </a:t>
            </a:r>
            <a:r>
              <a:rPr dirty="0" sz="1200" spc="-5">
                <a:latin typeface="Times New Roman"/>
                <a:cs typeface="Times New Roman"/>
              </a:rPr>
              <a:t>his song.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past  </a:t>
            </a:r>
            <a:r>
              <a:rPr dirty="0" sz="1200" spc="-5">
                <a:latin typeface="Times New Roman"/>
                <a:cs typeface="Times New Roman"/>
              </a:rPr>
              <a:t>midnight; everyone </a:t>
            </a:r>
            <a:r>
              <a:rPr dirty="0" sz="1200">
                <a:latin typeface="Times New Roman"/>
                <a:cs typeface="Times New Roman"/>
              </a:rPr>
              <a:t>in the house </a:t>
            </a:r>
            <a:r>
              <a:rPr dirty="0" sz="1200" spc="-5">
                <a:latin typeface="Times New Roman"/>
                <a:cs typeface="Times New Roman"/>
              </a:rPr>
              <a:t>had gone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bed, </a:t>
            </a:r>
            <a:r>
              <a:rPr dirty="0" sz="1200">
                <a:latin typeface="Times New Roman"/>
                <a:cs typeface="Times New Roman"/>
              </a:rPr>
              <a:t>but no one </a:t>
            </a:r>
            <a:r>
              <a:rPr dirty="0" sz="1200" spc="-5">
                <a:latin typeface="Times New Roman"/>
                <a:cs typeface="Times New Roman"/>
              </a:rPr>
              <a:t>was asleep, </a:t>
            </a:r>
            <a:r>
              <a:rPr dirty="0" sz="1200">
                <a:latin typeface="Times New Roman"/>
                <a:cs typeface="Times New Roman"/>
              </a:rPr>
              <a:t>and it </a:t>
            </a:r>
            <a:r>
              <a:rPr dirty="0" sz="1200" spc="-5">
                <a:latin typeface="Times New Roman"/>
                <a:cs typeface="Times New Roman"/>
              </a:rPr>
              <a:t>seemed  all </a:t>
            </a:r>
            <a:r>
              <a:rPr dirty="0" sz="1200">
                <a:latin typeface="Times New Roman"/>
                <a:cs typeface="Times New Roman"/>
              </a:rPr>
              <a:t>the while to </a:t>
            </a:r>
            <a:r>
              <a:rPr dirty="0" sz="1200" spc="-5">
                <a:latin typeface="Times New Roman"/>
                <a:cs typeface="Times New Roman"/>
              </a:rPr>
              <a:t>Nadya as though </a:t>
            </a:r>
            <a:r>
              <a:rPr dirty="0" sz="1200">
                <a:latin typeface="Times New Roman"/>
                <a:cs typeface="Times New Roman"/>
              </a:rPr>
              <a:t>they were playing the fiddle </a:t>
            </a:r>
            <a:r>
              <a:rPr dirty="0" sz="1200" spc="-5">
                <a:latin typeface="Times New Roman"/>
                <a:cs typeface="Times New Roman"/>
              </a:rPr>
              <a:t>below. 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sharp  bang; </a:t>
            </a:r>
            <a:r>
              <a:rPr dirty="0" sz="1200">
                <a:latin typeface="Times New Roman"/>
                <a:cs typeface="Times New Roman"/>
              </a:rPr>
              <a:t>a shutter must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torn </a:t>
            </a:r>
            <a:r>
              <a:rPr dirty="0" sz="1200" spc="-5">
                <a:latin typeface="Times New Roman"/>
                <a:cs typeface="Times New Roman"/>
              </a:rPr>
              <a:t>off. A </a:t>
            </a:r>
            <a:r>
              <a:rPr dirty="0" sz="1200">
                <a:latin typeface="Times New Roman"/>
                <a:cs typeface="Times New Roman"/>
              </a:rPr>
              <a:t>minute </a:t>
            </a:r>
            <a:r>
              <a:rPr dirty="0" sz="1200" spc="-5">
                <a:latin typeface="Times New Roman"/>
                <a:cs typeface="Times New Roman"/>
              </a:rPr>
              <a:t>later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came in in </a:t>
            </a:r>
            <a:r>
              <a:rPr dirty="0" sz="1200" spc="-5">
                <a:latin typeface="Times New Roman"/>
                <a:cs typeface="Times New Roman"/>
              </a:rPr>
              <a:t>her  nightgown, with </a:t>
            </a:r>
            <a:r>
              <a:rPr dirty="0" sz="1200">
                <a:latin typeface="Times New Roman"/>
                <a:cs typeface="Times New Roman"/>
              </a:rPr>
              <a:t>a candle.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bang, Nadya?" she</a:t>
            </a:r>
            <a:r>
              <a:rPr dirty="0" sz="1200">
                <a:latin typeface="Times New Roman"/>
                <a:cs typeface="Times New Roman"/>
              </a:rPr>
              <a:t> asked.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Her mother,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hair in 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plait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timid smile on </a:t>
            </a:r>
            <a:r>
              <a:rPr dirty="0" sz="1200" spc="-5">
                <a:latin typeface="Times New Roman"/>
                <a:cs typeface="Times New Roman"/>
              </a:rPr>
              <a:t>her face,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older,  plainer, </a:t>
            </a:r>
            <a:r>
              <a:rPr dirty="0" sz="1200">
                <a:latin typeface="Times New Roman"/>
                <a:cs typeface="Times New Roman"/>
              </a:rPr>
              <a:t>smaller on that stormy </a:t>
            </a:r>
            <a:r>
              <a:rPr dirty="0" sz="1200" spc="-5">
                <a:latin typeface="Times New Roman"/>
                <a:cs typeface="Times New Roman"/>
              </a:rPr>
              <a:t>night. Nadya remembered </a:t>
            </a:r>
            <a:r>
              <a:rPr dirty="0" sz="1200">
                <a:latin typeface="Times New Roman"/>
                <a:cs typeface="Times New Roman"/>
              </a:rPr>
              <a:t>that quite a little time </a:t>
            </a:r>
            <a:r>
              <a:rPr dirty="0" sz="1200" spc="-10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she  </a:t>
            </a:r>
            <a:r>
              <a:rPr dirty="0" sz="1200" spc="-5">
                <a:latin typeface="Times New Roman"/>
                <a:cs typeface="Times New Roman"/>
              </a:rPr>
              <a:t>had thought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exceptional woman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had listened </a:t>
            </a:r>
            <a:r>
              <a:rPr dirty="0" sz="1200">
                <a:latin typeface="Times New Roman"/>
                <a:cs typeface="Times New Roman"/>
              </a:rPr>
              <a:t>with pride to the </a:t>
            </a:r>
            <a:r>
              <a:rPr dirty="0" sz="1200" spc="-5">
                <a:latin typeface="Times New Roman"/>
                <a:cs typeface="Times New Roman"/>
              </a:rPr>
              <a:t>things  she said; and </a:t>
            </a:r>
            <a:r>
              <a:rPr dirty="0" sz="1200">
                <a:latin typeface="Times New Roman"/>
                <a:cs typeface="Times New Roman"/>
              </a:rPr>
              <a:t>now she could not </a:t>
            </a:r>
            <a:r>
              <a:rPr dirty="0" sz="1200" spc="-5">
                <a:latin typeface="Times New Roman"/>
                <a:cs typeface="Times New Roman"/>
              </a:rPr>
              <a:t>remember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things, everything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was so feeble 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useless.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stove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sound of </a:t>
            </a:r>
            <a:r>
              <a:rPr dirty="0" sz="1200" spc="-5">
                <a:latin typeface="Times New Roman"/>
                <a:cs typeface="Times New Roman"/>
              </a:rPr>
              <a:t>several bass voices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chorus, and she even heard </a:t>
            </a:r>
            <a:r>
              <a:rPr dirty="0" sz="1200">
                <a:latin typeface="Times New Roman"/>
                <a:cs typeface="Times New Roman"/>
              </a:rPr>
              <a:t>"O-o-o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G-o-od!" </a:t>
            </a:r>
            <a:r>
              <a:rPr dirty="0" sz="1200">
                <a:latin typeface="Times New Roman"/>
                <a:cs typeface="Times New Roman"/>
              </a:rPr>
              <a:t>Nadya sat on </a:t>
            </a:r>
            <a:r>
              <a:rPr dirty="0" sz="1200" spc="-5">
                <a:latin typeface="Times New Roman"/>
                <a:cs typeface="Times New Roman"/>
              </a:rPr>
              <a:t>her bed, and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she clutched at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hair and </a:t>
            </a:r>
            <a:r>
              <a:rPr dirty="0" sz="1200">
                <a:latin typeface="Times New Roman"/>
                <a:cs typeface="Times New Roman"/>
              </a:rPr>
              <a:t>burst into  </a:t>
            </a:r>
            <a:r>
              <a:rPr dirty="0" sz="1200" spc="-5">
                <a:latin typeface="Times New Roman"/>
                <a:cs typeface="Times New Roman"/>
              </a:rPr>
              <a:t>sobs.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"Mother, </a:t>
            </a:r>
            <a:r>
              <a:rPr dirty="0" sz="1200">
                <a:latin typeface="Times New Roman"/>
                <a:cs typeface="Times New Roman"/>
              </a:rPr>
              <a:t>mother, my own,"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said. </a:t>
            </a:r>
            <a:r>
              <a:rPr dirty="0" sz="1200" spc="-5">
                <a:latin typeface="Times New Roman"/>
                <a:cs typeface="Times New Roman"/>
              </a:rPr>
              <a:t>"If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knew what is </a:t>
            </a:r>
            <a:r>
              <a:rPr dirty="0" sz="1200">
                <a:latin typeface="Times New Roman"/>
                <a:cs typeface="Times New Roman"/>
              </a:rPr>
              <a:t>happening to me! I beg 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beseech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beseech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"Where?" asked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Ivanovna, </a:t>
            </a:r>
            <a:r>
              <a:rPr dirty="0" sz="1200">
                <a:latin typeface="Times New Roman"/>
                <a:cs typeface="Times New Roman"/>
              </a:rPr>
              <a:t>not understanding, </a:t>
            </a:r>
            <a:r>
              <a:rPr dirty="0" sz="1200" spc="-5">
                <a:latin typeface="Times New Roman"/>
                <a:cs typeface="Times New Roman"/>
              </a:rPr>
              <a:t>and she sat </a:t>
            </a:r>
            <a:r>
              <a:rPr dirty="0" sz="1200">
                <a:latin typeface="Times New Roman"/>
                <a:cs typeface="Times New Roman"/>
              </a:rPr>
              <a:t>down on the </a:t>
            </a:r>
            <a:r>
              <a:rPr dirty="0" sz="1200" spc="-5">
                <a:latin typeface="Times New Roman"/>
                <a:cs typeface="Times New Roman"/>
              </a:rPr>
              <a:t>bedstead.  "Go </a:t>
            </a:r>
            <a:r>
              <a:rPr dirty="0" sz="1200">
                <a:latin typeface="Times New Roman"/>
                <a:cs typeface="Times New Roman"/>
              </a:rPr>
              <a:t>where?"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long while </a:t>
            </a:r>
            <a:r>
              <a:rPr dirty="0" sz="1200" spc="-5">
                <a:latin typeface="Times New Roman"/>
                <a:cs typeface="Times New Roman"/>
              </a:rPr>
              <a:t>Nadya cried and 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utter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away from the </a:t>
            </a:r>
            <a:r>
              <a:rPr dirty="0" sz="1200" spc="-5">
                <a:latin typeface="Times New Roman"/>
                <a:cs typeface="Times New Roman"/>
              </a:rPr>
              <a:t>town," she said at </a:t>
            </a:r>
            <a:r>
              <a:rPr dirty="0" sz="1200">
                <a:latin typeface="Times New Roman"/>
                <a:cs typeface="Times New Roman"/>
              </a:rPr>
              <a:t>last. </a:t>
            </a:r>
            <a:r>
              <a:rPr dirty="0" sz="1200" spc="-5">
                <a:latin typeface="Times New Roman"/>
                <a:cs typeface="Times New Roman"/>
              </a:rPr>
              <a:t>"There </a:t>
            </a:r>
            <a:r>
              <a:rPr dirty="0" sz="1200">
                <a:latin typeface="Times New Roman"/>
                <a:cs typeface="Times New Roman"/>
              </a:rPr>
              <a:t>must not </a:t>
            </a:r>
            <a:r>
              <a:rPr dirty="0" sz="1200" spc="-5">
                <a:latin typeface="Times New Roman"/>
                <a:cs typeface="Times New Roman"/>
              </a:rPr>
              <a:t>and will </a:t>
            </a:r>
            <a:r>
              <a:rPr dirty="0" sz="1200">
                <a:latin typeface="Times New Roman"/>
                <a:cs typeface="Times New Roman"/>
              </a:rPr>
              <a:t>not be a  </a:t>
            </a:r>
            <a:r>
              <a:rPr dirty="0" sz="1200" spc="-5">
                <a:latin typeface="Times New Roman"/>
                <a:cs typeface="Times New Roman"/>
              </a:rPr>
              <a:t>wedding, </a:t>
            </a:r>
            <a:r>
              <a:rPr dirty="0" sz="1200">
                <a:latin typeface="Times New Roman"/>
                <a:cs typeface="Times New Roman"/>
              </a:rPr>
              <a:t>understand that!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love that man . . . I can't even </a:t>
            </a:r>
            <a:r>
              <a:rPr dirty="0" sz="1200" spc="-5">
                <a:latin typeface="Times New Roman"/>
                <a:cs typeface="Times New Roman"/>
              </a:rPr>
              <a:t>speak about</a:t>
            </a:r>
            <a:r>
              <a:rPr dirty="0" sz="1200">
                <a:latin typeface="Times New Roman"/>
                <a:cs typeface="Times New Roman"/>
              </a:rPr>
              <a:t> him."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own, no!" Nina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quickly, </a:t>
            </a:r>
            <a:r>
              <a:rPr dirty="0" sz="1200">
                <a:latin typeface="Times New Roman"/>
                <a:cs typeface="Times New Roman"/>
              </a:rPr>
              <a:t>terribly </a:t>
            </a:r>
            <a:r>
              <a:rPr dirty="0" sz="1200" spc="-5">
                <a:latin typeface="Times New Roman"/>
                <a:cs typeface="Times New Roman"/>
              </a:rPr>
              <a:t>alarmed. "Calm yourself—it's 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 low spirits.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pass,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often happens. Most </a:t>
            </a:r>
            <a:r>
              <a:rPr dirty="0" sz="1200">
                <a:latin typeface="Times New Roman"/>
                <a:cs typeface="Times New Roman"/>
              </a:rPr>
              <a:t>likely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tiff with </a:t>
            </a:r>
            <a:r>
              <a:rPr dirty="0" sz="1200" spc="-5">
                <a:latin typeface="Times New Roman"/>
                <a:cs typeface="Times New Roman"/>
              </a:rPr>
              <a:t>Andrey;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lovers' </a:t>
            </a:r>
            <a:r>
              <a:rPr dirty="0" sz="1200">
                <a:latin typeface="Times New Roman"/>
                <a:cs typeface="Times New Roman"/>
              </a:rPr>
              <a:t>quarrels </a:t>
            </a:r>
            <a:r>
              <a:rPr dirty="0" sz="1200" spc="-5">
                <a:latin typeface="Times New Roman"/>
                <a:cs typeface="Times New Roman"/>
              </a:rPr>
              <a:t>always end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kisses!"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away, mother, </a:t>
            </a:r>
            <a:r>
              <a:rPr dirty="0" sz="1200">
                <a:latin typeface="Times New Roman"/>
                <a:cs typeface="Times New Roman"/>
              </a:rPr>
              <a:t>oh,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away," </a:t>
            </a:r>
            <a:r>
              <a:rPr dirty="0" sz="1200" spc="-5">
                <a:latin typeface="Times New Roman"/>
                <a:cs typeface="Times New Roman"/>
              </a:rPr>
              <a:t>sobbed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Nadya.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"Yes," said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pause,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not long since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baby, </a:t>
            </a:r>
            <a:r>
              <a:rPr dirty="0" sz="1200">
                <a:latin typeface="Times New Roman"/>
                <a:cs typeface="Times New Roman"/>
              </a:rPr>
              <a:t>a little  </a:t>
            </a:r>
            <a:r>
              <a:rPr dirty="0" sz="1200" spc="-5">
                <a:latin typeface="Times New Roman"/>
                <a:cs typeface="Times New Roman"/>
              </a:rPr>
              <a:t>girl, 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engaged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married.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nature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continual transmutation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substances. Before you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you will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mother yourself and an </a:t>
            </a:r>
            <a:r>
              <a:rPr dirty="0" sz="1200">
                <a:latin typeface="Times New Roman"/>
                <a:cs typeface="Times New Roman"/>
              </a:rPr>
              <a:t>old  </a:t>
            </a:r>
            <a:r>
              <a:rPr dirty="0" sz="1200" spc="-5">
                <a:latin typeface="Times New Roman"/>
                <a:cs typeface="Times New Roman"/>
              </a:rPr>
              <a:t>woman, and will have as rebellious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daughter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"My </a:t>
            </a:r>
            <a:r>
              <a:rPr dirty="0" sz="1200" spc="-5">
                <a:latin typeface="Times New Roman"/>
                <a:cs typeface="Times New Roman"/>
              </a:rPr>
              <a:t>darling,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sweet, 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clever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unhappy," </a:t>
            </a:r>
            <a:r>
              <a:rPr dirty="0" sz="1200" spc="-5">
                <a:latin typeface="Times New Roman"/>
                <a:cs typeface="Times New Roman"/>
              </a:rPr>
              <a:t>said Nadya. "You  are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unhappy; </a:t>
            </a:r>
            <a:r>
              <a:rPr dirty="0" sz="1200" spc="5">
                <a:latin typeface="Times New Roman"/>
                <a:cs typeface="Times New Roman"/>
              </a:rPr>
              <a:t>why 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very dull, </a:t>
            </a:r>
            <a:r>
              <a:rPr dirty="0" sz="1200" spc="-5">
                <a:latin typeface="Times New Roman"/>
                <a:cs typeface="Times New Roman"/>
              </a:rPr>
              <a:t>commonplace things? For God's </a:t>
            </a:r>
            <a:r>
              <a:rPr dirty="0" sz="1200">
                <a:latin typeface="Times New Roman"/>
                <a:cs typeface="Times New Roman"/>
              </a:rPr>
              <a:t>sake,  </a:t>
            </a:r>
            <a:r>
              <a:rPr dirty="0" sz="1200" spc="-5">
                <a:latin typeface="Times New Roman"/>
                <a:cs typeface="Times New Roman"/>
              </a:rPr>
              <a:t>why?"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Nina Ivanovna tried </a:t>
            </a:r>
            <a:r>
              <a:rPr dirty="0" sz="1200">
                <a:latin typeface="Times New Roman"/>
                <a:cs typeface="Times New Roman"/>
              </a:rPr>
              <a:t>to say </a:t>
            </a:r>
            <a:r>
              <a:rPr dirty="0" sz="1200" spc="-5">
                <a:latin typeface="Times New Roman"/>
                <a:cs typeface="Times New Roman"/>
              </a:rPr>
              <a:t>something,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utter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word; she 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sob and  went </a:t>
            </a:r>
            <a:r>
              <a:rPr dirty="0" sz="1200">
                <a:latin typeface="Times New Roman"/>
                <a:cs typeface="Times New Roman"/>
              </a:rPr>
              <a:t>away 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own room. The </a:t>
            </a:r>
            <a:r>
              <a:rPr dirty="0" sz="1200" spc="-5">
                <a:latin typeface="Times New Roman"/>
                <a:cs typeface="Times New Roman"/>
              </a:rPr>
              <a:t>bass voices began </a:t>
            </a:r>
            <a:r>
              <a:rPr dirty="0" sz="1200">
                <a:latin typeface="Times New Roman"/>
                <a:cs typeface="Times New Roman"/>
              </a:rPr>
              <a:t>droning in the </a:t>
            </a:r>
            <a:r>
              <a:rPr dirty="0" sz="1200" spc="-5">
                <a:latin typeface="Times New Roman"/>
                <a:cs typeface="Times New Roman"/>
              </a:rPr>
              <a:t>stove again, and  Nadya </a:t>
            </a:r>
            <a:r>
              <a:rPr dirty="0" sz="1200">
                <a:latin typeface="Times New Roman"/>
                <a:cs typeface="Times New Roman"/>
              </a:rPr>
              <a:t>felt suddenly </a:t>
            </a:r>
            <a:r>
              <a:rPr dirty="0" sz="1200" spc="-5">
                <a:latin typeface="Times New Roman"/>
                <a:cs typeface="Times New Roman"/>
              </a:rPr>
              <a:t>frightened. She jumped </a:t>
            </a:r>
            <a:r>
              <a:rPr dirty="0" sz="1200" spc="5">
                <a:latin typeface="Times New Roman"/>
                <a:cs typeface="Times New Roman"/>
              </a:rPr>
              <a:t>out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bed and went </a:t>
            </a:r>
            <a:r>
              <a:rPr dirty="0" sz="1200">
                <a:latin typeface="Times New Roman"/>
                <a:cs typeface="Times New Roman"/>
              </a:rPr>
              <a:t>quickly to </a:t>
            </a:r>
            <a:r>
              <a:rPr dirty="0" sz="1200" spc="-5">
                <a:latin typeface="Times New Roman"/>
                <a:cs typeface="Times New Roman"/>
              </a:rPr>
              <a:t>her mother. 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tear-stained face, was lying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bed wrapped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pale </a:t>
            </a:r>
            <a:r>
              <a:rPr dirty="0" sz="1200">
                <a:latin typeface="Times New Roman"/>
                <a:cs typeface="Times New Roman"/>
              </a:rPr>
              <a:t>blue quilt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holding a book in 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1073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Moth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r,	listen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2774" y="871219"/>
            <a:ext cx="2146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  <a:tab pos="1092200" algn="l"/>
                <a:tab pos="1414780" algn="l"/>
              </a:tabLst>
            </a:pPr>
            <a:r>
              <a:rPr dirty="0" sz="1200">
                <a:latin typeface="Times New Roman"/>
                <a:cs typeface="Times New Roman"/>
              </a:rPr>
              <a:t>implore	</a:t>
            </a:r>
            <a:r>
              <a:rPr dirty="0" sz="1200" spc="-10">
                <a:latin typeface="Times New Roman"/>
                <a:cs typeface="Times New Roman"/>
              </a:rPr>
              <a:t>you,	</a:t>
            </a:r>
            <a:r>
              <a:rPr dirty="0" sz="1200">
                <a:latin typeface="Times New Roman"/>
                <a:cs typeface="Times New Roman"/>
              </a:rPr>
              <a:t>do	</a:t>
            </a:r>
            <a:r>
              <a:rPr dirty="0" sz="1200" spc="-5">
                <a:latin typeface="Times New Roman"/>
                <a:cs typeface="Times New Roman"/>
              </a:rPr>
              <a:t>understand!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1046733"/>
            <a:ext cx="1062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668655" algn="l"/>
              </a:tabLst>
            </a:pP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f	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ou	would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131" y="1046733"/>
            <a:ext cx="1590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915" algn="l"/>
                <a:tab pos="1270635" algn="l"/>
              </a:tabLst>
            </a:pPr>
            <a:r>
              <a:rPr dirty="0" sz="1200">
                <a:latin typeface="Times New Roman"/>
                <a:cs typeface="Times New Roman"/>
              </a:rPr>
              <a:t>und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rst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	how	p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15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093" y="1046733"/>
            <a:ext cx="2058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171575" algn="l"/>
                <a:tab pos="1538605" algn="l"/>
                <a:tab pos="1905635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	d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gr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di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	our	life	</a:t>
            </a:r>
            <a:r>
              <a:rPr dirty="0" sz="1200" spc="-5">
                <a:latin typeface="Times New Roman"/>
                <a:cs typeface="Times New Roman"/>
              </a:rPr>
              <a:t>is.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120" y="1221993"/>
            <a:ext cx="1069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410" algn="l"/>
                <a:tab pos="767715" algn="l"/>
              </a:tabLst>
            </a:pPr>
            <a:r>
              <a:rPr dirty="0" sz="1200" spc="5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y	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	h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8095" y="871219"/>
            <a:ext cx="1953260" cy="5594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4290" marR="5080" indent="14604">
              <a:lnSpc>
                <a:spcPts val="1380"/>
              </a:lnSpc>
              <a:spcBef>
                <a:spcPts val="195"/>
              </a:spcBef>
              <a:tabLst>
                <a:tab pos="338455" algn="l"/>
                <a:tab pos="806450" algn="l"/>
                <a:tab pos="1220470" algn="l"/>
                <a:tab pos="1826895" algn="l"/>
              </a:tabLst>
            </a:pPr>
            <a:r>
              <a:rPr dirty="0" sz="1200">
                <a:latin typeface="Times New Roman"/>
                <a:cs typeface="Times New Roman"/>
              </a:rPr>
              <a:t>to	me</a:t>
            </a:r>
            <a:r>
              <a:rPr dirty="0" sz="1200" spc="-10">
                <a:latin typeface="Times New Roman"/>
                <a:cs typeface="Times New Roman"/>
              </a:rPr>
              <a:t>!</a:t>
            </a: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id	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.	</a:t>
            </a:r>
            <a:r>
              <a:rPr dirty="0" sz="1200" spc="-5">
                <a:latin typeface="Times New Roman"/>
                <a:cs typeface="Times New Roman"/>
              </a:rPr>
              <a:t>"I  </a:t>
            </a:r>
            <a:r>
              <a:rPr dirty="0" sz="1200" spc="5">
                <a:latin typeface="Times New Roman"/>
                <a:cs typeface="Times New Roman"/>
              </a:rPr>
              <a:t>only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52" y="1221993"/>
            <a:ext cx="160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110" algn="l"/>
                <a:tab pos="985519" algn="l"/>
                <a:tab pos="1171575" algn="l"/>
                <a:tab pos="1503680" algn="l"/>
              </a:tabLst>
            </a:pPr>
            <a:r>
              <a:rPr dirty="0" sz="1200">
                <a:latin typeface="Times New Roman"/>
                <a:cs typeface="Times New Roman"/>
              </a:rPr>
              <a:t>op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d,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	I	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e	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120" y="1397253"/>
            <a:ext cx="3070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  <a:tab pos="1599565" algn="l"/>
                <a:tab pos="2159635" algn="l"/>
                <a:tab pos="2531110" algn="l"/>
                <a:tab pos="2861945" algn="l"/>
              </a:tabLst>
            </a:pP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y	An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h?	</a:t>
            </a:r>
            <a:r>
              <a:rPr dirty="0" sz="1200">
                <a:latin typeface="Times New Roman"/>
                <a:cs typeface="Times New Roman"/>
              </a:rPr>
              <a:t>W</a:t>
            </a:r>
            <a:r>
              <a:rPr dirty="0" sz="1200" spc="5">
                <a:latin typeface="Times New Roman"/>
                <a:cs typeface="Times New Roman"/>
              </a:rPr>
              <a:t>h</a:t>
            </a:r>
            <a:r>
              <a:rPr dirty="0" sz="1200" spc="-30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,	he	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	not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9561" y="1221993"/>
            <a:ext cx="149352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46355">
              <a:lnSpc>
                <a:spcPts val="1380"/>
              </a:lnSpc>
              <a:spcBef>
                <a:spcPts val="195"/>
              </a:spcBef>
              <a:tabLst>
                <a:tab pos="347980" algn="l"/>
                <a:tab pos="785495" algn="l"/>
                <a:tab pos="894080" algn="l"/>
                <a:tab pos="1184910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ll	now.	And	</a:t>
            </a:r>
            <a:r>
              <a:rPr dirty="0" sz="1200" spc="-5">
                <a:latin typeface="Times New Roman"/>
                <a:cs typeface="Times New Roman"/>
              </a:rPr>
              <a:t>wh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  </a:t>
            </a:r>
            <a:r>
              <a:rPr dirty="0" sz="1200" spc="-5">
                <a:latin typeface="Times New Roman"/>
                <a:cs typeface="Times New Roman"/>
              </a:rPr>
              <a:t>intelligent,		mother!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9732" y="1221993"/>
            <a:ext cx="55880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14604">
              <a:lnSpc>
                <a:spcPts val="1380"/>
              </a:lnSpc>
              <a:spcBef>
                <a:spcPts val="195"/>
              </a:spcBef>
              <a:tabLst>
                <a:tab pos="267970" algn="l"/>
              </a:tabLst>
            </a:pP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10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r  </a:t>
            </a:r>
            <a:r>
              <a:rPr dirty="0" sz="1200" spc="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iful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120" y="1572514"/>
            <a:ext cx="5426710" cy="795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heavens, </a:t>
            </a:r>
            <a:r>
              <a:rPr dirty="0" sz="1200">
                <a:latin typeface="Times New Roman"/>
                <a:cs typeface="Times New Roman"/>
              </a:rPr>
              <a:t>do understand, </a:t>
            </a:r>
            <a:r>
              <a:rPr dirty="0" sz="1200" spc="-5">
                <a:latin typeface="Times New Roman"/>
                <a:cs typeface="Times New Roman"/>
              </a:rPr>
              <a:t>mother,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stupid!"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Nina Ivanovna </a:t>
            </a:r>
            <a:r>
              <a:rPr dirty="0" sz="1200">
                <a:latin typeface="Times New Roman"/>
                <a:cs typeface="Times New Roman"/>
              </a:rPr>
              <a:t>abruptly sat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"You and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grandmother </a:t>
            </a:r>
            <a:r>
              <a:rPr dirty="0" sz="1200" spc="-5">
                <a:latin typeface="Times New Roman"/>
                <a:cs typeface="Times New Roman"/>
              </a:rPr>
              <a:t>torment me," she said </a:t>
            </a:r>
            <a:r>
              <a:rPr dirty="0" sz="1200">
                <a:latin typeface="Times New Roman"/>
                <a:cs typeface="Times New Roman"/>
              </a:rPr>
              <a:t>with a sob. </a:t>
            </a: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want to </a:t>
            </a:r>
            <a:r>
              <a:rPr dirty="0" sz="1200" spc="-5">
                <a:latin typeface="Times New Roman"/>
                <a:cs typeface="Times New Roman"/>
              </a:rPr>
              <a:t>live!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live,"  she repeated, and </a:t>
            </a:r>
            <a:r>
              <a:rPr dirty="0" sz="1200">
                <a:latin typeface="Times New Roman"/>
                <a:cs typeface="Times New Roman"/>
              </a:rPr>
              <a:t>twice </a:t>
            </a:r>
            <a:r>
              <a:rPr dirty="0" sz="1200" spc="-5">
                <a:latin typeface="Times New Roman"/>
                <a:cs typeface="Times New Roman"/>
              </a:rPr>
              <a:t>she beat her </a:t>
            </a:r>
            <a:r>
              <a:rPr dirty="0" sz="1200">
                <a:latin typeface="Times New Roman"/>
                <a:cs typeface="Times New Roman"/>
              </a:rPr>
              <a:t>little fist upon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bosom.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>
                <a:latin typeface="Times New Roman"/>
                <a:cs typeface="Times New Roman"/>
              </a:rPr>
              <a:t>me be </a:t>
            </a:r>
            <a:r>
              <a:rPr dirty="0" sz="1200" spc="-5">
                <a:latin typeface="Times New Roman"/>
                <a:cs typeface="Times New Roman"/>
              </a:rPr>
              <a:t>free!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10">
                <a:latin typeface="Times New Roman"/>
                <a:cs typeface="Times New Roman"/>
              </a:rPr>
              <a:t>young,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live,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made me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woman between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broke into </a:t>
            </a:r>
            <a:r>
              <a:rPr dirty="0" sz="1200" spc="-5">
                <a:latin typeface="Times New Roman"/>
                <a:cs typeface="Times New Roman"/>
              </a:rPr>
              <a:t>bitter tears, </a:t>
            </a:r>
            <a:r>
              <a:rPr dirty="0" sz="1200">
                <a:latin typeface="Times New Roman"/>
                <a:cs typeface="Times New Roman"/>
              </a:rPr>
              <a:t>lay down </a:t>
            </a:r>
            <a:r>
              <a:rPr dirty="0" sz="1200" spc="-5">
                <a:latin typeface="Times New Roman"/>
                <a:cs typeface="Times New Roman"/>
              </a:rPr>
              <a:t>and curled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the quilt, </a:t>
            </a:r>
            <a:r>
              <a:rPr dirty="0" sz="1200" spc="-5">
                <a:latin typeface="Times New Roman"/>
                <a:cs typeface="Times New Roman"/>
              </a:rPr>
              <a:t>and looked so small,  so </a:t>
            </a:r>
            <a:r>
              <a:rPr dirty="0" sz="1200">
                <a:latin typeface="Times New Roman"/>
                <a:cs typeface="Times New Roman"/>
              </a:rPr>
              <a:t>pitiful,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foolish. </a:t>
            </a:r>
            <a:r>
              <a:rPr dirty="0" sz="1200" spc="-5">
                <a:latin typeface="Times New Roman"/>
                <a:cs typeface="Times New Roman"/>
              </a:rPr>
              <a:t>Nadya went </a:t>
            </a:r>
            <a:r>
              <a:rPr dirty="0" sz="1200">
                <a:latin typeface="Times New Roman"/>
                <a:cs typeface="Times New Roman"/>
              </a:rPr>
              <a:t>to her room, dressed,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sitting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fell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waiting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morning. She sat all night </a:t>
            </a:r>
            <a:r>
              <a:rPr dirty="0" sz="1200">
                <a:latin typeface="Times New Roman"/>
                <a:cs typeface="Times New Roman"/>
              </a:rPr>
              <a:t>thinking, while someone seemed to be tapping  on the </a:t>
            </a:r>
            <a:r>
              <a:rPr dirty="0" sz="1200" spc="-5">
                <a:latin typeface="Times New Roman"/>
                <a:cs typeface="Times New Roman"/>
              </a:rPr>
              <a:t>shutters and </a:t>
            </a:r>
            <a:r>
              <a:rPr dirty="0" sz="1200">
                <a:latin typeface="Times New Roman"/>
                <a:cs typeface="Times New Roman"/>
              </a:rPr>
              <a:t>whistling in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morning Granny complained that the wind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blown down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apples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garden, and </a:t>
            </a:r>
            <a:r>
              <a:rPr dirty="0" sz="1200">
                <a:latin typeface="Times New Roman"/>
                <a:cs typeface="Times New Roman"/>
              </a:rPr>
              <a:t>broken down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plum </a:t>
            </a:r>
            <a:r>
              <a:rPr dirty="0" sz="1200" spc="-5">
                <a:latin typeface="Times New Roman"/>
                <a:cs typeface="Times New Roman"/>
              </a:rPr>
              <a:t>tree.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-10">
                <a:latin typeface="Times New Roman"/>
                <a:cs typeface="Times New Roman"/>
              </a:rPr>
              <a:t>grey, </a:t>
            </a:r>
            <a:r>
              <a:rPr dirty="0" sz="1200" spc="-5">
                <a:latin typeface="Times New Roman"/>
                <a:cs typeface="Times New Roman"/>
              </a:rPr>
              <a:t>murky, cheerless, dark enough  </a:t>
            </a:r>
            <a:r>
              <a:rPr dirty="0" sz="1200">
                <a:latin typeface="Times New Roman"/>
                <a:cs typeface="Times New Roman"/>
              </a:rPr>
              <a:t>for candles; </a:t>
            </a:r>
            <a:r>
              <a:rPr dirty="0" sz="1200" spc="-5">
                <a:latin typeface="Times New Roman"/>
                <a:cs typeface="Times New Roman"/>
              </a:rPr>
              <a:t>everyone </a:t>
            </a:r>
            <a:r>
              <a:rPr dirty="0" sz="1200">
                <a:latin typeface="Times New Roman"/>
                <a:cs typeface="Times New Roman"/>
              </a:rPr>
              <a:t>complained of the </a:t>
            </a:r>
            <a:r>
              <a:rPr dirty="0" sz="1200" spc="-5">
                <a:latin typeface="Times New Roman"/>
                <a:cs typeface="Times New Roman"/>
              </a:rPr>
              <a:t>cold,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rain </a:t>
            </a:r>
            <a:r>
              <a:rPr dirty="0" sz="1200">
                <a:latin typeface="Times New Roman"/>
                <a:cs typeface="Times New Roman"/>
              </a:rPr>
              <a:t>lashed on the </a:t>
            </a:r>
            <a:r>
              <a:rPr dirty="0" sz="1200" spc="-5">
                <a:latin typeface="Times New Roman"/>
                <a:cs typeface="Times New Roman"/>
              </a:rPr>
              <a:t>windows. After  </a:t>
            </a:r>
            <a:r>
              <a:rPr dirty="0" sz="1200">
                <a:latin typeface="Times New Roman"/>
                <a:cs typeface="Times New Roman"/>
              </a:rPr>
              <a:t>tea </a:t>
            </a:r>
            <a:r>
              <a:rPr dirty="0" sz="1200" spc="-5">
                <a:latin typeface="Times New Roman"/>
                <a:cs typeface="Times New Roman"/>
              </a:rPr>
              <a:t>Nadya went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Sasha's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saying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word knelt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before an  armchair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corner </a:t>
            </a:r>
            <a:r>
              <a:rPr dirty="0" sz="1200">
                <a:latin typeface="Times New Roman"/>
                <a:cs typeface="Times New Roman"/>
              </a:rPr>
              <a:t>and hid her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in 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is </a:t>
            </a:r>
            <a:r>
              <a:rPr dirty="0" sz="1200">
                <a:latin typeface="Times New Roman"/>
                <a:cs typeface="Times New Roman"/>
              </a:rPr>
              <a:t>it?" </a:t>
            </a:r>
            <a:r>
              <a:rPr dirty="0" sz="1200" spc="-5">
                <a:latin typeface="Times New Roman"/>
                <a:cs typeface="Times New Roman"/>
              </a:rPr>
              <a:t>asked Sasha.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can't </a:t>
            </a:r>
            <a:r>
              <a:rPr dirty="0" sz="1200">
                <a:latin typeface="Times New Roman"/>
                <a:cs typeface="Times New Roman"/>
              </a:rPr>
              <a:t>. . ." she </a:t>
            </a:r>
            <a:r>
              <a:rPr dirty="0" sz="1200" spc="-5">
                <a:latin typeface="Times New Roman"/>
                <a:cs typeface="Times New Roman"/>
              </a:rPr>
              <a:t>said. "How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 living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before,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understand, I </a:t>
            </a:r>
            <a:r>
              <a:rPr dirty="0" sz="1200" spc="-5">
                <a:latin typeface="Times New Roman"/>
                <a:cs typeface="Times New Roman"/>
              </a:rPr>
              <a:t>can't  conceive! </a:t>
            </a:r>
            <a:r>
              <a:rPr dirty="0" sz="1200">
                <a:latin typeface="Times New Roman"/>
                <a:cs typeface="Times New Roman"/>
              </a:rPr>
              <a:t>I despise the man I </a:t>
            </a:r>
            <a:r>
              <a:rPr dirty="0" sz="1200" spc="-5">
                <a:latin typeface="Times New Roman"/>
                <a:cs typeface="Times New Roman"/>
              </a:rPr>
              <a:t>am engaged </a:t>
            </a:r>
            <a:r>
              <a:rPr dirty="0" sz="1200">
                <a:latin typeface="Times New Roman"/>
                <a:cs typeface="Times New Roman"/>
              </a:rPr>
              <a:t>to, I </a:t>
            </a:r>
            <a:r>
              <a:rPr dirty="0" sz="1200" spc="-5">
                <a:latin typeface="Times New Roman"/>
                <a:cs typeface="Times New Roman"/>
              </a:rPr>
              <a:t>despise myself, </a:t>
            </a:r>
            <a:r>
              <a:rPr dirty="0" sz="1200">
                <a:latin typeface="Times New Roman"/>
                <a:cs typeface="Times New Roman"/>
              </a:rPr>
              <a:t>I despise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idle,  senseless </a:t>
            </a:r>
            <a:r>
              <a:rPr dirty="0" sz="1200">
                <a:latin typeface="Times New Roman"/>
                <a:cs typeface="Times New Roman"/>
              </a:rPr>
              <a:t>existence."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well,"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Sasha,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 spc="-5">
                <a:latin typeface="Times New Roman"/>
                <a:cs typeface="Times New Roman"/>
              </a:rPr>
              <a:t>grasping what was meant. "That's all right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that's  good."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sick of this </a:t>
            </a:r>
            <a:r>
              <a:rPr dirty="0" sz="1200" spc="-5">
                <a:latin typeface="Times New Roman"/>
                <a:cs typeface="Times New Roman"/>
              </a:rPr>
              <a:t>life," Nadya </a:t>
            </a:r>
            <a:r>
              <a:rPr dirty="0" sz="1200">
                <a:latin typeface="Times New Roman"/>
                <a:cs typeface="Times New Roman"/>
              </a:rPr>
              <a:t>went on. "I </a:t>
            </a:r>
            <a:r>
              <a:rPr dirty="0" sz="1200" spc="-5">
                <a:latin typeface="Times New Roman"/>
                <a:cs typeface="Times New Roman"/>
              </a:rPr>
              <a:t>can't endure another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here. To-morrow I 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going </a:t>
            </a:r>
            <a:r>
              <a:rPr dirty="0" sz="1200" spc="-5">
                <a:latin typeface="Times New Roman"/>
                <a:cs typeface="Times New Roman"/>
              </a:rPr>
              <a:t>away. </a:t>
            </a:r>
            <a:r>
              <a:rPr dirty="0" sz="1200">
                <a:latin typeface="Times New Roman"/>
                <a:cs typeface="Times New Roman"/>
              </a:rPr>
              <a:t>Take me with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for God's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sake!"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minute </a:t>
            </a:r>
            <a:r>
              <a:rPr dirty="0" sz="1200" spc="-5">
                <a:latin typeface="Times New Roman"/>
                <a:cs typeface="Times New Roman"/>
              </a:rPr>
              <a:t>Sasha looked at her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astonishment; at </a:t>
            </a:r>
            <a:r>
              <a:rPr dirty="0" sz="1200">
                <a:latin typeface="Times New Roman"/>
                <a:cs typeface="Times New Roman"/>
              </a:rPr>
              <a:t>last he </a:t>
            </a:r>
            <a:r>
              <a:rPr dirty="0" sz="1200" spc="-5">
                <a:latin typeface="Times New Roman"/>
                <a:cs typeface="Times New Roman"/>
              </a:rPr>
              <a:t>understood and was  delighted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child.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waved his arms and </a:t>
            </a:r>
            <a:r>
              <a:rPr dirty="0" sz="1200">
                <a:latin typeface="Times New Roman"/>
                <a:cs typeface="Times New Roman"/>
              </a:rPr>
              <a:t>began </a:t>
            </a:r>
            <a:r>
              <a:rPr dirty="0" sz="1200" spc="-5">
                <a:latin typeface="Times New Roman"/>
                <a:cs typeface="Times New Roman"/>
              </a:rPr>
              <a:t>pattering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slippers </a:t>
            </a:r>
            <a:r>
              <a:rPr dirty="0" sz="1200" spc="-5">
                <a:latin typeface="Times New Roman"/>
                <a:cs typeface="Times New Roman"/>
              </a:rPr>
              <a:t>as though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dancing 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delight.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"Splendid,"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rubbing </a:t>
            </a:r>
            <a:r>
              <a:rPr dirty="0" sz="1200" spc="-5">
                <a:latin typeface="Times New Roman"/>
                <a:cs typeface="Times New Roman"/>
              </a:rPr>
              <a:t>his hands. </a:t>
            </a:r>
            <a:r>
              <a:rPr dirty="0" sz="1200">
                <a:latin typeface="Times New Roman"/>
                <a:cs typeface="Times New Roman"/>
              </a:rPr>
              <a:t>"My </a:t>
            </a:r>
            <a:r>
              <a:rPr dirty="0" sz="1200" spc="-5">
                <a:latin typeface="Times New Roman"/>
                <a:cs typeface="Times New Roman"/>
              </a:rPr>
              <a:t>goodness,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fine 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And she stared at </a:t>
            </a:r>
            <a:r>
              <a:rPr dirty="0" sz="1200">
                <a:latin typeface="Times New Roman"/>
                <a:cs typeface="Times New Roman"/>
              </a:rPr>
              <a:t>him without </a:t>
            </a:r>
            <a:r>
              <a:rPr dirty="0" sz="1200" spc="-5">
                <a:latin typeface="Times New Roman"/>
                <a:cs typeface="Times New Roman"/>
              </a:rPr>
              <a:t>blinking,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adoring eyes, as though spellbound,  expecting </a:t>
            </a:r>
            <a:r>
              <a:rPr dirty="0" sz="1200">
                <a:latin typeface="Times New Roman"/>
                <a:cs typeface="Times New Roman"/>
              </a:rPr>
              <a:t>every minute that he would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important, </a:t>
            </a:r>
            <a:r>
              <a:rPr dirty="0" sz="1200">
                <a:latin typeface="Times New Roman"/>
                <a:cs typeface="Times New Roman"/>
              </a:rPr>
              <a:t>something infinitely  </a:t>
            </a:r>
            <a:r>
              <a:rPr dirty="0" sz="1200" spc="-5">
                <a:latin typeface="Times New Roman"/>
                <a:cs typeface="Times New Roman"/>
              </a:rPr>
              <a:t>significant;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told her nothing </a:t>
            </a:r>
            <a:r>
              <a:rPr dirty="0" sz="1200" spc="-10">
                <a:latin typeface="Times New Roman"/>
                <a:cs typeface="Times New Roman"/>
              </a:rPr>
              <a:t>yet, </a:t>
            </a:r>
            <a:r>
              <a:rPr dirty="0" sz="1200">
                <a:latin typeface="Times New Roman"/>
                <a:cs typeface="Times New Roman"/>
              </a:rPr>
              <a:t>but already 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that something </a:t>
            </a:r>
            <a:r>
              <a:rPr dirty="0" sz="1200" spc="-5">
                <a:latin typeface="Times New Roman"/>
                <a:cs typeface="Times New Roman"/>
              </a:rPr>
              <a:t>new  and great was </a:t>
            </a:r>
            <a:r>
              <a:rPr dirty="0" sz="1200">
                <a:latin typeface="Times New Roman"/>
                <a:cs typeface="Times New Roman"/>
              </a:rPr>
              <a:t>opening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which she had </a:t>
            </a:r>
            <a:r>
              <a:rPr dirty="0" sz="1200">
                <a:latin typeface="Times New Roman"/>
                <a:cs typeface="Times New Roman"/>
              </a:rPr>
              <a:t>not known </a:t>
            </a:r>
            <a:r>
              <a:rPr dirty="0" sz="1200" spc="-5">
                <a:latin typeface="Times New Roman"/>
                <a:cs typeface="Times New Roman"/>
              </a:rPr>
              <a:t>till </a:t>
            </a:r>
            <a:r>
              <a:rPr dirty="0" sz="1200">
                <a:latin typeface="Times New Roman"/>
                <a:cs typeface="Times New Roman"/>
              </a:rPr>
              <a:t>then,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she  gazed at </a:t>
            </a:r>
            <a:r>
              <a:rPr dirty="0" sz="1200">
                <a:latin typeface="Times New Roman"/>
                <a:cs typeface="Times New Roman"/>
              </a:rPr>
              <a:t>him full of </a:t>
            </a:r>
            <a:r>
              <a:rPr dirty="0" sz="1200" spc="-5">
                <a:latin typeface="Times New Roman"/>
                <a:cs typeface="Times New Roman"/>
              </a:rPr>
              <a:t>expectation, </a:t>
            </a:r>
            <a:r>
              <a:rPr dirty="0" sz="1200">
                <a:latin typeface="Times New Roman"/>
                <a:cs typeface="Times New Roman"/>
              </a:rPr>
              <a:t>ready to </a:t>
            </a:r>
            <a:r>
              <a:rPr dirty="0" sz="1200" spc="-5">
                <a:latin typeface="Times New Roman"/>
                <a:cs typeface="Times New Roman"/>
              </a:rPr>
              <a:t>face anything, even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going </a:t>
            </a:r>
            <a:r>
              <a:rPr dirty="0" sz="1200">
                <a:latin typeface="Times New Roman"/>
                <a:cs typeface="Times New Roman"/>
              </a:rPr>
              <a:t>to-morrow," he </a:t>
            </a:r>
            <a:r>
              <a:rPr dirty="0" sz="1200" spc="-5">
                <a:latin typeface="Times New Roman"/>
                <a:cs typeface="Times New Roman"/>
              </a:rPr>
              <a:t>said 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moment's thought. "You come </a:t>
            </a:r>
            <a:r>
              <a:rPr dirty="0" sz="1200">
                <a:latin typeface="Times New Roman"/>
                <a:cs typeface="Times New Roman"/>
              </a:rPr>
              <a:t>to the station to 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off.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your things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portmanteau, and </a:t>
            </a:r>
            <a:r>
              <a:rPr dirty="0" sz="1200" spc="-10">
                <a:latin typeface="Times New Roman"/>
                <a:cs typeface="Times New Roman"/>
              </a:rPr>
              <a:t>I'll get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ticket, and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8036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889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third </a:t>
            </a:r>
            <a:r>
              <a:rPr dirty="0" sz="1200" spc="-5">
                <a:latin typeface="Times New Roman"/>
                <a:cs typeface="Times New Roman"/>
              </a:rPr>
              <a:t>bell rings </a:t>
            </a:r>
            <a:r>
              <a:rPr dirty="0" sz="1200" spc="-10">
                <a:latin typeface="Times New Roman"/>
                <a:cs typeface="Times New Roman"/>
              </a:rPr>
              <a:t>you get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carriage,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we'll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off. </a:t>
            </a:r>
            <a:r>
              <a:rPr dirty="0" sz="1200" spc="-5">
                <a:latin typeface="Times New Roman"/>
                <a:cs typeface="Times New Roman"/>
              </a:rPr>
              <a:t>You'll </a:t>
            </a:r>
            <a:r>
              <a:rPr dirty="0" sz="1200">
                <a:latin typeface="Times New Roman"/>
                <a:cs typeface="Times New Roman"/>
              </a:rPr>
              <a:t>see 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far </a:t>
            </a:r>
            <a:r>
              <a:rPr dirty="0" sz="1200" spc="-5">
                <a:latin typeface="Times New Roman"/>
                <a:cs typeface="Times New Roman"/>
              </a:rPr>
              <a:t>as  Moscow 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Petersburg alone. 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passport?"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can </a:t>
            </a:r>
            <a:r>
              <a:rPr dirty="0" sz="1200">
                <a:latin typeface="Times New Roman"/>
                <a:cs typeface="Times New Roman"/>
              </a:rPr>
              <a:t>promise </a:t>
            </a:r>
            <a:r>
              <a:rPr dirty="0" sz="1200" spc="-10">
                <a:latin typeface="Times New Roman"/>
                <a:cs typeface="Times New Roman"/>
              </a:rPr>
              <a:t>you, you </a:t>
            </a:r>
            <a:r>
              <a:rPr dirty="0" sz="1200" spc="-5">
                <a:latin typeface="Times New Roman"/>
                <a:cs typeface="Times New Roman"/>
              </a:rPr>
              <a:t>won't regret it," said Sasha,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conviction. "You will go,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will study, 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fate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turn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life upside down  </a:t>
            </a:r>
            <a:r>
              <a:rPr dirty="0" sz="1200" spc="-5">
                <a:latin typeface="Times New Roman"/>
                <a:cs typeface="Times New Roman"/>
              </a:rPr>
              <a:t>everything will </a:t>
            </a:r>
            <a:r>
              <a:rPr dirty="0" sz="1200">
                <a:latin typeface="Times New Roman"/>
                <a:cs typeface="Times New Roman"/>
              </a:rPr>
              <a:t>be changed. The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turn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life upside down,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rest is unimportant.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we will set </a:t>
            </a:r>
            <a:r>
              <a:rPr dirty="0" sz="1200">
                <a:latin typeface="Times New Roman"/>
                <a:cs typeface="Times New Roman"/>
              </a:rPr>
              <a:t>off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to-morrow?"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"Oh </a:t>
            </a:r>
            <a:r>
              <a:rPr dirty="0" sz="1200" spc="-10">
                <a:latin typeface="Times New Roman"/>
                <a:cs typeface="Times New Roman"/>
              </a:rPr>
              <a:t>yes,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God's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sake!"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seemed to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that she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much excited, that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heavier than </a:t>
            </a:r>
            <a:r>
              <a:rPr dirty="0" sz="1200" spc="-5">
                <a:latin typeface="Times New Roman"/>
                <a:cs typeface="Times New Roman"/>
              </a:rPr>
              <a:t>ever  before,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spend all </a:t>
            </a:r>
            <a:r>
              <a:rPr dirty="0" sz="1200">
                <a:latin typeface="Times New Roman"/>
                <a:cs typeface="Times New Roman"/>
              </a:rPr>
              <a:t>the time till </a:t>
            </a:r>
            <a:r>
              <a:rPr dirty="0" sz="1200" spc="-5">
                <a:latin typeface="Times New Roman"/>
                <a:cs typeface="Times New Roman"/>
              </a:rPr>
              <a:t>she went </a:t>
            </a:r>
            <a:r>
              <a:rPr dirty="0" sz="1200">
                <a:latin typeface="Times New Roman"/>
                <a:cs typeface="Times New Roman"/>
              </a:rPr>
              <a:t>away in misery </a:t>
            </a:r>
            <a:r>
              <a:rPr dirty="0" sz="1200" spc="-5">
                <a:latin typeface="Times New Roman"/>
                <a:cs typeface="Times New Roman"/>
              </a:rPr>
              <a:t>and agonizing  thought;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she had </a:t>
            </a:r>
            <a:r>
              <a:rPr dirty="0" sz="1200">
                <a:latin typeface="Times New Roman"/>
                <a:cs typeface="Times New Roman"/>
              </a:rPr>
              <a:t>hardly </a:t>
            </a:r>
            <a:r>
              <a:rPr dirty="0" sz="1200" spc="-5">
                <a:latin typeface="Times New Roman"/>
                <a:cs typeface="Times New Roman"/>
              </a:rPr>
              <a:t>gone upstairs and </a:t>
            </a:r>
            <a:r>
              <a:rPr dirty="0" sz="1200">
                <a:latin typeface="Times New Roman"/>
                <a:cs typeface="Times New Roman"/>
              </a:rPr>
              <a:t>lain down on her </a:t>
            </a:r>
            <a:r>
              <a:rPr dirty="0" sz="1200" spc="-5">
                <a:latin typeface="Times New Roman"/>
                <a:cs typeface="Times New Roman"/>
              </a:rPr>
              <a:t>bed when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fell asleep  at once,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traces </a:t>
            </a:r>
            <a:r>
              <a:rPr dirty="0" sz="1200">
                <a:latin typeface="Times New Roman"/>
                <a:cs typeface="Times New Roman"/>
              </a:rPr>
              <a:t>of tears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smile 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face, </a:t>
            </a:r>
            <a:r>
              <a:rPr dirty="0" sz="1200" spc="-5">
                <a:latin typeface="Times New Roman"/>
                <a:cs typeface="Times New Roman"/>
              </a:rPr>
              <a:t>and slept </a:t>
            </a:r>
            <a:r>
              <a:rPr dirty="0" sz="1200">
                <a:latin typeface="Times New Roman"/>
                <a:cs typeface="Times New Roman"/>
              </a:rPr>
              <a:t>soundly till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cab had been sent for. Nadya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hat and overcoat went upstairs </a:t>
            </a:r>
            <a:r>
              <a:rPr dirty="0" sz="1200">
                <a:latin typeface="Times New Roman"/>
                <a:cs typeface="Times New Roman"/>
              </a:rPr>
              <a:t>to take one more  look </a:t>
            </a:r>
            <a:r>
              <a:rPr dirty="0" sz="1200" spc="-5">
                <a:latin typeface="Times New Roman"/>
                <a:cs typeface="Times New Roman"/>
              </a:rPr>
              <a:t>at her mother, at all her belongings. She </a:t>
            </a:r>
            <a:r>
              <a:rPr dirty="0" sz="1200">
                <a:latin typeface="Times New Roman"/>
                <a:cs typeface="Times New Roman"/>
              </a:rPr>
              <a:t>stood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own room </a:t>
            </a:r>
            <a:r>
              <a:rPr dirty="0" sz="1200" spc="-5">
                <a:latin typeface="Times New Roman"/>
                <a:cs typeface="Times New Roman"/>
              </a:rPr>
              <a:t>beside her </a:t>
            </a:r>
            <a:r>
              <a:rPr dirty="0" sz="1200">
                <a:latin typeface="Times New Roman"/>
                <a:cs typeface="Times New Roman"/>
              </a:rPr>
              <a:t>still  </a:t>
            </a:r>
            <a:r>
              <a:rPr dirty="0" sz="1200" spc="-5">
                <a:latin typeface="Times New Roman"/>
                <a:cs typeface="Times New Roman"/>
              </a:rPr>
              <a:t>warm </a:t>
            </a:r>
            <a:r>
              <a:rPr dirty="0" sz="1200">
                <a:latin typeface="Times New Roman"/>
                <a:cs typeface="Times New Roman"/>
              </a:rPr>
              <a:t>bed, looked </a:t>
            </a:r>
            <a:r>
              <a:rPr dirty="0" sz="1200" spc="-5">
                <a:latin typeface="Times New Roman"/>
                <a:cs typeface="Times New Roman"/>
              </a:rPr>
              <a:t>about her,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slowly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mother.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was  asleep;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quite still </a:t>
            </a:r>
            <a:r>
              <a:rPr dirty="0" sz="1200" spc="-5">
                <a:latin typeface="Times New Roman"/>
                <a:cs typeface="Times New Roman"/>
              </a:rPr>
              <a:t>in her </a:t>
            </a:r>
            <a:r>
              <a:rPr dirty="0" sz="1200">
                <a:latin typeface="Times New Roman"/>
                <a:cs typeface="Times New Roman"/>
              </a:rPr>
              <a:t>room.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kissed </a:t>
            </a:r>
            <a:r>
              <a:rPr dirty="0" sz="1200" spc="-5">
                <a:latin typeface="Times New Roman"/>
                <a:cs typeface="Times New Roman"/>
              </a:rPr>
              <a:t>her mother, </a:t>
            </a:r>
            <a:r>
              <a:rPr dirty="0" sz="1200">
                <a:latin typeface="Times New Roman"/>
                <a:cs typeface="Times New Roman"/>
              </a:rPr>
              <a:t>smoothed </a:t>
            </a:r>
            <a:r>
              <a:rPr dirty="0" sz="1200" spc="-5">
                <a:latin typeface="Times New Roman"/>
                <a:cs typeface="Times New Roman"/>
              </a:rPr>
              <a:t>her hair, </a:t>
            </a:r>
            <a:r>
              <a:rPr dirty="0" sz="1200">
                <a:latin typeface="Times New Roman"/>
                <a:cs typeface="Times New Roman"/>
              </a:rPr>
              <a:t>stood  still for a </a:t>
            </a:r>
            <a:r>
              <a:rPr dirty="0" sz="1200" spc="-5">
                <a:latin typeface="Times New Roman"/>
                <a:cs typeface="Times New Roman"/>
              </a:rPr>
              <a:t>couple </a:t>
            </a:r>
            <a:r>
              <a:rPr dirty="0" sz="1200">
                <a:latin typeface="Times New Roman"/>
                <a:cs typeface="Times New Roman"/>
              </a:rPr>
              <a:t>of minutes . . . </a:t>
            </a:r>
            <a:r>
              <a:rPr dirty="0" sz="1200" spc="-5">
                <a:latin typeface="Times New Roman"/>
                <a:cs typeface="Times New Roman"/>
              </a:rPr>
              <a:t>then walked </a:t>
            </a:r>
            <a:r>
              <a:rPr dirty="0" sz="1200">
                <a:latin typeface="Times New Roman"/>
                <a:cs typeface="Times New Roman"/>
              </a:rPr>
              <a:t>slowly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downstairs.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raining </a:t>
            </a:r>
            <a:r>
              <a:rPr dirty="0" sz="1200" spc="-5">
                <a:latin typeface="Times New Roman"/>
                <a:cs typeface="Times New Roman"/>
              </a:rPr>
              <a:t>heavily.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cabman </a:t>
            </a:r>
            <a:r>
              <a:rPr dirty="0" sz="1200">
                <a:latin typeface="Times New Roman"/>
                <a:cs typeface="Times New Roman"/>
              </a:rPr>
              <a:t>with the hood </a:t>
            </a:r>
            <a:r>
              <a:rPr dirty="0" sz="1200" spc="-5">
                <a:latin typeface="Times New Roman"/>
                <a:cs typeface="Times New Roman"/>
              </a:rPr>
              <a:t>pulled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was standing 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entrance, drenched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not room for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Nadya," said </a:t>
            </a:r>
            <a:r>
              <a:rPr dirty="0" sz="1200">
                <a:latin typeface="Times New Roman"/>
                <a:cs typeface="Times New Roman"/>
              </a:rPr>
              <a:t>Granny,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servants began </a:t>
            </a:r>
            <a:r>
              <a:rPr dirty="0" sz="1200">
                <a:latin typeface="Times New Roman"/>
                <a:cs typeface="Times New Roman"/>
              </a:rPr>
              <a:t>putting in the  </a:t>
            </a:r>
            <a:r>
              <a:rPr dirty="0" sz="1200" spc="-5">
                <a:latin typeface="Times New Roman"/>
                <a:cs typeface="Times New Roman"/>
              </a:rPr>
              <a:t>luggage. "What an </a:t>
            </a:r>
            <a:r>
              <a:rPr dirty="0" sz="1200">
                <a:latin typeface="Times New Roman"/>
                <a:cs typeface="Times New Roman"/>
              </a:rPr>
              <a:t>idea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him off in </a:t>
            </a:r>
            <a:r>
              <a:rPr dirty="0" sz="1200" spc="-5">
                <a:latin typeface="Times New Roman"/>
                <a:cs typeface="Times New Roman"/>
              </a:rPr>
              <a:t>such weather! </a:t>
            </a:r>
            <a:r>
              <a:rPr dirty="0" sz="1200">
                <a:latin typeface="Times New Roman"/>
                <a:cs typeface="Times New Roman"/>
              </a:rPr>
              <a:t>You had better stop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home.  </a:t>
            </a:r>
            <a:r>
              <a:rPr dirty="0" sz="1200" spc="-5">
                <a:latin typeface="Times New Roman"/>
                <a:cs typeface="Times New Roman"/>
              </a:rPr>
              <a:t>Goodness, </a:t>
            </a:r>
            <a:r>
              <a:rPr dirty="0" sz="1200">
                <a:latin typeface="Times New Roman"/>
                <a:cs typeface="Times New Roman"/>
              </a:rPr>
              <a:t>how it </a:t>
            </a:r>
            <a:r>
              <a:rPr dirty="0" sz="1200" spc="-5">
                <a:latin typeface="Times New Roman"/>
                <a:cs typeface="Times New Roman"/>
              </a:rPr>
              <a:t>rains!"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tried to say something, but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not. Then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helped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covered  </a:t>
            </a:r>
            <a:r>
              <a:rPr dirty="0" sz="1200" spc="-5">
                <a:latin typeface="Times New Roman"/>
                <a:cs typeface="Times New Roman"/>
              </a:rPr>
              <a:t>her feet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rug. </a:t>
            </a:r>
            <a:r>
              <a:rPr dirty="0" sz="1200">
                <a:latin typeface="Times New Roman"/>
                <a:cs typeface="Times New Roman"/>
              </a:rPr>
              <a:t>Then he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beside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 </a:t>
            </a:r>
            <a:r>
              <a:rPr dirty="0" sz="1200">
                <a:latin typeface="Times New Roman"/>
                <a:cs typeface="Times New Roman"/>
              </a:rPr>
              <a:t>luck to </a:t>
            </a:r>
            <a:r>
              <a:rPr dirty="0" sz="1200" spc="-5">
                <a:latin typeface="Times New Roman"/>
                <a:cs typeface="Times New Roman"/>
              </a:rPr>
              <a:t>you! God </a:t>
            </a:r>
            <a:r>
              <a:rPr dirty="0" sz="1200">
                <a:latin typeface="Times New Roman"/>
                <a:cs typeface="Times New Roman"/>
              </a:rPr>
              <a:t>bless </a:t>
            </a:r>
            <a:r>
              <a:rPr dirty="0" sz="1200" spc="-5">
                <a:latin typeface="Times New Roman"/>
                <a:cs typeface="Times New Roman"/>
              </a:rPr>
              <a:t>you!" </a:t>
            </a: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cried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steps.  "Mind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Moscow,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Sasha!"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"Right. Good-bye,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Granny."</a:t>
            </a:r>
            <a:endParaRPr sz="1200">
              <a:latin typeface="Times New Roman"/>
              <a:cs typeface="Times New Roman"/>
            </a:endParaRPr>
          </a:p>
          <a:p>
            <a:pPr marL="12700" marR="3296285">
              <a:lnSpc>
                <a:spcPts val="279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"The Queen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  "Oh,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weather!" said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Sasha.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1105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only now that </a:t>
            </a:r>
            <a:r>
              <a:rPr dirty="0" sz="1200" spc="-5">
                <a:latin typeface="Times New Roman"/>
                <a:cs typeface="Times New Roman"/>
              </a:rPr>
              <a:t>Nadya began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cry. Now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clear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certainly </a:t>
            </a:r>
            <a:r>
              <a:rPr dirty="0" sz="1200" spc="-5">
                <a:latin typeface="Times New Roman"/>
                <a:cs typeface="Times New Roman"/>
              </a:rPr>
              <a:t>was  going,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she had </a:t>
            </a:r>
            <a:r>
              <a:rPr dirty="0" sz="1200">
                <a:latin typeface="Times New Roman"/>
                <a:cs typeface="Times New Roman"/>
              </a:rPr>
              <a:t>not really </a:t>
            </a:r>
            <a:r>
              <a:rPr dirty="0" sz="1200" spc="-5">
                <a:latin typeface="Times New Roman"/>
                <a:cs typeface="Times New Roman"/>
              </a:rPr>
              <a:t>believed when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saying good-bye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Granny, and  when she was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her mother. Good-bye, </a:t>
            </a:r>
            <a:r>
              <a:rPr dirty="0" sz="1200">
                <a:latin typeface="Times New Roman"/>
                <a:cs typeface="Times New Roman"/>
              </a:rPr>
              <a:t>town! And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it  </a:t>
            </a:r>
            <a:r>
              <a:rPr dirty="0" sz="1200" spc="-5">
                <a:latin typeface="Times New Roman"/>
                <a:cs typeface="Times New Roman"/>
              </a:rPr>
              <a:t>all: Andrey, and his father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house and the </a:t>
            </a:r>
            <a:r>
              <a:rPr dirty="0" sz="1200" spc="-5">
                <a:latin typeface="Times New Roman"/>
                <a:cs typeface="Times New Roman"/>
              </a:rPr>
              <a:t>naked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vase; and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longer frightened her, </a:t>
            </a:r>
            <a:r>
              <a:rPr dirty="0" sz="1200">
                <a:latin typeface="Times New Roman"/>
                <a:cs typeface="Times New Roman"/>
              </a:rPr>
              <a:t>nor </a:t>
            </a:r>
            <a:r>
              <a:rPr dirty="0" sz="1200" spc="-5">
                <a:latin typeface="Times New Roman"/>
                <a:cs typeface="Times New Roman"/>
              </a:rPr>
              <a:t>weighed </a:t>
            </a:r>
            <a:r>
              <a:rPr dirty="0" sz="1200">
                <a:latin typeface="Times New Roman"/>
                <a:cs typeface="Times New Roman"/>
              </a:rPr>
              <a:t>upon </a:t>
            </a:r>
            <a:r>
              <a:rPr dirty="0" sz="1200" spc="-5">
                <a:latin typeface="Times New Roman"/>
                <a:cs typeface="Times New Roman"/>
              </a:rPr>
              <a:t>her,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naïve </a:t>
            </a:r>
            <a:r>
              <a:rPr dirty="0" sz="1200" spc="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trivial and  </a:t>
            </a:r>
            <a:r>
              <a:rPr dirty="0" sz="1200">
                <a:latin typeface="Times New Roman"/>
                <a:cs typeface="Times New Roman"/>
              </a:rPr>
              <a:t>continually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retreated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railway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carriage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87960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train began </a:t>
            </a:r>
            <a:r>
              <a:rPr dirty="0" sz="1200">
                <a:latin typeface="Times New Roman"/>
                <a:cs typeface="Times New Roman"/>
              </a:rPr>
              <a:t>to move,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past which 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big </a:t>
            </a:r>
            <a:r>
              <a:rPr dirty="0" sz="1200" spc="-5">
                <a:latin typeface="Times New Roman"/>
                <a:cs typeface="Times New Roman"/>
              </a:rPr>
              <a:t>and serious </a:t>
            </a:r>
            <a:r>
              <a:rPr dirty="0" sz="1200">
                <a:latin typeface="Times New Roman"/>
                <a:cs typeface="Times New Roman"/>
              </a:rPr>
              <a:t>shrank up into  something </a:t>
            </a:r>
            <a:r>
              <a:rPr dirty="0" sz="1200" spc="-5">
                <a:latin typeface="Times New Roman"/>
                <a:cs typeface="Times New Roman"/>
              </a:rPr>
              <a:t>tiny, and </a:t>
            </a:r>
            <a:r>
              <a:rPr dirty="0" sz="1200">
                <a:latin typeface="Times New Roman"/>
                <a:cs typeface="Times New Roman"/>
              </a:rPr>
              <a:t>a vast wide </a:t>
            </a:r>
            <a:r>
              <a:rPr dirty="0" sz="1200" spc="-5">
                <a:latin typeface="Times New Roman"/>
                <a:cs typeface="Times New Roman"/>
              </a:rPr>
              <a:t>future which </a:t>
            </a:r>
            <a:r>
              <a:rPr dirty="0" sz="1200">
                <a:latin typeface="Times New Roman"/>
                <a:cs typeface="Times New Roman"/>
              </a:rPr>
              <a:t>till then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scarcely </a:t>
            </a:r>
            <a:r>
              <a:rPr dirty="0" sz="1200" spc="5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noticed began  </a:t>
            </a:r>
            <a:r>
              <a:rPr dirty="0" sz="1200">
                <a:latin typeface="Times New Roman"/>
                <a:cs typeface="Times New Roman"/>
              </a:rPr>
              <a:t>unfolding before her. The rain </a:t>
            </a:r>
            <a:r>
              <a:rPr dirty="0" sz="1200" spc="-5">
                <a:latin typeface="Times New Roman"/>
                <a:cs typeface="Times New Roman"/>
              </a:rPr>
              <a:t>pattered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carriage windows,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  </a:t>
            </a:r>
            <a:r>
              <a:rPr dirty="0" sz="1200">
                <a:latin typeface="Times New Roman"/>
                <a:cs typeface="Times New Roman"/>
              </a:rPr>
              <a:t>but the </a:t>
            </a:r>
            <a:r>
              <a:rPr dirty="0" sz="1200" spc="-5">
                <a:latin typeface="Times New Roman"/>
                <a:cs typeface="Times New Roman"/>
              </a:rPr>
              <a:t>green fields, </a:t>
            </a:r>
            <a:r>
              <a:rPr dirty="0" sz="1200">
                <a:latin typeface="Times New Roman"/>
                <a:cs typeface="Times New Roman"/>
              </a:rPr>
              <a:t>telegraph posts with birds sitting on the </a:t>
            </a:r>
            <a:r>
              <a:rPr dirty="0" sz="1200" spc="-5">
                <a:latin typeface="Times New Roman"/>
                <a:cs typeface="Times New Roman"/>
              </a:rPr>
              <a:t>wires flitted by, and </a:t>
            </a:r>
            <a:r>
              <a:rPr dirty="0" sz="1200" spc="5">
                <a:latin typeface="Times New Roman"/>
                <a:cs typeface="Times New Roman"/>
              </a:rPr>
              <a:t>joy 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hold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breath; </a:t>
            </a:r>
            <a:r>
              <a:rPr dirty="0" sz="1200" spc="-5">
                <a:latin typeface="Times New Roman"/>
                <a:cs typeface="Times New Roman"/>
              </a:rPr>
              <a:t>she thought </a:t>
            </a:r>
            <a:r>
              <a:rPr dirty="0" sz="1200">
                <a:latin typeface="Times New Roman"/>
                <a:cs typeface="Times New Roman"/>
              </a:rPr>
              <a:t>that she </a:t>
            </a:r>
            <a:r>
              <a:rPr dirty="0" sz="1200" spc="-5">
                <a:latin typeface="Times New Roman"/>
                <a:cs typeface="Times New Roman"/>
              </a:rPr>
              <a:t>was going </a:t>
            </a:r>
            <a:r>
              <a:rPr dirty="0" sz="1200">
                <a:latin typeface="Times New Roman"/>
                <a:cs typeface="Times New Roman"/>
              </a:rPr>
              <a:t>to freedom, going to study,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just like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used, </a:t>
            </a:r>
            <a:r>
              <a:rPr dirty="0" sz="1200" spc="-5">
                <a:latin typeface="Times New Roman"/>
                <a:cs typeface="Times New Roman"/>
              </a:rPr>
              <a:t>ages ago,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called going </a:t>
            </a:r>
            <a:r>
              <a:rPr dirty="0" sz="1200">
                <a:latin typeface="Times New Roman"/>
                <a:cs typeface="Times New Roman"/>
              </a:rPr>
              <a:t>off to be a </a:t>
            </a:r>
            <a:r>
              <a:rPr dirty="0" sz="1200" spc="-5">
                <a:latin typeface="Times New Roman"/>
                <a:cs typeface="Times New Roman"/>
              </a:rPr>
              <a:t>free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Cossack.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She laughed and cried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prayed all 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"It's a-all right,"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Sasha, smiling.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a-all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Times New Roman"/>
                <a:cs typeface="Times New Roman"/>
              </a:rPr>
              <a:t>VI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Autumn </a:t>
            </a:r>
            <a:r>
              <a:rPr dirty="0" sz="1200" spc="-5">
                <a:latin typeface="Times New Roman"/>
                <a:cs typeface="Times New Roman"/>
              </a:rPr>
              <a:t>had passed and winter,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had gone. Nadya had begun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homesick  </a:t>
            </a:r>
            <a:r>
              <a:rPr dirty="0" sz="1200" spc="-5">
                <a:latin typeface="Times New Roman"/>
                <a:cs typeface="Times New Roman"/>
              </a:rPr>
              <a:t>and thought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5">
                <a:latin typeface="Times New Roman"/>
                <a:cs typeface="Times New Roman"/>
              </a:rPr>
              <a:t>day of </a:t>
            </a:r>
            <a:r>
              <a:rPr dirty="0" sz="1200" spc="-5">
                <a:latin typeface="Times New Roman"/>
                <a:cs typeface="Times New Roman"/>
              </a:rPr>
              <a:t>her mother and her grandmother; she thought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too.  The </a:t>
            </a:r>
            <a:r>
              <a:rPr dirty="0" sz="1200" spc="-5">
                <a:latin typeface="Times New Roman"/>
                <a:cs typeface="Times New Roman"/>
              </a:rPr>
              <a:t>letters </a:t>
            </a:r>
            <a:r>
              <a:rPr dirty="0" sz="1200">
                <a:latin typeface="Times New Roman"/>
                <a:cs typeface="Times New Roman"/>
              </a:rPr>
              <a:t>that came from home were kind and </a:t>
            </a:r>
            <a:r>
              <a:rPr dirty="0" sz="1200" spc="-5">
                <a:latin typeface="Times New Roman"/>
                <a:cs typeface="Times New Roman"/>
              </a:rPr>
              <a:t>gentle, and </a:t>
            </a:r>
            <a:r>
              <a:rPr dirty="0" sz="1200">
                <a:latin typeface="Times New Roman"/>
                <a:cs typeface="Times New Roman"/>
              </a:rPr>
              <a:t>it seemed </a:t>
            </a:r>
            <a:r>
              <a:rPr dirty="0" sz="1200" spc="-5">
                <a:latin typeface="Times New Roman"/>
                <a:cs typeface="Times New Roman"/>
              </a:rPr>
              <a:t>as though  everything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now were </a:t>
            </a:r>
            <a:r>
              <a:rPr dirty="0" sz="1200" spc="-5">
                <a:latin typeface="Times New Roman"/>
                <a:cs typeface="Times New Roman"/>
              </a:rPr>
              <a:t>forgiven and forgotten.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examinations she set  </a:t>
            </a:r>
            <a:r>
              <a:rPr dirty="0" sz="1200">
                <a:latin typeface="Times New Roman"/>
                <a:cs typeface="Times New Roman"/>
              </a:rPr>
              <a:t>off for home in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health </a:t>
            </a:r>
            <a:r>
              <a:rPr dirty="0" sz="1200" spc="-5">
                <a:latin typeface="Times New Roman"/>
                <a:cs typeface="Times New Roman"/>
              </a:rPr>
              <a:t>and high </a:t>
            </a:r>
            <a:r>
              <a:rPr dirty="0" sz="1200">
                <a:latin typeface="Times New Roman"/>
                <a:cs typeface="Times New Roman"/>
              </a:rPr>
              <a:t>spirits, </a:t>
            </a:r>
            <a:r>
              <a:rPr dirty="0" sz="1200" spc="-5">
                <a:latin typeface="Times New Roman"/>
                <a:cs typeface="Times New Roman"/>
              </a:rPr>
              <a:t>and stopped </a:t>
            </a:r>
            <a:r>
              <a:rPr dirty="0" sz="1200">
                <a:latin typeface="Times New Roman"/>
                <a:cs typeface="Times New Roman"/>
              </a:rPr>
              <a:t>on the way </a:t>
            </a:r>
            <a:r>
              <a:rPr dirty="0" sz="1200" spc="-5">
                <a:latin typeface="Times New Roman"/>
                <a:cs typeface="Times New Roman"/>
              </a:rPr>
              <a:t>at Moscow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  Sasha. He was </a:t>
            </a:r>
            <a:r>
              <a:rPr dirty="0" sz="1200">
                <a:latin typeface="Times New Roman"/>
                <a:cs typeface="Times New Roman"/>
              </a:rPr>
              <a:t>just the </a:t>
            </a:r>
            <a:r>
              <a:rPr dirty="0" sz="1200" spc="-5">
                <a:latin typeface="Times New Roman"/>
                <a:cs typeface="Times New Roman"/>
              </a:rPr>
              <a:t>same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before, with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beard </a:t>
            </a:r>
            <a:r>
              <a:rPr dirty="0" sz="1200" spc="-5">
                <a:latin typeface="Times New Roman"/>
                <a:cs typeface="Times New Roman"/>
              </a:rPr>
              <a:t>and unkempt hair, 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large beautiful </a:t>
            </a:r>
            <a:r>
              <a:rPr dirty="0" sz="1200" spc="-5">
                <a:latin typeface="Times New Roman"/>
                <a:cs typeface="Times New Roman"/>
              </a:rPr>
              <a:t>eyes, and </a:t>
            </a:r>
            <a:r>
              <a:rPr dirty="0" sz="1200">
                <a:latin typeface="Times New Roman"/>
                <a:cs typeface="Times New Roman"/>
              </a:rPr>
              <a:t>he still wore the same </a:t>
            </a:r>
            <a:r>
              <a:rPr dirty="0" sz="1200" spc="-5">
                <a:latin typeface="Times New Roman"/>
                <a:cs typeface="Times New Roman"/>
              </a:rPr>
              <a:t>coat and </a:t>
            </a:r>
            <a:r>
              <a:rPr dirty="0" sz="1200">
                <a:latin typeface="Times New Roman"/>
                <a:cs typeface="Times New Roman"/>
              </a:rPr>
              <a:t>canvas </a:t>
            </a:r>
            <a:r>
              <a:rPr dirty="0" sz="1200" spc="-5">
                <a:latin typeface="Times New Roman"/>
                <a:cs typeface="Times New Roman"/>
              </a:rPr>
              <a:t>trousers; 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looked </a:t>
            </a:r>
            <a:r>
              <a:rPr dirty="0" sz="1200">
                <a:latin typeface="Times New Roman"/>
                <a:cs typeface="Times New Roman"/>
              </a:rPr>
              <a:t>unwell </a:t>
            </a:r>
            <a:r>
              <a:rPr dirty="0" sz="1200" spc="-5">
                <a:latin typeface="Times New Roman"/>
                <a:cs typeface="Times New Roman"/>
              </a:rPr>
              <a:t>and worried,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seemed both older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thinner,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kept </a:t>
            </a:r>
            <a:r>
              <a:rPr dirty="0" sz="1200" spc="-5">
                <a:latin typeface="Times New Roman"/>
                <a:cs typeface="Times New Roman"/>
              </a:rPr>
              <a:t>coughing,  and for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struck Nadya as </a:t>
            </a:r>
            <a:r>
              <a:rPr dirty="0" sz="1200">
                <a:latin typeface="Times New Roman"/>
                <a:cs typeface="Times New Roman"/>
              </a:rPr>
              <a:t>grey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provincial.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"My God, </a:t>
            </a:r>
            <a:r>
              <a:rPr dirty="0" sz="1200" spc="-5">
                <a:latin typeface="Times New Roman"/>
                <a:cs typeface="Times New Roman"/>
              </a:rPr>
              <a:t>Nadya has come!"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and laughed </a:t>
            </a:r>
            <a:r>
              <a:rPr dirty="0" sz="1200" spc="-5">
                <a:latin typeface="Times New Roman"/>
                <a:cs typeface="Times New Roman"/>
              </a:rPr>
              <a:t>gaily. </a:t>
            </a:r>
            <a:r>
              <a:rPr dirty="0" sz="1200">
                <a:latin typeface="Times New Roman"/>
                <a:cs typeface="Times New Roman"/>
              </a:rPr>
              <a:t>"My darling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girl!"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in the printing room, </a:t>
            </a:r>
            <a:r>
              <a:rPr dirty="0" sz="1200" spc="-5">
                <a:latin typeface="Times New Roman"/>
                <a:cs typeface="Times New Roman"/>
              </a:rPr>
              <a:t>which was </a:t>
            </a:r>
            <a:r>
              <a:rPr dirty="0" sz="1200">
                <a:latin typeface="Times New Roman"/>
                <a:cs typeface="Times New Roman"/>
              </a:rPr>
              <a:t>full </a:t>
            </a:r>
            <a:r>
              <a:rPr dirty="0" sz="1200" spc="-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tobacco smoke, and </a:t>
            </a:r>
            <a:r>
              <a:rPr dirty="0" sz="1200">
                <a:latin typeface="Times New Roman"/>
                <a:cs typeface="Times New Roman"/>
              </a:rPr>
              <a:t>smelt </a:t>
            </a:r>
            <a:r>
              <a:rPr dirty="0" sz="1200" spc="-5">
                <a:latin typeface="Times New Roman"/>
                <a:cs typeface="Times New Roman"/>
              </a:rPr>
              <a:t>strongly,  stiflingly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Indian </a:t>
            </a:r>
            <a:r>
              <a:rPr dirty="0" sz="1200">
                <a:latin typeface="Times New Roman"/>
                <a:cs typeface="Times New Roman"/>
              </a:rPr>
              <a:t>ink </a:t>
            </a:r>
            <a:r>
              <a:rPr dirty="0" sz="1200" spc="-5">
                <a:latin typeface="Times New Roman"/>
                <a:cs typeface="Times New Roman"/>
              </a:rPr>
              <a:t>and paint; </a:t>
            </a:r>
            <a:r>
              <a:rPr dirty="0" sz="1200">
                <a:latin typeface="Times New Roman"/>
                <a:cs typeface="Times New Roman"/>
              </a:rPr>
              <a:t>then they went 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room, </a:t>
            </a:r>
            <a:r>
              <a:rPr dirty="0" sz="1200" spc="-5">
                <a:latin typeface="Times New Roman"/>
                <a:cs typeface="Times New Roman"/>
              </a:rPr>
              <a:t>which also </a:t>
            </a:r>
            <a:r>
              <a:rPr dirty="0" sz="1200">
                <a:latin typeface="Times New Roman"/>
                <a:cs typeface="Times New Roman"/>
              </a:rPr>
              <a:t>smelt of  </a:t>
            </a:r>
            <a:r>
              <a:rPr dirty="0" sz="1200" spc="-5">
                <a:latin typeface="Times New Roman"/>
                <a:cs typeface="Times New Roman"/>
              </a:rPr>
              <a:t>tobacco and was </a:t>
            </a:r>
            <a:r>
              <a:rPr dirty="0" sz="1200">
                <a:latin typeface="Times New Roman"/>
                <a:cs typeface="Times New Roman"/>
              </a:rPr>
              <a:t>full of the </a:t>
            </a:r>
            <a:r>
              <a:rPr dirty="0" sz="1200" spc="-5">
                <a:latin typeface="Times New Roman"/>
                <a:cs typeface="Times New Roman"/>
              </a:rPr>
              <a:t>traces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spitting; </a:t>
            </a:r>
            <a:r>
              <a:rPr dirty="0" sz="1200">
                <a:latin typeface="Times New Roman"/>
                <a:cs typeface="Times New Roman"/>
              </a:rPr>
              <a:t>near a </a:t>
            </a:r>
            <a:r>
              <a:rPr dirty="0" sz="1200" spc="-5">
                <a:latin typeface="Times New Roman"/>
                <a:cs typeface="Times New Roman"/>
              </a:rPr>
              <a:t>cold samovar </a:t>
            </a:r>
            <a:r>
              <a:rPr dirty="0" sz="1200">
                <a:latin typeface="Times New Roman"/>
                <a:cs typeface="Times New Roman"/>
              </a:rPr>
              <a:t>stood a </a:t>
            </a:r>
            <a:r>
              <a:rPr dirty="0" sz="1200" spc="-5">
                <a:latin typeface="Times New Roman"/>
                <a:cs typeface="Times New Roman"/>
              </a:rPr>
              <a:t>broken </a:t>
            </a:r>
            <a:r>
              <a:rPr dirty="0" sz="1200">
                <a:latin typeface="Times New Roman"/>
                <a:cs typeface="Times New Roman"/>
              </a:rPr>
              <a:t>plate  with </a:t>
            </a:r>
            <a:r>
              <a:rPr dirty="0" sz="1200" spc="-5">
                <a:latin typeface="Times New Roman"/>
                <a:cs typeface="Times New Roman"/>
              </a:rPr>
              <a:t>dark paper </a:t>
            </a:r>
            <a:r>
              <a:rPr dirty="0" sz="1200">
                <a:latin typeface="Times New Roman"/>
                <a:cs typeface="Times New Roman"/>
              </a:rPr>
              <a:t>on it, </a:t>
            </a:r>
            <a:r>
              <a:rPr dirty="0" sz="1200" spc="-5">
                <a:latin typeface="Times New Roman"/>
                <a:cs typeface="Times New Roman"/>
              </a:rPr>
              <a:t>and there were masses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dead flies </a:t>
            </a:r>
            <a:r>
              <a:rPr dirty="0" sz="1200">
                <a:latin typeface="Times New Roman"/>
                <a:cs typeface="Times New Roman"/>
              </a:rPr>
              <a:t>on the 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floor.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everything showed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Sasha ordered his personal </a:t>
            </a:r>
            <a:r>
              <a:rPr dirty="0" sz="1200">
                <a:latin typeface="Times New Roman"/>
                <a:cs typeface="Times New Roman"/>
              </a:rPr>
              <a:t>life in a slovenly way </a:t>
            </a:r>
            <a:r>
              <a:rPr dirty="0" sz="1200" spc="-5">
                <a:latin typeface="Times New Roman"/>
                <a:cs typeface="Times New Roman"/>
              </a:rPr>
              <a:t>and lived  anyhow, </a:t>
            </a:r>
            <a:r>
              <a:rPr dirty="0" sz="1200">
                <a:latin typeface="Times New Roman"/>
                <a:cs typeface="Times New Roman"/>
              </a:rPr>
              <a:t>with utter contempt for </a:t>
            </a:r>
            <a:r>
              <a:rPr dirty="0" sz="1200" spc="-5">
                <a:latin typeface="Times New Roman"/>
                <a:cs typeface="Times New Roman"/>
              </a:rPr>
              <a:t>comfort, and </a:t>
            </a:r>
            <a:r>
              <a:rPr dirty="0" sz="1200" spc="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anyone began talking to him of </a:t>
            </a:r>
            <a:r>
              <a:rPr dirty="0" sz="1200" spc="-5">
                <a:latin typeface="Times New Roman"/>
                <a:cs typeface="Times New Roman"/>
              </a:rPr>
              <a:t>his  personal </a:t>
            </a:r>
            <a:r>
              <a:rPr dirty="0" sz="1200">
                <a:latin typeface="Times New Roman"/>
                <a:cs typeface="Times New Roman"/>
              </a:rPr>
              <a:t>happiness, of </a:t>
            </a:r>
            <a:r>
              <a:rPr dirty="0" sz="1200" spc="-5">
                <a:latin typeface="Times New Roman"/>
                <a:cs typeface="Times New Roman"/>
              </a:rPr>
              <a:t>his personal life,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affection </a:t>
            </a:r>
            <a:r>
              <a:rPr dirty="0" sz="1200">
                <a:latin typeface="Times New Roman"/>
                <a:cs typeface="Times New Roman"/>
              </a:rPr>
              <a:t>for him,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would not </a:t>
            </a:r>
            <a:r>
              <a:rPr dirty="0" sz="1200" spc="-5">
                <a:latin typeface="Times New Roman"/>
                <a:cs typeface="Times New Roman"/>
              </a:rPr>
              <a:t>have  understood and </a:t>
            </a:r>
            <a:r>
              <a:rPr dirty="0" sz="1200">
                <a:latin typeface="Times New Roman"/>
                <a:cs typeface="Times New Roman"/>
              </a:rPr>
              <a:t>would have 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laughed.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is all right, everything has gone well," said Nadya hurriedly.  "Mother </a:t>
            </a:r>
            <a:r>
              <a:rPr dirty="0" sz="1200">
                <a:latin typeface="Times New Roman"/>
                <a:cs typeface="Times New Roman"/>
              </a:rPr>
              <a:t>came to see me in Petersburg in the </a:t>
            </a:r>
            <a:r>
              <a:rPr dirty="0" sz="1200" spc="-5">
                <a:latin typeface="Times New Roman"/>
                <a:cs typeface="Times New Roman"/>
              </a:rPr>
              <a:t>autumn;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said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 Granny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angry, and </a:t>
            </a:r>
            <a:r>
              <a:rPr dirty="0" sz="1200">
                <a:latin typeface="Times New Roman"/>
                <a:cs typeface="Times New Roman"/>
              </a:rPr>
              <a:t>only keeps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making  the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cross </a:t>
            </a:r>
            <a:r>
              <a:rPr dirty="0" sz="1200">
                <a:latin typeface="Times New Roman"/>
                <a:cs typeface="Times New Roman"/>
              </a:rPr>
              <a:t>over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walls."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cheerful,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kept coughing, and talked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cracked </a:t>
            </a:r>
            <a:r>
              <a:rPr dirty="0" sz="1200">
                <a:latin typeface="Times New Roman"/>
                <a:cs typeface="Times New Roman"/>
              </a:rPr>
              <a:t>voice, </a:t>
            </a:r>
            <a:r>
              <a:rPr dirty="0" sz="1200" spc="-5">
                <a:latin typeface="Times New Roman"/>
                <a:cs typeface="Times New Roman"/>
              </a:rPr>
              <a:t>and Nadya  kept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him, unable to </a:t>
            </a:r>
            <a:r>
              <a:rPr dirty="0" sz="1200" spc="-5">
                <a:latin typeface="Times New Roman"/>
                <a:cs typeface="Times New Roman"/>
              </a:rPr>
              <a:t>decide whether </a:t>
            </a:r>
            <a:r>
              <a:rPr dirty="0" sz="1200">
                <a:latin typeface="Times New Roman"/>
                <a:cs typeface="Times New Roman"/>
              </a:rPr>
              <a:t>he really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seriously ill or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"Dear Sasha,"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said, "you </a:t>
            </a:r>
            <a:r>
              <a:rPr dirty="0" sz="1200">
                <a:latin typeface="Times New Roman"/>
                <a:cs typeface="Times New Roman"/>
              </a:rPr>
              <a:t>are ill."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"No, it's nothing,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ill, but not very 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dear!" </a:t>
            </a:r>
            <a:r>
              <a:rPr dirty="0" sz="1200" spc="-5">
                <a:latin typeface="Times New Roman"/>
                <a:cs typeface="Times New Roman"/>
              </a:rPr>
              <a:t>cried </a:t>
            </a:r>
            <a:r>
              <a:rPr dirty="0" sz="1200">
                <a:latin typeface="Times New Roman"/>
                <a:cs typeface="Times New Roman"/>
              </a:rPr>
              <a:t>Nadya, in </a:t>
            </a:r>
            <a:r>
              <a:rPr dirty="0" sz="1200" spc="-5">
                <a:latin typeface="Times New Roman"/>
                <a:cs typeface="Times New Roman"/>
              </a:rPr>
              <a:t>agitation. </a:t>
            </a:r>
            <a:r>
              <a:rPr dirty="0" sz="1200">
                <a:latin typeface="Times New Roman"/>
                <a:cs typeface="Times New Roman"/>
              </a:rPr>
              <a:t>"Why don't </a:t>
            </a:r>
            <a:r>
              <a:rPr dirty="0" sz="1200" spc="-10">
                <a:latin typeface="Times New Roman"/>
                <a:cs typeface="Times New Roman"/>
              </a:rPr>
              <a:t>you go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doctor? </a:t>
            </a: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care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health? My dear, darling </a:t>
            </a:r>
            <a:r>
              <a:rPr dirty="0" sz="1200" spc="-5">
                <a:latin typeface="Times New Roman"/>
                <a:cs typeface="Times New Roman"/>
              </a:rPr>
              <a:t>Sasha," she said, and </a:t>
            </a:r>
            <a:r>
              <a:rPr dirty="0" sz="1200">
                <a:latin typeface="Times New Roman"/>
                <a:cs typeface="Times New Roman"/>
              </a:rPr>
              <a:t>tears </a:t>
            </a:r>
            <a:r>
              <a:rPr dirty="0" sz="1200" spc="-5">
                <a:latin typeface="Times New Roman"/>
                <a:cs typeface="Times New Roman"/>
              </a:rPr>
              <a:t>gushed from her  eyes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imagination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Andrey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Andreitch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170" cy="84670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naked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vase, and all her past which seemed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far away </a:t>
            </a:r>
            <a:r>
              <a:rPr dirty="0" sz="1200" spc="-5">
                <a:latin typeface="Times New Roman"/>
                <a:cs typeface="Times New Roman"/>
              </a:rPr>
              <a:t>as her  childhood; and she </a:t>
            </a:r>
            <a:r>
              <a:rPr dirty="0" sz="1200">
                <a:latin typeface="Times New Roman"/>
                <a:cs typeface="Times New Roman"/>
              </a:rPr>
              <a:t>began </a:t>
            </a:r>
            <a:r>
              <a:rPr dirty="0" sz="1200" spc="-5">
                <a:latin typeface="Times New Roman"/>
                <a:cs typeface="Times New Roman"/>
              </a:rPr>
              <a:t>crying </a:t>
            </a:r>
            <a:r>
              <a:rPr dirty="0" sz="1200">
                <a:latin typeface="Times New Roman"/>
                <a:cs typeface="Times New Roman"/>
              </a:rPr>
              <a:t>because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longer </a:t>
            </a:r>
            <a:r>
              <a:rPr dirty="0" sz="1200">
                <a:latin typeface="Times New Roman"/>
                <a:cs typeface="Times New Roman"/>
              </a:rPr>
              <a:t>seemed to her </a:t>
            </a:r>
            <a:r>
              <a:rPr dirty="0" sz="1200" spc="-5">
                <a:latin typeface="Times New Roman"/>
                <a:cs typeface="Times New Roman"/>
              </a:rPr>
              <a:t>so novel, so  cultured, and so interesting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year before. "Dear Sasha,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very, </a:t>
            </a:r>
            <a:r>
              <a:rPr dirty="0" sz="1200">
                <a:latin typeface="Times New Roman"/>
                <a:cs typeface="Times New Roman"/>
              </a:rPr>
              <a:t>very ill . . . I  would do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>
                <a:latin typeface="Times New Roman"/>
                <a:cs typeface="Times New Roman"/>
              </a:rPr>
              <a:t>to make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so pale and </a:t>
            </a:r>
            <a:r>
              <a:rPr dirty="0" sz="1200">
                <a:latin typeface="Times New Roman"/>
                <a:cs typeface="Times New Roman"/>
              </a:rPr>
              <a:t>thin. I </a:t>
            </a:r>
            <a:r>
              <a:rPr dirty="0" sz="1200" spc="-5">
                <a:latin typeface="Times New Roman"/>
                <a:cs typeface="Times New Roman"/>
              </a:rPr>
              <a:t>am so indebted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can't  imagine </a:t>
            </a:r>
            <a:r>
              <a:rPr dirty="0" sz="1200">
                <a:latin typeface="Times New Roman"/>
                <a:cs typeface="Times New Roman"/>
              </a:rPr>
              <a:t>how much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done for me,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good </a:t>
            </a:r>
            <a:r>
              <a:rPr dirty="0" sz="1200" spc="-5">
                <a:latin typeface="Times New Roman"/>
                <a:cs typeface="Times New Roman"/>
              </a:rPr>
              <a:t>Sasha!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reality </a:t>
            </a:r>
            <a:r>
              <a:rPr dirty="0" sz="1200" spc="-5">
                <a:latin typeface="Times New Roman"/>
                <a:cs typeface="Times New Roman"/>
              </a:rPr>
              <a:t>you are </a:t>
            </a:r>
            <a:r>
              <a:rPr dirty="0" sz="1200">
                <a:latin typeface="Times New Roman"/>
                <a:cs typeface="Times New Roman"/>
              </a:rPr>
              <a:t>now the  </a:t>
            </a:r>
            <a:r>
              <a:rPr dirty="0" sz="1200" spc="-5">
                <a:latin typeface="Times New Roman"/>
                <a:cs typeface="Times New Roman"/>
              </a:rPr>
              <a:t>person nearest </a:t>
            </a:r>
            <a:r>
              <a:rPr dirty="0" sz="1200">
                <a:latin typeface="Times New Roman"/>
                <a:cs typeface="Times New Roman"/>
              </a:rPr>
              <a:t>and dearest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and talked, and </a:t>
            </a:r>
            <a:r>
              <a:rPr dirty="0" sz="1200">
                <a:latin typeface="Times New Roman"/>
                <a:cs typeface="Times New Roman"/>
              </a:rPr>
              <a:t>now, </a:t>
            </a:r>
            <a:r>
              <a:rPr dirty="0" sz="1200" spc="-5">
                <a:latin typeface="Times New Roman"/>
                <a:cs typeface="Times New Roman"/>
              </a:rPr>
              <a:t>after Nadya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spent </a:t>
            </a:r>
            <a:r>
              <a:rPr dirty="0" sz="1200">
                <a:latin typeface="Times New Roman"/>
                <a:cs typeface="Times New Roman"/>
              </a:rPr>
              <a:t>a winter in </a:t>
            </a:r>
            <a:r>
              <a:rPr dirty="0" sz="1200" spc="-5">
                <a:latin typeface="Times New Roman"/>
                <a:cs typeface="Times New Roman"/>
              </a:rPr>
              <a:t>Petersburg, Sasha,  his works, his </a:t>
            </a:r>
            <a:r>
              <a:rPr dirty="0" sz="1200">
                <a:latin typeface="Times New Roman"/>
                <a:cs typeface="Times New Roman"/>
              </a:rPr>
              <a:t>smile,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whole </a:t>
            </a:r>
            <a:r>
              <a:rPr dirty="0" sz="1200" spc="-5">
                <a:latin typeface="Times New Roman"/>
                <a:cs typeface="Times New Roman"/>
              </a:rPr>
              <a:t>figure had </a:t>
            </a:r>
            <a:r>
              <a:rPr dirty="0" sz="1200">
                <a:latin typeface="Times New Roman"/>
                <a:cs typeface="Times New Roman"/>
              </a:rPr>
              <a:t>for her a suggestion of something 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date,  old-fashioned, </a:t>
            </a:r>
            <a:r>
              <a:rPr dirty="0" sz="1200">
                <a:latin typeface="Times New Roman"/>
                <a:cs typeface="Times New Roman"/>
              </a:rPr>
              <a:t>done with long </a:t>
            </a:r>
            <a:r>
              <a:rPr dirty="0" sz="1200" spc="-5">
                <a:latin typeface="Times New Roman"/>
                <a:cs typeface="Times New Roman"/>
              </a:rPr>
              <a:t>ago and perhaps </a:t>
            </a:r>
            <a:r>
              <a:rPr dirty="0" sz="1200">
                <a:latin typeface="Times New Roman"/>
                <a:cs typeface="Times New Roman"/>
              </a:rPr>
              <a:t>already dead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buried.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going </a:t>
            </a:r>
            <a:r>
              <a:rPr dirty="0" sz="1200">
                <a:latin typeface="Times New Roman"/>
                <a:cs typeface="Times New Roman"/>
              </a:rPr>
              <a:t>down the </a:t>
            </a:r>
            <a:r>
              <a:rPr dirty="0" sz="1200" spc="-5">
                <a:latin typeface="Times New Roman"/>
                <a:cs typeface="Times New Roman"/>
              </a:rPr>
              <a:t>Volga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tomorrow," </a:t>
            </a:r>
            <a:r>
              <a:rPr dirty="0" sz="1200" spc="-5">
                <a:latin typeface="Times New Roman"/>
                <a:cs typeface="Times New Roman"/>
              </a:rPr>
              <a:t>said Sasha, "and </a:t>
            </a:r>
            <a:r>
              <a:rPr dirty="0" sz="1200">
                <a:latin typeface="Times New Roman"/>
                <a:cs typeface="Times New Roman"/>
              </a:rPr>
              <a:t>then to drink  koumiss. I mean to drink koumiss. </a:t>
            </a:r>
            <a:r>
              <a:rPr dirty="0" sz="1200" spc="-5">
                <a:latin typeface="Times New Roman"/>
                <a:cs typeface="Times New Roman"/>
              </a:rPr>
              <a:t>A friend and </a:t>
            </a:r>
            <a:r>
              <a:rPr dirty="0" sz="1200">
                <a:latin typeface="Times New Roman"/>
                <a:cs typeface="Times New Roman"/>
              </a:rPr>
              <a:t>his wife are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with me.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wonderful woman; </a:t>
            </a:r>
            <a:r>
              <a:rPr dirty="0" sz="1200">
                <a:latin typeface="Times New Roman"/>
                <a:cs typeface="Times New Roman"/>
              </a:rPr>
              <a:t>I am </a:t>
            </a:r>
            <a:r>
              <a:rPr dirty="0" sz="1200" spc="-5">
                <a:latin typeface="Times New Roman"/>
                <a:cs typeface="Times New Roman"/>
              </a:rPr>
              <a:t>always at </a:t>
            </a:r>
            <a:r>
              <a:rPr dirty="0" sz="1200">
                <a:latin typeface="Times New Roman"/>
                <a:cs typeface="Times New Roman"/>
              </a:rPr>
              <a:t>her, </a:t>
            </a:r>
            <a:r>
              <a:rPr dirty="0" sz="1200" spc="-5">
                <a:latin typeface="Times New Roman"/>
                <a:cs typeface="Times New Roman"/>
              </a:rPr>
              <a:t>trying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persuade </a:t>
            </a:r>
            <a:r>
              <a:rPr dirty="0" sz="1200">
                <a:latin typeface="Times New Roman"/>
                <a:cs typeface="Times New Roman"/>
              </a:rPr>
              <a:t>her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university.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her to turn her life upside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having </a:t>
            </a:r>
            <a:r>
              <a:rPr dirty="0" sz="1200" spc="-5">
                <a:latin typeface="Times New Roman"/>
                <a:cs typeface="Times New Roman"/>
              </a:rPr>
              <a:t>talked </a:t>
            </a:r>
            <a:r>
              <a:rPr dirty="0" sz="1200">
                <a:latin typeface="Times New Roman"/>
                <a:cs typeface="Times New Roman"/>
              </a:rPr>
              <a:t>they drove to the station. </a:t>
            </a:r>
            <a:r>
              <a:rPr dirty="0" sz="1200" spc="-5">
                <a:latin typeface="Times New Roman"/>
                <a:cs typeface="Times New Roman"/>
              </a:rPr>
              <a:t>Sasha got her </a:t>
            </a:r>
            <a:r>
              <a:rPr dirty="0" sz="1200">
                <a:latin typeface="Times New Roman"/>
                <a:cs typeface="Times New Roman"/>
              </a:rPr>
              <a:t>tea </a:t>
            </a:r>
            <a:r>
              <a:rPr dirty="0" sz="1200" spc="-5">
                <a:latin typeface="Times New Roman"/>
                <a:cs typeface="Times New Roman"/>
              </a:rPr>
              <a:t>and apples; and when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train began </a:t>
            </a:r>
            <a:r>
              <a:rPr dirty="0" sz="1200">
                <a:latin typeface="Times New Roman"/>
                <a:cs typeface="Times New Roman"/>
              </a:rPr>
              <a:t>moving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waved his handkerchief at her, smiling, </a:t>
            </a:r>
            <a:r>
              <a:rPr dirty="0" sz="1200">
                <a:latin typeface="Times New Roman"/>
                <a:cs typeface="Times New Roman"/>
              </a:rPr>
              <a:t>it could be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even  </a:t>
            </a:r>
            <a:r>
              <a:rPr dirty="0" sz="1200" spc="-5">
                <a:latin typeface="Times New Roman"/>
                <a:cs typeface="Times New Roman"/>
              </a:rPr>
              <a:t>from his legs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very ill and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not live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Nadya reached </a:t>
            </a:r>
            <a:r>
              <a:rPr dirty="0" sz="1200">
                <a:latin typeface="Times New Roman"/>
                <a:cs typeface="Times New Roman"/>
              </a:rPr>
              <a:t>her native town </a:t>
            </a:r>
            <a:r>
              <a:rPr dirty="0" sz="1200" spc="-5">
                <a:latin typeface="Times New Roman"/>
                <a:cs typeface="Times New Roman"/>
              </a:rPr>
              <a:t>at midday. As she </a:t>
            </a:r>
            <a:r>
              <a:rPr dirty="0" sz="1200">
                <a:latin typeface="Times New Roman"/>
                <a:cs typeface="Times New Roman"/>
              </a:rPr>
              <a:t>drove home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station the  </a:t>
            </a:r>
            <a:r>
              <a:rPr dirty="0" sz="1200" spc="-5">
                <a:latin typeface="Times New Roman"/>
                <a:cs typeface="Times New Roman"/>
              </a:rPr>
              <a:t>streets struck her as </a:t>
            </a:r>
            <a:r>
              <a:rPr dirty="0" sz="1200">
                <a:latin typeface="Times New Roman"/>
                <a:cs typeface="Times New Roman"/>
              </a:rPr>
              <a:t>very wide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houses very small </a:t>
            </a:r>
            <a:r>
              <a:rPr dirty="0" sz="1200" spc="-5">
                <a:latin typeface="Times New Roman"/>
                <a:cs typeface="Times New Roman"/>
              </a:rPr>
              <a:t>and squat;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  </a:t>
            </a:r>
            <a:r>
              <a:rPr dirty="0" sz="1200" spc="-5">
                <a:latin typeface="Times New Roman"/>
                <a:cs typeface="Times New Roman"/>
              </a:rPr>
              <a:t>people about, </a:t>
            </a:r>
            <a:r>
              <a:rPr dirty="0" sz="1200">
                <a:latin typeface="Times New Roman"/>
                <a:cs typeface="Times New Roman"/>
              </a:rPr>
              <a:t>she met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one but the </a:t>
            </a:r>
            <a:r>
              <a:rPr dirty="0" sz="1200" spc="-5">
                <a:latin typeface="Times New Roman"/>
                <a:cs typeface="Times New Roman"/>
              </a:rPr>
              <a:t>German </a:t>
            </a:r>
            <a:r>
              <a:rPr dirty="0" sz="1200">
                <a:latin typeface="Times New Roman"/>
                <a:cs typeface="Times New Roman"/>
              </a:rPr>
              <a:t>piano-tuner in a rusty </a:t>
            </a:r>
            <a:r>
              <a:rPr dirty="0" sz="1200" spc="-5">
                <a:latin typeface="Times New Roman"/>
                <a:cs typeface="Times New Roman"/>
              </a:rPr>
              <a:t>greatcoat.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all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houses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covered </a:t>
            </a:r>
            <a:r>
              <a:rPr dirty="0" sz="1200">
                <a:latin typeface="Times New Roman"/>
                <a:cs typeface="Times New Roman"/>
              </a:rPr>
              <a:t>with dust. </a:t>
            </a:r>
            <a:r>
              <a:rPr dirty="0" sz="1200" spc="-5">
                <a:latin typeface="Times New Roman"/>
                <a:cs typeface="Times New Roman"/>
              </a:rPr>
              <a:t>Granny, </a:t>
            </a:r>
            <a:r>
              <a:rPr dirty="0" sz="1200">
                <a:latin typeface="Times New Roman"/>
                <a:cs typeface="Times New Roman"/>
              </a:rPr>
              <a:t>who seemed to </a:t>
            </a:r>
            <a:r>
              <a:rPr dirty="0" sz="1200" spc="-5">
                <a:latin typeface="Times New Roman"/>
                <a:cs typeface="Times New Roman"/>
              </a:rPr>
              <a:t>have  grown </a:t>
            </a:r>
            <a:r>
              <a:rPr dirty="0" sz="1200">
                <a:latin typeface="Times New Roman"/>
                <a:cs typeface="Times New Roman"/>
              </a:rPr>
              <a:t>quite old, but </a:t>
            </a:r>
            <a:r>
              <a:rPr dirty="0" sz="1200" spc="-5">
                <a:latin typeface="Times New Roman"/>
                <a:cs typeface="Times New Roman"/>
              </a:rPr>
              <a:t>was as fat and </a:t>
            </a:r>
            <a:r>
              <a:rPr dirty="0" sz="1200">
                <a:latin typeface="Times New Roman"/>
                <a:cs typeface="Times New Roman"/>
              </a:rPr>
              <a:t>plain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ever, flung </a:t>
            </a:r>
            <a:r>
              <a:rPr dirty="0" sz="1200" spc="-5">
                <a:latin typeface="Times New Roman"/>
                <a:cs typeface="Times New Roman"/>
              </a:rPr>
              <a:t>her arms </a:t>
            </a:r>
            <a:r>
              <a:rPr dirty="0" sz="1200">
                <a:latin typeface="Times New Roman"/>
                <a:cs typeface="Times New Roman"/>
              </a:rPr>
              <a:t>round </a:t>
            </a:r>
            <a:r>
              <a:rPr dirty="0" sz="1200" spc="-5">
                <a:latin typeface="Times New Roman"/>
                <a:cs typeface="Times New Roman"/>
              </a:rPr>
              <a:t>Nadya and cried  </a:t>
            </a:r>
            <a:r>
              <a:rPr dirty="0" sz="1200">
                <a:latin typeface="Times New Roman"/>
                <a:cs typeface="Times New Roman"/>
              </a:rPr>
              <a:t>for a long time with </a:t>
            </a:r>
            <a:r>
              <a:rPr dirty="0" sz="1200" spc="-5">
                <a:latin typeface="Times New Roman"/>
                <a:cs typeface="Times New Roman"/>
              </a:rPr>
              <a:t>her face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Nadya's shoulder, unable </a:t>
            </a:r>
            <a:r>
              <a:rPr dirty="0" sz="1200">
                <a:latin typeface="Times New Roman"/>
                <a:cs typeface="Times New Roman"/>
              </a:rPr>
              <a:t>to tear </a:t>
            </a:r>
            <a:r>
              <a:rPr dirty="0" sz="1200" spc="-5">
                <a:latin typeface="Times New Roman"/>
                <a:cs typeface="Times New Roman"/>
              </a:rPr>
              <a:t>herself away. </a:t>
            </a:r>
            <a:r>
              <a:rPr dirty="0" sz="1200">
                <a:latin typeface="Times New Roman"/>
                <a:cs typeface="Times New Roman"/>
              </a:rPr>
              <a:t>Nina 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looked much older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plainer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seemed </a:t>
            </a:r>
            <a:r>
              <a:rPr dirty="0" sz="1200" spc="-5">
                <a:latin typeface="Times New Roman"/>
                <a:cs typeface="Times New Roman"/>
              </a:rPr>
              <a:t>shrivelled </a:t>
            </a:r>
            <a:r>
              <a:rPr dirty="0" sz="1200">
                <a:latin typeface="Times New Roman"/>
                <a:cs typeface="Times New Roman"/>
              </a:rPr>
              <a:t>up, but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still tightly  </a:t>
            </a:r>
            <a:r>
              <a:rPr dirty="0" sz="1200" spc="-5">
                <a:latin typeface="Times New Roman"/>
                <a:cs typeface="Times New Roman"/>
              </a:rPr>
              <a:t>laced, and </a:t>
            </a:r>
            <a:r>
              <a:rPr dirty="0" sz="1200">
                <a:latin typeface="Times New Roman"/>
                <a:cs typeface="Times New Roman"/>
              </a:rPr>
              <a:t>still had diamonds </a:t>
            </a:r>
            <a:r>
              <a:rPr dirty="0" sz="1200" spc="-5">
                <a:latin typeface="Times New Roman"/>
                <a:cs typeface="Times New Roman"/>
              </a:rPr>
              <a:t>flashing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fingers.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"My darling," </a:t>
            </a:r>
            <a:r>
              <a:rPr dirty="0" sz="1200" spc="-5">
                <a:latin typeface="Times New Roman"/>
                <a:cs typeface="Times New Roman"/>
              </a:rPr>
              <a:t>she said, </a:t>
            </a:r>
            <a:r>
              <a:rPr dirty="0" sz="1200">
                <a:latin typeface="Times New Roman"/>
                <a:cs typeface="Times New Roman"/>
              </a:rPr>
              <a:t>trembling </a:t>
            </a:r>
            <a:r>
              <a:rPr dirty="0" sz="1200" spc="-5">
                <a:latin typeface="Times New Roman"/>
                <a:cs typeface="Times New Roman"/>
              </a:rPr>
              <a:t>all over, </a:t>
            </a:r>
            <a:r>
              <a:rPr dirty="0" sz="1200">
                <a:latin typeface="Times New Roman"/>
                <a:cs typeface="Times New Roman"/>
              </a:rPr>
              <a:t>"my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darling!"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sat down </a:t>
            </a:r>
            <a:r>
              <a:rPr dirty="0" sz="1200" spc="-5">
                <a:latin typeface="Times New Roman"/>
                <a:cs typeface="Times New Roman"/>
              </a:rPr>
              <a:t>and cried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speaking.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evident </a:t>
            </a:r>
            <a:r>
              <a:rPr dirty="0" sz="1200">
                <a:latin typeface="Times New Roman"/>
                <a:cs typeface="Times New Roman"/>
              </a:rPr>
              <a:t>that both </a:t>
            </a:r>
            <a:r>
              <a:rPr dirty="0" sz="1200" spc="-5">
                <a:latin typeface="Times New Roman"/>
                <a:cs typeface="Times New Roman"/>
              </a:rPr>
              <a:t>mother and  grandmother realized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past was </a:t>
            </a:r>
            <a:r>
              <a:rPr dirty="0" sz="1200">
                <a:latin typeface="Times New Roman"/>
                <a:cs typeface="Times New Roman"/>
              </a:rPr>
              <a:t>lost </a:t>
            </a:r>
            <a:r>
              <a:rPr dirty="0" sz="1200" spc="-5">
                <a:latin typeface="Times New Roman"/>
                <a:cs typeface="Times New Roman"/>
              </a:rPr>
              <a:t>and gone, never </a:t>
            </a:r>
            <a:r>
              <a:rPr dirty="0" sz="1200">
                <a:latin typeface="Times New Roman"/>
                <a:cs typeface="Times New Roman"/>
              </a:rPr>
              <a:t>to return; they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now no  position in </a:t>
            </a:r>
            <a:r>
              <a:rPr dirty="0" sz="1200" spc="-5">
                <a:latin typeface="Times New Roman"/>
                <a:cs typeface="Times New Roman"/>
              </a:rPr>
              <a:t>society,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prestige as before,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 invite visitors; </a:t>
            </a:r>
            <a:r>
              <a:rPr dirty="0" sz="1200" spc="-5">
                <a:latin typeface="Times New Roman"/>
                <a:cs typeface="Times New Roman"/>
              </a:rPr>
              <a:t>so it is when </a:t>
            </a:r>
            <a:r>
              <a:rPr dirty="0" sz="1200">
                <a:latin typeface="Times New Roman"/>
                <a:cs typeface="Times New Roman"/>
              </a:rPr>
              <a:t>in the  midst 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easy </a:t>
            </a:r>
            <a:r>
              <a:rPr dirty="0" sz="1200" spc="-5">
                <a:latin typeface="Times New Roman"/>
                <a:cs typeface="Times New Roman"/>
              </a:rPr>
              <a:t>careless </a:t>
            </a:r>
            <a:r>
              <a:rPr dirty="0" sz="1200">
                <a:latin typeface="Times New Roman"/>
                <a:cs typeface="Times New Roman"/>
              </a:rPr>
              <a:t>life the </a:t>
            </a:r>
            <a:r>
              <a:rPr dirty="0" sz="1200" spc="-5">
                <a:latin typeface="Times New Roman"/>
                <a:cs typeface="Times New Roman"/>
              </a:rPr>
              <a:t>police </a:t>
            </a:r>
            <a:r>
              <a:rPr dirty="0" sz="1200">
                <a:latin typeface="Times New Roman"/>
                <a:cs typeface="Times New Roman"/>
              </a:rPr>
              <a:t>suddenly burst in </a:t>
            </a:r>
            <a:r>
              <a:rPr dirty="0" sz="1200" spc="-5">
                <a:latin typeface="Times New Roman"/>
                <a:cs typeface="Times New Roman"/>
              </a:rPr>
              <a:t>at night and </a:t>
            </a:r>
            <a:r>
              <a:rPr dirty="0" sz="1200">
                <a:latin typeface="Times New Roman"/>
                <a:cs typeface="Times New Roman"/>
              </a:rPr>
              <a:t>made a search,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turns out that the </a:t>
            </a:r>
            <a:r>
              <a:rPr dirty="0" sz="1200" spc="-5">
                <a:latin typeface="Times New Roman"/>
                <a:cs typeface="Times New Roman"/>
              </a:rPr>
              <a:t>head </a:t>
            </a:r>
            <a:r>
              <a:rPr dirty="0" sz="1200">
                <a:latin typeface="Times New Roman"/>
                <a:cs typeface="Times New Roman"/>
              </a:rPr>
              <a:t>of the family has embezzled money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committed  forgery—and goodbye </a:t>
            </a:r>
            <a:r>
              <a:rPr dirty="0" sz="1200">
                <a:latin typeface="Times New Roman"/>
                <a:cs typeface="Times New Roman"/>
              </a:rPr>
              <a:t>then to the easy careless life 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went </a:t>
            </a:r>
            <a:r>
              <a:rPr dirty="0" sz="1200" spc="-5">
                <a:latin typeface="Times New Roman"/>
                <a:cs typeface="Times New Roman"/>
              </a:rPr>
              <a:t>upstairs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saw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bed,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windows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naïve </a:t>
            </a:r>
            <a:r>
              <a:rPr dirty="0" sz="1200">
                <a:latin typeface="Times New Roman"/>
                <a:cs typeface="Times New Roman"/>
              </a:rPr>
              <a:t>white  </a:t>
            </a:r>
            <a:r>
              <a:rPr dirty="0" sz="1200" spc="-5">
                <a:latin typeface="Times New Roman"/>
                <a:cs typeface="Times New Roman"/>
              </a:rPr>
              <a:t>curtains, and </a:t>
            </a:r>
            <a:r>
              <a:rPr dirty="0" sz="1200">
                <a:latin typeface="Times New Roman"/>
                <a:cs typeface="Times New Roman"/>
              </a:rPr>
              <a:t>outside the </a:t>
            </a: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garden, </a:t>
            </a:r>
            <a:r>
              <a:rPr dirty="0" sz="1200">
                <a:latin typeface="Times New Roman"/>
                <a:cs typeface="Times New Roman"/>
              </a:rPr>
              <a:t>gay </a:t>
            </a:r>
            <a:r>
              <a:rPr dirty="0" sz="1200" spc="-5">
                <a:latin typeface="Times New Roman"/>
                <a:cs typeface="Times New Roman"/>
              </a:rPr>
              <a:t>and noisy, bathed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sunshine.  She touched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table, </a:t>
            </a:r>
            <a:r>
              <a:rPr dirty="0" sz="1200">
                <a:latin typeface="Times New Roman"/>
                <a:cs typeface="Times New Roman"/>
              </a:rPr>
              <a:t>sat down </a:t>
            </a:r>
            <a:r>
              <a:rPr dirty="0" sz="1200" spc="-5">
                <a:latin typeface="Times New Roman"/>
                <a:cs typeface="Times New Roman"/>
              </a:rPr>
              <a:t>and sank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thought.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she had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dinner </a:t>
            </a:r>
            <a:r>
              <a:rPr dirty="0" sz="1200" spc="-5">
                <a:latin typeface="Times New Roman"/>
                <a:cs typeface="Times New Roman"/>
              </a:rPr>
              <a:t>and  drank </a:t>
            </a:r>
            <a:r>
              <a:rPr dirty="0" sz="1200">
                <a:latin typeface="Times New Roman"/>
                <a:cs typeface="Times New Roman"/>
              </a:rPr>
              <a:t>tea with </a:t>
            </a:r>
            <a:r>
              <a:rPr dirty="0" sz="1200" spc="-5">
                <a:latin typeface="Times New Roman"/>
                <a:cs typeface="Times New Roman"/>
              </a:rPr>
              <a:t>delicious rich cream;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something was missing, 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sense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emptiness </a:t>
            </a:r>
            <a:r>
              <a:rPr dirty="0" sz="1200">
                <a:latin typeface="Times New Roman"/>
                <a:cs typeface="Times New Roman"/>
              </a:rPr>
              <a:t>in the rooms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ceilings were so </a:t>
            </a:r>
            <a:r>
              <a:rPr dirty="0" sz="1200">
                <a:latin typeface="Times New Roman"/>
                <a:cs typeface="Times New Roman"/>
              </a:rPr>
              <a:t>low.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evening she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bed,  covered herself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it seemed 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funny lying in this </a:t>
            </a:r>
            <a:r>
              <a:rPr dirty="0" sz="1200" spc="-5">
                <a:latin typeface="Times New Roman"/>
                <a:cs typeface="Times New Roman"/>
              </a:rPr>
              <a:t>snug,  </a:t>
            </a:r>
            <a:r>
              <a:rPr dirty="0" sz="1200">
                <a:latin typeface="Times New Roman"/>
                <a:cs typeface="Times New Roman"/>
              </a:rPr>
              <a:t>very soft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Nina Ivanovna came </a:t>
            </a:r>
            <a:r>
              <a:rPr dirty="0" sz="1200">
                <a:latin typeface="Times New Roman"/>
                <a:cs typeface="Times New Roman"/>
              </a:rPr>
              <a:t>in for a minute; she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as people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guilty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down,  </a:t>
            </a:r>
            <a:r>
              <a:rPr dirty="0" sz="1200" spc="-5">
                <a:latin typeface="Times New Roman"/>
                <a:cs typeface="Times New Roman"/>
              </a:rPr>
              <a:t>timidly, and </a:t>
            </a:r>
            <a:r>
              <a:rPr dirty="0" sz="1200">
                <a:latin typeface="Times New Roman"/>
                <a:cs typeface="Times New Roman"/>
              </a:rPr>
              <a:t>looking about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8615" cy="88252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>
                <a:latin typeface="Times New Roman"/>
                <a:cs typeface="Times New Roman"/>
              </a:rPr>
              <a:t>tell me, </a:t>
            </a:r>
            <a:r>
              <a:rPr dirty="0" sz="1200" spc="-5">
                <a:latin typeface="Times New Roman"/>
                <a:cs typeface="Times New Roman"/>
              </a:rPr>
              <a:t>Nadya," she enquired after </a:t>
            </a:r>
            <a:r>
              <a:rPr dirty="0" sz="1200">
                <a:latin typeface="Times New Roman"/>
                <a:cs typeface="Times New Roman"/>
              </a:rPr>
              <a:t>a brief </a:t>
            </a:r>
            <a:r>
              <a:rPr dirty="0" sz="1200" spc="-5">
                <a:latin typeface="Times New Roman"/>
                <a:cs typeface="Times New Roman"/>
              </a:rPr>
              <a:t>pause, "are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contented? </a:t>
            </a:r>
            <a:r>
              <a:rPr dirty="0" sz="1200" spc="5">
                <a:latin typeface="Times New Roman"/>
                <a:cs typeface="Times New Roman"/>
              </a:rPr>
              <a:t>Quite  </a:t>
            </a:r>
            <a:r>
              <a:rPr dirty="0" sz="1200">
                <a:latin typeface="Times New Roman"/>
                <a:cs typeface="Times New Roman"/>
              </a:rPr>
              <a:t>contented?"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mother."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Nina Ivanovna got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made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cross over Nadya and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have </a:t>
            </a:r>
            <a:r>
              <a:rPr dirty="0" sz="1200">
                <a:latin typeface="Times New Roman"/>
                <a:cs typeface="Times New Roman"/>
              </a:rPr>
              <a:t>become </a:t>
            </a:r>
            <a:r>
              <a:rPr dirty="0" sz="1200" spc="-5">
                <a:latin typeface="Times New Roman"/>
                <a:cs typeface="Times New Roman"/>
              </a:rPr>
              <a:t>religious, 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see," she </a:t>
            </a:r>
            <a:r>
              <a:rPr dirty="0" sz="1200">
                <a:latin typeface="Times New Roman"/>
                <a:cs typeface="Times New Roman"/>
              </a:rPr>
              <a:t>said. </a:t>
            </a: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know I </a:t>
            </a:r>
            <a:r>
              <a:rPr dirty="0" sz="1200" spc="-5">
                <a:latin typeface="Times New Roman"/>
                <a:cs typeface="Times New Roman"/>
              </a:rPr>
              <a:t>am studying </a:t>
            </a:r>
            <a:r>
              <a:rPr dirty="0" sz="1200">
                <a:latin typeface="Times New Roman"/>
                <a:cs typeface="Times New Roman"/>
              </a:rPr>
              <a:t>philosophy  now,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always </a:t>
            </a:r>
            <a:r>
              <a:rPr dirty="0" sz="1200">
                <a:latin typeface="Times New Roman"/>
                <a:cs typeface="Times New Roman"/>
              </a:rPr>
              <a:t>thinking </a:t>
            </a:r>
            <a:r>
              <a:rPr dirty="0" sz="1200" spc="-5">
                <a:latin typeface="Times New Roman"/>
                <a:cs typeface="Times New Roman"/>
              </a:rPr>
              <a:t>and thinking. </a:t>
            </a:r>
            <a:r>
              <a:rPr dirty="0" sz="1200">
                <a:latin typeface="Times New Roman"/>
                <a:cs typeface="Times New Roman"/>
              </a:rPr>
              <a:t>. . . And many </a:t>
            </a:r>
            <a:r>
              <a:rPr dirty="0" sz="1200" spc="-5">
                <a:latin typeface="Times New Roman"/>
                <a:cs typeface="Times New Roman"/>
              </a:rPr>
              <a:t>things </a:t>
            </a:r>
            <a:r>
              <a:rPr dirty="0" sz="1200">
                <a:latin typeface="Times New Roman"/>
                <a:cs typeface="Times New Roman"/>
              </a:rPr>
              <a:t>have become </a:t>
            </a:r>
            <a:r>
              <a:rPr dirty="0" sz="1200" spc="-5">
                <a:latin typeface="Times New Roman"/>
                <a:cs typeface="Times New Roman"/>
              </a:rPr>
              <a:t>as clear  as daylight </a:t>
            </a:r>
            <a:r>
              <a:rPr dirty="0" sz="1200">
                <a:latin typeface="Times New Roman"/>
                <a:cs typeface="Times New Roman"/>
              </a:rPr>
              <a:t>to me.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seems to me that </a:t>
            </a:r>
            <a:r>
              <a:rPr dirty="0" sz="1200" spc="-5">
                <a:latin typeface="Times New Roman"/>
                <a:cs typeface="Times New Roman"/>
              </a:rPr>
              <a:t>what is </a:t>
            </a:r>
            <a:r>
              <a:rPr dirty="0" sz="1200">
                <a:latin typeface="Times New Roman"/>
                <a:cs typeface="Times New Roman"/>
              </a:rPr>
              <a:t>above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necessary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 life should </a:t>
            </a:r>
            <a:r>
              <a:rPr dirty="0" sz="1200" spc="-5">
                <a:latin typeface="Times New Roman"/>
                <a:cs typeface="Times New Roman"/>
              </a:rPr>
              <a:t>pass  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through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prism."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"Tell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mother,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Granny 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"She seems all right.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away that time with </a:t>
            </a:r>
            <a:r>
              <a:rPr dirty="0" sz="1200" spc="-5">
                <a:latin typeface="Times New Roman"/>
                <a:cs typeface="Times New Roman"/>
              </a:rPr>
              <a:t>Sasha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telegram </a:t>
            </a:r>
            <a:r>
              <a:rPr dirty="0" sz="1200">
                <a:latin typeface="Times New Roman"/>
                <a:cs typeface="Times New Roman"/>
              </a:rPr>
              <a:t>came 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fell </a:t>
            </a:r>
            <a:r>
              <a:rPr dirty="0" sz="1200">
                <a:latin typeface="Times New Roman"/>
                <a:cs typeface="Times New Roman"/>
              </a:rPr>
              <a:t>on the floor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it; for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days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moving.  After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was </a:t>
            </a:r>
            <a:r>
              <a:rPr dirty="0" sz="1200">
                <a:latin typeface="Times New Roman"/>
                <a:cs typeface="Times New Roman"/>
              </a:rPr>
              <a:t>always </a:t>
            </a:r>
            <a:r>
              <a:rPr dirty="0" sz="1200" spc="-5">
                <a:latin typeface="Times New Roman"/>
                <a:cs typeface="Times New Roman"/>
              </a:rPr>
              <a:t>praying and crying. But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she is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She got </a:t>
            </a:r>
            <a:r>
              <a:rPr dirty="0" sz="1200">
                <a:latin typeface="Times New Roman"/>
                <a:cs typeface="Times New Roman"/>
              </a:rPr>
              <a:t>up and walked about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"Tick-tock," </a:t>
            </a:r>
            <a:r>
              <a:rPr dirty="0" sz="1200">
                <a:latin typeface="Times New Roman"/>
                <a:cs typeface="Times New Roman"/>
              </a:rPr>
              <a:t>tapped the </a:t>
            </a:r>
            <a:r>
              <a:rPr dirty="0" sz="1200" spc="-5">
                <a:latin typeface="Times New Roman"/>
                <a:cs typeface="Times New Roman"/>
              </a:rPr>
              <a:t>watchman. "Tick-tock, tick-tock.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is above all </a:t>
            </a:r>
            <a:r>
              <a:rPr dirty="0" sz="1200">
                <a:latin typeface="Times New Roman"/>
                <a:cs typeface="Times New Roman"/>
              </a:rPr>
              <a:t>necessary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 life should </a:t>
            </a:r>
            <a:r>
              <a:rPr dirty="0" sz="1200" spc="-5">
                <a:latin typeface="Times New Roman"/>
                <a:cs typeface="Times New Roman"/>
              </a:rPr>
              <a:t>pass 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through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prism," she  said; "in </a:t>
            </a:r>
            <a:r>
              <a:rPr dirty="0" sz="1200">
                <a:latin typeface="Times New Roman"/>
                <a:cs typeface="Times New Roman"/>
              </a:rPr>
              <a:t>other words, that life in </a:t>
            </a:r>
            <a:r>
              <a:rPr dirty="0" sz="1200" spc="-5">
                <a:latin typeface="Times New Roman"/>
                <a:cs typeface="Times New Roman"/>
              </a:rPr>
              <a:t>consciousness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analyzed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its simplest  elements as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seven </a:t>
            </a:r>
            <a:r>
              <a:rPr dirty="0" sz="1200">
                <a:latin typeface="Times New Roman"/>
                <a:cs typeface="Times New Roman"/>
              </a:rPr>
              <a:t>primary </a:t>
            </a:r>
            <a:r>
              <a:rPr dirty="0" sz="1200" spc="-5">
                <a:latin typeface="Times New Roman"/>
                <a:cs typeface="Times New Roman"/>
              </a:rPr>
              <a:t>colours, and each element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-5">
                <a:latin typeface="Times New Roman"/>
                <a:cs typeface="Times New Roman"/>
              </a:rPr>
              <a:t>studied  separately."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What Nina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further and when she went away, Nadya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hear, as she  </a:t>
            </a:r>
            <a:r>
              <a:rPr dirty="0" sz="1200">
                <a:latin typeface="Times New Roman"/>
                <a:cs typeface="Times New Roman"/>
              </a:rPr>
              <a:t>quickly fell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asleep.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May passed; June </a:t>
            </a:r>
            <a:r>
              <a:rPr dirty="0" sz="1200" spc="-5">
                <a:latin typeface="Times New Roman"/>
                <a:cs typeface="Times New Roman"/>
              </a:rPr>
              <a:t>came. Nadya had grown </a:t>
            </a:r>
            <a:r>
              <a:rPr dirty="0" sz="1200">
                <a:latin typeface="Times New Roman"/>
                <a:cs typeface="Times New Roman"/>
              </a:rPr>
              <a:t>used to </a:t>
            </a:r>
            <a:r>
              <a:rPr dirty="0" sz="1200" spc="-5">
                <a:latin typeface="Times New Roman"/>
                <a:cs typeface="Times New Roman"/>
              </a:rPr>
              <a:t>being at </a:t>
            </a:r>
            <a:r>
              <a:rPr dirty="0" sz="1200">
                <a:latin typeface="Times New Roman"/>
                <a:cs typeface="Times New Roman"/>
              </a:rPr>
              <a:t>home. Granny </a:t>
            </a:r>
            <a:r>
              <a:rPr dirty="0" sz="1200" spc="-5">
                <a:latin typeface="Times New Roman"/>
                <a:cs typeface="Times New Roman"/>
              </a:rPr>
              <a:t>busied  herself about </a:t>
            </a:r>
            <a:r>
              <a:rPr dirty="0" sz="1200">
                <a:latin typeface="Times New Roman"/>
                <a:cs typeface="Times New Roman"/>
              </a:rPr>
              <a:t>the samovar, heaving deep </a:t>
            </a:r>
            <a:r>
              <a:rPr dirty="0" sz="1200" spc="-5">
                <a:latin typeface="Times New Roman"/>
                <a:cs typeface="Times New Roman"/>
              </a:rPr>
              <a:t>sighs.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talked in the </a:t>
            </a:r>
            <a:r>
              <a:rPr dirty="0" sz="1200" spc="-5">
                <a:latin typeface="Times New Roman"/>
                <a:cs typeface="Times New Roman"/>
              </a:rPr>
              <a:t>evenings  about her philosophy; </a:t>
            </a:r>
            <a:r>
              <a:rPr dirty="0" sz="1200">
                <a:latin typeface="Times New Roman"/>
                <a:cs typeface="Times New Roman"/>
              </a:rPr>
              <a:t>she still </a:t>
            </a:r>
            <a:r>
              <a:rPr dirty="0" sz="1200" spc="-5">
                <a:latin typeface="Times New Roman"/>
                <a:cs typeface="Times New Roman"/>
              </a:rPr>
              <a:t>lived </a:t>
            </a:r>
            <a:r>
              <a:rPr dirty="0" sz="1200">
                <a:latin typeface="Times New Roman"/>
                <a:cs typeface="Times New Roman"/>
              </a:rPr>
              <a:t>in the house like a poor relation, </a:t>
            </a:r>
            <a:r>
              <a:rPr dirty="0" sz="1200" spc="-5">
                <a:latin typeface="Times New Roman"/>
                <a:cs typeface="Times New Roman"/>
              </a:rPr>
              <a:t>and had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 Granny for every </a:t>
            </a:r>
            <a:r>
              <a:rPr dirty="0" sz="1200" spc="-5">
                <a:latin typeface="Times New Roman"/>
                <a:cs typeface="Times New Roman"/>
              </a:rPr>
              <a:t>farthing. There were lots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flies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house,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ceilings seemed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become lower and </a:t>
            </a:r>
            <a:r>
              <a:rPr dirty="0" sz="1200">
                <a:latin typeface="Times New Roman"/>
                <a:cs typeface="Times New Roman"/>
              </a:rPr>
              <a:t>lower. Granny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out in the </a:t>
            </a:r>
            <a:r>
              <a:rPr dirty="0" sz="1200" spc="-5">
                <a:latin typeface="Times New Roman"/>
                <a:cs typeface="Times New Roman"/>
              </a:rPr>
              <a:t>streets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fear </a:t>
            </a:r>
            <a:r>
              <a:rPr dirty="0" sz="1200">
                <a:latin typeface="Times New Roman"/>
                <a:cs typeface="Times New Roman"/>
              </a:rPr>
              <a:t>of meeting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Andrey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Andrey Andreitch. </a:t>
            </a:r>
            <a:r>
              <a:rPr dirty="0" sz="1200" spc="-5">
                <a:latin typeface="Times New Roman"/>
                <a:cs typeface="Times New Roman"/>
              </a:rPr>
              <a:t>Nadya walked </a:t>
            </a:r>
            <a:r>
              <a:rPr dirty="0" sz="1200">
                <a:latin typeface="Times New Roman"/>
                <a:cs typeface="Times New Roman"/>
              </a:rPr>
              <a:t>about the </a:t>
            </a:r>
            <a:r>
              <a:rPr dirty="0" sz="1200" spc="-5">
                <a:latin typeface="Times New Roman"/>
                <a:cs typeface="Times New Roman"/>
              </a:rPr>
              <a:t>garden 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streets, </a:t>
            </a:r>
            <a:r>
              <a:rPr dirty="0" sz="1200">
                <a:latin typeface="Times New Roman"/>
                <a:cs typeface="Times New Roman"/>
              </a:rPr>
              <a:t>looked at the </a:t>
            </a:r>
            <a:r>
              <a:rPr dirty="0" sz="1200" spc="-5">
                <a:latin typeface="Times New Roman"/>
                <a:cs typeface="Times New Roman"/>
              </a:rPr>
              <a:t>grey </a:t>
            </a:r>
            <a:r>
              <a:rPr dirty="0" sz="1200">
                <a:latin typeface="Times New Roman"/>
                <a:cs typeface="Times New Roman"/>
              </a:rPr>
              <a:t>fences,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everything </a:t>
            </a:r>
            <a:r>
              <a:rPr dirty="0" sz="1200">
                <a:latin typeface="Times New Roman"/>
                <a:cs typeface="Times New Roman"/>
              </a:rPr>
              <a:t>in the  town </a:t>
            </a:r>
            <a:r>
              <a:rPr dirty="0" sz="1200" spc="-5">
                <a:latin typeface="Times New Roman"/>
                <a:cs typeface="Times New Roman"/>
              </a:rPr>
              <a:t>had grown </a:t>
            </a:r>
            <a:r>
              <a:rPr dirty="0" sz="1200">
                <a:latin typeface="Times New Roman"/>
                <a:cs typeface="Times New Roman"/>
              </a:rPr>
              <a:t>old,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date and was </a:t>
            </a:r>
            <a:r>
              <a:rPr dirty="0" sz="1200">
                <a:latin typeface="Times New Roman"/>
                <a:cs typeface="Times New Roman"/>
              </a:rPr>
              <a:t>only waiting either for the end, or for the 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>
                <a:latin typeface="Times New Roman"/>
                <a:cs typeface="Times New Roman"/>
              </a:rPr>
              <a:t>of something </a:t>
            </a:r>
            <a:r>
              <a:rPr dirty="0" sz="1200" spc="-5">
                <a:latin typeface="Times New Roman"/>
                <a:cs typeface="Times New Roman"/>
              </a:rPr>
              <a:t>young and fresh. Oh, </a:t>
            </a:r>
            <a:r>
              <a:rPr dirty="0" sz="1200">
                <a:latin typeface="Times New Roman"/>
                <a:cs typeface="Times New Roman"/>
              </a:rPr>
              <a:t>if only that </a:t>
            </a:r>
            <a:r>
              <a:rPr dirty="0" sz="1200" spc="-5">
                <a:latin typeface="Times New Roman"/>
                <a:cs typeface="Times New Roman"/>
              </a:rPr>
              <a:t>new, bright </a:t>
            </a:r>
            <a:r>
              <a:rPr dirty="0" sz="1200">
                <a:latin typeface="Times New Roman"/>
                <a:cs typeface="Times New Roman"/>
              </a:rPr>
              <a:t>life would </a:t>
            </a:r>
            <a:r>
              <a:rPr dirty="0" sz="1200" spc="-5">
                <a:latin typeface="Times New Roman"/>
                <a:cs typeface="Times New Roman"/>
              </a:rPr>
              <a:t>come 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quickly—that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face one's fate </a:t>
            </a:r>
            <a:r>
              <a:rPr dirty="0" sz="1200">
                <a:latin typeface="Times New Roman"/>
                <a:cs typeface="Times New Roman"/>
              </a:rPr>
              <a:t>boldly </a:t>
            </a:r>
            <a:r>
              <a:rPr dirty="0" sz="1200" spc="-5">
                <a:latin typeface="Times New Roman"/>
                <a:cs typeface="Times New Roman"/>
              </a:rPr>
              <a:t>and directly,  </a:t>
            </a:r>
            <a:r>
              <a:rPr dirty="0" sz="1200">
                <a:latin typeface="Times New Roman"/>
                <a:cs typeface="Times New Roman"/>
              </a:rPr>
              <a:t>to know that one </a:t>
            </a:r>
            <a:r>
              <a:rPr dirty="0" sz="1200" spc="-5">
                <a:latin typeface="Times New Roman"/>
                <a:cs typeface="Times New Roman"/>
              </a:rPr>
              <a:t>is right,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light-hearted and free!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sooner </a:t>
            </a:r>
            <a:r>
              <a:rPr dirty="0" sz="1200">
                <a:latin typeface="Times New Roman"/>
                <a:cs typeface="Times New Roman"/>
              </a:rPr>
              <a:t>or later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life  </a:t>
            </a:r>
            <a:r>
              <a:rPr dirty="0" sz="1200" spc="-5">
                <a:latin typeface="Times New Roman"/>
                <a:cs typeface="Times New Roman"/>
              </a:rPr>
              <a:t>will come. </a:t>
            </a:r>
            <a:r>
              <a:rPr dirty="0" sz="1200">
                <a:latin typeface="Times New Roman"/>
                <a:cs typeface="Times New Roman"/>
              </a:rPr>
              <a:t>The time </a:t>
            </a:r>
            <a:r>
              <a:rPr dirty="0" sz="1200" spc="-5">
                <a:latin typeface="Times New Roman"/>
                <a:cs typeface="Times New Roman"/>
              </a:rPr>
              <a:t>will come when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Granny's house, where things are so arranged  </a:t>
            </a:r>
            <a:r>
              <a:rPr dirty="0" sz="1200">
                <a:latin typeface="Times New Roman"/>
                <a:cs typeface="Times New Roman"/>
              </a:rPr>
              <a:t>that the four </a:t>
            </a:r>
            <a:r>
              <a:rPr dirty="0" sz="1200" spc="-5">
                <a:latin typeface="Times New Roman"/>
                <a:cs typeface="Times New Roman"/>
              </a:rPr>
              <a:t>servants </a:t>
            </a:r>
            <a:r>
              <a:rPr dirty="0" sz="1200">
                <a:latin typeface="Times New Roman"/>
                <a:cs typeface="Times New Roman"/>
              </a:rPr>
              <a:t>can only live in one room in filth in the basement—the time </a:t>
            </a:r>
            <a:r>
              <a:rPr dirty="0" sz="1200" spc="-5">
                <a:latin typeface="Times New Roman"/>
                <a:cs typeface="Times New Roman"/>
              </a:rPr>
              <a:t>will  come when </a:t>
            </a:r>
            <a:r>
              <a:rPr dirty="0" sz="1200">
                <a:latin typeface="Times New Roman"/>
                <a:cs typeface="Times New Roman"/>
              </a:rPr>
              <a:t>of that house not a </a:t>
            </a:r>
            <a:r>
              <a:rPr dirty="0" sz="1200" spc="-5">
                <a:latin typeface="Times New Roman"/>
                <a:cs typeface="Times New Roman"/>
              </a:rPr>
              <a:t>trace will </a:t>
            </a:r>
            <a:r>
              <a:rPr dirty="0" sz="1200">
                <a:latin typeface="Times New Roman"/>
                <a:cs typeface="Times New Roman"/>
              </a:rPr>
              <a:t>remain,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forgotten,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will  remember </a:t>
            </a:r>
            <a:r>
              <a:rPr dirty="0" sz="1200">
                <a:latin typeface="Times New Roman"/>
                <a:cs typeface="Times New Roman"/>
              </a:rPr>
              <a:t>it. And </a:t>
            </a:r>
            <a:r>
              <a:rPr dirty="0" sz="1200" spc="-5">
                <a:latin typeface="Times New Roman"/>
                <a:cs typeface="Times New Roman"/>
              </a:rPr>
              <a:t>Nadya's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entertainment was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boys </a:t>
            </a:r>
            <a:r>
              <a:rPr dirty="0" sz="1200">
                <a:latin typeface="Times New Roman"/>
                <a:cs typeface="Times New Roman"/>
              </a:rPr>
              <a:t>next door;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she  </a:t>
            </a:r>
            <a:r>
              <a:rPr dirty="0" sz="1200" spc="-5">
                <a:latin typeface="Times New Roman"/>
                <a:cs typeface="Times New Roman"/>
              </a:rPr>
              <a:t>walked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garden </a:t>
            </a:r>
            <a:r>
              <a:rPr dirty="0" sz="1200">
                <a:latin typeface="Times New Roman"/>
                <a:cs typeface="Times New Roman"/>
              </a:rPr>
              <a:t>they knocked on the </a:t>
            </a:r>
            <a:r>
              <a:rPr dirty="0" sz="1200" spc="-5">
                <a:latin typeface="Times New Roman"/>
                <a:cs typeface="Times New Roman"/>
              </a:rPr>
              <a:t>fence and shouted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mockery:  "Betrothed!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Betrothed!"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letter from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arrived </a:t>
            </a:r>
            <a:r>
              <a:rPr dirty="0" sz="1200" spc="-5">
                <a:latin typeface="Times New Roman"/>
                <a:cs typeface="Times New Roman"/>
              </a:rPr>
              <a:t>from Saratov.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gay dancing handwriting he told them  that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journey on the </a:t>
            </a:r>
            <a:r>
              <a:rPr dirty="0" sz="1200" spc="-5">
                <a:latin typeface="Times New Roman"/>
                <a:cs typeface="Times New Roman"/>
              </a:rPr>
              <a:t>Volga had </a:t>
            </a:r>
            <a:r>
              <a:rPr dirty="0" sz="1200">
                <a:latin typeface="Times New Roman"/>
                <a:cs typeface="Times New Roman"/>
              </a:rPr>
              <a:t>been a </a:t>
            </a:r>
            <a:r>
              <a:rPr dirty="0" sz="1200" spc="-5">
                <a:latin typeface="Times New Roman"/>
                <a:cs typeface="Times New Roman"/>
              </a:rPr>
              <a:t>complete success, </a:t>
            </a:r>
            <a:r>
              <a:rPr dirty="0" sz="1200">
                <a:latin typeface="Times New Roman"/>
                <a:cs typeface="Times New Roman"/>
              </a:rPr>
              <a:t>but that he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53054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8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rather </a:t>
            </a:r>
            <a:r>
              <a:rPr dirty="0" sz="1200">
                <a:latin typeface="Times New Roman"/>
                <a:cs typeface="Times New Roman"/>
              </a:rPr>
              <a:t>ill in </a:t>
            </a:r>
            <a:r>
              <a:rPr dirty="0" sz="1200" spc="-5">
                <a:latin typeface="Times New Roman"/>
                <a:cs typeface="Times New Roman"/>
              </a:rPr>
              <a:t>Saratov, </a:t>
            </a:r>
            <a:r>
              <a:rPr dirty="0" sz="1200">
                <a:latin typeface="Times New Roman"/>
                <a:cs typeface="Times New Roman"/>
              </a:rPr>
              <a:t>had lost </a:t>
            </a:r>
            <a:r>
              <a:rPr dirty="0" sz="1200" spc="-5">
                <a:latin typeface="Times New Roman"/>
                <a:cs typeface="Times New Roman"/>
              </a:rPr>
              <a:t>his voice, and had been </a:t>
            </a:r>
            <a:r>
              <a:rPr dirty="0" sz="1200">
                <a:latin typeface="Times New Roman"/>
                <a:cs typeface="Times New Roman"/>
              </a:rPr>
              <a:t>for the last </a:t>
            </a:r>
            <a:r>
              <a:rPr dirty="0" sz="1200" spc="-5">
                <a:latin typeface="Times New Roman"/>
                <a:cs typeface="Times New Roman"/>
              </a:rPr>
              <a:t>fortnight </a:t>
            </a:r>
            <a:r>
              <a:rPr dirty="0" sz="1200">
                <a:latin typeface="Times New Roman"/>
                <a:cs typeface="Times New Roman"/>
              </a:rPr>
              <a:t>in the  hospital. </a:t>
            </a:r>
            <a:r>
              <a:rPr dirty="0" sz="1200" spc="-5">
                <a:latin typeface="Times New Roman"/>
                <a:cs typeface="Times New Roman"/>
              </a:rPr>
              <a:t>She knew what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meant, and she was overwhelmed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foreboding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conviction. </a:t>
            </a:r>
            <a:r>
              <a:rPr dirty="0" sz="1200">
                <a:latin typeface="Times New Roman"/>
                <a:cs typeface="Times New Roman"/>
              </a:rPr>
              <a:t>And it vexed </a:t>
            </a:r>
            <a:r>
              <a:rPr dirty="0" sz="1200" spc="-5">
                <a:latin typeface="Times New Roman"/>
                <a:cs typeface="Times New Roman"/>
              </a:rPr>
              <a:t>her that </a:t>
            </a:r>
            <a:r>
              <a:rPr dirty="0" sz="1200">
                <a:latin typeface="Times New Roman"/>
                <a:cs typeface="Times New Roman"/>
              </a:rPr>
              <a:t>this foreboding and the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Sasha </a:t>
            </a:r>
            <a:r>
              <a:rPr dirty="0" sz="1200">
                <a:latin typeface="Times New Roman"/>
                <a:cs typeface="Times New Roman"/>
              </a:rPr>
              <a:t>did  not </a:t>
            </a:r>
            <a:r>
              <a:rPr dirty="0" sz="1200" spc="-5">
                <a:latin typeface="Times New Roman"/>
                <a:cs typeface="Times New Roman"/>
              </a:rPr>
              <a:t>distress her 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as before. She had </a:t>
            </a:r>
            <a:r>
              <a:rPr dirty="0" sz="1200">
                <a:latin typeface="Times New Roman"/>
                <a:cs typeface="Times New Roman"/>
              </a:rPr>
              <a:t>a passionate </a:t>
            </a:r>
            <a:r>
              <a:rPr dirty="0" sz="1200" spc="-5">
                <a:latin typeface="Times New Roman"/>
                <a:cs typeface="Times New Roman"/>
              </a:rPr>
              <a:t>desire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life, longed </a:t>
            </a:r>
            <a:r>
              <a:rPr dirty="0" sz="1200">
                <a:latin typeface="Times New Roman"/>
                <a:cs typeface="Times New Roman"/>
              </a:rPr>
              <a:t>to be in  </a:t>
            </a:r>
            <a:r>
              <a:rPr dirty="0" sz="1200" spc="-5">
                <a:latin typeface="Times New Roman"/>
                <a:cs typeface="Times New Roman"/>
              </a:rPr>
              <a:t>Petersburg, and her friendship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Sasha seemed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sweet </a:t>
            </a:r>
            <a:r>
              <a:rPr dirty="0" sz="1200">
                <a:latin typeface="Times New Roman"/>
                <a:cs typeface="Times New Roman"/>
              </a:rPr>
              <a:t>but something </a:t>
            </a:r>
            <a:r>
              <a:rPr dirty="0" sz="1200" spc="-5">
                <a:latin typeface="Times New Roman"/>
                <a:cs typeface="Times New Roman"/>
              </a:rPr>
              <a:t>far, </a:t>
            </a:r>
            <a:r>
              <a:rPr dirty="0" sz="1200">
                <a:latin typeface="Times New Roman"/>
                <a:cs typeface="Times New Roman"/>
              </a:rPr>
              <a:t>far  </a:t>
            </a:r>
            <a:r>
              <a:rPr dirty="0" sz="1200" spc="-5">
                <a:latin typeface="Times New Roman"/>
                <a:cs typeface="Times New Roman"/>
              </a:rPr>
              <a:t>away! 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sleep all night, and </a:t>
            </a:r>
            <a:r>
              <a:rPr dirty="0" sz="1200">
                <a:latin typeface="Times New Roman"/>
                <a:cs typeface="Times New Roman"/>
              </a:rPr>
              <a:t>in the morning </a:t>
            </a:r>
            <a:r>
              <a:rPr dirty="0" sz="1200" spc="-5">
                <a:latin typeface="Times New Roman"/>
                <a:cs typeface="Times New Roman"/>
              </a:rPr>
              <a:t>sat at </a:t>
            </a:r>
            <a:r>
              <a:rPr dirty="0" sz="1200">
                <a:latin typeface="Times New Roman"/>
                <a:cs typeface="Times New Roman"/>
              </a:rPr>
              <a:t>the window, </a:t>
            </a:r>
            <a:r>
              <a:rPr dirty="0" sz="1200" spc="-5">
                <a:latin typeface="Times New Roman"/>
                <a:cs typeface="Times New Roman"/>
              </a:rPr>
              <a:t>listening.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did in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hear voices </a:t>
            </a:r>
            <a:r>
              <a:rPr dirty="0" sz="1200" spc="-5">
                <a:latin typeface="Times New Roman"/>
                <a:cs typeface="Times New Roman"/>
              </a:rPr>
              <a:t>below; Granny, greatly agitated, was </a:t>
            </a:r>
            <a:r>
              <a:rPr dirty="0" sz="1200">
                <a:latin typeface="Times New Roman"/>
                <a:cs typeface="Times New Roman"/>
              </a:rPr>
              <a:t>asking questions  </a:t>
            </a:r>
            <a:r>
              <a:rPr dirty="0" sz="1200" spc="-5">
                <a:latin typeface="Times New Roman"/>
                <a:cs typeface="Times New Roman"/>
              </a:rPr>
              <a:t>rapidly. Then </a:t>
            </a:r>
            <a:r>
              <a:rPr dirty="0" sz="1200">
                <a:latin typeface="Times New Roman"/>
                <a:cs typeface="Times New Roman"/>
              </a:rPr>
              <a:t>some one </a:t>
            </a:r>
            <a:r>
              <a:rPr dirty="0" sz="1200" spc="-5">
                <a:latin typeface="Times New Roman"/>
                <a:cs typeface="Times New Roman"/>
              </a:rPr>
              <a:t>began crying. </a:t>
            </a:r>
            <a:r>
              <a:rPr dirty="0" sz="1200">
                <a:latin typeface="Times New Roman"/>
                <a:cs typeface="Times New Roman"/>
              </a:rPr>
              <a:t>. . . When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went </a:t>
            </a:r>
            <a:r>
              <a:rPr dirty="0" sz="1200" spc="-5">
                <a:latin typeface="Times New Roman"/>
                <a:cs typeface="Times New Roman"/>
              </a:rPr>
              <a:t>downstairs Granny was  </a:t>
            </a:r>
            <a:r>
              <a:rPr dirty="0" sz="1200">
                <a:latin typeface="Times New Roman"/>
                <a:cs typeface="Times New Roman"/>
              </a:rPr>
              <a:t>standing in the </a:t>
            </a:r>
            <a:r>
              <a:rPr dirty="0" sz="1200" spc="-5">
                <a:latin typeface="Times New Roman"/>
                <a:cs typeface="Times New Roman"/>
              </a:rPr>
              <a:t>corner, </a:t>
            </a:r>
            <a:r>
              <a:rPr dirty="0" sz="1200">
                <a:latin typeface="Times New Roman"/>
                <a:cs typeface="Times New Roman"/>
              </a:rPr>
              <a:t>praying before the ikon and </a:t>
            </a:r>
            <a:r>
              <a:rPr dirty="0" sz="1200" spc="-5">
                <a:latin typeface="Times New Roman"/>
                <a:cs typeface="Times New Roman"/>
              </a:rPr>
              <a:t>her face was tearful. A telegram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</a:t>
            </a:r>
            <a:r>
              <a:rPr dirty="0" sz="1200" spc="-5">
                <a:latin typeface="Times New Roman"/>
                <a:cs typeface="Times New Roman"/>
              </a:rPr>
              <a:t> table.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some time </a:t>
            </a:r>
            <a:r>
              <a:rPr dirty="0" sz="1200" spc="-5">
                <a:latin typeface="Times New Roman"/>
                <a:cs typeface="Times New Roman"/>
              </a:rPr>
              <a:t>Nadya </a:t>
            </a:r>
            <a:r>
              <a:rPr dirty="0" sz="1200">
                <a:latin typeface="Times New Roman"/>
                <a:cs typeface="Times New Roman"/>
              </a:rPr>
              <a:t>walked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room, listening to  </a:t>
            </a:r>
            <a:r>
              <a:rPr dirty="0" sz="1200" spc="-5">
                <a:latin typeface="Times New Roman"/>
                <a:cs typeface="Times New Roman"/>
              </a:rPr>
              <a:t>Granny's weeping; then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picked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telegram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announced </a:t>
            </a:r>
            <a:r>
              <a:rPr dirty="0" sz="1200">
                <a:latin typeface="Times New Roman"/>
                <a:cs typeface="Times New Roman"/>
              </a:rPr>
              <a:t>that the previous morning Alexandr </a:t>
            </a:r>
            <a:r>
              <a:rPr dirty="0" sz="1200" spc="-5">
                <a:latin typeface="Times New Roman"/>
                <a:cs typeface="Times New Roman"/>
              </a:rPr>
              <a:t>Timofeitch, </a:t>
            </a:r>
            <a:r>
              <a:rPr dirty="0" sz="1200">
                <a:latin typeface="Times New Roman"/>
                <a:cs typeface="Times New Roman"/>
              </a:rPr>
              <a:t>or more simply, </a:t>
            </a:r>
            <a:r>
              <a:rPr dirty="0" sz="1200" spc="-5">
                <a:latin typeface="Times New Roman"/>
                <a:cs typeface="Times New Roman"/>
              </a:rPr>
              <a:t>Sasha,  had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5">
                <a:latin typeface="Times New Roman"/>
                <a:cs typeface="Times New Roman"/>
              </a:rPr>
              <a:t>at Saratov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consumption.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Granny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Ivanovna went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church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memorial </a:t>
            </a:r>
            <a:r>
              <a:rPr dirty="0" sz="1200">
                <a:latin typeface="Times New Roman"/>
                <a:cs typeface="Times New Roman"/>
              </a:rPr>
              <a:t>service, while </a:t>
            </a:r>
            <a:r>
              <a:rPr dirty="0" sz="1200" spc="-5">
                <a:latin typeface="Times New Roman"/>
                <a:cs typeface="Times New Roman"/>
              </a:rPr>
              <a:t>Nadya  went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walking about </a:t>
            </a:r>
            <a:r>
              <a:rPr dirty="0" sz="1200">
                <a:latin typeface="Times New Roman"/>
                <a:cs typeface="Times New Roman"/>
              </a:rPr>
              <a:t>the rooms </a:t>
            </a:r>
            <a:r>
              <a:rPr dirty="0" sz="1200" spc="-5">
                <a:latin typeface="Times New Roman"/>
                <a:cs typeface="Times New Roman"/>
              </a:rPr>
              <a:t>and thinking. She recognized </a:t>
            </a:r>
            <a:r>
              <a:rPr dirty="0" sz="1200">
                <a:latin typeface="Times New Roman"/>
                <a:cs typeface="Times New Roman"/>
              </a:rPr>
              <a:t>clearly that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had  been </a:t>
            </a:r>
            <a:r>
              <a:rPr dirty="0" sz="1200">
                <a:latin typeface="Times New Roman"/>
                <a:cs typeface="Times New Roman"/>
              </a:rPr>
              <a:t>turned upside down </a:t>
            </a:r>
            <a:r>
              <a:rPr dirty="0" sz="1200" spc="-5">
                <a:latin typeface="Times New Roman"/>
                <a:cs typeface="Times New Roman"/>
              </a:rPr>
              <a:t>as Sasha wished; </a:t>
            </a:r>
            <a:r>
              <a:rPr dirty="0" sz="1200">
                <a:latin typeface="Times New Roman"/>
                <a:cs typeface="Times New Roman"/>
              </a:rPr>
              <a:t>that here </a:t>
            </a:r>
            <a:r>
              <a:rPr dirty="0" sz="1200" spc="-5">
                <a:latin typeface="Times New Roman"/>
                <a:cs typeface="Times New Roman"/>
              </a:rPr>
              <a:t>she was, alien, </a:t>
            </a:r>
            <a:r>
              <a:rPr dirty="0" sz="1200">
                <a:latin typeface="Times New Roman"/>
                <a:cs typeface="Times New Roman"/>
              </a:rPr>
              <a:t>isolated, </a:t>
            </a:r>
            <a:r>
              <a:rPr dirty="0" sz="1200" spc="-5">
                <a:latin typeface="Times New Roman"/>
                <a:cs typeface="Times New Roman"/>
              </a:rPr>
              <a:t>useless and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everything </a:t>
            </a:r>
            <a:r>
              <a:rPr dirty="0" sz="1200">
                <a:latin typeface="Times New Roman"/>
                <a:cs typeface="Times New Roman"/>
              </a:rPr>
              <a:t>here </a:t>
            </a:r>
            <a:r>
              <a:rPr dirty="0" sz="1200" spc="-5">
                <a:latin typeface="Times New Roman"/>
                <a:cs typeface="Times New Roman"/>
              </a:rPr>
              <a:t>was useless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her;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past had </a:t>
            </a:r>
            <a:r>
              <a:rPr dirty="0" sz="1200">
                <a:latin typeface="Times New Roman"/>
                <a:cs typeface="Times New Roman"/>
              </a:rPr>
              <a:t>been torn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her  </a:t>
            </a:r>
            <a:r>
              <a:rPr dirty="0" sz="1200" spc="-5">
                <a:latin typeface="Times New Roman"/>
                <a:cs typeface="Times New Roman"/>
              </a:rPr>
              <a:t>and vanished 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burnt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ashes scattered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winds. She  went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Sasha's </a:t>
            </a:r>
            <a:r>
              <a:rPr dirty="0" sz="1200">
                <a:latin typeface="Times New Roman"/>
                <a:cs typeface="Times New Roman"/>
              </a:rPr>
              <a:t>room and stood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for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"Good-bye,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Sasha," she thought, and before </a:t>
            </a:r>
            <a:r>
              <a:rPr dirty="0" sz="1200">
                <a:latin typeface="Times New Roman"/>
                <a:cs typeface="Times New Roman"/>
              </a:rPr>
              <a:t>her mind rose the vista of a </a:t>
            </a:r>
            <a:r>
              <a:rPr dirty="0" sz="1200" spc="-5">
                <a:latin typeface="Times New Roman"/>
                <a:cs typeface="Times New Roman"/>
              </a:rPr>
              <a:t>new, wide,  spacious life, and </a:t>
            </a:r>
            <a:r>
              <a:rPr dirty="0" sz="1200">
                <a:latin typeface="Times New Roman"/>
                <a:cs typeface="Times New Roman"/>
              </a:rPr>
              <a:t>that life, still </a:t>
            </a:r>
            <a:r>
              <a:rPr dirty="0" sz="1200" spc="-5">
                <a:latin typeface="Times New Roman"/>
                <a:cs typeface="Times New Roman"/>
              </a:rPr>
              <a:t>obscure and </a:t>
            </a:r>
            <a:r>
              <a:rPr dirty="0" sz="1200">
                <a:latin typeface="Times New Roman"/>
                <a:cs typeface="Times New Roman"/>
              </a:rPr>
              <a:t>full of </a:t>
            </a:r>
            <a:r>
              <a:rPr dirty="0" sz="1200" spc="-5">
                <a:latin typeface="Times New Roman"/>
                <a:cs typeface="Times New Roman"/>
              </a:rPr>
              <a:t>mysteries, beckoned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and attracted  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She went upstairs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own room to </a:t>
            </a:r>
            <a:r>
              <a:rPr dirty="0" sz="1200" spc="-5">
                <a:latin typeface="Times New Roman"/>
                <a:cs typeface="Times New Roman"/>
              </a:rPr>
              <a:t>pack, and </a:t>
            </a:r>
            <a:r>
              <a:rPr dirty="0" sz="1200">
                <a:latin typeface="Times New Roman"/>
                <a:cs typeface="Times New Roman"/>
              </a:rPr>
              <a:t>next morning </a:t>
            </a:r>
            <a:r>
              <a:rPr dirty="0" sz="1200" spc="-5">
                <a:latin typeface="Times New Roman"/>
                <a:cs typeface="Times New Roman"/>
              </a:rPr>
              <a:t>said good-bye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 family, and </a:t>
            </a:r>
            <a:r>
              <a:rPr dirty="0" sz="1200">
                <a:latin typeface="Times New Roman"/>
                <a:cs typeface="Times New Roman"/>
              </a:rPr>
              <a:t>full of life and </a:t>
            </a:r>
            <a:r>
              <a:rPr dirty="0" sz="1200" spc="-5">
                <a:latin typeface="Times New Roman"/>
                <a:cs typeface="Times New Roman"/>
              </a:rPr>
              <a:t>high spirits left </a:t>
            </a:r>
            <a:r>
              <a:rPr dirty="0" sz="1200">
                <a:latin typeface="Times New Roman"/>
                <a:cs typeface="Times New Roman"/>
              </a:rPr>
              <a:t>the town—as </a:t>
            </a:r>
            <a:r>
              <a:rPr dirty="0" sz="1200" spc="-5">
                <a:latin typeface="Times New Roman"/>
                <a:cs typeface="Times New Roman"/>
              </a:rPr>
              <a:t>she supposed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5440" cy="865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FROM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DIARY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A VIOLENT-TEMPERED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serious person and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 a philosophic </a:t>
            </a:r>
            <a:r>
              <a:rPr dirty="0" sz="1200" spc="-5">
                <a:latin typeface="Times New Roman"/>
                <a:cs typeface="Times New Roman"/>
              </a:rPr>
              <a:t>bent.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vocation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study  of </a:t>
            </a:r>
            <a:r>
              <a:rPr dirty="0" sz="1200" spc="-5">
                <a:latin typeface="Times New Roman"/>
                <a:cs typeface="Times New Roman"/>
              </a:rPr>
              <a:t>finance.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student of </a:t>
            </a:r>
            <a:r>
              <a:rPr dirty="0" sz="1200" spc="-5">
                <a:latin typeface="Times New Roman"/>
                <a:cs typeface="Times New Roman"/>
              </a:rPr>
              <a:t>financial </a:t>
            </a:r>
            <a:r>
              <a:rPr dirty="0" sz="1200">
                <a:latin typeface="Times New Roman"/>
                <a:cs typeface="Times New Roman"/>
              </a:rPr>
              <a:t>law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have chosen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subject of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dissertation—the Past and Future </a:t>
            </a:r>
            <a:r>
              <a:rPr dirty="0" sz="1200">
                <a:latin typeface="Times New Roman"/>
                <a:cs typeface="Times New Roman"/>
              </a:rPr>
              <a:t>of the Dog </a:t>
            </a:r>
            <a:r>
              <a:rPr dirty="0" sz="1200" spc="-5">
                <a:latin typeface="Times New Roman"/>
                <a:cs typeface="Times New Roman"/>
              </a:rPr>
              <a:t>Licence. </a:t>
            </a:r>
            <a:r>
              <a:rPr dirty="0" sz="1200">
                <a:latin typeface="Times New Roman"/>
                <a:cs typeface="Times New Roman"/>
              </a:rPr>
              <a:t>I need hardly point out that </a:t>
            </a:r>
            <a:r>
              <a:rPr dirty="0" sz="1200" spc="-10">
                <a:latin typeface="Times New Roman"/>
                <a:cs typeface="Times New Roman"/>
              </a:rPr>
              <a:t>young  </a:t>
            </a:r>
            <a:r>
              <a:rPr dirty="0" sz="1200" spc="-5">
                <a:latin typeface="Times New Roman"/>
                <a:cs typeface="Times New Roman"/>
              </a:rPr>
              <a:t>ladies, songs, </a:t>
            </a:r>
            <a:r>
              <a:rPr dirty="0" sz="1200">
                <a:latin typeface="Times New Roman"/>
                <a:cs typeface="Times New Roman"/>
              </a:rPr>
              <a:t>moonlight, and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that sort of </a:t>
            </a:r>
            <a:r>
              <a:rPr dirty="0" sz="1200" spc="-5">
                <a:latin typeface="Times New Roman"/>
                <a:cs typeface="Times New Roman"/>
              </a:rPr>
              <a:t>silliness are </a:t>
            </a:r>
            <a:r>
              <a:rPr dirty="0" sz="1200">
                <a:latin typeface="Times New Roman"/>
                <a:cs typeface="Times New Roman"/>
              </a:rPr>
              <a:t>entirely out of </a:t>
            </a:r>
            <a:r>
              <a:rPr dirty="0" sz="1200" spc="10">
                <a:latin typeface="Times New Roman"/>
                <a:cs typeface="Times New Roman"/>
              </a:rPr>
              <a:t>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Morning. Ten o'clock.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 i="1">
                <a:latin typeface="Times New Roman"/>
                <a:cs typeface="Times New Roman"/>
              </a:rPr>
              <a:t>maman </a:t>
            </a:r>
            <a:r>
              <a:rPr dirty="0" sz="1200">
                <a:latin typeface="Times New Roman"/>
                <a:cs typeface="Times New Roman"/>
              </a:rPr>
              <a:t>pours me out a </a:t>
            </a:r>
            <a:r>
              <a:rPr dirty="0" sz="1200" spc="-5">
                <a:latin typeface="Times New Roman"/>
                <a:cs typeface="Times New Roman"/>
              </a:rPr>
              <a:t>cup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coffee. </a:t>
            </a:r>
            <a:r>
              <a:rPr dirty="0" sz="1200">
                <a:latin typeface="Times New Roman"/>
                <a:cs typeface="Times New Roman"/>
              </a:rPr>
              <a:t>I drink it </a:t>
            </a:r>
            <a:r>
              <a:rPr dirty="0" sz="1200" spc="-10">
                <a:latin typeface="Times New Roman"/>
                <a:cs typeface="Times New Roman"/>
              </a:rPr>
              <a:t>and go </a:t>
            </a:r>
            <a:r>
              <a:rPr dirty="0" sz="1200">
                <a:latin typeface="Times New Roman"/>
                <a:cs typeface="Times New Roman"/>
              </a:rPr>
              <a:t>out on  the little balcony to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dissertation. I take a </a:t>
            </a:r>
            <a:r>
              <a:rPr dirty="0" sz="1200" spc="-5">
                <a:latin typeface="Times New Roman"/>
                <a:cs typeface="Times New Roman"/>
              </a:rPr>
              <a:t>clean sheet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paper, </a:t>
            </a:r>
            <a:r>
              <a:rPr dirty="0" sz="1200">
                <a:latin typeface="Times New Roman"/>
                <a:cs typeface="Times New Roman"/>
              </a:rPr>
              <a:t>dip the  </a:t>
            </a:r>
            <a:r>
              <a:rPr dirty="0" sz="1200" spc="-5">
                <a:latin typeface="Times New Roman"/>
                <a:cs typeface="Times New Roman"/>
              </a:rPr>
              <a:t>pen </a:t>
            </a:r>
            <a:r>
              <a:rPr dirty="0" sz="1200">
                <a:latin typeface="Times New Roman"/>
                <a:cs typeface="Times New Roman"/>
              </a:rPr>
              <a:t>into the ink, </a:t>
            </a:r>
            <a:r>
              <a:rPr dirty="0" sz="1200" spc="-5">
                <a:latin typeface="Times New Roman"/>
                <a:cs typeface="Times New Roman"/>
              </a:rPr>
              <a:t>and write </a:t>
            </a:r>
            <a:r>
              <a:rPr dirty="0" sz="1200">
                <a:latin typeface="Times New Roman"/>
                <a:cs typeface="Times New Roman"/>
              </a:rPr>
              <a:t>out the </a:t>
            </a:r>
            <a:r>
              <a:rPr dirty="0" sz="1200" spc="-5">
                <a:latin typeface="Times New Roman"/>
                <a:cs typeface="Times New Roman"/>
              </a:rPr>
              <a:t>title: "The Past and Future </a:t>
            </a:r>
            <a:r>
              <a:rPr dirty="0" sz="1200">
                <a:latin typeface="Times New Roman"/>
                <a:cs typeface="Times New Roman"/>
              </a:rPr>
              <a:t>of the Dog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Licence."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thinking a little I </a:t>
            </a:r>
            <a:r>
              <a:rPr dirty="0" sz="1200" spc="-5">
                <a:latin typeface="Times New Roman"/>
                <a:cs typeface="Times New Roman"/>
              </a:rPr>
              <a:t>write: "Historical Survey. </a:t>
            </a:r>
            <a:r>
              <a:rPr dirty="0" sz="1200">
                <a:latin typeface="Times New Roman"/>
                <a:cs typeface="Times New Roman"/>
              </a:rPr>
              <a:t>We may deduce from some </a:t>
            </a:r>
            <a:r>
              <a:rPr dirty="0" sz="1200" spc="-5">
                <a:latin typeface="Times New Roman"/>
                <a:cs typeface="Times New Roman"/>
              </a:rPr>
              <a:t>allusions 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Herodotus and </a:t>
            </a:r>
            <a:r>
              <a:rPr dirty="0" sz="1200">
                <a:latin typeface="Times New Roman"/>
                <a:cs typeface="Times New Roman"/>
              </a:rPr>
              <a:t>Xenophon that the </a:t>
            </a:r>
            <a:r>
              <a:rPr dirty="0" sz="1200" spc="-5">
                <a:latin typeface="Times New Roman"/>
                <a:cs typeface="Times New Roman"/>
              </a:rPr>
              <a:t>origin </a:t>
            </a:r>
            <a:r>
              <a:rPr dirty="0" sz="1200">
                <a:latin typeface="Times New Roman"/>
                <a:cs typeface="Times New Roman"/>
              </a:rPr>
              <a:t>of the tax on </a:t>
            </a:r>
            <a:r>
              <a:rPr dirty="0" sz="1200" spc="-5">
                <a:latin typeface="Times New Roman"/>
                <a:cs typeface="Times New Roman"/>
              </a:rPr>
              <a:t>dogs goes back </a:t>
            </a:r>
            <a:r>
              <a:rPr dirty="0" sz="1200">
                <a:latin typeface="Times New Roman"/>
                <a:cs typeface="Times New Roman"/>
              </a:rPr>
              <a:t>to . . 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But at </a:t>
            </a:r>
            <a:r>
              <a:rPr dirty="0" sz="1200">
                <a:latin typeface="Times New Roman"/>
                <a:cs typeface="Times New Roman"/>
              </a:rPr>
              <a:t>that point I hear footsteps that strike me as highly </a:t>
            </a:r>
            <a:r>
              <a:rPr dirty="0" sz="1200" spc="-5">
                <a:latin typeface="Times New Roman"/>
                <a:cs typeface="Times New Roman"/>
              </a:rPr>
              <a:t>suspicious. </a:t>
            </a:r>
            <a:r>
              <a:rPr dirty="0" sz="1200">
                <a:latin typeface="Times New Roman"/>
                <a:cs typeface="Times New Roman"/>
              </a:rPr>
              <a:t>I look down from  the balcony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see below 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with a long </a:t>
            </a:r>
            <a:r>
              <a:rPr dirty="0" sz="1200" spc="-5">
                <a:latin typeface="Times New Roman"/>
                <a:cs typeface="Times New Roman"/>
              </a:rPr>
              <a:t>face and </a:t>
            </a:r>
            <a:r>
              <a:rPr dirty="0" sz="1200">
                <a:latin typeface="Times New Roman"/>
                <a:cs typeface="Times New Roman"/>
              </a:rPr>
              <a:t>a long </a:t>
            </a:r>
            <a:r>
              <a:rPr dirty="0" sz="1200" spc="-5">
                <a:latin typeface="Times New Roman"/>
                <a:cs typeface="Times New Roman"/>
              </a:rPr>
              <a:t>waist. Her name,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believe, is Nadenka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Varenka, </a:t>
            </a:r>
            <a:r>
              <a:rPr dirty="0" sz="1200">
                <a:latin typeface="Times New Roman"/>
                <a:cs typeface="Times New Roman"/>
              </a:rPr>
              <a:t>it really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matter </a:t>
            </a:r>
            <a:r>
              <a:rPr dirty="0" sz="1200" spc="-5">
                <a:latin typeface="Times New Roman"/>
                <a:cs typeface="Times New Roman"/>
              </a:rPr>
              <a:t>which. She </a:t>
            </a:r>
            <a:r>
              <a:rPr dirty="0" sz="1200">
                <a:latin typeface="Times New Roman"/>
                <a:cs typeface="Times New Roman"/>
              </a:rPr>
              <a:t>is looking for  </a:t>
            </a:r>
            <a:r>
              <a:rPr dirty="0" sz="1200" spc="-5">
                <a:latin typeface="Times New Roman"/>
                <a:cs typeface="Times New Roman"/>
              </a:rPr>
              <a:t>something, pretends </a:t>
            </a:r>
            <a:r>
              <a:rPr dirty="0" sz="1200">
                <a:latin typeface="Times New Roman"/>
                <a:cs typeface="Times New Roman"/>
              </a:rPr>
              <a:t>not to have </a:t>
            </a:r>
            <a:r>
              <a:rPr dirty="0" sz="1200" spc="-5">
                <a:latin typeface="Times New Roman"/>
                <a:cs typeface="Times New Roman"/>
              </a:rPr>
              <a:t>noticed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and is </a:t>
            </a:r>
            <a:r>
              <a:rPr dirty="0" sz="1200">
                <a:latin typeface="Times New Roman"/>
                <a:cs typeface="Times New Roman"/>
              </a:rPr>
              <a:t>humming 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herself: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"Dost </a:t>
            </a:r>
            <a:r>
              <a:rPr dirty="0" sz="1200">
                <a:latin typeface="Times New Roman"/>
                <a:cs typeface="Times New Roman"/>
              </a:rPr>
              <a:t>thou </a:t>
            </a:r>
            <a:r>
              <a:rPr dirty="0" sz="1200" spc="-5">
                <a:latin typeface="Times New Roman"/>
                <a:cs typeface="Times New Roman"/>
              </a:rPr>
              <a:t>remember </a:t>
            </a:r>
            <a:r>
              <a:rPr dirty="0" sz="1200">
                <a:latin typeface="Times New Roman"/>
                <a:cs typeface="Times New Roman"/>
              </a:rPr>
              <a:t>that song full of </a:t>
            </a:r>
            <a:r>
              <a:rPr dirty="0" sz="1200" spc="-5">
                <a:latin typeface="Times New Roman"/>
                <a:cs typeface="Times New Roman"/>
              </a:rPr>
              <a:t>tenderness?"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read through what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written and </a:t>
            </a:r>
            <a:r>
              <a:rPr dirty="0" sz="1200">
                <a:latin typeface="Times New Roman"/>
                <a:cs typeface="Times New Roman"/>
              </a:rPr>
              <a:t>want to continue, but 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lady pretends to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caught </a:t>
            </a:r>
            <a:r>
              <a:rPr dirty="0" sz="1200">
                <a:latin typeface="Times New Roman"/>
                <a:cs typeface="Times New Roman"/>
              </a:rPr>
              <a:t>sight of me, </a:t>
            </a:r>
            <a:r>
              <a:rPr dirty="0" sz="1200" spc="-5">
                <a:latin typeface="Times New Roman"/>
                <a:cs typeface="Times New Roman"/>
              </a:rPr>
              <a:t>and says </a:t>
            </a:r>
            <a:r>
              <a:rPr dirty="0" sz="1200">
                <a:latin typeface="Times New Roman"/>
                <a:cs typeface="Times New Roman"/>
              </a:rPr>
              <a:t>in a mournful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voice: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 morning, </a:t>
            </a:r>
            <a:r>
              <a:rPr dirty="0" sz="1200">
                <a:latin typeface="Times New Roman"/>
                <a:cs typeface="Times New Roman"/>
              </a:rPr>
              <a:t>Nikolay </a:t>
            </a:r>
            <a:r>
              <a:rPr dirty="0" sz="1200" spc="-5">
                <a:latin typeface="Times New Roman"/>
                <a:cs typeface="Times New Roman"/>
              </a:rPr>
              <a:t>Andreitch.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fancy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misfortune </a:t>
            </a:r>
            <a:r>
              <a:rPr dirty="0" sz="1200">
                <a:latin typeface="Times New Roman"/>
                <a:cs typeface="Times New Roman"/>
              </a:rPr>
              <a:t>I have had! I </a:t>
            </a:r>
            <a:r>
              <a:rPr dirty="0" sz="1200" spc="-5">
                <a:latin typeface="Times New Roman"/>
                <a:cs typeface="Times New Roman"/>
              </a:rPr>
              <a:t>went  </a:t>
            </a:r>
            <a:r>
              <a:rPr dirty="0" sz="1200">
                <a:latin typeface="Times New Roman"/>
                <a:cs typeface="Times New Roman"/>
              </a:rPr>
              <a:t>for a walk yesterday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lost the little </a:t>
            </a:r>
            <a:r>
              <a:rPr dirty="0" sz="1200" spc="-5">
                <a:latin typeface="Times New Roman"/>
                <a:cs typeface="Times New Roman"/>
              </a:rPr>
              <a:t>ball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bracelet!"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read through </a:t>
            </a:r>
            <a:r>
              <a:rPr dirty="0" sz="1200">
                <a:latin typeface="Times New Roman"/>
                <a:cs typeface="Times New Roman"/>
              </a:rPr>
              <a:t>once more the opening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dissertation, I trim up the tail of the letter  </a:t>
            </a:r>
            <a:r>
              <a:rPr dirty="0" sz="1200" spc="-5">
                <a:latin typeface="Times New Roman"/>
                <a:cs typeface="Times New Roman"/>
              </a:rPr>
              <a:t>"g" and </a:t>
            </a:r>
            <a:r>
              <a:rPr dirty="0" sz="1200">
                <a:latin typeface="Times New Roman"/>
                <a:cs typeface="Times New Roman"/>
              </a:rPr>
              <a:t>mean to </a:t>
            </a:r>
            <a:r>
              <a:rPr dirty="0" sz="1200" spc="-5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on, but 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 spc="5">
                <a:latin typeface="Times New Roman"/>
                <a:cs typeface="Times New Roman"/>
              </a:rPr>
              <a:t>lady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persists.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"Nikolay </a:t>
            </a:r>
            <a:r>
              <a:rPr dirty="0" sz="1200" spc="-5">
                <a:latin typeface="Times New Roman"/>
                <a:cs typeface="Times New Roman"/>
              </a:rPr>
              <a:t>Andreitch,"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says, "won't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 me home? The </a:t>
            </a:r>
            <a:r>
              <a:rPr dirty="0" sz="1200" spc="-5">
                <a:latin typeface="Times New Roman"/>
                <a:cs typeface="Times New Roman"/>
              </a:rPr>
              <a:t>Karelins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huge  </a:t>
            </a:r>
            <a:r>
              <a:rPr dirty="0" sz="1200">
                <a:latin typeface="Times New Roman"/>
                <a:cs typeface="Times New Roman"/>
              </a:rPr>
              <a:t>dog that I simply </a:t>
            </a:r>
            <a:r>
              <a:rPr dirty="0" sz="1200" spc="-5">
                <a:latin typeface="Times New Roman"/>
                <a:cs typeface="Times New Roman"/>
              </a:rPr>
              <a:t>daren't pass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out of it. I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5">
                <a:latin typeface="Times New Roman"/>
                <a:cs typeface="Times New Roman"/>
              </a:rPr>
              <a:t>pen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down to </a:t>
            </a:r>
            <a:r>
              <a:rPr dirty="0" sz="1200" spc="-5">
                <a:latin typeface="Times New Roman"/>
                <a:cs typeface="Times New Roman"/>
              </a:rPr>
              <a:t>her. Nadenka </a:t>
            </a:r>
            <a:r>
              <a:rPr dirty="0" sz="1200">
                <a:latin typeface="Times New Roman"/>
                <a:cs typeface="Times New Roman"/>
              </a:rPr>
              <a:t>(or  </a:t>
            </a:r>
            <a:r>
              <a:rPr dirty="0" sz="1200" spc="-5">
                <a:latin typeface="Times New Roman"/>
                <a:cs typeface="Times New Roman"/>
              </a:rPr>
              <a:t>Varenka) takes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arm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we set </a:t>
            </a:r>
            <a:r>
              <a:rPr dirty="0" sz="1200">
                <a:latin typeface="Times New Roman"/>
                <a:cs typeface="Times New Roman"/>
              </a:rPr>
              <a:t>off in the direction of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villa.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6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When the duty of walking arm-in-arm with a lady </a:t>
            </a:r>
            <a:r>
              <a:rPr dirty="0" sz="1200" spc="-5">
                <a:latin typeface="Times New Roman"/>
                <a:cs typeface="Times New Roman"/>
              </a:rPr>
              <a:t>falls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lot, 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or  other I </a:t>
            </a:r>
            <a:r>
              <a:rPr dirty="0" sz="1200" spc="-5">
                <a:latin typeface="Times New Roman"/>
                <a:cs typeface="Times New Roman"/>
              </a:rPr>
              <a:t>always feel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peg </a:t>
            </a:r>
            <a:r>
              <a:rPr dirty="0" sz="1200">
                <a:latin typeface="Times New Roman"/>
                <a:cs typeface="Times New Roman"/>
              </a:rPr>
              <a:t>with a heavy </a:t>
            </a:r>
            <a:r>
              <a:rPr dirty="0" sz="1200" spc="-5">
                <a:latin typeface="Times New Roman"/>
                <a:cs typeface="Times New Roman"/>
              </a:rPr>
              <a:t>cloak hanging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it. </a:t>
            </a:r>
            <a:r>
              <a:rPr dirty="0" sz="1200" spc="-5">
                <a:latin typeface="Times New Roman"/>
                <a:cs typeface="Times New Roman"/>
              </a:rPr>
              <a:t>Nadenka </a:t>
            </a:r>
            <a:r>
              <a:rPr dirty="0" sz="1200">
                <a:latin typeface="Times New Roman"/>
                <a:cs typeface="Times New Roman"/>
              </a:rPr>
              <a:t>(or </a:t>
            </a:r>
            <a:r>
              <a:rPr dirty="0" sz="1200" spc="-5">
                <a:latin typeface="Times New Roman"/>
                <a:cs typeface="Times New Roman"/>
              </a:rPr>
              <a:t>Varenka),  between ourselves,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ardent </a:t>
            </a:r>
            <a:r>
              <a:rPr dirty="0" sz="1200">
                <a:latin typeface="Times New Roman"/>
                <a:cs typeface="Times New Roman"/>
              </a:rPr>
              <a:t>temperament </a:t>
            </a:r>
            <a:r>
              <a:rPr dirty="0" sz="1200" spc="-5">
                <a:latin typeface="Times New Roman"/>
                <a:cs typeface="Times New Roman"/>
              </a:rPr>
              <a:t>(her grandfather was an Armenian), has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peculiar </a:t>
            </a:r>
            <a:r>
              <a:rPr dirty="0" sz="1200">
                <a:latin typeface="Times New Roman"/>
                <a:cs typeface="Times New Roman"/>
              </a:rPr>
              <a:t>art of throwing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whole </a:t>
            </a:r>
            <a:r>
              <a:rPr dirty="0" sz="1200" spc="-5">
                <a:latin typeface="Times New Roman"/>
                <a:cs typeface="Times New Roman"/>
              </a:rPr>
              <a:t>weight </a:t>
            </a:r>
            <a:r>
              <a:rPr dirty="0" sz="1200">
                <a:latin typeface="Times New Roman"/>
                <a:cs typeface="Times New Roman"/>
              </a:rPr>
              <a:t>on one's </a:t>
            </a:r>
            <a:r>
              <a:rPr dirty="0" sz="1200" spc="-5">
                <a:latin typeface="Times New Roman"/>
                <a:cs typeface="Times New Roman"/>
              </a:rPr>
              <a:t>arm and </a:t>
            </a:r>
            <a:r>
              <a:rPr dirty="0" sz="1200">
                <a:latin typeface="Times New Roman"/>
                <a:cs typeface="Times New Roman"/>
              </a:rPr>
              <a:t>clinging to </a:t>
            </a:r>
            <a:r>
              <a:rPr dirty="0" sz="1200" spc="-5">
                <a:latin typeface="Times New Roman"/>
                <a:cs typeface="Times New Roman"/>
              </a:rPr>
              <a:t>one's </a:t>
            </a:r>
            <a:r>
              <a:rPr dirty="0" sz="1200">
                <a:latin typeface="Times New Roman"/>
                <a:cs typeface="Times New Roman"/>
              </a:rPr>
              <a:t>side like a  </a:t>
            </a:r>
            <a:r>
              <a:rPr dirty="0" sz="1200" spc="-5">
                <a:latin typeface="Times New Roman"/>
                <a:cs typeface="Times New Roman"/>
              </a:rPr>
              <a:t>leech.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walk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As we </a:t>
            </a:r>
            <a:r>
              <a:rPr dirty="0" sz="1200">
                <a:latin typeface="Times New Roman"/>
                <a:cs typeface="Times New Roman"/>
              </a:rPr>
              <a:t>pass the </a:t>
            </a:r>
            <a:r>
              <a:rPr dirty="0" sz="1200" spc="-5">
                <a:latin typeface="Times New Roman"/>
                <a:cs typeface="Times New Roman"/>
              </a:rPr>
              <a:t>Karelins', </a:t>
            </a:r>
            <a:r>
              <a:rPr dirty="0" sz="1200">
                <a:latin typeface="Times New Roman"/>
                <a:cs typeface="Times New Roman"/>
              </a:rPr>
              <a:t>I see a </a:t>
            </a:r>
            <a:r>
              <a:rPr dirty="0" sz="1200" spc="-5">
                <a:latin typeface="Times New Roman"/>
                <a:cs typeface="Times New Roman"/>
              </a:rPr>
              <a:t>huge dog, </a:t>
            </a:r>
            <a:r>
              <a:rPr dirty="0" sz="1200">
                <a:latin typeface="Times New Roman"/>
                <a:cs typeface="Times New Roman"/>
              </a:rPr>
              <a:t>who reminds me of the dog </a:t>
            </a:r>
            <a:r>
              <a:rPr dirty="0" sz="1200" spc="-5">
                <a:latin typeface="Times New Roman"/>
                <a:cs typeface="Times New Roman"/>
              </a:rPr>
              <a:t>licence. </a:t>
            </a:r>
            <a:r>
              <a:rPr dirty="0" sz="1200">
                <a:latin typeface="Times New Roman"/>
                <a:cs typeface="Times New Roman"/>
              </a:rPr>
              <a:t>I think  with </a:t>
            </a:r>
            <a:r>
              <a:rPr dirty="0" sz="1200" spc="-5">
                <a:latin typeface="Times New Roman"/>
                <a:cs typeface="Times New Roman"/>
              </a:rPr>
              <a:t>despair </a:t>
            </a:r>
            <a:r>
              <a:rPr dirty="0" sz="1200">
                <a:latin typeface="Times New Roman"/>
                <a:cs typeface="Times New Roman"/>
              </a:rPr>
              <a:t>of the work I have </a:t>
            </a:r>
            <a:r>
              <a:rPr dirty="0" sz="1200" spc="-5">
                <a:latin typeface="Times New Roman"/>
                <a:cs typeface="Times New Roman"/>
              </a:rPr>
              <a:t>begun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sighing for?" </a:t>
            </a:r>
            <a:r>
              <a:rPr dirty="0" sz="1200" spc="-5">
                <a:latin typeface="Times New Roman"/>
                <a:cs typeface="Times New Roman"/>
              </a:rPr>
              <a:t>asks Nadenka </a:t>
            </a:r>
            <a:r>
              <a:rPr dirty="0" sz="1200">
                <a:latin typeface="Times New Roman"/>
                <a:cs typeface="Times New Roman"/>
              </a:rPr>
              <a:t>(or </a:t>
            </a:r>
            <a:r>
              <a:rPr dirty="0" sz="1200" spc="-5">
                <a:latin typeface="Times New Roman"/>
                <a:cs typeface="Times New Roman"/>
              </a:rPr>
              <a:t>Varenka), and </a:t>
            </a:r>
            <a:r>
              <a:rPr dirty="0" sz="1200">
                <a:latin typeface="Times New Roman"/>
                <a:cs typeface="Times New Roman"/>
              </a:rPr>
              <a:t>heaves a </a:t>
            </a:r>
            <a:r>
              <a:rPr dirty="0" sz="1200" spc="-5">
                <a:latin typeface="Times New Roman"/>
                <a:cs typeface="Times New Roman"/>
              </a:rPr>
              <a:t>sigh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herself.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-5">
                <a:latin typeface="Times New Roman"/>
                <a:cs typeface="Times New Roman"/>
              </a:rPr>
              <a:t>digress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to explain that </a:t>
            </a:r>
            <a:r>
              <a:rPr dirty="0" sz="1200" spc="-5">
                <a:latin typeface="Times New Roman"/>
                <a:cs typeface="Times New Roman"/>
              </a:rPr>
              <a:t>Nadenka </a:t>
            </a:r>
            <a:r>
              <a:rPr dirty="0" sz="1200">
                <a:latin typeface="Times New Roman"/>
                <a:cs typeface="Times New Roman"/>
              </a:rPr>
              <a:t>or Varenka (now I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 think of it, I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I have heard her </a:t>
            </a:r>
            <a:r>
              <a:rPr dirty="0" sz="1200" spc="-5">
                <a:latin typeface="Times New Roman"/>
                <a:cs typeface="Times New Roman"/>
              </a:rPr>
              <a:t>called Mashenka) imagines,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guess why,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6448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206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love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her, and </a:t>
            </a:r>
            <a:r>
              <a:rPr dirty="0" sz="1200" spc="-5">
                <a:latin typeface="Times New Roman"/>
                <a:cs typeface="Times New Roman"/>
              </a:rPr>
              <a:t>therefore </a:t>
            </a:r>
            <a:r>
              <a:rPr dirty="0" sz="1200">
                <a:latin typeface="Times New Roman"/>
                <a:cs typeface="Times New Roman"/>
              </a:rPr>
              <a:t>thinks it her </a:t>
            </a:r>
            <a:r>
              <a:rPr dirty="0" sz="1200" spc="5">
                <a:latin typeface="Times New Roman"/>
                <a:cs typeface="Times New Roman"/>
              </a:rPr>
              <a:t>duty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humane </a:t>
            </a:r>
            <a:r>
              <a:rPr dirty="0" sz="1200" spc="-5">
                <a:latin typeface="Times New Roman"/>
                <a:cs typeface="Times New Roman"/>
              </a:rPr>
              <a:t>person always </a:t>
            </a:r>
            <a:r>
              <a:rPr dirty="0" sz="1200">
                <a:latin typeface="Times New Roman"/>
                <a:cs typeface="Times New Roman"/>
              </a:rPr>
              <a:t>to look 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with </a:t>
            </a:r>
            <a:r>
              <a:rPr dirty="0" sz="1200" spc="-5">
                <a:latin typeface="Times New Roman"/>
                <a:cs typeface="Times New Roman"/>
              </a:rPr>
              <a:t>compassion </a:t>
            </a:r>
            <a:r>
              <a:rPr dirty="0" sz="1200">
                <a:latin typeface="Times New Roman"/>
                <a:cs typeface="Times New Roman"/>
              </a:rPr>
              <a:t>and to soothe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wound 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"Listen," said she, stopping. "I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sighing. </a:t>
            </a:r>
            <a:r>
              <a:rPr dirty="0" sz="1200">
                <a:latin typeface="Times New Roman"/>
                <a:cs typeface="Times New Roman"/>
              </a:rPr>
              <a:t>You are in love, </a:t>
            </a:r>
            <a:r>
              <a:rPr dirty="0" sz="1200" spc="-10">
                <a:latin typeface="Times New Roman"/>
                <a:cs typeface="Times New Roman"/>
              </a:rPr>
              <a:t>yes; </a:t>
            </a:r>
            <a:r>
              <a:rPr dirty="0" sz="1200">
                <a:latin typeface="Times New Roman"/>
                <a:cs typeface="Times New Roman"/>
              </a:rPr>
              <a:t>but I  </a:t>
            </a:r>
            <a:r>
              <a:rPr dirty="0" sz="1200" spc="-5">
                <a:latin typeface="Times New Roman"/>
                <a:cs typeface="Times New Roman"/>
              </a:rPr>
              <a:t>beg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the sake of our </a:t>
            </a:r>
            <a:r>
              <a:rPr dirty="0" sz="1200" spc="-5">
                <a:latin typeface="Times New Roman"/>
                <a:cs typeface="Times New Roman"/>
              </a:rPr>
              <a:t>friendship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girl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deepest  respect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5">
                <a:latin typeface="Times New Roman"/>
                <a:cs typeface="Times New Roman"/>
              </a:rPr>
              <a:t>return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love; but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her fault </a:t>
            </a:r>
            <a:r>
              <a:rPr dirty="0" sz="1200">
                <a:latin typeface="Times New Roman"/>
                <a:cs typeface="Times New Roman"/>
              </a:rPr>
              <a:t>that her </a:t>
            </a:r>
            <a:r>
              <a:rPr dirty="0" sz="1200" spc="5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long 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another's?"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Mashenka's </a:t>
            </a:r>
            <a:r>
              <a:rPr dirty="0" sz="1200">
                <a:latin typeface="Times New Roman"/>
                <a:cs typeface="Times New Roman"/>
              </a:rPr>
              <a:t>nose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swell and </a:t>
            </a:r>
            <a:r>
              <a:rPr dirty="0" sz="1200">
                <a:latin typeface="Times New Roman"/>
                <a:cs typeface="Times New Roman"/>
              </a:rPr>
              <a:t>turn red, </a:t>
            </a:r>
            <a:r>
              <a:rPr dirty="0" sz="1200" spc="-5">
                <a:latin typeface="Times New Roman"/>
                <a:cs typeface="Times New Roman"/>
              </a:rPr>
              <a:t>her eyes </a:t>
            </a:r>
            <a:r>
              <a:rPr dirty="0" sz="1200">
                <a:latin typeface="Times New Roman"/>
                <a:cs typeface="Times New Roman"/>
              </a:rPr>
              <a:t>fill with </a:t>
            </a:r>
            <a:r>
              <a:rPr dirty="0" sz="1200" spc="-5">
                <a:latin typeface="Times New Roman"/>
                <a:cs typeface="Times New Roman"/>
              </a:rPr>
              <a:t>tears: she </a:t>
            </a:r>
            <a:r>
              <a:rPr dirty="0" sz="1200">
                <a:latin typeface="Times New Roman"/>
                <a:cs typeface="Times New Roman"/>
              </a:rPr>
              <a:t>evidently  </a:t>
            </a:r>
            <a:r>
              <a:rPr dirty="0" sz="1200" spc="-5">
                <a:latin typeface="Times New Roman"/>
                <a:cs typeface="Times New Roman"/>
              </a:rPr>
              <a:t>expects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answer </a:t>
            </a:r>
            <a:r>
              <a:rPr dirty="0" sz="1200">
                <a:latin typeface="Times New Roman"/>
                <a:cs typeface="Times New Roman"/>
              </a:rPr>
              <a:t>from me, but, </a:t>
            </a:r>
            <a:r>
              <a:rPr dirty="0" sz="1200" spc="-5">
                <a:latin typeface="Times New Roman"/>
                <a:cs typeface="Times New Roman"/>
              </a:rPr>
              <a:t>fortunately,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this moment we arrive. Mashenka's  </a:t>
            </a:r>
            <a:r>
              <a:rPr dirty="0" sz="1200">
                <a:latin typeface="Times New Roman"/>
                <a:cs typeface="Times New Roman"/>
              </a:rPr>
              <a:t>mamma, a </a:t>
            </a:r>
            <a:r>
              <a:rPr dirty="0" sz="1200" spc="-5">
                <a:latin typeface="Times New Roman"/>
                <a:cs typeface="Times New Roman"/>
              </a:rPr>
              <a:t>good-natured woman </a:t>
            </a:r>
            <a:r>
              <a:rPr dirty="0" sz="1200">
                <a:latin typeface="Times New Roman"/>
                <a:cs typeface="Times New Roman"/>
              </a:rPr>
              <a:t>but full of </a:t>
            </a:r>
            <a:r>
              <a:rPr dirty="0" sz="1200" spc="-5">
                <a:latin typeface="Times New Roman"/>
                <a:cs typeface="Times New Roman"/>
              </a:rPr>
              <a:t>conventional </a:t>
            </a:r>
            <a:r>
              <a:rPr dirty="0" sz="1200">
                <a:latin typeface="Times New Roman"/>
                <a:cs typeface="Times New Roman"/>
              </a:rPr>
              <a:t>ideas,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sitting on the </a:t>
            </a:r>
            <a:r>
              <a:rPr dirty="0" sz="1200" spc="-5">
                <a:latin typeface="Times New Roman"/>
                <a:cs typeface="Times New Roman"/>
              </a:rPr>
              <a:t>terrace:  glancing at her </a:t>
            </a:r>
            <a:r>
              <a:rPr dirty="0" sz="1200">
                <a:latin typeface="Times New Roman"/>
                <a:cs typeface="Times New Roman"/>
              </a:rPr>
              <a:t>daughter's </a:t>
            </a:r>
            <a:r>
              <a:rPr dirty="0" sz="1200" spc="-5">
                <a:latin typeface="Times New Roman"/>
                <a:cs typeface="Times New Roman"/>
              </a:rPr>
              <a:t>agitated face, she </a:t>
            </a:r>
            <a:r>
              <a:rPr dirty="0" sz="1200">
                <a:latin typeface="Times New Roman"/>
                <a:cs typeface="Times New Roman"/>
              </a:rPr>
              <a:t>looks intently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sighs, as though  saying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herself: "Ah,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people!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even know how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their  </a:t>
            </a:r>
            <a:r>
              <a:rPr dirty="0" sz="1200" spc="-5">
                <a:latin typeface="Times New Roman"/>
                <a:cs typeface="Times New Roman"/>
              </a:rPr>
              <a:t>secrets </a:t>
            </a:r>
            <a:r>
              <a:rPr dirty="0" sz="1200">
                <a:latin typeface="Times New Roman"/>
                <a:cs typeface="Times New Roman"/>
              </a:rPr>
              <a:t>to themselves!"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terrace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are several </a:t>
            </a:r>
            <a:r>
              <a:rPr dirty="0" sz="1200" spc="-5">
                <a:latin typeface="Times New Roman"/>
                <a:cs typeface="Times New Roman"/>
              </a:rPr>
              <a:t>young ladies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various colours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retired officer 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staying in the villa next to ours.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wounded during the last </a:t>
            </a:r>
            <a:r>
              <a:rPr dirty="0" sz="1200" spc="-5">
                <a:latin typeface="Times New Roman"/>
                <a:cs typeface="Times New Roman"/>
              </a:rPr>
              <a:t>war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left  </a:t>
            </a:r>
            <a:r>
              <a:rPr dirty="0" sz="1200">
                <a:latin typeface="Times New Roman"/>
                <a:cs typeface="Times New Roman"/>
              </a:rPr>
              <a:t>temple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hip. This </a:t>
            </a:r>
            <a:r>
              <a:rPr dirty="0" sz="1200" spc="-5">
                <a:latin typeface="Times New Roman"/>
                <a:cs typeface="Times New Roman"/>
              </a:rPr>
              <a:t>unfortunate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is,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myself, </a:t>
            </a:r>
            <a:r>
              <a:rPr dirty="0" sz="1200">
                <a:latin typeface="Times New Roman"/>
                <a:cs typeface="Times New Roman"/>
              </a:rPr>
              <a:t>proposing to </a:t>
            </a:r>
            <a:r>
              <a:rPr dirty="0" sz="1200" spc="-5">
                <a:latin typeface="Times New Roman"/>
                <a:cs typeface="Times New Roman"/>
              </a:rPr>
              <a:t>devote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summer </a:t>
            </a:r>
            <a:r>
              <a:rPr dirty="0" sz="1200">
                <a:latin typeface="Times New Roman"/>
                <a:cs typeface="Times New Roman"/>
              </a:rPr>
              <a:t>to literary work. </a:t>
            </a:r>
            <a:r>
              <a:rPr dirty="0" sz="1200" spc="-5">
                <a:latin typeface="Times New Roman"/>
                <a:cs typeface="Times New Roman"/>
              </a:rPr>
              <a:t>He is </a:t>
            </a:r>
            <a:r>
              <a:rPr dirty="0" sz="1200">
                <a:latin typeface="Times New Roman"/>
                <a:cs typeface="Times New Roman"/>
              </a:rPr>
              <a:t>writing the "Memoirs of a Military Man." </a:t>
            </a:r>
            <a:r>
              <a:rPr dirty="0" sz="1200" spc="-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me, he  </a:t>
            </a:r>
            <a:r>
              <a:rPr dirty="0" sz="1200" spc="-5">
                <a:latin typeface="Times New Roman"/>
                <a:cs typeface="Times New Roman"/>
              </a:rPr>
              <a:t>begins his honourable </a:t>
            </a:r>
            <a:r>
              <a:rPr dirty="0" sz="1200">
                <a:latin typeface="Times New Roman"/>
                <a:cs typeface="Times New Roman"/>
              </a:rPr>
              <a:t>labours every </a:t>
            </a:r>
            <a:r>
              <a:rPr dirty="0" sz="1200" spc="-5">
                <a:latin typeface="Times New Roman"/>
                <a:cs typeface="Times New Roman"/>
              </a:rPr>
              <a:t>morning,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 written </a:t>
            </a:r>
            <a:r>
              <a:rPr dirty="0" sz="1200">
                <a:latin typeface="Times New Roman"/>
                <a:cs typeface="Times New Roman"/>
              </a:rPr>
              <a:t>more than </a:t>
            </a:r>
            <a:r>
              <a:rPr dirty="0" sz="1200" spc="-5">
                <a:latin typeface="Times New Roman"/>
                <a:cs typeface="Times New Roman"/>
              </a:rPr>
              <a:t>"I  was </a:t>
            </a:r>
            <a:r>
              <a:rPr dirty="0" sz="1200">
                <a:latin typeface="Times New Roman"/>
                <a:cs typeface="Times New Roman"/>
              </a:rPr>
              <a:t>born in 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Varenka </a:t>
            </a:r>
            <a:r>
              <a:rPr dirty="0" sz="1200">
                <a:latin typeface="Times New Roman"/>
                <a:cs typeface="Times New Roman"/>
              </a:rPr>
              <a:t>or Mashenka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sure to </a:t>
            </a:r>
            <a:r>
              <a:rPr dirty="0" sz="1200" spc="-5">
                <a:latin typeface="Times New Roman"/>
                <a:cs typeface="Times New Roman"/>
              </a:rPr>
              <a:t>appear under his balcony, and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wounded </a:t>
            </a:r>
            <a:r>
              <a:rPr dirty="0" sz="1200">
                <a:latin typeface="Times New Roman"/>
                <a:cs typeface="Times New Roman"/>
              </a:rPr>
              <a:t>hero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borne off under</a:t>
            </a:r>
            <a:r>
              <a:rPr dirty="0" sz="1200" spc="-5">
                <a:latin typeface="Times New Roman"/>
                <a:cs typeface="Times New Roman"/>
              </a:rPr>
              <a:t> guard.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party sitting on the </a:t>
            </a:r>
            <a:r>
              <a:rPr dirty="0" sz="1200" spc="-5">
                <a:latin typeface="Times New Roman"/>
                <a:cs typeface="Times New Roman"/>
              </a:rPr>
              <a:t>terrace are engaged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preparing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miserable fruit </a:t>
            </a:r>
            <a:r>
              <a:rPr dirty="0" sz="1200">
                <a:latin typeface="Times New Roman"/>
                <a:cs typeface="Times New Roman"/>
              </a:rPr>
              <a:t>for  jam. I make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bows and </a:t>
            </a:r>
            <a:r>
              <a:rPr dirty="0" sz="1200" spc="-5">
                <a:latin typeface="Times New Roman"/>
                <a:cs typeface="Times New Roman"/>
              </a:rPr>
              <a:t>am about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retreat, </a:t>
            </a:r>
            <a:r>
              <a:rPr dirty="0" sz="1200">
                <a:latin typeface="Times New Roman"/>
                <a:cs typeface="Times New Roman"/>
              </a:rPr>
              <a:t>but 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ladies of </a:t>
            </a:r>
            <a:r>
              <a:rPr dirty="0" sz="1200" spc="-5">
                <a:latin typeface="Times New Roman"/>
                <a:cs typeface="Times New Roman"/>
              </a:rPr>
              <a:t>various  colours </a:t>
            </a:r>
            <a:r>
              <a:rPr dirty="0" sz="1200">
                <a:latin typeface="Times New Roman"/>
                <a:cs typeface="Times New Roman"/>
              </a:rPr>
              <a:t>seize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hat with a </a:t>
            </a:r>
            <a:r>
              <a:rPr dirty="0" sz="1200" spc="-5">
                <a:latin typeface="Times New Roman"/>
                <a:cs typeface="Times New Roman"/>
              </a:rPr>
              <a:t>squeal and insist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staying.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down. They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me a  plate of </a:t>
            </a:r>
            <a:r>
              <a:rPr dirty="0" sz="1200" spc="-5">
                <a:latin typeface="Times New Roman"/>
                <a:cs typeface="Times New Roman"/>
              </a:rPr>
              <a:t>fruit and </a:t>
            </a:r>
            <a:r>
              <a:rPr dirty="0" sz="1200">
                <a:latin typeface="Times New Roman"/>
                <a:cs typeface="Times New Roman"/>
              </a:rPr>
              <a:t>a hairpin. I begin </a:t>
            </a:r>
            <a:r>
              <a:rPr dirty="0" sz="1200" spc="-5">
                <a:latin typeface="Times New Roman"/>
                <a:cs typeface="Times New Roman"/>
              </a:rPr>
              <a:t>taking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seeds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6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ladies of various </a:t>
            </a:r>
            <a:r>
              <a:rPr dirty="0" sz="1200" spc="-5">
                <a:latin typeface="Times New Roman"/>
                <a:cs typeface="Times New Roman"/>
              </a:rPr>
              <a:t>colours </a:t>
            </a:r>
            <a:r>
              <a:rPr dirty="0" sz="1200">
                <a:latin typeface="Times New Roman"/>
                <a:cs typeface="Times New Roman"/>
              </a:rPr>
              <a:t>talk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men: they say that So-and-So </a:t>
            </a:r>
            <a:r>
              <a:rPr dirty="0" sz="1200" spc="-5">
                <a:latin typeface="Times New Roman"/>
                <a:cs typeface="Times New Roman"/>
              </a:rPr>
              <a:t>is nice-  looking,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So-and-So is handsome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not nice, </a:t>
            </a:r>
            <a:r>
              <a:rPr dirty="0" sz="1200">
                <a:latin typeface="Times New Roman"/>
                <a:cs typeface="Times New Roman"/>
              </a:rPr>
              <a:t>that somebody </a:t>
            </a:r>
            <a:r>
              <a:rPr dirty="0" sz="1200" spc="-5">
                <a:latin typeface="Times New Roman"/>
                <a:cs typeface="Times New Roman"/>
              </a:rPr>
              <a:t>else is </a:t>
            </a:r>
            <a:r>
              <a:rPr dirty="0" sz="1200">
                <a:latin typeface="Times New Roman"/>
                <a:cs typeface="Times New Roman"/>
              </a:rPr>
              <a:t>nice but </a:t>
            </a:r>
            <a:r>
              <a:rPr dirty="0" sz="1200" spc="-10">
                <a:latin typeface="Times New Roman"/>
                <a:cs typeface="Times New Roman"/>
              </a:rPr>
              <a:t>ugly,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that a fourth would 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bad-looking if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nose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like a </a:t>
            </a:r>
            <a:r>
              <a:rPr dirty="0" sz="1200" spc="-5">
                <a:latin typeface="Times New Roman"/>
                <a:cs typeface="Times New Roman"/>
              </a:rPr>
              <a:t>thimble,  and so</a:t>
            </a:r>
            <a:r>
              <a:rPr dirty="0" sz="1200">
                <a:latin typeface="Times New Roman"/>
                <a:cs typeface="Times New Roman"/>
              </a:rPr>
              <a:t> 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 i="1">
                <a:latin typeface="Times New Roman"/>
                <a:cs typeface="Times New Roman"/>
              </a:rPr>
              <a:t>Monsieur </a:t>
            </a:r>
            <a:r>
              <a:rPr dirty="0" sz="1200" i="1">
                <a:latin typeface="Times New Roman"/>
                <a:cs typeface="Times New Roman"/>
              </a:rPr>
              <a:t>Nicolas</a:t>
            </a:r>
            <a:r>
              <a:rPr dirty="0" sz="1200">
                <a:latin typeface="Times New Roman"/>
                <a:cs typeface="Times New Roman"/>
              </a:rPr>
              <a:t>," </a:t>
            </a:r>
            <a:r>
              <a:rPr dirty="0" sz="1200" spc="-5">
                <a:latin typeface="Times New Roman"/>
                <a:cs typeface="Times New Roman"/>
              </a:rPr>
              <a:t>says Varenka's </a:t>
            </a:r>
            <a:r>
              <a:rPr dirty="0" sz="1200">
                <a:latin typeface="Times New Roman"/>
                <a:cs typeface="Times New Roman"/>
              </a:rPr>
              <a:t>mamma, turning to me, </a:t>
            </a:r>
            <a:r>
              <a:rPr dirty="0" sz="1200" spc="-5">
                <a:latin typeface="Times New Roman"/>
                <a:cs typeface="Times New Roman"/>
              </a:rPr>
              <a:t>"are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handsome,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attractive.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face.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men,  </a:t>
            </a:r>
            <a:r>
              <a:rPr dirty="0" sz="1200" spc="-5">
                <a:latin typeface="Times New Roman"/>
                <a:cs typeface="Times New Roman"/>
              </a:rPr>
              <a:t>though, it's </a:t>
            </a:r>
            <a:r>
              <a:rPr dirty="0" sz="1200">
                <a:latin typeface="Times New Roman"/>
                <a:cs typeface="Times New Roman"/>
              </a:rPr>
              <a:t>not beauty but </a:t>
            </a:r>
            <a:r>
              <a:rPr dirty="0" sz="1200" spc="-5">
                <a:latin typeface="Times New Roman"/>
                <a:cs typeface="Times New Roman"/>
              </a:rPr>
              <a:t>intelligence </a:t>
            </a:r>
            <a:r>
              <a:rPr dirty="0" sz="1200">
                <a:latin typeface="Times New Roman"/>
                <a:cs typeface="Times New Roman"/>
              </a:rPr>
              <a:t>that matters," </a:t>
            </a:r>
            <a:r>
              <a:rPr dirty="0" sz="1200" spc="-5">
                <a:latin typeface="Times New Roman"/>
                <a:cs typeface="Times New Roman"/>
              </a:rPr>
              <a:t>she adds,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sighing.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young ladies sigh, </a:t>
            </a:r>
            <a:r>
              <a:rPr dirty="0" sz="1200">
                <a:latin typeface="Times New Roman"/>
                <a:cs typeface="Times New Roman"/>
              </a:rPr>
              <a:t>too, and </a:t>
            </a:r>
            <a:r>
              <a:rPr dirty="0" sz="1200" spc="-5">
                <a:latin typeface="Times New Roman"/>
                <a:cs typeface="Times New Roman"/>
              </a:rPr>
              <a:t>drop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. . . they </a:t>
            </a:r>
            <a:r>
              <a:rPr dirty="0" sz="1200" spc="-5">
                <a:latin typeface="Times New Roman"/>
                <a:cs typeface="Times New Roman"/>
              </a:rPr>
              <a:t>agree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thing in </a:t>
            </a:r>
            <a:r>
              <a:rPr dirty="0" sz="1200" spc="-5">
                <a:latin typeface="Times New Roman"/>
                <a:cs typeface="Times New Roman"/>
              </a:rPr>
              <a:t>men  is </a:t>
            </a:r>
            <a:r>
              <a:rPr dirty="0" sz="1200">
                <a:latin typeface="Times New Roman"/>
                <a:cs typeface="Times New Roman"/>
              </a:rPr>
              <a:t>not beauty but </a:t>
            </a:r>
            <a:r>
              <a:rPr dirty="0" sz="1200" spc="-5">
                <a:latin typeface="Times New Roman"/>
                <a:cs typeface="Times New Roman"/>
              </a:rPr>
              <a:t>intelligence.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steal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glance sideways at </a:t>
            </a:r>
            <a:r>
              <a:rPr dirty="0" sz="1200">
                <a:latin typeface="Times New Roman"/>
                <a:cs typeface="Times New Roman"/>
              </a:rPr>
              <a:t>a looking-glass to </a:t>
            </a:r>
            <a:r>
              <a:rPr dirty="0" sz="1200" spc="-5">
                <a:latin typeface="Times New Roman"/>
                <a:cs typeface="Times New Roman"/>
              </a:rPr>
              <a:t>ascertain  whether </a:t>
            </a:r>
            <a:r>
              <a:rPr dirty="0" sz="1200">
                <a:latin typeface="Times New Roman"/>
                <a:cs typeface="Times New Roman"/>
              </a:rPr>
              <a:t>I really </a:t>
            </a:r>
            <a:r>
              <a:rPr dirty="0" sz="1200" spc="-5">
                <a:latin typeface="Times New Roman"/>
                <a:cs typeface="Times New Roman"/>
              </a:rPr>
              <a:t>am attractive. </a:t>
            </a:r>
            <a:r>
              <a:rPr dirty="0" sz="1200">
                <a:latin typeface="Times New Roman"/>
                <a:cs typeface="Times New Roman"/>
              </a:rPr>
              <a:t>I see a shaggy head, a bushy beard, </a:t>
            </a:r>
            <a:r>
              <a:rPr dirty="0" sz="1200" spc="-5">
                <a:latin typeface="Times New Roman"/>
                <a:cs typeface="Times New Roman"/>
              </a:rPr>
              <a:t>moustaches,  eyebrows, hair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cheeks, </a:t>
            </a:r>
            <a:r>
              <a:rPr dirty="0" sz="1200">
                <a:latin typeface="Times New Roman"/>
                <a:cs typeface="Times New Roman"/>
              </a:rPr>
              <a:t>hair up to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eyes,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perfect </a:t>
            </a:r>
            <a:r>
              <a:rPr dirty="0" sz="1200">
                <a:latin typeface="Times New Roman"/>
                <a:cs typeface="Times New Roman"/>
              </a:rPr>
              <a:t>thicket with a solid nose  </a:t>
            </a:r>
            <a:r>
              <a:rPr dirty="0" sz="1200" spc="-5">
                <a:latin typeface="Times New Roman"/>
                <a:cs typeface="Times New Roman"/>
              </a:rPr>
              <a:t>sticking </a:t>
            </a:r>
            <a:r>
              <a:rPr dirty="0" sz="1200">
                <a:latin typeface="Times New Roman"/>
                <a:cs typeface="Times New Roman"/>
              </a:rPr>
              <a:t>up out of it like a </a:t>
            </a:r>
            <a:r>
              <a:rPr dirty="0" sz="1200" spc="-5">
                <a:latin typeface="Times New Roman"/>
                <a:cs typeface="Times New Roman"/>
              </a:rPr>
              <a:t>watch-tower. Attractive! </a:t>
            </a:r>
            <a:r>
              <a:rPr dirty="0" sz="1200" spc="-10">
                <a:latin typeface="Times New Roman"/>
                <a:cs typeface="Times New Roman"/>
              </a:rPr>
              <a:t>h'm!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"But it's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qualities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soul, </a:t>
            </a:r>
            <a:r>
              <a:rPr dirty="0" sz="1200" spc="-5">
                <a:latin typeface="Times New Roman"/>
                <a:cs typeface="Times New Roman"/>
              </a:rPr>
              <a:t>after all,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your way, </a:t>
            </a:r>
            <a:r>
              <a:rPr dirty="0" sz="1200" i="1">
                <a:latin typeface="Times New Roman"/>
                <a:cs typeface="Times New Roman"/>
              </a:rPr>
              <a:t>Nicolas</a:t>
            </a:r>
            <a:r>
              <a:rPr dirty="0" sz="1200">
                <a:latin typeface="Times New Roman"/>
                <a:cs typeface="Times New Roman"/>
              </a:rPr>
              <a:t>,"  </a:t>
            </a:r>
            <a:r>
              <a:rPr dirty="0" sz="1200" spc="-5">
                <a:latin typeface="Times New Roman"/>
                <a:cs typeface="Times New Roman"/>
              </a:rPr>
              <a:t>sighs Nadenka's mamma, as though affirming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secret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original </a:t>
            </a:r>
            <a:r>
              <a:rPr dirty="0" sz="1200">
                <a:latin typeface="Times New Roman"/>
                <a:cs typeface="Times New Roman"/>
              </a:rPr>
              <a:t>idea of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own.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Nadenka is sympathetically distressed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account, </a:t>
            </a:r>
            <a:r>
              <a:rPr dirty="0" sz="1200">
                <a:latin typeface="Times New Roman"/>
                <a:cs typeface="Times New Roman"/>
              </a:rPr>
              <a:t>but the conviction that a  man passionately in love with </a:t>
            </a:r>
            <a:r>
              <a:rPr dirty="0" sz="1200" spc="-5">
                <a:latin typeface="Times New Roman"/>
                <a:cs typeface="Times New Roman"/>
              </a:rPr>
              <a:t>her is sitting opposite is </a:t>
            </a:r>
            <a:r>
              <a:rPr dirty="0" sz="1200">
                <a:latin typeface="Times New Roman"/>
                <a:cs typeface="Times New Roman"/>
              </a:rPr>
              <a:t>obviously a </a:t>
            </a:r>
            <a:r>
              <a:rPr dirty="0" sz="1200" spc="-5">
                <a:latin typeface="Times New Roman"/>
                <a:cs typeface="Times New Roman"/>
              </a:rPr>
              <a:t>source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greatest  enjoyment </a:t>
            </a:r>
            <a:r>
              <a:rPr dirty="0" sz="1200">
                <a:latin typeface="Times New Roman"/>
                <a:cs typeface="Times New Roman"/>
              </a:rPr>
              <a:t>to her.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6499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"He won't </a:t>
            </a:r>
            <a:r>
              <a:rPr dirty="0" sz="1200">
                <a:latin typeface="Times New Roman"/>
                <a:cs typeface="Times New Roman"/>
              </a:rPr>
              <a:t>leave off," </a:t>
            </a:r>
            <a:r>
              <a:rPr dirty="0" sz="1200" spc="-5">
                <a:latin typeface="Times New Roman"/>
                <a:cs typeface="Times New Roman"/>
              </a:rPr>
              <a:t>Lyapunov went </a:t>
            </a:r>
            <a:r>
              <a:rPr dirty="0" sz="1200">
                <a:latin typeface="Times New Roman"/>
                <a:cs typeface="Times New Roman"/>
              </a:rPr>
              <a:t>on, snorting </a:t>
            </a:r>
            <a:r>
              <a:rPr dirty="0" sz="1200" spc="-5">
                <a:latin typeface="Times New Roman"/>
                <a:cs typeface="Times New Roman"/>
              </a:rPr>
              <a:t>angrily. "He takes advantage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position </a:t>
            </a:r>
            <a:r>
              <a:rPr dirty="0" sz="1200" spc="-5">
                <a:latin typeface="Times New Roman"/>
                <a:cs typeface="Times New Roman"/>
              </a:rPr>
              <a:t>as an </a:t>
            </a:r>
            <a:r>
              <a:rPr dirty="0" sz="1200">
                <a:latin typeface="Times New Roman"/>
                <a:cs typeface="Times New Roman"/>
              </a:rPr>
              <a:t>invalid </a:t>
            </a:r>
            <a:r>
              <a:rPr dirty="0" sz="1200" spc="-5">
                <a:latin typeface="Times New Roman"/>
                <a:cs typeface="Times New Roman"/>
              </a:rPr>
              <a:t>and worries us all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death. </a:t>
            </a:r>
            <a:r>
              <a:rPr dirty="0" sz="1200">
                <a:latin typeface="Times New Roman"/>
                <a:cs typeface="Times New Roman"/>
              </a:rPr>
              <a:t>Well, sir,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consider  your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ill."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illness </a:t>
            </a:r>
            <a:r>
              <a:rPr dirty="0" sz="1200">
                <a:latin typeface="Times New Roman"/>
                <a:cs typeface="Times New Roman"/>
              </a:rPr>
              <a:t>alone!" </a:t>
            </a:r>
            <a:r>
              <a:rPr dirty="0" sz="1200" spc="-5">
                <a:latin typeface="Times New Roman"/>
                <a:cs typeface="Times New Roman"/>
              </a:rPr>
              <a:t>cried Sysoev, angrily. "What is </a:t>
            </a:r>
            <a:r>
              <a:rPr dirty="0" sz="1200">
                <a:latin typeface="Times New Roman"/>
                <a:cs typeface="Times New Roman"/>
              </a:rPr>
              <a:t>it to do with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all keep  repeating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me: illness! illness! illness! . . .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I need your </a:t>
            </a:r>
            <a:r>
              <a:rPr dirty="0" sz="1200" spc="-5">
                <a:latin typeface="Times New Roman"/>
                <a:cs typeface="Times New Roman"/>
              </a:rPr>
              <a:t>sympathy!  Besides, </a:t>
            </a:r>
            <a:r>
              <a:rPr dirty="0" sz="1200">
                <a:latin typeface="Times New Roman"/>
                <a:cs typeface="Times New Roman"/>
              </a:rPr>
              <a:t>where have </a:t>
            </a:r>
            <a:r>
              <a:rPr dirty="0" sz="1200" spc="-5">
                <a:latin typeface="Times New Roman"/>
                <a:cs typeface="Times New Roman"/>
              </a:rPr>
              <a:t>you picked </a:t>
            </a:r>
            <a:r>
              <a:rPr dirty="0" sz="1200">
                <a:latin typeface="Times New Roman"/>
                <a:cs typeface="Times New Roman"/>
              </a:rPr>
              <a:t>up the notion that I </a:t>
            </a:r>
            <a:r>
              <a:rPr dirty="0" sz="1200" spc="-5">
                <a:latin typeface="Times New Roman"/>
                <a:cs typeface="Times New Roman"/>
              </a:rPr>
              <a:t>am ill?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ill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examinations, that's true, </a:t>
            </a:r>
            <a:r>
              <a:rPr dirty="0" sz="1200">
                <a:latin typeface="Times New Roman"/>
                <a:cs typeface="Times New Roman"/>
              </a:rPr>
              <a:t>but now I have completely </a:t>
            </a:r>
            <a:r>
              <a:rPr dirty="0" sz="1200" spc="-5">
                <a:latin typeface="Times New Roman"/>
                <a:cs typeface="Times New Roman"/>
              </a:rPr>
              <a:t>recovered, there is </a:t>
            </a:r>
            <a:r>
              <a:rPr dirty="0" sz="1200">
                <a:latin typeface="Times New Roman"/>
                <a:cs typeface="Times New Roman"/>
              </a:rPr>
              <a:t>nothing left of it  but</a:t>
            </a:r>
            <a:r>
              <a:rPr dirty="0" sz="1200" spc="-5">
                <a:latin typeface="Times New Roman"/>
                <a:cs typeface="Times New Roman"/>
              </a:rPr>
              <a:t> weakness."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regained your </a:t>
            </a:r>
            <a:r>
              <a:rPr dirty="0" sz="1200">
                <a:latin typeface="Times New Roman"/>
                <a:cs typeface="Times New Roman"/>
              </a:rPr>
              <a:t>health, </a:t>
            </a:r>
            <a:r>
              <a:rPr dirty="0" sz="1200" spc="-5">
                <a:latin typeface="Times New Roman"/>
                <a:cs typeface="Times New Roman"/>
              </a:rPr>
              <a:t>well, </a:t>
            </a:r>
            <a:r>
              <a:rPr dirty="0" sz="1200">
                <a:latin typeface="Times New Roman"/>
                <a:cs typeface="Times New Roman"/>
              </a:rPr>
              <a:t>thank God," said the scripture </a:t>
            </a:r>
            <a:r>
              <a:rPr dirty="0" sz="1200" spc="-5">
                <a:latin typeface="Times New Roman"/>
                <a:cs typeface="Times New Roman"/>
              </a:rPr>
              <a:t>teacher, Father  Nikolay,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priest in a </a:t>
            </a:r>
            <a:r>
              <a:rPr dirty="0" sz="1200" spc="-5">
                <a:latin typeface="Times New Roman"/>
                <a:cs typeface="Times New Roman"/>
              </a:rPr>
              <a:t>foppish </a:t>
            </a:r>
            <a:r>
              <a:rPr dirty="0" sz="1200">
                <a:latin typeface="Times New Roman"/>
                <a:cs typeface="Times New Roman"/>
              </a:rPr>
              <a:t>cinnamon-coloured </a:t>
            </a:r>
            <a:r>
              <a:rPr dirty="0" sz="1200" spc="-5">
                <a:latin typeface="Times New Roman"/>
                <a:cs typeface="Times New Roman"/>
              </a:rPr>
              <a:t>cassock and </a:t>
            </a:r>
            <a:r>
              <a:rPr dirty="0" sz="1200">
                <a:latin typeface="Times New Roman"/>
                <a:cs typeface="Times New Roman"/>
              </a:rPr>
              <a:t>trousers outside </a:t>
            </a:r>
            <a:r>
              <a:rPr dirty="0" sz="1200" spc="-5">
                <a:latin typeface="Times New Roman"/>
                <a:cs typeface="Times New Roman"/>
              </a:rPr>
              <a:t>his  boots. "You ought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rejoice,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irritable and so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are a nice one, too," </a:t>
            </a:r>
            <a:r>
              <a:rPr dirty="0" sz="1200" spc="-5">
                <a:latin typeface="Times New Roman"/>
                <a:cs typeface="Times New Roman"/>
              </a:rPr>
              <a:t>Sysoev interrupted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"Questions ought </a:t>
            </a:r>
            <a:r>
              <a:rPr dirty="0" sz="1200">
                <a:latin typeface="Times New Roman"/>
                <a:cs typeface="Times New Roman"/>
              </a:rPr>
              <a:t>to be  </a:t>
            </a:r>
            <a:r>
              <a:rPr dirty="0" sz="1200" spc="-5">
                <a:latin typeface="Times New Roman"/>
                <a:cs typeface="Times New Roman"/>
              </a:rPr>
              <a:t>straightforward, clear,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kept </a:t>
            </a:r>
            <a:r>
              <a:rPr dirty="0" sz="1200">
                <a:latin typeface="Times New Roman"/>
                <a:cs typeface="Times New Roman"/>
              </a:rPr>
              <a:t>asking riddles.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not the thing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combined efforts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succeeded </a:t>
            </a:r>
            <a:r>
              <a:rPr dirty="0" sz="1200">
                <a:latin typeface="Times New Roman"/>
                <a:cs typeface="Times New Roman"/>
              </a:rPr>
              <a:t>in soothing him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making him sit down to the  </a:t>
            </a:r>
            <a:r>
              <a:rPr dirty="0" sz="1200" spc="-5">
                <a:latin typeface="Times New Roman"/>
                <a:cs typeface="Times New Roman"/>
              </a:rPr>
              <a:t>table. He was </a:t>
            </a:r>
            <a:r>
              <a:rPr dirty="0" sz="1200">
                <a:latin typeface="Times New Roman"/>
                <a:cs typeface="Times New Roman"/>
              </a:rPr>
              <a:t>a long time making up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to drink,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pulling a </a:t>
            </a:r>
            <a:r>
              <a:rPr dirty="0" sz="1200" spc="5">
                <a:latin typeface="Times New Roman"/>
                <a:cs typeface="Times New Roman"/>
              </a:rPr>
              <a:t>wry </a:t>
            </a:r>
            <a:r>
              <a:rPr dirty="0" sz="1200" spc="-5">
                <a:latin typeface="Times New Roman"/>
                <a:cs typeface="Times New Roman"/>
              </a:rPr>
              <a:t>face  drank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wine-glass </a:t>
            </a:r>
            <a:r>
              <a:rPr dirty="0" sz="1200">
                <a:latin typeface="Times New Roman"/>
                <a:cs typeface="Times New Roman"/>
              </a:rPr>
              <a:t>of some </a:t>
            </a:r>
            <a:r>
              <a:rPr dirty="0" sz="1200" spc="-5">
                <a:latin typeface="Times New Roman"/>
                <a:cs typeface="Times New Roman"/>
              </a:rPr>
              <a:t>green liqueur; </a:t>
            </a:r>
            <a:r>
              <a:rPr dirty="0" sz="1200">
                <a:latin typeface="Times New Roman"/>
                <a:cs typeface="Times New Roman"/>
              </a:rPr>
              <a:t>then he </a:t>
            </a:r>
            <a:r>
              <a:rPr dirty="0" sz="1200" spc="-5">
                <a:latin typeface="Times New Roman"/>
                <a:cs typeface="Times New Roman"/>
              </a:rPr>
              <a:t>drew </a:t>
            </a:r>
            <a:r>
              <a:rPr dirty="0" sz="1200">
                <a:latin typeface="Times New Roman"/>
                <a:cs typeface="Times New Roman"/>
              </a:rPr>
              <a:t>a bit of pie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sulkily </a:t>
            </a:r>
            <a:r>
              <a:rPr dirty="0" sz="1200" spc="-5">
                <a:latin typeface="Times New Roman"/>
                <a:cs typeface="Times New Roman"/>
              </a:rPr>
              <a:t>picked </a:t>
            </a:r>
            <a:r>
              <a:rPr dirty="0" sz="1200">
                <a:latin typeface="Times New Roman"/>
                <a:cs typeface="Times New Roman"/>
              </a:rPr>
              <a:t>out of the inside </a:t>
            </a:r>
            <a:r>
              <a:rPr dirty="0" sz="1200" spc="-5">
                <a:latin typeface="Times New Roman"/>
                <a:cs typeface="Times New Roman"/>
              </a:rPr>
              <a:t>an egg </a:t>
            </a:r>
            <a:r>
              <a:rPr dirty="0" sz="1200">
                <a:latin typeface="Times New Roman"/>
                <a:cs typeface="Times New Roman"/>
              </a:rPr>
              <a:t>with onion on it.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mouthful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 </a:t>
            </a:r>
            <a:r>
              <a:rPr dirty="0" sz="1200">
                <a:latin typeface="Times New Roman"/>
                <a:cs typeface="Times New Roman"/>
              </a:rPr>
              <a:t>to him that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salt </a:t>
            </a:r>
            <a:r>
              <a:rPr dirty="0" sz="1200">
                <a:latin typeface="Times New Roman"/>
                <a:cs typeface="Times New Roman"/>
              </a:rPr>
              <a:t>in it.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sprinkled salt on it </a:t>
            </a:r>
            <a:r>
              <a:rPr dirty="0" sz="1200" spc="-5">
                <a:latin typeface="Times New Roman"/>
                <a:cs typeface="Times New Roman"/>
              </a:rPr>
              <a:t>and at </a:t>
            </a:r>
            <a:r>
              <a:rPr dirty="0" sz="1200">
                <a:latin typeface="Times New Roman"/>
                <a:cs typeface="Times New Roman"/>
              </a:rPr>
              <a:t>once pushed it away </a:t>
            </a:r>
            <a:r>
              <a:rPr dirty="0" sz="1200" spc="-5">
                <a:latin typeface="Times New Roman"/>
                <a:cs typeface="Times New Roman"/>
              </a:rPr>
              <a:t>as  </a:t>
            </a:r>
            <a:r>
              <a:rPr dirty="0" sz="1200">
                <a:latin typeface="Times New Roman"/>
                <a:cs typeface="Times New Roman"/>
              </a:rPr>
              <a:t>the pie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too</a:t>
            </a:r>
            <a:r>
              <a:rPr dirty="0" sz="1200" spc="-5">
                <a:latin typeface="Times New Roman"/>
                <a:cs typeface="Times New Roman"/>
              </a:rPr>
              <a:t> salt.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dinner </a:t>
            </a:r>
            <a:r>
              <a:rPr dirty="0" sz="1200" spc="-5">
                <a:latin typeface="Times New Roman"/>
                <a:cs typeface="Times New Roman"/>
              </a:rPr>
              <a:t>Sysoev was </a:t>
            </a:r>
            <a:r>
              <a:rPr dirty="0" sz="1200">
                <a:latin typeface="Times New Roman"/>
                <a:cs typeface="Times New Roman"/>
              </a:rPr>
              <a:t>seated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 inspector </a:t>
            </a:r>
            <a:r>
              <a:rPr dirty="0" sz="1200" spc="-5">
                <a:latin typeface="Times New Roman"/>
                <a:cs typeface="Times New Roman"/>
              </a:rPr>
              <a:t>and Bruni. After </a:t>
            </a:r>
            <a:r>
              <a:rPr dirty="0" sz="1200">
                <a:latin typeface="Times New Roman"/>
                <a:cs typeface="Times New Roman"/>
              </a:rPr>
              <a:t>the first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toasts began, </a:t>
            </a:r>
            <a:r>
              <a:rPr dirty="0" sz="1200">
                <a:latin typeface="Times New Roman"/>
                <a:cs typeface="Times New Roman"/>
              </a:rPr>
              <a:t>according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old-established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consider it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agreeable </a:t>
            </a:r>
            <a:r>
              <a:rPr dirty="0" sz="1200" spc="-5">
                <a:latin typeface="Times New Roman"/>
                <a:cs typeface="Times New Roman"/>
              </a:rPr>
              <a:t>duty,"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inspector began, "to propose </a:t>
            </a:r>
            <a:r>
              <a:rPr dirty="0" sz="1200">
                <a:latin typeface="Times New Roman"/>
                <a:cs typeface="Times New Roman"/>
              </a:rPr>
              <a:t>a vote of thanks to  the </a:t>
            </a:r>
            <a:r>
              <a:rPr dirty="0" sz="1200" spc="-5">
                <a:latin typeface="Times New Roman"/>
                <a:cs typeface="Times New Roman"/>
              </a:rPr>
              <a:t>absent </a:t>
            </a:r>
            <a:r>
              <a:rPr dirty="0" sz="1200">
                <a:latin typeface="Times New Roman"/>
                <a:cs typeface="Times New Roman"/>
              </a:rPr>
              <a:t>school </a:t>
            </a:r>
            <a:r>
              <a:rPr dirty="0" sz="1200" spc="-5">
                <a:latin typeface="Times New Roman"/>
                <a:cs typeface="Times New Roman"/>
              </a:rPr>
              <a:t>wardens, Daniel Petrovitch 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"And Ivan </a:t>
            </a:r>
            <a:r>
              <a:rPr dirty="0" sz="1200">
                <a:latin typeface="Times New Roman"/>
                <a:cs typeface="Times New Roman"/>
              </a:rPr>
              <a:t>Petrovitch," Bruni </a:t>
            </a:r>
            <a:r>
              <a:rPr dirty="0" sz="1200" spc="-5">
                <a:latin typeface="Times New Roman"/>
                <a:cs typeface="Times New Roman"/>
              </a:rPr>
              <a:t>prompted</a:t>
            </a:r>
            <a:r>
              <a:rPr dirty="0" sz="1200">
                <a:latin typeface="Times New Roman"/>
                <a:cs typeface="Times New Roman"/>
              </a:rPr>
              <a:t> 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 spc="-10">
                <a:latin typeface="Times New Roman"/>
                <a:cs typeface="Times New Roman"/>
              </a:rPr>
              <a:t>Ivan </a:t>
            </a:r>
            <a:r>
              <a:rPr dirty="0" sz="1200" spc="-5">
                <a:latin typeface="Times New Roman"/>
                <a:cs typeface="Times New Roman"/>
              </a:rPr>
              <a:t>Petrovitch </a:t>
            </a:r>
            <a:r>
              <a:rPr dirty="0" sz="1200">
                <a:latin typeface="Times New Roman"/>
                <a:cs typeface="Times New Roman"/>
              </a:rPr>
              <a:t>Kulikin, who </a:t>
            </a:r>
            <a:r>
              <a:rPr dirty="0" sz="1200" spc="-10">
                <a:latin typeface="Times New Roman"/>
                <a:cs typeface="Times New Roman"/>
              </a:rPr>
              <a:t>grudge </a:t>
            </a:r>
            <a:r>
              <a:rPr dirty="0" sz="1200">
                <a:latin typeface="Times New Roman"/>
                <a:cs typeface="Times New Roman"/>
              </a:rPr>
              <a:t>no expense for the </a:t>
            </a:r>
            <a:r>
              <a:rPr dirty="0" sz="1200" spc="-5">
                <a:latin typeface="Times New Roman"/>
                <a:cs typeface="Times New Roman"/>
              </a:rPr>
              <a:t>school,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propose </a:t>
            </a:r>
            <a:r>
              <a:rPr dirty="0" sz="1200">
                <a:latin typeface="Times New Roman"/>
                <a:cs typeface="Times New Roman"/>
              </a:rPr>
              <a:t>to  drink their </a:t>
            </a:r>
            <a:r>
              <a:rPr dirty="0" sz="1200" spc="-5">
                <a:latin typeface="Times New Roman"/>
                <a:cs typeface="Times New Roman"/>
              </a:rPr>
              <a:t>health.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"For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part," </a:t>
            </a:r>
            <a:r>
              <a:rPr dirty="0" sz="1200" spc="-5">
                <a:latin typeface="Times New Roman"/>
                <a:cs typeface="Times New Roman"/>
              </a:rPr>
              <a:t>said Bruni, </a:t>
            </a:r>
            <a:r>
              <a:rPr dirty="0" sz="1200">
                <a:latin typeface="Times New Roman"/>
                <a:cs typeface="Times New Roman"/>
              </a:rPr>
              <a:t>jumping up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been stung, "I </a:t>
            </a:r>
            <a:r>
              <a:rPr dirty="0" sz="1200">
                <a:latin typeface="Times New Roman"/>
                <a:cs typeface="Times New Roman"/>
              </a:rPr>
              <a:t>propose a toast </a:t>
            </a:r>
            <a:r>
              <a:rPr dirty="0" sz="1200" spc="-5">
                <a:latin typeface="Times New Roman"/>
                <a:cs typeface="Times New Roman"/>
              </a:rPr>
              <a:t>to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health </a:t>
            </a:r>
            <a:r>
              <a:rPr dirty="0" sz="1200">
                <a:latin typeface="Times New Roman"/>
                <a:cs typeface="Times New Roman"/>
              </a:rPr>
              <a:t>of the honoured </a:t>
            </a:r>
            <a:r>
              <a:rPr dirty="0" sz="1200" spc="-5">
                <a:latin typeface="Times New Roman"/>
                <a:cs typeface="Times New Roman"/>
              </a:rPr>
              <a:t>inspector </a:t>
            </a:r>
            <a:r>
              <a:rPr dirty="0" sz="1200">
                <a:latin typeface="Times New Roman"/>
                <a:cs typeface="Times New Roman"/>
              </a:rPr>
              <a:t>of elementary </a:t>
            </a:r>
            <a:r>
              <a:rPr dirty="0" sz="1200" spc="-5">
                <a:latin typeface="Times New Roman"/>
                <a:cs typeface="Times New Roman"/>
              </a:rPr>
              <a:t>schools, Pavel Gennadievitch  Nadarov!"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Chairs were pushed </a:t>
            </a:r>
            <a:r>
              <a:rPr dirty="0" sz="1200">
                <a:latin typeface="Times New Roman"/>
                <a:cs typeface="Times New Roman"/>
              </a:rPr>
              <a:t>back, </a:t>
            </a:r>
            <a:r>
              <a:rPr dirty="0" sz="1200" spc="-5">
                <a:latin typeface="Times New Roman"/>
                <a:cs typeface="Times New Roman"/>
              </a:rPr>
              <a:t>faces </a:t>
            </a:r>
            <a:r>
              <a:rPr dirty="0" sz="1200">
                <a:latin typeface="Times New Roman"/>
                <a:cs typeface="Times New Roman"/>
              </a:rPr>
              <a:t>beamed with smiles,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usual clinking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glasses  began.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third toast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fell to </a:t>
            </a:r>
            <a:r>
              <a:rPr dirty="0" sz="1200" spc="-5">
                <a:latin typeface="Times New Roman"/>
                <a:cs typeface="Times New Roman"/>
              </a:rPr>
              <a:t>Sysoev.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occasion,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began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speak. Looking grave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clearing his throat,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announced </a:t>
            </a:r>
            <a:r>
              <a:rPr dirty="0" sz="1200">
                <a:latin typeface="Times New Roman"/>
                <a:cs typeface="Times New Roman"/>
              </a:rPr>
              <a:t>that he had not  the </a:t>
            </a:r>
            <a:r>
              <a:rPr dirty="0" sz="1200" spc="-5">
                <a:latin typeface="Times New Roman"/>
                <a:cs typeface="Times New Roman"/>
              </a:rPr>
              <a:t>gift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eloquence and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prepared </a:t>
            </a:r>
            <a:r>
              <a:rPr dirty="0" sz="1200">
                <a:latin typeface="Times New Roman"/>
                <a:cs typeface="Times New Roman"/>
              </a:rPr>
              <a:t>to make a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>
                <a:latin typeface="Times New Roman"/>
                <a:cs typeface="Times New Roman"/>
              </a:rPr>
              <a:t>Further he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that  during the </a:t>
            </a:r>
            <a:r>
              <a:rPr dirty="0" sz="1200" spc="-5">
                <a:latin typeface="Times New Roman"/>
                <a:cs typeface="Times New Roman"/>
              </a:rPr>
              <a:t>fourteen years </a:t>
            </a:r>
            <a:r>
              <a:rPr dirty="0" sz="1200">
                <a:latin typeface="Times New Roman"/>
                <a:cs typeface="Times New Roman"/>
              </a:rPr>
              <a:t>that he had been schoolmaster there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many intrigues,  many </a:t>
            </a:r>
            <a:r>
              <a:rPr dirty="0" sz="1200" spc="-5">
                <a:latin typeface="Times New Roman"/>
                <a:cs typeface="Times New Roman"/>
              </a:rPr>
              <a:t>underhand attacks, and even secret </a:t>
            </a:r>
            <a:r>
              <a:rPr dirty="0" sz="1200">
                <a:latin typeface="Times New Roman"/>
                <a:cs typeface="Times New Roman"/>
              </a:rPr>
              <a:t>reports on him to the </a:t>
            </a:r>
            <a:r>
              <a:rPr dirty="0" sz="1200" spc="-5">
                <a:latin typeface="Times New Roman"/>
                <a:cs typeface="Times New Roman"/>
              </a:rPr>
              <a:t>authorities, and </a:t>
            </a:r>
            <a:r>
              <a:rPr dirty="0" sz="1200">
                <a:latin typeface="Times New Roman"/>
                <a:cs typeface="Times New Roman"/>
              </a:rPr>
              <a:t>that he  </a:t>
            </a:r>
            <a:r>
              <a:rPr dirty="0" sz="1200" spc="-5">
                <a:latin typeface="Times New Roman"/>
                <a:cs typeface="Times New Roman"/>
              </a:rPr>
              <a:t>knew his enemies and </a:t>
            </a:r>
            <a:r>
              <a:rPr dirty="0" sz="1200">
                <a:latin typeface="Times New Roman"/>
                <a:cs typeface="Times New Roman"/>
              </a:rPr>
              <a:t>those who </a:t>
            </a:r>
            <a:r>
              <a:rPr dirty="0" sz="1200" spc="-5">
                <a:latin typeface="Times New Roman"/>
                <a:cs typeface="Times New Roman"/>
              </a:rPr>
              <a:t>had informed against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would not mention 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"for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spoiling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somebody's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appetite";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spite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intrigues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832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When they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done with men, the </a:t>
            </a:r>
            <a:r>
              <a:rPr dirty="0" sz="1200" spc="-10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ladies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talking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love.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long  </a:t>
            </a:r>
            <a:r>
              <a:rPr dirty="0" sz="1200" spc="-5">
                <a:latin typeface="Times New Roman"/>
                <a:cs typeface="Times New Roman"/>
              </a:rPr>
              <a:t>conversation about </a:t>
            </a:r>
            <a:r>
              <a:rPr dirty="0" sz="1200">
                <a:latin typeface="Times New Roman"/>
                <a:cs typeface="Times New Roman"/>
              </a:rPr>
              <a:t>love, one of 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ladies </a:t>
            </a:r>
            <a:r>
              <a:rPr dirty="0" sz="1200" spc="-5">
                <a:latin typeface="Times New Roman"/>
                <a:cs typeface="Times New Roman"/>
              </a:rPr>
              <a:t>gets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goes away. </a:t>
            </a:r>
            <a:r>
              <a:rPr dirty="0" sz="1200">
                <a:latin typeface="Times New Roman"/>
                <a:cs typeface="Times New Roman"/>
              </a:rPr>
              <a:t>Those that  </a:t>
            </a:r>
            <a:r>
              <a:rPr dirty="0" sz="1200" spc="-5">
                <a:latin typeface="Times New Roman"/>
                <a:cs typeface="Times New Roman"/>
              </a:rPr>
              <a:t>remain begin </a:t>
            </a:r>
            <a:r>
              <a:rPr dirty="0" sz="1200">
                <a:latin typeface="Times New Roman"/>
                <a:cs typeface="Times New Roman"/>
              </a:rPr>
              <a:t>to pick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pieces. Everyone agrees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is </a:t>
            </a:r>
            <a:r>
              <a:rPr dirty="0" sz="1200">
                <a:latin typeface="Times New Roman"/>
                <a:cs typeface="Times New Roman"/>
              </a:rPr>
              <a:t>stupid, </a:t>
            </a:r>
            <a:r>
              <a:rPr dirty="0" sz="1200" spc="-5">
                <a:latin typeface="Times New Roman"/>
                <a:cs typeface="Times New Roman"/>
              </a:rPr>
              <a:t>unbearable, ugly,  and </a:t>
            </a:r>
            <a:r>
              <a:rPr dirty="0" sz="1200">
                <a:latin typeface="Times New Roman"/>
                <a:cs typeface="Times New Roman"/>
              </a:rPr>
              <a:t>that one of her </a:t>
            </a:r>
            <a:r>
              <a:rPr dirty="0" sz="1200" spc="-5">
                <a:latin typeface="Times New Roman"/>
                <a:cs typeface="Times New Roman"/>
              </a:rPr>
              <a:t>shoulder-blades sticks </a:t>
            </a:r>
            <a:r>
              <a:rPr dirty="0" sz="1200">
                <a:latin typeface="Times New Roman"/>
                <a:cs typeface="Times New Roman"/>
              </a:rPr>
              <a:t>out in a </a:t>
            </a:r>
            <a:r>
              <a:rPr dirty="0" sz="1200" spc="-5">
                <a:latin typeface="Times New Roman"/>
                <a:cs typeface="Times New Roman"/>
              </a:rPr>
              <a:t>shocking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But at </a:t>
            </a:r>
            <a:r>
              <a:rPr dirty="0" sz="1200">
                <a:latin typeface="Times New Roman"/>
                <a:cs typeface="Times New Roman"/>
              </a:rPr>
              <a:t>last, thank </a:t>
            </a:r>
            <a:r>
              <a:rPr dirty="0" sz="1200" spc="-5">
                <a:latin typeface="Times New Roman"/>
                <a:cs typeface="Times New Roman"/>
              </a:rPr>
              <a:t>goodness! </a:t>
            </a:r>
            <a:r>
              <a:rPr dirty="0" sz="1200">
                <a:latin typeface="Times New Roman"/>
                <a:cs typeface="Times New Roman"/>
              </a:rPr>
              <a:t>I see our maid. My </a:t>
            </a:r>
            <a:r>
              <a:rPr dirty="0" sz="1200" spc="-5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has sent 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call </a:t>
            </a:r>
            <a:r>
              <a:rPr dirty="0" sz="1200">
                <a:latin typeface="Times New Roman"/>
                <a:cs typeface="Times New Roman"/>
              </a:rPr>
              <a:t>me in </a:t>
            </a:r>
            <a:r>
              <a:rPr dirty="0" sz="1200" spc="-5">
                <a:latin typeface="Times New Roman"/>
                <a:cs typeface="Times New Roman"/>
              </a:rPr>
              <a:t>to  dinner. Now </a:t>
            </a:r>
            <a:r>
              <a:rPr dirty="0" sz="1200">
                <a:latin typeface="Times New Roman"/>
                <a:cs typeface="Times New Roman"/>
              </a:rPr>
              <a:t>I can make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escape from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uncongenial </a:t>
            </a:r>
            <a:r>
              <a:rPr dirty="0" sz="1200">
                <a:latin typeface="Times New Roman"/>
                <a:cs typeface="Times New Roman"/>
              </a:rPr>
              <a:t>company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and make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5">
                <a:latin typeface="Times New Roman"/>
                <a:cs typeface="Times New Roman"/>
              </a:rPr>
              <a:t> bows.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Varenka's </a:t>
            </a:r>
            <a:r>
              <a:rPr dirty="0" sz="1200" spc="-5" i="1">
                <a:latin typeface="Times New Roman"/>
                <a:cs typeface="Times New Roman"/>
              </a:rPr>
              <a:t>maman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Varenka </a:t>
            </a:r>
            <a:r>
              <a:rPr dirty="0" sz="1200" spc="-5">
                <a:latin typeface="Times New Roman"/>
                <a:cs typeface="Times New Roman"/>
              </a:rPr>
              <a:t>herself,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variegated young ladies </a:t>
            </a:r>
            <a:r>
              <a:rPr dirty="0" sz="1200">
                <a:latin typeface="Times New Roman"/>
                <a:cs typeface="Times New Roman"/>
              </a:rPr>
              <a:t>surround me, </a:t>
            </a:r>
            <a:r>
              <a:rPr dirty="0" sz="1200" spc="-5">
                <a:latin typeface="Times New Roman"/>
                <a:cs typeface="Times New Roman"/>
              </a:rPr>
              <a:t>and  declare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possibly </a:t>
            </a:r>
            <a:r>
              <a:rPr dirty="0" sz="1200" spc="-5">
                <a:latin typeface="Times New Roman"/>
                <a:cs typeface="Times New Roman"/>
              </a:rPr>
              <a:t>go, because </a:t>
            </a:r>
            <a:r>
              <a:rPr dirty="0" sz="1200">
                <a:latin typeface="Times New Roman"/>
                <a:cs typeface="Times New Roman"/>
              </a:rPr>
              <a:t>I promised </a:t>
            </a:r>
            <a:r>
              <a:rPr dirty="0" sz="1200" spc="-5">
                <a:latin typeface="Times New Roman"/>
                <a:cs typeface="Times New Roman"/>
              </a:rPr>
              <a:t>yesterday </a:t>
            </a:r>
            <a:r>
              <a:rPr dirty="0" sz="1200">
                <a:latin typeface="Times New Roman"/>
                <a:cs typeface="Times New Roman"/>
              </a:rPr>
              <a:t>to dine with them </a:t>
            </a:r>
            <a:r>
              <a:rPr dirty="0" sz="1200" spc="-15">
                <a:latin typeface="Times New Roman"/>
                <a:cs typeface="Times New Roman"/>
              </a:rPr>
              <a:t>and 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woods </a:t>
            </a:r>
            <a:r>
              <a:rPr dirty="0" sz="1200">
                <a:latin typeface="Times New Roman"/>
                <a:cs typeface="Times New Roman"/>
              </a:rPr>
              <a:t>to look for mushrooms. I bow and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again. </a:t>
            </a:r>
            <a:r>
              <a:rPr dirty="0" sz="1200">
                <a:latin typeface="Times New Roman"/>
                <a:cs typeface="Times New Roman"/>
              </a:rPr>
              <a:t>My soul </a:t>
            </a:r>
            <a:r>
              <a:rPr dirty="0" sz="1200" spc="-5">
                <a:latin typeface="Times New Roman"/>
                <a:cs typeface="Times New Roman"/>
              </a:rPr>
              <a:t>is boiling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rage,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that in </a:t>
            </a:r>
            <a:r>
              <a:rPr dirty="0" sz="1200" spc="-5">
                <a:latin typeface="Times New Roman"/>
                <a:cs typeface="Times New Roman"/>
              </a:rPr>
              <a:t>another moment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not 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answer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myself,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explosion, but gentlemanly feeling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committing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breach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manners </a:t>
            </a:r>
            <a:r>
              <a:rPr dirty="0" sz="1200" spc="-5">
                <a:latin typeface="Times New Roman"/>
                <a:cs typeface="Times New Roman"/>
              </a:rPr>
              <a:t>compels </a:t>
            </a:r>
            <a:r>
              <a:rPr dirty="0" sz="1200">
                <a:latin typeface="Times New Roman"/>
                <a:cs typeface="Times New Roman"/>
              </a:rPr>
              <a:t>me to obey the ladies. And I obey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 to </a:t>
            </a:r>
            <a:r>
              <a:rPr dirty="0" sz="1200" spc="-5">
                <a:latin typeface="Times New Roman"/>
                <a:cs typeface="Times New Roman"/>
              </a:rPr>
              <a:t>dinner.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wounded officer, </a:t>
            </a:r>
            <a:r>
              <a:rPr dirty="0" sz="1200">
                <a:latin typeface="Times New Roman"/>
                <a:cs typeface="Times New Roman"/>
              </a:rPr>
              <a:t>whose </a:t>
            </a:r>
            <a:r>
              <a:rPr dirty="0" sz="1200" spc="-5">
                <a:latin typeface="Times New Roman"/>
                <a:cs typeface="Times New Roman"/>
              </a:rPr>
              <a:t>wound </a:t>
            </a:r>
            <a:r>
              <a:rPr dirty="0" sz="1200">
                <a:latin typeface="Times New Roman"/>
                <a:cs typeface="Times New Roman"/>
              </a:rPr>
              <a:t>in the temple </a:t>
            </a:r>
            <a:r>
              <a:rPr dirty="0" sz="1200" spc="-5">
                <a:latin typeface="Times New Roman"/>
                <a:cs typeface="Times New Roman"/>
              </a:rPr>
              <a:t>has affected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muscles </a:t>
            </a:r>
            <a:r>
              <a:rPr dirty="0" sz="1200">
                <a:latin typeface="Times New Roman"/>
                <a:cs typeface="Times New Roman"/>
              </a:rPr>
              <a:t>of the left </a:t>
            </a:r>
            <a:r>
              <a:rPr dirty="0" sz="1200" spc="-5">
                <a:latin typeface="Times New Roman"/>
                <a:cs typeface="Times New Roman"/>
              </a:rPr>
              <a:t>cheek, </a:t>
            </a:r>
            <a:r>
              <a:rPr dirty="0" sz="1200">
                <a:latin typeface="Times New Roman"/>
                <a:cs typeface="Times New Roman"/>
              </a:rPr>
              <a:t>eats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bit in </a:t>
            </a:r>
            <a:r>
              <a:rPr dirty="0" sz="1200" spc="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mouth. I roll up little  </a:t>
            </a:r>
            <a:r>
              <a:rPr dirty="0" sz="1200" spc="-5">
                <a:latin typeface="Times New Roman"/>
                <a:cs typeface="Times New Roman"/>
              </a:rPr>
              <a:t>balls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bread, </a:t>
            </a:r>
            <a:r>
              <a:rPr dirty="0" sz="1200">
                <a:latin typeface="Times New Roman"/>
                <a:cs typeface="Times New Roman"/>
              </a:rPr>
              <a:t>think about the dog </a:t>
            </a:r>
            <a:r>
              <a:rPr dirty="0" sz="1200" spc="-5">
                <a:latin typeface="Times New Roman"/>
                <a:cs typeface="Times New Roman"/>
              </a:rPr>
              <a:t>licence, and, </a:t>
            </a:r>
            <a:r>
              <a:rPr dirty="0" sz="1200">
                <a:latin typeface="Times New Roman"/>
                <a:cs typeface="Times New Roman"/>
              </a:rPr>
              <a:t>knowing the ungovernable </a:t>
            </a:r>
            <a:r>
              <a:rPr dirty="0" sz="1200" spc="-5">
                <a:latin typeface="Times New Roman"/>
                <a:cs typeface="Times New Roman"/>
              </a:rPr>
              <a:t>violence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temper,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>
                <a:latin typeface="Times New Roman"/>
                <a:cs typeface="Times New Roman"/>
              </a:rPr>
              <a:t>to avoid </a:t>
            </a:r>
            <a:r>
              <a:rPr dirty="0" sz="1200" spc="-5">
                <a:latin typeface="Times New Roman"/>
                <a:cs typeface="Times New Roman"/>
              </a:rPr>
              <a:t>speaking. Nadenka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sympathetically.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Soup, </a:t>
            </a:r>
            <a:r>
              <a:rPr dirty="0" sz="1200" spc="-5">
                <a:latin typeface="Times New Roman"/>
                <a:cs typeface="Times New Roman"/>
              </a:rPr>
              <a:t>tongue and </a:t>
            </a:r>
            <a:r>
              <a:rPr dirty="0" sz="1200">
                <a:latin typeface="Times New Roman"/>
                <a:cs typeface="Times New Roman"/>
              </a:rPr>
              <a:t>peas, </a:t>
            </a:r>
            <a:r>
              <a:rPr dirty="0" sz="1200" spc="-5">
                <a:latin typeface="Times New Roman"/>
                <a:cs typeface="Times New Roman"/>
              </a:rPr>
              <a:t>roast fowl, and </a:t>
            </a:r>
            <a:r>
              <a:rPr dirty="0" sz="1200">
                <a:latin typeface="Times New Roman"/>
                <a:cs typeface="Times New Roman"/>
              </a:rPr>
              <a:t>compôte. I have no appetite, but </a:t>
            </a:r>
            <a:r>
              <a:rPr dirty="0" sz="1200" spc="-5">
                <a:latin typeface="Times New Roman"/>
                <a:cs typeface="Times New Roman"/>
              </a:rPr>
              <a:t>eat from  politeness.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dinner, while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-5">
                <a:latin typeface="Times New Roman"/>
                <a:cs typeface="Times New Roman"/>
              </a:rPr>
              <a:t>alone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terrace, smoking,  Nadenka's </a:t>
            </a:r>
            <a:r>
              <a:rPr dirty="0" sz="1200">
                <a:latin typeface="Times New Roman"/>
                <a:cs typeface="Times New Roman"/>
              </a:rPr>
              <a:t>mamma comes up to me, </a:t>
            </a:r>
            <a:r>
              <a:rPr dirty="0" sz="1200" spc="-5">
                <a:latin typeface="Times New Roman"/>
                <a:cs typeface="Times New Roman"/>
              </a:rPr>
              <a:t>presses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hand, </a:t>
            </a:r>
            <a:r>
              <a:rPr dirty="0" sz="1200" spc="-5">
                <a:latin typeface="Times New Roman"/>
                <a:cs typeface="Times New Roman"/>
              </a:rPr>
              <a:t>and says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breathlessly: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"Don't </a:t>
            </a:r>
            <a:r>
              <a:rPr dirty="0" sz="1200">
                <a:latin typeface="Times New Roman"/>
                <a:cs typeface="Times New Roman"/>
              </a:rPr>
              <a:t>despair, </a:t>
            </a:r>
            <a:r>
              <a:rPr dirty="0" sz="1200" i="1">
                <a:latin typeface="Times New Roman"/>
                <a:cs typeface="Times New Roman"/>
              </a:rPr>
              <a:t>Nicolas! </a:t>
            </a:r>
            <a:r>
              <a:rPr dirty="0" sz="1200" spc="-5">
                <a:latin typeface="Times New Roman"/>
                <a:cs typeface="Times New Roman"/>
              </a:rPr>
              <a:t>She has </a:t>
            </a:r>
            <a:r>
              <a:rPr dirty="0" sz="1200">
                <a:latin typeface="Times New Roman"/>
                <a:cs typeface="Times New Roman"/>
              </a:rPr>
              <a:t>such a heart, . . .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heart! 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towards the wood to </a:t>
            </a:r>
            <a:r>
              <a:rPr dirty="0" sz="1200" spc="-5">
                <a:latin typeface="Times New Roman"/>
                <a:cs typeface="Times New Roman"/>
              </a:rPr>
              <a:t>gather </a:t>
            </a:r>
            <a:r>
              <a:rPr dirty="0" sz="1200">
                <a:latin typeface="Times New Roman"/>
                <a:cs typeface="Times New Roman"/>
              </a:rPr>
              <a:t>mushrooms. </a:t>
            </a:r>
            <a:r>
              <a:rPr dirty="0" sz="1200" spc="-5">
                <a:latin typeface="Times New Roman"/>
                <a:cs typeface="Times New Roman"/>
              </a:rPr>
              <a:t>Varenka hangs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arm and clings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side.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sufferings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indescribable, </a:t>
            </a:r>
            <a:r>
              <a:rPr dirty="0" sz="1200">
                <a:latin typeface="Times New Roman"/>
                <a:cs typeface="Times New Roman"/>
              </a:rPr>
              <a:t>but I bear </a:t>
            </a:r>
            <a:r>
              <a:rPr dirty="0" sz="1200" spc="-5">
                <a:latin typeface="Times New Roman"/>
                <a:cs typeface="Times New Roman"/>
              </a:rPr>
              <a:t>them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"Listen, Monsieur Nicolas," says Nadenka, sighing. </a:t>
            </a:r>
            <a:r>
              <a:rPr dirty="0" sz="1200">
                <a:latin typeface="Times New Roman"/>
                <a:cs typeface="Times New Roman"/>
              </a:rPr>
              <a:t>"Why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so melancholy? </a:t>
            </a:r>
            <a:r>
              <a:rPr dirty="0" sz="1200">
                <a:latin typeface="Times New Roman"/>
                <a:cs typeface="Times New Roman"/>
              </a:rPr>
              <a:t>And  why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silent?"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Extraordinary girl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is, really!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 talk to </a:t>
            </a:r>
            <a:r>
              <a:rPr dirty="0" sz="1200" spc="-5">
                <a:latin typeface="Times New Roman"/>
                <a:cs typeface="Times New Roman"/>
              </a:rPr>
              <a:t>her about?  </a:t>
            </a:r>
            <a:r>
              <a:rPr dirty="0" sz="1200">
                <a:latin typeface="Times New Roman"/>
                <a:cs typeface="Times New Roman"/>
              </a:rPr>
              <a:t>What have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do say </a:t>
            </a:r>
            <a:r>
              <a:rPr dirty="0" sz="1200" spc="-5">
                <a:latin typeface="Times New Roman"/>
                <a:cs typeface="Times New Roman"/>
              </a:rPr>
              <a:t>something!" she begs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trying to think of something popular, something within the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her  </a:t>
            </a:r>
            <a:r>
              <a:rPr dirty="0" sz="1200" spc="-5">
                <a:latin typeface="Times New Roman"/>
                <a:cs typeface="Times New Roman"/>
              </a:rPr>
              <a:t>understanding. 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moment's thought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say: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"The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cutting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forests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detrimental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prosperity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Russia.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"Nicolas," sighs Nadenka, and </a:t>
            </a:r>
            <a:r>
              <a:rPr dirty="0" sz="1200">
                <a:latin typeface="Times New Roman"/>
                <a:cs typeface="Times New Roman"/>
              </a:rPr>
              <a:t>her nose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to turn </a:t>
            </a:r>
            <a:r>
              <a:rPr dirty="0" sz="1200" spc="-5">
                <a:latin typeface="Times New Roman"/>
                <a:cs typeface="Times New Roman"/>
              </a:rPr>
              <a:t>red, "Nicolas, </a:t>
            </a:r>
            <a:r>
              <a:rPr dirty="0" sz="1200">
                <a:latin typeface="Times New Roman"/>
                <a:cs typeface="Times New Roman"/>
              </a:rPr>
              <a:t>I see </a:t>
            </a:r>
            <a:r>
              <a:rPr dirty="0" sz="1200" spc="-5">
                <a:latin typeface="Times New Roman"/>
                <a:cs typeface="Times New Roman"/>
              </a:rPr>
              <a:t>you are </a:t>
            </a:r>
            <a:r>
              <a:rPr dirty="0" sz="1200">
                <a:latin typeface="Times New Roman"/>
                <a:cs typeface="Times New Roman"/>
              </a:rPr>
              <a:t>trying  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wish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punish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silence.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556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feeling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returned,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suffer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silence, </a:t>
            </a:r>
            <a:r>
              <a:rPr dirty="0" sz="1200">
                <a:latin typeface="Times New Roman"/>
                <a:cs typeface="Times New Roman"/>
              </a:rPr>
              <a:t>in solitude . . .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awful,  Nicolas!" she cries </a:t>
            </a:r>
            <a:r>
              <a:rPr dirty="0" sz="1200">
                <a:latin typeface="Times New Roman"/>
                <a:cs typeface="Times New Roman"/>
              </a:rPr>
              <a:t>impulsively seizing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hand, and </a:t>
            </a:r>
            <a:r>
              <a:rPr dirty="0" sz="1200">
                <a:latin typeface="Times New Roman"/>
                <a:cs typeface="Times New Roman"/>
              </a:rPr>
              <a:t>I see her nose beginning to </a:t>
            </a:r>
            <a:r>
              <a:rPr dirty="0" sz="1200" spc="-5">
                <a:latin typeface="Times New Roman"/>
                <a:cs typeface="Times New Roman"/>
              </a:rPr>
              <a:t>swell.  "What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girl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offer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eternal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friendship?"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 mutter something </a:t>
            </a:r>
            <a:r>
              <a:rPr dirty="0" sz="1200" spc="-5">
                <a:latin typeface="Times New Roman"/>
                <a:cs typeface="Times New Roman"/>
              </a:rPr>
              <a:t>incoherent, </a:t>
            </a:r>
            <a:r>
              <a:rPr dirty="0" sz="1200">
                <a:latin typeface="Times New Roman"/>
                <a:cs typeface="Times New Roman"/>
              </a:rPr>
              <a:t>for I really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to say 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place,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not in love with any </a:t>
            </a:r>
            <a:r>
              <a:rPr dirty="0" sz="1200" spc="-5">
                <a:latin typeface="Times New Roman"/>
                <a:cs typeface="Times New Roman"/>
              </a:rPr>
              <a:t>girl at all;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second, what could </a:t>
            </a:r>
            <a:r>
              <a:rPr dirty="0" sz="1200">
                <a:latin typeface="Times New Roman"/>
                <a:cs typeface="Times New Roman"/>
              </a:rPr>
              <a:t>I possibly 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eternal </a:t>
            </a:r>
            <a:r>
              <a:rPr dirty="0" sz="1200">
                <a:latin typeface="Times New Roman"/>
                <a:cs typeface="Times New Roman"/>
              </a:rPr>
              <a:t>friendship </a:t>
            </a:r>
            <a:r>
              <a:rPr dirty="0" sz="1200" spc="-5">
                <a:latin typeface="Times New Roman"/>
                <a:cs typeface="Times New Roman"/>
              </a:rPr>
              <a:t>for? and, thirdly, </a:t>
            </a:r>
            <a:r>
              <a:rPr dirty="0" sz="1200">
                <a:latin typeface="Times New Roman"/>
                <a:cs typeface="Times New Roman"/>
              </a:rPr>
              <a:t>I have a violent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Mashenka </a:t>
            </a:r>
            <a:r>
              <a:rPr dirty="0" sz="1200">
                <a:latin typeface="Times New Roman"/>
                <a:cs typeface="Times New Roman"/>
              </a:rPr>
              <a:t>(or </a:t>
            </a:r>
            <a:r>
              <a:rPr dirty="0" sz="1200" spc="-5">
                <a:latin typeface="Times New Roman"/>
                <a:cs typeface="Times New Roman"/>
              </a:rPr>
              <a:t>Varenka) </a:t>
            </a:r>
            <a:r>
              <a:rPr dirty="0" sz="1200">
                <a:latin typeface="Times New Roman"/>
                <a:cs typeface="Times New Roman"/>
              </a:rPr>
              <a:t>hides </a:t>
            </a:r>
            <a:r>
              <a:rPr dirty="0" sz="1200" spc="-5">
                <a:latin typeface="Times New Roman"/>
                <a:cs typeface="Times New Roman"/>
              </a:rPr>
              <a:t>her face </a:t>
            </a:r>
            <a:r>
              <a:rPr dirty="0" sz="1200">
                <a:latin typeface="Times New Roman"/>
                <a:cs typeface="Times New Roman"/>
              </a:rPr>
              <a:t>in her hands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murmurs,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herself: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 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speak;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clear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have me make the </a:t>
            </a:r>
            <a:r>
              <a:rPr dirty="0" sz="1200" spc="-5">
                <a:latin typeface="Times New Roman"/>
                <a:cs typeface="Times New Roman"/>
              </a:rPr>
              <a:t>sacrifice!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love  him, if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another's </a:t>
            </a:r>
            <a:r>
              <a:rPr dirty="0" sz="1200">
                <a:latin typeface="Times New Roman"/>
                <a:cs typeface="Times New Roman"/>
              </a:rPr>
              <a:t>. . . but . . .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1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it. . . . </a:t>
            </a:r>
            <a:r>
              <a:rPr dirty="0" sz="1200" spc="-5">
                <a:latin typeface="Times New Roman"/>
                <a:cs typeface="Times New Roman"/>
              </a:rPr>
              <a:t>Very good, </a:t>
            </a:r>
            <a:r>
              <a:rPr dirty="0" sz="1200">
                <a:latin typeface="Times New Roman"/>
                <a:cs typeface="Times New Roman"/>
              </a:rPr>
              <a:t>I will think  of it . . . I will prove the </a:t>
            </a:r>
            <a:r>
              <a:rPr dirty="0" sz="1200" spc="-5">
                <a:latin typeface="Times New Roman"/>
                <a:cs typeface="Times New Roman"/>
              </a:rPr>
              <a:t>strength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soul, </a:t>
            </a:r>
            <a:r>
              <a:rPr dirty="0" sz="1200" spc="-5">
                <a:latin typeface="Times New Roman"/>
                <a:cs typeface="Times New Roman"/>
              </a:rPr>
              <a:t>and perhaps, at </a:t>
            </a:r>
            <a:r>
              <a:rPr dirty="0" sz="1200">
                <a:latin typeface="Times New Roman"/>
                <a:cs typeface="Times New Roman"/>
              </a:rPr>
              <a:t>the cost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 </a:t>
            </a:r>
            <a:r>
              <a:rPr dirty="0" sz="1200" spc="-5">
                <a:latin typeface="Times New Roman"/>
                <a:cs typeface="Times New Roman"/>
              </a:rPr>
              <a:t>happiness,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save </a:t>
            </a:r>
            <a:r>
              <a:rPr dirty="0" sz="1200">
                <a:latin typeface="Times New Roman"/>
                <a:cs typeface="Times New Roman"/>
              </a:rPr>
              <a:t>this man </a:t>
            </a:r>
            <a:r>
              <a:rPr dirty="0" sz="1200" spc="-5">
                <a:latin typeface="Times New Roman"/>
                <a:cs typeface="Times New Roman"/>
              </a:rPr>
              <a:t>from suffering!"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make nothing 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special </a:t>
            </a:r>
            <a:r>
              <a:rPr dirty="0" sz="1200">
                <a:latin typeface="Times New Roman"/>
                <a:cs typeface="Times New Roman"/>
              </a:rPr>
              <a:t>sort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puzzle.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farther </a:t>
            </a:r>
            <a:r>
              <a:rPr dirty="0" sz="1200">
                <a:latin typeface="Times New Roman"/>
                <a:cs typeface="Times New Roman"/>
              </a:rPr>
              <a:t>into the wood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begin picking mushrooms. We are perfectly </a:t>
            </a:r>
            <a:r>
              <a:rPr dirty="0" sz="1200" spc="-5">
                <a:latin typeface="Times New Roman"/>
                <a:cs typeface="Times New Roman"/>
              </a:rPr>
              <a:t>silent </a:t>
            </a:r>
            <a:r>
              <a:rPr dirty="0" sz="1200">
                <a:latin typeface="Times New Roman"/>
                <a:cs typeface="Times New Roman"/>
              </a:rPr>
              <a:t>the  whole time. </a:t>
            </a:r>
            <a:r>
              <a:rPr dirty="0" sz="1200" spc="-5">
                <a:latin typeface="Times New Roman"/>
                <a:cs typeface="Times New Roman"/>
              </a:rPr>
              <a:t>Nadenka's face shows signs </a:t>
            </a:r>
            <a:r>
              <a:rPr dirty="0" sz="1200">
                <a:latin typeface="Times New Roman"/>
                <a:cs typeface="Times New Roman"/>
              </a:rPr>
              <a:t>of inward </a:t>
            </a:r>
            <a:r>
              <a:rPr dirty="0" sz="1200" spc="-5">
                <a:latin typeface="Times New Roman"/>
                <a:cs typeface="Times New Roman"/>
              </a:rPr>
              <a:t>struggle. </a:t>
            </a:r>
            <a:r>
              <a:rPr dirty="0" sz="1200">
                <a:latin typeface="Times New Roman"/>
                <a:cs typeface="Times New Roman"/>
              </a:rPr>
              <a:t>I hear the bark of </a:t>
            </a:r>
            <a:r>
              <a:rPr dirty="0" sz="1200" spc="-5">
                <a:latin typeface="Times New Roman"/>
                <a:cs typeface="Times New Roman"/>
              </a:rPr>
              <a:t>dogs;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reminds </a:t>
            </a:r>
            <a:r>
              <a:rPr dirty="0" sz="1200">
                <a:latin typeface="Times New Roman"/>
                <a:cs typeface="Times New Roman"/>
              </a:rPr>
              <a:t>me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dissertation,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sigh </a:t>
            </a:r>
            <a:r>
              <a:rPr dirty="0" sz="1200">
                <a:latin typeface="Times New Roman"/>
                <a:cs typeface="Times New Roman"/>
              </a:rPr>
              <a:t>heavily.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trees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catch sight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wounded officer </a:t>
            </a:r>
            <a:r>
              <a:rPr dirty="0" sz="1200">
                <a:latin typeface="Times New Roman"/>
                <a:cs typeface="Times New Roman"/>
              </a:rPr>
              <a:t>limping painfully </a:t>
            </a:r>
            <a:r>
              <a:rPr dirty="0" sz="1200" spc="-5">
                <a:latin typeface="Times New Roman"/>
                <a:cs typeface="Times New Roman"/>
              </a:rPr>
              <a:t>along. </a:t>
            </a:r>
            <a:r>
              <a:rPr dirty="0" sz="1200">
                <a:latin typeface="Times New Roman"/>
                <a:cs typeface="Times New Roman"/>
              </a:rPr>
              <a:t>The poor </a:t>
            </a:r>
            <a:r>
              <a:rPr dirty="0" sz="1200" spc="-5">
                <a:latin typeface="Times New Roman"/>
                <a:cs typeface="Times New Roman"/>
              </a:rPr>
              <a:t>fellow's right </a:t>
            </a:r>
            <a:r>
              <a:rPr dirty="0" sz="1200">
                <a:latin typeface="Times New Roman"/>
                <a:cs typeface="Times New Roman"/>
              </a:rPr>
              <a:t>leg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lame </a:t>
            </a:r>
            <a:r>
              <a:rPr dirty="0" sz="1200" spc="-5">
                <a:latin typeface="Times New Roman"/>
                <a:cs typeface="Times New Roman"/>
              </a:rPr>
              <a:t>from his  wound, and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left </a:t>
            </a:r>
            <a:r>
              <a:rPr dirty="0" sz="1200">
                <a:latin typeface="Times New Roman"/>
                <a:cs typeface="Times New Roman"/>
              </a:rPr>
              <a:t>arm 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variegated young </a:t>
            </a:r>
            <a:r>
              <a:rPr dirty="0" sz="1200">
                <a:latin typeface="Times New Roman"/>
                <a:cs typeface="Times New Roman"/>
              </a:rPr>
              <a:t>ladies. </a:t>
            </a:r>
            <a:r>
              <a:rPr dirty="0" sz="1200" spc="-5">
                <a:latin typeface="Times New Roman"/>
                <a:cs typeface="Times New Roman"/>
              </a:rPr>
              <a:t>His face expresses  resignation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destiny.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to the house to drink </a:t>
            </a:r>
            <a:r>
              <a:rPr dirty="0" sz="1200" spc="-5">
                <a:latin typeface="Times New Roman"/>
                <a:cs typeface="Times New Roman"/>
              </a:rPr>
              <a:t>tea, after which we </a:t>
            </a:r>
            <a:r>
              <a:rPr dirty="0" sz="1200">
                <a:latin typeface="Times New Roman"/>
                <a:cs typeface="Times New Roman"/>
              </a:rPr>
              <a:t>play </a:t>
            </a:r>
            <a:r>
              <a:rPr dirty="0" sz="1200" spc="-5">
                <a:latin typeface="Times New Roman"/>
                <a:cs typeface="Times New Roman"/>
              </a:rPr>
              <a:t>croquet and </a:t>
            </a:r>
            <a:r>
              <a:rPr dirty="0" sz="1200">
                <a:latin typeface="Times New Roman"/>
                <a:cs typeface="Times New Roman"/>
              </a:rPr>
              <a:t>listen to one of  the </a:t>
            </a:r>
            <a:r>
              <a:rPr dirty="0" sz="1200" spc="-5">
                <a:latin typeface="Times New Roman"/>
                <a:cs typeface="Times New Roman"/>
              </a:rPr>
              <a:t>variegated young </a:t>
            </a:r>
            <a:r>
              <a:rPr dirty="0" sz="1200">
                <a:latin typeface="Times New Roman"/>
                <a:cs typeface="Times New Roman"/>
              </a:rPr>
              <a:t>ladies singing a </a:t>
            </a:r>
            <a:r>
              <a:rPr dirty="0" sz="1200" spc="-5">
                <a:latin typeface="Times New Roman"/>
                <a:cs typeface="Times New Roman"/>
              </a:rPr>
              <a:t>song: "No, </a:t>
            </a:r>
            <a:r>
              <a:rPr dirty="0" sz="1200">
                <a:latin typeface="Times New Roman"/>
                <a:cs typeface="Times New Roman"/>
              </a:rPr>
              <a:t>no, thou lovest not, no, </a:t>
            </a:r>
            <a:r>
              <a:rPr dirty="0" sz="1200" spc="-5">
                <a:latin typeface="Times New Roman"/>
                <a:cs typeface="Times New Roman"/>
              </a:rPr>
              <a:t>no." 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word "no"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twists her </a:t>
            </a:r>
            <a:r>
              <a:rPr dirty="0" sz="1200">
                <a:latin typeface="Times New Roman"/>
                <a:cs typeface="Times New Roman"/>
              </a:rPr>
              <a:t>mouth till </a:t>
            </a:r>
            <a:r>
              <a:rPr dirty="0" sz="1200" spc="-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almost </a:t>
            </a:r>
            <a:r>
              <a:rPr dirty="0" sz="1200" spc="-5">
                <a:latin typeface="Times New Roman"/>
                <a:cs typeface="Times New Roman"/>
              </a:rPr>
              <a:t>touches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i="1">
                <a:latin typeface="Times New Roman"/>
                <a:cs typeface="Times New Roman"/>
              </a:rPr>
              <a:t>Charmant!</a:t>
            </a:r>
            <a:r>
              <a:rPr dirty="0" sz="1200">
                <a:latin typeface="Times New Roman"/>
                <a:cs typeface="Times New Roman"/>
              </a:rPr>
              <a:t>" </a:t>
            </a:r>
            <a:r>
              <a:rPr dirty="0" sz="1200" spc="-5">
                <a:latin typeface="Times New Roman"/>
                <a:cs typeface="Times New Roman"/>
              </a:rPr>
              <a:t>wail </a:t>
            </a:r>
            <a:r>
              <a:rPr dirty="0" sz="1200">
                <a:latin typeface="Times New Roman"/>
                <a:cs typeface="Times New Roman"/>
              </a:rPr>
              <a:t>the other </a:t>
            </a:r>
            <a:r>
              <a:rPr dirty="0" sz="1200" spc="-5">
                <a:latin typeface="Times New Roman"/>
                <a:cs typeface="Times New Roman"/>
              </a:rPr>
              <a:t>young ladies,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i="1">
                <a:latin typeface="Times New Roman"/>
                <a:cs typeface="Times New Roman"/>
              </a:rPr>
              <a:t>Charmant!</a:t>
            </a:r>
            <a:r>
              <a:rPr dirty="0" sz="1200"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evening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5">
                <a:latin typeface="Times New Roman"/>
                <a:cs typeface="Times New Roman"/>
              </a:rPr>
              <a:t>A detestable </a:t>
            </a:r>
            <a:r>
              <a:rPr dirty="0" sz="1200">
                <a:latin typeface="Times New Roman"/>
                <a:cs typeface="Times New Roman"/>
              </a:rPr>
              <a:t>moon creeps up </a:t>
            </a:r>
            <a:r>
              <a:rPr dirty="0" sz="1200" spc="-5">
                <a:latin typeface="Times New Roman"/>
                <a:cs typeface="Times New Roman"/>
              </a:rPr>
              <a:t>behind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bushes.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perfect  stillness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air, and </a:t>
            </a:r>
            <a:r>
              <a:rPr dirty="0" sz="1200" spc="-1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unpleasant </a:t>
            </a:r>
            <a:r>
              <a:rPr dirty="0" sz="1200">
                <a:latin typeface="Times New Roman"/>
                <a:cs typeface="Times New Roman"/>
              </a:rPr>
              <a:t>smell of </a:t>
            </a:r>
            <a:r>
              <a:rPr dirty="0" sz="1200" spc="-5">
                <a:latin typeface="Times New Roman"/>
                <a:cs typeface="Times New Roman"/>
              </a:rPr>
              <a:t>freshly cut hay. </a:t>
            </a:r>
            <a:r>
              <a:rPr dirty="0" sz="1200">
                <a:latin typeface="Times New Roman"/>
                <a:cs typeface="Times New Roman"/>
              </a:rPr>
              <a:t>I take up my </a:t>
            </a:r>
            <a:r>
              <a:rPr dirty="0" sz="1200" spc="-5">
                <a:latin typeface="Times New Roman"/>
                <a:cs typeface="Times New Roman"/>
              </a:rPr>
              <a:t>hat and </a:t>
            </a:r>
            <a:r>
              <a:rPr dirty="0" sz="1200">
                <a:latin typeface="Times New Roman"/>
                <a:cs typeface="Times New Roman"/>
              </a:rPr>
              <a:t>try  to </a:t>
            </a:r>
            <a:r>
              <a:rPr dirty="0" sz="1200" spc="-5">
                <a:latin typeface="Times New Roman"/>
                <a:cs typeface="Times New Roman"/>
              </a:rPr>
              <a:t>get away.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something I must say to </a:t>
            </a:r>
            <a:r>
              <a:rPr dirty="0" sz="1200" spc="-5">
                <a:latin typeface="Times New Roman"/>
                <a:cs typeface="Times New Roman"/>
              </a:rPr>
              <a:t>you!" </a:t>
            </a:r>
            <a:r>
              <a:rPr dirty="0" sz="1200">
                <a:latin typeface="Times New Roman"/>
                <a:cs typeface="Times New Roman"/>
              </a:rPr>
              <a:t>Mashenka </a:t>
            </a:r>
            <a:r>
              <a:rPr dirty="0" sz="1200" spc="-5">
                <a:latin typeface="Times New Roman"/>
                <a:cs typeface="Times New Roman"/>
              </a:rPr>
              <a:t>whispers </a:t>
            </a:r>
            <a:r>
              <a:rPr dirty="0" sz="1200">
                <a:latin typeface="Times New Roman"/>
                <a:cs typeface="Times New Roman"/>
              </a:rPr>
              <a:t>to me </a:t>
            </a:r>
            <a:r>
              <a:rPr dirty="0" sz="1200" spc="-5">
                <a:latin typeface="Times New Roman"/>
                <a:cs typeface="Times New Roman"/>
              </a:rPr>
              <a:t>significantly, "don't </a:t>
            </a:r>
            <a:r>
              <a:rPr dirty="0" sz="1200" spc="-10">
                <a:latin typeface="Times New Roman"/>
                <a:cs typeface="Times New Roman"/>
              </a:rPr>
              <a:t>go  </a:t>
            </a:r>
            <a:r>
              <a:rPr dirty="0" sz="1200" spc="-5">
                <a:latin typeface="Times New Roman"/>
                <a:cs typeface="Times New Roman"/>
              </a:rPr>
              <a:t>away!"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 have a foreboding of evil, but </a:t>
            </a:r>
            <a:r>
              <a:rPr dirty="0" sz="1200" spc="-5">
                <a:latin typeface="Times New Roman"/>
                <a:cs typeface="Times New Roman"/>
              </a:rPr>
              <a:t>politeness obliges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remain. </a:t>
            </a:r>
            <a:r>
              <a:rPr dirty="0" sz="1200">
                <a:latin typeface="Times New Roman"/>
                <a:cs typeface="Times New Roman"/>
              </a:rPr>
              <a:t>Mashenka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arm and leads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garden walk.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this time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whole </a:t>
            </a:r>
            <a:r>
              <a:rPr dirty="0" sz="1200" spc="-5">
                <a:latin typeface="Times New Roman"/>
                <a:cs typeface="Times New Roman"/>
              </a:rPr>
              <a:t>figure expresses  conflict. She is pale and gasping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breath, and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>
                <a:latin typeface="Times New Roman"/>
                <a:cs typeface="Times New Roman"/>
              </a:rPr>
              <a:t>absolutely set on pulling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arm out of the socket. What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the matter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"Listen!"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mutters. </a:t>
            </a:r>
            <a:r>
              <a:rPr dirty="0" sz="1200">
                <a:latin typeface="Times New Roman"/>
                <a:cs typeface="Times New Roman"/>
              </a:rPr>
              <a:t>"No, I </a:t>
            </a:r>
            <a:r>
              <a:rPr dirty="0" sz="1200" spc="-5">
                <a:latin typeface="Times New Roman"/>
                <a:cs typeface="Times New Roman"/>
              </a:rPr>
              <a:t>cannot! No!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tries </a:t>
            </a:r>
            <a:r>
              <a:rPr dirty="0" sz="1200">
                <a:latin typeface="Times New Roman"/>
                <a:cs typeface="Times New Roman"/>
              </a:rPr>
              <a:t>to say </a:t>
            </a:r>
            <a:r>
              <a:rPr dirty="0" sz="1200" spc="-5">
                <a:latin typeface="Times New Roman"/>
                <a:cs typeface="Times New Roman"/>
              </a:rPr>
              <a:t>something,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hesitates.  Now </a:t>
            </a:r>
            <a:r>
              <a:rPr dirty="0" sz="1200">
                <a:latin typeface="Times New Roman"/>
                <a:cs typeface="Times New Roman"/>
              </a:rPr>
              <a:t>I see from </a:t>
            </a:r>
            <a:r>
              <a:rPr dirty="0" sz="1200" spc="-5">
                <a:latin typeface="Times New Roman"/>
                <a:cs typeface="Times New Roman"/>
              </a:rPr>
              <a:t>her face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has come </a:t>
            </a:r>
            <a:r>
              <a:rPr dirty="0" sz="1200">
                <a:latin typeface="Times New Roman"/>
                <a:cs typeface="Times New Roman"/>
              </a:rPr>
              <a:t>to some </a:t>
            </a:r>
            <a:r>
              <a:rPr dirty="0" sz="1200" spc="-5">
                <a:latin typeface="Times New Roman"/>
                <a:cs typeface="Times New Roman"/>
              </a:rPr>
              <a:t>decision.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gleaming eyes and  swollen </a:t>
            </a:r>
            <a:r>
              <a:rPr dirty="0" sz="1200">
                <a:latin typeface="Times New Roman"/>
                <a:cs typeface="Times New Roman"/>
              </a:rPr>
              <a:t>nose she snatches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hand, and says hurriedly, </a:t>
            </a:r>
            <a:r>
              <a:rPr dirty="0" sz="1200">
                <a:latin typeface="Times New Roman"/>
                <a:cs typeface="Times New Roman"/>
              </a:rPr>
              <a:t>"</a:t>
            </a:r>
            <a:r>
              <a:rPr dirty="0" sz="1200" i="1">
                <a:latin typeface="Times New Roman"/>
                <a:cs typeface="Times New Roman"/>
              </a:rPr>
              <a:t>Nicolas</a:t>
            </a:r>
            <a:r>
              <a:rPr dirty="0" sz="1200">
                <a:latin typeface="Times New Roman"/>
                <a:cs typeface="Times New Roman"/>
              </a:rPr>
              <a:t>, I </a:t>
            </a:r>
            <a:r>
              <a:rPr dirty="0" sz="1200" spc="-5">
                <a:latin typeface="Times New Roman"/>
                <a:cs typeface="Times New Roman"/>
              </a:rPr>
              <a:t>am yours! Love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cannot, </a:t>
            </a:r>
            <a:r>
              <a:rPr dirty="0" sz="1200">
                <a:latin typeface="Times New Roman"/>
                <a:cs typeface="Times New Roman"/>
              </a:rPr>
              <a:t>but I promise to be true to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Then she </a:t>
            </a:r>
            <a:r>
              <a:rPr dirty="0" sz="1200">
                <a:latin typeface="Times New Roman"/>
                <a:cs typeface="Times New Roman"/>
              </a:rPr>
              <a:t>squeezes </a:t>
            </a:r>
            <a:r>
              <a:rPr dirty="0" sz="1200" spc="-5">
                <a:latin typeface="Times New Roman"/>
                <a:cs typeface="Times New Roman"/>
              </a:rPr>
              <a:t>herself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breast,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once </a:t>
            </a:r>
            <a:r>
              <a:rPr dirty="0" sz="1200" spc="-5">
                <a:latin typeface="Times New Roman"/>
                <a:cs typeface="Times New Roman"/>
              </a:rPr>
              <a:t>springs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3070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71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"Someone is coming,"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whispers. "Farewell! </a:t>
            </a:r>
            <a:r>
              <a:rPr dirty="0" sz="1200">
                <a:latin typeface="Times New Roman"/>
                <a:cs typeface="Times New Roman"/>
              </a:rPr>
              <a:t>. . . To-morrow </a:t>
            </a:r>
            <a:r>
              <a:rPr dirty="0" sz="1200" spc="-5">
                <a:latin typeface="Times New Roman"/>
                <a:cs typeface="Times New Roman"/>
              </a:rPr>
              <a:t>at eleven o'clock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 </a:t>
            </a:r>
            <a:r>
              <a:rPr dirty="0" sz="1200">
                <a:latin typeface="Times New Roman"/>
                <a:cs typeface="Times New Roman"/>
              </a:rPr>
              <a:t>be in the </a:t>
            </a:r>
            <a:r>
              <a:rPr dirty="0" sz="1200" spc="-5">
                <a:latin typeface="Times New Roman"/>
                <a:cs typeface="Times New Roman"/>
              </a:rPr>
              <a:t>arbour.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Farewell!"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she vanishes. </a:t>
            </a:r>
            <a:r>
              <a:rPr dirty="0" sz="1200">
                <a:latin typeface="Times New Roman"/>
                <a:cs typeface="Times New Roman"/>
              </a:rPr>
              <a:t>Completely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 explanation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conduct </a:t>
            </a:r>
            <a:r>
              <a:rPr dirty="0" sz="1200" spc="-5">
                <a:latin typeface="Times New Roman"/>
                <a:cs typeface="Times New Roman"/>
              </a:rPr>
              <a:t>and suffering  from </a:t>
            </a:r>
            <a:r>
              <a:rPr dirty="0" sz="1200">
                <a:latin typeface="Times New Roman"/>
                <a:cs typeface="Times New Roman"/>
              </a:rPr>
              <a:t>a painful </a:t>
            </a:r>
            <a:r>
              <a:rPr dirty="0" sz="1200" spc="-5">
                <a:latin typeface="Times New Roman"/>
                <a:cs typeface="Times New Roman"/>
              </a:rPr>
              <a:t>palpitation </a:t>
            </a:r>
            <a:r>
              <a:rPr dirty="0" sz="1200">
                <a:latin typeface="Times New Roman"/>
                <a:cs typeface="Times New Roman"/>
              </a:rPr>
              <a:t>of the heart, I make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way home.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"Past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Future  </a:t>
            </a:r>
            <a:r>
              <a:rPr dirty="0" sz="1200">
                <a:latin typeface="Times New Roman"/>
                <a:cs typeface="Times New Roman"/>
              </a:rPr>
              <a:t>of the Dog </a:t>
            </a:r>
            <a:r>
              <a:rPr dirty="0" sz="1200" spc="-5">
                <a:latin typeface="Times New Roman"/>
                <a:cs typeface="Times New Roman"/>
              </a:rPr>
              <a:t>Licence" is awaiting </a:t>
            </a:r>
            <a:r>
              <a:rPr dirty="0" sz="1200">
                <a:latin typeface="Times New Roman"/>
                <a:cs typeface="Times New Roman"/>
              </a:rPr>
              <a:t>me, but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quite </a:t>
            </a:r>
            <a:r>
              <a:rPr dirty="0" sz="1200" spc="-5">
                <a:latin typeface="Times New Roman"/>
                <a:cs typeface="Times New Roman"/>
              </a:rPr>
              <a:t>unable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furious. . . . I  may </a:t>
            </a:r>
            <a:r>
              <a:rPr dirty="0" sz="1200" spc="-5">
                <a:latin typeface="Times New Roman"/>
                <a:cs typeface="Times New Roman"/>
              </a:rPr>
              <a:t>say,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anger is terrible. Damn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no one to </a:t>
            </a:r>
            <a:r>
              <a:rPr dirty="0" sz="1200" spc="-5">
                <a:latin typeface="Times New Roman"/>
                <a:cs typeface="Times New Roman"/>
              </a:rPr>
              <a:t>treat </a:t>
            </a:r>
            <a:r>
              <a:rPr dirty="0" sz="1200">
                <a:latin typeface="Times New Roman"/>
                <a:cs typeface="Times New Roman"/>
              </a:rPr>
              <a:t>me like a </a:t>
            </a:r>
            <a:r>
              <a:rPr dirty="0" sz="1200" spc="-5">
                <a:latin typeface="Times New Roman"/>
                <a:cs typeface="Times New Roman"/>
              </a:rPr>
              <a:t>boy,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 man of </a:t>
            </a:r>
            <a:r>
              <a:rPr dirty="0" sz="1200" spc="-5">
                <a:latin typeface="Times New Roman"/>
                <a:cs typeface="Times New Roman"/>
              </a:rPr>
              <a:t>violent temper, </a:t>
            </a:r>
            <a:r>
              <a:rPr dirty="0" sz="1200">
                <a:latin typeface="Times New Roman"/>
                <a:cs typeface="Times New Roman"/>
              </a:rPr>
              <a:t>and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safe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trifle 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the maid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call </a:t>
            </a:r>
            <a:r>
              <a:rPr dirty="0" sz="1200">
                <a:latin typeface="Times New Roman"/>
                <a:cs typeface="Times New Roman"/>
              </a:rPr>
              <a:t>me to supper, I shout to </a:t>
            </a:r>
            <a:r>
              <a:rPr dirty="0" sz="1200" spc="-5">
                <a:latin typeface="Times New Roman"/>
                <a:cs typeface="Times New Roman"/>
              </a:rPr>
              <a:t>her: "Go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room!"  </a:t>
            </a:r>
            <a:r>
              <a:rPr dirty="0" sz="1200" spc="-5">
                <a:latin typeface="Times New Roman"/>
                <a:cs typeface="Times New Roman"/>
              </a:rPr>
              <a:t>Such hastiness augurs </a:t>
            </a:r>
            <a:r>
              <a:rPr dirty="0" sz="1200">
                <a:latin typeface="Times New Roman"/>
                <a:cs typeface="Times New Roman"/>
              </a:rPr>
              <a:t>nothing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Next </a:t>
            </a:r>
            <a:r>
              <a:rPr dirty="0" sz="1200" spc="-5">
                <a:latin typeface="Times New Roman"/>
                <a:cs typeface="Times New Roman"/>
              </a:rPr>
              <a:t>morning. Typical </a:t>
            </a:r>
            <a:r>
              <a:rPr dirty="0" sz="1200">
                <a:latin typeface="Times New Roman"/>
                <a:cs typeface="Times New Roman"/>
              </a:rPr>
              <a:t>holiday </a:t>
            </a:r>
            <a:r>
              <a:rPr dirty="0" sz="1200" spc="-5">
                <a:latin typeface="Times New Roman"/>
                <a:cs typeface="Times New Roman"/>
              </a:rPr>
              <a:t>weather. Temperature below freezing,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cutting </a:t>
            </a:r>
            <a:r>
              <a:rPr dirty="0" sz="1200">
                <a:latin typeface="Times New Roman"/>
                <a:cs typeface="Times New Roman"/>
              </a:rPr>
              <a:t>wind,  </a:t>
            </a:r>
            <a:r>
              <a:rPr dirty="0" sz="1200" spc="-5">
                <a:latin typeface="Times New Roman"/>
                <a:cs typeface="Times New Roman"/>
              </a:rPr>
              <a:t>rain, </a:t>
            </a:r>
            <a:r>
              <a:rPr dirty="0" sz="1200">
                <a:latin typeface="Times New Roman"/>
                <a:cs typeface="Times New Roman"/>
              </a:rPr>
              <a:t>mud,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smell of naphthaline,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has taken all her wraps </a:t>
            </a:r>
            <a:r>
              <a:rPr dirty="0" sz="1200">
                <a:latin typeface="Times New Roman"/>
                <a:cs typeface="Times New Roman"/>
              </a:rPr>
              <a:t>out of 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trunks. </a:t>
            </a:r>
            <a:r>
              <a:rPr dirty="0" sz="1200" spc="-5">
                <a:latin typeface="Times New Roman"/>
                <a:cs typeface="Times New Roman"/>
              </a:rPr>
              <a:t>A devilish morning!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7th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August, </a:t>
            </a:r>
            <a:r>
              <a:rPr dirty="0" sz="1200">
                <a:latin typeface="Times New Roman"/>
                <a:cs typeface="Times New Roman"/>
              </a:rPr>
              <a:t>1887, the date of the solar  </a:t>
            </a:r>
            <a:r>
              <a:rPr dirty="0" sz="1200" spc="-5">
                <a:latin typeface="Times New Roman"/>
                <a:cs typeface="Times New Roman"/>
              </a:rPr>
              <a:t>eclipse.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here </a:t>
            </a:r>
            <a:r>
              <a:rPr dirty="0" sz="1200" spc="-5">
                <a:latin typeface="Times New Roman"/>
                <a:cs typeface="Times New Roman"/>
              </a:rPr>
              <a:t>remark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time of </a:t>
            </a:r>
            <a:r>
              <a:rPr dirty="0" sz="1200" spc="-5">
                <a:latin typeface="Times New Roman"/>
                <a:cs typeface="Times New Roman"/>
              </a:rPr>
              <a:t>an eclipse </a:t>
            </a:r>
            <a:r>
              <a:rPr dirty="0" sz="1200">
                <a:latin typeface="Times New Roman"/>
                <a:cs typeface="Times New Roman"/>
              </a:rPr>
              <a:t>every one of </a:t>
            </a:r>
            <a:r>
              <a:rPr dirty="0" sz="1200" spc="-5">
                <a:latin typeface="Times New Roman"/>
                <a:cs typeface="Times New Roman"/>
              </a:rPr>
              <a:t>us may, </a:t>
            </a:r>
            <a:r>
              <a:rPr dirty="0" sz="1200">
                <a:latin typeface="Times New Roman"/>
                <a:cs typeface="Times New Roman"/>
              </a:rPr>
              <a:t>without  </a:t>
            </a:r>
            <a:r>
              <a:rPr dirty="0" sz="1200" spc="-5">
                <a:latin typeface="Times New Roman"/>
                <a:cs typeface="Times New Roman"/>
              </a:rPr>
              <a:t>special astronomical </a:t>
            </a:r>
            <a:r>
              <a:rPr dirty="0" sz="1200">
                <a:latin typeface="Times New Roman"/>
                <a:cs typeface="Times New Roman"/>
              </a:rPr>
              <a:t>knowledge, be of the </a:t>
            </a:r>
            <a:r>
              <a:rPr dirty="0" sz="1200" spc="-5">
                <a:latin typeface="Times New Roman"/>
                <a:cs typeface="Times New Roman"/>
              </a:rPr>
              <a:t>greatest service. </a:t>
            </a:r>
            <a:r>
              <a:rPr dirty="0" sz="1200">
                <a:latin typeface="Times New Roman"/>
                <a:cs typeface="Times New Roman"/>
              </a:rPr>
              <a:t>Thus, for example, </a:t>
            </a:r>
            <a:r>
              <a:rPr dirty="0" sz="1200" spc="-5">
                <a:latin typeface="Times New Roman"/>
                <a:cs typeface="Times New Roman"/>
              </a:rPr>
              <a:t>anyone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us can </a:t>
            </a:r>
            <a:r>
              <a:rPr dirty="0" sz="1200">
                <a:latin typeface="Times New Roman"/>
                <a:cs typeface="Times New Roman"/>
              </a:rPr>
              <a:t>(1) take the </a:t>
            </a:r>
            <a:r>
              <a:rPr dirty="0" sz="1200" spc="-5">
                <a:latin typeface="Times New Roman"/>
                <a:cs typeface="Times New Roman"/>
              </a:rPr>
              <a:t>measurement </a:t>
            </a:r>
            <a:r>
              <a:rPr dirty="0" sz="1200">
                <a:latin typeface="Times New Roman"/>
                <a:cs typeface="Times New Roman"/>
              </a:rPr>
              <a:t>of the diameters of the </a:t>
            </a:r>
            <a:r>
              <a:rPr dirty="0" sz="1200" spc="-5">
                <a:latin typeface="Times New Roman"/>
                <a:cs typeface="Times New Roman"/>
              </a:rPr>
              <a:t>sun and </a:t>
            </a:r>
            <a:r>
              <a:rPr dirty="0" sz="1200">
                <a:latin typeface="Times New Roman"/>
                <a:cs typeface="Times New Roman"/>
              </a:rPr>
              <a:t>the moon; (2) </a:t>
            </a:r>
            <a:r>
              <a:rPr dirty="0" sz="1200" spc="-5">
                <a:latin typeface="Times New Roman"/>
                <a:cs typeface="Times New Roman"/>
              </a:rPr>
              <a:t>sketch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corona </a:t>
            </a:r>
            <a:r>
              <a:rPr dirty="0" sz="1200">
                <a:latin typeface="Times New Roman"/>
                <a:cs typeface="Times New Roman"/>
              </a:rPr>
              <a:t>of the sun; (3) take the </a:t>
            </a:r>
            <a:r>
              <a:rPr dirty="0" sz="1200" spc="-5">
                <a:latin typeface="Times New Roman"/>
                <a:cs typeface="Times New Roman"/>
              </a:rPr>
              <a:t>temperature; </a:t>
            </a:r>
            <a:r>
              <a:rPr dirty="0" sz="1200">
                <a:latin typeface="Times New Roman"/>
                <a:cs typeface="Times New Roman"/>
              </a:rPr>
              <a:t>(4) take </a:t>
            </a:r>
            <a:r>
              <a:rPr dirty="0" sz="1200" spc="-5">
                <a:latin typeface="Times New Roman"/>
                <a:cs typeface="Times New Roman"/>
              </a:rPr>
              <a:t>observations </a:t>
            </a:r>
            <a:r>
              <a:rPr dirty="0" sz="1200">
                <a:latin typeface="Times New Roman"/>
                <a:cs typeface="Times New Roman"/>
              </a:rPr>
              <a:t>of plants </a:t>
            </a:r>
            <a:r>
              <a:rPr dirty="0" sz="1200" spc="-5">
                <a:latin typeface="Times New Roman"/>
                <a:cs typeface="Times New Roman"/>
              </a:rPr>
              <a:t>and  animals </a:t>
            </a:r>
            <a:r>
              <a:rPr dirty="0" sz="1200">
                <a:latin typeface="Times New Roman"/>
                <a:cs typeface="Times New Roman"/>
              </a:rPr>
              <a:t>during the eclipse; (5) note </a:t>
            </a:r>
            <a:r>
              <a:rPr dirty="0" sz="1200" spc="-5">
                <a:latin typeface="Times New Roman"/>
                <a:cs typeface="Times New Roman"/>
              </a:rPr>
              <a:t>down 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impressions, and so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matter of </a:t>
            </a:r>
            <a:r>
              <a:rPr dirty="0" sz="1200" spc="-5">
                <a:latin typeface="Times New Roman"/>
                <a:cs typeface="Times New Roman"/>
              </a:rPr>
              <a:t>such exceptional importance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 spc="-5">
                <a:latin typeface="Times New Roman"/>
                <a:cs typeface="Times New Roman"/>
              </a:rPr>
              <a:t>aside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"Past and Future </a:t>
            </a:r>
            <a:r>
              <a:rPr dirty="0" sz="1200">
                <a:latin typeface="Times New Roman"/>
                <a:cs typeface="Times New Roman"/>
              </a:rPr>
              <a:t>of the  Dog </a:t>
            </a:r>
            <a:r>
              <a:rPr dirty="0" sz="1200" spc="-5">
                <a:latin typeface="Times New Roman"/>
                <a:cs typeface="Times New Roman"/>
              </a:rPr>
              <a:t>Licence" and </a:t>
            </a:r>
            <a:r>
              <a:rPr dirty="0" sz="1200">
                <a:latin typeface="Times New Roman"/>
                <a:cs typeface="Times New Roman"/>
              </a:rPr>
              <a:t>make up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mind to </a:t>
            </a:r>
            <a:r>
              <a:rPr dirty="0" sz="1200" spc="-5">
                <a:latin typeface="Times New Roman"/>
                <a:cs typeface="Times New Roman"/>
              </a:rPr>
              <a:t>observe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eclipse.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very </a:t>
            </a:r>
            <a:r>
              <a:rPr dirty="0" sz="1200" spc="-5">
                <a:latin typeface="Times New Roman"/>
                <a:cs typeface="Times New Roman"/>
              </a:rPr>
              <a:t>early, and </a:t>
            </a:r>
            <a:r>
              <a:rPr dirty="0" sz="1200">
                <a:latin typeface="Times New Roman"/>
                <a:cs typeface="Times New Roman"/>
              </a:rPr>
              <a:t>I divide the </a:t>
            </a:r>
            <a:r>
              <a:rPr dirty="0" sz="1200" spc="-5">
                <a:latin typeface="Times New Roman"/>
                <a:cs typeface="Times New Roman"/>
              </a:rPr>
              <a:t>work as </a:t>
            </a:r>
            <a:r>
              <a:rPr dirty="0" sz="1200">
                <a:latin typeface="Times New Roman"/>
                <a:cs typeface="Times New Roman"/>
              </a:rPr>
              <a:t>follows: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measure </a:t>
            </a:r>
            <a:r>
              <a:rPr dirty="0" sz="1200">
                <a:latin typeface="Times New Roman"/>
                <a:cs typeface="Times New Roman"/>
              </a:rPr>
              <a:t>the diameter  of the </a:t>
            </a:r>
            <a:r>
              <a:rPr dirty="0" sz="1200" spc="-5">
                <a:latin typeface="Times New Roman"/>
                <a:cs typeface="Times New Roman"/>
              </a:rPr>
              <a:t>sun and </a:t>
            </a:r>
            <a:r>
              <a:rPr dirty="0" sz="1200">
                <a:latin typeface="Times New Roman"/>
                <a:cs typeface="Times New Roman"/>
              </a:rPr>
              <a:t>moon; the </a:t>
            </a:r>
            <a:r>
              <a:rPr dirty="0" sz="1200" spc="-5">
                <a:latin typeface="Times New Roman"/>
                <a:cs typeface="Times New Roman"/>
              </a:rPr>
              <a:t>wounded officer is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sketch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corona; </a:t>
            </a:r>
            <a:r>
              <a:rPr dirty="0" sz="1200">
                <a:latin typeface="Times New Roman"/>
                <a:cs typeface="Times New Roman"/>
              </a:rPr>
              <a:t>and the other  </a:t>
            </a:r>
            <a:r>
              <a:rPr dirty="0" sz="1200" spc="-5">
                <a:latin typeface="Times New Roman"/>
                <a:cs typeface="Times New Roman"/>
              </a:rPr>
              <a:t>observations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undertaken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Mashenka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variegated young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ladies.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all meet together 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cause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eclipse?" </a:t>
            </a:r>
            <a:r>
              <a:rPr dirty="0" sz="1200" spc="-5">
                <a:latin typeface="Times New Roman"/>
                <a:cs typeface="Times New Roman"/>
              </a:rPr>
              <a:t>asks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Mashenka.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reply: "A </a:t>
            </a:r>
            <a:r>
              <a:rPr dirty="0" sz="1200">
                <a:latin typeface="Times New Roman"/>
                <a:cs typeface="Times New Roman"/>
              </a:rPr>
              <a:t>solar eclipse occurs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moon, moving in the plane of the </a:t>
            </a:r>
            <a:r>
              <a:rPr dirty="0" sz="1200" spc="-5">
                <a:latin typeface="Times New Roman"/>
                <a:cs typeface="Times New Roman"/>
              </a:rPr>
              <a:t>ecliptic,  crosses </a:t>
            </a:r>
            <a:r>
              <a:rPr dirty="0" sz="1200">
                <a:latin typeface="Times New Roman"/>
                <a:cs typeface="Times New Roman"/>
              </a:rPr>
              <a:t>the line joining the </a:t>
            </a:r>
            <a:r>
              <a:rPr dirty="0" sz="1200" spc="-5">
                <a:latin typeface="Times New Roman"/>
                <a:cs typeface="Times New Roman"/>
              </a:rPr>
              <a:t>centres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sun and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earth."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what does the ecliptic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 explain. </a:t>
            </a:r>
            <a:r>
              <a:rPr dirty="0" sz="1200" spc="-5">
                <a:latin typeface="Times New Roman"/>
                <a:cs typeface="Times New Roman"/>
              </a:rPr>
              <a:t>Mashenka listens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"Can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see 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smoked glass </a:t>
            </a:r>
            <a:r>
              <a:rPr dirty="0" sz="1200">
                <a:latin typeface="Times New Roman"/>
                <a:cs typeface="Times New Roman"/>
              </a:rPr>
              <a:t>the line joining the </a:t>
            </a:r>
            <a:r>
              <a:rPr dirty="0" sz="1200" spc="-5">
                <a:latin typeface="Times New Roman"/>
                <a:cs typeface="Times New Roman"/>
              </a:rPr>
              <a:t>centres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sun and </a:t>
            </a:r>
            <a:r>
              <a:rPr dirty="0" sz="1200">
                <a:latin typeface="Times New Roman"/>
                <a:cs typeface="Times New Roman"/>
              </a:rPr>
              <a:t>the  earth?" </a:t>
            </a:r>
            <a:r>
              <a:rPr dirty="0" sz="1200" spc="-5">
                <a:latin typeface="Times New Roman"/>
                <a:cs typeface="Times New Roman"/>
              </a:rPr>
              <a:t>she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enquires.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 reply that </a:t>
            </a:r>
            <a:r>
              <a:rPr dirty="0" sz="1200" spc="-5">
                <a:latin typeface="Times New Roman"/>
                <a:cs typeface="Times New Roman"/>
              </a:rPr>
              <a:t>this is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an imaginary line, </a:t>
            </a:r>
            <a:r>
              <a:rPr dirty="0" sz="1200">
                <a:latin typeface="Times New Roman"/>
                <a:cs typeface="Times New Roman"/>
              </a:rPr>
              <a:t>drawn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theoretically.</a:t>
            </a:r>
            <a:endParaRPr sz="1200">
              <a:latin typeface="Times New Roman"/>
              <a:cs typeface="Times New Roman"/>
            </a:endParaRPr>
          </a:p>
          <a:p>
            <a:pPr marL="12700" marR="145415">
              <a:lnSpc>
                <a:spcPct val="1925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"If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an imaginary line,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the moon </a:t>
            </a:r>
            <a:r>
              <a:rPr dirty="0" sz="1200" spc="-5">
                <a:latin typeface="Times New Roman"/>
                <a:cs typeface="Times New Roman"/>
              </a:rPr>
              <a:t>cross </a:t>
            </a:r>
            <a:r>
              <a:rPr dirty="0" sz="1200">
                <a:latin typeface="Times New Roman"/>
                <a:cs typeface="Times New Roman"/>
              </a:rPr>
              <a:t>it?" </a:t>
            </a:r>
            <a:r>
              <a:rPr dirty="0" sz="1200" spc="-5">
                <a:latin typeface="Times New Roman"/>
                <a:cs typeface="Times New Roman"/>
              </a:rPr>
              <a:t>Varenka says, wondering.  </a:t>
            </a:r>
            <a:r>
              <a:rPr dirty="0" sz="1200">
                <a:latin typeface="Times New Roman"/>
                <a:cs typeface="Times New Roman"/>
              </a:rPr>
              <a:t>I make no </a:t>
            </a:r>
            <a:r>
              <a:rPr dirty="0" sz="1200" spc="-5">
                <a:latin typeface="Times New Roman"/>
                <a:cs typeface="Times New Roman"/>
              </a:rPr>
              <a:t>reply.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spleen </a:t>
            </a:r>
            <a:r>
              <a:rPr dirty="0" sz="1200">
                <a:latin typeface="Times New Roman"/>
                <a:cs typeface="Times New Roman"/>
              </a:rPr>
              <a:t>rising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this naïve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8309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952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"It's all </a:t>
            </a:r>
            <a:r>
              <a:rPr dirty="0" sz="1200">
                <a:latin typeface="Times New Roman"/>
                <a:cs typeface="Times New Roman"/>
              </a:rPr>
              <a:t>nonsense," </a:t>
            </a:r>
            <a:r>
              <a:rPr dirty="0" sz="1200" spc="-5">
                <a:latin typeface="Times New Roman"/>
                <a:cs typeface="Times New Roman"/>
              </a:rPr>
              <a:t>says Mashenka's </a:t>
            </a:r>
            <a:r>
              <a:rPr dirty="0" sz="1200" spc="-5" i="1">
                <a:latin typeface="Times New Roman"/>
                <a:cs typeface="Times New Roman"/>
              </a:rPr>
              <a:t>maman</a:t>
            </a:r>
            <a:r>
              <a:rPr dirty="0" sz="1200" spc="-5">
                <a:latin typeface="Times New Roman"/>
                <a:cs typeface="Times New Roman"/>
              </a:rPr>
              <a:t>. "Impossible </a:t>
            </a:r>
            <a:r>
              <a:rPr dirty="0" sz="1200">
                <a:latin typeface="Times New Roman"/>
                <a:cs typeface="Times New Roman"/>
              </a:rPr>
              <a:t>to tell </a:t>
            </a:r>
            <a:r>
              <a:rPr dirty="0" sz="1200" spc="-5">
                <a:latin typeface="Times New Roman"/>
                <a:cs typeface="Times New Roman"/>
              </a:rPr>
              <a:t>what's 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happen.  You've </a:t>
            </a:r>
            <a:r>
              <a:rPr dirty="0" sz="1200">
                <a:latin typeface="Times New Roman"/>
                <a:cs typeface="Times New Roman"/>
              </a:rPr>
              <a:t>never been in the </a:t>
            </a:r>
            <a:r>
              <a:rPr dirty="0" sz="1200" spc="-5">
                <a:latin typeface="Times New Roman"/>
                <a:cs typeface="Times New Roman"/>
              </a:rPr>
              <a:t>sky, so what can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of </a:t>
            </a:r>
            <a:r>
              <a:rPr dirty="0" sz="1200" spc="-5">
                <a:latin typeface="Times New Roman"/>
                <a:cs typeface="Times New Roman"/>
              </a:rPr>
              <a:t>what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happen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sun  and </a:t>
            </a:r>
            <a:r>
              <a:rPr dirty="0" sz="1200">
                <a:latin typeface="Times New Roman"/>
                <a:cs typeface="Times New Roman"/>
              </a:rPr>
              <a:t>moon?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fancy."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that moment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black patch begins </a:t>
            </a:r>
            <a:r>
              <a:rPr dirty="0" sz="1200">
                <a:latin typeface="Times New Roman"/>
                <a:cs typeface="Times New Roman"/>
              </a:rPr>
              <a:t>to move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sun. </a:t>
            </a:r>
            <a:r>
              <a:rPr dirty="0" sz="1200" spc="-5">
                <a:latin typeface="Times New Roman"/>
                <a:cs typeface="Times New Roman"/>
              </a:rPr>
              <a:t>General </a:t>
            </a:r>
            <a:r>
              <a:rPr dirty="0" sz="1200">
                <a:latin typeface="Times New Roman"/>
                <a:cs typeface="Times New Roman"/>
              </a:rPr>
              <a:t>confusion follows.  The </a:t>
            </a:r>
            <a:r>
              <a:rPr dirty="0" sz="1200" spc="-5">
                <a:latin typeface="Times New Roman"/>
                <a:cs typeface="Times New Roman"/>
              </a:rPr>
              <a:t>sheep and horses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cows </a:t>
            </a:r>
            <a:r>
              <a:rPr dirty="0" sz="1200">
                <a:latin typeface="Times New Roman"/>
                <a:cs typeface="Times New Roman"/>
              </a:rPr>
              <a:t>run bellowing about the </a:t>
            </a:r>
            <a:r>
              <a:rPr dirty="0" sz="1200" spc="-5">
                <a:latin typeface="Times New Roman"/>
                <a:cs typeface="Times New Roman"/>
              </a:rPr>
              <a:t>fields </a:t>
            </a:r>
            <a:r>
              <a:rPr dirty="0" sz="1200">
                <a:latin typeface="Times New Roman"/>
                <a:cs typeface="Times New Roman"/>
              </a:rPr>
              <a:t>with their tails in the </a:t>
            </a:r>
            <a:r>
              <a:rPr dirty="0" sz="1200" spc="-5">
                <a:latin typeface="Times New Roman"/>
                <a:cs typeface="Times New Roman"/>
              </a:rPr>
              <a:t>air.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dogs </a:t>
            </a:r>
            <a:r>
              <a:rPr dirty="0" sz="1200">
                <a:latin typeface="Times New Roman"/>
                <a:cs typeface="Times New Roman"/>
              </a:rPr>
              <a:t>howl. The bugs, thinking </a:t>
            </a:r>
            <a:r>
              <a:rPr dirty="0" sz="1200" spc="-5">
                <a:latin typeface="Times New Roman"/>
                <a:cs typeface="Times New Roman"/>
              </a:rPr>
              <a:t>night has come </a:t>
            </a:r>
            <a:r>
              <a:rPr dirty="0" sz="1200">
                <a:latin typeface="Times New Roman"/>
                <a:cs typeface="Times New Roman"/>
              </a:rPr>
              <a:t>on, </a:t>
            </a:r>
            <a:r>
              <a:rPr dirty="0" sz="1200" spc="-5">
                <a:latin typeface="Times New Roman"/>
                <a:cs typeface="Times New Roman"/>
              </a:rPr>
              <a:t>creep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cracks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walls </a:t>
            </a:r>
            <a:r>
              <a:rPr dirty="0" sz="1200">
                <a:latin typeface="Times New Roman"/>
                <a:cs typeface="Times New Roman"/>
              </a:rPr>
              <a:t>and bite the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still 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deacon,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engaged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bringing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cucumbers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market garden,  jumped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cart and </a:t>
            </a:r>
            <a:r>
              <a:rPr dirty="0" sz="1200">
                <a:latin typeface="Times New Roman"/>
                <a:cs typeface="Times New Roman"/>
              </a:rPr>
              <a:t>hid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bridge;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horse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off into  somebody </a:t>
            </a:r>
            <a:r>
              <a:rPr dirty="0" sz="1200" spc="-5">
                <a:latin typeface="Times New Roman"/>
                <a:cs typeface="Times New Roman"/>
              </a:rPr>
              <a:t>else's yard, </a:t>
            </a:r>
            <a:r>
              <a:rPr dirty="0" sz="1200">
                <a:latin typeface="Times New Roman"/>
                <a:cs typeface="Times New Roman"/>
              </a:rPr>
              <a:t>where the </a:t>
            </a:r>
            <a:r>
              <a:rPr dirty="0" sz="1200" spc="-5">
                <a:latin typeface="Times New Roman"/>
                <a:cs typeface="Times New Roman"/>
              </a:rPr>
              <a:t>pigs ate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cucumbers. </a:t>
            </a:r>
            <a:r>
              <a:rPr dirty="0" sz="1200">
                <a:latin typeface="Times New Roman"/>
                <a:cs typeface="Times New Roman"/>
              </a:rPr>
              <a:t>The excise </a:t>
            </a:r>
            <a:r>
              <a:rPr dirty="0" sz="1200" spc="-5">
                <a:latin typeface="Times New Roman"/>
                <a:cs typeface="Times New Roman"/>
              </a:rPr>
              <a:t>officer, </a:t>
            </a:r>
            <a:r>
              <a:rPr dirty="0" sz="1200">
                <a:latin typeface="Times New Roman"/>
                <a:cs typeface="Times New Roman"/>
              </a:rPr>
              <a:t>who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slept </a:t>
            </a:r>
            <a:r>
              <a:rPr dirty="0" sz="1200" spc="-5">
                <a:latin typeface="Times New Roman"/>
                <a:cs typeface="Times New Roman"/>
              </a:rPr>
              <a:t>at home that night,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lady </a:t>
            </a:r>
            <a:r>
              <a:rPr dirty="0" sz="1200" spc="-5">
                <a:latin typeface="Times New Roman"/>
                <a:cs typeface="Times New Roman"/>
              </a:rPr>
              <a:t>friend's, </a:t>
            </a:r>
            <a:r>
              <a:rPr dirty="0" sz="1200">
                <a:latin typeface="Times New Roman"/>
                <a:cs typeface="Times New Roman"/>
              </a:rPr>
              <a:t>dashed out with </a:t>
            </a:r>
            <a:r>
              <a:rPr dirty="0" sz="1200" spc="-5">
                <a:latin typeface="Times New Roman"/>
                <a:cs typeface="Times New Roman"/>
              </a:rPr>
              <a:t>nothing </a:t>
            </a:r>
            <a:r>
              <a:rPr dirty="0" sz="1200">
                <a:latin typeface="Times New Roman"/>
                <a:cs typeface="Times New Roman"/>
              </a:rPr>
              <a:t>on but  </a:t>
            </a:r>
            <a:r>
              <a:rPr dirty="0" sz="1200" spc="-5">
                <a:latin typeface="Times New Roman"/>
                <a:cs typeface="Times New Roman"/>
              </a:rPr>
              <a:t>his nightshirt, and running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crowd shouted frantically: "Save yourself,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can!"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visitors, </a:t>
            </a:r>
            <a:r>
              <a:rPr dirty="0" sz="1200" spc="-5">
                <a:latin typeface="Times New Roman"/>
                <a:cs typeface="Times New Roman"/>
              </a:rPr>
              <a:t>even young and </a:t>
            </a:r>
            <a:r>
              <a:rPr dirty="0" sz="1200">
                <a:latin typeface="Times New Roman"/>
                <a:cs typeface="Times New Roman"/>
              </a:rPr>
              <a:t>pretty </a:t>
            </a:r>
            <a:r>
              <a:rPr dirty="0" sz="1200" spc="-5">
                <a:latin typeface="Times New Roman"/>
                <a:cs typeface="Times New Roman"/>
              </a:rPr>
              <a:t>ones, </a:t>
            </a:r>
            <a:r>
              <a:rPr dirty="0" sz="1200">
                <a:latin typeface="Times New Roman"/>
                <a:cs typeface="Times New Roman"/>
              </a:rPr>
              <a:t>run 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their villas </a:t>
            </a:r>
            <a:r>
              <a:rPr dirty="0" sz="1200" spc="-5">
                <a:latin typeface="Times New Roman"/>
                <a:cs typeface="Times New Roman"/>
              </a:rPr>
              <a:t>without  even </a:t>
            </a:r>
            <a:r>
              <a:rPr dirty="0" sz="1200">
                <a:latin typeface="Times New Roman"/>
                <a:cs typeface="Times New Roman"/>
              </a:rPr>
              <a:t>putting their slippers on. </a:t>
            </a:r>
            <a:r>
              <a:rPr dirty="0" sz="1200" spc="-5">
                <a:latin typeface="Times New Roman"/>
                <a:cs typeface="Times New Roman"/>
              </a:rPr>
              <a:t>Scenes </a:t>
            </a:r>
            <a:r>
              <a:rPr dirty="0" sz="1200">
                <a:latin typeface="Times New Roman"/>
                <a:cs typeface="Times New Roman"/>
              </a:rPr>
              <a:t>occur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 hesitate 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describe.</a:t>
            </a:r>
            <a:endParaRPr sz="1200">
              <a:latin typeface="Times New Roman"/>
              <a:cs typeface="Times New Roman"/>
            </a:endParaRPr>
          </a:p>
          <a:p>
            <a:pPr marL="12700" marR="606425">
              <a:lnSpc>
                <a:spcPts val="2780"/>
              </a:lnSpc>
              <a:spcBef>
                <a:spcPts val="284"/>
              </a:spcBef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how dreadful!" shriek the </a:t>
            </a:r>
            <a:r>
              <a:rPr dirty="0" sz="1200" spc="-5">
                <a:latin typeface="Times New Roman"/>
                <a:cs typeface="Times New Roman"/>
              </a:rPr>
              <a:t>variegated young </a:t>
            </a:r>
            <a:r>
              <a:rPr dirty="0" sz="1200">
                <a:latin typeface="Times New Roman"/>
                <a:cs typeface="Times New Roman"/>
              </a:rPr>
              <a:t>ladies.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really too awful!"  </a:t>
            </a:r>
            <a:r>
              <a:rPr dirty="0" sz="1200" spc="-5">
                <a:latin typeface="Times New Roman"/>
                <a:cs typeface="Times New Roman"/>
              </a:rPr>
              <a:t>"Mesdames, watch!"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cry. </a:t>
            </a:r>
            <a:r>
              <a:rPr dirty="0" sz="1200" spc="-5">
                <a:latin typeface="Times New Roman"/>
                <a:cs typeface="Times New Roman"/>
              </a:rPr>
              <a:t>"Time 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precious!"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1115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hasten to </a:t>
            </a:r>
            <a:r>
              <a:rPr dirty="0" sz="1200" spc="-5">
                <a:latin typeface="Times New Roman"/>
                <a:cs typeface="Times New Roman"/>
              </a:rPr>
              <a:t>measure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diameters. </a:t>
            </a:r>
            <a:r>
              <a:rPr dirty="0" sz="1200">
                <a:latin typeface="Times New Roman"/>
                <a:cs typeface="Times New Roman"/>
              </a:rPr>
              <a:t>I remember the </a:t>
            </a:r>
            <a:r>
              <a:rPr dirty="0" sz="1200" spc="-5">
                <a:latin typeface="Times New Roman"/>
                <a:cs typeface="Times New Roman"/>
              </a:rPr>
              <a:t>corona, and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wounded officer. He </a:t>
            </a:r>
            <a:r>
              <a:rPr dirty="0" sz="1200">
                <a:latin typeface="Times New Roman"/>
                <a:cs typeface="Times New Roman"/>
              </a:rPr>
              <a:t>stands doing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nothing.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the matter?" I shout. </a:t>
            </a:r>
            <a:r>
              <a:rPr dirty="0" sz="1200" spc="-5">
                <a:latin typeface="Times New Roman"/>
                <a:cs typeface="Times New Roman"/>
              </a:rPr>
              <a:t>"How about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corona?"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shrugs his </a:t>
            </a:r>
            <a:r>
              <a:rPr dirty="0" sz="1200">
                <a:latin typeface="Times New Roman"/>
                <a:cs typeface="Times New Roman"/>
              </a:rPr>
              <a:t>shoulders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looks helplessly </a:t>
            </a:r>
            <a:r>
              <a:rPr dirty="0" sz="1200" spc="-5">
                <a:latin typeface="Times New Roman"/>
                <a:cs typeface="Times New Roman"/>
              </a:rPr>
              <a:t>towards his arms. </a:t>
            </a:r>
            <a:r>
              <a:rPr dirty="0" sz="1200">
                <a:latin typeface="Times New Roman"/>
                <a:cs typeface="Times New Roman"/>
              </a:rPr>
              <a:t>The poor </a:t>
            </a:r>
            <a:r>
              <a:rPr dirty="0" sz="1200" spc="-5">
                <a:latin typeface="Times New Roman"/>
                <a:cs typeface="Times New Roman"/>
              </a:rPr>
              <a:t>fellow </a:t>
            </a:r>
            <a:r>
              <a:rPr dirty="0" sz="1200">
                <a:latin typeface="Times New Roman"/>
                <a:cs typeface="Times New Roman"/>
              </a:rPr>
              <a:t>has  </a:t>
            </a:r>
            <a:r>
              <a:rPr dirty="0" sz="1200" spc="-5">
                <a:latin typeface="Times New Roman"/>
                <a:cs typeface="Times New Roman"/>
              </a:rPr>
              <a:t>variegated young ladies </a:t>
            </a:r>
            <a:r>
              <a:rPr dirty="0" sz="1200">
                <a:latin typeface="Times New Roman"/>
                <a:cs typeface="Times New Roman"/>
              </a:rPr>
              <a:t>on both </a:t>
            </a:r>
            <a:r>
              <a:rPr dirty="0" sz="1200" spc="-5">
                <a:latin typeface="Times New Roman"/>
                <a:cs typeface="Times New Roman"/>
              </a:rPr>
              <a:t>sides </a:t>
            </a:r>
            <a:r>
              <a:rPr dirty="0" sz="1200">
                <a:latin typeface="Times New Roman"/>
                <a:cs typeface="Times New Roman"/>
              </a:rPr>
              <a:t>of him, </a:t>
            </a:r>
            <a:r>
              <a:rPr dirty="0" sz="1200" spc="-5">
                <a:latin typeface="Times New Roman"/>
                <a:cs typeface="Times New Roman"/>
              </a:rPr>
              <a:t>clinging </a:t>
            </a:r>
            <a:r>
              <a:rPr dirty="0" sz="1200">
                <a:latin typeface="Times New Roman"/>
                <a:cs typeface="Times New Roman"/>
              </a:rPr>
              <a:t>to him in </a:t>
            </a:r>
            <a:r>
              <a:rPr dirty="0" sz="1200" spc="-5">
                <a:latin typeface="Times New Roman"/>
                <a:cs typeface="Times New Roman"/>
              </a:rPr>
              <a:t>terror and preventing 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from working. </a:t>
            </a:r>
            <a:r>
              <a:rPr dirty="0" sz="1200">
                <a:latin typeface="Times New Roman"/>
                <a:cs typeface="Times New Roman"/>
              </a:rPr>
              <a:t>I seize a </a:t>
            </a:r>
            <a:r>
              <a:rPr dirty="0" sz="1200" spc="-5">
                <a:latin typeface="Times New Roman"/>
                <a:cs typeface="Times New Roman"/>
              </a:rPr>
              <a:t>pencil and </a:t>
            </a:r>
            <a:r>
              <a:rPr dirty="0" sz="1200">
                <a:latin typeface="Times New Roman"/>
                <a:cs typeface="Times New Roman"/>
              </a:rPr>
              <a:t>note down the time to a </a:t>
            </a:r>
            <a:r>
              <a:rPr dirty="0" sz="1200" spc="-5">
                <a:latin typeface="Times New Roman"/>
                <a:cs typeface="Times New Roman"/>
              </a:rPr>
              <a:t>second. That 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great  </a:t>
            </a:r>
            <a:r>
              <a:rPr dirty="0" sz="1200" spc="-5">
                <a:latin typeface="Times New Roman"/>
                <a:cs typeface="Times New Roman"/>
              </a:rPr>
              <a:t>importance. </a:t>
            </a:r>
            <a:r>
              <a:rPr dirty="0" sz="1200">
                <a:latin typeface="Times New Roman"/>
                <a:cs typeface="Times New Roman"/>
              </a:rPr>
              <a:t>I note down the </a:t>
            </a:r>
            <a:r>
              <a:rPr dirty="0" sz="1200" spc="-5">
                <a:latin typeface="Times New Roman"/>
                <a:cs typeface="Times New Roman"/>
              </a:rPr>
              <a:t>geographical </a:t>
            </a:r>
            <a:r>
              <a:rPr dirty="0" sz="1200">
                <a:latin typeface="Times New Roman"/>
                <a:cs typeface="Times New Roman"/>
              </a:rPr>
              <a:t>position of the point of observation. </a:t>
            </a:r>
            <a:r>
              <a:rPr dirty="0" sz="1200" spc="-5">
                <a:latin typeface="Times New Roman"/>
                <a:cs typeface="Times New Roman"/>
              </a:rPr>
              <a:t>That, </a:t>
            </a:r>
            <a:r>
              <a:rPr dirty="0" sz="1200">
                <a:latin typeface="Times New Roman"/>
                <a:cs typeface="Times New Roman"/>
              </a:rPr>
              <a:t>too, 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importance.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measure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diameter when </a:t>
            </a:r>
            <a:r>
              <a:rPr dirty="0" sz="1200">
                <a:latin typeface="Times New Roman"/>
                <a:cs typeface="Times New Roman"/>
              </a:rPr>
              <a:t>Mashenka </a:t>
            </a:r>
            <a:r>
              <a:rPr dirty="0" sz="1200" spc="-5">
                <a:latin typeface="Times New Roman"/>
                <a:cs typeface="Times New Roman"/>
              </a:rPr>
              <a:t>seizes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hand,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"Do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forget to-day, eleven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o'clock."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withdraw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hand, </a:t>
            </a:r>
            <a:r>
              <a:rPr dirty="0" sz="1200">
                <a:latin typeface="Times New Roman"/>
                <a:cs typeface="Times New Roman"/>
              </a:rPr>
              <a:t>feeling every second precious, try to </a:t>
            </a:r>
            <a:r>
              <a:rPr dirty="0" sz="1200" spc="-5">
                <a:latin typeface="Times New Roman"/>
                <a:cs typeface="Times New Roman"/>
              </a:rPr>
              <a:t>continue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observations,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Varenka clutches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arm </a:t>
            </a:r>
            <a:r>
              <a:rPr dirty="0" sz="1200" spc="-5">
                <a:latin typeface="Times New Roman"/>
                <a:cs typeface="Times New Roman"/>
              </a:rPr>
              <a:t>and clings </a:t>
            </a:r>
            <a:r>
              <a:rPr dirty="0" sz="1200">
                <a:latin typeface="Times New Roman"/>
                <a:cs typeface="Times New Roman"/>
              </a:rPr>
              <a:t>to me. </a:t>
            </a:r>
            <a:r>
              <a:rPr dirty="0" sz="1200" spc="-5">
                <a:latin typeface="Times New Roman"/>
                <a:cs typeface="Times New Roman"/>
              </a:rPr>
              <a:t>Pencil, pieces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glass, </a:t>
            </a:r>
            <a:r>
              <a:rPr dirty="0" sz="1200">
                <a:latin typeface="Times New Roman"/>
                <a:cs typeface="Times New Roman"/>
              </a:rPr>
              <a:t>drawings—all  </a:t>
            </a:r>
            <a:r>
              <a:rPr dirty="0" sz="1200" spc="-5">
                <a:latin typeface="Times New Roman"/>
                <a:cs typeface="Times New Roman"/>
              </a:rPr>
              <a:t>are scattered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grass. </a:t>
            </a:r>
            <a:r>
              <a:rPr dirty="0" sz="1200">
                <a:latin typeface="Times New Roman"/>
                <a:cs typeface="Times New Roman"/>
              </a:rPr>
              <a:t>Hang it!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time the </a:t>
            </a:r>
            <a:r>
              <a:rPr dirty="0" sz="1200" spc="-5">
                <a:latin typeface="Times New Roman"/>
                <a:cs typeface="Times New Roman"/>
              </a:rPr>
              <a:t>girl realized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violent temper, and </a:t>
            </a:r>
            <a:r>
              <a:rPr dirty="0" sz="1200">
                <a:latin typeface="Times New Roman"/>
                <a:cs typeface="Times New Roman"/>
              </a:rPr>
              <a:t>when I </a:t>
            </a:r>
            <a:r>
              <a:rPr dirty="0" sz="1200" spc="-5">
                <a:latin typeface="Times New Roman"/>
                <a:cs typeface="Times New Roman"/>
              </a:rPr>
              <a:t>am roused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5">
                <a:latin typeface="Times New Roman"/>
                <a:cs typeface="Times New Roman"/>
              </a:rPr>
              <a:t>fury </a:t>
            </a:r>
            <a:r>
              <a:rPr dirty="0" sz="1200">
                <a:latin typeface="Times New Roman"/>
                <a:cs typeface="Times New Roman"/>
              </a:rPr>
              <a:t>knows no bounds, I cannot </a:t>
            </a:r>
            <a:r>
              <a:rPr dirty="0" sz="1200" spc="-5">
                <a:latin typeface="Times New Roman"/>
                <a:cs typeface="Times New Roman"/>
              </a:rPr>
              <a:t>answer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myself.</a:t>
            </a:r>
            <a:endParaRPr sz="1200">
              <a:latin typeface="Times New Roman"/>
              <a:cs typeface="Times New Roman"/>
            </a:endParaRPr>
          </a:p>
          <a:p>
            <a:pPr marL="12700" marR="2985770">
              <a:lnSpc>
                <a:spcPts val="2780"/>
              </a:lnSpc>
              <a:spcBef>
                <a:spcPts val="275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continue, </a:t>
            </a:r>
            <a:r>
              <a:rPr dirty="0" sz="1200">
                <a:latin typeface="Times New Roman"/>
                <a:cs typeface="Times New Roman"/>
              </a:rPr>
              <a:t>but the </a:t>
            </a:r>
            <a:r>
              <a:rPr dirty="0" sz="1200" spc="-5">
                <a:latin typeface="Times New Roman"/>
                <a:cs typeface="Times New Roman"/>
              </a:rPr>
              <a:t>eclipse is over.  "Look at </a:t>
            </a:r>
            <a:r>
              <a:rPr dirty="0" sz="1200">
                <a:latin typeface="Times New Roman"/>
                <a:cs typeface="Times New Roman"/>
              </a:rPr>
              <a:t>me!" she whispers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tenderly.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Oh,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last </a:t>
            </a:r>
            <a:r>
              <a:rPr dirty="0" sz="1200" spc="-5">
                <a:latin typeface="Times New Roman"/>
                <a:cs typeface="Times New Roman"/>
              </a:rPr>
              <a:t>straw! Trying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man's patience </a:t>
            </a:r>
            <a:r>
              <a:rPr dirty="0" sz="1200">
                <a:latin typeface="Times New Roman"/>
                <a:cs typeface="Times New Roman"/>
              </a:rPr>
              <a:t>like that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fatal </a:t>
            </a:r>
            <a:r>
              <a:rPr dirty="0" sz="1200" spc="-5">
                <a:latin typeface="Times New Roman"/>
                <a:cs typeface="Times New Roman"/>
              </a:rPr>
              <a:t>ending.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to blame if something </a:t>
            </a:r>
            <a:r>
              <a:rPr dirty="0" sz="1200" spc="-5">
                <a:latin typeface="Times New Roman"/>
                <a:cs typeface="Times New Roman"/>
              </a:rPr>
              <a:t>terrible </a:t>
            </a:r>
            <a:r>
              <a:rPr dirty="0" sz="1200">
                <a:latin typeface="Times New Roman"/>
                <a:cs typeface="Times New Roman"/>
              </a:rPr>
              <a:t>happens. I allow no one to make a laughing stock  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knows,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furious,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advise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nobody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near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damn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8328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all! There's </a:t>
            </a:r>
            <a:r>
              <a:rPr dirty="0" sz="1200">
                <a:latin typeface="Times New Roman"/>
                <a:cs typeface="Times New Roman"/>
              </a:rPr>
              <a:t>nothing I might not do!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young ladies, </a:t>
            </a:r>
            <a:r>
              <a:rPr dirty="0" sz="1200">
                <a:latin typeface="Times New Roman"/>
                <a:cs typeface="Times New Roman"/>
              </a:rPr>
              <a:t>probably noticing from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face 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rage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anxious to </a:t>
            </a:r>
            <a:r>
              <a:rPr dirty="0" sz="1200" spc="-5">
                <a:latin typeface="Times New Roman"/>
                <a:cs typeface="Times New Roman"/>
              </a:rPr>
              <a:t>propitiate </a:t>
            </a:r>
            <a:r>
              <a:rPr dirty="0" sz="1200">
                <a:latin typeface="Times New Roman"/>
                <a:cs typeface="Times New Roman"/>
              </a:rPr>
              <a:t>me,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did exactly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told me, Nikolay Andreitch; I </a:t>
            </a:r>
            <a:r>
              <a:rPr dirty="0" sz="1200" spc="-5">
                <a:latin typeface="Times New Roman"/>
                <a:cs typeface="Times New Roman"/>
              </a:rPr>
              <a:t>watched </a:t>
            </a:r>
            <a:r>
              <a:rPr dirty="0" sz="1200">
                <a:latin typeface="Times New Roman"/>
                <a:cs typeface="Times New Roman"/>
              </a:rPr>
              <a:t>the animals. I </a:t>
            </a:r>
            <a:r>
              <a:rPr dirty="0" sz="1200" spc="-5">
                <a:latin typeface="Times New Roman"/>
                <a:cs typeface="Times New Roman"/>
              </a:rPr>
              <a:t>saw </a:t>
            </a:r>
            <a:r>
              <a:rPr dirty="0" sz="1200">
                <a:latin typeface="Times New Roman"/>
                <a:cs typeface="Times New Roman"/>
              </a:rPr>
              <a:t>the  grey dog chasing the </a:t>
            </a:r>
            <a:r>
              <a:rPr dirty="0" sz="1200" spc="-5">
                <a:latin typeface="Times New Roman"/>
                <a:cs typeface="Times New Roman"/>
              </a:rPr>
              <a:t>cat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eclipse, and wagging his </a:t>
            </a:r>
            <a:r>
              <a:rPr dirty="0" sz="1200">
                <a:latin typeface="Times New Roman"/>
                <a:cs typeface="Times New Roman"/>
              </a:rPr>
              <a:t>tail for a long while  </a:t>
            </a:r>
            <a:r>
              <a:rPr dirty="0" sz="1200" spc="-5">
                <a:latin typeface="Times New Roman"/>
                <a:cs typeface="Times New Roman"/>
              </a:rPr>
              <a:t>afterwards."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of the eclipse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home. </a:t>
            </a:r>
            <a:r>
              <a:rPr dirty="0" sz="1200" spc="-5">
                <a:latin typeface="Times New Roman"/>
                <a:cs typeface="Times New Roman"/>
              </a:rPr>
              <a:t>Thanks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rain,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indoors instead of on the balcony. The </a:t>
            </a:r>
            <a:r>
              <a:rPr dirty="0" sz="1200" spc="-5">
                <a:latin typeface="Times New Roman"/>
                <a:cs typeface="Times New Roman"/>
              </a:rPr>
              <a:t>wounded  officer has risked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and has </a:t>
            </a:r>
            <a:r>
              <a:rPr dirty="0" sz="1200">
                <a:latin typeface="Times New Roman"/>
                <a:cs typeface="Times New Roman"/>
              </a:rPr>
              <a:t>again </a:t>
            </a:r>
            <a:r>
              <a:rPr dirty="0" sz="1200" spc="-5">
                <a:latin typeface="Times New Roman"/>
                <a:cs typeface="Times New Roman"/>
              </a:rPr>
              <a:t>got as </a:t>
            </a:r>
            <a:r>
              <a:rPr dirty="0" sz="1200">
                <a:latin typeface="Times New Roman"/>
                <a:cs typeface="Times New Roman"/>
              </a:rPr>
              <a:t>far </a:t>
            </a:r>
            <a:r>
              <a:rPr dirty="0" sz="1200" spc="-5">
                <a:latin typeface="Times New Roman"/>
                <a:cs typeface="Times New Roman"/>
              </a:rPr>
              <a:t>as "I was </a:t>
            </a:r>
            <a:r>
              <a:rPr dirty="0" sz="1200">
                <a:latin typeface="Times New Roman"/>
                <a:cs typeface="Times New Roman"/>
              </a:rPr>
              <a:t>born in . . ."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one of the  </a:t>
            </a:r>
            <a:r>
              <a:rPr dirty="0" sz="1200" spc="-5">
                <a:latin typeface="Times New Roman"/>
                <a:cs typeface="Times New Roman"/>
              </a:rPr>
              <a:t>variegated young </a:t>
            </a:r>
            <a:r>
              <a:rPr dirty="0" sz="1200">
                <a:latin typeface="Times New Roman"/>
                <a:cs typeface="Times New Roman"/>
              </a:rPr>
              <a:t>ladies </a:t>
            </a:r>
            <a:r>
              <a:rPr dirty="0" sz="1200" spc="-5">
                <a:latin typeface="Times New Roman"/>
                <a:cs typeface="Times New Roman"/>
              </a:rPr>
              <a:t>pounce </a:t>
            </a:r>
            <a:r>
              <a:rPr dirty="0" sz="1200">
                <a:latin typeface="Times New Roman"/>
                <a:cs typeface="Times New Roman"/>
              </a:rPr>
              <a:t>down on him and </a:t>
            </a:r>
            <a:r>
              <a:rPr dirty="0" sz="1200" spc="-5">
                <a:latin typeface="Times New Roman"/>
                <a:cs typeface="Times New Roman"/>
              </a:rPr>
              <a:t>bear </a:t>
            </a:r>
            <a:r>
              <a:rPr dirty="0" sz="1200">
                <a:latin typeface="Times New Roman"/>
                <a:cs typeface="Times New Roman"/>
              </a:rPr>
              <a:t>him off to 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villa.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cannot </a:t>
            </a:r>
            <a:r>
              <a:rPr dirty="0" sz="1200" spc="-5">
                <a:latin typeface="Times New Roman"/>
                <a:cs typeface="Times New Roman"/>
              </a:rPr>
              <a:t>work, </a:t>
            </a:r>
            <a:r>
              <a:rPr dirty="0" sz="1200">
                <a:latin typeface="Times New Roman"/>
                <a:cs typeface="Times New Roman"/>
              </a:rPr>
              <a:t>for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still in a fury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suffering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palpitation of the heart. I do not 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arbour.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impolite not to, but, </a:t>
            </a:r>
            <a:r>
              <a:rPr dirty="0" sz="1200" spc="-5">
                <a:latin typeface="Times New Roman"/>
                <a:cs typeface="Times New Roman"/>
              </a:rPr>
              <a:t>after all,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expected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At twelve o'clock </a:t>
            </a:r>
            <a:r>
              <a:rPr dirty="0" sz="1200">
                <a:latin typeface="Times New Roman"/>
                <a:cs typeface="Times New Roman"/>
              </a:rPr>
              <a:t>I receive a letter </a:t>
            </a:r>
            <a:r>
              <a:rPr dirty="0" sz="1200" spc="-5">
                <a:latin typeface="Times New Roman"/>
                <a:cs typeface="Times New Roman"/>
              </a:rPr>
              <a:t>from Mashenka, </a:t>
            </a:r>
            <a:r>
              <a:rPr dirty="0" sz="1200">
                <a:latin typeface="Times New Roman"/>
                <a:cs typeface="Times New Roman"/>
              </a:rPr>
              <a:t>a letter full of </a:t>
            </a:r>
            <a:r>
              <a:rPr dirty="0" sz="1200" spc="-5">
                <a:latin typeface="Times New Roman"/>
                <a:cs typeface="Times New Roman"/>
              </a:rPr>
              <a:t>reproaches and  entreaties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arbour,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as "thou." </a:t>
            </a:r>
            <a:r>
              <a:rPr dirty="0" sz="1200">
                <a:latin typeface="Times New Roman"/>
                <a:cs typeface="Times New Roman"/>
              </a:rPr>
              <a:t>At one o'clock I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 second  </a:t>
            </a:r>
            <a:r>
              <a:rPr dirty="0" sz="1200" spc="-5">
                <a:latin typeface="Times New Roman"/>
                <a:cs typeface="Times New Roman"/>
              </a:rPr>
              <a:t>letter, and at </a:t>
            </a:r>
            <a:r>
              <a:rPr dirty="0" sz="1200">
                <a:latin typeface="Times New Roman"/>
                <a:cs typeface="Times New Roman"/>
              </a:rPr>
              <a:t>two, a third . . . . I must </a:t>
            </a:r>
            <a:r>
              <a:rPr dirty="0" sz="1200" spc="-5">
                <a:latin typeface="Times New Roman"/>
                <a:cs typeface="Times New Roman"/>
              </a:rPr>
              <a:t>go.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But before going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-5">
                <a:latin typeface="Times New Roman"/>
                <a:cs typeface="Times New Roman"/>
              </a:rPr>
              <a:t>consider 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to say to her.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behave like 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gentleman.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with,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5">
                <a:latin typeface="Times New Roman"/>
                <a:cs typeface="Times New Roman"/>
              </a:rPr>
              <a:t>her that </a:t>
            </a:r>
            <a:r>
              <a:rPr dirty="0" sz="1200">
                <a:latin typeface="Times New Roman"/>
                <a:cs typeface="Times New Roman"/>
              </a:rPr>
              <a:t>she is </a:t>
            </a:r>
            <a:r>
              <a:rPr dirty="0" sz="1200" spc="-5">
                <a:latin typeface="Times New Roman"/>
                <a:cs typeface="Times New Roman"/>
              </a:rPr>
              <a:t>mistaken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supposing 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love with her. 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a thing one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say to a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rule, though. </a:t>
            </a:r>
            <a:r>
              <a:rPr dirty="0" sz="1200">
                <a:latin typeface="Times New Roman"/>
                <a:cs typeface="Times New Roman"/>
              </a:rPr>
              <a:t>To tell a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one's </a:t>
            </a:r>
            <a:r>
              <a:rPr dirty="0" sz="1200">
                <a:latin typeface="Times New Roman"/>
                <a:cs typeface="Times New Roman"/>
              </a:rPr>
              <a:t>not in  love </a:t>
            </a:r>
            <a:r>
              <a:rPr dirty="0" sz="1200" spc="-5">
                <a:latin typeface="Times New Roman"/>
                <a:cs typeface="Times New Roman"/>
              </a:rPr>
              <a:t>with her, is almost as rude 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tell an author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can't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to explain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views 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marriage.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 put on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winter overcoat, </a:t>
            </a:r>
            <a:r>
              <a:rPr dirty="0" sz="1200" spc="-5">
                <a:latin typeface="Times New Roman"/>
                <a:cs typeface="Times New Roman"/>
              </a:rPr>
              <a:t>take an umbrella,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walk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arbour.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Knowing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hastiness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temper,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afraid 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led into </a:t>
            </a:r>
            <a:r>
              <a:rPr dirty="0" sz="1200" spc="-5">
                <a:latin typeface="Times New Roman"/>
                <a:cs typeface="Times New Roman"/>
              </a:rPr>
              <a:t>speaking </a:t>
            </a:r>
            <a:r>
              <a:rPr dirty="0" sz="1200">
                <a:latin typeface="Times New Roman"/>
                <a:cs typeface="Times New Roman"/>
              </a:rPr>
              <a:t>too  </a:t>
            </a:r>
            <a:r>
              <a:rPr dirty="0" sz="1200" spc="-5">
                <a:latin typeface="Times New Roman"/>
                <a:cs typeface="Times New Roman"/>
              </a:rPr>
              <a:t>strongly;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restrain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myself.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find </a:t>
            </a:r>
            <a:r>
              <a:rPr dirty="0" sz="1200" spc="-5">
                <a:latin typeface="Times New Roman"/>
                <a:cs typeface="Times New Roman"/>
              </a:rPr>
              <a:t>Nadenka </a:t>
            </a:r>
            <a:r>
              <a:rPr dirty="0" sz="1200">
                <a:latin typeface="Times New Roman"/>
                <a:cs typeface="Times New Roman"/>
              </a:rPr>
              <a:t>still waiting for me. </a:t>
            </a:r>
            <a:r>
              <a:rPr dirty="0" sz="1200" spc="-5">
                <a:latin typeface="Times New Roman"/>
                <a:cs typeface="Times New Roman"/>
              </a:rPr>
              <a:t>She is </a:t>
            </a:r>
            <a:r>
              <a:rPr dirty="0" sz="1200">
                <a:latin typeface="Times New Roman"/>
                <a:cs typeface="Times New Roman"/>
              </a:rPr>
              <a:t>pale and in </a:t>
            </a:r>
            <a:r>
              <a:rPr dirty="0" sz="1200" spc="-5">
                <a:latin typeface="Times New Roman"/>
                <a:cs typeface="Times New Roman"/>
              </a:rPr>
              <a:t>tears. On </a:t>
            </a:r>
            <a:r>
              <a:rPr dirty="0" sz="1200">
                <a:latin typeface="Times New Roman"/>
                <a:cs typeface="Times New Roman"/>
              </a:rPr>
              <a:t>seeing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she utters </a:t>
            </a:r>
            <a:r>
              <a:rPr dirty="0" sz="1200">
                <a:latin typeface="Times New Roman"/>
                <a:cs typeface="Times New Roman"/>
              </a:rPr>
              <a:t>a  cry of </a:t>
            </a:r>
            <a:r>
              <a:rPr dirty="0" sz="1200" spc="-5">
                <a:latin typeface="Times New Roman"/>
                <a:cs typeface="Times New Roman"/>
              </a:rPr>
              <a:t>joy, flings herself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neck,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400"/>
              </a:lnSpc>
            </a:pPr>
            <a:r>
              <a:rPr dirty="0" sz="1200" spc="-5">
                <a:latin typeface="Times New Roman"/>
                <a:cs typeface="Times New Roman"/>
              </a:rPr>
              <a:t>"At </a:t>
            </a:r>
            <a:r>
              <a:rPr dirty="0" sz="1200">
                <a:latin typeface="Times New Roman"/>
                <a:cs typeface="Times New Roman"/>
              </a:rPr>
              <a:t>last! You are trying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patience.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Listen,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slept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night. . . . I </a:t>
            </a:r>
            <a:r>
              <a:rPr dirty="0" sz="1200" spc="-5">
                <a:latin typeface="Times New Roman"/>
                <a:cs typeface="Times New Roman"/>
              </a:rPr>
              <a:t>have  been </a:t>
            </a:r>
            <a:r>
              <a:rPr dirty="0" sz="1200">
                <a:latin typeface="Times New Roman"/>
                <a:cs typeface="Times New Roman"/>
              </a:rPr>
              <a:t>thinking </a:t>
            </a:r>
            <a:r>
              <a:rPr dirty="0" sz="1200" spc="-5">
                <a:latin typeface="Times New Roman"/>
                <a:cs typeface="Times New Roman"/>
              </a:rPr>
              <a:t>and thinking.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that when I come to know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better I </a:t>
            </a:r>
            <a:r>
              <a:rPr dirty="0" sz="1200" spc="-5">
                <a:latin typeface="Times New Roman"/>
                <a:cs typeface="Times New Roman"/>
              </a:rPr>
              <a:t>shall  learn </a:t>
            </a:r>
            <a:r>
              <a:rPr dirty="0" sz="1200">
                <a:latin typeface="Times New Roman"/>
                <a:cs typeface="Times New Roman"/>
              </a:rPr>
              <a:t>to love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begin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unfold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views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marriage.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with, to </a:t>
            </a:r>
            <a:r>
              <a:rPr dirty="0" sz="1200" spc="-5">
                <a:latin typeface="Times New Roman"/>
                <a:cs typeface="Times New Roman"/>
              </a:rPr>
              <a:t>clear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ground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digressions </a:t>
            </a:r>
            <a:r>
              <a:rPr dirty="0" sz="1200">
                <a:latin typeface="Times New Roman"/>
                <a:cs typeface="Times New Roman"/>
              </a:rPr>
              <a:t>and to be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brief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possible, I </a:t>
            </a: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>
                <a:latin typeface="Times New Roman"/>
                <a:cs typeface="Times New Roman"/>
              </a:rPr>
              <a:t>with a short </a:t>
            </a:r>
            <a:r>
              <a:rPr dirty="0" sz="1200" spc="-5">
                <a:latin typeface="Times New Roman"/>
                <a:cs typeface="Times New Roman"/>
              </a:rPr>
              <a:t>historical  survey.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speak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marriage </a:t>
            </a:r>
            <a:r>
              <a:rPr dirty="0" sz="1200">
                <a:latin typeface="Times New Roman"/>
                <a:cs typeface="Times New Roman"/>
              </a:rPr>
              <a:t>in ancient </a:t>
            </a:r>
            <a:r>
              <a:rPr dirty="0" sz="1200" spc="-5">
                <a:latin typeface="Times New Roman"/>
                <a:cs typeface="Times New Roman"/>
              </a:rPr>
              <a:t>Egypt and India,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to more </a:t>
            </a:r>
            <a:r>
              <a:rPr dirty="0" sz="1200" spc="-5">
                <a:latin typeface="Times New Roman"/>
                <a:cs typeface="Times New Roman"/>
              </a:rPr>
              <a:t>recent </a:t>
            </a:r>
            <a:r>
              <a:rPr dirty="0" sz="1200">
                <a:latin typeface="Times New Roman"/>
                <a:cs typeface="Times New Roman"/>
              </a:rPr>
              <a:t>times, a  </a:t>
            </a:r>
            <a:r>
              <a:rPr dirty="0" sz="1200" spc="-5">
                <a:latin typeface="Times New Roman"/>
                <a:cs typeface="Times New Roman"/>
              </a:rPr>
              <a:t>few </a:t>
            </a:r>
            <a:r>
              <a:rPr dirty="0" sz="1200">
                <a:latin typeface="Times New Roman"/>
                <a:cs typeface="Times New Roman"/>
              </a:rPr>
              <a:t>ideas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Schopenhauer. Mashenka </a:t>
            </a:r>
            <a:r>
              <a:rPr dirty="0" sz="1200" spc="-5">
                <a:latin typeface="Times New Roman"/>
                <a:cs typeface="Times New Roman"/>
              </a:rPr>
              <a:t>listens attentively,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of a sudden, </a:t>
            </a:r>
            <a:r>
              <a:rPr dirty="0" sz="1200" spc="-5">
                <a:latin typeface="Times New Roman"/>
                <a:cs typeface="Times New Roman"/>
              </a:rPr>
              <a:t>through 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strange </a:t>
            </a:r>
            <a:r>
              <a:rPr dirty="0" sz="1200">
                <a:latin typeface="Times New Roman"/>
                <a:cs typeface="Times New Roman"/>
              </a:rPr>
              <a:t>incoherence of </a:t>
            </a:r>
            <a:r>
              <a:rPr dirty="0" sz="1200" spc="-5">
                <a:latin typeface="Times New Roman"/>
                <a:cs typeface="Times New Roman"/>
              </a:rPr>
              <a:t>ideas, </a:t>
            </a:r>
            <a:r>
              <a:rPr dirty="0" sz="1200">
                <a:latin typeface="Times New Roman"/>
                <a:cs typeface="Times New Roman"/>
              </a:rPr>
              <a:t>thinks fit to </a:t>
            </a:r>
            <a:r>
              <a:rPr dirty="0" sz="1200" spc="-5">
                <a:latin typeface="Times New Roman"/>
                <a:cs typeface="Times New Roman"/>
              </a:rPr>
              <a:t>interrupt me: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"Nicolas, kiss me!" </a:t>
            </a:r>
            <a:r>
              <a:rPr dirty="0" sz="1200">
                <a:latin typeface="Times New Roman"/>
                <a:cs typeface="Times New Roman"/>
              </a:rPr>
              <a:t>she</a:t>
            </a:r>
            <a:r>
              <a:rPr dirty="0" sz="1200" spc="-5">
                <a:latin typeface="Times New Roman"/>
                <a:cs typeface="Times New Roman"/>
              </a:rPr>
              <a:t> says.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embarrassed and don't </a:t>
            </a:r>
            <a:r>
              <a:rPr dirty="0" sz="1200">
                <a:latin typeface="Times New Roman"/>
                <a:cs typeface="Times New Roman"/>
              </a:rPr>
              <a:t>know what to say to </a:t>
            </a:r>
            <a:r>
              <a:rPr dirty="0" sz="1200" spc="-5">
                <a:latin typeface="Times New Roman"/>
                <a:cs typeface="Times New Roman"/>
              </a:rPr>
              <a:t>her. She repeats her request. There  seems </a:t>
            </a:r>
            <a:r>
              <a:rPr dirty="0" sz="1200">
                <a:latin typeface="Times New Roman"/>
                <a:cs typeface="Times New Roman"/>
              </a:rPr>
              <a:t>no avoiding it. I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and </a:t>
            </a:r>
            <a:r>
              <a:rPr dirty="0" sz="1200" spc="-5">
                <a:latin typeface="Times New Roman"/>
                <a:cs typeface="Times New Roman"/>
              </a:rPr>
              <a:t>bend </a:t>
            </a:r>
            <a:r>
              <a:rPr dirty="0" sz="1200">
                <a:latin typeface="Times New Roman"/>
                <a:cs typeface="Times New Roman"/>
              </a:rPr>
              <a:t>over her long face, </a:t>
            </a:r>
            <a:r>
              <a:rPr dirty="0" sz="1200" spc="-5">
                <a:latin typeface="Times New Roman"/>
                <a:cs typeface="Times New Roman"/>
              </a:rPr>
              <a:t>feeling as </a:t>
            </a:r>
            <a:r>
              <a:rPr dirty="0" sz="1200">
                <a:latin typeface="Times New Roman"/>
                <a:cs typeface="Times New Roman"/>
              </a:rPr>
              <a:t>I do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 did  in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childhood 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lifted </a:t>
            </a:r>
            <a:r>
              <a:rPr dirty="0" sz="1200">
                <a:latin typeface="Times New Roman"/>
                <a:cs typeface="Times New Roman"/>
              </a:rPr>
              <a:t>up to </a:t>
            </a:r>
            <a:r>
              <a:rPr dirty="0" sz="1200" spc="-5">
                <a:latin typeface="Times New Roman"/>
                <a:cs typeface="Times New Roman"/>
              </a:rPr>
              <a:t>kiss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grandmother </a:t>
            </a:r>
            <a:r>
              <a:rPr dirty="0" sz="1200">
                <a:latin typeface="Times New Roman"/>
                <a:cs typeface="Times New Roman"/>
              </a:rPr>
              <a:t>in her </a:t>
            </a:r>
            <a:r>
              <a:rPr dirty="0" sz="1200" spc="-5">
                <a:latin typeface="Times New Roman"/>
                <a:cs typeface="Times New Roman"/>
              </a:rPr>
              <a:t>coffin. Not content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68954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kiss, </a:t>
            </a:r>
            <a:r>
              <a:rPr dirty="0" sz="1200">
                <a:latin typeface="Times New Roman"/>
                <a:cs typeface="Times New Roman"/>
              </a:rPr>
              <a:t>Mashenka leaps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impulsively </a:t>
            </a:r>
            <a:r>
              <a:rPr dirty="0" sz="1200" spc="-5">
                <a:latin typeface="Times New Roman"/>
                <a:cs typeface="Times New Roman"/>
              </a:rPr>
              <a:t>embraces </a:t>
            </a:r>
            <a:r>
              <a:rPr dirty="0" sz="1200">
                <a:latin typeface="Times New Roman"/>
                <a:cs typeface="Times New Roman"/>
              </a:rPr>
              <a:t>me.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instant,  Mashenka's </a:t>
            </a:r>
            <a:r>
              <a:rPr dirty="0" sz="1200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appears </a:t>
            </a:r>
            <a:r>
              <a:rPr dirty="0" sz="1200">
                <a:latin typeface="Times New Roman"/>
                <a:cs typeface="Times New Roman"/>
              </a:rPr>
              <a:t>in the doorway of the </a:t>
            </a:r>
            <a:r>
              <a:rPr dirty="0" sz="1200" spc="-5">
                <a:latin typeface="Times New Roman"/>
                <a:cs typeface="Times New Roman"/>
              </a:rPr>
              <a:t>arbour.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makes a face </a:t>
            </a:r>
            <a:r>
              <a:rPr dirty="0" sz="1200" spc="-5">
                <a:latin typeface="Times New Roman"/>
                <a:cs typeface="Times New Roman"/>
              </a:rPr>
              <a:t>as  though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alarm, and </a:t>
            </a:r>
            <a:r>
              <a:rPr dirty="0" sz="1200">
                <a:latin typeface="Times New Roman"/>
                <a:cs typeface="Times New Roman"/>
              </a:rPr>
              <a:t>saying "sh-sh" to someone with </a:t>
            </a:r>
            <a:r>
              <a:rPr dirty="0" sz="1200" spc="-5">
                <a:latin typeface="Times New Roman"/>
                <a:cs typeface="Times New Roman"/>
              </a:rPr>
              <a:t>her, vanishes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Mephistopheles  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trapdoor.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Confused and enraged,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to our villa. </a:t>
            </a:r>
            <a:r>
              <a:rPr dirty="0" sz="1200" spc="-5">
                <a:latin typeface="Times New Roman"/>
                <a:cs typeface="Times New Roman"/>
              </a:rPr>
              <a:t>At home </a:t>
            </a:r>
            <a:r>
              <a:rPr dirty="0" sz="1200">
                <a:latin typeface="Times New Roman"/>
                <a:cs typeface="Times New Roman"/>
              </a:rPr>
              <a:t>I find </a:t>
            </a:r>
            <a:r>
              <a:rPr dirty="0" sz="1200" spc="-5">
                <a:latin typeface="Times New Roman"/>
                <a:cs typeface="Times New Roman"/>
              </a:rPr>
              <a:t>Varenka's </a:t>
            </a:r>
            <a:r>
              <a:rPr dirty="0" sz="1200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embracing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 i="1">
                <a:latin typeface="Times New Roman"/>
                <a:cs typeface="Times New Roman"/>
              </a:rPr>
              <a:t>maman </a:t>
            </a:r>
            <a:r>
              <a:rPr dirty="0" sz="1200">
                <a:latin typeface="Times New Roman"/>
                <a:cs typeface="Times New Roman"/>
              </a:rPr>
              <a:t>with tears in </a:t>
            </a:r>
            <a:r>
              <a:rPr dirty="0" sz="1200" spc="-5">
                <a:latin typeface="Times New Roman"/>
                <a:cs typeface="Times New Roman"/>
              </a:rPr>
              <a:t>her eyes.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weeps and says: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always hoped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And then,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please, Nadenka's </a:t>
            </a:r>
            <a:r>
              <a:rPr dirty="0" sz="1200" spc="-5" i="1">
                <a:latin typeface="Times New Roman"/>
                <a:cs typeface="Times New Roman"/>
              </a:rPr>
              <a:t>maman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up to </a:t>
            </a:r>
            <a:r>
              <a:rPr dirty="0" sz="1200" spc="-5">
                <a:latin typeface="Times New Roman"/>
                <a:cs typeface="Times New Roman"/>
              </a:rPr>
              <a:t>me, embraces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"May God </a:t>
            </a:r>
            <a:r>
              <a:rPr dirty="0" sz="1200" spc="-5">
                <a:latin typeface="Times New Roman"/>
                <a:cs typeface="Times New Roman"/>
              </a:rPr>
              <a:t>bless you! </a:t>
            </a:r>
            <a:r>
              <a:rPr dirty="0" sz="1200">
                <a:latin typeface="Times New Roman"/>
                <a:cs typeface="Times New Roman"/>
              </a:rPr>
              <a:t>. . . 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love her well. . . . </a:t>
            </a:r>
            <a:r>
              <a:rPr dirty="0" sz="1200" spc="-5">
                <a:latin typeface="Times New Roman"/>
                <a:cs typeface="Times New Roman"/>
              </a:rPr>
              <a:t>Remember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sacrifice she is  </a:t>
            </a:r>
            <a:r>
              <a:rPr dirty="0" sz="1200">
                <a:latin typeface="Times New Roman"/>
                <a:cs typeface="Times New Roman"/>
              </a:rPr>
              <a:t>making for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sake!"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here I </a:t>
            </a:r>
            <a:r>
              <a:rPr dirty="0" sz="1200" spc="-5">
                <a:latin typeface="Times New Roman"/>
                <a:cs typeface="Times New Roman"/>
              </a:rPr>
              <a:t>am at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wedding.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these last </a:t>
            </a:r>
            <a:r>
              <a:rPr dirty="0" sz="1200" spc="-5">
                <a:latin typeface="Times New Roman"/>
                <a:cs typeface="Times New Roman"/>
              </a:rPr>
              <a:t>words,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best man </a:t>
            </a:r>
            <a:r>
              <a:rPr dirty="0" sz="1200" spc="-5">
                <a:latin typeface="Times New Roman"/>
                <a:cs typeface="Times New Roman"/>
              </a:rPr>
              <a:t>is  at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side, urging me to make </a:t>
            </a:r>
            <a:r>
              <a:rPr dirty="0" sz="1200" spc="-5">
                <a:latin typeface="Times New Roman"/>
                <a:cs typeface="Times New Roman"/>
              </a:rPr>
              <a:t>haste. These </a:t>
            </a: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 idea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character! I have  a </a:t>
            </a:r>
            <a:r>
              <a:rPr dirty="0" sz="1200" spc="-5">
                <a:latin typeface="Times New Roman"/>
                <a:cs typeface="Times New Roman"/>
              </a:rPr>
              <a:t>violent temper, </a:t>
            </a:r>
            <a:r>
              <a:rPr dirty="0" sz="1200">
                <a:latin typeface="Times New Roman"/>
                <a:cs typeface="Times New Roman"/>
              </a:rPr>
              <a:t>I cannot </a:t>
            </a:r>
            <a:r>
              <a:rPr dirty="0" sz="1200" spc="-5">
                <a:latin typeface="Times New Roman"/>
                <a:cs typeface="Times New Roman"/>
              </a:rPr>
              <a:t>always answer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myself! </a:t>
            </a:r>
            <a:r>
              <a:rPr dirty="0" sz="1200">
                <a:latin typeface="Times New Roman"/>
                <a:cs typeface="Times New Roman"/>
              </a:rPr>
              <a:t>Hang it </a:t>
            </a:r>
            <a:r>
              <a:rPr dirty="0" sz="1200" spc="-5">
                <a:latin typeface="Times New Roman"/>
                <a:cs typeface="Times New Roman"/>
              </a:rPr>
              <a:t>all! </a:t>
            </a:r>
            <a:r>
              <a:rPr dirty="0" sz="1200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knows what will  come </a:t>
            </a:r>
            <a:r>
              <a:rPr dirty="0" sz="1200">
                <a:latin typeface="Times New Roman"/>
                <a:cs typeface="Times New Roman"/>
              </a:rPr>
              <a:t>of it! To </a:t>
            </a:r>
            <a:r>
              <a:rPr dirty="0" sz="1200" spc="-5">
                <a:latin typeface="Times New Roman"/>
                <a:cs typeface="Times New Roman"/>
              </a:rPr>
              <a:t>lead </a:t>
            </a:r>
            <a:r>
              <a:rPr dirty="0" sz="1200">
                <a:latin typeface="Times New Roman"/>
                <a:cs typeface="Times New Roman"/>
              </a:rPr>
              <a:t>a violent, </a:t>
            </a:r>
            <a:r>
              <a:rPr dirty="0" sz="1200" spc="-5">
                <a:latin typeface="Times New Roman"/>
                <a:cs typeface="Times New Roman"/>
              </a:rPr>
              <a:t>desperate </a:t>
            </a:r>
            <a:r>
              <a:rPr dirty="0" sz="1200">
                <a:latin typeface="Times New Roman"/>
                <a:cs typeface="Times New Roman"/>
              </a:rPr>
              <a:t>man to the </a:t>
            </a:r>
            <a:r>
              <a:rPr dirty="0" sz="1200" spc="-5">
                <a:latin typeface="Times New Roman"/>
                <a:cs typeface="Times New Roman"/>
              </a:rPr>
              <a:t>altar is as unwise as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thrust </a:t>
            </a:r>
            <a:r>
              <a:rPr dirty="0" sz="1200" spc="-5">
                <a:latin typeface="Times New Roman"/>
                <a:cs typeface="Times New Roman"/>
              </a:rPr>
              <a:t>one's  hand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cage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ferocious </a:t>
            </a:r>
            <a:r>
              <a:rPr dirty="0" sz="1200" spc="-5">
                <a:latin typeface="Times New Roman"/>
                <a:cs typeface="Times New Roman"/>
              </a:rPr>
              <a:t>tiger.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see, </a:t>
            </a:r>
            <a:r>
              <a:rPr dirty="0" sz="1200" spc="-5">
                <a:latin typeface="Times New Roman"/>
                <a:cs typeface="Times New Roman"/>
              </a:rPr>
              <a:t>we shall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* * * *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so,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married. </a:t>
            </a:r>
            <a:r>
              <a:rPr dirty="0" sz="1200">
                <a:latin typeface="Times New Roman"/>
                <a:cs typeface="Times New Roman"/>
              </a:rPr>
              <a:t>Everybody </a:t>
            </a:r>
            <a:r>
              <a:rPr dirty="0" sz="1200" spc="-5">
                <a:latin typeface="Times New Roman"/>
                <a:cs typeface="Times New Roman"/>
              </a:rPr>
              <a:t>congratulates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Varenka keeps </a:t>
            </a:r>
            <a:r>
              <a:rPr dirty="0" sz="1200" spc="-5">
                <a:latin typeface="Times New Roman"/>
                <a:cs typeface="Times New Roman"/>
              </a:rPr>
              <a:t>clinging </a:t>
            </a:r>
            <a:r>
              <a:rPr dirty="0" sz="1200">
                <a:latin typeface="Times New Roman"/>
                <a:cs typeface="Times New Roman"/>
              </a:rPr>
              <a:t>to me  </a:t>
            </a:r>
            <a:r>
              <a:rPr dirty="0" sz="1200" spc="-5">
                <a:latin typeface="Times New Roman"/>
                <a:cs typeface="Times New Roman"/>
              </a:rPr>
              <a:t>and saying: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mine, mine;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understand that? </a:t>
            </a:r>
            <a:r>
              <a:rPr dirty="0" sz="1200" spc="-5">
                <a:latin typeface="Times New Roman"/>
                <a:cs typeface="Times New Roman"/>
              </a:rPr>
              <a:t>Tell </a:t>
            </a:r>
            <a:r>
              <a:rPr dirty="0" sz="1200">
                <a:latin typeface="Times New Roman"/>
                <a:cs typeface="Times New Roman"/>
              </a:rPr>
              <a:t>me 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5">
                <a:latin typeface="Times New Roman"/>
                <a:cs typeface="Times New Roman"/>
              </a:rPr>
              <a:t>me!"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nose </a:t>
            </a:r>
            <a:r>
              <a:rPr dirty="0" sz="1200" spc="-5">
                <a:latin typeface="Times New Roman"/>
                <a:cs typeface="Times New Roman"/>
              </a:rPr>
              <a:t>swells as she says</a:t>
            </a:r>
            <a:r>
              <a:rPr dirty="0" sz="1200" spc="5">
                <a:latin typeface="Times New Roman"/>
                <a:cs typeface="Times New Roman"/>
              </a:rPr>
              <a:t> 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 learn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>
                <a:latin typeface="Times New Roman"/>
                <a:cs typeface="Times New Roman"/>
              </a:rPr>
              <a:t>man that the </a:t>
            </a:r>
            <a:r>
              <a:rPr dirty="0" sz="1200" spc="-5">
                <a:latin typeface="Times New Roman"/>
                <a:cs typeface="Times New Roman"/>
              </a:rPr>
              <a:t>wounded officer has </a:t>
            </a:r>
            <a:r>
              <a:rPr dirty="0" sz="1200">
                <a:latin typeface="Times New Roman"/>
                <a:cs typeface="Times New Roman"/>
              </a:rPr>
              <a:t>very cleverly escaped the </a:t>
            </a:r>
            <a:r>
              <a:rPr dirty="0" sz="1200" spc="-5">
                <a:latin typeface="Times New Roman"/>
                <a:cs typeface="Times New Roman"/>
              </a:rPr>
              <a:t>snares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Hymen. He showed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variegated young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a medical </a:t>
            </a:r>
            <a:r>
              <a:rPr dirty="0" sz="1200" spc="-5">
                <a:latin typeface="Times New Roman"/>
                <a:cs typeface="Times New Roman"/>
              </a:rPr>
              <a:t>certificate </a:t>
            </a:r>
            <a:r>
              <a:rPr dirty="0" sz="1200">
                <a:latin typeface="Times New Roman"/>
                <a:cs typeface="Times New Roman"/>
              </a:rPr>
              <a:t>that owing to the  wound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temple he </a:t>
            </a:r>
            <a:r>
              <a:rPr dirty="0" sz="1200" spc="-5">
                <a:latin typeface="Times New Roman"/>
                <a:cs typeface="Times New Roman"/>
              </a:rPr>
              <a:t>was at </a:t>
            </a:r>
            <a:r>
              <a:rPr dirty="0" sz="1200">
                <a:latin typeface="Times New Roman"/>
                <a:cs typeface="Times New Roman"/>
              </a:rPr>
              <a:t>times mentally </a:t>
            </a:r>
            <a:r>
              <a:rPr dirty="0" sz="1200" spc="-5">
                <a:latin typeface="Times New Roman"/>
                <a:cs typeface="Times New Roman"/>
              </a:rPr>
              <a:t>deranged and incapable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contracting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valid marriage. An </a:t>
            </a:r>
            <a:r>
              <a:rPr dirty="0" sz="1200">
                <a:latin typeface="Times New Roman"/>
                <a:cs typeface="Times New Roman"/>
              </a:rPr>
              <a:t>inspiration! I might </a:t>
            </a:r>
            <a:r>
              <a:rPr dirty="0" sz="1200" spc="5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a certificate too.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uncle of mine  </a:t>
            </a:r>
            <a:r>
              <a:rPr dirty="0" sz="1200" spc="-5">
                <a:latin typeface="Times New Roman"/>
                <a:cs typeface="Times New Roman"/>
              </a:rPr>
              <a:t>drank himself </a:t>
            </a:r>
            <a:r>
              <a:rPr dirty="0" sz="1200">
                <a:latin typeface="Times New Roman"/>
                <a:cs typeface="Times New Roman"/>
              </a:rPr>
              <a:t>to death, another </a:t>
            </a:r>
            <a:r>
              <a:rPr dirty="0" sz="1200" spc="-5">
                <a:latin typeface="Times New Roman"/>
                <a:cs typeface="Times New Roman"/>
              </a:rPr>
              <a:t>uncle was </a:t>
            </a:r>
            <a:r>
              <a:rPr dirty="0" sz="1200">
                <a:latin typeface="Times New Roman"/>
                <a:cs typeface="Times New Roman"/>
              </a:rPr>
              <a:t>extremely absent-minded (on one </a:t>
            </a:r>
            <a:r>
              <a:rPr dirty="0" sz="1200" spc="-5">
                <a:latin typeface="Times New Roman"/>
                <a:cs typeface="Times New Roman"/>
              </a:rPr>
              <a:t>occasion </a:t>
            </a:r>
            <a:r>
              <a:rPr dirty="0" sz="1200">
                <a:latin typeface="Times New Roman"/>
                <a:cs typeface="Times New Roman"/>
              </a:rPr>
              <a:t>he  put a </a:t>
            </a:r>
            <a:r>
              <a:rPr dirty="0" sz="1200" spc="-5">
                <a:latin typeface="Times New Roman"/>
                <a:cs typeface="Times New Roman"/>
              </a:rPr>
              <a:t>lady's </a:t>
            </a:r>
            <a:r>
              <a:rPr dirty="0" sz="1200">
                <a:latin typeface="Times New Roman"/>
                <a:cs typeface="Times New Roman"/>
              </a:rPr>
              <a:t>muff on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in mistake for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hat), </a:t>
            </a:r>
            <a:r>
              <a:rPr dirty="0" sz="1200" spc="-5">
                <a:latin typeface="Times New Roman"/>
                <a:cs typeface="Times New Roman"/>
              </a:rPr>
              <a:t>an aunt </a:t>
            </a:r>
            <a:r>
              <a:rPr dirty="0" sz="1200">
                <a:latin typeface="Times New Roman"/>
                <a:cs typeface="Times New Roman"/>
              </a:rPr>
              <a:t>of mine played a </a:t>
            </a:r>
            <a:r>
              <a:rPr dirty="0" sz="1200" spc="-5">
                <a:latin typeface="Times New Roman"/>
                <a:cs typeface="Times New Roman"/>
              </a:rPr>
              <a:t>great deal  </a:t>
            </a:r>
            <a:r>
              <a:rPr dirty="0" sz="1200">
                <a:latin typeface="Times New Roman"/>
                <a:cs typeface="Times New Roman"/>
              </a:rPr>
              <a:t>on the piano, </a:t>
            </a:r>
            <a:r>
              <a:rPr dirty="0" sz="1200" spc="-5">
                <a:latin typeface="Times New Roman"/>
                <a:cs typeface="Times New Roman"/>
              </a:rPr>
              <a:t>and used </a:t>
            </a:r>
            <a:r>
              <a:rPr dirty="0" sz="1200">
                <a:latin typeface="Times New Roman"/>
                <a:cs typeface="Times New Roman"/>
              </a:rPr>
              <a:t>to put out </a:t>
            </a:r>
            <a:r>
              <a:rPr dirty="0" sz="1200" spc="-5">
                <a:latin typeface="Times New Roman"/>
                <a:cs typeface="Times New Roman"/>
              </a:rPr>
              <a:t>her tongue at gentlemen she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like.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ungovernable </a:t>
            </a:r>
            <a:r>
              <a:rPr dirty="0" sz="1200">
                <a:latin typeface="Times New Roman"/>
                <a:cs typeface="Times New Roman"/>
              </a:rPr>
              <a:t>temper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very </a:t>
            </a:r>
            <a:r>
              <a:rPr dirty="0" sz="1200" spc="-5">
                <a:latin typeface="Times New Roman"/>
                <a:cs typeface="Times New Roman"/>
              </a:rPr>
              <a:t>suspicious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symptom.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do these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ideas </a:t>
            </a:r>
            <a:r>
              <a:rPr dirty="0" sz="1200" spc="-5">
                <a:latin typeface="Times New Roman"/>
                <a:cs typeface="Times New Roman"/>
              </a:rPr>
              <a:t>always come </a:t>
            </a:r>
            <a:r>
              <a:rPr dirty="0" sz="1200">
                <a:latin typeface="Times New Roman"/>
                <a:cs typeface="Times New Roman"/>
              </a:rPr>
              <a:t>too late? </a:t>
            </a:r>
            <a:r>
              <a:rPr dirty="0" sz="1200" spc="-10">
                <a:latin typeface="Times New Roman"/>
                <a:cs typeface="Times New Roman"/>
              </a:rPr>
              <a:t>Why?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980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DARK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FLY </a:t>
            </a:r>
            <a:r>
              <a:rPr dirty="0" sz="1200">
                <a:latin typeface="Times New Roman"/>
                <a:cs typeface="Times New Roman"/>
              </a:rPr>
              <a:t>of medium size made </a:t>
            </a:r>
            <a:r>
              <a:rPr dirty="0" sz="1200" spc="-5">
                <a:latin typeface="Times New Roman"/>
                <a:cs typeface="Times New Roman"/>
              </a:rPr>
              <a:t>its way </a:t>
            </a:r>
            <a:r>
              <a:rPr dirty="0" sz="1200">
                <a:latin typeface="Times New Roman"/>
                <a:cs typeface="Times New Roman"/>
              </a:rPr>
              <a:t>into the nose of the </a:t>
            </a:r>
            <a:r>
              <a:rPr dirty="0" sz="1200" spc="-5">
                <a:latin typeface="Times New Roman"/>
                <a:cs typeface="Times New Roman"/>
              </a:rPr>
              <a:t>assistant procurator, Gagin. </a:t>
            </a:r>
            <a:r>
              <a:rPr dirty="0" sz="1200" spc="-10">
                <a:latin typeface="Times New Roman"/>
                <a:cs typeface="Times New Roman"/>
              </a:rPr>
              <a:t>It  </a:t>
            </a:r>
            <a:r>
              <a:rPr dirty="0" sz="1200">
                <a:latin typeface="Times New Roman"/>
                <a:cs typeface="Times New Roman"/>
              </a:rPr>
              <a:t>may have been </a:t>
            </a:r>
            <a:r>
              <a:rPr dirty="0" sz="1200" spc="-5">
                <a:latin typeface="Times New Roman"/>
                <a:cs typeface="Times New Roman"/>
              </a:rPr>
              <a:t>impelled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curiosity,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got there through </a:t>
            </a:r>
            <a:r>
              <a:rPr dirty="0" sz="1200">
                <a:latin typeface="Times New Roman"/>
                <a:cs typeface="Times New Roman"/>
              </a:rPr>
              <a:t>frivolity or </a:t>
            </a:r>
            <a:r>
              <a:rPr dirty="0" sz="1200" spc="-5">
                <a:latin typeface="Times New Roman"/>
                <a:cs typeface="Times New Roman"/>
              </a:rPr>
              <a:t>accident </a:t>
            </a:r>
            <a:r>
              <a:rPr dirty="0" sz="1200">
                <a:latin typeface="Times New Roman"/>
                <a:cs typeface="Times New Roman"/>
              </a:rPr>
              <a:t>in  the </a:t>
            </a:r>
            <a:r>
              <a:rPr dirty="0" sz="1200" spc="-5">
                <a:latin typeface="Times New Roman"/>
                <a:cs typeface="Times New Roman"/>
              </a:rPr>
              <a:t>dark; anyway, </a:t>
            </a:r>
            <a:r>
              <a:rPr dirty="0" sz="1200">
                <a:latin typeface="Times New Roman"/>
                <a:cs typeface="Times New Roman"/>
              </a:rPr>
              <a:t>the nose </a:t>
            </a:r>
            <a:r>
              <a:rPr dirty="0" sz="1200" spc="-5">
                <a:latin typeface="Times New Roman"/>
                <a:cs typeface="Times New Roman"/>
              </a:rPr>
              <a:t>resented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foreign </a:t>
            </a:r>
            <a:r>
              <a:rPr dirty="0" sz="1200">
                <a:latin typeface="Times New Roman"/>
                <a:cs typeface="Times New Roman"/>
              </a:rPr>
              <a:t>body </a:t>
            </a:r>
            <a:r>
              <a:rPr dirty="0" sz="1200" spc="-5">
                <a:latin typeface="Times New Roman"/>
                <a:cs typeface="Times New Roman"/>
              </a:rPr>
              <a:t>and gave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signal 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sneeze. Gagin </a:t>
            </a:r>
            <a:r>
              <a:rPr dirty="0" sz="1200">
                <a:latin typeface="Times New Roman"/>
                <a:cs typeface="Times New Roman"/>
              </a:rPr>
              <a:t>sneezed, </a:t>
            </a:r>
            <a:r>
              <a:rPr dirty="0" sz="1200" spc="-5">
                <a:latin typeface="Times New Roman"/>
                <a:cs typeface="Times New Roman"/>
              </a:rPr>
              <a:t>sneezed impressively and so </a:t>
            </a:r>
            <a:r>
              <a:rPr dirty="0" sz="1200">
                <a:latin typeface="Times New Roman"/>
                <a:cs typeface="Times New Roman"/>
              </a:rPr>
              <a:t>shrilly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loudly that the </a:t>
            </a:r>
            <a:r>
              <a:rPr dirty="0" sz="1200" spc="10">
                <a:latin typeface="Times New Roman"/>
                <a:cs typeface="Times New Roman"/>
              </a:rPr>
              <a:t>bed 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springs creaked. Gagin's </a:t>
            </a:r>
            <a:r>
              <a:rPr dirty="0" sz="1200">
                <a:latin typeface="Times New Roman"/>
                <a:cs typeface="Times New Roman"/>
              </a:rPr>
              <a:t>wife, </a:t>
            </a:r>
            <a:r>
              <a:rPr dirty="0" sz="1200" spc="-5">
                <a:latin typeface="Times New Roman"/>
                <a:cs typeface="Times New Roman"/>
              </a:rPr>
              <a:t>Marya Mihalovna, </a:t>
            </a:r>
            <a:r>
              <a:rPr dirty="0" sz="1200">
                <a:latin typeface="Times New Roman"/>
                <a:cs typeface="Times New Roman"/>
              </a:rPr>
              <a:t>a full, plump, </a:t>
            </a:r>
            <a:r>
              <a:rPr dirty="0" sz="1200" spc="-5">
                <a:latin typeface="Times New Roman"/>
                <a:cs typeface="Times New Roman"/>
              </a:rPr>
              <a:t>fair  woman, started,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woke up. </a:t>
            </a:r>
            <a:r>
              <a:rPr dirty="0" sz="1200" spc="-5">
                <a:latin typeface="Times New Roman"/>
                <a:cs typeface="Times New Roman"/>
              </a:rPr>
              <a:t>She gazed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darkness, </a:t>
            </a:r>
            <a:r>
              <a:rPr dirty="0" sz="1200">
                <a:latin typeface="Times New Roman"/>
                <a:cs typeface="Times New Roman"/>
              </a:rPr>
              <a:t>sighed, </a:t>
            </a:r>
            <a:r>
              <a:rPr dirty="0" sz="1200" spc="-5">
                <a:latin typeface="Times New Roman"/>
                <a:cs typeface="Times New Roman"/>
              </a:rPr>
              <a:t>and turned </a:t>
            </a:r>
            <a:r>
              <a:rPr dirty="0" sz="1200">
                <a:latin typeface="Times New Roman"/>
                <a:cs typeface="Times New Roman"/>
              </a:rPr>
              <a:t>over  on the other side. </a:t>
            </a:r>
            <a:r>
              <a:rPr dirty="0" sz="1200" spc="-5">
                <a:latin typeface="Times New Roman"/>
                <a:cs typeface="Times New Roman"/>
              </a:rPr>
              <a:t>Five </a:t>
            </a:r>
            <a:r>
              <a:rPr dirty="0" sz="1200">
                <a:latin typeface="Times New Roman"/>
                <a:cs typeface="Times New Roman"/>
              </a:rPr>
              <a:t>minutes </a:t>
            </a:r>
            <a:r>
              <a:rPr dirty="0" sz="1200" spc="-5">
                <a:latin typeface="Times New Roman"/>
                <a:cs typeface="Times New Roman"/>
              </a:rPr>
              <a:t>afterwards </a:t>
            </a:r>
            <a:r>
              <a:rPr dirty="0" sz="1200">
                <a:latin typeface="Times New Roman"/>
                <a:cs typeface="Times New Roman"/>
              </a:rPr>
              <a:t>she turned </a:t>
            </a:r>
            <a:r>
              <a:rPr dirty="0" sz="1200" spc="-5">
                <a:latin typeface="Times New Roman"/>
                <a:cs typeface="Times New Roman"/>
              </a:rPr>
              <a:t>over again and </a:t>
            </a:r>
            <a:r>
              <a:rPr dirty="0" sz="1200">
                <a:latin typeface="Times New Roman"/>
                <a:cs typeface="Times New Roman"/>
              </a:rPr>
              <a:t>shut </a:t>
            </a:r>
            <a:r>
              <a:rPr dirty="0" sz="1200" spc="-5">
                <a:latin typeface="Times New Roman"/>
                <a:cs typeface="Times New Roman"/>
              </a:rPr>
              <a:t>her eyes </a:t>
            </a:r>
            <a:r>
              <a:rPr dirty="0" sz="1200" spc="10">
                <a:latin typeface="Times New Roman"/>
                <a:cs typeface="Times New Roman"/>
              </a:rPr>
              <a:t>more  </a:t>
            </a:r>
            <a:r>
              <a:rPr dirty="0" sz="1200">
                <a:latin typeface="Times New Roman"/>
                <a:cs typeface="Times New Roman"/>
              </a:rPr>
              <a:t>firmly but </a:t>
            </a:r>
            <a:r>
              <a:rPr dirty="0" sz="1200" spc="-5">
                <a:latin typeface="Times New Roman"/>
                <a:cs typeface="Times New Roman"/>
              </a:rPr>
              <a:t>she 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sleep again. After </a:t>
            </a:r>
            <a:r>
              <a:rPr dirty="0" sz="1200">
                <a:latin typeface="Times New Roman"/>
                <a:cs typeface="Times New Roman"/>
              </a:rPr>
              <a:t>sighing </a:t>
            </a:r>
            <a:r>
              <a:rPr dirty="0" sz="1200" spc="-5">
                <a:latin typeface="Times New Roman"/>
                <a:cs typeface="Times New Roman"/>
              </a:rPr>
              <a:t>and tossing from </a:t>
            </a:r>
            <a:r>
              <a:rPr dirty="0" sz="1200">
                <a:latin typeface="Times New Roman"/>
                <a:cs typeface="Times New Roman"/>
              </a:rPr>
              <a:t>side to </a:t>
            </a:r>
            <a:r>
              <a:rPr dirty="0" sz="1200" spc="-5">
                <a:latin typeface="Times New Roman"/>
                <a:cs typeface="Times New Roman"/>
              </a:rPr>
              <a:t>side  </a:t>
            </a:r>
            <a:r>
              <a:rPr dirty="0" sz="1200">
                <a:latin typeface="Times New Roman"/>
                <a:cs typeface="Times New Roman"/>
              </a:rPr>
              <a:t>for a time, </a:t>
            </a:r>
            <a:r>
              <a:rPr dirty="0" sz="1200" spc="-5">
                <a:latin typeface="Times New Roman"/>
                <a:cs typeface="Times New Roman"/>
              </a:rPr>
              <a:t>she got </a:t>
            </a:r>
            <a:r>
              <a:rPr dirty="0" sz="1200">
                <a:latin typeface="Times New Roman"/>
                <a:cs typeface="Times New Roman"/>
              </a:rPr>
              <a:t>up, crept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husband, </a:t>
            </a:r>
            <a:r>
              <a:rPr dirty="0" sz="1200">
                <a:latin typeface="Times New Roman"/>
                <a:cs typeface="Times New Roman"/>
              </a:rPr>
              <a:t>and putting 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slippers,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to the  window.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dark outside. She could see </a:t>
            </a:r>
            <a:r>
              <a:rPr dirty="0" sz="1200">
                <a:latin typeface="Times New Roman"/>
                <a:cs typeface="Times New Roman"/>
              </a:rPr>
              <a:t>nothing but the outlines of the </a:t>
            </a:r>
            <a:r>
              <a:rPr dirty="0" sz="1200" spc="-5">
                <a:latin typeface="Times New Roman"/>
                <a:cs typeface="Times New Roman"/>
              </a:rPr>
              <a:t>trees </a:t>
            </a:r>
            <a:r>
              <a:rPr dirty="0" sz="1200">
                <a:latin typeface="Times New Roman"/>
                <a:cs typeface="Times New Roman"/>
              </a:rPr>
              <a:t>and the roof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stables.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faint pallor </a:t>
            </a:r>
            <a:r>
              <a:rPr dirty="0" sz="1200">
                <a:latin typeface="Times New Roman"/>
                <a:cs typeface="Times New Roman"/>
              </a:rPr>
              <a:t>in the east, but this </a:t>
            </a:r>
            <a:r>
              <a:rPr dirty="0" sz="1200" spc="-5">
                <a:latin typeface="Times New Roman"/>
                <a:cs typeface="Times New Roman"/>
              </a:rPr>
              <a:t>pallor was </a:t>
            </a:r>
            <a:r>
              <a:rPr dirty="0" sz="1200">
                <a:latin typeface="Times New Roman"/>
                <a:cs typeface="Times New Roman"/>
              </a:rPr>
              <a:t>beginning to be  </a:t>
            </a:r>
            <a:r>
              <a:rPr dirty="0" sz="1200" spc="-5">
                <a:latin typeface="Times New Roman"/>
                <a:cs typeface="Times New Roman"/>
              </a:rPr>
              <a:t>clouded over.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perfect stillness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air wrapped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slumber and darkness.  Even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watchman, </a:t>
            </a:r>
            <a:r>
              <a:rPr dirty="0" sz="1200">
                <a:latin typeface="Times New Roman"/>
                <a:cs typeface="Times New Roman"/>
              </a:rPr>
              <a:t>paid to disturb the </a:t>
            </a:r>
            <a:r>
              <a:rPr dirty="0" sz="1200" spc="-5">
                <a:latin typeface="Times New Roman"/>
                <a:cs typeface="Times New Roman"/>
              </a:rPr>
              <a:t>stillness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night,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silent; even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corncrake—the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wild </a:t>
            </a:r>
            <a:r>
              <a:rPr dirty="0" sz="1200" spc="-5">
                <a:latin typeface="Times New Roman"/>
                <a:cs typeface="Times New Roman"/>
              </a:rPr>
              <a:t>creature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feathered </a:t>
            </a:r>
            <a:r>
              <a:rPr dirty="0" sz="1200">
                <a:latin typeface="Times New Roman"/>
                <a:cs typeface="Times New Roman"/>
              </a:rPr>
              <a:t>tribe that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shun </a:t>
            </a:r>
            <a:r>
              <a:rPr dirty="0" sz="1200" spc="-5">
                <a:latin typeface="Times New Roman"/>
                <a:cs typeface="Times New Roman"/>
              </a:rPr>
              <a:t>the  </a:t>
            </a:r>
            <a:r>
              <a:rPr dirty="0" sz="1200">
                <a:latin typeface="Times New Roman"/>
                <a:cs typeface="Times New Roman"/>
              </a:rPr>
              <a:t>proximity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summer </a:t>
            </a:r>
            <a:r>
              <a:rPr dirty="0" sz="1200" spc="-5">
                <a:latin typeface="Times New Roman"/>
                <a:cs typeface="Times New Roman"/>
              </a:rPr>
              <a:t>visitors—was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silent.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stillness was broken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Marya </a:t>
            </a:r>
            <a:r>
              <a:rPr dirty="0" sz="1200">
                <a:latin typeface="Times New Roman"/>
                <a:cs typeface="Times New Roman"/>
              </a:rPr>
              <a:t>Mihalovna </a:t>
            </a:r>
            <a:r>
              <a:rPr dirty="0" sz="1200" spc="-5">
                <a:latin typeface="Times New Roman"/>
                <a:cs typeface="Times New Roman"/>
              </a:rPr>
              <a:t>herself.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and  gazing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10">
                <a:latin typeface="Times New Roman"/>
                <a:cs typeface="Times New Roman"/>
              </a:rPr>
              <a:t>yard,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suddenly uttered a </a:t>
            </a:r>
            <a:r>
              <a:rPr dirty="0" sz="1200" spc="-5">
                <a:latin typeface="Times New Roman"/>
                <a:cs typeface="Times New Roman"/>
              </a:rPr>
              <a:t>cry. She fancied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flower garden 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gaunt, clipped poplar,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dark figure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creeping </a:t>
            </a:r>
            <a:r>
              <a:rPr dirty="0" sz="1200">
                <a:latin typeface="Times New Roman"/>
                <a:cs typeface="Times New Roman"/>
              </a:rPr>
              <a:t>towards the house.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minute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thought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cow or a </a:t>
            </a:r>
            <a:r>
              <a:rPr dirty="0" sz="1200" spc="-5">
                <a:latin typeface="Times New Roman"/>
                <a:cs typeface="Times New Roman"/>
              </a:rPr>
              <a:t>horse, </a:t>
            </a:r>
            <a:r>
              <a:rPr dirty="0" sz="1200">
                <a:latin typeface="Times New Roman"/>
                <a:cs typeface="Times New Roman"/>
              </a:rPr>
              <a:t>then, rubbing </a:t>
            </a:r>
            <a:r>
              <a:rPr dirty="0" sz="1200" spc="-5">
                <a:latin typeface="Times New Roman"/>
                <a:cs typeface="Times New Roman"/>
              </a:rPr>
              <a:t>her eyes, she  distinguished clearly </a:t>
            </a:r>
            <a:r>
              <a:rPr dirty="0" sz="1200">
                <a:latin typeface="Times New Roman"/>
                <a:cs typeface="Times New Roman"/>
              </a:rPr>
              <a:t>the outlines of 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Then she fancied </a:t>
            </a:r>
            <a:r>
              <a:rPr dirty="0" sz="1200">
                <a:latin typeface="Times New Roman"/>
                <a:cs typeface="Times New Roman"/>
              </a:rPr>
              <a:t>the dark </a:t>
            </a:r>
            <a:r>
              <a:rPr dirty="0" sz="1200" spc="-5">
                <a:latin typeface="Times New Roman"/>
                <a:cs typeface="Times New Roman"/>
              </a:rPr>
              <a:t>figure approached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kitchen and, </a:t>
            </a:r>
            <a:r>
              <a:rPr dirty="0" sz="1200">
                <a:latin typeface="Times New Roman"/>
                <a:cs typeface="Times New Roman"/>
              </a:rPr>
              <a:t>standing  still a </a:t>
            </a:r>
            <a:r>
              <a:rPr dirty="0" sz="1200" spc="-5">
                <a:latin typeface="Times New Roman"/>
                <a:cs typeface="Times New Roman"/>
              </a:rPr>
              <a:t>moment, </a:t>
            </a:r>
            <a:r>
              <a:rPr dirty="0" sz="1200">
                <a:latin typeface="Times New Roman"/>
                <a:cs typeface="Times New Roman"/>
              </a:rPr>
              <a:t>apparently undecided, put one foot on the </a:t>
            </a:r>
            <a:r>
              <a:rPr dirty="0" sz="1200" spc="-5">
                <a:latin typeface="Times New Roman"/>
                <a:cs typeface="Times New Roman"/>
              </a:rPr>
              <a:t>window ledge and  disappeared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darkness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 spc="-5">
                <a:latin typeface="Times New Roman"/>
                <a:cs typeface="Times New Roman"/>
              </a:rPr>
              <a:t>burglar!" flashed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deathly pallor </a:t>
            </a:r>
            <a:r>
              <a:rPr dirty="0" sz="1200" spc="-5">
                <a:latin typeface="Times New Roman"/>
                <a:cs typeface="Times New Roman"/>
              </a:rPr>
              <a:t>overspread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one </a:t>
            </a:r>
            <a:r>
              <a:rPr dirty="0" sz="1200" spc="-5">
                <a:latin typeface="Times New Roman"/>
                <a:cs typeface="Times New Roman"/>
              </a:rPr>
              <a:t>instant her imagination had </a:t>
            </a:r>
            <a:r>
              <a:rPr dirty="0" sz="1200">
                <a:latin typeface="Times New Roman"/>
                <a:cs typeface="Times New Roman"/>
              </a:rPr>
              <a:t>drawn the </a:t>
            </a:r>
            <a:r>
              <a:rPr dirty="0" sz="1200" spc="-5">
                <a:latin typeface="Times New Roman"/>
                <a:cs typeface="Times New Roman"/>
              </a:rPr>
              <a:t>picture so dreaded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lady visitors in  country places—a burglar </a:t>
            </a:r>
            <a:r>
              <a:rPr dirty="0" sz="1200" spc="-5">
                <a:latin typeface="Times New Roman"/>
                <a:cs typeface="Times New Roman"/>
              </a:rPr>
              <a:t>creeps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kitchen,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kitchen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dining-room</a:t>
            </a: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. . the </a:t>
            </a:r>
            <a:r>
              <a:rPr dirty="0" sz="1200" spc="-5">
                <a:latin typeface="Times New Roman"/>
                <a:cs typeface="Times New Roman"/>
              </a:rPr>
              <a:t>silver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cupboard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next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bedroom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 axe </a:t>
            </a:r>
            <a:r>
              <a:rPr dirty="0" sz="1200">
                <a:latin typeface="Times New Roman"/>
                <a:cs typeface="Times New Roman"/>
              </a:rPr>
              <a:t>. . . the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a  </a:t>
            </a:r>
            <a:r>
              <a:rPr dirty="0" sz="1200" spc="-5">
                <a:latin typeface="Times New Roman"/>
                <a:cs typeface="Times New Roman"/>
              </a:rPr>
              <a:t>brigand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jewelry.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Her knees gave </a:t>
            </a:r>
            <a:r>
              <a:rPr dirty="0" sz="1200">
                <a:latin typeface="Times New Roman"/>
                <a:cs typeface="Times New Roman"/>
              </a:rPr>
              <a:t>way under </a:t>
            </a:r>
            <a:r>
              <a:rPr dirty="0" sz="1200" spc="-5">
                <a:latin typeface="Times New Roman"/>
                <a:cs typeface="Times New Roman"/>
              </a:rPr>
              <a:t>her and </a:t>
            </a:r>
            <a:r>
              <a:rPr dirty="0" sz="1200">
                <a:latin typeface="Times New Roman"/>
                <a:cs typeface="Times New Roman"/>
              </a:rPr>
              <a:t>a shiver </a:t>
            </a:r>
            <a:r>
              <a:rPr dirty="0" sz="1200" spc="-5">
                <a:latin typeface="Times New Roman"/>
                <a:cs typeface="Times New Roman"/>
              </a:rPr>
              <a:t>ran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"Vassya!" she said, shaking her husband, "</a:t>
            </a:r>
            <a:r>
              <a:rPr dirty="0" sz="1200" spc="-5" i="1">
                <a:latin typeface="Times New Roman"/>
                <a:cs typeface="Times New Roman"/>
              </a:rPr>
              <a:t>Basile! </a:t>
            </a:r>
            <a:r>
              <a:rPr dirty="0" sz="1200" spc="-5">
                <a:latin typeface="Times New Roman"/>
                <a:cs typeface="Times New Roman"/>
              </a:rPr>
              <a:t>Vassily Prokovitch! Ah! </a:t>
            </a:r>
            <a:r>
              <a:rPr dirty="0" sz="1200">
                <a:latin typeface="Times New Roman"/>
                <a:cs typeface="Times New Roman"/>
              </a:rPr>
              <a:t>mercy on </a:t>
            </a:r>
            <a:r>
              <a:rPr dirty="0" sz="1200" spc="-5">
                <a:latin typeface="Times New Roman"/>
                <a:cs typeface="Times New Roman"/>
              </a:rPr>
              <a:t>us,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might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dead! Wake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 i="1">
                <a:latin typeface="Times New Roman"/>
                <a:cs typeface="Times New Roman"/>
              </a:rPr>
              <a:t>Basile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I beseech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"W-well?" grunted </a:t>
            </a:r>
            <a:r>
              <a:rPr dirty="0" sz="1200">
                <a:latin typeface="Times New Roman"/>
                <a:cs typeface="Times New Roman"/>
              </a:rPr>
              <a:t>the assistant </a:t>
            </a:r>
            <a:r>
              <a:rPr dirty="0" sz="1200" spc="-5">
                <a:latin typeface="Times New Roman"/>
                <a:cs typeface="Times New Roman"/>
              </a:rPr>
              <a:t>procurator,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deep </a:t>
            </a:r>
            <a:r>
              <a:rPr dirty="0" sz="1200">
                <a:latin typeface="Times New Roman"/>
                <a:cs typeface="Times New Roman"/>
              </a:rPr>
              <a:t>inward </a:t>
            </a:r>
            <a:r>
              <a:rPr dirty="0" sz="1200" spc="-5">
                <a:latin typeface="Times New Roman"/>
                <a:cs typeface="Times New Roman"/>
              </a:rPr>
              <a:t>breath </a:t>
            </a:r>
            <a:r>
              <a:rPr dirty="0" sz="1200">
                <a:latin typeface="Times New Roman"/>
                <a:cs typeface="Times New Roman"/>
              </a:rPr>
              <a:t>and a munching  sound.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"For God's sake, </a:t>
            </a:r>
            <a:r>
              <a:rPr dirty="0" sz="1200">
                <a:latin typeface="Times New Roman"/>
                <a:cs typeface="Times New Roman"/>
              </a:rPr>
              <a:t>wake up! </a:t>
            </a:r>
            <a:r>
              <a:rPr dirty="0" sz="1200" spc="-5">
                <a:latin typeface="Times New Roman"/>
                <a:cs typeface="Times New Roman"/>
              </a:rPr>
              <a:t>A burglar has got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kitchen!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looking out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someone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window. </a:t>
            </a:r>
            <a:r>
              <a:rPr dirty="0" sz="1200" spc="-5">
                <a:latin typeface="Times New Roman"/>
                <a:cs typeface="Times New Roman"/>
              </a:rPr>
              <a:t>He will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into the dining-  room next . . . the </a:t>
            </a:r>
            <a:r>
              <a:rPr dirty="0" sz="1200" spc="-5">
                <a:latin typeface="Times New Roman"/>
                <a:cs typeface="Times New Roman"/>
              </a:rPr>
              <a:t>spoons are </a:t>
            </a:r>
            <a:r>
              <a:rPr dirty="0" sz="1200">
                <a:latin typeface="Times New Roman"/>
                <a:cs typeface="Times New Roman"/>
              </a:rPr>
              <a:t>in the cupboard! </a:t>
            </a:r>
            <a:r>
              <a:rPr dirty="0" sz="1200" spc="-5" i="1">
                <a:latin typeface="Times New Roman"/>
                <a:cs typeface="Times New Roman"/>
              </a:rPr>
              <a:t>Basile! </a:t>
            </a:r>
            <a:r>
              <a:rPr dirty="0" sz="1200">
                <a:latin typeface="Times New Roman"/>
                <a:cs typeface="Times New Roman"/>
              </a:rPr>
              <a:t>They broke into </a:t>
            </a:r>
            <a:r>
              <a:rPr dirty="0" sz="1200" spc="-5">
                <a:latin typeface="Times New Roman"/>
                <a:cs typeface="Times New Roman"/>
              </a:rPr>
              <a:t>Mavra  Yegorovna's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"Wha—what's </a:t>
            </a:r>
            <a:r>
              <a:rPr dirty="0" sz="1200">
                <a:latin typeface="Times New Roman"/>
                <a:cs typeface="Times New Roman"/>
              </a:rPr>
              <a:t>the matter?"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8385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"Heavens! </a:t>
            </a:r>
            <a:r>
              <a:rPr dirty="0" sz="1200">
                <a:latin typeface="Times New Roman"/>
                <a:cs typeface="Times New Roman"/>
              </a:rPr>
              <a:t>he does not understand.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listen,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stupid! I tell you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a man 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kitchen </a:t>
            </a:r>
            <a:r>
              <a:rPr dirty="0" sz="1200">
                <a:latin typeface="Times New Roman"/>
                <a:cs typeface="Times New Roman"/>
              </a:rPr>
              <a:t>window! </a:t>
            </a:r>
            <a:r>
              <a:rPr dirty="0" sz="1200" spc="-5">
                <a:latin typeface="Times New Roman"/>
                <a:cs typeface="Times New Roman"/>
              </a:rPr>
              <a:t>Pelagea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frightened 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silver is </a:t>
            </a:r>
            <a:r>
              <a:rPr dirty="0" sz="1200">
                <a:latin typeface="Times New Roman"/>
                <a:cs typeface="Times New Roman"/>
              </a:rPr>
              <a:t>in  the</a:t>
            </a:r>
            <a:r>
              <a:rPr dirty="0" sz="1200" spc="-5">
                <a:latin typeface="Times New Roman"/>
                <a:cs typeface="Times New Roman"/>
              </a:rPr>
              <a:t> cupboard!"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"Stuff and </a:t>
            </a:r>
            <a:r>
              <a:rPr dirty="0" sz="1200">
                <a:latin typeface="Times New Roman"/>
                <a:cs typeface="Times New Roman"/>
              </a:rPr>
              <a:t>nonsense!"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 i="1">
                <a:latin typeface="Times New Roman"/>
                <a:cs typeface="Times New Roman"/>
              </a:rPr>
              <a:t>Basile</a:t>
            </a:r>
            <a:r>
              <a:rPr dirty="0" sz="1200" spc="-5">
                <a:latin typeface="Times New Roman"/>
                <a:cs typeface="Times New Roman"/>
              </a:rPr>
              <a:t>, this is </a:t>
            </a:r>
            <a:r>
              <a:rPr dirty="0" sz="1200">
                <a:latin typeface="Times New Roman"/>
                <a:cs typeface="Times New Roman"/>
              </a:rPr>
              <a:t>unbearable! I tell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danger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sleep and grunt! </a:t>
            </a:r>
            <a:r>
              <a:rPr dirty="0" sz="1200">
                <a:latin typeface="Times New Roman"/>
                <a:cs typeface="Times New Roman"/>
              </a:rPr>
              <a:t>What  would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have? </a:t>
            </a:r>
            <a:r>
              <a:rPr dirty="0" sz="1200" spc="-5">
                <a:latin typeface="Times New Roman"/>
                <a:cs typeface="Times New Roman"/>
              </a:rPr>
              <a:t>Would 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us robbed 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murdered?"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procurator </a:t>
            </a:r>
            <a:r>
              <a:rPr dirty="0" sz="1200">
                <a:latin typeface="Times New Roman"/>
                <a:cs typeface="Times New Roman"/>
              </a:rPr>
              <a:t>slowly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sat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bed, </a:t>
            </a:r>
            <a:r>
              <a:rPr dirty="0" sz="1200">
                <a:latin typeface="Times New Roman"/>
                <a:cs typeface="Times New Roman"/>
              </a:rPr>
              <a:t>filling the </a:t>
            </a:r>
            <a:r>
              <a:rPr dirty="0" sz="1200" spc="-5">
                <a:latin typeface="Times New Roman"/>
                <a:cs typeface="Times New Roman"/>
              </a:rPr>
              <a:t>air </a:t>
            </a:r>
            <a:r>
              <a:rPr dirty="0" sz="1200">
                <a:latin typeface="Times New Roman"/>
                <a:cs typeface="Times New Roman"/>
              </a:rPr>
              <a:t>with loud  </a:t>
            </a:r>
            <a:r>
              <a:rPr dirty="0" sz="1200" spc="-5">
                <a:latin typeface="Times New Roman"/>
                <a:cs typeface="Times New Roman"/>
              </a:rPr>
              <a:t>yawns.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"Goodness knows what creatures women </a:t>
            </a:r>
            <a:r>
              <a:rPr dirty="0" sz="1200">
                <a:latin typeface="Times New Roman"/>
                <a:cs typeface="Times New Roman"/>
              </a:rPr>
              <a:t>are!"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muttered. "Can't </a:t>
            </a:r>
            <a:r>
              <a:rPr dirty="0" sz="1200">
                <a:latin typeface="Times New Roman"/>
                <a:cs typeface="Times New Roman"/>
              </a:rPr>
              <a:t>leave one in </a:t>
            </a:r>
            <a:r>
              <a:rPr dirty="0" sz="1200" spc="-5">
                <a:latin typeface="Times New Roman"/>
                <a:cs typeface="Times New Roman"/>
              </a:rPr>
              <a:t>peace  even at </a:t>
            </a:r>
            <a:r>
              <a:rPr dirty="0" sz="1200">
                <a:latin typeface="Times New Roman"/>
                <a:cs typeface="Times New Roman"/>
              </a:rPr>
              <a:t>night! To wake a man </a:t>
            </a:r>
            <a:r>
              <a:rPr dirty="0" sz="1200" spc="-5">
                <a:latin typeface="Times New Roman"/>
                <a:cs typeface="Times New Roman"/>
              </a:rPr>
              <a:t>for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nonsense!"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"But, </a:t>
            </a:r>
            <a:r>
              <a:rPr dirty="0" sz="1200" spc="-5" i="1">
                <a:latin typeface="Times New Roman"/>
                <a:cs typeface="Times New Roman"/>
              </a:rPr>
              <a:t>Basile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swear </a:t>
            </a:r>
            <a:r>
              <a:rPr dirty="0" sz="1200">
                <a:latin typeface="Times New Roman"/>
                <a:cs typeface="Times New Roman"/>
              </a:rPr>
              <a:t>I saw a man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in at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what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it? </a:t>
            </a:r>
            <a:r>
              <a:rPr dirty="0" sz="1200" spc="-10">
                <a:latin typeface="Times New Roman"/>
                <a:cs typeface="Times New Roman"/>
              </a:rPr>
              <a:t>Let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in. . . .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pretty sure to </a:t>
            </a:r>
            <a:r>
              <a:rPr dirty="0" sz="1200" spc="5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Pelagea's </a:t>
            </a:r>
            <a:r>
              <a:rPr dirty="0" sz="1200">
                <a:latin typeface="Times New Roman"/>
                <a:cs typeface="Times New Roman"/>
              </a:rPr>
              <a:t>sweetheart,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fireman."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"What! what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it's Pelagea's </a:t>
            </a:r>
            <a:r>
              <a:rPr dirty="0" sz="1200">
                <a:latin typeface="Times New Roman"/>
                <a:cs typeface="Times New Roman"/>
              </a:rPr>
              <a:t>fireman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"Worse </a:t>
            </a:r>
            <a:r>
              <a:rPr dirty="0" sz="1200">
                <a:latin typeface="Times New Roman"/>
                <a:cs typeface="Times New Roman"/>
              </a:rPr>
              <a:t>than ever!" shrieked </a:t>
            </a:r>
            <a:r>
              <a:rPr dirty="0" sz="1200" spc="-5">
                <a:latin typeface="Times New Roman"/>
                <a:cs typeface="Times New Roman"/>
              </a:rPr>
              <a:t>Marya Mihalovna. "That's worse </a:t>
            </a:r>
            <a:r>
              <a:rPr dirty="0" sz="1200">
                <a:latin typeface="Times New Roman"/>
                <a:cs typeface="Times New Roman"/>
              </a:rPr>
              <a:t>than a burglar! I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put  up with </a:t>
            </a:r>
            <a:r>
              <a:rPr dirty="0" sz="1200" spc="-5">
                <a:latin typeface="Times New Roman"/>
                <a:cs typeface="Times New Roman"/>
              </a:rPr>
              <a:t>cynicism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house!"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"Hoity-toity! </a:t>
            </a:r>
            <a:r>
              <a:rPr dirty="0" sz="1200">
                <a:latin typeface="Times New Roman"/>
                <a:cs typeface="Times New Roman"/>
              </a:rPr>
              <a:t>We are virtuous! . . .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10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cynicism? 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 cynicism! What's </a:t>
            </a:r>
            <a:r>
              <a:rPr dirty="0" sz="1200">
                <a:latin typeface="Times New Roman"/>
                <a:cs typeface="Times New Roman"/>
              </a:rPr>
              <a:t>the use of firing off those foreign </a:t>
            </a:r>
            <a:r>
              <a:rPr dirty="0" sz="1200" spc="-5">
                <a:latin typeface="Times New Roman"/>
                <a:cs typeface="Times New Roman"/>
              </a:rPr>
              <a:t>words?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5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girl, it's </a:t>
            </a:r>
            <a:r>
              <a:rPr dirty="0" sz="1200">
                <a:latin typeface="Times New Roman"/>
                <a:cs typeface="Times New Roman"/>
              </a:rPr>
              <a:t>a thing that  </a:t>
            </a:r>
            <a:r>
              <a:rPr dirty="0" sz="1200" spc="-5">
                <a:latin typeface="Times New Roman"/>
                <a:cs typeface="Times New Roman"/>
              </a:rPr>
              <a:t>has happened </a:t>
            </a:r>
            <a:r>
              <a:rPr dirty="0" sz="1200">
                <a:latin typeface="Times New Roman"/>
                <a:cs typeface="Times New Roman"/>
              </a:rPr>
              <a:t>ever since the </a:t>
            </a:r>
            <a:r>
              <a:rPr dirty="0" sz="1200" spc="-5">
                <a:latin typeface="Times New Roman"/>
                <a:cs typeface="Times New Roman"/>
              </a:rPr>
              <a:t>world began, sanctified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tradition.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fireman </a:t>
            </a:r>
            <a:r>
              <a:rPr dirty="0" sz="1200">
                <a:latin typeface="Times New Roman"/>
                <a:cs typeface="Times New Roman"/>
              </a:rPr>
              <a:t>for if  not to make love to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cook?"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 spc="-5" i="1">
                <a:latin typeface="Times New Roman"/>
                <a:cs typeface="Times New Roman"/>
              </a:rPr>
              <a:t>Basile!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you don't </a:t>
            </a:r>
            <a:r>
              <a:rPr dirty="0" sz="1200">
                <a:latin typeface="Times New Roman"/>
                <a:cs typeface="Times New Roman"/>
              </a:rPr>
              <a:t>know me! I cannot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the idea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. . .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. . . 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house. </a:t>
            </a:r>
            <a:r>
              <a:rPr dirty="0" sz="1200">
                <a:latin typeface="Times New Roman"/>
                <a:cs typeface="Times New Roman"/>
              </a:rPr>
              <a:t>You must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this minute into the </a:t>
            </a:r>
            <a:r>
              <a:rPr dirty="0" sz="1200" spc="-5">
                <a:latin typeface="Times New Roman"/>
                <a:cs typeface="Times New Roman"/>
              </a:rPr>
              <a:t>kitchen and </a:t>
            </a:r>
            <a:r>
              <a:rPr dirty="0" sz="1200">
                <a:latin typeface="Times New Roman"/>
                <a:cs typeface="Times New Roman"/>
              </a:rPr>
              <a:t>tell him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away! </a:t>
            </a:r>
            <a:r>
              <a:rPr dirty="0" sz="1200">
                <a:latin typeface="Times New Roman"/>
                <a:cs typeface="Times New Roman"/>
              </a:rPr>
              <a:t>This  very minute! And to-morrow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5">
                <a:latin typeface="Times New Roman"/>
                <a:cs typeface="Times New Roman"/>
              </a:rPr>
              <a:t>Pelagea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not dare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demean herself 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proceedings! </a:t>
            </a:r>
            <a:r>
              <a:rPr dirty="0" sz="1200">
                <a:latin typeface="Times New Roman"/>
                <a:cs typeface="Times New Roman"/>
              </a:rPr>
              <a:t>When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dead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immorality in </a:t>
            </a:r>
            <a:r>
              <a:rPr dirty="0" sz="1200" spc="-5">
                <a:latin typeface="Times New Roman"/>
                <a:cs typeface="Times New Roman"/>
              </a:rPr>
              <a:t>your house,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-5">
                <a:latin typeface="Times New Roman"/>
                <a:cs typeface="Times New Roman"/>
              </a:rPr>
              <a:t>you shan't </a:t>
            </a:r>
            <a:r>
              <a:rPr dirty="0" sz="1200">
                <a:latin typeface="Times New Roman"/>
                <a:cs typeface="Times New Roman"/>
              </a:rPr>
              <a:t>do it now! . . . </a:t>
            </a:r>
            <a:r>
              <a:rPr dirty="0" sz="1200" spc="-5">
                <a:latin typeface="Times New Roman"/>
                <a:cs typeface="Times New Roman"/>
              </a:rPr>
              <a:t>Please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"Damn it," grumbled Gagin, annoyed. "Consider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microscopic female brain,  what </a:t>
            </a:r>
            <a:r>
              <a:rPr dirty="0" sz="1200">
                <a:latin typeface="Times New Roman"/>
                <a:cs typeface="Times New Roman"/>
              </a:rPr>
              <a:t>am I to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>
                <a:latin typeface="Times New Roman"/>
                <a:cs typeface="Times New Roman"/>
              </a:rPr>
              <a:t> for?"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 i="1">
                <a:latin typeface="Times New Roman"/>
                <a:cs typeface="Times New Roman"/>
              </a:rPr>
              <a:t>Basile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faint! . .</a:t>
            </a:r>
            <a:r>
              <a:rPr dirty="0" sz="1200" spc="-5">
                <a:latin typeface="Times New Roman"/>
                <a:cs typeface="Times New Roman"/>
              </a:rPr>
              <a:t>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Gagin cursed,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his slippers, cursed again,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off to the kitchen.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as </a:t>
            </a:r>
            <a:r>
              <a:rPr dirty="0" sz="1200">
                <a:latin typeface="Times New Roman"/>
                <a:cs typeface="Times New Roman"/>
              </a:rPr>
              <a:t>dark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inside of a barrel,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</a:t>
            </a:r>
            <a:r>
              <a:rPr dirty="0" sz="1200">
                <a:latin typeface="Times New Roman"/>
                <a:cs typeface="Times New Roman"/>
              </a:rPr>
              <a:t>procurator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way. He groped his  </a:t>
            </a:r>
            <a:r>
              <a:rPr dirty="0" sz="1200">
                <a:latin typeface="Times New Roman"/>
                <a:cs typeface="Times New Roman"/>
              </a:rPr>
              <a:t>way to the door of the nursery </a:t>
            </a:r>
            <a:r>
              <a:rPr dirty="0" sz="1200" spc="-5">
                <a:latin typeface="Times New Roman"/>
                <a:cs typeface="Times New Roman"/>
              </a:rPr>
              <a:t>and waked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nurse.</a:t>
            </a:r>
            <a:endParaRPr sz="1200">
              <a:latin typeface="Times New Roman"/>
              <a:cs typeface="Times New Roman"/>
            </a:endParaRPr>
          </a:p>
          <a:p>
            <a:pPr marL="12700" marR="269875">
              <a:lnSpc>
                <a:spcPts val="2780"/>
              </a:lnSpc>
              <a:spcBef>
                <a:spcPts val="284"/>
              </a:spcBef>
            </a:pPr>
            <a:r>
              <a:rPr dirty="0" sz="1200" spc="-5">
                <a:latin typeface="Times New Roman"/>
                <a:cs typeface="Times New Roman"/>
              </a:rPr>
              <a:t>"Vassilissa,"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"you </a:t>
            </a:r>
            <a:r>
              <a:rPr dirty="0" sz="1200">
                <a:latin typeface="Times New Roman"/>
                <a:cs typeface="Times New Roman"/>
              </a:rPr>
              <a:t>took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dressing-gown </a:t>
            </a:r>
            <a:r>
              <a:rPr dirty="0" sz="1200">
                <a:latin typeface="Times New Roman"/>
                <a:cs typeface="Times New Roman"/>
              </a:rPr>
              <a:t>to brush last </a:t>
            </a:r>
            <a:r>
              <a:rPr dirty="0" sz="1200" spc="-5">
                <a:latin typeface="Times New Roman"/>
                <a:cs typeface="Times New Roman"/>
              </a:rPr>
              <a:t>night—where is </a:t>
            </a:r>
            <a:r>
              <a:rPr dirty="0" sz="1200">
                <a:latin typeface="Times New Roman"/>
                <a:cs typeface="Times New Roman"/>
              </a:rPr>
              <a:t>it?"  </a:t>
            </a:r>
            <a:r>
              <a:rPr dirty="0" sz="1200" spc="-5">
                <a:latin typeface="Times New Roman"/>
                <a:cs typeface="Times New Roman"/>
              </a:rPr>
              <a:t>"I gave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Pelagea </a:t>
            </a:r>
            <a:r>
              <a:rPr dirty="0" sz="1200">
                <a:latin typeface="Times New Roman"/>
                <a:cs typeface="Times New Roman"/>
              </a:rPr>
              <a:t>to brush,</a:t>
            </a:r>
            <a:r>
              <a:rPr dirty="0" sz="1200" spc="-5">
                <a:latin typeface="Times New Roman"/>
                <a:cs typeface="Times New Roman"/>
              </a:rPr>
              <a:t> sir."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601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635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"What carelessness! </a:t>
            </a:r>
            <a:r>
              <a:rPr dirty="0" sz="1200">
                <a:latin typeface="Times New Roman"/>
                <a:cs typeface="Times New Roman"/>
              </a:rPr>
              <a:t>You take it away </a:t>
            </a:r>
            <a:r>
              <a:rPr dirty="0" sz="1200" spc="-5">
                <a:latin typeface="Times New Roman"/>
                <a:cs typeface="Times New Roman"/>
              </a:rPr>
              <a:t>and don't </a:t>
            </a:r>
            <a:r>
              <a:rPr dirty="0" sz="1200">
                <a:latin typeface="Times New Roman"/>
                <a:cs typeface="Times New Roman"/>
              </a:rPr>
              <a:t>put it back—now  </a:t>
            </a:r>
            <a:r>
              <a:rPr dirty="0" sz="1200" spc="-5">
                <a:latin typeface="Times New Roman"/>
                <a:cs typeface="Times New Roman"/>
              </a:rPr>
              <a:t>I've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without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dressing-gown!"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On reaching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kitchen, </a:t>
            </a:r>
            <a:r>
              <a:rPr dirty="0" sz="1200">
                <a:latin typeface="Times New Roman"/>
                <a:cs typeface="Times New Roman"/>
              </a:rPr>
              <a:t>he made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way to the </a:t>
            </a:r>
            <a:r>
              <a:rPr dirty="0" sz="1200" spc="-5">
                <a:latin typeface="Times New Roman"/>
                <a:cs typeface="Times New Roman"/>
              </a:rPr>
              <a:t>corner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on a box </a:t>
            </a: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shelf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saucepans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cook </a:t>
            </a:r>
            <a:r>
              <a:rPr dirty="0" sz="1200">
                <a:latin typeface="Times New Roman"/>
                <a:cs typeface="Times New Roman"/>
              </a:rPr>
              <a:t>slept.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"Pelagea," </a:t>
            </a:r>
            <a:r>
              <a:rPr dirty="0" sz="1200">
                <a:latin typeface="Times New Roman"/>
                <a:cs typeface="Times New Roman"/>
              </a:rPr>
              <a:t>he said,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shoulder and </a:t>
            </a:r>
            <a:r>
              <a:rPr dirty="0" sz="1200">
                <a:latin typeface="Times New Roman"/>
                <a:cs typeface="Times New Roman"/>
              </a:rPr>
              <a:t>giving it a shake, </a:t>
            </a:r>
            <a:r>
              <a:rPr dirty="0" sz="1200" spc="-5">
                <a:latin typeface="Times New Roman"/>
                <a:cs typeface="Times New Roman"/>
              </a:rPr>
              <a:t>"Pelagea!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pretending?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asleep!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"Mm </a:t>
            </a:r>
            <a:r>
              <a:rPr dirty="0" sz="1200">
                <a:latin typeface="Times New Roman"/>
                <a:cs typeface="Times New Roman"/>
              </a:rPr>
              <a:t>. . . m . . . </a:t>
            </a:r>
            <a:r>
              <a:rPr dirty="0" sz="1200" spc="-5">
                <a:latin typeface="Times New Roman"/>
                <a:cs typeface="Times New Roman"/>
              </a:rPr>
              <a:t>good morning! Got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window? Who </a:t>
            </a:r>
            <a:r>
              <a:rPr dirty="0" sz="1200" spc="-5">
                <a:latin typeface="Times New Roman"/>
                <a:cs typeface="Times New Roman"/>
              </a:rPr>
              <a:t>could get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 come, it's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use your trying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it up! </a:t>
            </a:r>
            <a:r>
              <a:rPr dirty="0" sz="1200" spc="-5">
                <a:latin typeface="Times New Roman"/>
                <a:cs typeface="Times New Roman"/>
              </a:rPr>
              <a:t>You'd better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scamp to </a:t>
            </a:r>
            <a:r>
              <a:rPr dirty="0" sz="1200" spc="-5">
                <a:latin typeface="Times New Roman"/>
                <a:cs typeface="Times New Roman"/>
              </a:rPr>
              <a:t>clear </a:t>
            </a:r>
            <a:r>
              <a:rPr dirty="0" sz="1200">
                <a:latin typeface="Times New Roman"/>
                <a:cs typeface="Times New Roman"/>
              </a:rPr>
              <a:t>out  while he can! </a:t>
            </a:r>
            <a:r>
              <a:rPr dirty="0" sz="1200" spc="-10">
                <a:latin typeface="Times New Roman"/>
                <a:cs typeface="Times New Roman"/>
              </a:rPr>
              <a:t>Do you </a:t>
            </a:r>
            <a:r>
              <a:rPr dirty="0" sz="1200">
                <a:latin typeface="Times New Roman"/>
                <a:cs typeface="Times New Roman"/>
              </a:rPr>
              <a:t>hear? </a:t>
            </a:r>
            <a:r>
              <a:rPr dirty="0" sz="1200" spc="-10">
                <a:latin typeface="Times New Roman"/>
                <a:cs typeface="Times New Roman"/>
              </a:rPr>
              <a:t>He's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business </a:t>
            </a:r>
            <a:r>
              <a:rPr dirty="0" sz="1200">
                <a:latin typeface="Times New Roman"/>
                <a:cs typeface="Times New Roman"/>
              </a:rPr>
              <a:t>to be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your senses, </a:t>
            </a:r>
            <a:r>
              <a:rPr dirty="0" sz="1200">
                <a:latin typeface="Times New Roman"/>
                <a:cs typeface="Times New Roman"/>
              </a:rPr>
              <a:t>sir, </a:t>
            </a:r>
            <a:r>
              <a:rPr dirty="0" sz="1200" spc="-5">
                <a:latin typeface="Times New Roman"/>
                <a:cs typeface="Times New Roman"/>
              </a:rPr>
              <a:t>bless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-15">
                <a:latin typeface="Times New Roman"/>
                <a:cs typeface="Times New Roman"/>
              </a:rPr>
              <a:t>I'd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fool? Here one's  </a:t>
            </a:r>
            <a:r>
              <a:rPr dirty="0" sz="1200">
                <a:latin typeface="Times New Roman"/>
                <a:cs typeface="Times New Roman"/>
              </a:rPr>
              <a:t>running </a:t>
            </a:r>
            <a:r>
              <a:rPr dirty="0" sz="1200" spc="-5">
                <a:latin typeface="Times New Roman"/>
                <a:cs typeface="Times New Roman"/>
              </a:rPr>
              <a:t>about all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never a minute to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spoken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like this </a:t>
            </a:r>
            <a:r>
              <a:rPr dirty="0" sz="1200" spc="-5">
                <a:latin typeface="Times New Roman"/>
                <a:cs typeface="Times New Roman"/>
              </a:rPr>
              <a:t>at  night! Four roubles </a:t>
            </a:r>
            <a:r>
              <a:rPr dirty="0" sz="1200">
                <a:latin typeface="Times New Roman"/>
                <a:cs typeface="Times New Roman"/>
              </a:rPr>
              <a:t>a month 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find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tea </a:t>
            </a:r>
            <a:r>
              <a:rPr dirty="0" sz="1200" spc="-5">
                <a:latin typeface="Times New Roman"/>
                <a:cs typeface="Times New Roman"/>
              </a:rPr>
              <a:t>and sugar 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all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credit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for it! I used to live in a </a:t>
            </a:r>
            <a:r>
              <a:rPr dirty="0" sz="1200" spc="-5">
                <a:latin typeface="Times New Roman"/>
                <a:cs typeface="Times New Roman"/>
              </a:rPr>
              <a:t>tradesman's house, and </a:t>
            </a:r>
            <a:r>
              <a:rPr dirty="0" sz="1200">
                <a:latin typeface="Times New Roman"/>
                <a:cs typeface="Times New Roman"/>
              </a:rPr>
              <a:t>never met with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insult  </a:t>
            </a:r>
            <a:r>
              <a:rPr dirty="0" sz="1200" spc="-5">
                <a:latin typeface="Times New Roman"/>
                <a:cs typeface="Times New Roman"/>
              </a:rPr>
              <a:t>there!"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"Come, come—no 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over your grievances! </a:t>
            </a:r>
            <a:r>
              <a:rPr dirty="0" sz="1200">
                <a:latin typeface="Times New Roman"/>
                <a:cs typeface="Times New Roman"/>
              </a:rPr>
              <a:t>This very minute </a:t>
            </a:r>
            <a:r>
              <a:rPr dirty="0" sz="1200" spc="-5">
                <a:latin typeface="Times New Roman"/>
                <a:cs typeface="Times New Roman"/>
              </a:rPr>
              <a:t>your grenadier  </a:t>
            </a:r>
            <a:r>
              <a:rPr dirty="0" sz="1200">
                <a:latin typeface="Times New Roman"/>
                <a:cs typeface="Times New Roman"/>
              </a:rPr>
              <a:t>must turn out!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ought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ashamed, </a:t>
            </a:r>
            <a:r>
              <a:rPr dirty="0" sz="1200">
                <a:latin typeface="Times New Roman"/>
                <a:cs typeface="Times New Roman"/>
              </a:rPr>
              <a:t>sir," </a:t>
            </a:r>
            <a:r>
              <a:rPr dirty="0" sz="1200" spc="-5">
                <a:latin typeface="Times New Roman"/>
                <a:cs typeface="Times New Roman"/>
              </a:rPr>
              <a:t>said Pelagea, </a:t>
            </a:r>
            <a:r>
              <a:rPr dirty="0" sz="1200">
                <a:latin typeface="Times New Roman"/>
                <a:cs typeface="Times New Roman"/>
              </a:rPr>
              <a:t>and he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hear the </a:t>
            </a:r>
            <a:r>
              <a:rPr dirty="0" sz="1200" spc="-5">
                <a:latin typeface="Times New Roman"/>
                <a:cs typeface="Times New Roman"/>
              </a:rPr>
              <a:t>tears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voice.  "Gentlefolks </a:t>
            </a:r>
            <a:r>
              <a:rPr dirty="0" sz="1200">
                <a:latin typeface="Times New Roman"/>
                <a:cs typeface="Times New Roman"/>
              </a:rPr>
              <a:t>. . . educated,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not a notion that with our </a:t>
            </a:r>
            <a:r>
              <a:rPr dirty="0" sz="1200" spc="-5">
                <a:latin typeface="Times New Roman"/>
                <a:cs typeface="Times New Roman"/>
              </a:rPr>
              <a:t>hard </a:t>
            </a:r>
            <a:r>
              <a:rPr dirty="0" sz="1200">
                <a:latin typeface="Times New Roman"/>
                <a:cs typeface="Times New Roman"/>
              </a:rPr>
              <a:t>lot . . . in our life of  </a:t>
            </a:r>
            <a:r>
              <a:rPr dirty="0" sz="1200" spc="-5">
                <a:latin typeface="Times New Roman"/>
                <a:cs typeface="Times New Roman"/>
              </a:rPr>
              <a:t>toil"—she </a:t>
            </a:r>
            <a:r>
              <a:rPr dirty="0" sz="1200">
                <a:latin typeface="Times New Roman"/>
                <a:cs typeface="Times New Roman"/>
              </a:rPr>
              <a:t>burst into </a:t>
            </a:r>
            <a:r>
              <a:rPr dirty="0" sz="1200" spc="-5">
                <a:latin typeface="Times New Roman"/>
                <a:cs typeface="Times New Roman"/>
              </a:rPr>
              <a:t>tears.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easy to insult </a:t>
            </a:r>
            <a:r>
              <a:rPr dirty="0" sz="1200" spc="-5">
                <a:latin typeface="Times New Roman"/>
                <a:cs typeface="Times New Roman"/>
              </a:rPr>
              <a:t>us. There's </a:t>
            </a:r>
            <a:r>
              <a:rPr dirty="0" sz="1200">
                <a:latin typeface="Times New Roman"/>
                <a:cs typeface="Times New Roman"/>
              </a:rPr>
              <a:t>no one to </a:t>
            </a:r>
            <a:r>
              <a:rPr dirty="0" sz="1200" spc="-5">
                <a:latin typeface="Times New Roman"/>
                <a:cs typeface="Times New Roman"/>
              </a:rPr>
              <a:t>stand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"Come, come </a:t>
            </a:r>
            <a:r>
              <a:rPr dirty="0" sz="1200">
                <a:latin typeface="Times New Roman"/>
                <a:cs typeface="Times New Roman"/>
              </a:rPr>
              <a:t>. . . I don't mind! Your </a:t>
            </a:r>
            <a:r>
              <a:rPr dirty="0" sz="1200" spc="-5">
                <a:latin typeface="Times New Roman"/>
                <a:cs typeface="Times New Roman"/>
              </a:rPr>
              <a:t>mistress sent </a:t>
            </a:r>
            <a:r>
              <a:rPr dirty="0" sz="1200">
                <a:latin typeface="Times New Roman"/>
                <a:cs typeface="Times New Roman"/>
              </a:rPr>
              <a:t>me. You may let a devil 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window for all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nothing left for the </a:t>
            </a:r>
            <a:r>
              <a:rPr dirty="0" sz="1200" spc="-5">
                <a:latin typeface="Times New Roman"/>
                <a:cs typeface="Times New Roman"/>
              </a:rPr>
              <a:t>assistant procurator </a:t>
            </a:r>
            <a:r>
              <a:rPr dirty="0" sz="1200">
                <a:latin typeface="Times New Roman"/>
                <a:cs typeface="Times New Roman"/>
              </a:rPr>
              <a:t>but to </a:t>
            </a:r>
            <a:r>
              <a:rPr dirty="0" sz="1200" spc="-5">
                <a:latin typeface="Times New Roman"/>
                <a:cs typeface="Times New Roman"/>
              </a:rPr>
              <a:t>acknowledge </a:t>
            </a:r>
            <a:r>
              <a:rPr dirty="0" sz="1200">
                <a:latin typeface="Times New Roman"/>
                <a:cs typeface="Times New Roman"/>
              </a:rPr>
              <a:t>himself in the  wrong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back to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spouse.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say, Pelagea,"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"you had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dressing-gown to </a:t>
            </a:r>
            <a:r>
              <a:rPr dirty="0" sz="1200" spc="-5">
                <a:latin typeface="Times New Roman"/>
                <a:cs typeface="Times New Roman"/>
              </a:rPr>
              <a:t>brush. </a:t>
            </a:r>
            <a:r>
              <a:rPr dirty="0" sz="1200">
                <a:latin typeface="Times New Roman"/>
                <a:cs typeface="Times New Roman"/>
              </a:rPr>
              <a:t>Where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so sorry, </a:t>
            </a:r>
            <a:r>
              <a:rPr dirty="0" sz="1200">
                <a:latin typeface="Times New Roman"/>
                <a:cs typeface="Times New Roman"/>
              </a:rPr>
              <a:t>sir; I </a:t>
            </a:r>
            <a:r>
              <a:rPr dirty="0" sz="1200" spc="-5">
                <a:latin typeface="Times New Roman"/>
                <a:cs typeface="Times New Roman"/>
              </a:rPr>
              <a:t>forgot </a:t>
            </a:r>
            <a:r>
              <a:rPr dirty="0" sz="1200">
                <a:latin typeface="Times New Roman"/>
                <a:cs typeface="Times New Roman"/>
              </a:rPr>
              <a:t>to put it on </a:t>
            </a:r>
            <a:r>
              <a:rPr dirty="0" sz="1200" spc="-5">
                <a:latin typeface="Times New Roman"/>
                <a:cs typeface="Times New Roman"/>
              </a:rPr>
              <a:t>your chair.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hanging on a peg near </a:t>
            </a:r>
            <a:r>
              <a:rPr dirty="0" sz="1200" spc="15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stove."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Gagin felt </a:t>
            </a:r>
            <a:r>
              <a:rPr dirty="0" sz="1200">
                <a:latin typeface="Times New Roman"/>
                <a:cs typeface="Times New Roman"/>
              </a:rPr>
              <a:t>for the dressing-gown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stove, put it on, </a:t>
            </a:r>
            <a:r>
              <a:rPr dirty="0" sz="1200" spc="-5">
                <a:latin typeface="Times New Roman"/>
                <a:cs typeface="Times New Roman"/>
              </a:rPr>
              <a:t>and went quietly </a:t>
            </a:r>
            <a:r>
              <a:rPr dirty="0" sz="1200">
                <a:latin typeface="Times New Roman"/>
                <a:cs typeface="Times New Roman"/>
              </a:rPr>
              <a:t>back to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her husband went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Marya </a:t>
            </a:r>
            <a:r>
              <a:rPr dirty="0" sz="1200">
                <a:latin typeface="Times New Roman"/>
                <a:cs typeface="Times New Roman"/>
              </a:rPr>
              <a:t>Mihalovna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bed and waited.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 three </a:t>
            </a:r>
            <a:r>
              <a:rPr dirty="0" sz="1200">
                <a:latin typeface="Times New Roman"/>
                <a:cs typeface="Times New Roman"/>
              </a:rPr>
              <a:t>minutes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was at rest,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after that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feel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uneasy.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long time </a:t>
            </a:r>
            <a:r>
              <a:rPr dirty="0" sz="1200" spc="-5">
                <a:latin typeface="Times New Roman"/>
                <a:cs typeface="Times New Roman"/>
              </a:rPr>
              <a:t>he's gone," she thought. "It's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if he </a:t>
            </a:r>
            <a:r>
              <a:rPr dirty="0" sz="1200" spc="-5">
                <a:latin typeface="Times New Roman"/>
                <a:cs typeface="Times New Roman"/>
              </a:rPr>
              <a:t>is there </a:t>
            </a:r>
            <a:r>
              <a:rPr dirty="0" sz="1200">
                <a:latin typeface="Times New Roman"/>
                <a:cs typeface="Times New Roman"/>
              </a:rPr>
              <a:t>. . . that </a:t>
            </a:r>
            <a:r>
              <a:rPr dirty="0" sz="1200" spc="-5">
                <a:latin typeface="Times New Roman"/>
                <a:cs typeface="Times New Roman"/>
              </a:rPr>
              <a:t>immoral  </a:t>
            </a:r>
            <a:r>
              <a:rPr dirty="0" sz="1200">
                <a:latin typeface="Times New Roman"/>
                <a:cs typeface="Times New Roman"/>
              </a:rPr>
              <a:t>man . . . but if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burglar?"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again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imagination drew </a:t>
            </a:r>
            <a:r>
              <a:rPr dirty="0" sz="1200">
                <a:latin typeface="Times New Roman"/>
                <a:cs typeface="Times New Roman"/>
              </a:rPr>
              <a:t>a picture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her husband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into the dark </a:t>
            </a:r>
            <a:r>
              <a:rPr dirty="0" sz="1200" spc="-5">
                <a:latin typeface="Times New Roman"/>
                <a:cs typeface="Times New Roman"/>
              </a:rPr>
              <a:t>kitchen </a:t>
            </a:r>
            <a:r>
              <a:rPr dirty="0" sz="1200">
                <a:latin typeface="Times New Roman"/>
                <a:cs typeface="Times New Roman"/>
              </a:rPr>
              <a:t>. . .  a blow with an axe . . . </a:t>
            </a:r>
            <a:r>
              <a:rPr dirty="0" sz="1200" spc="-5">
                <a:latin typeface="Times New Roman"/>
                <a:cs typeface="Times New Roman"/>
              </a:rPr>
              <a:t>dying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uttering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sound . . . a pool of blood! 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77812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825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Five </a:t>
            </a:r>
            <a:r>
              <a:rPr dirty="0" sz="1200">
                <a:latin typeface="Times New Roman"/>
                <a:cs typeface="Times New Roman"/>
              </a:rPr>
              <a:t>minutes </a:t>
            </a:r>
            <a:r>
              <a:rPr dirty="0" sz="1200" spc="-5">
                <a:latin typeface="Times New Roman"/>
                <a:cs typeface="Times New Roman"/>
              </a:rPr>
              <a:t>passed </a:t>
            </a:r>
            <a:r>
              <a:rPr dirty="0" sz="1200">
                <a:latin typeface="Times New Roman"/>
                <a:cs typeface="Times New Roman"/>
              </a:rPr>
              <a:t>. . . five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six. . . .  </a:t>
            </a:r>
            <a:r>
              <a:rPr dirty="0" sz="1200" spc="-5">
                <a:latin typeface="Times New Roman"/>
                <a:cs typeface="Times New Roman"/>
              </a:rPr>
              <a:t>A cold sweat came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forehead.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</a:t>
            </a:r>
            <a:r>
              <a:rPr dirty="0" sz="1200" spc="-5" i="1">
                <a:latin typeface="Times New Roman"/>
                <a:cs typeface="Times New Roman"/>
              </a:rPr>
              <a:t>Basile!</a:t>
            </a:r>
            <a:r>
              <a:rPr dirty="0" sz="1200" spc="-5">
                <a:latin typeface="Times New Roman"/>
                <a:cs typeface="Times New Roman"/>
              </a:rPr>
              <a:t>" she </a:t>
            </a:r>
            <a:r>
              <a:rPr dirty="0" sz="1200">
                <a:latin typeface="Times New Roman"/>
                <a:cs typeface="Times New Roman"/>
              </a:rPr>
              <a:t>shrieked, "</a:t>
            </a:r>
            <a:r>
              <a:rPr dirty="0" sz="1200" i="1">
                <a:latin typeface="Times New Roman"/>
                <a:cs typeface="Times New Roman"/>
              </a:rPr>
              <a:t>Basile!</a:t>
            </a:r>
            <a:r>
              <a:rPr dirty="0" sz="1200"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shouting </a:t>
            </a:r>
            <a:r>
              <a:rPr dirty="0" sz="1200" spc="-5">
                <a:latin typeface="Times New Roman"/>
                <a:cs typeface="Times New Roman"/>
              </a:rPr>
              <a:t>for?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here."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heard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husband's voice and </a:t>
            </a:r>
            <a:r>
              <a:rPr dirty="0" sz="1200" spc="-5">
                <a:latin typeface="Times New Roman"/>
                <a:cs typeface="Times New Roman"/>
              </a:rPr>
              <a:t>steps. "Are  you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murdered?"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procurator went </a:t>
            </a:r>
            <a:r>
              <a:rPr dirty="0" sz="1200">
                <a:latin typeface="Times New Roman"/>
                <a:cs typeface="Times New Roman"/>
              </a:rPr>
              <a:t>up to the </a:t>
            </a:r>
            <a:r>
              <a:rPr dirty="0" sz="1200" spc="-5">
                <a:latin typeface="Times New Roman"/>
                <a:cs typeface="Times New Roman"/>
              </a:rPr>
              <a:t>bedstead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on the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nobody </a:t>
            </a:r>
            <a:r>
              <a:rPr dirty="0" sz="1200" spc="-5">
                <a:latin typeface="Times New Roman"/>
                <a:cs typeface="Times New Roman"/>
              </a:rPr>
              <a:t>there at all,"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said. </a:t>
            </a: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was your fancy,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queer </a:t>
            </a:r>
            <a:r>
              <a:rPr dirty="0" sz="1200" spc="-5">
                <a:latin typeface="Times New Roman"/>
                <a:cs typeface="Times New Roman"/>
              </a:rPr>
              <a:t>creature. </a:t>
            </a:r>
            <a:r>
              <a:rPr dirty="0" sz="1200">
                <a:latin typeface="Times New Roman"/>
                <a:cs typeface="Times New Roman"/>
              </a:rPr>
              <a:t>. . . You 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sleep </a:t>
            </a:r>
            <a:r>
              <a:rPr dirty="0" sz="1200" spc="-5">
                <a:latin typeface="Times New Roman"/>
                <a:cs typeface="Times New Roman"/>
              </a:rPr>
              <a:t>easy, your </a:t>
            </a:r>
            <a:r>
              <a:rPr dirty="0" sz="1200">
                <a:latin typeface="Times New Roman"/>
                <a:cs typeface="Times New Roman"/>
              </a:rPr>
              <a:t>fool of a Pelagea </a:t>
            </a:r>
            <a:r>
              <a:rPr dirty="0" sz="1200" spc="-5">
                <a:latin typeface="Times New Roman"/>
                <a:cs typeface="Times New Roman"/>
              </a:rPr>
              <a:t>is as </a:t>
            </a:r>
            <a:r>
              <a:rPr dirty="0" sz="1200">
                <a:latin typeface="Times New Roman"/>
                <a:cs typeface="Times New Roman"/>
              </a:rPr>
              <a:t>virtuous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mistress. </a:t>
            </a:r>
            <a:r>
              <a:rPr dirty="0" sz="1200">
                <a:latin typeface="Times New Roman"/>
                <a:cs typeface="Times New Roman"/>
              </a:rPr>
              <a:t>What a </a:t>
            </a:r>
            <a:r>
              <a:rPr dirty="0" sz="1200" spc="-5">
                <a:latin typeface="Times New Roman"/>
                <a:cs typeface="Times New Roman"/>
              </a:rPr>
              <a:t>coward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are! What </a:t>
            </a:r>
            <a:r>
              <a:rPr dirty="0" sz="1200">
                <a:latin typeface="Times New Roman"/>
                <a:cs typeface="Times New Roman"/>
              </a:rPr>
              <a:t>a . 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deputy procurator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teasing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wife. </a:t>
            </a:r>
            <a:r>
              <a:rPr dirty="0" sz="1200" spc="-5">
                <a:latin typeface="Times New Roman"/>
                <a:cs typeface="Times New Roman"/>
              </a:rPr>
              <a:t>He was </a:t>
            </a:r>
            <a:r>
              <a:rPr dirty="0" sz="1200">
                <a:latin typeface="Times New Roman"/>
                <a:cs typeface="Times New Roman"/>
              </a:rPr>
              <a:t>wide </a:t>
            </a:r>
            <a:r>
              <a:rPr dirty="0" sz="1200" spc="-5">
                <a:latin typeface="Times New Roman"/>
                <a:cs typeface="Times New Roman"/>
              </a:rPr>
              <a:t>awake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did not 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sleep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are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coward!"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laughed. "You'd better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to-morrow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tell him  </a:t>
            </a:r>
            <a:r>
              <a:rPr dirty="0" sz="1200" spc="-5">
                <a:latin typeface="Times New Roman"/>
                <a:cs typeface="Times New Roman"/>
              </a:rPr>
              <a:t>about your hallucinations.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neurotic!"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smell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tar,"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his wife—"tar </a:t>
            </a:r>
            <a:r>
              <a:rPr dirty="0" sz="1200">
                <a:latin typeface="Times New Roman"/>
                <a:cs typeface="Times New Roman"/>
              </a:rPr>
              <a:t>or something . . . onion . . . </a:t>
            </a:r>
            <a:r>
              <a:rPr dirty="0" sz="1200" spc="-5">
                <a:latin typeface="Times New Roman"/>
                <a:cs typeface="Times New Roman"/>
              </a:rPr>
              <a:t>cabbage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soup!"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"Y-yes!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smell 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sleepy.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say,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the candle. . . . Where </a:t>
            </a:r>
            <a:r>
              <a:rPr dirty="0" sz="1200" spc="-5">
                <a:latin typeface="Times New Roman"/>
                <a:cs typeface="Times New Roman"/>
              </a:rPr>
              <a:t>are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matches? </a:t>
            </a:r>
            <a:r>
              <a:rPr dirty="0" sz="1200">
                <a:latin typeface="Times New Roman"/>
                <a:cs typeface="Times New Roman"/>
              </a:rPr>
              <a:t>And,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photograph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procurator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Palace </a:t>
            </a:r>
            <a:r>
              <a:rPr dirty="0" sz="1200">
                <a:latin typeface="Times New Roman"/>
                <a:cs typeface="Times New Roman"/>
              </a:rPr>
              <a:t>of Justice. </a:t>
            </a:r>
            <a:r>
              <a:rPr dirty="0" sz="1200" spc="-5">
                <a:latin typeface="Times New Roman"/>
                <a:cs typeface="Times New Roman"/>
              </a:rPr>
              <a:t>He gave us all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photograph </a:t>
            </a:r>
            <a:r>
              <a:rPr dirty="0" sz="1200">
                <a:latin typeface="Times New Roman"/>
                <a:cs typeface="Times New Roman"/>
              </a:rPr>
              <a:t>when he said good-bye to </a:t>
            </a:r>
            <a:r>
              <a:rPr dirty="0" sz="1200" spc="-5">
                <a:latin typeface="Times New Roman"/>
                <a:cs typeface="Times New Roman"/>
              </a:rPr>
              <a:t>us yesterday,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autograph."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Gagin struck </a:t>
            </a:r>
            <a:r>
              <a:rPr dirty="0" sz="1200">
                <a:latin typeface="Times New Roman"/>
                <a:cs typeface="Times New Roman"/>
              </a:rPr>
              <a:t>a match against the </a:t>
            </a:r>
            <a:r>
              <a:rPr dirty="0" sz="1200" spc="-5">
                <a:latin typeface="Times New Roman"/>
                <a:cs typeface="Times New Roman"/>
              </a:rPr>
              <a:t>wall and </a:t>
            </a:r>
            <a:r>
              <a:rPr dirty="0" sz="1200">
                <a:latin typeface="Times New Roman"/>
                <a:cs typeface="Times New Roman"/>
              </a:rPr>
              <a:t>lighted a </a:t>
            </a:r>
            <a:r>
              <a:rPr dirty="0" sz="1200" spc="-5">
                <a:latin typeface="Times New Roman"/>
                <a:cs typeface="Times New Roman"/>
              </a:rPr>
              <a:t>candle. But before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10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moved a  step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bed to fetch the </a:t>
            </a:r>
            <a:r>
              <a:rPr dirty="0" sz="1200" spc="-5">
                <a:latin typeface="Times New Roman"/>
                <a:cs typeface="Times New Roman"/>
              </a:rPr>
              <a:t>photographs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heard </a:t>
            </a:r>
            <a:r>
              <a:rPr dirty="0" sz="1200" spc="-5">
                <a:latin typeface="Times New Roman"/>
                <a:cs typeface="Times New Roman"/>
              </a:rPr>
              <a:t>behind </a:t>
            </a:r>
            <a:r>
              <a:rPr dirty="0" sz="1200">
                <a:latin typeface="Times New Roman"/>
                <a:cs typeface="Times New Roman"/>
              </a:rPr>
              <a:t>him a </a:t>
            </a:r>
            <a:r>
              <a:rPr dirty="0" sz="1200" spc="-5">
                <a:latin typeface="Times New Roman"/>
                <a:cs typeface="Times New Roman"/>
              </a:rPr>
              <a:t>piercing, </a:t>
            </a:r>
            <a:r>
              <a:rPr dirty="0" sz="1200">
                <a:latin typeface="Times New Roman"/>
                <a:cs typeface="Times New Roman"/>
              </a:rPr>
              <a:t>heartrending  </a:t>
            </a:r>
            <a:r>
              <a:rPr dirty="0" sz="1200" spc="-5">
                <a:latin typeface="Times New Roman"/>
                <a:cs typeface="Times New Roman"/>
              </a:rPr>
              <a:t>shriek. Looking round,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saw his wife's large eyes fastened </a:t>
            </a:r>
            <a:r>
              <a:rPr dirty="0" sz="1200">
                <a:latin typeface="Times New Roman"/>
                <a:cs typeface="Times New Roman"/>
              </a:rPr>
              <a:t>upon him, full of  </a:t>
            </a:r>
            <a:r>
              <a:rPr dirty="0" sz="1200" spc="-5">
                <a:latin typeface="Times New Roman"/>
                <a:cs typeface="Times New Roman"/>
              </a:rPr>
              <a:t>amazement, horror, and wrath.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935355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took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dressing-gown </a:t>
            </a:r>
            <a:r>
              <a:rPr dirty="0" sz="1200">
                <a:latin typeface="Times New Roman"/>
                <a:cs typeface="Times New Roman"/>
              </a:rPr>
              <a:t>off in the kitchen?" </a:t>
            </a:r>
            <a:r>
              <a:rPr dirty="0" sz="1200" spc="-5">
                <a:latin typeface="Times New Roman"/>
                <a:cs typeface="Times New Roman"/>
              </a:rPr>
              <a:t>she said, </a:t>
            </a:r>
            <a:r>
              <a:rPr dirty="0" sz="1200">
                <a:latin typeface="Times New Roman"/>
                <a:cs typeface="Times New Roman"/>
              </a:rPr>
              <a:t>turning pale.  </a:t>
            </a:r>
            <a:r>
              <a:rPr dirty="0" sz="1200" spc="-5">
                <a:latin typeface="Times New Roman"/>
                <a:cs typeface="Times New Roman"/>
              </a:rPr>
              <a:t>"Why?"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"Look 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yourself!"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deputy </a:t>
            </a:r>
            <a:r>
              <a:rPr dirty="0" sz="1200" spc="-5">
                <a:latin typeface="Times New Roman"/>
                <a:cs typeface="Times New Roman"/>
              </a:rPr>
              <a:t>procurator </a:t>
            </a:r>
            <a:r>
              <a:rPr dirty="0" sz="1200">
                <a:latin typeface="Times New Roman"/>
                <a:cs typeface="Times New Roman"/>
              </a:rPr>
              <a:t>looked down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himself, 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gasped.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Flung </a:t>
            </a:r>
            <a:r>
              <a:rPr dirty="0" sz="1200">
                <a:latin typeface="Times New Roman"/>
                <a:cs typeface="Times New Roman"/>
              </a:rPr>
              <a:t>over </a:t>
            </a:r>
            <a:r>
              <a:rPr dirty="0" sz="1200" spc="-5">
                <a:latin typeface="Times New Roman"/>
                <a:cs typeface="Times New Roman"/>
              </a:rPr>
              <a:t>his shoulders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dressing-gown, but the </a:t>
            </a:r>
            <a:r>
              <a:rPr dirty="0" sz="1200" spc="-5">
                <a:latin typeface="Times New Roman"/>
                <a:cs typeface="Times New Roman"/>
              </a:rPr>
              <a:t>fireman's overcoat. How  had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shoulders? </a:t>
            </a:r>
            <a:r>
              <a:rPr dirty="0" sz="1200">
                <a:latin typeface="Times New Roman"/>
                <a:cs typeface="Times New Roman"/>
              </a:rPr>
              <a:t>While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settling that question, </a:t>
            </a:r>
            <a:r>
              <a:rPr dirty="0" sz="1200" spc="-5">
                <a:latin typeface="Times New Roman"/>
                <a:cs typeface="Times New Roman"/>
              </a:rPr>
              <a:t>his wife's imagination  was </a:t>
            </a:r>
            <a:r>
              <a:rPr dirty="0" sz="1200">
                <a:latin typeface="Times New Roman"/>
                <a:cs typeface="Times New Roman"/>
              </a:rPr>
              <a:t>drawing another picture, </a:t>
            </a:r>
            <a:r>
              <a:rPr dirty="0" sz="1200" spc="-5">
                <a:latin typeface="Times New Roman"/>
                <a:cs typeface="Times New Roman"/>
              </a:rPr>
              <a:t>awful and </a:t>
            </a:r>
            <a:r>
              <a:rPr dirty="0" sz="1200">
                <a:latin typeface="Times New Roman"/>
                <a:cs typeface="Times New Roman"/>
              </a:rPr>
              <a:t>impossible: </a:t>
            </a:r>
            <a:r>
              <a:rPr dirty="0" sz="1200" spc="-5">
                <a:latin typeface="Times New Roman"/>
                <a:cs typeface="Times New Roman"/>
              </a:rPr>
              <a:t>darkness, stillness, whispering, and  so </a:t>
            </a:r>
            <a:r>
              <a:rPr dirty="0" sz="1200">
                <a:latin typeface="Times New Roman"/>
                <a:cs typeface="Times New Roman"/>
              </a:rPr>
              <a:t>on, </a:t>
            </a:r>
            <a:r>
              <a:rPr dirty="0" sz="1200" spc="-5">
                <a:latin typeface="Times New Roman"/>
                <a:cs typeface="Times New Roman"/>
              </a:rPr>
              <a:t>and 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372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079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Kulikin </a:t>
            </a:r>
            <a:r>
              <a:rPr dirty="0" sz="1200" spc="-5">
                <a:latin typeface="Times New Roman"/>
                <a:cs typeface="Times New Roman"/>
              </a:rPr>
              <a:t>school </a:t>
            </a:r>
            <a:r>
              <a:rPr dirty="0" sz="1200">
                <a:latin typeface="Times New Roman"/>
                <a:cs typeface="Times New Roman"/>
              </a:rPr>
              <a:t>held the </a:t>
            </a:r>
            <a:r>
              <a:rPr dirty="0" sz="1200" spc="-5">
                <a:latin typeface="Times New Roman"/>
                <a:cs typeface="Times New Roman"/>
              </a:rPr>
              <a:t>foremost </a:t>
            </a:r>
            <a:r>
              <a:rPr dirty="0" sz="1200">
                <a:latin typeface="Times New Roman"/>
                <a:cs typeface="Times New Roman"/>
              </a:rPr>
              <a:t>place in the whole province not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moral,  </a:t>
            </a:r>
            <a:r>
              <a:rPr dirty="0" sz="1200">
                <a:latin typeface="Times New Roman"/>
                <a:cs typeface="Times New Roman"/>
              </a:rPr>
              <a:t>but also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material </a:t>
            </a:r>
            <a:r>
              <a:rPr dirty="0" sz="1200">
                <a:latin typeface="Times New Roman"/>
                <a:cs typeface="Times New Roman"/>
              </a:rPr>
              <a:t>point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"Everywhere else,"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"schoolmasters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two hundred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three hundred roubles,  </a:t>
            </a:r>
            <a:r>
              <a:rPr dirty="0" sz="1200">
                <a:latin typeface="Times New Roman"/>
                <a:cs typeface="Times New Roman"/>
              </a:rPr>
              <a:t>while I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five hundred, </a:t>
            </a:r>
            <a:r>
              <a:rPr dirty="0" sz="1200" spc="-5">
                <a:latin typeface="Times New Roman"/>
                <a:cs typeface="Times New Roman"/>
              </a:rPr>
              <a:t>and moreover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house </a:t>
            </a:r>
            <a:r>
              <a:rPr dirty="0" sz="1200" spc="-5">
                <a:latin typeface="Times New Roman"/>
                <a:cs typeface="Times New Roman"/>
              </a:rPr>
              <a:t>has been </a:t>
            </a:r>
            <a:r>
              <a:rPr dirty="0" sz="1200">
                <a:latin typeface="Times New Roman"/>
                <a:cs typeface="Times New Roman"/>
              </a:rPr>
              <a:t>redecorated </a:t>
            </a:r>
            <a:r>
              <a:rPr dirty="0" sz="1200" spc="-5">
                <a:latin typeface="Times New Roman"/>
                <a:cs typeface="Times New Roman"/>
              </a:rPr>
              <a:t>and even  furnished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expense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firm.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walls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repapered.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schoolmaster enlarged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liberality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pupils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provided  with </a:t>
            </a:r>
            <a:r>
              <a:rPr dirty="0" sz="1200" spc="-5">
                <a:latin typeface="Times New Roman"/>
                <a:cs typeface="Times New Roman"/>
              </a:rPr>
              <a:t>writing materials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factory schools as compared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Zemstvo and  Government </a:t>
            </a:r>
            <a:r>
              <a:rPr dirty="0" sz="1200">
                <a:latin typeface="Times New Roman"/>
                <a:cs typeface="Times New Roman"/>
              </a:rPr>
              <a:t>schools. And for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the </a:t>
            </a:r>
            <a:r>
              <a:rPr dirty="0" sz="1200" spc="-5">
                <a:latin typeface="Times New Roman"/>
                <a:cs typeface="Times New Roman"/>
              </a:rPr>
              <a:t>school was indebted,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opinion, not to the  </a:t>
            </a:r>
            <a:r>
              <a:rPr dirty="0" sz="1200" spc="-5">
                <a:latin typeface="Times New Roman"/>
                <a:cs typeface="Times New Roman"/>
              </a:rPr>
              <a:t>heads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firm, </a:t>
            </a:r>
            <a:r>
              <a:rPr dirty="0" sz="1200">
                <a:latin typeface="Times New Roman"/>
                <a:cs typeface="Times New Roman"/>
              </a:rPr>
              <a:t>who lived </a:t>
            </a:r>
            <a:r>
              <a:rPr dirty="0" sz="1200" spc="-5">
                <a:latin typeface="Times New Roman"/>
                <a:cs typeface="Times New Roman"/>
              </a:rPr>
              <a:t>abroad </a:t>
            </a:r>
            <a:r>
              <a:rPr dirty="0" sz="1200">
                <a:latin typeface="Times New Roman"/>
                <a:cs typeface="Times New Roman"/>
              </a:rPr>
              <a:t>and scarcely knew of </a:t>
            </a:r>
            <a:r>
              <a:rPr dirty="0" sz="1200" spc="-5">
                <a:latin typeface="Times New Roman"/>
                <a:cs typeface="Times New Roman"/>
              </a:rPr>
              <a:t>its existence, </a:t>
            </a:r>
            <a:r>
              <a:rPr dirty="0" sz="1200">
                <a:latin typeface="Times New Roman"/>
                <a:cs typeface="Times New Roman"/>
              </a:rPr>
              <a:t>but to a man  who, in spite of </a:t>
            </a:r>
            <a:r>
              <a:rPr dirty="0" sz="1200" spc="-5">
                <a:latin typeface="Times New Roman"/>
                <a:cs typeface="Times New Roman"/>
              </a:rPr>
              <a:t>his German origin and Lutheran </a:t>
            </a:r>
            <a:r>
              <a:rPr dirty="0" sz="1200">
                <a:latin typeface="Times New Roman"/>
                <a:cs typeface="Times New Roman"/>
              </a:rPr>
              <a:t>faith,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Russian 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Sysoev </a:t>
            </a:r>
            <a:r>
              <a:rPr dirty="0" sz="1200">
                <a:latin typeface="Times New Roman"/>
                <a:cs typeface="Times New Roman"/>
              </a:rPr>
              <a:t>spoke </a:t>
            </a:r>
            <a:r>
              <a:rPr dirty="0" sz="1200" spc="-5">
                <a:latin typeface="Times New Roman"/>
                <a:cs typeface="Times New Roman"/>
              </a:rPr>
              <a:t>at length,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pauses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his breath 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pretensions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rhetoric,  and his speech was </a:t>
            </a:r>
            <a:r>
              <a:rPr dirty="0" sz="1200">
                <a:latin typeface="Times New Roman"/>
                <a:cs typeface="Times New Roman"/>
              </a:rPr>
              <a:t>boring </a:t>
            </a:r>
            <a:r>
              <a:rPr dirty="0" sz="1200" spc="-5">
                <a:latin typeface="Times New Roman"/>
                <a:cs typeface="Times New Roman"/>
              </a:rPr>
              <a:t>and unpleasant. He several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referred </a:t>
            </a:r>
            <a:r>
              <a:rPr dirty="0" sz="1200">
                <a:latin typeface="Times New Roman"/>
                <a:cs typeface="Times New Roman"/>
              </a:rPr>
              <a:t>to certain </a:t>
            </a:r>
            <a:r>
              <a:rPr dirty="0" sz="1200" spc="-5">
                <a:latin typeface="Times New Roman"/>
                <a:cs typeface="Times New Roman"/>
              </a:rPr>
              <a:t>enemies  </a:t>
            </a:r>
            <a:r>
              <a:rPr dirty="0" sz="1200">
                <a:latin typeface="Times New Roman"/>
                <a:cs typeface="Times New Roman"/>
              </a:rPr>
              <a:t>of his,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to drop hints, </a:t>
            </a:r>
            <a:r>
              <a:rPr dirty="0" sz="1200" spc="-5">
                <a:latin typeface="Times New Roman"/>
                <a:cs typeface="Times New Roman"/>
              </a:rPr>
              <a:t>repeated himself, coughed, and </a:t>
            </a:r>
            <a:r>
              <a:rPr dirty="0" sz="1200">
                <a:latin typeface="Times New Roman"/>
                <a:cs typeface="Times New Roman"/>
              </a:rPr>
              <a:t>flourished </a:t>
            </a:r>
            <a:r>
              <a:rPr dirty="0" sz="1200" spc="-5">
                <a:latin typeface="Times New Roman"/>
                <a:cs typeface="Times New Roman"/>
              </a:rPr>
              <a:t>his fingers  unbecomingly. At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exhausted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perspiration 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talking  </a:t>
            </a:r>
            <a:r>
              <a:rPr dirty="0" sz="1200" spc="-5">
                <a:latin typeface="Times New Roman"/>
                <a:cs typeface="Times New Roman"/>
              </a:rPr>
              <a:t>jerkily,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low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himself, and </a:t>
            </a:r>
            <a:r>
              <a:rPr dirty="0" sz="1200">
                <a:latin typeface="Times New Roman"/>
                <a:cs typeface="Times New Roman"/>
              </a:rPr>
              <a:t>finished </a:t>
            </a:r>
            <a:r>
              <a:rPr dirty="0" sz="1200" spc="-5">
                <a:latin typeface="Times New Roman"/>
                <a:cs typeface="Times New Roman"/>
              </a:rPr>
              <a:t>his speech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quite  coherently: "And so </a:t>
            </a:r>
            <a:r>
              <a:rPr dirty="0" sz="1200">
                <a:latin typeface="Times New Roman"/>
                <a:cs typeface="Times New Roman"/>
              </a:rPr>
              <a:t>I propose the </a:t>
            </a:r>
            <a:r>
              <a:rPr dirty="0" sz="1200" spc="-5">
                <a:latin typeface="Times New Roman"/>
                <a:cs typeface="Times New Roman"/>
              </a:rPr>
              <a:t>health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Bruni,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Adolf </a:t>
            </a:r>
            <a:r>
              <a:rPr dirty="0" sz="1200" spc="-5">
                <a:latin typeface="Times New Roman"/>
                <a:cs typeface="Times New Roman"/>
              </a:rPr>
              <a:t>Andreyitch,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here,  among us </a:t>
            </a:r>
            <a:r>
              <a:rPr dirty="0" sz="1200">
                <a:latin typeface="Times New Roman"/>
                <a:cs typeface="Times New Roman"/>
              </a:rPr>
              <a:t>. . . generally speaking 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understand 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he finished everyone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a faint </a:t>
            </a:r>
            <a:r>
              <a:rPr dirty="0" sz="1200" spc="-5">
                <a:latin typeface="Times New Roman"/>
                <a:cs typeface="Times New Roman"/>
              </a:rPr>
              <a:t>sigh,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someone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sprinkled </a:t>
            </a:r>
            <a:r>
              <a:rPr dirty="0" sz="1200" spc="-5">
                <a:latin typeface="Times New Roman"/>
                <a:cs typeface="Times New Roman"/>
              </a:rPr>
              <a:t>cold  water and cleared </a:t>
            </a:r>
            <a:r>
              <a:rPr dirty="0" sz="1200">
                <a:latin typeface="Times New Roman"/>
                <a:cs typeface="Times New Roman"/>
              </a:rPr>
              <a:t>the air. </a:t>
            </a:r>
            <a:r>
              <a:rPr dirty="0" sz="1200" spc="-5">
                <a:latin typeface="Times New Roman"/>
                <a:cs typeface="Times New Roman"/>
              </a:rPr>
              <a:t>Bruni alone </a:t>
            </a:r>
            <a:r>
              <a:rPr dirty="0" sz="1200">
                <a:latin typeface="Times New Roman"/>
                <a:cs typeface="Times New Roman"/>
              </a:rPr>
              <a:t>apparently had no </a:t>
            </a:r>
            <a:r>
              <a:rPr dirty="0" sz="1200" spc="-5">
                <a:latin typeface="Times New Roman"/>
                <a:cs typeface="Times New Roman"/>
              </a:rPr>
              <a:t>unpleasant feeling. Beaming  and </a:t>
            </a:r>
            <a:r>
              <a:rPr dirty="0" sz="1200">
                <a:latin typeface="Times New Roman"/>
                <a:cs typeface="Times New Roman"/>
              </a:rPr>
              <a:t>rolling </a:t>
            </a:r>
            <a:r>
              <a:rPr dirty="0" sz="1200" spc="-5">
                <a:latin typeface="Times New Roman"/>
                <a:cs typeface="Times New Roman"/>
              </a:rPr>
              <a:t>his sentimental eyes,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German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Sysoev's hand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feeling and was  again as </a:t>
            </a:r>
            <a:r>
              <a:rPr dirty="0" sz="1200">
                <a:latin typeface="Times New Roman"/>
                <a:cs typeface="Times New Roman"/>
              </a:rPr>
              <a:t>friendly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I thank </a:t>
            </a:r>
            <a:r>
              <a:rPr dirty="0" sz="1200" spc="-5">
                <a:latin typeface="Times New Roman"/>
                <a:cs typeface="Times New Roman"/>
              </a:rPr>
              <a:t>you,"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said, with </a:t>
            </a:r>
            <a:r>
              <a:rPr dirty="0" sz="1200" spc="-5">
                <a:latin typeface="Times New Roman"/>
                <a:cs typeface="Times New Roman"/>
              </a:rPr>
              <a:t>an emphasis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i="1">
                <a:latin typeface="Times New Roman"/>
                <a:cs typeface="Times New Roman"/>
              </a:rPr>
              <a:t>oh</a:t>
            </a:r>
            <a:r>
              <a:rPr dirty="0" sz="1200">
                <a:latin typeface="Times New Roman"/>
                <a:cs typeface="Times New Roman"/>
              </a:rPr>
              <a:t>, laying </a:t>
            </a:r>
            <a:r>
              <a:rPr dirty="0" sz="1200" spc="-5">
                <a:latin typeface="Times New Roman"/>
                <a:cs typeface="Times New Roman"/>
              </a:rPr>
              <a:t>his left </a:t>
            </a:r>
            <a:r>
              <a:rPr dirty="0" sz="1200">
                <a:latin typeface="Times New Roman"/>
                <a:cs typeface="Times New Roman"/>
              </a:rPr>
              <a:t>hand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heart.  </a:t>
            </a: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5">
                <a:latin typeface="Times New Roman"/>
                <a:cs typeface="Times New Roman"/>
              </a:rPr>
              <a:t>happy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you understand </a:t>
            </a:r>
            <a:r>
              <a:rPr dirty="0" sz="1200">
                <a:latin typeface="Times New Roman"/>
                <a:cs typeface="Times New Roman"/>
              </a:rPr>
              <a:t>me! </a:t>
            </a:r>
            <a:r>
              <a:rPr dirty="0" sz="1200" spc="-10">
                <a:latin typeface="Times New Roman"/>
                <a:cs typeface="Times New Roman"/>
              </a:rPr>
              <a:t>I,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whole heart, </a:t>
            </a:r>
            <a:r>
              <a:rPr dirty="0" sz="1200" spc="-5">
                <a:latin typeface="Times New Roman"/>
                <a:cs typeface="Times New Roman"/>
              </a:rPr>
              <a:t>wish you all things  good. 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observe;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exaggerate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importance. </a:t>
            </a:r>
            <a:r>
              <a:rPr dirty="0" sz="1200">
                <a:latin typeface="Times New Roman"/>
                <a:cs typeface="Times New Roman"/>
              </a:rPr>
              <a:t>The school </a:t>
            </a:r>
            <a:r>
              <a:rPr dirty="0" sz="1200" spc="-5">
                <a:latin typeface="Times New Roman"/>
                <a:cs typeface="Times New Roman"/>
              </a:rPr>
              <a:t>owes its  flourishing condition </a:t>
            </a:r>
            <a:r>
              <a:rPr dirty="0" sz="1200">
                <a:latin typeface="Times New Roman"/>
                <a:cs typeface="Times New Roman"/>
              </a:rPr>
              <a:t>only to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honoured </a:t>
            </a:r>
            <a:r>
              <a:rPr dirty="0" sz="1200" spc="-5">
                <a:latin typeface="Times New Roman"/>
                <a:cs typeface="Times New Roman"/>
              </a:rPr>
              <a:t>friend, Fyodor Lukitch. </a:t>
            </a:r>
            <a:r>
              <a:rPr dirty="0" sz="1200">
                <a:latin typeface="Times New Roman"/>
                <a:cs typeface="Times New Roman"/>
              </a:rPr>
              <a:t>But for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it  would be in no </a:t>
            </a:r>
            <a:r>
              <a:rPr dirty="0" sz="1200" spc="-5">
                <a:latin typeface="Times New Roman"/>
                <a:cs typeface="Times New Roman"/>
              </a:rPr>
              <a:t>way distinguished from </a:t>
            </a:r>
            <a:r>
              <a:rPr dirty="0" sz="1200">
                <a:latin typeface="Times New Roman"/>
                <a:cs typeface="Times New Roman"/>
              </a:rPr>
              <a:t>other schools! You think the </a:t>
            </a:r>
            <a:r>
              <a:rPr dirty="0" sz="1200" spc="-5">
                <a:latin typeface="Times New Roman"/>
                <a:cs typeface="Times New Roman"/>
              </a:rPr>
              <a:t>German is paying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compliment,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German is saying </a:t>
            </a:r>
            <a:r>
              <a:rPr dirty="0" sz="1200">
                <a:latin typeface="Times New Roman"/>
                <a:cs typeface="Times New Roman"/>
              </a:rPr>
              <a:t>something polite. Ha-ha! No,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dear </a:t>
            </a:r>
            <a:r>
              <a:rPr dirty="0" sz="1200">
                <a:latin typeface="Times New Roman"/>
                <a:cs typeface="Times New Roman"/>
              </a:rPr>
              <a:t>Fyodor  </a:t>
            </a:r>
            <a:r>
              <a:rPr dirty="0" sz="1200" spc="-5">
                <a:latin typeface="Times New Roman"/>
                <a:cs typeface="Times New Roman"/>
              </a:rPr>
              <a:t>Lukitch,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an </a:t>
            </a:r>
            <a:r>
              <a:rPr dirty="0" sz="1200">
                <a:latin typeface="Times New Roman"/>
                <a:cs typeface="Times New Roman"/>
              </a:rPr>
              <a:t>honest man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never make complimentary speeches. 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five </a:t>
            </a:r>
            <a:r>
              <a:rPr dirty="0" sz="1200" spc="-5">
                <a:latin typeface="Times New Roman"/>
                <a:cs typeface="Times New Roman"/>
              </a:rPr>
              <a:t>hundred roubles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because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valued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us. </a:t>
            </a:r>
            <a:r>
              <a:rPr dirty="0" sz="1200" spc="-10">
                <a:latin typeface="Times New Roman"/>
                <a:cs typeface="Times New Roman"/>
              </a:rPr>
              <a:t>Isn't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so? </a:t>
            </a:r>
            <a:r>
              <a:rPr dirty="0" sz="1200" spc="-5">
                <a:latin typeface="Times New Roman"/>
                <a:cs typeface="Times New Roman"/>
              </a:rPr>
              <a:t>Gentlemen,  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is true, isn't it? </a:t>
            </a:r>
            <a:r>
              <a:rPr dirty="0" sz="1200">
                <a:latin typeface="Times New Roman"/>
                <a:cs typeface="Times New Roman"/>
              </a:rPr>
              <a:t>We should not pay </a:t>
            </a:r>
            <a:r>
              <a:rPr dirty="0" sz="1200" spc="-5">
                <a:latin typeface="Times New Roman"/>
                <a:cs typeface="Times New Roman"/>
              </a:rPr>
              <a:t>anyone else so </a:t>
            </a:r>
            <a:r>
              <a:rPr dirty="0" sz="1200">
                <a:latin typeface="Times New Roman"/>
                <a:cs typeface="Times New Roman"/>
              </a:rPr>
              <a:t>much. . . .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 school is an </a:t>
            </a:r>
            <a:r>
              <a:rPr dirty="0" sz="1200">
                <a:latin typeface="Times New Roman"/>
                <a:cs typeface="Times New Roman"/>
              </a:rPr>
              <a:t>honour to the </a:t>
            </a:r>
            <a:r>
              <a:rPr dirty="0" sz="1200" spc="-5">
                <a:latin typeface="Times New Roman"/>
                <a:cs typeface="Times New Roman"/>
              </a:rPr>
              <a:t>factory!"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must sincerely own that </a:t>
            </a:r>
            <a:r>
              <a:rPr dirty="0" sz="1200" spc="-5">
                <a:latin typeface="Times New Roman"/>
                <a:cs typeface="Times New Roman"/>
              </a:rPr>
              <a:t>your school is </a:t>
            </a:r>
            <a:r>
              <a:rPr dirty="0" sz="1200">
                <a:latin typeface="Times New Roman"/>
                <a:cs typeface="Times New Roman"/>
              </a:rPr>
              <a:t>really exceptional,"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inspector. </a:t>
            </a:r>
            <a:r>
              <a:rPr dirty="0" sz="1200" spc="-5">
                <a:latin typeface="Times New Roman"/>
                <a:cs typeface="Times New Roman"/>
              </a:rPr>
              <a:t>"Don't  </a:t>
            </a:r>
            <a:r>
              <a:rPr dirty="0" sz="1200">
                <a:latin typeface="Times New Roman"/>
                <a:cs typeface="Times New Roman"/>
              </a:rPr>
              <a:t>think this </a:t>
            </a:r>
            <a:r>
              <a:rPr dirty="0" sz="1200" spc="-5">
                <a:latin typeface="Times New Roman"/>
                <a:cs typeface="Times New Roman"/>
              </a:rPr>
              <a:t>is flattery. Anyway,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come across </a:t>
            </a:r>
            <a:r>
              <a:rPr dirty="0" sz="1200">
                <a:latin typeface="Times New Roman"/>
                <a:cs typeface="Times New Roman"/>
              </a:rPr>
              <a:t>another like it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life. As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sat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examination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full of </a:t>
            </a:r>
            <a:r>
              <a:rPr dirty="0" sz="1200" spc="-5">
                <a:latin typeface="Times New Roman"/>
                <a:cs typeface="Times New Roman"/>
              </a:rPr>
              <a:t>admiration.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Wonderful children!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10">
                <a:latin typeface="Times New Roman"/>
                <a:cs typeface="Times New Roman"/>
              </a:rPr>
              <a:t>know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deal </a:t>
            </a:r>
            <a:r>
              <a:rPr dirty="0" sz="1200" spc="-5">
                <a:latin typeface="Times New Roman"/>
                <a:cs typeface="Times New Roman"/>
              </a:rPr>
              <a:t>and answer brightly, and at </a:t>
            </a:r>
            <a:r>
              <a:rPr dirty="0" sz="1200">
                <a:latin typeface="Times New Roman"/>
                <a:cs typeface="Times New Roman"/>
              </a:rPr>
              <a:t>the same time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somehow </a:t>
            </a:r>
            <a:r>
              <a:rPr dirty="0" sz="1200" spc="-5">
                <a:latin typeface="Times New Roman"/>
                <a:cs typeface="Times New Roman"/>
              </a:rPr>
              <a:t>special,  unconstrained, sincere.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One can see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Fyodor Lukitch.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schoolmaster </a:t>
            </a:r>
            <a:r>
              <a:rPr dirty="0" sz="1200">
                <a:latin typeface="Times New Roman"/>
                <a:cs typeface="Times New Roman"/>
              </a:rPr>
              <a:t>to the marrow of </a:t>
            </a:r>
            <a:r>
              <a:rPr dirty="0" sz="1200" spc="-5">
                <a:latin typeface="Times New Roman"/>
                <a:cs typeface="Times New Roman"/>
              </a:rPr>
              <a:t>your bones. </a:t>
            </a:r>
            <a:r>
              <a:rPr dirty="0" sz="1200">
                <a:latin typeface="Times New Roman"/>
                <a:cs typeface="Times New Roman"/>
              </a:rPr>
              <a:t>You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born a </a:t>
            </a:r>
            <a:r>
              <a:rPr dirty="0" sz="1200" spc="-5">
                <a:latin typeface="Times New Roman"/>
                <a:cs typeface="Times New Roman"/>
              </a:rPr>
              <a:t>teacher. </a:t>
            </a:r>
            <a:r>
              <a:rPr dirty="0" sz="120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have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gifts </a:t>
            </a:r>
            <a:r>
              <a:rPr dirty="0" sz="1200">
                <a:latin typeface="Times New Roman"/>
                <a:cs typeface="Times New Roman"/>
              </a:rPr>
              <a:t>—innate </a:t>
            </a:r>
            <a:r>
              <a:rPr dirty="0" sz="1200" spc="-5">
                <a:latin typeface="Times New Roman"/>
                <a:cs typeface="Times New Roman"/>
              </a:rPr>
              <a:t>vocation,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5">
                <a:latin typeface="Times New Roman"/>
                <a:cs typeface="Times New Roman"/>
              </a:rPr>
              <a:t>experience, </a:t>
            </a:r>
            <a:r>
              <a:rPr dirty="0" sz="1200">
                <a:latin typeface="Times New Roman"/>
                <a:cs typeface="Times New Roman"/>
              </a:rPr>
              <a:t>and love for </a:t>
            </a:r>
            <a:r>
              <a:rPr dirty="0" sz="1200" spc="-5">
                <a:latin typeface="Times New Roman"/>
                <a:cs typeface="Times New Roman"/>
              </a:rPr>
              <a:t>your work.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 </a:t>
            </a:r>
            <a:r>
              <a:rPr dirty="0" sz="1200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amazing, </a:t>
            </a:r>
            <a:r>
              <a:rPr dirty="0" sz="1200">
                <a:latin typeface="Times New Roman"/>
                <a:cs typeface="Times New Roman"/>
              </a:rPr>
              <a:t>considering the </a:t>
            </a:r>
            <a:r>
              <a:rPr dirty="0" sz="1200" spc="-5">
                <a:latin typeface="Times New Roman"/>
                <a:cs typeface="Times New Roman"/>
              </a:rPr>
              <a:t>weak </a:t>
            </a:r>
            <a:r>
              <a:rPr dirty="0" sz="1200">
                <a:latin typeface="Times New Roman"/>
                <a:cs typeface="Times New Roman"/>
              </a:rPr>
              <a:t>state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health, </a:t>
            </a:r>
            <a:r>
              <a:rPr dirty="0" sz="1200" spc="-5">
                <a:latin typeface="Times New Roman"/>
                <a:cs typeface="Times New Roman"/>
              </a:rPr>
              <a:t>what energy, what  </a:t>
            </a:r>
            <a:r>
              <a:rPr dirty="0" sz="1200">
                <a:latin typeface="Times New Roman"/>
                <a:cs typeface="Times New Roman"/>
              </a:rPr>
              <a:t>understanding . . . </a:t>
            </a:r>
            <a:r>
              <a:rPr dirty="0" sz="1200" spc="-5">
                <a:latin typeface="Times New Roman"/>
                <a:cs typeface="Times New Roman"/>
              </a:rPr>
              <a:t>what perseverance,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understand, what </a:t>
            </a:r>
            <a:r>
              <a:rPr dirty="0" sz="1200">
                <a:latin typeface="Times New Roman"/>
                <a:cs typeface="Times New Roman"/>
              </a:rPr>
              <a:t>confidence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have!  Some one in the school committee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truly that </a:t>
            </a:r>
            <a:r>
              <a:rPr dirty="0" sz="1200" spc="-5">
                <a:latin typeface="Times New Roman"/>
                <a:cs typeface="Times New Roman"/>
              </a:rPr>
              <a:t>you were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poet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Yes,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poet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47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 </a:t>
            </a:r>
            <a:r>
              <a:rPr dirty="0" sz="1200" spc="-10" b="1">
                <a:latin typeface="Times New Roman"/>
                <a:cs typeface="Times New Roman"/>
              </a:rPr>
              <a:t>PLAY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"PAVEL VASSILYEVITCH, there's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here, </a:t>
            </a:r>
            <a:r>
              <a:rPr dirty="0" sz="1200" spc="-5">
                <a:latin typeface="Times New Roman"/>
                <a:cs typeface="Times New Roman"/>
              </a:rPr>
              <a:t>asking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you," Luka announced.  "She's </a:t>
            </a:r>
            <a:r>
              <a:rPr dirty="0" sz="1200">
                <a:latin typeface="Times New Roman"/>
                <a:cs typeface="Times New Roman"/>
              </a:rPr>
              <a:t>been waiting a </a:t>
            </a:r>
            <a:r>
              <a:rPr dirty="0" sz="1200" spc="-5">
                <a:latin typeface="Times New Roman"/>
                <a:cs typeface="Times New Roman"/>
              </a:rPr>
              <a:t>good hour.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had </a:t>
            </a:r>
            <a:r>
              <a:rPr dirty="0" sz="1200">
                <a:latin typeface="Times New Roman"/>
                <a:cs typeface="Times New Roman"/>
              </a:rPr>
              <a:t>only just finished lunch. </a:t>
            </a:r>
            <a:r>
              <a:rPr dirty="0" sz="1200" spc="-5">
                <a:latin typeface="Times New Roman"/>
                <a:cs typeface="Times New Roman"/>
              </a:rPr>
              <a:t>Hearing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frowned and  said: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damn </a:t>
            </a:r>
            <a:r>
              <a:rPr dirty="0" sz="1200">
                <a:latin typeface="Times New Roman"/>
                <a:cs typeface="Times New Roman"/>
              </a:rPr>
              <a:t>her! Tell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 spc="-10">
                <a:latin typeface="Times New Roman"/>
                <a:cs typeface="Times New Roman"/>
              </a:rPr>
              <a:t>I'm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"She </a:t>
            </a:r>
            <a:r>
              <a:rPr dirty="0" sz="1200">
                <a:latin typeface="Times New Roman"/>
                <a:cs typeface="Times New Roman"/>
              </a:rPr>
              <a:t>has been here five times </a:t>
            </a:r>
            <a:r>
              <a:rPr dirty="0" sz="1200" spc="-5">
                <a:latin typeface="Times New Roman"/>
                <a:cs typeface="Times New Roman"/>
              </a:rPr>
              <a:t>already, Pavel Vassilyevitch. She says she </a:t>
            </a:r>
            <a:r>
              <a:rPr dirty="0" sz="1200">
                <a:latin typeface="Times New Roman"/>
                <a:cs typeface="Times New Roman"/>
              </a:rPr>
              <a:t>really must see  </a:t>
            </a:r>
            <a:r>
              <a:rPr dirty="0" sz="1200" spc="-5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She's almost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crying."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"H'm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well, </a:t>
            </a:r>
            <a:r>
              <a:rPr dirty="0" sz="1200">
                <a:latin typeface="Times New Roman"/>
                <a:cs typeface="Times New Roman"/>
              </a:rPr>
              <a:t>then, </a:t>
            </a:r>
            <a:r>
              <a:rPr dirty="0" sz="1200" spc="-5">
                <a:latin typeface="Times New Roman"/>
                <a:cs typeface="Times New Roman"/>
              </a:rPr>
              <a:t>ask her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Without haste </a:t>
            </a: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coat, took a </a:t>
            </a:r>
            <a:r>
              <a:rPr dirty="0" sz="1200" spc="-5">
                <a:latin typeface="Times New Roman"/>
                <a:cs typeface="Times New Roman"/>
              </a:rPr>
              <a:t>pen </a:t>
            </a:r>
            <a:r>
              <a:rPr dirty="0" sz="1200">
                <a:latin typeface="Times New Roman"/>
                <a:cs typeface="Times New Roman"/>
              </a:rPr>
              <a:t>in one </a:t>
            </a:r>
            <a:r>
              <a:rPr dirty="0" sz="1200" spc="-5">
                <a:latin typeface="Times New Roman"/>
                <a:cs typeface="Times New Roman"/>
              </a:rPr>
              <a:t>hand, and </a:t>
            </a:r>
            <a:r>
              <a:rPr dirty="0" sz="1200">
                <a:latin typeface="Times New Roman"/>
                <a:cs typeface="Times New Roman"/>
              </a:rPr>
              <a:t>a book in  the </a:t>
            </a:r>
            <a:r>
              <a:rPr dirty="0" sz="1200" spc="-5">
                <a:latin typeface="Times New Roman"/>
                <a:cs typeface="Times New Roman"/>
              </a:rPr>
              <a:t>other, and </a:t>
            </a:r>
            <a:r>
              <a:rPr dirty="0" sz="1200">
                <a:latin typeface="Times New Roman"/>
                <a:cs typeface="Times New Roman"/>
              </a:rPr>
              <a:t>trying to look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busy he went into the </a:t>
            </a:r>
            <a:r>
              <a:rPr dirty="0" sz="1200" spc="-5">
                <a:latin typeface="Times New Roman"/>
                <a:cs typeface="Times New Roman"/>
              </a:rPr>
              <a:t>study. </a:t>
            </a:r>
            <a:r>
              <a:rPr dirty="0" sz="1200">
                <a:latin typeface="Times New Roman"/>
                <a:cs typeface="Times New Roman"/>
              </a:rPr>
              <a:t>There  the visitor </a:t>
            </a:r>
            <a:r>
              <a:rPr dirty="0" sz="1200" spc="-5">
                <a:latin typeface="Times New Roman"/>
                <a:cs typeface="Times New Roman"/>
              </a:rPr>
              <a:t>was awaiting </a:t>
            </a:r>
            <a:r>
              <a:rPr dirty="0" sz="1200">
                <a:latin typeface="Times New Roman"/>
                <a:cs typeface="Times New Roman"/>
              </a:rPr>
              <a:t>him—a </a:t>
            </a:r>
            <a:r>
              <a:rPr dirty="0" sz="1200" spc="-5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stout lady with a </a:t>
            </a:r>
            <a:r>
              <a:rPr dirty="0" sz="1200" spc="-5">
                <a:latin typeface="Times New Roman"/>
                <a:cs typeface="Times New Roman"/>
              </a:rPr>
              <a:t>red, </a:t>
            </a:r>
            <a:r>
              <a:rPr dirty="0" sz="1200">
                <a:latin typeface="Times New Roman"/>
                <a:cs typeface="Times New Roman"/>
              </a:rPr>
              <a:t>beefy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spectacles.  She </a:t>
            </a:r>
            <a:r>
              <a:rPr dirty="0" sz="1200">
                <a:latin typeface="Times New Roman"/>
                <a:cs typeface="Times New Roman"/>
              </a:rPr>
              <a:t>looked very </a:t>
            </a:r>
            <a:r>
              <a:rPr dirty="0" sz="1200" spc="-5">
                <a:latin typeface="Times New Roman"/>
                <a:cs typeface="Times New Roman"/>
              </a:rPr>
              <a:t>respectable, and her dress was </a:t>
            </a:r>
            <a:r>
              <a:rPr dirty="0" sz="1200">
                <a:latin typeface="Times New Roman"/>
                <a:cs typeface="Times New Roman"/>
              </a:rPr>
              <a:t>more than </a:t>
            </a:r>
            <a:r>
              <a:rPr dirty="0" sz="1200" spc="-5">
                <a:latin typeface="Times New Roman"/>
                <a:cs typeface="Times New Roman"/>
              </a:rPr>
              <a:t>fashionable </a:t>
            </a:r>
            <a:r>
              <a:rPr dirty="0" sz="1200">
                <a:latin typeface="Times New Roman"/>
                <a:cs typeface="Times New Roman"/>
              </a:rPr>
              <a:t>(she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on a  </a:t>
            </a:r>
            <a:r>
              <a:rPr dirty="0" sz="1200" spc="-5">
                <a:latin typeface="Times New Roman"/>
                <a:cs typeface="Times New Roman"/>
              </a:rPr>
              <a:t>crinolette </a:t>
            </a:r>
            <a:r>
              <a:rPr dirty="0" sz="1200">
                <a:latin typeface="Times New Roman"/>
                <a:cs typeface="Times New Roman"/>
              </a:rPr>
              <a:t>of four </a:t>
            </a:r>
            <a:r>
              <a:rPr dirty="0" sz="1200" spc="-5">
                <a:latin typeface="Times New Roman"/>
                <a:cs typeface="Times New Roman"/>
              </a:rPr>
              <a:t>storeys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high hat </a:t>
            </a:r>
            <a:r>
              <a:rPr dirty="0" sz="1200">
                <a:latin typeface="Times New Roman"/>
                <a:cs typeface="Times New Roman"/>
              </a:rPr>
              <a:t>with a reddish bird in it). </a:t>
            </a:r>
            <a:r>
              <a:rPr dirty="0" sz="1200" spc="-5">
                <a:latin typeface="Times New Roman"/>
                <a:cs typeface="Times New Roman"/>
              </a:rPr>
              <a:t>On seeing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she  turned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her eyes and </a:t>
            </a:r>
            <a:r>
              <a:rPr dirty="0" sz="1200">
                <a:latin typeface="Times New Roman"/>
                <a:cs typeface="Times New Roman"/>
              </a:rPr>
              <a:t>folded </a:t>
            </a:r>
            <a:r>
              <a:rPr dirty="0" sz="1200" spc="-5">
                <a:latin typeface="Times New Roman"/>
                <a:cs typeface="Times New Roman"/>
              </a:rPr>
              <a:t>her hands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"You don't remember </a:t>
            </a:r>
            <a:r>
              <a:rPr dirty="0" sz="1200">
                <a:latin typeface="Times New Roman"/>
                <a:cs typeface="Times New Roman"/>
              </a:rPr>
              <a:t>me, of </a:t>
            </a:r>
            <a:r>
              <a:rPr dirty="0" sz="1200" spc="-5">
                <a:latin typeface="Times New Roman"/>
                <a:cs typeface="Times New Roman"/>
              </a:rPr>
              <a:t>course," she </a:t>
            </a:r>
            <a:r>
              <a:rPr dirty="0" sz="1200">
                <a:latin typeface="Times New Roman"/>
                <a:cs typeface="Times New Roman"/>
              </a:rPr>
              <a:t>began in a </a:t>
            </a:r>
            <a:r>
              <a:rPr dirty="0" sz="1200" spc="-5">
                <a:latin typeface="Times New Roman"/>
                <a:cs typeface="Times New Roman"/>
              </a:rPr>
              <a:t>high masculine tenor, </a:t>
            </a:r>
            <a:r>
              <a:rPr dirty="0" sz="1200">
                <a:latin typeface="Times New Roman"/>
                <a:cs typeface="Times New Roman"/>
              </a:rPr>
              <a:t>visibly  </a:t>
            </a:r>
            <a:r>
              <a:rPr dirty="0" sz="1200" spc="-5">
                <a:latin typeface="Times New Roman"/>
                <a:cs typeface="Times New Roman"/>
              </a:rPr>
              <a:t>agitated. </a:t>
            </a:r>
            <a:r>
              <a:rPr dirty="0" sz="1200">
                <a:latin typeface="Times New Roman"/>
                <a:cs typeface="Times New Roman"/>
              </a:rPr>
              <a:t>"I . . . 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 spc="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pleasure </a:t>
            </a:r>
            <a:r>
              <a:rPr dirty="0" sz="1200">
                <a:latin typeface="Times New Roman"/>
                <a:cs typeface="Times New Roman"/>
              </a:rPr>
              <a:t>of meeting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Hrutskys.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Mme.  </a:t>
            </a:r>
            <a:r>
              <a:rPr dirty="0" sz="1200" spc="-5">
                <a:latin typeface="Times New Roman"/>
                <a:cs typeface="Times New Roman"/>
              </a:rPr>
              <a:t>Murashkin.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"A. </a:t>
            </a:r>
            <a:r>
              <a:rPr dirty="0" sz="1200">
                <a:latin typeface="Times New Roman"/>
                <a:cs typeface="Times New Roman"/>
              </a:rPr>
              <a:t>. . a . . . a . . . </a:t>
            </a:r>
            <a:r>
              <a:rPr dirty="0" sz="1200" spc="-5">
                <a:latin typeface="Times New Roman"/>
                <a:cs typeface="Times New Roman"/>
              </a:rPr>
              <a:t>h'm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down! What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 do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 . . . I . . . I 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went on, sitting down </a:t>
            </a:r>
            <a:r>
              <a:rPr dirty="0" sz="1200" spc="-5">
                <a:latin typeface="Times New Roman"/>
                <a:cs typeface="Times New Roman"/>
              </a:rPr>
              <a:t>and becoming </a:t>
            </a:r>
            <a:r>
              <a:rPr dirty="0" sz="1200">
                <a:latin typeface="Times New Roman"/>
                <a:cs typeface="Times New Roman"/>
              </a:rPr>
              <a:t>still more  </a:t>
            </a:r>
            <a:r>
              <a:rPr dirty="0" sz="1200" spc="-5">
                <a:latin typeface="Times New Roman"/>
                <a:cs typeface="Times New Roman"/>
              </a:rPr>
              <a:t>agitated. "You don't remember </a:t>
            </a:r>
            <a:r>
              <a:rPr dirty="0" sz="1200">
                <a:latin typeface="Times New Roman"/>
                <a:cs typeface="Times New Roman"/>
              </a:rPr>
              <a:t>me. . . .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Mme. </a:t>
            </a:r>
            <a:r>
              <a:rPr dirty="0" sz="1200" spc="-5">
                <a:latin typeface="Times New Roman"/>
                <a:cs typeface="Times New Roman"/>
              </a:rPr>
              <a:t>Murashkin. </a:t>
            </a:r>
            <a:r>
              <a:rPr dirty="0" sz="1200">
                <a:latin typeface="Times New Roman"/>
                <a:cs typeface="Times New Roman"/>
              </a:rPr>
              <a:t>. . . You see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 admirer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talent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read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articles with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enjoyment. . . . </a:t>
            </a:r>
            <a:r>
              <a:rPr dirty="0" sz="1200" spc="-5">
                <a:latin typeface="Times New Roman"/>
                <a:cs typeface="Times New Roman"/>
              </a:rPr>
              <a:t>Don't  imagine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I'm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flattering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you—God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forbid!—I'm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honour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honour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due.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always </a:t>
            </a:r>
            <a:r>
              <a:rPr dirty="0" sz="1200">
                <a:latin typeface="Times New Roman"/>
                <a:cs typeface="Times New Roman"/>
              </a:rPr>
              <a:t>reading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always! </a:t>
            </a:r>
            <a:r>
              <a:rPr dirty="0" sz="1200">
                <a:latin typeface="Times New Roman"/>
                <a:cs typeface="Times New Roman"/>
              </a:rPr>
              <a:t>To some extent I </a:t>
            </a:r>
            <a:r>
              <a:rPr dirty="0" sz="1200" spc="-5">
                <a:latin typeface="Times New Roman"/>
                <a:cs typeface="Times New Roman"/>
              </a:rPr>
              <a:t>am myself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stranger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literature—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venture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call myself an authoress, </a:t>
            </a:r>
            <a:r>
              <a:rPr dirty="0" sz="1200">
                <a:latin typeface="Times New Roman"/>
                <a:cs typeface="Times New Roman"/>
              </a:rPr>
              <a:t>but . . .  still I have added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little quota . . . I have published </a:t>
            </a:r>
            <a:r>
              <a:rPr dirty="0" sz="1200" spc="-5">
                <a:latin typeface="Times New Roman"/>
                <a:cs typeface="Times New Roman"/>
              </a:rPr>
              <a:t>at different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three stories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children. </a:t>
            </a:r>
            <a:r>
              <a:rPr dirty="0" sz="1200">
                <a:latin typeface="Times New Roman"/>
                <a:cs typeface="Times New Roman"/>
              </a:rPr>
              <a:t>. . . 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them, of </a:t>
            </a:r>
            <a:r>
              <a:rPr dirty="0" sz="1200" spc="-5">
                <a:latin typeface="Times New Roman"/>
                <a:cs typeface="Times New Roman"/>
              </a:rPr>
              <a:t>course. </a:t>
            </a:r>
            <a:r>
              <a:rPr dirty="0" sz="1200">
                <a:latin typeface="Times New Roman"/>
                <a:cs typeface="Times New Roman"/>
              </a:rPr>
              <a:t>. . . I have </a:t>
            </a:r>
            <a:r>
              <a:rPr dirty="0" sz="1200" spc="-5">
                <a:latin typeface="Times New Roman"/>
                <a:cs typeface="Times New Roman"/>
              </a:rPr>
              <a:t>translated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deal and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late </a:t>
            </a:r>
            <a:r>
              <a:rPr dirty="0" sz="1200" spc="-5">
                <a:latin typeface="Times New Roman"/>
                <a:cs typeface="Times New Roman"/>
              </a:rPr>
              <a:t>brother </a:t>
            </a:r>
            <a:r>
              <a:rPr dirty="0" sz="1200">
                <a:latin typeface="Times New Roman"/>
                <a:cs typeface="Times New Roman"/>
              </a:rPr>
              <a:t>used to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Cause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"To </a:t>
            </a:r>
            <a:r>
              <a:rPr dirty="0" sz="1200">
                <a:latin typeface="Times New Roman"/>
                <a:cs typeface="Times New Roman"/>
              </a:rPr>
              <a:t>be sure . . . </a:t>
            </a:r>
            <a:r>
              <a:rPr dirty="0" sz="1200" spc="-5">
                <a:latin typeface="Times New Roman"/>
                <a:cs typeface="Times New Roman"/>
              </a:rPr>
              <a:t>er—er—er——What can </a:t>
            </a:r>
            <a:r>
              <a:rPr dirty="0" sz="1200">
                <a:latin typeface="Times New Roman"/>
                <a:cs typeface="Times New Roman"/>
              </a:rPr>
              <a:t>I do for</a:t>
            </a:r>
            <a:r>
              <a:rPr dirty="0" sz="1200" spc="-5">
                <a:latin typeface="Times New Roman"/>
                <a:cs typeface="Times New Roman"/>
              </a:rPr>
              <a:t> 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"You see </a:t>
            </a:r>
            <a:r>
              <a:rPr dirty="0" sz="1200">
                <a:latin typeface="Times New Roman"/>
                <a:cs typeface="Times New Roman"/>
              </a:rPr>
              <a:t>. . . (the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cast down </a:t>
            </a:r>
            <a:r>
              <a:rPr dirty="0" sz="1200" spc="-5">
                <a:latin typeface="Times New Roman"/>
                <a:cs typeface="Times New Roman"/>
              </a:rPr>
              <a:t>her eyes and turned redder) </a:t>
            </a:r>
            <a:r>
              <a:rPr dirty="0" sz="1200">
                <a:latin typeface="Times New Roman"/>
                <a:cs typeface="Times New Roman"/>
              </a:rPr>
              <a:t>I know </a:t>
            </a:r>
            <a:r>
              <a:rPr dirty="0" sz="1200" spc="-5">
                <a:latin typeface="Times New Roman"/>
                <a:cs typeface="Times New Roman"/>
              </a:rPr>
              <a:t>your talents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your views, </a:t>
            </a:r>
            <a:r>
              <a:rPr dirty="0" sz="1200">
                <a:latin typeface="Times New Roman"/>
                <a:cs typeface="Times New Roman"/>
              </a:rPr>
              <a:t>Pavel </a:t>
            </a:r>
            <a:r>
              <a:rPr dirty="0" sz="1200" spc="-5">
                <a:latin typeface="Times New Roman"/>
                <a:cs typeface="Times New Roman"/>
              </a:rPr>
              <a:t>Vassilyevitch, and </a:t>
            </a:r>
            <a:r>
              <a:rPr dirty="0" sz="1200">
                <a:latin typeface="Times New Roman"/>
                <a:cs typeface="Times New Roman"/>
              </a:rPr>
              <a:t>I have been longing to learn </a:t>
            </a:r>
            <a:r>
              <a:rPr dirty="0" sz="1200" spc="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opinion, or more  exactly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ask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advice.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tell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perpetrated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first-born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i="1">
                <a:latin typeface="Times New Roman"/>
                <a:cs typeface="Times New Roman"/>
              </a:rPr>
              <a:t>pardon pour </a:t>
            </a:r>
            <a:r>
              <a:rPr dirty="0" sz="1200" spc="-5" i="1">
                <a:latin typeface="Times New Roman"/>
                <a:cs typeface="Times New Roman"/>
              </a:rPr>
              <a:t>l'expression!</a:t>
            </a:r>
            <a:r>
              <a:rPr dirty="0" sz="1200" spc="-5">
                <a:latin typeface="Times New Roman"/>
                <a:cs typeface="Times New Roman"/>
              </a:rPr>
              <a:t>—and before sending </a:t>
            </a:r>
            <a:r>
              <a:rPr dirty="0" sz="1200">
                <a:latin typeface="Times New Roman"/>
                <a:cs typeface="Times New Roman"/>
              </a:rPr>
              <a:t>it to the </a:t>
            </a:r>
            <a:r>
              <a:rPr dirty="0" sz="1200" spc="-5">
                <a:latin typeface="Times New Roman"/>
                <a:cs typeface="Times New Roman"/>
              </a:rPr>
              <a:t>Censor </a:t>
            </a:r>
            <a:r>
              <a:rPr dirty="0" sz="1200">
                <a:latin typeface="Times New Roman"/>
                <a:cs typeface="Times New Roman"/>
              </a:rPr>
              <a:t>I should like </a:t>
            </a:r>
            <a:r>
              <a:rPr dirty="0" sz="1200" spc="-5">
                <a:latin typeface="Times New Roman"/>
                <a:cs typeface="Times New Roman"/>
              </a:rPr>
              <a:t>above  all things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opinion 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Nervously,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flutter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captured </a:t>
            </a:r>
            <a:r>
              <a:rPr dirty="0" sz="1200">
                <a:latin typeface="Times New Roman"/>
                <a:cs typeface="Times New Roman"/>
              </a:rPr>
              <a:t>bird, the lady fumbled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skirt </a:t>
            </a:r>
            <a:r>
              <a:rPr dirty="0" sz="1200" spc="-5">
                <a:latin typeface="Times New Roman"/>
                <a:cs typeface="Times New Roman"/>
              </a:rPr>
              <a:t>and drew </a:t>
            </a:r>
            <a:r>
              <a:rPr dirty="0" sz="1200">
                <a:latin typeface="Times New Roman"/>
                <a:cs typeface="Times New Roman"/>
              </a:rPr>
              <a:t>out  a </a:t>
            </a:r>
            <a:r>
              <a:rPr dirty="0" sz="1200" spc="-5">
                <a:latin typeface="Times New Roman"/>
                <a:cs typeface="Times New Roman"/>
              </a:rPr>
              <a:t>fat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manuscript.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233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Pavel Vassilyevitch liked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articles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own. When </a:t>
            </a:r>
            <a:r>
              <a:rPr dirty="0" sz="1200" spc="-5">
                <a:latin typeface="Times New Roman"/>
                <a:cs typeface="Times New Roman"/>
              </a:rPr>
              <a:t>threatened </a:t>
            </a:r>
            <a:r>
              <a:rPr dirty="0" sz="1200">
                <a:latin typeface="Times New Roman"/>
                <a:cs typeface="Times New Roman"/>
              </a:rPr>
              <a:t>with the necessity of  </a:t>
            </a:r>
            <a:r>
              <a:rPr dirty="0" sz="1200" spc="-5">
                <a:latin typeface="Times New Roman"/>
                <a:cs typeface="Times New Roman"/>
              </a:rPr>
              <a:t>reading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people's, </a:t>
            </a:r>
            <a:r>
              <a:rPr dirty="0" sz="1200">
                <a:latin typeface="Times New Roman"/>
                <a:cs typeface="Times New Roman"/>
              </a:rPr>
              <a:t>or listening to them, </a:t>
            </a:r>
            <a:r>
              <a:rPr dirty="0" sz="1200" spc="-1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felt 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facing </a:t>
            </a:r>
            <a:r>
              <a:rPr dirty="0" sz="1200" spc="1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cannon's </a:t>
            </a:r>
            <a:r>
              <a:rPr dirty="0" sz="1200">
                <a:latin typeface="Times New Roman"/>
                <a:cs typeface="Times New Roman"/>
              </a:rPr>
              <a:t>mouth. Seeing the </a:t>
            </a:r>
            <a:r>
              <a:rPr dirty="0" sz="1200" spc="-5">
                <a:latin typeface="Times New Roman"/>
                <a:cs typeface="Times New Roman"/>
              </a:rPr>
              <a:t>manuscript </a:t>
            </a:r>
            <a:r>
              <a:rPr dirty="0" sz="1200">
                <a:latin typeface="Times New Roman"/>
                <a:cs typeface="Times New Roman"/>
              </a:rPr>
              <a:t>he took </a:t>
            </a:r>
            <a:r>
              <a:rPr dirty="0" sz="1200" spc="-5">
                <a:latin typeface="Times New Roman"/>
                <a:cs typeface="Times New Roman"/>
              </a:rPr>
              <a:t>fright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hastened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good, </a:t>
            </a:r>
            <a:r>
              <a:rPr dirty="0" sz="1200">
                <a:latin typeface="Times New Roman"/>
                <a:cs typeface="Times New Roman"/>
              </a:rPr>
              <a:t>. . . leave it, . . .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-5">
                <a:latin typeface="Times New Roman"/>
                <a:cs typeface="Times New Roman"/>
              </a:rPr>
              <a:t>read 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"Pavel Vassilyevitch,"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languishingly, </a:t>
            </a:r>
            <a:r>
              <a:rPr dirty="0" sz="1200">
                <a:latin typeface="Times New Roman"/>
                <a:cs typeface="Times New Roman"/>
              </a:rPr>
              <a:t>clasping her hands </a:t>
            </a:r>
            <a:r>
              <a:rPr dirty="0" sz="1200" spc="-5">
                <a:latin typeface="Times New Roman"/>
                <a:cs typeface="Times New Roman"/>
              </a:rPr>
              <a:t>and raising </a:t>
            </a:r>
            <a:r>
              <a:rPr dirty="0" sz="1200">
                <a:latin typeface="Times New Roman"/>
                <a:cs typeface="Times New Roman"/>
              </a:rPr>
              <a:t>them  in </a:t>
            </a:r>
            <a:r>
              <a:rPr dirty="0" sz="1200" spc="-5">
                <a:latin typeface="Times New Roman"/>
                <a:cs typeface="Times New Roman"/>
              </a:rPr>
              <a:t>supplication, "I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you're busy. </a:t>
            </a:r>
            <a:r>
              <a:rPr dirty="0" sz="1200">
                <a:latin typeface="Times New Roman"/>
                <a:cs typeface="Times New Roman"/>
              </a:rPr>
              <a:t>. . . Your every minute </a:t>
            </a:r>
            <a:r>
              <a:rPr dirty="0" sz="1200" spc="-5">
                <a:latin typeface="Times New Roman"/>
                <a:cs typeface="Times New Roman"/>
              </a:rPr>
              <a:t>is precious, and </a:t>
            </a:r>
            <a:r>
              <a:rPr dirty="0" sz="1200">
                <a:latin typeface="Times New Roman"/>
                <a:cs typeface="Times New Roman"/>
              </a:rPr>
              <a:t>I know  </a:t>
            </a:r>
            <a:r>
              <a:rPr dirty="0" sz="1200" spc="-5">
                <a:latin typeface="Times New Roman"/>
                <a:cs typeface="Times New Roman"/>
              </a:rPr>
              <a:t>you're </a:t>
            </a:r>
            <a:r>
              <a:rPr dirty="0" sz="1200">
                <a:latin typeface="Times New Roman"/>
                <a:cs typeface="Times New Roman"/>
              </a:rPr>
              <a:t>inwardly cursing me </a:t>
            </a:r>
            <a:r>
              <a:rPr dirty="0" sz="1200" spc="-5">
                <a:latin typeface="Times New Roman"/>
                <a:cs typeface="Times New Roman"/>
              </a:rPr>
              <a:t>at this moment, </a:t>
            </a:r>
            <a:r>
              <a:rPr dirty="0" sz="1200">
                <a:latin typeface="Times New Roman"/>
                <a:cs typeface="Times New Roman"/>
              </a:rPr>
              <a:t>but . . . </a:t>
            </a:r>
            <a:r>
              <a:rPr dirty="0" sz="1200" spc="-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kind,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play . . . .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delighted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faltered Pavel Vassilyevitch; "but, Madam,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very  busy . . . .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I'm </a:t>
            </a:r>
            <a:r>
              <a:rPr dirty="0" sz="1200">
                <a:latin typeface="Times New Roman"/>
                <a:cs typeface="Times New Roman"/>
              </a:rPr>
              <a:t>obliged to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off 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minute."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"Pavel Vassilyevitch," moaned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filled with </a:t>
            </a:r>
            <a:r>
              <a:rPr dirty="0" sz="1200" spc="-5">
                <a:latin typeface="Times New Roman"/>
                <a:cs typeface="Times New Roman"/>
              </a:rPr>
              <a:t>tears, "I'm </a:t>
            </a:r>
            <a:r>
              <a:rPr dirty="0" sz="1200">
                <a:latin typeface="Times New Roman"/>
                <a:cs typeface="Times New Roman"/>
              </a:rPr>
              <a:t>asking a  </a:t>
            </a:r>
            <a:r>
              <a:rPr dirty="0" sz="1200" spc="-5">
                <a:latin typeface="Times New Roman"/>
                <a:cs typeface="Times New Roman"/>
              </a:rPr>
              <a:t>sacrifice!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insolent,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intrusive, </a:t>
            </a:r>
            <a:r>
              <a:rPr dirty="0" sz="1200">
                <a:latin typeface="Times New Roman"/>
                <a:cs typeface="Times New Roman"/>
              </a:rPr>
              <a:t>but be </a:t>
            </a:r>
            <a:r>
              <a:rPr dirty="0" sz="1200" spc="-5">
                <a:latin typeface="Times New Roman"/>
                <a:cs typeface="Times New Roman"/>
              </a:rPr>
              <a:t>magnanimous. </a:t>
            </a:r>
            <a:r>
              <a:rPr dirty="0" sz="1200">
                <a:latin typeface="Times New Roman"/>
                <a:cs typeface="Times New Roman"/>
              </a:rPr>
              <a:t>To-morrow </a:t>
            </a:r>
            <a:r>
              <a:rPr dirty="0" sz="1200" spc="-5">
                <a:latin typeface="Times New Roman"/>
                <a:cs typeface="Times New Roman"/>
              </a:rPr>
              <a:t>I'm leaving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Kazan and </a:t>
            </a:r>
            <a:r>
              <a:rPr dirty="0" sz="1200">
                <a:latin typeface="Times New Roman"/>
                <a:cs typeface="Times New Roman"/>
              </a:rPr>
              <a:t>I should like to know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opinion </a:t>
            </a:r>
            <a:r>
              <a:rPr dirty="0" sz="1200" spc="-5">
                <a:latin typeface="Times New Roman"/>
                <a:cs typeface="Times New Roman"/>
              </a:rPr>
              <a:t>to-day. Grant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half an </a:t>
            </a:r>
            <a:r>
              <a:rPr dirty="0" sz="1200">
                <a:latin typeface="Times New Roman"/>
                <a:cs typeface="Times New Roman"/>
              </a:rPr>
              <a:t>hour of </a:t>
            </a:r>
            <a:r>
              <a:rPr dirty="0" sz="1200" spc="-5">
                <a:latin typeface="Times New Roman"/>
                <a:cs typeface="Times New Roman"/>
              </a:rPr>
              <a:t>your  attention </a:t>
            </a:r>
            <a:r>
              <a:rPr dirty="0" sz="1200">
                <a:latin typeface="Times New Roman"/>
                <a:cs typeface="Times New Roman"/>
              </a:rPr>
              <a:t>. . . only one half-hour . . . I implore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was </a:t>
            </a:r>
            <a:r>
              <a:rPr dirty="0" sz="1200">
                <a:latin typeface="Times New Roman"/>
                <a:cs typeface="Times New Roman"/>
              </a:rPr>
              <a:t>cotton-wool </a:t>
            </a:r>
            <a:r>
              <a:rPr dirty="0" sz="1200" spc="-5">
                <a:latin typeface="Times New Roman"/>
                <a:cs typeface="Times New Roman"/>
              </a:rPr>
              <a:t>at core, and 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refuse. </a:t>
            </a:r>
            <a:r>
              <a:rPr dirty="0" sz="1200">
                <a:latin typeface="Times New Roman"/>
                <a:cs typeface="Times New Roman"/>
              </a:rPr>
              <a:t>When 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 him that the lady </a:t>
            </a:r>
            <a:r>
              <a:rPr dirty="0" sz="1200" spc="-5">
                <a:latin typeface="Times New Roman"/>
                <a:cs typeface="Times New Roman"/>
              </a:rPr>
              <a:t>was about </a:t>
            </a:r>
            <a:r>
              <a:rPr dirty="0" sz="1200">
                <a:latin typeface="Times New Roman"/>
                <a:cs typeface="Times New Roman"/>
              </a:rPr>
              <a:t>to burst into </a:t>
            </a:r>
            <a:r>
              <a:rPr dirty="0" sz="1200" spc="-5">
                <a:latin typeface="Times New Roman"/>
                <a:cs typeface="Times New Roman"/>
              </a:rPr>
              <a:t>sobs </a:t>
            </a:r>
            <a:r>
              <a:rPr dirty="0" sz="1200">
                <a:latin typeface="Times New Roman"/>
                <a:cs typeface="Times New Roman"/>
              </a:rPr>
              <a:t>and fall 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knees,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overcome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confusion and muttered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helplessly.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well; </a:t>
            </a:r>
            <a:r>
              <a:rPr dirty="0" sz="1200">
                <a:latin typeface="Times New Roman"/>
                <a:cs typeface="Times New Roman"/>
              </a:rPr>
              <a:t>certainly . . . 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listen . . . I </a:t>
            </a:r>
            <a:r>
              <a:rPr dirty="0" sz="1200" spc="-5">
                <a:latin typeface="Times New Roman"/>
                <a:cs typeface="Times New Roman"/>
              </a:rPr>
              <a:t>will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half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hour."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The lady </a:t>
            </a:r>
            <a:r>
              <a:rPr dirty="0" sz="1200" spc="-5">
                <a:latin typeface="Times New Roman"/>
                <a:cs typeface="Times New Roman"/>
              </a:rPr>
              <a:t>uttered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shriek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joy, </a:t>
            </a:r>
            <a:r>
              <a:rPr dirty="0" sz="1200">
                <a:latin typeface="Times New Roman"/>
                <a:cs typeface="Times New Roman"/>
              </a:rPr>
              <a:t>took off </a:t>
            </a:r>
            <a:r>
              <a:rPr dirty="0" sz="1200" spc="-5">
                <a:latin typeface="Times New Roman"/>
                <a:cs typeface="Times New Roman"/>
              </a:rPr>
              <a:t>her hat and settling herself, began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read. At  first she read </a:t>
            </a:r>
            <a:r>
              <a:rPr dirty="0" sz="1200">
                <a:latin typeface="Times New Roman"/>
                <a:cs typeface="Times New Roman"/>
              </a:rPr>
              <a:t>a scene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footman and </a:t>
            </a:r>
            <a:r>
              <a:rPr dirty="0" sz="1200">
                <a:latin typeface="Times New Roman"/>
                <a:cs typeface="Times New Roman"/>
              </a:rPr>
              <a:t>a house maid, </a:t>
            </a:r>
            <a:r>
              <a:rPr dirty="0" sz="1200" spc="-5">
                <a:latin typeface="Times New Roman"/>
                <a:cs typeface="Times New Roman"/>
              </a:rPr>
              <a:t>tidying </a:t>
            </a:r>
            <a:r>
              <a:rPr dirty="0" sz="1200">
                <a:latin typeface="Times New Roman"/>
                <a:cs typeface="Times New Roman"/>
              </a:rPr>
              <a:t>up a sumptuous  </a:t>
            </a:r>
            <a:r>
              <a:rPr dirty="0" sz="1200" spc="-5">
                <a:latin typeface="Times New Roman"/>
                <a:cs typeface="Times New Roman"/>
              </a:rPr>
              <a:t>drawing-room, talked at length about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young lady, </a:t>
            </a:r>
            <a:r>
              <a:rPr dirty="0" sz="1200">
                <a:latin typeface="Times New Roman"/>
                <a:cs typeface="Times New Roman"/>
              </a:rPr>
              <a:t>Anna </a:t>
            </a:r>
            <a:r>
              <a:rPr dirty="0" sz="1200" spc="-5">
                <a:latin typeface="Times New Roman"/>
                <a:cs typeface="Times New Roman"/>
              </a:rPr>
              <a:t>Sergyevna,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building a </a:t>
            </a:r>
            <a:r>
              <a:rPr dirty="0" sz="1200" spc="-5">
                <a:latin typeface="Times New Roman"/>
                <a:cs typeface="Times New Roman"/>
              </a:rPr>
              <a:t>school and </a:t>
            </a:r>
            <a:r>
              <a:rPr dirty="0" sz="1200">
                <a:latin typeface="Times New Roman"/>
                <a:cs typeface="Times New Roman"/>
              </a:rPr>
              <a:t>a hospital in the </a:t>
            </a:r>
            <a:r>
              <a:rPr dirty="0" sz="1200" spc="-5">
                <a:latin typeface="Times New Roman"/>
                <a:cs typeface="Times New Roman"/>
              </a:rPr>
              <a:t>village. </a:t>
            </a:r>
            <a:r>
              <a:rPr dirty="0" sz="1200">
                <a:latin typeface="Times New Roman"/>
                <a:cs typeface="Times New Roman"/>
              </a:rPr>
              <a:t>When the </a:t>
            </a:r>
            <a:r>
              <a:rPr dirty="0" sz="1200" spc="-5">
                <a:latin typeface="Times New Roman"/>
                <a:cs typeface="Times New Roman"/>
              </a:rPr>
              <a:t>footman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the room, the  </a:t>
            </a:r>
            <a:r>
              <a:rPr dirty="0" sz="1200" spc="-5">
                <a:latin typeface="Times New Roman"/>
                <a:cs typeface="Times New Roman"/>
              </a:rPr>
              <a:t>maidservant pronounced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monologue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education is light and ignorance  is darkness; </a:t>
            </a:r>
            <a:r>
              <a:rPr dirty="0" sz="1200">
                <a:latin typeface="Times New Roman"/>
                <a:cs typeface="Times New Roman"/>
              </a:rPr>
              <a:t>then Mme. </a:t>
            </a:r>
            <a:r>
              <a:rPr dirty="0" sz="1200" spc="-5">
                <a:latin typeface="Times New Roman"/>
                <a:cs typeface="Times New Roman"/>
              </a:rPr>
              <a:t>Murashkin brought </a:t>
            </a:r>
            <a:r>
              <a:rPr dirty="0" sz="1200">
                <a:latin typeface="Times New Roman"/>
                <a:cs typeface="Times New Roman"/>
              </a:rPr>
              <a:t>the footman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into the drawing-room </a:t>
            </a:r>
            <a:r>
              <a:rPr dirty="0" sz="1200" spc="-5">
                <a:latin typeface="Times New Roman"/>
                <a:cs typeface="Times New Roman"/>
              </a:rPr>
              <a:t>and  set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uttering </a:t>
            </a:r>
            <a:r>
              <a:rPr dirty="0" sz="1200">
                <a:latin typeface="Times New Roman"/>
                <a:cs typeface="Times New Roman"/>
              </a:rPr>
              <a:t>a long monologue concerning </a:t>
            </a:r>
            <a:r>
              <a:rPr dirty="0" sz="1200" spc="-5">
                <a:latin typeface="Times New Roman"/>
                <a:cs typeface="Times New Roman"/>
              </a:rPr>
              <a:t>his master,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General, </a:t>
            </a:r>
            <a:r>
              <a:rPr dirty="0" sz="1200">
                <a:latin typeface="Times New Roman"/>
                <a:cs typeface="Times New Roman"/>
              </a:rPr>
              <a:t>who disliked </a:t>
            </a:r>
            <a:r>
              <a:rPr dirty="0" sz="1200" spc="-5">
                <a:latin typeface="Times New Roman"/>
                <a:cs typeface="Times New Roman"/>
              </a:rPr>
              <a:t>his  daughter's </a:t>
            </a:r>
            <a:r>
              <a:rPr dirty="0" sz="1200">
                <a:latin typeface="Times New Roman"/>
                <a:cs typeface="Times New Roman"/>
              </a:rPr>
              <a:t>views, intended to marry her to a rich </a:t>
            </a:r>
            <a:r>
              <a:rPr dirty="0" sz="1200" spc="-5" i="1">
                <a:latin typeface="Times New Roman"/>
                <a:cs typeface="Times New Roman"/>
              </a:rPr>
              <a:t>kammer </a:t>
            </a:r>
            <a:r>
              <a:rPr dirty="0" sz="1200" i="1">
                <a:latin typeface="Times New Roman"/>
                <a:cs typeface="Times New Roman"/>
              </a:rPr>
              <a:t>junker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and held </a:t>
            </a:r>
            <a:r>
              <a:rPr dirty="0" sz="1200">
                <a:latin typeface="Times New Roman"/>
                <a:cs typeface="Times New Roman"/>
              </a:rPr>
              <a:t>that the  </a:t>
            </a:r>
            <a:r>
              <a:rPr dirty="0" sz="1200" spc="-5">
                <a:latin typeface="Times New Roman"/>
                <a:cs typeface="Times New Roman"/>
              </a:rPr>
              <a:t>salvation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lay in </a:t>
            </a:r>
            <a:r>
              <a:rPr dirty="0" sz="1200" spc="-5">
                <a:latin typeface="Times New Roman"/>
                <a:cs typeface="Times New Roman"/>
              </a:rPr>
              <a:t>unadulterated ignorance. Then,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servants had left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stage,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herself appeared and informed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audience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had </a:t>
            </a:r>
            <a:r>
              <a:rPr dirty="0" sz="1200">
                <a:latin typeface="Times New Roman"/>
                <a:cs typeface="Times New Roman"/>
              </a:rPr>
              <a:t>not  slept </a:t>
            </a:r>
            <a:r>
              <a:rPr dirty="0" sz="1200" spc="-5">
                <a:latin typeface="Times New Roman"/>
                <a:cs typeface="Times New Roman"/>
              </a:rPr>
              <a:t>all night,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thinking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Valentin Ivanovitch,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son </a:t>
            </a:r>
            <a:r>
              <a:rPr dirty="0" sz="1200">
                <a:latin typeface="Times New Roman"/>
                <a:cs typeface="Times New Roman"/>
              </a:rPr>
              <a:t>of a poor  </a:t>
            </a:r>
            <a:r>
              <a:rPr dirty="0" sz="1200" spc="-5">
                <a:latin typeface="Times New Roman"/>
                <a:cs typeface="Times New Roman"/>
              </a:rPr>
              <a:t>teacher and assisted his </a:t>
            </a:r>
            <a:r>
              <a:rPr dirty="0" sz="1200">
                <a:latin typeface="Times New Roman"/>
                <a:cs typeface="Times New Roman"/>
              </a:rPr>
              <a:t>sick </a:t>
            </a:r>
            <a:r>
              <a:rPr dirty="0" sz="1200" spc="-5">
                <a:latin typeface="Times New Roman"/>
                <a:cs typeface="Times New Roman"/>
              </a:rPr>
              <a:t>father gratuitously. Valentin had studied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sciences,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faith </a:t>
            </a:r>
            <a:r>
              <a:rPr dirty="0" sz="1200">
                <a:latin typeface="Times New Roman"/>
                <a:cs typeface="Times New Roman"/>
              </a:rPr>
              <a:t>in friendship nor in love;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>
                <a:latin typeface="Times New Roman"/>
                <a:cs typeface="Times New Roman"/>
              </a:rPr>
              <a:t>in life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longed for death,  </a:t>
            </a:r>
            <a:r>
              <a:rPr dirty="0" sz="1200" spc="-5">
                <a:latin typeface="Times New Roman"/>
                <a:cs typeface="Times New Roman"/>
              </a:rPr>
              <a:t>and therefore </a:t>
            </a:r>
            <a:r>
              <a:rPr dirty="0" sz="1200">
                <a:latin typeface="Times New Roman"/>
                <a:cs typeface="Times New Roman"/>
              </a:rPr>
              <a:t>she, the </a:t>
            </a:r>
            <a:r>
              <a:rPr dirty="0" sz="1200" spc="-5">
                <a:latin typeface="Times New Roman"/>
                <a:cs typeface="Times New Roman"/>
              </a:rPr>
              <a:t>young lady, </a:t>
            </a:r>
            <a:r>
              <a:rPr dirty="0" sz="1200">
                <a:latin typeface="Times New Roman"/>
                <a:cs typeface="Times New Roman"/>
              </a:rPr>
              <a:t>must save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listened, </a:t>
            </a:r>
            <a:r>
              <a:rPr dirty="0" sz="1200" spc="-5">
                <a:latin typeface="Times New Roman"/>
                <a:cs typeface="Times New Roman"/>
              </a:rPr>
              <a:t>and thought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yearning anguish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sofa. He scanned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viciously, </a:t>
            </a:r>
            <a:r>
              <a:rPr dirty="0" sz="1200" spc="-5">
                <a:latin typeface="Times New Roman"/>
                <a:cs typeface="Times New Roman"/>
              </a:rPr>
              <a:t>felt her </a:t>
            </a:r>
            <a:r>
              <a:rPr dirty="0" sz="1200">
                <a:latin typeface="Times New Roman"/>
                <a:cs typeface="Times New Roman"/>
              </a:rPr>
              <a:t>masculine tenor thumping on </a:t>
            </a:r>
            <a:r>
              <a:rPr dirty="0" sz="1200" spc="-5">
                <a:latin typeface="Times New Roman"/>
                <a:cs typeface="Times New Roman"/>
              </a:rPr>
              <a:t>his eardrums, understood  nothing,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thought: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devil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. . . as </a:t>
            </a:r>
            <a:r>
              <a:rPr dirty="0" sz="1200" spc="-5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wanted </a:t>
            </a:r>
            <a:r>
              <a:rPr dirty="0" sz="1200">
                <a:latin typeface="Times New Roman"/>
                <a:cs typeface="Times New Roman"/>
              </a:rPr>
              <a:t>to listen 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tosh!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fault </a:t>
            </a:r>
            <a:r>
              <a:rPr dirty="0" sz="1200" spc="-5">
                <a:latin typeface="Times New Roman"/>
                <a:cs typeface="Times New Roman"/>
              </a:rPr>
              <a:t>you've  written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play, is </a:t>
            </a:r>
            <a:r>
              <a:rPr dirty="0" sz="1200">
                <a:latin typeface="Times New Roman"/>
                <a:cs typeface="Times New Roman"/>
              </a:rPr>
              <a:t>it? My God!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 thick manuscript!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infliction!"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glanced at </a:t>
            </a:r>
            <a:r>
              <a:rPr dirty="0" sz="1200">
                <a:latin typeface="Times New Roman"/>
                <a:cs typeface="Times New Roman"/>
              </a:rPr>
              <a:t>the wall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the portrait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was </a:t>
            </a:r>
            <a:r>
              <a:rPr dirty="0" sz="1200" spc="-5">
                <a:latin typeface="Times New Roman"/>
                <a:cs typeface="Times New Roman"/>
              </a:rPr>
              <a:t>hanging and  remembered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had asked </a:t>
            </a:r>
            <a:r>
              <a:rPr dirty="0" sz="1200">
                <a:latin typeface="Times New Roman"/>
                <a:cs typeface="Times New Roman"/>
              </a:rPr>
              <a:t>him to buy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bring to their </a:t>
            </a:r>
            <a:r>
              <a:rPr dirty="0" sz="1200" spc="-5">
                <a:latin typeface="Times New Roman"/>
                <a:cs typeface="Times New Roman"/>
              </a:rPr>
              <a:t>summer cottage </a:t>
            </a:r>
            <a:r>
              <a:rPr dirty="0" sz="1200">
                <a:latin typeface="Times New Roman"/>
                <a:cs typeface="Times New Roman"/>
              </a:rPr>
              <a:t>five  </a:t>
            </a:r>
            <a:r>
              <a:rPr dirty="0" sz="1200" spc="-5">
                <a:latin typeface="Times New Roman"/>
                <a:cs typeface="Times New Roman"/>
              </a:rPr>
              <a:t>yards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tape, </a:t>
            </a:r>
            <a:r>
              <a:rPr dirty="0" sz="1200">
                <a:latin typeface="Times New Roman"/>
                <a:cs typeface="Times New Roman"/>
              </a:rPr>
              <a:t>a pound of </a:t>
            </a:r>
            <a:r>
              <a:rPr dirty="0" sz="1200" spc="-5">
                <a:latin typeface="Times New Roman"/>
                <a:cs typeface="Times New Roman"/>
              </a:rPr>
              <a:t>cheese, and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tooth-powder.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4270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89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hope </a:t>
            </a:r>
            <a:r>
              <a:rPr dirty="0" sz="1200" spc="-5">
                <a:latin typeface="Times New Roman"/>
                <a:cs typeface="Times New Roman"/>
              </a:rPr>
              <a:t>I've </a:t>
            </a:r>
            <a:r>
              <a:rPr dirty="0" sz="1200">
                <a:latin typeface="Times New Roman"/>
                <a:cs typeface="Times New Roman"/>
              </a:rPr>
              <a:t>not lost the </a:t>
            </a:r>
            <a:r>
              <a:rPr dirty="0" sz="1200" spc="-5">
                <a:latin typeface="Times New Roman"/>
                <a:cs typeface="Times New Roman"/>
              </a:rPr>
              <a:t>pattern </a:t>
            </a:r>
            <a:r>
              <a:rPr dirty="0" sz="1200">
                <a:latin typeface="Times New Roman"/>
                <a:cs typeface="Times New Roman"/>
              </a:rPr>
              <a:t>of that </a:t>
            </a:r>
            <a:r>
              <a:rPr dirty="0" sz="1200" spc="-5">
                <a:latin typeface="Times New Roman"/>
                <a:cs typeface="Times New Roman"/>
              </a:rPr>
              <a:t>tape,"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thought, "where </a:t>
            </a:r>
            <a:r>
              <a:rPr dirty="0" sz="1200">
                <a:latin typeface="Times New Roman"/>
                <a:cs typeface="Times New Roman"/>
              </a:rPr>
              <a:t>did I put </a:t>
            </a:r>
            <a:r>
              <a:rPr dirty="0" sz="1200" spc="-5">
                <a:latin typeface="Times New Roman"/>
                <a:cs typeface="Times New Roman"/>
              </a:rPr>
              <a:t>it? </a:t>
            </a:r>
            <a:r>
              <a:rPr dirty="0" sz="1200">
                <a:latin typeface="Times New Roman"/>
                <a:cs typeface="Times New Roman"/>
              </a:rPr>
              <a:t>I believe 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blue </a:t>
            </a:r>
            <a:r>
              <a:rPr dirty="0" sz="1200" spc="-5">
                <a:latin typeface="Times New Roman"/>
                <a:cs typeface="Times New Roman"/>
              </a:rPr>
              <a:t>reefer jacket. </a:t>
            </a:r>
            <a:r>
              <a:rPr dirty="0" sz="1200">
                <a:latin typeface="Times New Roman"/>
                <a:cs typeface="Times New Roman"/>
              </a:rPr>
              <a:t>. . . Those </a:t>
            </a:r>
            <a:r>
              <a:rPr dirty="0" sz="1200" spc="-5">
                <a:latin typeface="Times New Roman"/>
                <a:cs typeface="Times New Roman"/>
              </a:rPr>
              <a:t>wretched flies have covered her portrait </a:t>
            </a:r>
            <a:r>
              <a:rPr dirty="0" sz="1200">
                <a:latin typeface="Times New Roman"/>
                <a:cs typeface="Times New Roman"/>
              </a:rPr>
              <a:t>with  spots </a:t>
            </a:r>
            <a:r>
              <a:rPr dirty="0" sz="1200" spc="-5">
                <a:latin typeface="Times New Roman"/>
                <a:cs typeface="Times New Roman"/>
              </a:rPr>
              <a:t>already, </a:t>
            </a:r>
            <a:r>
              <a:rPr dirty="0" sz="1200">
                <a:latin typeface="Times New Roman"/>
                <a:cs typeface="Times New Roman"/>
              </a:rPr>
              <a:t>I must tell </a:t>
            </a:r>
            <a:r>
              <a:rPr dirty="0" sz="1200" spc="-5">
                <a:latin typeface="Times New Roman"/>
                <a:cs typeface="Times New Roman"/>
              </a:rPr>
              <a:t>Olga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wash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glass.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She's reading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twelfth scene, so  we </a:t>
            </a:r>
            <a:r>
              <a:rPr dirty="0" sz="1200">
                <a:latin typeface="Times New Roman"/>
                <a:cs typeface="Times New Roman"/>
              </a:rPr>
              <a:t>must soon be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first act. As though inspiration were </a:t>
            </a:r>
            <a:r>
              <a:rPr dirty="0" sz="1200">
                <a:latin typeface="Times New Roman"/>
                <a:cs typeface="Times New Roman"/>
              </a:rPr>
              <a:t>possible in </a:t>
            </a:r>
            <a:r>
              <a:rPr dirty="0" sz="1200" spc="-5">
                <a:latin typeface="Times New Roman"/>
                <a:cs typeface="Times New Roman"/>
              </a:rPr>
              <a:t>this  heat 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mountain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flesh, </a:t>
            </a:r>
            <a:r>
              <a:rPr dirty="0" sz="1200">
                <a:latin typeface="Times New Roman"/>
                <a:cs typeface="Times New Roman"/>
              </a:rPr>
              <a:t>too! </a:t>
            </a:r>
            <a:r>
              <a:rPr dirty="0" sz="1200" spc="-5">
                <a:latin typeface="Times New Roman"/>
                <a:cs typeface="Times New Roman"/>
              </a:rPr>
              <a:t>Instead </a:t>
            </a:r>
            <a:r>
              <a:rPr dirty="0" sz="1200">
                <a:latin typeface="Times New Roman"/>
                <a:cs typeface="Times New Roman"/>
              </a:rPr>
              <a:t>of writing </a:t>
            </a:r>
            <a:r>
              <a:rPr dirty="0" sz="1200" spc="-5">
                <a:latin typeface="Times New Roman"/>
                <a:cs typeface="Times New Roman"/>
              </a:rPr>
              <a:t>plays </a:t>
            </a:r>
            <a:r>
              <a:rPr dirty="0" sz="1200">
                <a:latin typeface="Times New Roman"/>
                <a:cs typeface="Times New Roman"/>
              </a:rPr>
              <a:t>she'd much </a:t>
            </a:r>
            <a:r>
              <a:rPr dirty="0" sz="1200" spc="-5">
                <a:latin typeface="Times New Roman"/>
                <a:cs typeface="Times New Roman"/>
              </a:rPr>
              <a:t>better  eat </a:t>
            </a:r>
            <a:r>
              <a:rPr dirty="0" sz="1200">
                <a:latin typeface="Times New Roman"/>
                <a:cs typeface="Times New Roman"/>
              </a:rPr>
              <a:t>cold </a:t>
            </a:r>
            <a:r>
              <a:rPr dirty="0" sz="1200" spc="-5">
                <a:latin typeface="Times New Roman"/>
                <a:cs typeface="Times New Roman"/>
              </a:rPr>
              <a:t>vinegar hash and sleep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cellar.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don't </a:t>
            </a:r>
            <a:r>
              <a:rPr dirty="0" sz="1200">
                <a:latin typeface="Times New Roman"/>
                <a:cs typeface="Times New Roman"/>
              </a:rPr>
              <a:t>think that </a:t>
            </a:r>
            <a:r>
              <a:rPr dirty="0" sz="1200" spc="-5">
                <a:latin typeface="Times New Roman"/>
                <a:cs typeface="Times New Roman"/>
              </a:rPr>
              <a:t>monologue's </a:t>
            </a:r>
            <a:r>
              <a:rPr dirty="0" sz="1200">
                <a:latin typeface="Times New Roman"/>
                <a:cs typeface="Times New Roman"/>
              </a:rPr>
              <a:t>a little too long?"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asked </a:t>
            </a:r>
            <a:r>
              <a:rPr dirty="0" sz="1200" spc="-5">
                <a:latin typeface="Times New Roman"/>
                <a:cs typeface="Times New Roman"/>
              </a:rPr>
              <a:t>suddenly, </a:t>
            </a:r>
            <a:r>
              <a:rPr dirty="0" sz="1200">
                <a:latin typeface="Times New Roman"/>
                <a:cs typeface="Times New Roman"/>
              </a:rPr>
              <a:t>raising  </a:t>
            </a:r>
            <a:r>
              <a:rPr dirty="0" sz="1200" spc="-5">
                <a:latin typeface="Times New Roman"/>
                <a:cs typeface="Times New Roman"/>
              </a:rPr>
              <a:t>her eyes.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had not </a:t>
            </a:r>
            <a:r>
              <a:rPr dirty="0" sz="1200" spc="-5">
                <a:latin typeface="Times New Roman"/>
                <a:cs typeface="Times New Roman"/>
              </a:rPr>
              <a:t>heard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monologue, and said </a:t>
            </a:r>
            <a:r>
              <a:rPr dirty="0" sz="1200">
                <a:latin typeface="Times New Roman"/>
                <a:cs typeface="Times New Roman"/>
              </a:rPr>
              <a:t>in a voice </a:t>
            </a:r>
            <a:r>
              <a:rPr dirty="0" sz="1200" spc="-5">
                <a:latin typeface="Times New Roman"/>
                <a:cs typeface="Times New Roman"/>
              </a:rPr>
              <a:t>as guilty as  though </a:t>
            </a:r>
            <a:r>
              <a:rPr dirty="0" sz="1200">
                <a:latin typeface="Times New Roman"/>
                <a:cs typeface="Times New Roman"/>
              </a:rPr>
              <a:t>not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written 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monologue: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no, not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all.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very nice. 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beamed </a:t>
            </a:r>
            <a:r>
              <a:rPr dirty="0" sz="1200">
                <a:latin typeface="Times New Roman"/>
                <a:cs typeface="Times New Roman"/>
              </a:rPr>
              <a:t>with happiness </a:t>
            </a:r>
            <a:r>
              <a:rPr dirty="0" sz="1200" spc="-5">
                <a:latin typeface="Times New Roman"/>
                <a:cs typeface="Times New Roman"/>
              </a:rPr>
              <a:t>and continued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ANNA: </a:t>
            </a:r>
            <a:r>
              <a:rPr dirty="0" sz="1200">
                <a:latin typeface="Times New Roman"/>
                <a:cs typeface="Times New Roman"/>
              </a:rPr>
              <a:t>You are </a:t>
            </a:r>
            <a:r>
              <a:rPr dirty="0" sz="1200" spc="-5">
                <a:latin typeface="Times New Roman"/>
                <a:cs typeface="Times New Roman"/>
              </a:rPr>
              <a:t>consumed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analysis.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early you </a:t>
            </a:r>
            <a:r>
              <a:rPr dirty="0" sz="1200">
                <a:latin typeface="Times New Roman"/>
                <a:cs typeface="Times New Roman"/>
              </a:rPr>
              <a:t>have ceased to live in the heart  </a:t>
            </a:r>
            <a:r>
              <a:rPr dirty="0" sz="1200" spc="-5">
                <a:latin typeface="Times New Roman"/>
                <a:cs typeface="Times New Roman"/>
              </a:rPr>
              <a:t>and have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faith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VALENTIN: </a:t>
            </a:r>
            <a:r>
              <a:rPr dirty="0" sz="1200">
                <a:latin typeface="Times New Roman"/>
                <a:cs typeface="Times New Roman"/>
              </a:rPr>
              <a:t>What do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mean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heart? </a:t>
            </a:r>
            <a:r>
              <a:rPr dirty="0" sz="1200" spc="-5">
                <a:latin typeface="Times New Roman"/>
                <a:cs typeface="Times New Roman"/>
              </a:rPr>
              <a:t>That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concept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anatomy. 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conventional term for what are 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feelings, </a:t>
            </a:r>
            <a:r>
              <a:rPr dirty="0" sz="1200">
                <a:latin typeface="Times New Roman"/>
                <a:cs typeface="Times New Roman"/>
              </a:rPr>
              <a:t>I do not admit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ANNA </a:t>
            </a:r>
            <a:r>
              <a:rPr dirty="0" sz="1200" spc="-5" i="1">
                <a:latin typeface="Times New Roman"/>
                <a:cs typeface="Times New Roman"/>
              </a:rPr>
              <a:t>(confused)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And love? Surely 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merely a product of the </a:t>
            </a:r>
            <a:r>
              <a:rPr dirty="0" sz="1200" spc="-5">
                <a:latin typeface="Times New Roman"/>
                <a:cs typeface="Times New Roman"/>
              </a:rPr>
              <a:t>association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ideas? Tell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frankly,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ever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loved?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VALENTIN </a:t>
            </a:r>
            <a:r>
              <a:rPr dirty="0" sz="1200" spc="-5" i="1">
                <a:latin typeface="Times New Roman"/>
                <a:cs typeface="Times New Roman"/>
              </a:rPr>
              <a:t>(bitterly)</a:t>
            </a:r>
            <a:r>
              <a:rPr dirty="0" sz="1200" spc="-5">
                <a:latin typeface="Times New Roman"/>
                <a:cs typeface="Times New Roman"/>
              </a:rPr>
              <a:t>: Let us </a:t>
            </a:r>
            <a:r>
              <a:rPr dirty="0" sz="1200">
                <a:latin typeface="Times New Roman"/>
                <a:cs typeface="Times New Roman"/>
              </a:rPr>
              <a:t>not touch on old </a:t>
            </a:r>
            <a:r>
              <a:rPr dirty="0" sz="1200" spc="-5">
                <a:latin typeface="Times New Roman"/>
                <a:cs typeface="Times New Roman"/>
              </a:rPr>
              <a:t>wounds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healed. </a:t>
            </a:r>
            <a:r>
              <a:rPr dirty="0" sz="1200" spc="-10" i="1">
                <a:latin typeface="Times New Roman"/>
                <a:cs typeface="Times New Roman"/>
              </a:rPr>
              <a:t>(A </a:t>
            </a:r>
            <a:r>
              <a:rPr dirty="0" sz="1200" i="1">
                <a:latin typeface="Times New Roman"/>
                <a:cs typeface="Times New Roman"/>
              </a:rPr>
              <a:t>pause.) </a:t>
            </a:r>
            <a:r>
              <a:rPr dirty="0" sz="1200">
                <a:latin typeface="Times New Roman"/>
                <a:cs typeface="Times New Roman"/>
              </a:rPr>
              <a:t>What 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thinking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ANNA: </a:t>
            </a:r>
            <a:r>
              <a:rPr dirty="0" sz="1200">
                <a:latin typeface="Times New Roman"/>
                <a:cs typeface="Times New Roman"/>
              </a:rPr>
              <a:t>I believe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unhappy.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During </a:t>
            </a:r>
            <a:r>
              <a:rPr dirty="0" sz="1200">
                <a:latin typeface="Times New Roman"/>
                <a:cs typeface="Times New Roman"/>
              </a:rPr>
              <a:t>the sixteenth scene </a:t>
            </a:r>
            <a:r>
              <a:rPr dirty="0" sz="1200" spc="-5">
                <a:latin typeface="Times New Roman"/>
                <a:cs typeface="Times New Roman"/>
              </a:rPr>
              <a:t>Pavel Vassilyevitch yawned, and </a:t>
            </a:r>
            <a:r>
              <a:rPr dirty="0" sz="1200">
                <a:latin typeface="Times New Roman"/>
                <a:cs typeface="Times New Roman"/>
              </a:rPr>
              <a:t>accidently made with </a:t>
            </a:r>
            <a:r>
              <a:rPr dirty="0" sz="1200" spc="-5">
                <a:latin typeface="Times New Roman"/>
                <a:cs typeface="Times New Roman"/>
              </a:rPr>
              <a:t>his  teeth </a:t>
            </a:r>
            <a:r>
              <a:rPr dirty="0" sz="1200">
                <a:latin typeface="Times New Roman"/>
                <a:cs typeface="Times New Roman"/>
              </a:rPr>
              <a:t>the sound </a:t>
            </a:r>
            <a:r>
              <a:rPr dirty="0" sz="1200" spc="-5">
                <a:latin typeface="Times New Roman"/>
                <a:cs typeface="Times New Roman"/>
              </a:rPr>
              <a:t>dogs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catch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fly. He was dismayed at </a:t>
            </a:r>
            <a:r>
              <a:rPr dirty="0" sz="1200">
                <a:latin typeface="Times New Roman"/>
                <a:cs typeface="Times New Roman"/>
              </a:rPr>
              <a:t>this unseemly  sound,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cover </a:t>
            </a:r>
            <a:r>
              <a:rPr dirty="0" sz="1200">
                <a:latin typeface="Times New Roman"/>
                <a:cs typeface="Times New Roman"/>
              </a:rPr>
              <a:t>it assumed </a:t>
            </a:r>
            <a:r>
              <a:rPr dirty="0" sz="1200" spc="-5">
                <a:latin typeface="Times New Roman"/>
                <a:cs typeface="Times New Roman"/>
              </a:rPr>
              <a:t>an expression </a:t>
            </a:r>
            <a:r>
              <a:rPr dirty="0" sz="1200">
                <a:latin typeface="Times New Roman"/>
                <a:cs typeface="Times New Roman"/>
              </a:rPr>
              <a:t>of rapt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"Scene seventeen! </a:t>
            </a:r>
            <a:r>
              <a:rPr dirty="0" sz="1200">
                <a:latin typeface="Times New Roman"/>
                <a:cs typeface="Times New Roman"/>
              </a:rPr>
              <a:t>When will </a:t>
            </a:r>
            <a:r>
              <a:rPr dirty="0" sz="1200" spc="-5">
                <a:latin typeface="Times New Roman"/>
                <a:cs typeface="Times New Roman"/>
              </a:rPr>
              <a:t>it end?"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thought. "Oh,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God!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this torture </a:t>
            </a:r>
            <a:r>
              <a:rPr dirty="0" sz="1200" spc="-5">
                <a:latin typeface="Times New Roman"/>
                <a:cs typeface="Times New Roman"/>
              </a:rPr>
              <a:t>is  prolonged another </a:t>
            </a:r>
            <a:r>
              <a:rPr dirty="0" sz="1200">
                <a:latin typeface="Times New Roman"/>
                <a:cs typeface="Times New Roman"/>
              </a:rPr>
              <a:t>ten minutes I shall shout for the </a:t>
            </a:r>
            <a:r>
              <a:rPr dirty="0" sz="1200" spc="-5">
                <a:latin typeface="Times New Roman"/>
                <a:cs typeface="Times New Roman"/>
              </a:rPr>
              <a:t>police. </a:t>
            </a:r>
            <a:r>
              <a:rPr dirty="0" sz="1200" spc="-10">
                <a:latin typeface="Times New Roman"/>
                <a:cs typeface="Times New Roman"/>
              </a:rPr>
              <a:t>It's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insufferable."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But at </a:t>
            </a:r>
            <a:r>
              <a:rPr dirty="0" sz="1200">
                <a:latin typeface="Times New Roman"/>
                <a:cs typeface="Times New Roman"/>
              </a:rPr>
              <a:t>last the lady began </a:t>
            </a:r>
            <a:r>
              <a:rPr dirty="0" sz="1200" spc="-5">
                <a:latin typeface="Times New Roman"/>
                <a:cs typeface="Times New Roman"/>
              </a:rPr>
              <a:t>reading </a:t>
            </a:r>
            <a:r>
              <a:rPr dirty="0" sz="1200">
                <a:latin typeface="Times New Roman"/>
                <a:cs typeface="Times New Roman"/>
              </a:rPr>
              <a:t>more loudly and more </a:t>
            </a:r>
            <a:r>
              <a:rPr dirty="0" sz="1200" spc="-5">
                <a:latin typeface="Times New Roman"/>
                <a:cs typeface="Times New Roman"/>
              </a:rPr>
              <a:t>rapidly, and </a:t>
            </a:r>
            <a:r>
              <a:rPr dirty="0" sz="1200">
                <a:latin typeface="Times New Roman"/>
                <a:cs typeface="Times New Roman"/>
              </a:rPr>
              <a:t>finally raising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she read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"Curtain."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uttered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faint sigh and was </a:t>
            </a:r>
            <a:r>
              <a:rPr dirty="0" sz="1200">
                <a:latin typeface="Times New Roman"/>
                <a:cs typeface="Times New Roman"/>
              </a:rPr>
              <a:t>about 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up, but 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promptly 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 and went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150"/>
              </a:lnSpc>
            </a:pPr>
            <a:r>
              <a:rPr dirty="0" sz="1000" spc="-5" b="1">
                <a:latin typeface="Times New Roman"/>
                <a:cs typeface="Times New Roman"/>
              </a:rPr>
              <a:t>ACT II.—</a:t>
            </a:r>
            <a:r>
              <a:rPr dirty="0" sz="1000" spc="-5" b="1" i="1">
                <a:latin typeface="Times New Roman"/>
                <a:cs typeface="Times New Roman"/>
              </a:rPr>
              <a:t>Scene, a </a:t>
            </a:r>
            <a:r>
              <a:rPr dirty="0" sz="1000" b="1" i="1">
                <a:latin typeface="Times New Roman"/>
                <a:cs typeface="Times New Roman"/>
              </a:rPr>
              <a:t>village </a:t>
            </a:r>
            <a:r>
              <a:rPr dirty="0" sz="1000" spc="-5" b="1" i="1">
                <a:latin typeface="Times New Roman"/>
                <a:cs typeface="Times New Roman"/>
              </a:rPr>
              <a:t>street. On right, School. </a:t>
            </a:r>
            <a:r>
              <a:rPr dirty="0" sz="1000" b="1" i="1">
                <a:latin typeface="Times New Roman"/>
                <a:cs typeface="Times New Roman"/>
              </a:rPr>
              <a:t>On </a:t>
            </a:r>
            <a:r>
              <a:rPr dirty="0" sz="1000" spc="-5" b="1" i="1">
                <a:latin typeface="Times New Roman"/>
                <a:cs typeface="Times New Roman"/>
              </a:rPr>
              <a:t>left, Hospital. </a:t>
            </a:r>
            <a:r>
              <a:rPr dirty="0" sz="1000" spc="-5" b="1">
                <a:latin typeface="Times New Roman"/>
                <a:cs typeface="Times New Roman"/>
              </a:rPr>
              <a:t>Villagers, </a:t>
            </a:r>
            <a:r>
              <a:rPr dirty="0" sz="1000" spc="-5" b="1" i="1">
                <a:latin typeface="Times New Roman"/>
                <a:cs typeface="Times New Roman"/>
              </a:rPr>
              <a:t>male and female,  </a:t>
            </a:r>
            <a:r>
              <a:rPr dirty="0" sz="1000" spc="-5" b="1" i="1">
                <a:latin typeface="Times New Roman"/>
                <a:cs typeface="Times New Roman"/>
              </a:rPr>
              <a:t>sitting </a:t>
            </a:r>
            <a:r>
              <a:rPr dirty="0" sz="1000" b="1" i="1">
                <a:latin typeface="Times New Roman"/>
                <a:cs typeface="Times New Roman"/>
              </a:rPr>
              <a:t>on </a:t>
            </a:r>
            <a:r>
              <a:rPr dirty="0" sz="1000" spc="-5" b="1" i="1">
                <a:latin typeface="Times New Roman"/>
                <a:cs typeface="Times New Roman"/>
              </a:rPr>
              <a:t>the hospital steps.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>
                <a:latin typeface="Times New Roman"/>
                <a:cs typeface="Times New Roman"/>
              </a:rPr>
              <a:t>me," </a:t>
            </a: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broke in, </a:t>
            </a: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acts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283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016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"Five," answered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lady, and at </a:t>
            </a:r>
            <a:r>
              <a:rPr dirty="0" sz="1200">
                <a:latin typeface="Times New Roman"/>
                <a:cs typeface="Times New Roman"/>
              </a:rPr>
              <a:t>once, </a:t>
            </a:r>
            <a:r>
              <a:rPr dirty="0" sz="1200" spc="-5">
                <a:latin typeface="Times New Roman"/>
                <a:cs typeface="Times New Roman"/>
              </a:rPr>
              <a:t>as though fearing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audience </a:t>
            </a:r>
            <a:r>
              <a:rPr dirty="0" sz="1200">
                <a:latin typeface="Times New Roman"/>
                <a:cs typeface="Times New Roman"/>
              </a:rPr>
              <a:t>might </a:t>
            </a:r>
            <a:r>
              <a:rPr dirty="0" sz="1200" spc="-5">
                <a:latin typeface="Times New Roman"/>
                <a:cs typeface="Times New Roman"/>
              </a:rPr>
              <a:t>escape her,  she went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rapidly.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VALENTIN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is</a:t>
            </a:r>
            <a:r>
              <a:rPr dirty="0" sz="1200" spc="10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looking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out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schoolhouse</a:t>
            </a:r>
            <a:r>
              <a:rPr dirty="0" sz="1200" spc="1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window.</a:t>
            </a:r>
            <a:r>
              <a:rPr dirty="0" sz="1200" spc="9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9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9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background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Villagers </a:t>
            </a:r>
            <a:r>
              <a:rPr dirty="0" sz="1200" spc="-5" i="1">
                <a:latin typeface="Times New Roman"/>
                <a:cs typeface="Times New Roman"/>
              </a:rPr>
              <a:t>can </a:t>
            </a:r>
            <a:r>
              <a:rPr dirty="0" sz="1200" i="1">
                <a:latin typeface="Times New Roman"/>
                <a:cs typeface="Times New Roman"/>
              </a:rPr>
              <a:t>be seen taking </a:t>
            </a:r>
            <a:r>
              <a:rPr dirty="0" sz="1200" spc="-5" i="1">
                <a:latin typeface="Times New Roman"/>
                <a:cs typeface="Times New Roman"/>
              </a:rPr>
              <a:t>their </a:t>
            </a:r>
            <a:r>
              <a:rPr dirty="0" sz="1200" i="1">
                <a:latin typeface="Times New Roman"/>
                <a:cs typeface="Times New Roman"/>
              </a:rPr>
              <a:t>goods to 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a man condemned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executed and convinced </a:t>
            </a:r>
            <a:r>
              <a:rPr dirty="0" sz="1200">
                <a:latin typeface="Times New Roman"/>
                <a:cs typeface="Times New Roman"/>
              </a:rPr>
              <a:t>of the impossibility of a </a:t>
            </a:r>
            <a:r>
              <a:rPr dirty="0" sz="1200" spc="-5">
                <a:latin typeface="Times New Roman"/>
                <a:cs typeface="Times New Roman"/>
              </a:rPr>
              <a:t>reprieve,  Pavel Vassilyevitch gave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expecting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end, abandoned all hope, and </a:t>
            </a:r>
            <a:r>
              <a:rPr dirty="0" sz="1200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prevent 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from closing,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retain an expression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face. </a:t>
            </a:r>
            <a:r>
              <a:rPr dirty="0" sz="1200">
                <a:latin typeface="Times New Roman"/>
                <a:cs typeface="Times New Roman"/>
              </a:rPr>
              <a:t>. . .  The </a:t>
            </a:r>
            <a:r>
              <a:rPr dirty="0" sz="1200" spc="-5">
                <a:latin typeface="Times New Roman"/>
                <a:cs typeface="Times New Roman"/>
              </a:rPr>
              <a:t>future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would finish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depart </a:t>
            </a:r>
            <a:r>
              <a:rPr dirty="0" sz="1200">
                <a:latin typeface="Times New Roman"/>
                <a:cs typeface="Times New Roman"/>
              </a:rPr>
              <a:t>seemed to him </a:t>
            </a:r>
            <a:r>
              <a:rPr dirty="0" sz="1200" spc="-5">
                <a:latin typeface="Times New Roman"/>
                <a:cs typeface="Times New Roman"/>
              </a:rPr>
              <a:t>so remote </a:t>
            </a:r>
            <a:r>
              <a:rPr dirty="0" sz="1200">
                <a:latin typeface="Times New Roman"/>
                <a:cs typeface="Times New Roman"/>
              </a:rPr>
              <a:t>that  he did not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>
                <a:latin typeface="Times New Roman"/>
                <a:cs typeface="Times New Roman"/>
              </a:rPr>
              <a:t>think 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"Trooo—too—too—too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lady's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sounded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ears.  "Troo—too—too </a:t>
            </a:r>
            <a:r>
              <a:rPr dirty="0" sz="1200">
                <a:latin typeface="Times New Roman"/>
                <a:cs typeface="Times New Roman"/>
              </a:rPr>
              <a:t>. . . sh—sh—sh—sh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forgot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soda," he </a:t>
            </a:r>
            <a:r>
              <a:rPr dirty="0" sz="1200" spc="-5">
                <a:latin typeface="Times New Roman"/>
                <a:cs typeface="Times New Roman"/>
              </a:rPr>
              <a:t>thought. "What </a:t>
            </a:r>
            <a:r>
              <a:rPr dirty="0" sz="1200">
                <a:latin typeface="Times New Roman"/>
                <a:cs typeface="Times New Roman"/>
              </a:rPr>
              <a:t>am I thinking </a:t>
            </a:r>
            <a:r>
              <a:rPr dirty="0" sz="1200" spc="-5">
                <a:latin typeface="Times New Roman"/>
                <a:cs typeface="Times New Roman"/>
              </a:rPr>
              <a:t>about? </a:t>
            </a:r>
            <a:r>
              <a:rPr dirty="0" sz="1200" spc="5">
                <a:latin typeface="Times New Roman"/>
                <a:cs typeface="Times New Roman"/>
              </a:rPr>
              <a:t>Oh—my </a:t>
            </a:r>
            <a:r>
              <a:rPr dirty="0" sz="1200" spc="-5">
                <a:latin typeface="Times New Roman"/>
                <a:cs typeface="Times New Roman"/>
              </a:rPr>
              <a:t>soda.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Most </a:t>
            </a:r>
            <a:r>
              <a:rPr dirty="0" sz="1200">
                <a:latin typeface="Times New Roman"/>
                <a:cs typeface="Times New Roman"/>
              </a:rPr>
              <a:t>likely I </a:t>
            </a:r>
            <a:r>
              <a:rPr dirty="0" sz="1200" spc="-5">
                <a:latin typeface="Times New Roman"/>
                <a:cs typeface="Times New Roman"/>
              </a:rPr>
              <a:t>shall have </a:t>
            </a:r>
            <a:r>
              <a:rPr dirty="0" sz="1200">
                <a:latin typeface="Times New Roman"/>
                <a:cs typeface="Times New Roman"/>
              </a:rPr>
              <a:t>a bilious </a:t>
            </a:r>
            <a:r>
              <a:rPr dirty="0" sz="1200" spc="-5">
                <a:latin typeface="Times New Roman"/>
                <a:cs typeface="Times New Roman"/>
              </a:rPr>
              <a:t>attack.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extraordinary, </a:t>
            </a:r>
            <a:r>
              <a:rPr dirty="0" sz="1200">
                <a:latin typeface="Times New Roman"/>
                <a:cs typeface="Times New Roman"/>
              </a:rPr>
              <a:t>Smirnovsky </a:t>
            </a:r>
            <a:r>
              <a:rPr dirty="0" sz="1200" spc="-5">
                <a:latin typeface="Times New Roman"/>
                <a:cs typeface="Times New Roman"/>
              </a:rPr>
              <a:t>swills </a:t>
            </a:r>
            <a:r>
              <a:rPr dirty="0" sz="1200">
                <a:latin typeface="Times New Roman"/>
                <a:cs typeface="Times New Roman"/>
              </a:rPr>
              <a:t>vodka 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day long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never has </a:t>
            </a:r>
            <a:r>
              <a:rPr dirty="0" sz="1200">
                <a:latin typeface="Times New Roman"/>
                <a:cs typeface="Times New Roman"/>
              </a:rPr>
              <a:t>a bilious </a:t>
            </a:r>
            <a:r>
              <a:rPr dirty="0" sz="1200" spc="-5">
                <a:latin typeface="Times New Roman"/>
                <a:cs typeface="Times New Roman"/>
              </a:rPr>
              <a:t>attack.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a bird </a:t>
            </a:r>
            <a:r>
              <a:rPr dirty="0" sz="1200" spc="-5">
                <a:latin typeface="Times New Roman"/>
                <a:cs typeface="Times New Roman"/>
              </a:rPr>
              <a:t>settled </a:t>
            </a:r>
            <a:r>
              <a:rPr dirty="0" sz="1200">
                <a:latin typeface="Times New Roman"/>
                <a:cs typeface="Times New Roman"/>
              </a:rPr>
              <a:t>on the 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. . . a </a:t>
            </a:r>
            <a:r>
              <a:rPr dirty="0" sz="1200" spc="-5">
                <a:latin typeface="Times New Roman"/>
                <a:cs typeface="Times New Roman"/>
              </a:rPr>
              <a:t>sparrow.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an effort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unglue his strained and </a:t>
            </a:r>
            <a:r>
              <a:rPr dirty="0" sz="1200">
                <a:latin typeface="Times New Roman"/>
                <a:cs typeface="Times New Roman"/>
              </a:rPr>
              <a:t>closing </a:t>
            </a:r>
            <a:r>
              <a:rPr dirty="0" sz="1200" spc="-5">
                <a:latin typeface="Times New Roman"/>
                <a:cs typeface="Times New Roman"/>
              </a:rPr>
              <a:t>eyelids, yawned 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opening his </a:t>
            </a:r>
            <a:r>
              <a:rPr dirty="0" sz="1200">
                <a:latin typeface="Times New Roman"/>
                <a:cs typeface="Times New Roman"/>
              </a:rPr>
              <a:t>mouth, </a:t>
            </a:r>
            <a:r>
              <a:rPr dirty="0" sz="1200" spc="-5">
                <a:latin typeface="Times New Roman"/>
                <a:cs typeface="Times New Roman"/>
              </a:rPr>
              <a:t>and stared at </a:t>
            </a:r>
            <a:r>
              <a:rPr dirty="0" sz="1200">
                <a:latin typeface="Times New Roman"/>
                <a:cs typeface="Times New Roman"/>
              </a:rPr>
              <a:t>Mme. Murashkin. </a:t>
            </a:r>
            <a:r>
              <a:rPr dirty="0" sz="1200" spc="-5">
                <a:latin typeface="Times New Roman"/>
                <a:cs typeface="Times New Roman"/>
              </a:rPr>
              <a:t>She grew </a:t>
            </a:r>
            <a:r>
              <a:rPr dirty="0" sz="1200">
                <a:latin typeface="Times New Roman"/>
                <a:cs typeface="Times New Roman"/>
              </a:rPr>
              <a:t>misty </a:t>
            </a:r>
            <a:r>
              <a:rPr dirty="0" sz="1200" spc="-5">
                <a:latin typeface="Times New Roman"/>
                <a:cs typeface="Times New Roman"/>
              </a:rPr>
              <a:t>and swayed  before his </a:t>
            </a:r>
            <a:r>
              <a:rPr dirty="0" sz="1200">
                <a:latin typeface="Times New Roman"/>
                <a:cs typeface="Times New Roman"/>
              </a:rPr>
              <a:t>eyes,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triangle and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head pressed against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ceiling.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503295">
              <a:lnSpc>
                <a:spcPts val="2780"/>
              </a:lnSpc>
              <a:spcBef>
                <a:spcPts val="275"/>
              </a:spcBef>
            </a:pPr>
            <a:r>
              <a:rPr dirty="0" sz="1200" spc="-5">
                <a:latin typeface="Times New Roman"/>
                <a:cs typeface="Times New Roman"/>
              </a:rPr>
              <a:t>VALENTIN No, let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depart.  ANNA </a:t>
            </a:r>
            <a:r>
              <a:rPr dirty="0" sz="1200" spc="-10" i="1">
                <a:latin typeface="Times New Roman"/>
                <a:cs typeface="Times New Roman"/>
              </a:rPr>
              <a:t>(in </a:t>
            </a:r>
            <a:r>
              <a:rPr dirty="0" sz="1200" spc="-5" i="1">
                <a:latin typeface="Times New Roman"/>
                <a:cs typeface="Times New Roman"/>
              </a:rPr>
              <a:t>dismay)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Why?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VALENTIN </a:t>
            </a:r>
            <a:r>
              <a:rPr dirty="0" sz="1200" spc="-5" i="1">
                <a:latin typeface="Times New Roman"/>
                <a:cs typeface="Times New Roman"/>
              </a:rPr>
              <a:t>(aside)</a:t>
            </a:r>
            <a:r>
              <a:rPr dirty="0" sz="1200" spc="-5">
                <a:latin typeface="Times New Roman"/>
                <a:cs typeface="Times New Roman"/>
              </a:rPr>
              <a:t>: She has turned pale! </a:t>
            </a:r>
            <a:r>
              <a:rPr dirty="0" sz="1200" spc="-10" i="1">
                <a:latin typeface="Times New Roman"/>
                <a:cs typeface="Times New Roman"/>
              </a:rPr>
              <a:t>(To </a:t>
            </a:r>
            <a:r>
              <a:rPr dirty="0" sz="1200" i="1">
                <a:latin typeface="Times New Roman"/>
                <a:cs typeface="Times New Roman"/>
              </a:rPr>
              <a:t>her)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force </a:t>
            </a:r>
            <a:r>
              <a:rPr dirty="0" sz="1200">
                <a:latin typeface="Times New Roman"/>
                <a:cs typeface="Times New Roman"/>
              </a:rPr>
              <a:t>me to explain. </a:t>
            </a:r>
            <a:r>
              <a:rPr dirty="0" sz="1200" spc="-5">
                <a:latin typeface="Times New Roman"/>
                <a:cs typeface="Times New Roman"/>
              </a:rPr>
              <a:t>Sooner  </a:t>
            </a:r>
            <a:r>
              <a:rPr dirty="0" sz="1200">
                <a:latin typeface="Times New Roman"/>
                <a:cs typeface="Times New Roman"/>
              </a:rPr>
              <a:t>would I die than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should know the</a:t>
            </a:r>
            <a:r>
              <a:rPr dirty="0" sz="1200" spc="-5">
                <a:latin typeface="Times New Roman"/>
                <a:cs typeface="Times New Roman"/>
              </a:rPr>
              <a:t> reason.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ANNA </a:t>
            </a:r>
            <a:r>
              <a:rPr dirty="0" sz="1200" spc="-5" i="1">
                <a:latin typeface="Times New Roman"/>
                <a:cs typeface="Times New Roman"/>
              </a:rPr>
              <a:t>(after </a:t>
            </a: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pause)</a:t>
            </a:r>
            <a:r>
              <a:rPr dirty="0" sz="1200" spc="-5">
                <a:latin typeface="Times New Roman"/>
                <a:cs typeface="Times New Roman"/>
              </a:rPr>
              <a:t>: You cannot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away.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lady began to </a:t>
            </a:r>
            <a:r>
              <a:rPr dirty="0" sz="1200" spc="-5">
                <a:latin typeface="Times New Roman"/>
                <a:cs typeface="Times New Roman"/>
              </a:rPr>
              <a:t>swell, swelled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 immense </a:t>
            </a:r>
            <a:r>
              <a:rPr dirty="0" sz="1200">
                <a:latin typeface="Times New Roman"/>
                <a:cs typeface="Times New Roman"/>
              </a:rPr>
              <a:t>size,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melted </a:t>
            </a:r>
            <a:r>
              <a:rPr dirty="0" sz="1200" spc="-5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 dingy  </a:t>
            </a:r>
            <a:r>
              <a:rPr dirty="0" sz="1200" spc="-5">
                <a:latin typeface="Times New Roman"/>
                <a:cs typeface="Times New Roman"/>
              </a:rPr>
              <a:t>atmosphere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study—only her moving mouth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visible; then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suddenly  dwindled to the size of a bottle, </a:t>
            </a:r>
            <a:r>
              <a:rPr dirty="0" sz="1200" spc="-5">
                <a:latin typeface="Times New Roman"/>
                <a:cs typeface="Times New Roman"/>
              </a:rPr>
              <a:t>swayed from </a:t>
            </a:r>
            <a:r>
              <a:rPr dirty="0" sz="1200">
                <a:latin typeface="Times New Roman"/>
                <a:cs typeface="Times New Roman"/>
              </a:rPr>
              <a:t>side to side,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5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retreated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further end </a:t>
            </a:r>
            <a:r>
              <a:rPr dirty="0" sz="1200">
                <a:latin typeface="Times New Roman"/>
                <a:cs typeface="Times New Roman"/>
              </a:rPr>
              <a:t>of the room . .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VALENTIN </a:t>
            </a:r>
            <a:r>
              <a:rPr dirty="0" sz="1200" spc="-5" i="1">
                <a:latin typeface="Times New Roman"/>
                <a:cs typeface="Times New Roman"/>
              </a:rPr>
              <a:t>(holding </a:t>
            </a:r>
            <a:r>
              <a:rPr dirty="0" sz="1200" i="1">
                <a:latin typeface="Times New Roman"/>
                <a:cs typeface="Times New Roman"/>
              </a:rPr>
              <a:t>ANNA in </a:t>
            </a:r>
            <a:r>
              <a:rPr dirty="0" sz="1200" spc="-5" i="1">
                <a:latin typeface="Times New Roman"/>
                <a:cs typeface="Times New Roman"/>
              </a:rPr>
              <a:t>his arms)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You have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 spc="5">
                <a:latin typeface="Times New Roman"/>
                <a:cs typeface="Times New Roman"/>
              </a:rPr>
              <a:t>me  </a:t>
            </a:r>
            <a:r>
              <a:rPr dirty="0" sz="1200" spc="-5">
                <a:latin typeface="Times New Roman"/>
                <a:cs typeface="Times New Roman"/>
              </a:rPr>
              <a:t>new life! 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shown </a:t>
            </a:r>
            <a:r>
              <a:rPr dirty="0" sz="1200" spc="5">
                <a:latin typeface="Times New Roman"/>
                <a:cs typeface="Times New Roman"/>
              </a:rPr>
              <a:t>me 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object to live for! You </a:t>
            </a:r>
            <a:r>
              <a:rPr dirty="0" sz="1200" spc="-5">
                <a:latin typeface="Times New Roman"/>
                <a:cs typeface="Times New Roman"/>
              </a:rPr>
              <a:t>have renewed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 Spring rain </a:t>
            </a:r>
            <a:r>
              <a:rPr dirty="0" sz="1200" spc="-5">
                <a:latin typeface="Times New Roman"/>
                <a:cs typeface="Times New Roman"/>
              </a:rPr>
              <a:t>renews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awakened earth! But </a:t>
            </a:r>
            <a:r>
              <a:rPr dirty="0" sz="1200">
                <a:latin typeface="Times New Roman"/>
                <a:cs typeface="Times New Roman"/>
              </a:rPr>
              <a:t>. . .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late, 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late! The </a:t>
            </a:r>
            <a:r>
              <a:rPr dirty="0" sz="1200">
                <a:latin typeface="Times New Roman"/>
                <a:cs typeface="Times New Roman"/>
              </a:rPr>
              <a:t>ill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gnaws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heart </a:t>
            </a:r>
            <a:r>
              <a:rPr dirty="0" sz="1200" spc="-5">
                <a:latin typeface="Times New Roman"/>
                <a:cs typeface="Times New Roman"/>
              </a:rPr>
              <a:t>is beyond cure.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Pavel Vassilyevitch </a:t>
            </a:r>
            <a:r>
              <a:rPr dirty="0" sz="1200">
                <a:latin typeface="Times New Roman"/>
                <a:cs typeface="Times New Roman"/>
              </a:rPr>
              <a:t>started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dim </a:t>
            </a:r>
            <a:r>
              <a:rPr dirty="0" sz="1200" spc="-5">
                <a:latin typeface="Times New Roman"/>
                <a:cs typeface="Times New Roman"/>
              </a:rPr>
              <a:t>and smarting eyes </a:t>
            </a:r>
            <a:r>
              <a:rPr dirty="0" sz="1200">
                <a:latin typeface="Times New Roman"/>
                <a:cs typeface="Times New Roman"/>
              </a:rPr>
              <a:t>stared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reading lady;  </a:t>
            </a:r>
            <a:r>
              <a:rPr dirty="0" sz="1200">
                <a:latin typeface="Times New Roman"/>
                <a:cs typeface="Times New Roman"/>
              </a:rPr>
              <a:t>for a minute he </a:t>
            </a:r>
            <a:r>
              <a:rPr dirty="0" sz="1200" spc="-5">
                <a:latin typeface="Times New Roman"/>
                <a:cs typeface="Times New Roman"/>
              </a:rPr>
              <a:t>gazed </a:t>
            </a:r>
            <a:r>
              <a:rPr dirty="0" sz="1200">
                <a:latin typeface="Times New Roman"/>
                <a:cs typeface="Times New Roman"/>
              </a:rPr>
              <a:t>fixedly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understanding </a:t>
            </a:r>
            <a:r>
              <a:rPr dirty="0" sz="1200" spc="-5">
                <a:latin typeface="Times New Roman"/>
                <a:cs typeface="Times New Roman"/>
              </a:rPr>
              <a:t>nothing.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Times New Roman"/>
                <a:cs typeface="Times New Roman"/>
              </a:rPr>
              <a:t>SCENE XI.—</a:t>
            </a:r>
            <a:r>
              <a:rPr dirty="0" sz="1000" spc="-5" b="1" i="1">
                <a:latin typeface="Times New Roman"/>
                <a:cs typeface="Times New Roman"/>
              </a:rPr>
              <a:t>The </a:t>
            </a:r>
            <a:r>
              <a:rPr dirty="0" sz="1000" b="1" i="1">
                <a:latin typeface="Times New Roman"/>
                <a:cs typeface="Times New Roman"/>
              </a:rPr>
              <a:t>same. </a:t>
            </a:r>
            <a:r>
              <a:rPr dirty="0" sz="1000" spc="-5" b="1" i="1">
                <a:latin typeface="Times New Roman"/>
                <a:cs typeface="Times New Roman"/>
              </a:rPr>
              <a:t>The </a:t>
            </a:r>
            <a:r>
              <a:rPr dirty="0" sz="1000" spc="-5" b="1">
                <a:latin typeface="Times New Roman"/>
                <a:cs typeface="Times New Roman"/>
              </a:rPr>
              <a:t>BARON </a:t>
            </a:r>
            <a:r>
              <a:rPr dirty="0" sz="1000" spc="-5" b="1" i="1">
                <a:latin typeface="Times New Roman"/>
                <a:cs typeface="Times New Roman"/>
              </a:rPr>
              <a:t>and the </a:t>
            </a:r>
            <a:r>
              <a:rPr dirty="0" sz="1000" spc="-5" b="1">
                <a:latin typeface="Times New Roman"/>
                <a:cs typeface="Times New Roman"/>
              </a:rPr>
              <a:t>POLICE INSPECTOR </a:t>
            </a:r>
            <a:r>
              <a:rPr dirty="0" sz="1000" spc="-5" b="1" i="1">
                <a:latin typeface="Times New Roman"/>
                <a:cs typeface="Times New Roman"/>
              </a:rPr>
              <a:t>with</a:t>
            </a:r>
            <a:r>
              <a:rPr dirty="0" sz="1000" spc="60" b="1" i="1">
                <a:latin typeface="Times New Roman"/>
                <a:cs typeface="Times New Roman"/>
              </a:rPr>
              <a:t> </a:t>
            </a:r>
            <a:r>
              <a:rPr dirty="0" sz="1000" spc="-5" b="1" i="1">
                <a:latin typeface="Times New Roman"/>
                <a:cs typeface="Times New Roman"/>
              </a:rPr>
              <a:t>assistants.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VALENTIN: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5440" cy="2500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ANNA: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his! Take me too! </a:t>
            </a:r>
            <a:r>
              <a:rPr dirty="0" sz="1200" spc="-5">
                <a:latin typeface="Times New Roman"/>
                <a:cs typeface="Times New Roman"/>
              </a:rPr>
              <a:t>Yes,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too! I love him, I love him more than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life!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BARON: </a:t>
            </a:r>
            <a:r>
              <a:rPr dirty="0" sz="1200">
                <a:latin typeface="Times New Roman"/>
                <a:cs typeface="Times New Roman"/>
              </a:rPr>
              <a:t>Anna </a:t>
            </a:r>
            <a:r>
              <a:rPr dirty="0" sz="1200" spc="-5">
                <a:latin typeface="Times New Roman"/>
                <a:cs typeface="Times New Roman"/>
              </a:rPr>
              <a:t>Sergyevna,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forget 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ruining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lady began </a:t>
            </a:r>
            <a:r>
              <a:rPr dirty="0" sz="1200" spc="-5">
                <a:latin typeface="Times New Roman"/>
                <a:cs typeface="Times New Roman"/>
              </a:rPr>
              <a:t>swelling again.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Looking </a:t>
            </a:r>
            <a:r>
              <a:rPr dirty="0" sz="1200" spc="5">
                <a:latin typeface="Times New Roman"/>
                <a:cs typeface="Times New Roman"/>
              </a:rPr>
              <a:t>round </a:t>
            </a:r>
            <a:r>
              <a:rPr dirty="0" sz="1200">
                <a:latin typeface="Times New Roman"/>
                <a:cs typeface="Times New Roman"/>
              </a:rPr>
              <a:t>him wildly </a:t>
            </a:r>
            <a:r>
              <a:rPr dirty="0" sz="1200" spc="-5">
                <a:latin typeface="Times New Roman"/>
                <a:cs typeface="Times New Roman"/>
              </a:rPr>
              <a:t>Pavel Vassilyevitch got 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10">
                <a:latin typeface="Times New Roman"/>
                <a:cs typeface="Times New Roman"/>
              </a:rPr>
              <a:t>yelled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deep, unnatural voice, snatched </a:t>
            </a:r>
            <a:r>
              <a:rPr dirty="0" sz="1200">
                <a:latin typeface="Times New Roman"/>
                <a:cs typeface="Times New Roman"/>
              </a:rPr>
              <a:t>from the table a heavy paper-weight, </a:t>
            </a:r>
            <a:r>
              <a:rPr dirty="0" sz="1200" spc="-5">
                <a:latin typeface="Times New Roman"/>
                <a:cs typeface="Times New Roman"/>
              </a:rPr>
              <a:t>and  beside himself, brought </a:t>
            </a:r>
            <a:r>
              <a:rPr dirty="0" sz="1200">
                <a:latin typeface="Times New Roman"/>
                <a:cs typeface="Times New Roman"/>
              </a:rPr>
              <a:t>it down with all </a:t>
            </a:r>
            <a:r>
              <a:rPr dirty="0" sz="1200" spc="-5">
                <a:latin typeface="Times New Roman"/>
                <a:cs typeface="Times New Roman"/>
              </a:rPr>
              <a:t>his force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authoress's </a:t>
            </a:r>
            <a:r>
              <a:rPr dirty="0" sz="1200">
                <a:latin typeface="Times New Roman"/>
                <a:cs typeface="Times New Roman"/>
              </a:rPr>
              <a:t>head. 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* * * *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"Give me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charge, I've </a:t>
            </a:r>
            <a:r>
              <a:rPr dirty="0" sz="1200">
                <a:latin typeface="Times New Roman"/>
                <a:cs typeface="Times New Roman"/>
              </a:rPr>
              <a:t>killed </a:t>
            </a:r>
            <a:r>
              <a:rPr dirty="0" sz="1200" spc="-5">
                <a:latin typeface="Times New Roman"/>
                <a:cs typeface="Times New Roman"/>
              </a:rPr>
              <a:t>her!"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maidservant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ran </a:t>
            </a:r>
            <a:r>
              <a:rPr dirty="0" sz="1200">
                <a:latin typeface="Times New Roman"/>
                <a:cs typeface="Times New Roman"/>
              </a:rPr>
              <a:t>in, a minute  </a:t>
            </a:r>
            <a:r>
              <a:rPr dirty="0" sz="1200" spc="-5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jury </a:t>
            </a:r>
            <a:r>
              <a:rPr dirty="0" sz="1200" spc="-5">
                <a:latin typeface="Times New Roman"/>
                <a:cs typeface="Times New Roman"/>
              </a:rPr>
              <a:t>acquitted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4170" cy="883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 MYSTERY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evening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Easter </a:t>
            </a:r>
            <a:r>
              <a:rPr dirty="0" sz="1200">
                <a:latin typeface="Times New Roman"/>
                <a:cs typeface="Times New Roman"/>
              </a:rPr>
              <a:t>Sunday the actual Civil </a:t>
            </a:r>
            <a:r>
              <a:rPr dirty="0" sz="1200" spc="-5">
                <a:latin typeface="Times New Roman"/>
                <a:cs typeface="Times New Roman"/>
              </a:rPr>
              <a:t>Councillor, Navagin,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return  from </a:t>
            </a:r>
            <a:r>
              <a:rPr dirty="0" sz="1200">
                <a:latin typeface="Times New Roman"/>
                <a:cs typeface="Times New Roman"/>
              </a:rPr>
              <a:t>paying </a:t>
            </a:r>
            <a:r>
              <a:rPr dirty="0" sz="1200" spc="-5">
                <a:latin typeface="Times New Roman"/>
                <a:cs typeface="Times New Roman"/>
              </a:rPr>
              <a:t>calls, </a:t>
            </a:r>
            <a:r>
              <a:rPr dirty="0" sz="1200">
                <a:latin typeface="Times New Roman"/>
                <a:cs typeface="Times New Roman"/>
              </a:rPr>
              <a:t>picked up the sheet of paper on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visitors </a:t>
            </a:r>
            <a:r>
              <a:rPr dirty="0" sz="1200" spc="-5">
                <a:latin typeface="Times New Roman"/>
                <a:cs typeface="Times New Roman"/>
              </a:rPr>
              <a:t>had inscribed </a:t>
            </a:r>
            <a:r>
              <a:rPr dirty="0" sz="1200">
                <a:latin typeface="Times New Roman"/>
                <a:cs typeface="Times New Roman"/>
              </a:rPr>
              <a:t>their 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hall, and </a:t>
            </a:r>
            <a:r>
              <a:rPr dirty="0" sz="1200">
                <a:latin typeface="Times New Roman"/>
                <a:cs typeface="Times New Roman"/>
              </a:rPr>
              <a:t>went with it into </a:t>
            </a:r>
            <a:r>
              <a:rPr dirty="0" sz="1200" spc="-5">
                <a:latin typeface="Times New Roman"/>
                <a:cs typeface="Times New Roman"/>
              </a:rPr>
              <a:t>his study. After </a:t>
            </a:r>
            <a:r>
              <a:rPr dirty="0" sz="1200">
                <a:latin typeface="Times New Roman"/>
                <a:cs typeface="Times New Roman"/>
              </a:rPr>
              <a:t>taking off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outer </a:t>
            </a:r>
            <a:r>
              <a:rPr dirty="0" sz="1200" spc="-5">
                <a:latin typeface="Times New Roman"/>
                <a:cs typeface="Times New Roman"/>
              </a:rPr>
              <a:t>garments  and </a:t>
            </a:r>
            <a:r>
              <a:rPr dirty="0" sz="1200">
                <a:latin typeface="Times New Roman"/>
                <a:cs typeface="Times New Roman"/>
              </a:rPr>
              <a:t>drinking some </a:t>
            </a:r>
            <a:r>
              <a:rPr dirty="0" sz="1200" spc="-5">
                <a:latin typeface="Times New Roman"/>
                <a:cs typeface="Times New Roman"/>
              </a:rPr>
              <a:t>seltzer water,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settled </a:t>
            </a:r>
            <a:r>
              <a:rPr dirty="0" sz="1200">
                <a:latin typeface="Times New Roman"/>
                <a:cs typeface="Times New Roman"/>
              </a:rPr>
              <a:t>himself comfortably on a couch </a:t>
            </a:r>
            <a:r>
              <a:rPr dirty="0" sz="1200" spc="-5">
                <a:latin typeface="Times New Roman"/>
                <a:cs typeface="Times New Roman"/>
              </a:rPr>
              <a:t>and began  reading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signatures </a:t>
            </a:r>
            <a:r>
              <a:rPr dirty="0" sz="1200">
                <a:latin typeface="Times New Roman"/>
                <a:cs typeface="Times New Roman"/>
              </a:rPr>
              <a:t>in the list. When </a:t>
            </a:r>
            <a:r>
              <a:rPr dirty="0" sz="1200" spc="-5">
                <a:latin typeface="Times New Roman"/>
                <a:cs typeface="Times New Roman"/>
              </a:rPr>
              <a:t>his eyes </a:t>
            </a:r>
            <a:r>
              <a:rPr dirty="0" sz="1200">
                <a:latin typeface="Times New Roman"/>
                <a:cs typeface="Times New Roman"/>
              </a:rPr>
              <a:t>reached the middle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long list of  </a:t>
            </a:r>
            <a:r>
              <a:rPr dirty="0" sz="1200" spc="-5">
                <a:latin typeface="Times New Roman"/>
                <a:cs typeface="Times New Roman"/>
              </a:rPr>
              <a:t>signatures,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started, gave an ejaculation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astonishment and snapped his fingers,  while his face expressed </a:t>
            </a:r>
            <a:r>
              <a:rPr dirty="0" sz="1200">
                <a:latin typeface="Times New Roman"/>
                <a:cs typeface="Times New Roman"/>
              </a:rPr>
              <a:t>the utmost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perplexity.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"Again!"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slapping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knee.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 spc="-5">
                <a:latin typeface="Times New Roman"/>
                <a:cs typeface="Times New Roman"/>
              </a:rPr>
              <a:t>extraordinary! Again! Again there is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signature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fellow, </a:t>
            </a:r>
            <a:r>
              <a:rPr dirty="0" sz="1200" spc="-5">
                <a:latin typeface="Times New Roman"/>
                <a:cs typeface="Times New Roman"/>
              </a:rPr>
              <a:t>goodness knows </a:t>
            </a:r>
            <a:r>
              <a:rPr dirty="0" sz="1200">
                <a:latin typeface="Times New Roman"/>
                <a:cs typeface="Times New Roman"/>
              </a:rPr>
              <a:t>who he </a:t>
            </a:r>
            <a:r>
              <a:rPr dirty="0" sz="1200" spc="-5">
                <a:latin typeface="Times New Roman"/>
                <a:cs typeface="Times New Roman"/>
              </a:rPr>
              <a:t>is! Fedyukov!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Among the </a:t>
            </a:r>
            <a:r>
              <a:rPr dirty="0" sz="1200" spc="-5">
                <a:latin typeface="Times New Roman"/>
                <a:cs typeface="Times New Roman"/>
              </a:rPr>
              <a:t>numerous signatures </a:t>
            </a:r>
            <a:r>
              <a:rPr dirty="0" sz="1200">
                <a:latin typeface="Times New Roman"/>
                <a:cs typeface="Times New Roman"/>
              </a:rPr>
              <a:t>on the paper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signature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certain </a:t>
            </a:r>
            <a:r>
              <a:rPr dirty="0" sz="1200" spc="-5">
                <a:latin typeface="Times New Roman"/>
                <a:cs typeface="Times New Roman"/>
              </a:rPr>
              <a:t>Fedyukov.  </a:t>
            </a:r>
            <a:r>
              <a:rPr dirty="0" sz="1200">
                <a:latin typeface="Times New Roman"/>
                <a:cs typeface="Times New Roman"/>
              </a:rPr>
              <a:t>Who the </a:t>
            </a:r>
            <a:r>
              <a:rPr dirty="0" sz="1200" spc="-5">
                <a:latin typeface="Times New Roman"/>
                <a:cs typeface="Times New Roman"/>
              </a:rPr>
              <a:t>devil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Fedyukov was, Navagin had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notion. He went over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all his acquaintances, </a:t>
            </a:r>
            <a:r>
              <a:rPr dirty="0" sz="1200">
                <a:latin typeface="Times New Roman"/>
                <a:cs typeface="Times New Roman"/>
              </a:rPr>
              <a:t>relations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subordinates in the </a:t>
            </a:r>
            <a:r>
              <a:rPr dirty="0" sz="1200" spc="-5">
                <a:latin typeface="Times New Roman"/>
                <a:cs typeface="Times New Roman"/>
              </a:rPr>
              <a:t>service, recalled his  remote past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could recollect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Fedyukov.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was so strange was </a:t>
            </a:r>
            <a:r>
              <a:rPr dirty="0" sz="1200">
                <a:latin typeface="Times New Roman"/>
                <a:cs typeface="Times New Roman"/>
              </a:rPr>
              <a:t>that  this </a:t>
            </a:r>
            <a:r>
              <a:rPr dirty="0" sz="1200" i="1">
                <a:latin typeface="Times New Roman"/>
                <a:cs typeface="Times New Roman"/>
              </a:rPr>
              <a:t>incognito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Fedyukov, had signed his name </a:t>
            </a:r>
            <a:r>
              <a:rPr dirty="0" sz="1200">
                <a:latin typeface="Times New Roman"/>
                <a:cs typeface="Times New Roman"/>
              </a:rPr>
              <a:t>regularly every </a:t>
            </a:r>
            <a:r>
              <a:rPr dirty="0" sz="1200" spc="-5">
                <a:latin typeface="Times New Roman"/>
                <a:cs typeface="Times New Roman"/>
              </a:rPr>
              <a:t>Christmas and Easter </a:t>
            </a:r>
            <a:r>
              <a:rPr dirty="0" sz="1200">
                <a:latin typeface="Times New Roman"/>
                <a:cs typeface="Times New Roman"/>
              </a:rPr>
              <a:t>for  the last </a:t>
            </a:r>
            <a:r>
              <a:rPr dirty="0" sz="1200" spc="-5">
                <a:latin typeface="Times New Roman"/>
                <a:cs typeface="Times New Roman"/>
              </a:rPr>
              <a:t>thirteen years. Neither Navagin, his </a:t>
            </a:r>
            <a:r>
              <a:rPr dirty="0" sz="1200">
                <a:latin typeface="Times New Roman"/>
                <a:cs typeface="Times New Roman"/>
              </a:rPr>
              <a:t>wife, nor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house porter </a:t>
            </a:r>
            <a:r>
              <a:rPr dirty="0" sz="1200" spc="-5">
                <a:latin typeface="Times New Roman"/>
                <a:cs typeface="Times New Roman"/>
              </a:rPr>
              <a:t>knew </a:t>
            </a:r>
            <a:r>
              <a:rPr dirty="0" sz="1200">
                <a:latin typeface="Times New Roman"/>
                <a:cs typeface="Times New Roman"/>
              </a:rPr>
              <a:t>who he  </a:t>
            </a:r>
            <a:r>
              <a:rPr dirty="0" sz="1200" spc="-5">
                <a:latin typeface="Times New Roman"/>
                <a:cs typeface="Times New Roman"/>
              </a:rPr>
              <a:t>was, where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from or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extraordinary!" Navagin thought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perplexity,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paced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study. "It's  strange and </a:t>
            </a:r>
            <a:r>
              <a:rPr dirty="0" sz="1200">
                <a:latin typeface="Times New Roman"/>
                <a:cs typeface="Times New Roman"/>
              </a:rPr>
              <a:t>incomprehensible!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sorcery!"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"Call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porter </a:t>
            </a:r>
            <a:r>
              <a:rPr dirty="0" sz="1200">
                <a:latin typeface="Times New Roman"/>
                <a:cs typeface="Times New Roman"/>
              </a:rPr>
              <a:t>here!" he </a:t>
            </a:r>
            <a:r>
              <a:rPr dirty="0" sz="1200" spc="-5">
                <a:latin typeface="Times New Roman"/>
                <a:cs typeface="Times New Roman"/>
              </a:rPr>
              <a:t>shouted.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"It's devilish </a:t>
            </a:r>
            <a:r>
              <a:rPr dirty="0" sz="1200">
                <a:latin typeface="Times New Roman"/>
                <a:cs typeface="Times New Roman"/>
              </a:rPr>
              <a:t>queer!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find out who 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say, Grigory,"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addressing </a:t>
            </a:r>
            <a:r>
              <a:rPr dirty="0" sz="1200">
                <a:latin typeface="Times New Roman"/>
                <a:cs typeface="Times New Roman"/>
              </a:rPr>
              <a:t>the porter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entered, "that Fedyukov has signed  his </a:t>
            </a:r>
            <a:r>
              <a:rPr dirty="0" sz="120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again! 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Excellency."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"Upon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word, but he </a:t>
            </a:r>
            <a:r>
              <a:rPr dirty="0" sz="1200" spc="-5">
                <a:latin typeface="Times New Roman"/>
                <a:cs typeface="Times New Roman"/>
              </a:rPr>
              <a:t>has signed his name! So </a:t>
            </a:r>
            <a:r>
              <a:rPr dirty="0" sz="1200">
                <a:latin typeface="Times New Roman"/>
                <a:cs typeface="Times New Roman"/>
              </a:rPr>
              <a:t>he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in the </a:t>
            </a:r>
            <a:r>
              <a:rPr dirty="0" sz="1200" spc="-5">
                <a:latin typeface="Times New Roman"/>
                <a:cs typeface="Times New Roman"/>
              </a:rPr>
              <a:t>hall. Has </a:t>
            </a:r>
            <a:r>
              <a:rPr dirty="0" sz="1200">
                <a:latin typeface="Times New Roman"/>
                <a:cs typeface="Times New Roman"/>
              </a:rPr>
              <a:t>he  been?"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hasn't,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Excellency."</a:t>
            </a:r>
            <a:endParaRPr sz="1200">
              <a:latin typeface="Times New Roman"/>
              <a:cs typeface="Times New Roman"/>
            </a:endParaRPr>
          </a:p>
          <a:p>
            <a:pPr marL="12700" marR="1788160">
              <a:lnSpc>
                <a:spcPts val="2780"/>
              </a:lnSpc>
              <a:spcBef>
                <a:spcPts val="305"/>
              </a:spcBef>
            </a:pPr>
            <a:r>
              <a:rPr dirty="0" sz="1200" spc="-5">
                <a:latin typeface="Times New Roman"/>
                <a:cs typeface="Times New Roman"/>
              </a:rPr>
              <a:t>"How could </a:t>
            </a:r>
            <a:r>
              <a:rPr dirty="0" sz="1200">
                <a:latin typeface="Times New Roman"/>
                <a:cs typeface="Times New Roman"/>
              </a:rPr>
              <a:t>he have </a:t>
            </a:r>
            <a:r>
              <a:rPr dirty="0" sz="1200" spc="-5">
                <a:latin typeface="Times New Roman"/>
                <a:cs typeface="Times New Roman"/>
              </a:rPr>
              <a:t>signed his name without </a:t>
            </a:r>
            <a:r>
              <a:rPr dirty="0" sz="1200">
                <a:latin typeface="Times New Roman"/>
                <a:cs typeface="Times New Roman"/>
              </a:rPr>
              <a:t>being there?"  </a:t>
            </a:r>
            <a:r>
              <a:rPr dirty="0" sz="1200" spc="-5">
                <a:latin typeface="Times New Roman"/>
                <a:cs typeface="Times New Roman"/>
              </a:rPr>
              <a:t>"I can't tell."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"Who is </a:t>
            </a:r>
            <a:r>
              <a:rPr dirty="0" sz="1200">
                <a:latin typeface="Times New Roman"/>
                <a:cs typeface="Times New Roman"/>
              </a:rPr>
              <a:t>to tell, then? You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gaping there in the </a:t>
            </a:r>
            <a:r>
              <a:rPr dirty="0" sz="1200" spc="-5">
                <a:latin typeface="Times New Roman"/>
                <a:cs typeface="Times New Roman"/>
              </a:rPr>
              <a:t>hall. </a:t>
            </a:r>
            <a:r>
              <a:rPr dirty="0" sz="1200" spc="5">
                <a:latin typeface="Times New Roman"/>
                <a:cs typeface="Times New Roman"/>
              </a:rPr>
              <a:t>Try </a:t>
            </a:r>
            <a:r>
              <a:rPr dirty="0" sz="1200" spc="-5">
                <a:latin typeface="Times New Roman"/>
                <a:cs typeface="Times New Roman"/>
              </a:rPr>
              <a:t>and remember, perhaps  </a:t>
            </a:r>
            <a:r>
              <a:rPr dirty="0" sz="1200">
                <a:latin typeface="Times New Roman"/>
                <a:cs typeface="Times New Roman"/>
              </a:rPr>
              <a:t>someone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didn't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in? Think 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minute!"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your Excellency, </a:t>
            </a:r>
            <a:r>
              <a:rPr dirty="0" sz="1200">
                <a:latin typeface="Times New Roman"/>
                <a:cs typeface="Times New Roman"/>
              </a:rPr>
              <a:t>there has been no one I </a:t>
            </a:r>
            <a:r>
              <a:rPr dirty="0" sz="1200" spc="-5">
                <a:latin typeface="Times New Roman"/>
                <a:cs typeface="Times New Roman"/>
              </a:rPr>
              <a:t>didn't </a:t>
            </a:r>
            <a:r>
              <a:rPr dirty="0" sz="1200">
                <a:latin typeface="Times New Roman"/>
                <a:cs typeface="Times New Roman"/>
              </a:rPr>
              <a:t>know. </a:t>
            </a:r>
            <a:r>
              <a:rPr dirty="0" sz="1200" spc="-5">
                <a:latin typeface="Times New Roman"/>
                <a:cs typeface="Times New Roman"/>
              </a:rPr>
              <a:t>Our clerks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been,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baroness </a:t>
            </a:r>
            <a:r>
              <a:rPr dirty="0" sz="1200">
                <a:latin typeface="Times New Roman"/>
                <a:cs typeface="Times New Roman"/>
              </a:rPr>
              <a:t>came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Excellency,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priests have </a:t>
            </a:r>
            <a:r>
              <a:rPr dirty="0" sz="1200">
                <a:latin typeface="Times New Roman"/>
                <a:cs typeface="Times New Roman"/>
              </a:rPr>
              <a:t>been with the </a:t>
            </a:r>
            <a:r>
              <a:rPr dirty="0" sz="1200" spc="-5">
                <a:latin typeface="Times New Roman"/>
                <a:cs typeface="Times New Roman"/>
              </a:rPr>
              <a:t>Cross, and there </a:t>
            </a:r>
            <a:r>
              <a:rPr dirty="0" sz="1200">
                <a:latin typeface="Times New Roman"/>
                <a:cs typeface="Times New Roman"/>
              </a:rPr>
              <a:t>has 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else.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invisible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signed his </a:t>
            </a:r>
            <a:r>
              <a:rPr dirty="0" sz="1200">
                <a:latin typeface="Times New Roman"/>
                <a:cs typeface="Times New Roman"/>
              </a:rPr>
              <a:t>name, then,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6525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698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"I can't say: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there has been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Fedyukov here. That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swear before </a:t>
            </a:r>
            <a:r>
              <a:rPr dirty="0" sz="1200">
                <a:latin typeface="Times New Roman"/>
                <a:cs typeface="Times New Roman"/>
              </a:rPr>
              <a:t>the holy  </a:t>
            </a:r>
            <a:r>
              <a:rPr dirty="0" sz="1200" spc="-5">
                <a:latin typeface="Times New Roman"/>
                <a:cs typeface="Times New Roman"/>
              </a:rPr>
              <a:t>image. </a:t>
            </a:r>
            <a:r>
              <a:rPr dirty="0" sz="1200">
                <a:latin typeface="Times New Roman"/>
                <a:cs typeface="Times New Roman"/>
              </a:rPr>
              <a:t>. .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queer!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incomprehensible!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ex-traordinary!" mused </a:t>
            </a:r>
            <a:r>
              <a:rPr dirty="0" sz="1200" spc="-5">
                <a:latin typeface="Times New Roman"/>
                <a:cs typeface="Times New Roman"/>
              </a:rPr>
              <a:t>Navagin. "It's </a:t>
            </a:r>
            <a:r>
              <a:rPr dirty="0" sz="1200">
                <a:latin typeface="Times New Roman"/>
                <a:cs typeface="Times New Roman"/>
              </a:rPr>
              <a:t>positively  </a:t>
            </a:r>
            <a:r>
              <a:rPr dirty="0" sz="1200" spc="-5">
                <a:latin typeface="Times New Roman"/>
                <a:cs typeface="Times New Roman"/>
              </a:rPr>
              <a:t>ludicrous. A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has been </a:t>
            </a:r>
            <a:r>
              <a:rPr dirty="0" sz="1200">
                <a:latin typeface="Times New Roman"/>
                <a:cs typeface="Times New Roman"/>
              </a:rPr>
              <a:t>signing </a:t>
            </a:r>
            <a:r>
              <a:rPr dirty="0" sz="1200" spc="-5">
                <a:latin typeface="Times New Roman"/>
                <a:cs typeface="Times New Roman"/>
              </a:rPr>
              <a:t>his name </a:t>
            </a:r>
            <a:r>
              <a:rPr dirty="0" sz="1200">
                <a:latin typeface="Times New Roman"/>
                <a:cs typeface="Times New Roman"/>
              </a:rPr>
              <a:t>here for </a:t>
            </a:r>
            <a:r>
              <a:rPr dirty="0" sz="1200" spc="-5">
                <a:latin typeface="Times New Roman"/>
                <a:cs typeface="Times New Roman"/>
              </a:rPr>
              <a:t>thirteen years and you can't </a:t>
            </a:r>
            <a:r>
              <a:rPr dirty="0" sz="1200">
                <a:latin typeface="Times New Roman"/>
                <a:cs typeface="Times New Roman"/>
              </a:rPr>
              <a:t>find  out who he </a:t>
            </a:r>
            <a:r>
              <a:rPr dirty="0" sz="1200" spc="-5">
                <a:latin typeface="Times New Roman"/>
                <a:cs typeface="Times New Roman"/>
              </a:rPr>
              <a:t>is. Perhaps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joke? </a:t>
            </a:r>
            <a:r>
              <a:rPr dirty="0" sz="1200" spc="-5">
                <a:latin typeface="Times New Roman"/>
                <a:cs typeface="Times New Roman"/>
              </a:rPr>
              <a:t>Perhaps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clerk writes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name as well as his  own for</a:t>
            </a:r>
            <a:r>
              <a:rPr dirty="0" sz="1200">
                <a:latin typeface="Times New Roman"/>
                <a:cs typeface="Times New Roman"/>
              </a:rPr>
              <a:t> fun."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And Navagin </a:t>
            </a:r>
            <a:r>
              <a:rPr dirty="0" sz="1200">
                <a:latin typeface="Times New Roman"/>
                <a:cs typeface="Times New Roman"/>
              </a:rPr>
              <a:t>began examining </a:t>
            </a:r>
            <a:r>
              <a:rPr dirty="0" sz="1200" spc="-5">
                <a:latin typeface="Times New Roman"/>
                <a:cs typeface="Times New Roman"/>
              </a:rPr>
              <a:t>Fedyukov's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bold, </a:t>
            </a:r>
            <a:r>
              <a:rPr dirty="0" sz="1200" spc="-5">
                <a:latin typeface="Times New Roman"/>
                <a:cs typeface="Times New Roman"/>
              </a:rPr>
              <a:t>florid </a:t>
            </a:r>
            <a:r>
              <a:rPr dirty="0" sz="1200">
                <a:latin typeface="Times New Roman"/>
                <a:cs typeface="Times New Roman"/>
              </a:rPr>
              <a:t>signature in the old-fashioned </a:t>
            </a:r>
            <a:r>
              <a:rPr dirty="0" sz="1200" spc="-5">
                <a:latin typeface="Times New Roman"/>
                <a:cs typeface="Times New Roman"/>
              </a:rPr>
              <a:t>style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twirls and </a:t>
            </a:r>
            <a:r>
              <a:rPr dirty="0" sz="1200">
                <a:latin typeface="Times New Roman"/>
                <a:cs typeface="Times New Roman"/>
              </a:rPr>
              <a:t>flourishes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utterly unlike the handwriting of the other </a:t>
            </a:r>
            <a:r>
              <a:rPr dirty="0" sz="1200" spc="-5">
                <a:latin typeface="Times New Roman"/>
                <a:cs typeface="Times New Roman"/>
              </a:rPr>
              <a:t>signatures.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next </a:t>
            </a:r>
            <a:r>
              <a:rPr dirty="0" sz="1200" spc="-5">
                <a:latin typeface="Times New Roman"/>
                <a:cs typeface="Times New Roman"/>
              </a:rPr>
              <a:t>below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signature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Shtutchkin,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provincial secretary,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scared, </a:t>
            </a:r>
            <a:r>
              <a:rPr dirty="0" sz="1200">
                <a:latin typeface="Times New Roman"/>
                <a:cs typeface="Times New Roman"/>
              </a:rPr>
              <a:t>timorous little man who would certainly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died of </a:t>
            </a:r>
            <a:r>
              <a:rPr dirty="0" sz="1200" spc="-5">
                <a:latin typeface="Times New Roman"/>
                <a:cs typeface="Times New Roman"/>
              </a:rPr>
              <a:t>fright </a:t>
            </a:r>
            <a:r>
              <a:rPr dirty="0" sz="1200">
                <a:latin typeface="Times New Roman"/>
                <a:cs typeface="Times New Roman"/>
              </a:rPr>
              <a:t>if he had </a:t>
            </a:r>
            <a:r>
              <a:rPr dirty="0" sz="1200" spc="-5">
                <a:latin typeface="Times New Roman"/>
                <a:cs typeface="Times New Roman"/>
              </a:rPr>
              <a:t>ventured </a:t>
            </a:r>
            <a:r>
              <a:rPr dirty="0" sz="1200">
                <a:latin typeface="Times New Roman"/>
                <a:cs typeface="Times New Roman"/>
              </a:rPr>
              <a:t>upon such </a:t>
            </a:r>
            <a:r>
              <a:rPr dirty="0" sz="1200" spc="-5">
                <a:latin typeface="Times New Roman"/>
                <a:cs typeface="Times New Roman"/>
              </a:rPr>
              <a:t>an impudent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joke.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mysterious Fedyukov has signed his name again!" said Navagin, going </a:t>
            </a:r>
            <a:r>
              <a:rPr dirty="0" sz="1200">
                <a:latin typeface="Times New Roman"/>
                <a:cs typeface="Times New Roman"/>
              </a:rPr>
              <a:t>in to </a:t>
            </a:r>
            <a:r>
              <a:rPr dirty="0" sz="1200" spc="-5">
                <a:latin typeface="Times New Roman"/>
                <a:cs typeface="Times New Roman"/>
              </a:rPr>
              <a:t>see  his wife. "Again </a:t>
            </a:r>
            <a:r>
              <a:rPr dirty="0" sz="1200">
                <a:latin typeface="Times New Roman"/>
                <a:cs typeface="Times New Roman"/>
              </a:rPr>
              <a:t>I fail to find out who 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Madame Navagin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spiritualist, and so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phenomena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nature, comprehensible 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incomprehensible,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very simple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extraordinary about </a:t>
            </a:r>
            <a:r>
              <a:rPr dirty="0" sz="1200">
                <a:latin typeface="Times New Roman"/>
                <a:cs typeface="Times New Roman"/>
              </a:rPr>
              <a:t>it,"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said. </a:t>
            </a:r>
            <a:r>
              <a:rPr dirty="0" sz="1200" spc="-5">
                <a:latin typeface="Times New Roman"/>
                <a:cs typeface="Times New Roman"/>
              </a:rPr>
              <a:t>"You don't </a:t>
            </a:r>
            <a:r>
              <a:rPr dirty="0" sz="1200">
                <a:latin typeface="Times New Roman"/>
                <a:cs typeface="Times New Roman"/>
              </a:rPr>
              <a:t>believe it,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</a:t>
            </a:r>
            <a:r>
              <a:rPr dirty="0" sz="1200">
                <a:latin typeface="Times New Roman"/>
                <a:cs typeface="Times New Roman"/>
              </a:rPr>
              <a:t>but I  </a:t>
            </a:r>
            <a:r>
              <a:rPr dirty="0" sz="1200" spc="-5">
                <a:latin typeface="Times New Roman"/>
                <a:cs typeface="Times New Roman"/>
              </a:rPr>
              <a:t>have said </a:t>
            </a:r>
            <a:r>
              <a:rPr dirty="0" sz="1200">
                <a:latin typeface="Times New Roman"/>
                <a:cs typeface="Times New Roman"/>
              </a:rPr>
              <a:t>it already and I say it </a:t>
            </a:r>
            <a:r>
              <a:rPr dirty="0" sz="1200" spc="-5">
                <a:latin typeface="Times New Roman"/>
                <a:cs typeface="Times New Roman"/>
              </a:rPr>
              <a:t>again: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deal in the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 supernatural, which </a:t>
            </a:r>
            <a:r>
              <a:rPr dirty="0" sz="1200">
                <a:latin typeface="Times New Roman"/>
                <a:cs typeface="Times New Roman"/>
              </a:rPr>
              <a:t>our feeble </a:t>
            </a:r>
            <a:r>
              <a:rPr dirty="0" sz="1200" spc="-5">
                <a:latin typeface="Times New Roman"/>
                <a:cs typeface="Times New Roman"/>
              </a:rPr>
              <a:t>intellect can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-5">
                <a:latin typeface="Times New Roman"/>
                <a:cs typeface="Times New Roman"/>
              </a:rPr>
              <a:t>grasp.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convinced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this  Fedyukov is </a:t>
            </a:r>
            <a:r>
              <a:rPr dirty="0" sz="1200">
                <a:latin typeface="Times New Roman"/>
                <a:cs typeface="Times New Roman"/>
              </a:rPr>
              <a:t>a spirit 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 sympathy for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would </a:t>
            </a:r>
            <a:r>
              <a:rPr dirty="0" sz="1200" spc="-5">
                <a:latin typeface="Times New Roman"/>
                <a:cs typeface="Times New Roman"/>
              </a:rPr>
              <a:t>call </a:t>
            </a:r>
            <a:r>
              <a:rPr dirty="0" sz="1200">
                <a:latin typeface="Times New Roman"/>
                <a:cs typeface="Times New Roman"/>
              </a:rPr>
              <a:t>him up  </a:t>
            </a:r>
            <a:r>
              <a:rPr dirty="0" sz="1200" spc="-5">
                <a:latin typeface="Times New Roman"/>
                <a:cs typeface="Times New Roman"/>
              </a:rPr>
              <a:t>and ask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"Nonsense, </a:t>
            </a:r>
            <a:r>
              <a:rPr dirty="0" sz="1200">
                <a:latin typeface="Times New Roman"/>
                <a:cs typeface="Times New Roman"/>
              </a:rPr>
              <a:t>nonsense!"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700"/>
              </a:lnSpc>
            </a:pPr>
            <a:r>
              <a:rPr dirty="0" sz="1200" spc="-5">
                <a:latin typeface="Times New Roman"/>
                <a:cs typeface="Times New Roman"/>
              </a:rPr>
              <a:t>Navagin was free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superstitions, </a:t>
            </a:r>
            <a:r>
              <a:rPr dirty="0" sz="1200">
                <a:latin typeface="Times New Roman"/>
                <a:cs typeface="Times New Roman"/>
              </a:rPr>
              <a:t>but the </a:t>
            </a:r>
            <a:r>
              <a:rPr dirty="0" sz="1200" spc="-5">
                <a:latin typeface="Times New Roman"/>
                <a:cs typeface="Times New Roman"/>
              </a:rPr>
              <a:t>phenomenon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interested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was so  mysterious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sorts of uncanny devilry intruded into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against his </a:t>
            </a:r>
            <a:r>
              <a:rPr dirty="0" sz="1200">
                <a:latin typeface="Times New Roman"/>
                <a:cs typeface="Times New Roman"/>
              </a:rPr>
              <a:t>will. </a:t>
            </a:r>
            <a:r>
              <a:rPr dirty="0" sz="1200" spc="-5">
                <a:latin typeface="Times New Roman"/>
                <a:cs typeface="Times New Roman"/>
              </a:rPr>
              <a:t>All  </a:t>
            </a:r>
            <a:r>
              <a:rPr dirty="0" sz="1200">
                <a:latin typeface="Times New Roman"/>
                <a:cs typeface="Times New Roman"/>
              </a:rPr>
              <a:t>the evening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imagining that the </a:t>
            </a:r>
            <a:r>
              <a:rPr dirty="0" sz="1200" spc="-5">
                <a:latin typeface="Times New Roman"/>
                <a:cs typeface="Times New Roman"/>
              </a:rPr>
              <a:t>incognito Fedyukov was </a:t>
            </a:r>
            <a:r>
              <a:rPr dirty="0" sz="1200">
                <a:latin typeface="Times New Roman"/>
                <a:cs typeface="Times New Roman"/>
              </a:rPr>
              <a:t>the spirit of some </a:t>
            </a:r>
            <a:r>
              <a:rPr dirty="0" sz="1200" spc="5">
                <a:latin typeface="Times New Roman"/>
                <a:cs typeface="Times New Roman"/>
              </a:rPr>
              <a:t>long-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dead clerk,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discharged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Navagin's ancestors </a:t>
            </a:r>
            <a:r>
              <a:rPr dirty="0" sz="1200" spc="-5">
                <a:latin typeface="Times New Roman"/>
                <a:cs typeface="Times New Roman"/>
              </a:rPr>
              <a:t>and was  now revenging </a:t>
            </a:r>
            <a:r>
              <a:rPr dirty="0" sz="1200">
                <a:latin typeface="Times New Roman"/>
                <a:cs typeface="Times New Roman"/>
              </a:rPr>
              <a:t>himself on their descendant; or perhaps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kinsman </a:t>
            </a:r>
            <a:r>
              <a:rPr dirty="0" sz="1200">
                <a:latin typeface="Times New Roman"/>
                <a:cs typeface="Times New Roman"/>
              </a:rPr>
              <a:t>of some petty  </a:t>
            </a:r>
            <a:r>
              <a:rPr dirty="0" sz="1200" spc="-5">
                <a:latin typeface="Times New Roman"/>
                <a:cs typeface="Times New Roman"/>
              </a:rPr>
              <a:t>official </a:t>
            </a:r>
            <a:r>
              <a:rPr dirty="0" sz="1200">
                <a:latin typeface="Times New Roman"/>
                <a:cs typeface="Times New Roman"/>
              </a:rPr>
              <a:t>dismissed by </a:t>
            </a:r>
            <a:r>
              <a:rPr dirty="0" sz="1200" spc="-5">
                <a:latin typeface="Times New Roman"/>
                <a:cs typeface="Times New Roman"/>
              </a:rPr>
              <a:t>Navagin </a:t>
            </a:r>
            <a:r>
              <a:rPr dirty="0" sz="1200">
                <a:latin typeface="Times New Roman"/>
                <a:cs typeface="Times New Roman"/>
              </a:rPr>
              <a:t>himself, or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girl seduced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him. . 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All night Navagin dreamed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gaunt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clerk </a:t>
            </a:r>
            <a:r>
              <a:rPr dirty="0" sz="1200">
                <a:latin typeface="Times New Roman"/>
                <a:cs typeface="Times New Roman"/>
              </a:rPr>
              <a:t>in a shabby </a:t>
            </a:r>
            <a:r>
              <a:rPr dirty="0" sz="1200" spc="-5">
                <a:latin typeface="Times New Roman"/>
                <a:cs typeface="Times New Roman"/>
              </a:rPr>
              <a:t>uniform,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face as  yellow as </a:t>
            </a:r>
            <a:r>
              <a:rPr dirty="0" sz="1200">
                <a:latin typeface="Times New Roman"/>
                <a:cs typeface="Times New Roman"/>
              </a:rPr>
              <a:t>a lemon, </a:t>
            </a:r>
            <a:r>
              <a:rPr dirty="0" sz="1200" spc="-5">
                <a:latin typeface="Times New Roman"/>
                <a:cs typeface="Times New Roman"/>
              </a:rPr>
              <a:t>hair </a:t>
            </a:r>
            <a:r>
              <a:rPr dirty="0" sz="1200">
                <a:latin typeface="Times New Roman"/>
                <a:cs typeface="Times New Roman"/>
              </a:rPr>
              <a:t>that stood up like a </a:t>
            </a:r>
            <a:r>
              <a:rPr dirty="0" sz="1200" spc="-5">
                <a:latin typeface="Times New Roman"/>
                <a:cs typeface="Times New Roman"/>
              </a:rPr>
              <a:t>brush, and </a:t>
            </a:r>
            <a:r>
              <a:rPr dirty="0" sz="1200">
                <a:latin typeface="Times New Roman"/>
                <a:cs typeface="Times New Roman"/>
              </a:rPr>
              <a:t>pewtery </a:t>
            </a:r>
            <a:r>
              <a:rPr dirty="0" sz="1200" spc="-5">
                <a:latin typeface="Times New Roman"/>
                <a:cs typeface="Times New Roman"/>
              </a:rPr>
              <a:t>eyes;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clerk said  </a:t>
            </a:r>
            <a:r>
              <a:rPr dirty="0" sz="1200">
                <a:latin typeface="Times New Roman"/>
                <a:cs typeface="Times New Roman"/>
              </a:rPr>
              <a:t>something in a sepulchral voice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shook a </a:t>
            </a:r>
            <a:r>
              <a:rPr dirty="0" sz="1200" spc="5">
                <a:latin typeface="Times New Roman"/>
                <a:cs typeface="Times New Roman"/>
              </a:rPr>
              <a:t>bony </a:t>
            </a:r>
            <a:r>
              <a:rPr dirty="0" sz="1200" spc="-5">
                <a:latin typeface="Times New Roman"/>
                <a:cs typeface="Times New Roman"/>
              </a:rPr>
              <a:t>finger at </a:t>
            </a:r>
            <a:r>
              <a:rPr dirty="0" sz="1200">
                <a:latin typeface="Times New Roman"/>
                <a:cs typeface="Times New Roman"/>
              </a:rPr>
              <a:t>him. And </a:t>
            </a:r>
            <a:r>
              <a:rPr dirty="0" sz="1200" spc="-5">
                <a:latin typeface="Times New Roman"/>
                <a:cs typeface="Times New Roman"/>
              </a:rPr>
              <a:t>Navagin almost  had an attack </a:t>
            </a:r>
            <a:r>
              <a:rPr dirty="0" sz="1200">
                <a:latin typeface="Times New Roman"/>
                <a:cs typeface="Times New Roman"/>
              </a:rPr>
              <a:t>of inflammation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fortnight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silent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gloomy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kept </a:t>
            </a:r>
            <a:r>
              <a:rPr dirty="0" sz="1200" spc="-5">
                <a:latin typeface="Times New Roman"/>
                <a:cs typeface="Times New Roman"/>
              </a:rPr>
              <a:t>walking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and </a:t>
            </a:r>
            <a:r>
              <a:rPr dirty="0" sz="1200" spc="-5">
                <a:latin typeface="Times New Roman"/>
                <a:cs typeface="Times New Roman"/>
              </a:rPr>
              <a:t>thinking. </a:t>
            </a:r>
            <a:r>
              <a:rPr dirty="0" sz="1200" spc="-10">
                <a:latin typeface="Times New Roman"/>
                <a:cs typeface="Times New Roman"/>
              </a:rPr>
              <a:t>In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overcame his sceptical vanity, and going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his wife's </a:t>
            </a:r>
            <a:r>
              <a:rPr dirty="0" sz="1200">
                <a:latin typeface="Times New Roman"/>
                <a:cs typeface="Times New Roman"/>
              </a:rPr>
              <a:t>room he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in a  hollow</a:t>
            </a:r>
            <a:r>
              <a:rPr dirty="0" sz="1200" spc="-5">
                <a:latin typeface="Times New Roman"/>
                <a:cs typeface="Times New Roman"/>
              </a:rPr>
              <a:t> voice: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"Zina, call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Fedyukov!"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spiritualistic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was delighted;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sheet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cardboard </a:t>
            </a:r>
            <a:r>
              <a:rPr dirty="0" sz="1200">
                <a:latin typeface="Times New Roman"/>
                <a:cs typeface="Times New Roman"/>
              </a:rPr>
              <a:t>and a saucer,  made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husband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beside her, and </a:t>
            </a:r>
            <a:r>
              <a:rPr dirty="0" sz="1200">
                <a:latin typeface="Times New Roman"/>
                <a:cs typeface="Times New Roman"/>
              </a:rPr>
              <a:t>began upon the </a:t>
            </a:r>
            <a:r>
              <a:rPr dirty="0" sz="1200" spc="-5">
                <a:latin typeface="Times New Roman"/>
                <a:cs typeface="Times New Roman"/>
              </a:rPr>
              <a:t>magic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rites.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2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Fedyukov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waiting long.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118485">
              <a:lnSpc>
                <a:spcPct val="192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want?" </a:t>
            </a:r>
            <a:r>
              <a:rPr dirty="0" sz="1200" spc="-5">
                <a:latin typeface="Times New Roman"/>
                <a:cs typeface="Times New Roman"/>
              </a:rPr>
              <a:t>asked Navagin.  "Repent," answered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saucer.  "What were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earth?"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 spc="-5">
                <a:latin typeface="Times New Roman"/>
                <a:cs typeface="Times New Roman"/>
              </a:rPr>
              <a:t>sinner.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"There,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see!" </a:t>
            </a:r>
            <a:r>
              <a:rPr dirty="0" sz="1200" spc="-5">
                <a:latin typeface="Times New Roman"/>
                <a:cs typeface="Times New Roman"/>
              </a:rPr>
              <a:t>whispered his wife, "and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did not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believe!"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Navagin conversed </a:t>
            </a:r>
            <a:r>
              <a:rPr dirty="0" sz="1200">
                <a:latin typeface="Times New Roman"/>
                <a:cs typeface="Times New Roman"/>
              </a:rPr>
              <a:t>for a long time with </a:t>
            </a:r>
            <a:r>
              <a:rPr dirty="0" sz="1200" spc="-5">
                <a:latin typeface="Times New Roman"/>
                <a:cs typeface="Times New Roman"/>
              </a:rPr>
              <a:t>Fedyukov, 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Napoleon,  Hannibal, Askotchensky, his aunt Klavdya Zaharovna, and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all gave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brief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-5">
                <a:latin typeface="Times New Roman"/>
                <a:cs typeface="Times New Roman"/>
              </a:rPr>
              <a:t>correct answers </a:t>
            </a:r>
            <a:r>
              <a:rPr dirty="0" sz="1200">
                <a:latin typeface="Times New Roman"/>
                <a:cs typeface="Times New Roman"/>
              </a:rPr>
              <a:t>full of deep </a:t>
            </a:r>
            <a:r>
              <a:rPr dirty="0" sz="1200" spc="-5">
                <a:latin typeface="Times New Roman"/>
                <a:cs typeface="Times New Roman"/>
              </a:rPr>
              <a:t>significance.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busy with the saucer for four hours,  </a:t>
            </a:r>
            <a:r>
              <a:rPr dirty="0" sz="1200" spc="-5">
                <a:latin typeface="Times New Roman"/>
                <a:cs typeface="Times New Roman"/>
              </a:rPr>
              <a:t>and fell asleep soothed and </a:t>
            </a:r>
            <a:r>
              <a:rPr dirty="0" sz="1200">
                <a:latin typeface="Times New Roman"/>
                <a:cs typeface="Times New Roman"/>
              </a:rPr>
              <a:t>happy 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become acquainted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mysterious  world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new to him.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studied spiritualism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day, and 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office, informed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clerks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deal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nature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was supernatural  and marvellous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our men of </a:t>
            </a:r>
            <a:r>
              <a:rPr dirty="0" sz="1200" spc="-5">
                <a:latin typeface="Times New Roman"/>
                <a:cs typeface="Times New Roman"/>
              </a:rPr>
              <a:t>science </a:t>
            </a:r>
            <a:r>
              <a:rPr dirty="0" sz="1200">
                <a:latin typeface="Times New Roman"/>
                <a:cs typeface="Times New Roman"/>
              </a:rPr>
              <a:t>ought to </a:t>
            </a:r>
            <a:r>
              <a:rPr dirty="0" sz="1200" spc="-5">
                <a:latin typeface="Times New Roman"/>
                <a:cs typeface="Times New Roman"/>
              </a:rPr>
              <a:t>have turned </a:t>
            </a:r>
            <a:r>
              <a:rPr dirty="0" sz="1200">
                <a:latin typeface="Times New Roman"/>
                <a:cs typeface="Times New Roman"/>
              </a:rPr>
              <a:t>their attention long  </a:t>
            </a:r>
            <a:r>
              <a:rPr dirty="0" sz="1200" spc="-5">
                <a:latin typeface="Times New Roman"/>
                <a:cs typeface="Times New Roman"/>
              </a:rPr>
              <a:t>ago.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Hypnotism, </a:t>
            </a:r>
            <a:r>
              <a:rPr dirty="0" sz="1200">
                <a:latin typeface="Times New Roman"/>
                <a:cs typeface="Times New Roman"/>
              </a:rPr>
              <a:t>mediumism, bishopism, </a:t>
            </a:r>
            <a:r>
              <a:rPr dirty="0" sz="1200" spc="-5">
                <a:latin typeface="Times New Roman"/>
                <a:cs typeface="Times New Roman"/>
              </a:rPr>
              <a:t>spiritualism,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fourth dimension, </a:t>
            </a:r>
            <a:r>
              <a:rPr dirty="0" sz="1200">
                <a:latin typeface="Times New Roman"/>
                <a:cs typeface="Times New Roman"/>
              </a:rPr>
              <a:t>and other misty  notions took </a:t>
            </a:r>
            <a:r>
              <a:rPr dirty="0" sz="1200" spc="-5">
                <a:latin typeface="Times New Roman"/>
                <a:cs typeface="Times New Roman"/>
              </a:rPr>
              <a:t>complete possession </a:t>
            </a:r>
            <a:r>
              <a:rPr dirty="0" sz="1200">
                <a:latin typeface="Times New Roman"/>
                <a:cs typeface="Times New Roman"/>
              </a:rPr>
              <a:t>of him,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for whole </a:t>
            </a:r>
            <a:r>
              <a:rPr dirty="0" sz="1200" spc="-5">
                <a:latin typeface="Times New Roman"/>
                <a:cs typeface="Times New Roman"/>
              </a:rPr>
              <a:t>days at </a:t>
            </a:r>
            <a:r>
              <a:rPr dirty="0" sz="1200">
                <a:latin typeface="Times New Roman"/>
                <a:cs typeface="Times New Roman"/>
              </a:rPr>
              <a:t>a time, to the </a:t>
            </a:r>
            <a:r>
              <a:rPr dirty="0" sz="1200" spc="-5">
                <a:latin typeface="Times New Roman"/>
                <a:cs typeface="Times New Roman"/>
              </a:rPr>
              <a:t>great  delight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wife,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read books on </a:t>
            </a:r>
            <a:r>
              <a:rPr dirty="0" sz="1200" spc="-5">
                <a:latin typeface="Times New Roman"/>
                <a:cs typeface="Times New Roman"/>
              </a:rPr>
              <a:t>spiritualism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devoted </a:t>
            </a:r>
            <a:r>
              <a:rPr dirty="0" sz="1200">
                <a:latin typeface="Times New Roman"/>
                <a:cs typeface="Times New Roman"/>
              </a:rPr>
              <a:t>himself to the </a:t>
            </a:r>
            <a:r>
              <a:rPr dirty="0" sz="1200" spc="-5">
                <a:latin typeface="Times New Roman"/>
                <a:cs typeface="Times New Roman"/>
              </a:rPr>
              <a:t>saucer, </a:t>
            </a:r>
            <a:r>
              <a:rPr dirty="0" sz="1200">
                <a:latin typeface="Times New Roman"/>
                <a:cs typeface="Times New Roman"/>
              </a:rPr>
              <a:t>table-  </a:t>
            </a:r>
            <a:r>
              <a:rPr dirty="0" sz="1200" spc="-5">
                <a:latin typeface="Times New Roman"/>
                <a:cs typeface="Times New Roman"/>
              </a:rPr>
              <a:t>turning, and discussions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supernatural phenomena. At his instigation all his clerks  </a:t>
            </a:r>
            <a:r>
              <a:rPr dirty="0" sz="1200">
                <a:latin typeface="Times New Roman"/>
                <a:cs typeface="Times New Roman"/>
              </a:rPr>
              <a:t>took up </a:t>
            </a:r>
            <a:r>
              <a:rPr dirty="0" sz="1200" spc="-5">
                <a:latin typeface="Times New Roman"/>
                <a:cs typeface="Times New Roman"/>
              </a:rPr>
              <a:t>spiritualism,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such ardour </a:t>
            </a:r>
            <a:r>
              <a:rPr dirty="0" sz="1200">
                <a:latin typeface="Times New Roman"/>
                <a:cs typeface="Times New Roman"/>
              </a:rPr>
              <a:t>that the old </a:t>
            </a:r>
            <a:r>
              <a:rPr dirty="0" sz="1200" spc="-5">
                <a:latin typeface="Times New Roman"/>
                <a:cs typeface="Times New Roman"/>
              </a:rPr>
              <a:t>managing clerk went </a:t>
            </a:r>
            <a:r>
              <a:rPr dirty="0" sz="1200">
                <a:latin typeface="Times New Roman"/>
                <a:cs typeface="Times New Roman"/>
              </a:rPr>
              <a:t>out of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one day sent a </a:t>
            </a:r>
            <a:r>
              <a:rPr dirty="0" sz="1200" spc="-5">
                <a:latin typeface="Times New Roman"/>
                <a:cs typeface="Times New Roman"/>
              </a:rPr>
              <a:t>telegram: "Hell. Government House.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turning  into </a:t>
            </a:r>
            <a:r>
              <a:rPr dirty="0" sz="1200" spc="-5">
                <a:latin typeface="Times New Roman"/>
                <a:cs typeface="Times New Roman"/>
              </a:rPr>
              <a:t>an evil </a:t>
            </a:r>
            <a:r>
              <a:rPr dirty="0" sz="1200">
                <a:latin typeface="Times New Roman"/>
                <a:cs typeface="Times New Roman"/>
              </a:rPr>
              <a:t>spirit.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done? </a:t>
            </a:r>
            <a:r>
              <a:rPr dirty="0" sz="1200">
                <a:latin typeface="Times New Roman"/>
                <a:cs typeface="Times New Roman"/>
              </a:rPr>
              <a:t>Reply </a:t>
            </a:r>
            <a:r>
              <a:rPr dirty="0" sz="1200" spc="-5">
                <a:latin typeface="Times New Roman"/>
                <a:cs typeface="Times New Roman"/>
              </a:rPr>
              <a:t>paid. Vassily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Krinolinsky."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reading </a:t>
            </a:r>
            <a:r>
              <a:rPr dirty="0" sz="1200" spc="-5">
                <a:latin typeface="Times New Roman"/>
                <a:cs typeface="Times New Roman"/>
              </a:rPr>
              <a:t>several </a:t>
            </a:r>
            <a:r>
              <a:rPr dirty="0" sz="1200">
                <a:latin typeface="Times New Roman"/>
                <a:cs typeface="Times New Roman"/>
              </a:rPr>
              <a:t>hundreds of treatises on </a:t>
            </a:r>
            <a:r>
              <a:rPr dirty="0" sz="1200" spc="-5">
                <a:latin typeface="Times New Roman"/>
                <a:cs typeface="Times New Roman"/>
              </a:rPr>
              <a:t>spiritualism Navagin </a:t>
            </a:r>
            <a:r>
              <a:rPr dirty="0" sz="1200">
                <a:latin typeface="Times New Roman"/>
                <a:cs typeface="Times New Roman"/>
              </a:rPr>
              <a:t>had a strong desire  to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himself. For </a:t>
            </a:r>
            <a:r>
              <a:rPr dirty="0" sz="1200">
                <a:latin typeface="Times New Roman"/>
                <a:cs typeface="Times New Roman"/>
              </a:rPr>
              <a:t>five months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sat composing, and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end had  written </a:t>
            </a:r>
            <a:r>
              <a:rPr dirty="0" sz="1200">
                <a:latin typeface="Times New Roman"/>
                <a:cs typeface="Times New Roman"/>
              </a:rPr>
              <a:t>a huge monograph, </a:t>
            </a:r>
            <a:r>
              <a:rPr dirty="0" sz="1200" spc="-5">
                <a:latin typeface="Times New Roman"/>
                <a:cs typeface="Times New Roman"/>
              </a:rPr>
              <a:t>entitled: </a:t>
            </a:r>
            <a:r>
              <a:rPr dirty="0" sz="1200" spc="-5" i="1">
                <a:latin typeface="Times New Roman"/>
                <a:cs typeface="Times New Roman"/>
              </a:rPr>
              <a:t>My Opinion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When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finished this </a:t>
            </a:r>
            <a:r>
              <a:rPr dirty="0" sz="1200" spc="-5">
                <a:latin typeface="Times New Roman"/>
                <a:cs typeface="Times New Roman"/>
              </a:rPr>
              <a:t>essay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determined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send </a:t>
            </a:r>
            <a:r>
              <a:rPr dirty="0" sz="1200">
                <a:latin typeface="Times New Roman"/>
                <a:cs typeface="Times New Roman"/>
              </a:rPr>
              <a:t>it to a </a:t>
            </a:r>
            <a:r>
              <a:rPr dirty="0" sz="1200" spc="-5">
                <a:latin typeface="Times New Roman"/>
                <a:cs typeface="Times New Roman"/>
              </a:rPr>
              <a:t>spiritualist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journal.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intended </a:t>
            </a:r>
            <a:r>
              <a:rPr dirty="0" sz="1200">
                <a:latin typeface="Times New Roman"/>
                <a:cs typeface="Times New Roman"/>
              </a:rPr>
              <a:t>to despatch it to the journal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very </a:t>
            </a:r>
            <a:r>
              <a:rPr dirty="0" sz="1200" spc="-5">
                <a:latin typeface="Times New Roman"/>
                <a:cs typeface="Times New Roman"/>
              </a:rPr>
              <a:t>memorable  </a:t>
            </a:r>
            <a:r>
              <a:rPr dirty="0" sz="1200">
                <a:latin typeface="Times New Roman"/>
                <a:cs typeface="Times New Roman"/>
              </a:rPr>
              <a:t>one for him. </a:t>
            </a:r>
            <a:r>
              <a:rPr dirty="0" sz="1200" spc="-5">
                <a:latin typeface="Times New Roman"/>
                <a:cs typeface="Times New Roman"/>
              </a:rPr>
              <a:t>Navagin </a:t>
            </a:r>
            <a:r>
              <a:rPr dirty="0" sz="1200">
                <a:latin typeface="Times New Roman"/>
                <a:cs typeface="Times New Roman"/>
              </a:rPr>
              <a:t>remembers that on that </a:t>
            </a:r>
            <a:r>
              <a:rPr dirty="0" sz="1200" spc="-5">
                <a:latin typeface="Times New Roman"/>
                <a:cs typeface="Times New Roman"/>
              </a:rPr>
              <a:t>never-to-be-forgotten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the secretary  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made a </a:t>
            </a:r>
            <a:r>
              <a:rPr dirty="0" sz="1200" spc="-5">
                <a:latin typeface="Times New Roman"/>
                <a:cs typeface="Times New Roman"/>
              </a:rPr>
              <a:t>fair </a:t>
            </a:r>
            <a:r>
              <a:rPr dirty="0" sz="1200">
                <a:latin typeface="Times New Roman"/>
                <a:cs typeface="Times New Roman"/>
              </a:rPr>
              <a:t>copy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article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sacristan of the parish who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sent  for on </a:t>
            </a:r>
            <a:r>
              <a:rPr dirty="0" sz="1200" spc="-5">
                <a:latin typeface="Times New Roman"/>
                <a:cs typeface="Times New Roman"/>
              </a:rPr>
              <a:t>business were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study. Nayagin's </a:t>
            </a:r>
            <a:r>
              <a:rPr dirty="0" sz="1200">
                <a:latin typeface="Times New Roman"/>
                <a:cs typeface="Times New Roman"/>
              </a:rPr>
              <a:t>face </a:t>
            </a:r>
            <a:r>
              <a:rPr dirty="0" sz="1200" spc="-5">
                <a:latin typeface="Times New Roman"/>
                <a:cs typeface="Times New Roman"/>
              </a:rPr>
              <a:t>was beaming. </a:t>
            </a:r>
            <a:r>
              <a:rPr dirty="0" sz="1200">
                <a:latin typeface="Times New Roman"/>
                <a:cs typeface="Times New Roman"/>
              </a:rPr>
              <a:t>He looked </a:t>
            </a:r>
            <a:r>
              <a:rPr dirty="0" sz="1200" spc="-5">
                <a:latin typeface="Times New Roman"/>
                <a:cs typeface="Times New Roman"/>
              </a:rPr>
              <a:t>lovingly at  his creation, felt </a:t>
            </a:r>
            <a:r>
              <a:rPr dirty="0" sz="1200">
                <a:latin typeface="Times New Roman"/>
                <a:cs typeface="Times New Roman"/>
              </a:rPr>
              <a:t>between </a:t>
            </a:r>
            <a:r>
              <a:rPr dirty="0" sz="1200" spc="-5">
                <a:latin typeface="Times New Roman"/>
                <a:cs typeface="Times New Roman"/>
              </a:rPr>
              <a:t>his fingers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thick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was, and </a:t>
            </a:r>
            <a:r>
              <a:rPr dirty="0" sz="1200">
                <a:latin typeface="Times New Roman"/>
                <a:cs typeface="Times New Roman"/>
              </a:rPr>
              <a:t>with a happy smile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to  the</a:t>
            </a:r>
            <a:r>
              <a:rPr dirty="0" sz="1200" spc="-5">
                <a:latin typeface="Times New Roman"/>
                <a:cs typeface="Times New Roman"/>
              </a:rPr>
              <a:t> secretary: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propose, </a:t>
            </a:r>
            <a:r>
              <a:rPr dirty="0" sz="1200" spc="-5">
                <a:latin typeface="Times New Roman"/>
                <a:cs typeface="Times New Roman"/>
              </a:rPr>
              <a:t>Filipp Sergeyitch,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registered.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safer. </a:t>
            </a:r>
            <a:r>
              <a:rPr dirty="0" sz="1200">
                <a:latin typeface="Times New Roman"/>
                <a:cs typeface="Times New Roman"/>
              </a:rPr>
              <a:t>. . ." And </a:t>
            </a:r>
            <a:r>
              <a:rPr dirty="0" sz="1200" spc="-5">
                <a:latin typeface="Times New Roman"/>
                <a:cs typeface="Times New Roman"/>
              </a:rPr>
              <a:t>raising his  eyes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sacristan,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said: "I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business,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man. I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putting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youngest son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school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certificate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baptism; 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let me have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quickly?"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"Very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Excellency!"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said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sacristan,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bowing.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"Very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"Can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let me have it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to-morrow?"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8615" cy="65493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well,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Excellency, set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at rest! </a:t>
            </a:r>
            <a:r>
              <a:rPr dirty="0" sz="1200">
                <a:latin typeface="Times New Roman"/>
                <a:cs typeface="Times New Roman"/>
              </a:rPr>
              <a:t>To-morrow it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 spc="-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ready! </a:t>
            </a:r>
            <a:r>
              <a:rPr dirty="0" sz="1200">
                <a:latin typeface="Times New Roman"/>
                <a:cs typeface="Times New Roman"/>
              </a:rPr>
              <a:t>Will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send someone to the </a:t>
            </a:r>
            <a:r>
              <a:rPr dirty="0" sz="1200" spc="-5">
                <a:latin typeface="Times New Roman"/>
                <a:cs typeface="Times New Roman"/>
              </a:rPr>
              <a:t>church </a:t>
            </a:r>
            <a:r>
              <a:rPr dirty="0" sz="1200">
                <a:latin typeface="Times New Roman"/>
                <a:cs typeface="Times New Roman"/>
              </a:rPr>
              <a:t>to-morrow before evening service? I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there. Bid 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Fedyukov.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always </a:t>
            </a:r>
            <a:r>
              <a:rPr dirty="0" sz="1200">
                <a:latin typeface="Times New Roman"/>
                <a:cs typeface="Times New Roman"/>
              </a:rPr>
              <a:t>there. 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3004820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"What!" cried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general, </a:t>
            </a:r>
            <a:r>
              <a:rPr dirty="0" sz="1200">
                <a:latin typeface="Times New Roman"/>
                <a:cs typeface="Times New Roman"/>
              </a:rPr>
              <a:t>turning </a:t>
            </a:r>
            <a:r>
              <a:rPr dirty="0" sz="1200" spc="-5">
                <a:latin typeface="Times New Roman"/>
                <a:cs typeface="Times New Roman"/>
              </a:rPr>
              <a:t>pale.  "Fedyukov."</a:t>
            </a:r>
            <a:endParaRPr sz="1200">
              <a:latin typeface="Times New Roman"/>
              <a:cs typeface="Times New Roman"/>
            </a:endParaRPr>
          </a:p>
          <a:p>
            <a:pPr marL="12700" marR="306705">
              <a:lnSpc>
                <a:spcPts val="2780"/>
              </a:lnSpc>
              <a:spcBef>
                <a:spcPts val="305"/>
              </a:spcBef>
            </a:pPr>
            <a:r>
              <a:rPr dirty="0" sz="1200" spc="-5">
                <a:latin typeface="Times New Roman"/>
                <a:cs typeface="Times New Roman"/>
              </a:rPr>
              <a:t>"You,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Fedyukov?" asked Navagin,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 with wide-open </a:t>
            </a:r>
            <a:r>
              <a:rPr dirty="0" sz="1200" spc="-5">
                <a:latin typeface="Times New Roman"/>
                <a:cs typeface="Times New Roman"/>
              </a:rPr>
              <a:t>eyes.  "Just so,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Fedyukov."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"You.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signed your name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"Yes </a:t>
            </a:r>
            <a:r>
              <a:rPr dirty="0" sz="1200">
                <a:latin typeface="Times New Roman"/>
                <a:cs typeface="Times New Roman"/>
              </a:rPr>
              <a:t>. . ." the sacristan </a:t>
            </a:r>
            <a:r>
              <a:rPr dirty="0" sz="1200" spc="-5">
                <a:latin typeface="Times New Roman"/>
                <a:cs typeface="Times New Roman"/>
              </a:rPr>
              <a:t>admitted, and was </a:t>
            </a:r>
            <a:r>
              <a:rPr dirty="0" sz="1200">
                <a:latin typeface="Times New Roman"/>
                <a:cs typeface="Times New Roman"/>
              </a:rPr>
              <a:t>overcome with </a:t>
            </a:r>
            <a:r>
              <a:rPr dirty="0" sz="1200" spc="-5">
                <a:latin typeface="Times New Roman"/>
                <a:cs typeface="Times New Roman"/>
              </a:rPr>
              <a:t>confusion. </a:t>
            </a:r>
            <a:r>
              <a:rPr dirty="0" sz="1200">
                <a:latin typeface="Times New Roman"/>
                <a:cs typeface="Times New Roman"/>
              </a:rPr>
              <a:t>"When </a:t>
            </a:r>
            <a:r>
              <a:rPr dirty="0" sz="1200" spc="-5">
                <a:latin typeface="Times New Roman"/>
                <a:cs typeface="Times New Roman"/>
              </a:rPr>
              <a:t>we come 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Cross,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Excellency,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grand gentlemen's </a:t>
            </a:r>
            <a:r>
              <a:rPr dirty="0" sz="1200">
                <a:latin typeface="Times New Roman"/>
                <a:cs typeface="Times New Roman"/>
              </a:rPr>
              <a:t>houses I </a:t>
            </a:r>
            <a:r>
              <a:rPr dirty="0" sz="1200" spc="-5">
                <a:latin typeface="Times New Roman"/>
                <a:cs typeface="Times New Roman"/>
              </a:rPr>
              <a:t>always sign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name.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. I like doing it. . . . </a:t>
            </a:r>
            <a:r>
              <a:rPr dirty="0" sz="1200" spc="-5">
                <a:latin typeface="Times New Roman"/>
                <a:cs typeface="Times New Roman"/>
              </a:rPr>
              <a:t>Excuse </a:t>
            </a:r>
            <a:r>
              <a:rPr dirty="0" sz="1200">
                <a:latin typeface="Times New Roman"/>
                <a:cs typeface="Times New Roman"/>
              </a:rPr>
              <a:t>me, but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see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list of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hall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an  </a:t>
            </a:r>
            <a:r>
              <a:rPr dirty="0" sz="1200">
                <a:latin typeface="Times New Roman"/>
                <a:cs typeface="Times New Roman"/>
              </a:rPr>
              <a:t>impulse to </a:t>
            </a:r>
            <a:r>
              <a:rPr dirty="0" sz="1200" spc="-5">
                <a:latin typeface="Times New Roman"/>
                <a:cs typeface="Times New Roman"/>
              </a:rPr>
              <a:t>sign mine.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dumb </a:t>
            </a:r>
            <a:r>
              <a:rPr dirty="0" sz="1200" spc="-5">
                <a:latin typeface="Times New Roman"/>
                <a:cs typeface="Times New Roman"/>
              </a:rPr>
              <a:t>stupefaction, </a:t>
            </a:r>
            <a:r>
              <a:rPr dirty="0" sz="1200">
                <a:latin typeface="Times New Roman"/>
                <a:cs typeface="Times New Roman"/>
              </a:rPr>
              <a:t>understanding </a:t>
            </a:r>
            <a:r>
              <a:rPr dirty="0" sz="1200" spc="-5">
                <a:latin typeface="Times New Roman"/>
                <a:cs typeface="Times New Roman"/>
              </a:rPr>
              <a:t>nothing, </a:t>
            </a:r>
            <a:r>
              <a:rPr dirty="0" sz="1200">
                <a:latin typeface="Times New Roman"/>
                <a:cs typeface="Times New Roman"/>
              </a:rPr>
              <a:t>hearing </a:t>
            </a:r>
            <a:r>
              <a:rPr dirty="0" sz="1200" spc="-5">
                <a:latin typeface="Times New Roman"/>
                <a:cs typeface="Times New Roman"/>
              </a:rPr>
              <a:t>nothing, Navagin paced about his  study. He </a:t>
            </a:r>
            <a:r>
              <a:rPr dirty="0" sz="1200">
                <a:latin typeface="Times New Roman"/>
                <a:cs typeface="Times New Roman"/>
              </a:rPr>
              <a:t>touched the </a:t>
            </a:r>
            <a:r>
              <a:rPr dirty="0" sz="1200" spc="-5">
                <a:latin typeface="Times New Roman"/>
                <a:cs typeface="Times New Roman"/>
              </a:rPr>
              <a:t>curtain over </a:t>
            </a:r>
            <a:r>
              <a:rPr dirty="0" sz="1200">
                <a:latin typeface="Times New Roman"/>
                <a:cs typeface="Times New Roman"/>
              </a:rPr>
              <a:t>the door, three times </a:t>
            </a:r>
            <a:r>
              <a:rPr dirty="0" sz="1200" spc="-5">
                <a:latin typeface="Times New Roman"/>
                <a:cs typeface="Times New Roman"/>
              </a:rPr>
              <a:t>waved his </a:t>
            </a:r>
            <a:r>
              <a:rPr dirty="0" sz="1200">
                <a:latin typeface="Times New Roman"/>
                <a:cs typeface="Times New Roman"/>
              </a:rPr>
              <a:t>hands like a </a:t>
            </a:r>
            <a:r>
              <a:rPr dirty="0" sz="1200" i="1">
                <a:latin typeface="Times New Roman"/>
                <a:cs typeface="Times New Roman"/>
              </a:rPr>
              <a:t>jeune  </a:t>
            </a:r>
            <a:r>
              <a:rPr dirty="0" sz="1200" spc="-5" i="1">
                <a:latin typeface="Times New Roman"/>
                <a:cs typeface="Times New Roman"/>
              </a:rPr>
              <a:t>premier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ballet when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sees </a:t>
            </a:r>
            <a:r>
              <a:rPr dirty="0" sz="1200" spc="-5" i="1">
                <a:latin typeface="Times New Roman"/>
                <a:cs typeface="Times New Roman"/>
              </a:rPr>
              <a:t>her</a:t>
            </a:r>
            <a:r>
              <a:rPr dirty="0" sz="1200" spc="-5">
                <a:latin typeface="Times New Roman"/>
                <a:cs typeface="Times New Roman"/>
              </a:rPr>
              <a:t>, gave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whistle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meaningless </a:t>
            </a:r>
            <a:r>
              <a:rPr dirty="0" sz="1200">
                <a:latin typeface="Times New Roman"/>
                <a:cs typeface="Times New Roman"/>
              </a:rPr>
              <a:t>smile, </a:t>
            </a:r>
            <a:r>
              <a:rPr dirty="0" sz="1200" spc="-5">
                <a:latin typeface="Times New Roman"/>
                <a:cs typeface="Times New Roman"/>
              </a:rPr>
              <a:t>and  pointed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finger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send off </a:t>
            </a:r>
            <a:r>
              <a:rPr dirty="0" sz="1200">
                <a:latin typeface="Times New Roman"/>
                <a:cs typeface="Times New Roman"/>
              </a:rPr>
              <a:t>the article </a:t>
            </a:r>
            <a:r>
              <a:rPr dirty="0" sz="1200" spc="-5">
                <a:latin typeface="Times New Roman"/>
                <a:cs typeface="Times New Roman"/>
              </a:rPr>
              <a:t>at once, your Excellency," </a:t>
            </a:r>
            <a:r>
              <a:rPr dirty="0" sz="1200">
                <a:latin typeface="Times New Roman"/>
                <a:cs typeface="Times New Roman"/>
              </a:rPr>
              <a:t>said 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secretary.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These words roused Navagin from his </a:t>
            </a:r>
            <a:r>
              <a:rPr dirty="0" sz="1200">
                <a:latin typeface="Times New Roman"/>
                <a:cs typeface="Times New Roman"/>
              </a:rPr>
              <a:t>stupour. He looked blankly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secretary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sacristan, remembered, and stamping, his </a:t>
            </a:r>
            <a:r>
              <a:rPr dirty="0" sz="1200">
                <a:latin typeface="Times New Roman"/>
                <a:cs typeface="Times New Roman"/>
              </a:rPr>
              <a:t>foot </a:t>
            </a:r>
            <a:r>
              <a:rPr dirty="0" sz="1200" spc="-5">
                <a:latin typeface="Times New Roman"/>
                <a:cs typeface="Times New Roman"/>
              </a:rPr>
              <a:t>irritably, screamed </a:t>
            </a:r>
            <a:r>
              <a:rPr dirty="0" sz="1200">
                <a:latin typeface="Times New Roman"/>
                <a:cs typeface="Times New Roman"/>
              </a:rPr>
              <a:t>in a high, </a:t>
            </a:r>
            <a:r>
              <a:rPr dirty="0" sz="1200" spc="-5">
                <a:latin typeface="Times New Roman"/>
                <a:cs typeface="Times New Roman"/>
              </a:rPr>
              <a:t>breaking  tenor: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"Leave </a:t>
            </a:r>
            <a:r>
              <a:rPr dirty="0" sz="1200">
                <a:latin typeface="Times New Roman"/>
                <a:cs typeface="Times New Roman"/>
              </a:rPr>
              <a:t>me in </a:t>
            </a:r>
            <a:r>
              <a:rPr dirty="0" sz="1200" spc="-5">
                <a:latin typeface="Times New Roman"/>
                <a:cs typeface="Times New Roman"/>
              </a:rPr>
              <a:t>peace! Lea-eave </a:t>
            </a:r>
            <a:r>
              <a:rPr dirty="0" sz="1200">
                <a:latin typeface="Times New Roman"/>
                <a:cs typeface="Times New Roman"/>
              </a:rPr>
              <a:t>me in </a:t>
            </a:r>
            <a:r>
              <a:rPr dirty="0" sz="1200" spc="-5">
                <a:latin typeface="Times New Roman"/>
                <a:cs typeface="Times New Roman"/>
              </a:rPr>
              <a:t>peace, </a:t>
            </a:r>
            <a:r>
              <a:rPr dirty="0" sz="1200">
                <a:latin typeface="Times New Roman"/>
                <a:cs typeface="Times New Roman"/>
              </a:rPr>
              <a:t>I tell </a:t>
            </a:r>
            <a:r>
              <a:rPr dirty="0" sz="1200" spc="-10">
                <a:latin typeface="Times New Roman"/>
                <a:cs typeface="Times New Roman"/>
              </a:rPr>
              <a:t>you!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of me I </a:t>
            </a:r>
            <a:r>
              <a:rPr dirty="0" sz="1200" spc="-5">
                <a:latin typeface="Times New Roman"/>
                <a:cs typeface="Times New Roman"/>
              </a:rPr>
              <a:t>don't  </a:t>
            </a:r>
            <a:r>
              <a:rPr dirty="0" sz="1200">
                <a:latin typeface="Times New Roman"/>
                <a:cs typeface="Times New Roman"/>
              </a:rPr>
              <a:t>understand."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secretary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sacristan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out of the study and </a:t>
            </a:r>
            <a:r>
              <a:rPr dirty="0" sz="1200" spc="-5">
                <a:latin typeface="Times New Roman"/>
                <a:cs typeface="Times New Roman"/>
              </a:rPr>
              <a:t>reached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street </a:t>
            </a:r>
            <a:r>
              <a:rPr dirty="0" sz="1200">
                <a:latin typeface="Times New Roman"/>
                <a:cs typeface="Times New Roman"/>
              </a:rPr>
              <a:t>while he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still stamping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shouting: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"Leave </a:t>
            </a:r>
            <a:r>
              <a:rPr dirty="0" sz="1200">
                <a:latin typeface="Times New Roman"/>
                <a:cs typeface="Times New Roman"/>
              </a:rPr>
              <a:t>me in peace!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 of me I </a:t>
            </a:r>
            <a:r>
              <a:rPr dirty="0" sz="1200" spc="-5">
                <a:latin typeface="Times New Roman"/>
                <a:cs typeface="Times New Roman"/>
              </a:rPr>
              <a:t>don't understand. </a:t>
            </a:r>
            <a:r>
              <a:rPr dirty="0" sz="1200">
                <a:latin typeface="Times New Roman"/>
                <a:cs typeface="Times New Roman"/>
              </a:rPr>
              <a:t>Lea-eave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peace!"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345" cy="880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STRONG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IMPRESSIONS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happened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long </a:t>
            </a:r>
            <a:r>
              <a:rPr dirty="0" sz="1200" spc="-10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Moscow </a:t>
            </a:r>
            <a:r>
              <a:rPr dirty="0" sz="1200">
                <a:latin typeface="Times New Roman"/>
                <a:cs typeface="Times New Roman"/>
              </a:rPr>
              <a:t>circuit </a:t>
            </a:r>
            <a:r>
              <a:rPr dirty="0" sz="1200" spc="-5">
                <a:latin typeface="Times New Roman"/>
                <a:cs typeface="Times New Roman"/>
              </a:rPr>
              <a:t>court.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jurymen, </a:t>
            </a:r>
            <a:r>
              <a:rPr dirty="0" sz="1200">
                <a:latin typeface="Times New Roman"/>
                <a:cs typeface="Times New Roman"/>
              </a:rPr>
              <a:t>left in the </a:t>
            </a:r>
            <a:r>
              <a:rPr dirty="0" sz="1200" spc="-5">
                <a:latin typeface="Times New Roman"/>
                <a:cs typeface="Times New Roman"/>
              </a:rPr>
              <a:t>court 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night, before lying </a:t>
            </a:r>
            <a:r>
              <a:rPr dirty="0" sz="1200">
                <a:latin typeface="Times New Roman"/>
                <a:cs typeface="Times New Roman"/>
              </a:rPr>
              <a:t>down to </a:t>
            </a:r>
            <a:r>
              <a:rPr dirty="0" sz="1200" spc="-5">
                <a:latin typeface="Times New Roman"/>
                <a:cs typeface="Times New Roman"/>
              </a:rPr>
              <a:t>sleep fell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conversation about </a:t>
            </a:r>
            <a:r>
              <a:rPr dirty="0" sz="1200">
                <a:latin typeface="Times New Roman"/>
                <a:cs typeface="Times New Roman"/>
              </a:rPr>
              <a:t>strong </a:t>
            </a:r>
            <a:r>
              <a:rPr dirty="0" sz="1200" spc="-5">
                <a:latin typeface="Times New Roman"/>
                <a:cs typeface="Times New Roman"/>
              </a:rPr>
              <a:t>impressions.  </a:t>
            </a:r>
            <a:r>
              <a:rPr dirty="0" sz="1200">
                <a:latin typeface="Times New Roman"/>
                <a:cs typeface="Times New Roman"/>
              </a:rPr>
              <a:t>They were led to this </a:t>
            </a:r>
            <a:r>
              <a:rPr dirty="0" sz="1200" spc="-5">
                <a:latin typeface="Times New Roman"/>
                <a:cs typeface="Times New Roman"/>
              </a:rPr>
              <a:t>discussion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recalling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witness </a:t>
            </a:r>
            <a:r>
              <a:rPr dirty="0" sz="1200">
                <a:latin typeface="Times New Roman"/>
                <a:cs typeface="Times New Roman"/>
              </a:rPr>
              <a:t>who,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account, had  begun </a:t>
            </a:r>
            <a:r>
              <a:rPr dirty="0" sz="1200">
                <a:latin typeface="Times New Roman"/>
                <a:cs typeface="Times New Roman"/>
              </a:rPr>
              <a:t>to stammer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gone </a:t>
            </a:r>
            <a:r>
              <a:rPr dirty="0" sz="1200">
                <a:latin typeface="Times New Roman"/>
                <a:cs typeface="Times New Roman"/>
              </a:rPr>
              <a:t>grey owing to a </a:t>
            </a:r>
            <a:r>
              <a:rPr dirty="0" sz="1200" spc="-5">
                <a:latin typeface="Times New Roman"/>
                <a:cs typeface="Times New Roman"/>
              </a:rPr>
              <a:t>terrible moment. </a:t>
            </a:r>
            <a:r>
              <a:rPr dirty="0" sz="1200">
                <a:latin typeface="Times New Roman"/>
                <a:cs typeface="Times New Roman"/>
              </a:rPr>
              <a:t>The jurymen </a:t>
            </a:r>
            <a:r>
              <a:rPr dirty="0" sz="1200" spc="-5">
                <a:latin typeface="Times New Roman"/>
                <a:cs typeface="Times New Roman"/>
              </a:rPr>
              <a:t>decided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before going </a:t>
            </a:r>
            <a:r>
              <a:rPr dirty="0" sz="1200">
                <a:latin typeface="Times New Roman"/>
                <a:cs typeface="Times New Roman"/>
              </a:rPr>
              <a:t>to sleep,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one of them should </a:t>
            </a:r>
            <a:r>
              <a:rPr dirty="0" sz="1200" spc="-5">
                <a:latin typeface="Times New Roman"/>
                <a:cs typeface="Times New Roman"/>
              </a:rPr>
              <a:t>ransack </a:t>
            </a:r>
            <a:r>
              <a:rPr dirty="0" sz="1200">
                <a:latin typeface="Times New Roman"/>
                <a:cs typeface="Times New Roman"/>
              </a:rPr>
              <a:t>among </a:t>
            </a:r>
            <a:r>
              <a:rPr dirty="0" sz="1200" spc="-5">
                <a:latin typeface="Times New Roman"/>
                <a:cs typeface="Times New Roman"/>
              </a:rPr>
              <a:t>his memories and  </a:t>
            </a:r>
            <a:r>
              <a:rPr dirty="0" sz="1200">
                <a:latin typeface="Times New Roman"/>
                <a:cs typeface="Times New Roman"/>
              </a:rPr>
              <a:t>tell something that </a:t>
            </a:r>
            <a:r>
              <a:rPr dirty="0" sz="1200" spc="-5">
                <a:latin typeface="Times New Roman"/>
                <a:cs typeface="Times New Roman"/>
              </a:rPr>
              <a:t>had happened </a:t>
            </a:r>
            <a:r>
              <a:rPr dirty="0" sz="1200">
                <a:latin typeface="Times New Roman"/>
                <a:cs typeface="Times New Roman"/>
              </a:rPr>
              <a:t>to him. </a:t>
            </a:r>
            <a:r>
              <a:rPr dirty="0" sz="1200" spc="-5">
                <a:latin typeface="Times New Roman"/>
                <a:cs typeface="Times New Roman"/>
              </a:rPr>
              <a:t>Man's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brief, but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there is no man who 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>
                <a:latin typeface="Times New Roman"/>
                <a:cs typeface="Times New Roman"/>
              </a:rPr>
              <a:t>boast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there have </a:t>
            </a:r>
            <a:r>
              <a:rPr dirty="0" sz="1200" spc="-5">
                <a:latin typeface="Times New Roman"/>
                <a:cs typeface="Times New Roman"/>
              </a:rPr>
              <a:t>been terrible moments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One juryman </a:t>
            </a:r>
            <a:r>
              <a:rPr dirty="0" sz="1200">
                <a:latin typeface="Times New Roman"/>
                <a:cs typeface="Times New Roman"/>
              </a:rPr>
              <a:t>told the </a:t>
            </a:r>
            <a:r>
              <a:rPr dirty="0" sz="1200" spc="-5">
                <a:latin typeface="Times New Roman"/>
                <a:cs typeface="Times New Roman"/>
              </a:rPr>
              <a:t>story </a:t>
            </a:r>
            <a:r>
              <a:rPr dirty="0" sz="1200">
                <a:latin typeface="Times New Roman"/>
                <a:cs typeface="Times New Roman"/>
              </a:rPr>
              <a:t>of how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nearly </a:t>
            </a:r>
            <a:r>
              <a:rPr dirty="0" sz="1200" spc="-5">
                <a:latin typeface="Times New Roman"/>
                <a:cs typeface="Times New Roman"/>
              </a:rPr>
              <a:t>drowned; another </a:t>
            </a:r>
            <a:r>
              <a:rPr dirty="0" sz="1200">
                <a:latin typeface="Times New Roman"/>
                <a:cs typeface="Times New Roman"/>
              </a:rPr>
              <a:t>described how, in a  </a:t>
            </a:r>
            <a:r>
              <a:rPr dirty="0" sz="1200" spc="-5">
                <a:latin typeface="Times New Roman"/>
                <a:cs typeface="Times New Roman"/>
              </a:rPr>
              <a:t>place where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neither </a:t>
            </a:r>
            <a:r>
              <a:rPr dirty="0" sz="1200" spc="-5">
                <a:latin typeface="Times New Roman"/>
                <a:cs typeface="Times New Roman"/>
              </a:rPr>
              <a:t>doctors </a:t>
            </a:r>
            <a:r>
              <a:rPr dirty="0" sz="1200">
                <a:latin typeface="Times New Roman"/>
                <a:cs typeface="Times New Roman"/>
              </a:rPr>
              <a:t>nor chemists,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night poisoned his </a:t>
            </a:r>
            <a:r>
              <a:rPr dirty="0" sz="1200">
                <a:latin typeface="Times New Roman"/>
                <a:cs typeface="Times New Roman"/>
              </a:rPr>
              <a:t>own  </a:t>
            </a:r>
            <a:r>
              <a:rPr dirty="0" sz="1200" spc="-5">
                <a:latin typeface="Times New Roman"/>
                <a:cs typeface="Times New Roman"/>
              </a:rPr>
              <a:t>son through giving </a:t>
            </a:r>
            <a:r>
              <a:rPr dirty="0" sz="1200">
                <a:latin typeface="Times New Roman"/>
                <a:cs typeface="Times New Roman"/>
              </a:rPr>
              <a:t>him zinc vitriol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mistake for </a:t>
            </a:r>
            <a:r>
              <a:rPr dirty="0" sz="1200" spc="-5">
                <a:latin typeface="Times New Roman"/>
                <a:cs typeface="Times New Roman"/>
              </a:rPr>
              <a:t>soda.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child </a:t>
            </a:r>
            <a:r>
              <a:rPr dirty="0" sz="1200">
                <a:latin typeface="Times New Roman"/>
                <a:cs typeface="Times New Roman"/>
              </a:rPr>
              <a:t>did not die, but the 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nearly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mind. </a:t>
            </a:r>
            <a:r>
              <a:rPr dirty="0" sz="1200" spc="-5">
                <a:latin typeface="Times New Roman"/>
                <a:cs typeface="Times New Roman"/>
              </a:rPr>
              <a:t>A third, </a:t>
            </a:r>
            <a:r>
              <a:rPr dirty="0" sz="1200">
                <a:latin typeface="Times New Roman"/>
                <a:cs typeface="Times New Roman"/>
              </a:rPr>
              <a:t>a man not old but in </a:t>
            </a:r>
            <a:r>
              <a:rPr dirty="0" sz="1200" spc="-5">
                <a:latin typeface="Times New Roman"/>
                <a:cs typeface="Times New Roman"/>
              </a:rPr>
              <a:t>bad health, </a:t>
            </a:r>
            <a:r>
              <a:rPr dirty="0" sz="1200">
                <a:latin typeface="Times New Roman"/>
                <a:cs typeface="Times New Roman"/>
              </a:rPr>
              <a:t>told how he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twice </a:t>
            </a:r>
            <a:r>
              <a:rPr dirty="0" sz="1200" spc="-5">
                <a:latin typeface="Times New Roman"/>
                <a:cs typeface="Times New Roman"/>
              </a:rPr>
              <a:t>attempted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commit suicide: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shooting </a:t>
            </a:r>
            <a:r>
              <a:rPr dirty="0" sz="1200" spc="-5">
                <a:latin typeface="Times New Roman"/>
                <a:cs typeface="Times New Roman"/>
              </a:rPr>
              <a:t>himself and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second </a:t>
            </a:r>
            <a:r>
              <a:rPr dirty="0" sz="1200">
                <a:latin typeface="Times New Roman"/>
                <a:cs typeface="Times New Roman"/>
              </a:rPr>
              <a:t>time by throwing </a:t>
            </a:r>
            <a:r>
              <a:rPr dirty="0" sz="1200" spc="-5">
                <a:latin typeface="Times New Roman"/>
                <a:cs typeface="Times New Roman"/>
              </a:rPr>
              <a:t>himself before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fourth, </a:t>
            </a:r>
            <a:r>
              <a:rPr dirty="0" sz="1200">
                <a:latin typeface="Times New Roman"/>
                <a:cs typeface="Times New Roman"/>
              </a:rPr>
              <a:t>a foppishly dressed, fat little man, told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the following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was </a:t>
            </a:r>
            <a:r>
              <a:rPr dirty="0" sz="1200">
                <a:latin typeface="Times New Roman"/>
                <a:cs typeface="Times New Roman"/>
              </a:rPr>
              <a:t>not more than </a:t>
            </a:r>
            <a:r>
              <a:rPr dirty="0" sz="1200" spc="-5">
                <a:latin typeface="Times New Roman"/>
                <a:cs typeface="Times New Roman"/>
              </a:rPr>
              <a:t>twenty-two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twenty-three when </a:t>
            </a:r>
            <a:r>
              <a:rPr dirty="0" sz="1200">
                <a:latin typeface="Times New Roman"/>
                <a:cs typeface="Times New Roman"/>
              </a:rPr>
              <a:t>I fell </a:t>
            </a:r>
            <a:r>
              <a:rPr dirty="0" sz="1200" spc="-5">
                <a:latin typeface="Times New Roman"/>
                <a:cs typeface="Times New Roman"/>
              </a:rPr>
              <a:t>head over </a:t>
            </a:r>
            <a:r>
              <a:rPr dirty="0" sz="1200">
                <a:latin typeface="Times New Roman"/>
                <a:cs typeface="Times New Roman"/>
              </a:rPr>
              <a:t>ears in love </a:t>
            </a:r>
            <a:r>
              <a:rPr dirty="0" sz="1200" spc="-10">
                <a:latin typeface="Times New Roman"/>
                <a:cs typeface="Times New Roman"/>
              </a:rPr>
              <a:t>with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her an offer. Now </a:t>
            </a:r>
            <a:r>
              <a:rPr dirty="0" sz="1200">
                <a:latin typeface="Times New Roman"/>
                <a:cs typeface="Times New Roman"/>
              </a:rPr>
              <a:t>I could with </a:t>
            </a:r>
            <a:r>
              <a:rPr dirty="0" sz="1200" spc="-5">
                <a:latin typeface="Times New Roman"/>
                <a:cs typeface="Times New Roman"/>
              </a:rPr>
              <a:t>pleasure thrash myself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early </a:t>
            </a:r>
            <a:r>
              <a:rPr dirty="0" sz="1200" spc="-5">
                <a:latin typeface="Times New Roman"/>
                <a:cs typeface="Times New Roman"/>
              </a:rPr>
              <a:t>marriage,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time, I don't 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become of me if Natasha  </a:t>
            </a:r>
            <a:r>
              <a:rPr dirty="0" sz="1200" spc="-5">
                <a:latin typeface="Times New Roman"/>
                <a:cs typeface="Times New Roman"/>
              </a:rPr>
              <a:t>had refused </a:t>
            </a:r>
            <a:r>
              <a:rPr dirty="0" sz="1200">
                <a:latin typeface="Times New Roman"/>
                <a:cs typeface="Times New Roman"/>
              </a:rPr>
              <a:t>me.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love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absolutely the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thing, 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described in novels—  </a:t>
            </a:r>
            <a:r>
              <a:rPr dirty="0" sz="1200" spc="-5">
                <a:latin typeface="Times New Roman"/>
                <a:cs typeface="Times New Roman"/>
              </a:rPr>
              <a:t>frantic, passionate, and </a:t>
            </a:r>
            <a:r>
              <a:rPr dirty="0" sz="1200">
                <a:latin typeface="Times New Roman"/>
                <a:cs typeface="Times New Roman"/>
              </a:rPr>
              <a:t>so on. My happiness </a:t>
            </a:r>
            <a:r>
              <a:rPr dirty="0" sz="1200" spc="-5">
                <a:latin typeface="Times New Roman"/>
                <a:cs typeface="Times New Roman"/>
              </a:rPr>
              <a:t>overwhelmed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did not know how 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away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bored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father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friends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servants, </a:t>
            </a:r>
            <a:r>
              <a:rPr dirty="0" sz="1200">
                <a:latin typeface="Times New Roman"/>
                <a:cs typeface="Times New Roman"/>
              </a:rPr>
              <a:t>continually  talking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fervour 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passion. </a:t>
            </a:r>
            <a:r>
              <a:rPr dirty="0" sz="1200">
                <a:latin typeface="Times New Roman"/>
                <a:cs typeface="Times New Roman"/>
              </a:rPr>
              <a:t>Happy people are the most </a:t>
            </a:r>
            <a:r>
              <a:rPr dirty="0" sz="1200" spc="-5">
                <a:latin typeface="Times New Roman"/>
                <a:cs typeface="Times New Roman"/>
              </a:rPr>
              <a:t>sickening bores.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fearful </a:t>
            </a:r>
            <a:r>
              <a:rPr dirty="0" sz="1200" spc="-5">
                <a:latin typeface="Times New Roman"/>
                <a:cs typeface="Times New Roman"/>
              </a:rPr>
              <a:t>bore;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feel ashamed </a:t>
            </a:r>
            <a:r>
              <a:rPr dirty="0" sz="1200">
                <a:latin typeface="Times New Roman"/>
                <a:cs typeface="Times New Roman"/>
              </a:rPr>
              <a:t>of it even now. . .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"Among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friends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those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 who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beginning </a:t>
            </a:r>
            <a:r>
              <a:rPr dirty="0" sz="1200" spc="-5">
                <a:latin typeface="Times New Roman"/>
                <a:cs typeface="Times New Roman"/>
              </a:rPr>
              <a:t>his career 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lawyer. Now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lawyer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5">
                <a:latin typeface="Times New Roman"/>
                <a:cs typeface="Times New Roman"/>
              </a:rPr>
              <a:t>all over Russia; </a:t>
            </a:r>
            <a:r>
              <a:rPr dirty="0" sz="1200">
                <a:latin typeface="Times New Roman"/>
                <a:cs typeface="Times New Roman"/>
              </a:rPr>
              <a:t>in those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only just 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gain </a:t>
            </a:r>
            <a:r>
              <a:rPr dirty="0" sz="1200">
                <a:latin typeface="Times New Roman"/>
                <a:cs typeface="Times New Roman"/>
              </a:rPr>
              <a:t>recognition </a:t>
            </a:r>
            <a:r>
              <a:rPr dirty="0" sz="1200" spc="-5">
                <a:latin typeface="Times New Roman"/>
                <a:cs typeface="Times New Roman"/>
              </a:rPr>
              <a:t>and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rich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famous enough </a:t>
            </a:r>
            <a:r>
              <a:rPr dirty="0" sz="1200">
                <a:latin typeface="Times New Roman"/>
                <a:cs typeface="Times New Roman"/>
              </a:rPr>
              <a:t>to be entitled to </a:t>
            </a:r>
            <a:r>
              <a:rPr dirty="0" sz="1200" spc="-5">
                <a:latin typeface="Times New Roman"/>
                <a:cs typeface="Times New Roman"/>
              </a:rPr>
              <a:t>cut  an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friend when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met him. I used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see him once </a:t>
            </a:r>
            <a:r>
              <a:rPr dirty="0" sz="1200" spc="20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twice a </a:t>
            </a:r>
            <a:r>
              <a:rPr dirty="0" sz="1200" spc="-5">
                <a:latin typeface="Times New Roman"/>
                <a:cs typeface="Times New Roman"/>
              </a:rPr>
              <a:t>week. </a:t>
            </a:r>
            <a:r>
              <a:rPr dirty="0" sz="1200">
                <a:latin typeface="Times New Roman"/>
                <a:cs typeface="Times New Roman"/>
              </a:rPr>
              <a:t>We used  to loll on </a:t>
            </a:r>
            <a:r>
              <a:rPr dirty="0" sz="1200" spc="-5">
                <a:latin typeface="Times New Roman"/>
                <a:cs typeface="Times New Roman"/>
              </a:rPr>
              <a:t>sofas and begin discussing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philosophy.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"One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lying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sofa, arguing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 more ungrateful </a:t>
            </a:r>
            <a:r>
              <a:rPr dirty="0" sz="1200" spc="-5">
                <a:latin typeface="Times New Roman"/>
                <a:cs typeface="Times New Roman"/>
              </a:rPr>
              <a:t>profession  </a:t>
            </a:r>
            <a:r>
              <a:rPr dirty="0" sz="1200">
                <a:latin typeface="Times New Roman"/>
                <a:cs typeface="Times New Roman"/>
              </a:rPr>
              <a:t>than that of a </a:t>
            </a:r>
            <a:r>
              <a:rPr dirty="0" sz="1200" spc="-5">
                <a:latin typeface="Times New Roman"/>
                <a:cs typeface="Times New Roman"/>
              </a:rPr>
              <a:t>lawyer.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to prove that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examination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witnesses is 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court can </a:t>
            </a:r>
            <a:r>
              <a:rPr dirty="0" sz="1200">
                <a:latin typeface="Times New Roman"/>
                <a:cs typeface="Times New Roman"/>
              </a:rPr>
              <a:t>easily dispense with both the counsels for the prosecution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for the  </a:t>
            </a:r>
            <a:r>
              <a:rPr dirty="0" sz="1200" spc="-5">
                <a:latin typeface="Times New Roman"/>
                <a:cs typeface="Times New Roman"/>
              </a:rPr>
              <a:t>defence, because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neither </a:t>
            </a:r>
            <a:r>
              <a:rPr dirty="0" sz="1200">
                <a:latin typeface="Times New Roman"/>
                <a:cs typeface="Times New Roman"/>
              </a:rPr>
              <a:t>of them necessary </a:t>
            </a:r>
            <a:r>
              <a:rPr dirty="0" sz="1200" spc="-5">
                <a:latin typeface="Times New Roman"/>
                <a:cs typeface="Times New Roman"/>
              </a:rPr>
              <a:t>and are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way. If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grown- 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juryman, </a:t>
            </a:r>
            <a:r>
              <a:rPr dirty="0" sz="1200">
                <a:latin typeface="Times New Roman"/>
                <a:cs typeface="Times New Roman"/>
              </a:rPr>
              <a:t>morally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mentally sane, </a:t>
            </a:r>
            <a:r>
              <a:rPr dirty="0" sz="1200" spc="-5">
                <a:latin typeface="Times New Roman"/>
                <a:cs typeface="Times New Roman"/>
              </a:rPr>
              <a:t>is convinced </a:t>
            </a:r>
            <a:r>
              <a:rPr dirty="0" sz="1200">
                <a:latin typeface="Times New Roman"/>
                <a:cs typeface="Times New Roman"/>
              </a:rPr>
              <a:t>that the ceiling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white, or </a:t>
            </a:r>
            <a:r>
              <a:rPr dirty="0" sz="1200" spc="5">
                <a:latin typeface="Times New Roman"/>
                <a:cs typeface="Times New Roman"/>
              </a:rPr>
              <a:t>that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Ivanov is guilty,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struggle </a:t>
            </a:r>
            <a:r>
              <a:rPr dirty="0" sz="1200">
                <a:latin typeface="Times New Roman"/>
                <a:cs typeface="Times New Roman"/>
              </a:rPr>
              <a:t>with that </a:t>
            </a:r>
            <a:r>
              <a:rPr dirty="0" sz="1200" spc="-5">
                <a:latin typeface="Times New Roman"/>
                <a:cs typeface="Times New Roman"/>
              </a:rPr>
              <a:t>conviction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vanquish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beyond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power  </a:t>
            </a:r>
            <a:r>
              <a:rPr dirty="0" sz="1200">
                <a:latin typeface="Times New Roman"/>
                <a:cs typeface="Times New Roman"/>
              </a:rPr>
              <a:t>of any </a:t>
            </a:r>
            <a:r>
              <a:rPr dirty="0" sz="1200" spc="-5">
                <a:latin typeface="Times New Roman"/>
                <a:cs typeface="Times New Roman"/>
              </a:rPr>
              <a:t>Demosthenes.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can convince </a:t>
            </a:r>
            <a:r>
              <a:rPr dirty="0" sz="1200">
                <a:latin typeface="Times New Roman"/>
                <a:cs typeface="Times New Roman"/>
              </a:rPr>
              <a:t>me that I have a </a:t>
            </a:r>
            <a:r>
              <a:rPr dirty="0" sz="1200" spc="-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moustache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know  that it </a:t>
            </a:r>
            <a:r>
              <a:rPr dirty="0" sz="1200" spc="-5">
                <a:latin typeface="Times New Roman"/>
                <a:cs typeface="Times New Roman"/>
              </a:rPr>
              <a:t>is black? As </a:t>
            </a:r>
            <a:r>
              <a:rPr dirty="0" sz="1200">
                <a:latin typeface="Times New Roman"/>
                <a:cs typeface="Times New Roman"/>
              </a:rPr>
              <a:t>I listen to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orator 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perhaps grow sentimental and weep,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fundamental conviction, based </a:t>
            </a:r>
            <a:r>
              <a:rPr dirty="0" sz="1200">
                <a:latin typeface="Times New Roman"/>
                <a:cs typeface="Times New Roman"/>
              </a:rPr>
              <a:t>for the most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unmistakable evidence and fact, 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changed </a:t>
            </a:r>
            <a:r>
              <a:rPr dirty="0" sz="1200">
                <a:latin typeface="Times New Roman"/>
                <a:cs typeface="Times New Roman"/>
              </a:rPr>
              <a:t>in the least. My </a:t>
            </a:r>
            <a:r>
              <a:rPr dirty="0" sz="1200" spc="-5">
                <a:latin typeface="Times New Roman"/>
                <a:cs typeface="Times New Roman"/>
              </a:rPr>
              <a:t>lawyer maintained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was young and </a:t>
            </a:r>
            <a:r>
              <a:rPr dirty="0" sz="1200">
                <a:latin typeface="Times New Roman"/>
                <a:cs typeface="Times New Roman"/>
              </a:rPr>
              <a:t>foolish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that 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talking </a:t>
            </a:r>
            <a:r>
              <a:rPr dirty="0" sz="1200" spc="-5">
                <a:latin typeface="Times New Roman"/>
                <a:cs typeface="Times New Roman"/>
              </a:rPr>
              <a:t>childish </a:t>
            </a:r>
            <a:r>
              <a:rPr dirty="0" sz="1200">
                <a:latin typeface="Times New Roman"/>
                <a:cs typeface="Times New Roman"/>
              </a:rPr>
              <a:t>nonsense.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opinion, for one </a:t>
            </a:r>
            <a:r>
              <a:rPr dirty="0" sz="1200" spc="-5">
                <a:latin typeface="Times New Roman"/>
                <a:cs typeface="Times New Roman"/>
              </a:rPr>
              <a:t>thing, an </a:t>
            </a:r>
            <a:r>
              <a:rPr dirty="0" sz="1200">
                <a:latin typeface="Times New Roman"/>
                <a:cs typeface="Times New Roman"/>
              </a:rPr>
              <a:t>obvious </a:t>
            </a:r>
            <a:r>
              <a:rPr dirty="0" sz="1200" spc="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becomes  still more obvious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light being </a:t>
            </a:r>
            <a:r>
              <a:rPr dirty="0" sz="1200" spc="-5">
                <a:latin typeface="Times New Roman"/>
                <a:cs typeface="Times New Roman"/>
              </a:rPr>
              <a:t>thrown </a:t>
            </a:r>
            <a:r>
              <a:rPr dirty="0" sz="1200">
                <a:latin typeface="Times New Roman"/>
                <a:cs typeface="Times New Roman"/>
              </a:rPr>
              <a:t>upon it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conscientious, </a:t>
            </a:r>
            <a:r>
              <a:rPr dirty="0" sz="1200">
                <a:latin typeface="Times New Roman"/>
                <a:cs typeface="Times New Roman"/>
              </a:rPr>
              <a:t>well-informed  </a:t>
            </a:r>
            <a:r>
              <a:rPr dirty="0" sz="1200" spc="-5">
                <a:latin typeface="Times New Roman"/>
                <a:cs typeface="Times New Roman"/>
              </a:rPr>
              <a:t>people;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another, </a:t>
            </a:r>
            <a:r>
              <a:rPr dirty="0" sz="1200">
                <a:latin typeface="Times New Roman"/>
                <a:cs typeface="Times New Roman"/>
              </a:rPr>
              <a:t>talent </a:t>
            </a:r>
            <a:r>
              <a:rPr dirty="0" sz="1200" spc="-5">
                <a:latin typeface="Times New Roman"/>
                <a:cs typeface="Times New Roman"/>
              </a:rPr>
              <a:t>is an elemental force,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hurricane capable </a:t>
            </a:r>
            <a:r>
              <a:rPr dirty="0" sz="1200">
                <a:latin typeface="Times New Roman"/>
                <a:cs typeface="Times New Roman"/>
              </a:rPr>
              <a:t>of turning </a:t>
            </a:r>
            <a:r>
              <a:rPr dirty="0" sz="1200" spc="-5">
                <a:latin typeface="Times New Roman"/>
                <a:cs typeface="Times New Roman"/>
              </a:rPr>
              <a:t>even  stones </a:t>
            </a:r>
            <a:r>
              <a:rPr dirty="0" sz="1200">
                <a:latin typeface="Times New Roman"/>
                <a:cs typeface="Times New Roman"/>
              </a:rPr>
              <a:t>to dust, let </a:t>
            </a:r>
            <a:r>
              <a:rPr dirty="0" sz="1200" spc="-5">
                <a:latin typeface="Times New Roman"/>
                <a:cs typeface="Times New Roman"/>
              </a:rPr>
              <a:t>alone such trifles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convictions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artisans and merchants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second guild.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as hard </a:t>
            </a:r>
            <a:r>
              <a:rPr dirty="0" sz="1200">
                <a:latin typeface="Times New Roman"/>
                <a:cs typeface="Times New Roman"/>
              </a:rPr>
              <a:t>for human </a:t>
            </a:r>
            <a:r>
              <a:rPr dirty="0" sz="1200" spc="-5">
                <a:latin typeface="Times New Roman"/>
                <a:cs typeface="Times New Roman"/>
              </a:rPr>
              <a:t>weakness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struggle against talent as </a:t>
            </a:r>
            <a:r>
              <a:rPr dirty="0" sz="1200">
                <a:latin typeface="Times New Roman"/>
                <a:cs typeface="Times New Roman"/>
              </a:rPr>
              <a:t>to look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sun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winking,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stop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mortal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6480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And all present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dinner began as </a:t>
            </a:r>
            <a:r>
              <a:rPr dirty="0" sz="1200">
                <a:latin typeface="Times New Roman"/>
                <a:cs typeface="Times New Roman"/>
              </a:rPr>
              <a:t>one man talking of </a:t>
            </a:r>
            <a:r>
              <a:rPr dirty="0" sz="1200" spc="-5">
                <a:latin typeface="Times New Roman"/>
                <a:cs typeface="Times New Roman"/>
              </a:rPr>
              <a:t>Sysoev's </a:t>
            </a:r>
            <a:r>
              <a:rPr dirty="0" sz="1200">
                <a:latin typeface="Times New Roman"/>
                <a:cs typeface="Times New Roman"/>
              </a:rPr>
              <a:t>extraordinary talent.  And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dam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burst, </a:t>
            </a:r>
            <a:r>
              <a:rPr dirty="0" sz="1200" spc="-5">
                <a:latin typeface="Times New Roman"/>
                <a:cs typeface="Times New Roman"/>
              </a:rPr>
              <a:t>there followed </a:t>
            </a:r>
            <a:r>
              <a:rPr dirty="0" sz="1200">
                <a:latin typeface="Times New Roman"/>
                <a:cs typeface="Times New Roman"/>
              </a:rPr>
              <a:t>a flood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sincere, </a:t>
            </a:r>
            <a:r>
              <a:rPr dirty="0" sz="1200" spc="-5">
                <a:latin typeface="Times New Roman"/>
                <a:cs typeface="Times New Roman"/>
              </a:rPr>
              <a:t>enthusiastic  words such as </a:t>
            </a:r>
            <a:r>
              <a:rPr dirty="0" sz="1200">
                <a:latin typeface="Times New Roman"/>
                <a:cs typeface="Times New Roman"/>
              </a:rPr>
              <a:t>men do not </a:t>
            </a:r>
            <a:r>
              <a:rPr dirty="0" sz="1200" spc="-5">
                <a:latin typeface="Times New Roman"/>
                <a:cs typeface="Times New Roman"/>
              </a:rPr>
              <a:t>utter 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restrained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prudent </a:t>
            </a:r>
            <a:r>
              <a:rPr dirty="0" sz="1200" spc="-5">
                <a:latin typeface="Times New Roman"/>
                <a:cs typeface="Times New Roman"/>
              </a:rPr>
              <a:t>and cautious  sobriety. Sysoev's </a:t>
            </a:r>
            <a:r>
              <a:rPr dirty="0" sz="1200">
                <a:latin typeface="Times New Roman"/>
                <a:cs typeface="Times New Roman"/>
              </a:rPr>
              <a:t>speech </a:t>
            </a:r>
            <a:r>
              <a:rPr dirty="0" sz="1200" spc="-5">
                <a:latin typeface="Times New Roman"/>
                <a:cs typeface="Times New Roman"/>
              </a:rPr>
              <a:t>and his intolerable temper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horrid, </a:t>
            </a:r>
            <a:r>
              <a:rPr dirty="0" sz="1200">
                <a:latin typeface="Times New Roman"/>
                <a:cs typeface="Times New Roman"/>
              </a:rPr>
              <a:t>spiteful </a:t>
            </a:r>
            <a:r>
              <a:rPr dirty="0" sz="1200" spc="-5">
                <a:latin typeface="Times New Roman"/>
                <a:cs typeface="Times New Roman"/>
              </a:rPr>
              <a:t>expression 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face were all forgotten. Everyone talked freely, even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shy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silent new  teachers, poverty-stricken, down-trodden youths </a:t>
            </a:r>
            <a:r>
              <a:rPr dirty="0" sz="1200">
                <a:latin typeface="Times New Roman"/>
                <a:cs typeface="Times New Roman"/>
              </a:rPr>
              <a:t>who never spoke to the </a:t>
            </a:r>
            <a:r>
              <a:rPr dirty="0" sz="1200" spc="-5">
                <a:latin typeface="Times New Roman"/>
                <a:cs typeface="Times New Roman"/>
              </a:rPr>
              <a:t>inspector 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him as </a:t>
            </a:r>
            <a:r>
              <a:rPr dirty="0" sz="1200" spc="-5">
                <a:latin typeface="Times New Roman"/>
                <a:cs typeface="Times New Roman"/>
              </a:rPr>
              <a:t>"your </a:t>
            </a:r>
            <a:r>
              <a:rPr dirty="0" sz="1200">
                <a:latin typeface="Times New Roman"/>
                <a:cs typeface="Times New Roman"/>
              </a:rPr>
              <a:t>honour."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clear </a:t>
            </a:r>
            <a:r>
              <a:rPr dirty="0" sz="1200">
                <a:latin typeface="Times New Roman"/>
                <a:cs typeface="Times New Roman"/>
              </a:rPr>
              <a:t>that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circle Sysoev was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person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consequence.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Having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accustomed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success and praise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fourteen years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 </a:t>
            </a:r>
            <a:r>
              <a:rPr dirty="0" sz="1200" spc="-5">
                <a:latin typeface="Times New Roman"/>
                <a:cs typeface="Times New Roman"/>
              </a:rPr>
              <a:t>schoolmaster,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indifference </a:t>
            </a:r>
            <a:r>
              <a:rPr dirty="0" sz="1200">
                <a:latin typeface="Times New Roman"/>
                <a:cs typeface="Times New Roman"/>
              </a:rPr>
              <a:t>to the noisy </a:t>
            </a:r>
            <a:r>
              <a:rPr dirty="0" sz="1200" spc="-5">
                <a:latin typeface="Times New Roman"/>
                <a:cs typeface="Times New Roman"/>
              </a:rPr>
              <a:t>enthusiasm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admirers.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Bruni </a:t>
            </a:r>
            <a:r>
              <a:rPr dirty="0" sz="1200">
                <a:latin typeface="Times New Roman"/>
                <a:cs typeface="Times New Roman"/>
              </a:rPr>
              <a:t>who drank in the </a:t>
            </a:r>
            <a:r>
              <a:rPr dirty="0" sz="1200" spc="-5">
                <a:latin typeface="Times New Roman"/>
                <a:cs typeface="Times New Roman"/>
              </a:rPr>
              <a:t>praise instead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schoolmaster.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German caught  </a:t>
            </a:r>
            <a:r>
              <a:rPr dirty="0" sz="1200">
                <a:latin typeface="Times New Roman"/>
                <a:cs typeface="Times New Roman"/>
              </a:rPr>
              <a:t>every word, beamed, </a:t>
            </a:r>
            <a:r>
              <a:rPr dirty="0" sz="1200" spc="-5">
                <a:latin typeface="Times New Roman"/>
                <a:cs typeface="Times New Roman"/>
              </a:rPr>
              <a:t>clapped his hands, and </a:t>
            </a:r>
            <a:r>
              <a:rPr dirty="0" sz="1200">
                <a:latin typeface="Times New Roman"/>
                <a:cs typeface="Times New Roman"/>
              </a:rPr>
              <a:t>flushed modestly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the praise  </a:t>
            </a:r>
            <a:r>
              <a:rPr dirty="0" sz="1200" spc="-5">
                <a:latin typeface="Times New Roman"/>
                <a:cs typeface="Times New Roman"/>
              </a:rPr>
              <a:t>referred </a:t>
            </a:r>
            <a:r>
              <a:rPr dirty="0" sz="1200">
                <a:latin typeface="Times New Roman"/>
                <a:cs typeface="Times New Roman"/>
              </a:rPr>
              <a:t>not to the </a:t>
            </a:r>
            <a:r>
              <a:rPr dirty="0" sz="1200" spc="-5">
                <a:latin typeface="Times New Roman"/>
                <a:cs typeface="Times New Roman"/>
              </a:rPr>
              <a:t>schoolmaster </a:t>
            </a:r>
            <a:r>
              <a:rPr dirty="0" sz="1200">
                <a:latin typeface="Times New Roman"/>
                <a:cs typeface="Times New Roman"/>
              </a:rPr>
              <a:t>but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"Bravo! bravo!" </a:t>
            </a:r>
            <a:r>
              <a:rPr dirty="0" sz="1200">
                <a:latin typeface="Times New Roman"/>
                <a:cs typeface="Times New Roman"/>
              </a:rPr>
              <a:t>he shouted. </a:t>
            </a:r>
            <a:r>
              <a:rPr dirty="0" sz="1200" spc="-5">
                <a:latin typeface="Times New Roman"/>
                <a:cs typeface="Times New Roman"/>
              </a:rPr>
              <a:t>"That's </a:t>
            </a:r>
            <a:r>
              <a:rPr dirty="0" sz="1200">
                <a:latin typeface="Times New Roman"/>
                <a:cs typeface="Times New Roman"/>
              </a:rPr>
              <a:t>true! You have </a:t>
            </a:r>
            <a:r>
              <a:rPr dirty="0" sz="1200" spc="-5">
                <a:latin typeface="Times New Roman"/>
                <a:cs typeface="Times New Roman"/>
              </a:rPr>
              <a:t>grasped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meaning!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Excellent!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He </a:t>
            </a:r>
            <a:r>
              <a:rPr dirty="0" sz="1200">
                <a:latin typeface="Times New Roman"/>
                <a:cs typeface="Times New Roman"/>
              </a:rPr>
              <a:t>looked into the </a:t>
            </a:r>
            <a:r>
              <a:rPr dirty="0" sz="1200" spc="-5">
                <a:latin typeface="Times New Roman"/>
                <a:cs typeface="Times New Roman"/>
              </a:rPr>
              <a:t>schoolmaster's eyes as though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wanted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share his bliss with 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he </a:t>
            </a:r>
            <a:r>
              <a:rPr dirty="0" sz="1200" spc="-5">
                <a:latin typeface="Times New Roman"/>
                <a:cs typeface="Times New Roman"/>
              </a:rPr>
              <a:t>could restrain himself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longer;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leapt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and, </a:t>
            </a:r>
            <a:r>
              <a:rPr dirty="0" sz="1200">
                <a:latin typeface="Times New Roman"/>
                <a:cs typeface="Times New Roman"/>
              </a:rPr>
              <a:t>overpowering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 other </a:t>
            </a:r>
            <a:r>
              <a:rPr dirty="0" sz="1200" spc="-5">
                <a:latin typeface="Times New Roman"/>
                <a:cs typeface="Times New Roman"/>
              </a:rPr>
              <a:t>voices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shrill </a:t>
            </a:r>
            <a:r>
              <a:rPr dirty="0" sz="1200" spc="-5">
                <a:latin typeface="Times New Roman"/>
                <a:cs typeface="Times New Roman"/>
              </a:rPr>
              <a:t>little tenor,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"Gentlemen! Allow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speak! </a:t>
            </a:r>
            <a:r>
              <a:rPr dirty="0" sz="1200">
                <a:latin typeface="Times New Roman"/>
                <a:cs typeface="Times New Roman"/>
              </a:rPr>
              <a:t>Sh-h! 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say 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reply: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of the factory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be </a:t>
            </a:r>
            <a:r>
              <a:rPr dirty="0" sz="1200" spc="-5">
                <a:latin typeface="Times New Roman"/>
                <a:cs typeface="Times New Roman"/>
              </a:rPr>
              <a:t>forgetful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owes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Fyodor Lukitch!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All were silent. Sysoev </a:t>
            </a:r>
            <a:r>
              <a:rPr dirty="0" sz="1200">
                <a:latin typeface="Times New Roman"/>
                <a:cs typeface="Times New Roman"/>
              </a:rPr>
              <a:t>raised </a:t>
            </a:r>
            <a:r>
              <a:rPr dirty="0" sz="1200" spc="-5">
                <a:latin typeface="Times New Roman"/>
                <a:cs typeface="Times New Roman"/>
              </a:rPr>
              <a:t>his eyes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German's </a:t>
            </a:r>
            <a:r>
              <a:rPr dirty="0" sz="1200">
                <a:latin typeface="Times New Roman"/>
                <a:cs typeface="Times New Roman"/>
              </a:rPr>
              <a:t>rosy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 </a:t>
            </a:r>
            <a:r>
              <a:rPr dirty="0" sz="1200">
                <a:latin typeface="Times New Roman"/>
                <a:cs typeface="Times New Roman"/>
              </a:rPr>
              <a:t>know how to </a:t>
            </a:r>
            <a:r>
              <a:rPr dirty="0" sz="1200" spc="-5">
                <a:latin typeface="Times New Roman"/>
                <a:cs typeface="Times New Roman"/>
              </a:rPr>
              <a:t>appreciate it," Bruni went </a:t>
            </a:r>
            <a:r>
              <a:rPr dirty="0" sz="1200">
                <a:latin typeface="Times New Roman"/>
                <a:cs typeface="Times New Roman"/>
              </a:rPr>
              <a:t>on, dropping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voice.  </a:t>
            </a: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 spc="-5">
                <a:latin typeface="Times New Roman"/>
                <a:cs typeface="Times New Roman"/>
              </a:rPr>
              <a:t>response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your words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that . . . Fyodor  </a:t>
            </a:r>
            <a:r>
              <a:rPr dirty="0" sz="1200" spc="-5">
                <a:latin typeface="Times New Roman"/>
                <a:cs typeface="Times New Roman"/>
              </a:rPr>
              <a:t>Lukitch's </a:t>
            </a:r>
            <a:r>
              <a:rPr dirty="0" sz="1200">
                <a:latin typeface="Times New Roman"/>
                <a:cs typeface="Times New Roman"/>
              </a:rPr>
              <a:t>family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provided </a:t>
            </a:r>
            <a:r>
              <a:rPr dirty="0" sz="1200">
                <a:latin typeface="Times New Roman"/>
                <a:cs typeface="Times New Roman"/>
              </a:rPr>
              <a:t>for and that a sum of money </a:t>
            </a:r>
            <a:r>
              <a:rPr dirty="0" sz="1200" spc="-5">
                <a:latin typeface="Times New Roman"/>
                <a:cs typeface="Times New Roman"/>
              </a:rPr>
              <a:t>was  placed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bank </a:t>
            </a:r>
            <a:r>
              <a:rPr dirty="0" sz="1200">
                <a:latin typeface="Times New Roman"/>
                <a:cs typeface="Times New Roman"/>
              </a:rPr>
              <a:t>a month </a:t>
            </a:r>
            <a:r>
              <a:rPr dirty="0" sz="1200" spc="-5">
                <a:latin typeface="Times New Roman"/>
                <a:cs typeface="Times New Roman"/>
              </a:rPr>
              <a:t>ago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Sysoev </a:t>
            </a:r>
            <a:r>
              <a:rPr dirty="0" sz="1200">
                <a:latin typeface="Times New Roman"/>
                <a:cs typeface="Times New Roman"/>
              </a:rPr>
              <a:t>looked enquiringly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German, at his colleagues, as though </a:t>
            </a:r>
            <a:r>
              <a:rPr dirty="0" sz="1200">
                <a:latin typeface="Times New Roman"/>
                <a:cs typeface="Times New Roman"/>
              </a:rPr>
              <a:t>unable to 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family should be provided for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he himself. And </a:t>
            </a:r>
            <a:r>
              <a:rPr dirty="0" sz="1200" spc="-5">
                <a:latin typeface="Times New Roman"/>
                <a:cs typeface="Times New Roman"/>
              </a:rPr>
              <a:t>at once </a:t>
            </a:r>
            <a:r>
              <a:rPr dirty="0" sz="120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faces,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motionless </a:t>
            </a:r>
            <a:r>
              <a:rPr dirty="0" sz="1200" spc="-5">
                <a:latin typeface="Times New Roman"/>
                <a:cs typeface="Times New Roman"/>
              </a:rPr>
              <a:t>eyes bent </a:t>
            </a:r>
            <a:r>
              <a:rPr dirty="0" sz="1200">
                <a:latin typeface="Times New Roman"/>
                <a:cs typeface="Times New Roman"/>
              </a:rPr>
              <a:t>upon him, he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not the </a:t>
            </a:r>
            <a:r>
              <a:rPr dirty="0" sz="1200" spc="-5">
                <a:latin typeface="Times New Roman"/>
                <a:cs typeface="Times New Roman"/>
              </a:rPr>
              <a:t>sympathy, </a:t>
            </a:r>
            <a:r>
              <a:rPr dirty="0" sz="1200">
                <a:latin typeface="Times New Roman"/>
                <a:cs typeface="Times New Roman"/>
              </a:rPr>
              <a:t>not the  </a:t>
            </a:r>
            <a:r>
              <a:rPr dirty="0" sz="1200" spc="-5">
                <a:latin typeface="Times New Roman"/>
                <a:cs typeface="Times New Roman"/>
              </a:rPr>
              <a:t>commiseration which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endure, </a:t>
            </a:r>
            <a:r>
              <a:rPr dirty="0" sz="1200">
                <a:latin typeface="Times New Roman"/>
                <a:cs typeface="Times New Roman"/>
              </a:rPr>
              <a:t>but something </a:t>
            </a:r>
            <a:r>
              <a:rPr dirty="0" sz="1200" spc="-5">
                <a:latin typeface="Times New Roman"/>
                <a:cs typeface="Times New Roman"/>
              </a:rPr>
              <a:t>else, </a:t>
            </a:r>
            <a:r>
              <a:rPr dirty="0" sz="1200">
                <a:latin typeface="Times New Roman"/>
                <a:cs typeface="Times New Roman"/>
              </a:rPr>
              <a:t>something soft, tender,  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intensely sinister,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terrible </a:t>
            </a:r>
            <a:r>
              <a:rPr dirty="0" sz="1200">
                <a:latin typeface="Times New Roman"/>
                <a:cs typeface="Times New Roman"/>
              </a:rPr>
              <a:t>truth, something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in one  </a:t>
            </a:r>
            <a:r>
              <a:rPr dirty="0" sz="1200" spc="-5">
                <a:latin typeface="Times New Roman"/>
                <a:cs typeface="Times New Roman"/>
              </a:rPr>
              <a:t>instant turned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cold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over and </a:t>
            </a:r>
            <a:r>
              <a:rPr dirty="0" sz="1200">
                <a:latin typeface="Times New Roman"/>
                <a:cs typeface="Times New Roman"/>
              </a:rPr>
              <a:t>filled </a:t>
            </a:r>
            <a:r>
              <a:rPr dirty="0" sz="1200" spc="-5">
                <a:latin typeface="Times New Roman"/>
                <a:cs typeface="Times New Roman"/>
              </a:rPr>
              <a:t>his soul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unutterable despair.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pale,  distorted face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jumped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clutched </a:t>
            </a:r>
            <a:r>
              <a:rPr dirty="0" sz="1200" spc="-5">
                <a:latin typeface="Times New Roman"/>
                <a:cs typeface="Times New Roman"/>
              </a:rPr>
              <a:t>at his head. For </a:t>
            </a:r>
            <a:r>
              <a:rPr dirty="0" sz="1200">
                <a:latin typeface="Times New Roman"/>
                <a:cs typeface="Times New Roman"/>
              </a:rPr>
              <a:t>a quarter of a minute  he stood like that, stared with horror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fixed </a:t>
            </a:r>
            <a:r>
              <a:rPr dirty="0" sz="1200">
                <a:latin typeface="Times New Roman"/>
                <a:cs typeface="Times New Roman"/>
              </a:rPr>
              <a:t>point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though he saw the  swiftly coming death of </a:t>
            </a:r>
            <a:r>
              <a:rPr dirty="0" sz="1200" spc="-5">
                <a:latin typeface="Times New Roman"/>
                <a:cs typeface="Times New Roman"/>
              </a:rPr>
              <a:t>which Bruni was speaking,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burst 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"Come, come! </a:t>
            </a:r>
            <a:r>
              <a:rPr dirty="0" sz="1200">
                <a:latin typeface="Times New Roman"/>
                <a:cs typeface="Times New Roman"/>
              </a:rPr>
              <a:t>. . . What </a:t>
            </a:r>
            <a:r>
              <a:rPr dirty="0" sz="1200" spc="-5">
                <a:latin typeface="Times New Roman"/>
                <a:cs typeface="Times New Roman"/>
              </a:rPr>
              <a:t>is it?"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heard agitated </a:t>
            </a:r>
            <a:r>
              <a:rPr dirty="0" sz="1200">
                <a:latin typeface="Times New Roman"/>
                <a:cs typeface="Times New Roman"/>
              </a:rPr>
              <a:t>voices </a:t>
            </a:r>
            <a:r>
              <a:rPr dirty="0" sz="1200" spc="-5">
                <a:latin typeface="Times New Roman"/>
                <a:cs typeface="Times New Roman"/>
              </a:rPr>
              <a:t>saying.  "Water! </a:t>
            </a:r>
            <a:r>
              <a:rPr dirty="0" sz="1200">
                <a:latin typeface="Times New Roman"/>
                <a:cs typeface="Times New Roman"/>
              </a:rPr>
              <a:t>drink a little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short time passed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schoolmaster grew calmer, </a:t>
            </a:r>
            <a:r>
              <a:rPr dirty="0" sz="1200">
                <a:latin typeface="Times New Roman"/>
                <a:cs typeface="Times New Roman"/>
              </a:rPr>
              <a:t>but the party did not recover  their </a:t>
            </a:r>
            <a:r>
              <a:rPr dirty="0" sz="1200" spc="-5">
                <a:latin typeface="Times New Roman"/>
                <a:cs typeface="Times New Roman"/>
              </a:rPr>
              <a:t>previous liveliness. </a:t>
            </a:r>
            <a:r>
              <a:rPr dirty="0" sz="1200">
                <a:latin typeface="Times New Roman"/>
                <a:cs typeface="Times New Roman"/>
              </a:rPr>
              <a:t>The dinner ended in gloomy </a:t>
            </a:r>
            <a:r>
              <a:rPr dirty="0" sz="1200" spc="-5">
                <a:latin typeface="Times New Roman"/>
                <a:cs typeface="Times New Roman"/>
              </a:rPr>
              <a:t>silence, and </a:t>
            </a:r>
            <a:r>
              <a:rPr dirty="0" sz="1200">
                <a:latin typeface="Times New Roman"/>
                <a:cs typeface="Times New Roman"/>
              </a:rPr>
              <a:t>much earlier than on  </a:t>
            </a:r>
            <a:r>
              <a:rPr dirty="0" sz="1200" spc="-5">
                <a:latin typeface="Times New Roman"/>
                <a:cs typeface="Times New Roman"/>
              </a:rPr>
              <a:t>previous occasions.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When he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home Sysoev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himself in the </a:t>
            </a:r>
            <a:r>
              <a:rPr dirty="0" sz="1200" spc="-5">
                <a:latin typeface="Times New Roman"/>
                <a:cs typeface="Times New Roman"/>
              </a:rPr>
              <a:t>glass.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309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turns </a:t>
            </a:r>
            <a:r>
              <a:rPr dirty="0" sz="1200" spc="-5">
                <a:latin typeface="Times New Roman"/>
                <a:cs typeface="Times New Roman"/>
              </a:rPr>
              <a:t>thousands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convinced savages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Christianity; </a:t>
            </a:r>
            <a:r>
              <a:rPr dirty="0" sz="1200">
                <a:latin typeface="Times New Roman"/>
                <a:cs typeface="Times New Roman"/>
              </a:rPr>
              <a:t>Odysseus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man of the  </a:t>
            </a:r>
            <a:r>
              <a:rPr dirty="0" sz="1200" spc="-5">
                <a:latin typeface="Times New Roman"/>
                <a:cs typeface="Times New Roman"/>
              </a:rPr>
              <a:t>firmest convictions,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succumbed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Syrens, and so </a:t>
            </a:r>
            <a:r>
              <a:rPr dirty="0" sz="1200">
                <a:latin typeface="Times New Roman"/>
                <a:cs typeface="Times New Roman"/>
              </a:rPr>
              <a:t>on.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history consists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similar examples, and </a:t>
            </a:r>
            <a:r>
              <a:rPr dirty="0" sz="1200">
                <a:latin typeface="Times New Roman"/>
                <a:cs typeface="Times New Roman"/>
              </a:rPr>
              <a:t>in life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met with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every turn; </a:t>
            </a:r>
            <a:r>
              <a:rPr dirty="0" sz="1200" spc="-5">
                <a:latin typeface="Times New Roman"/>
                <a:cs typeface="Times New Roman"/>
              </a:rPr>
              <a:t>and so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bound to </a:t>
            </a:r>
            <a:r>
              <a:rPr dirty="0" sz="1200" spc="-5">
                <a:latin typeface="Times New Roman"/>
                <a:cs typeface="Times New Roman"/>
              </a:rPr>
              <a:t>be, </a:t>
            </a:r>
            <a:r>
              <a:rPr dirty="0" sz="1200">
                <a:latin typeface="Times New Roman"/>
                <a:cs typeface="Times New Roman"/>
              </a:rPr>
              <a:t>or  the </a:t>
            </a:r>
            <a:r>
              <a:rPr dirty="0" sz="1200" spc="-5">
                <a:latin typeface="Times New Roman"/>
                <a:cs typeface="Times New Roman"/>
              </a:rPr>
              <a:t>intelligent and </a:t>
            </a:r>
            <a:r>
              <a:rPr dirty="0" sz="1200">
                <a:latin typeface="Times New Roman"/>
                <a:cs typeface="Times New Roman"/>
              </a:rPr>
              <a:t>talented man would have no superiority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stupid </a:t>
            </a:r>
            <a:r>
              <a:rPr dirty="0" sz="1200" spc="-5">
                <a:latin typeface="Times New Roman"/>
                <a:cs typeface="Times New Roman"/>
              </a:rPr>
              <a:t>and  incompetent.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stuck 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point, </a:t>
            </a:r>
            <a:r>
              <a:rPr dirty="0" sz="1200" spc="-5">
                <a:latin typeface="Times New Roman"/>
                <a:cs typeface="Times New Roman"/>
              </a:rPr>
              <a:t>and went </a:t>
            </a:r>
            <a:r>
              <a:rPr dirty="0" sz="1200">
                <a:latin typeface="Times New Roman"/>
                <a:cs typeface="Times New Roman"/>
              </a:rPr>
              <a:t>on maintaining that </a:t>
            </a:r>
            <a:r>
              <a:rPr dirty="0" sz="1200" spc="-5">
                <a:latin typeface="Times New Roman"/>
                <a:cs typeface="Times New Roman"/>
              </a:rPr>
              <a:t>convictions are </a:t>
            </a:r>
            <a:r>
              <a:rPr dirty="0" sz="1200">
                <a:latin typeface="Times New Roman"/>
                <a:cs typeface="Times New Roman"/>
              </a:rPr>
              <a:t>stronger than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talent, though, </a:t>
            </a:r>
            <a:r>
              <a:rPr dirty="0" sz="1200">
                <a:latin typeface="Times New Roman"/>
                <a:cs typeface="Times New Roman"/>
              </a:rPr>
              <a:t>frankly </a:t>
            </a:r>
            <a:r>
              <a:rPr dirty="0" sz="1200" spc="-5">
                <a:latin typeface="Times New Roman"/>
                <a:cs typeface="Times New Roman"/>
              </a:rPr>
              <a:t>speaking,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defined </a:t>
            </a:r>
            <a:r>
              <a:rPr dirty="0" sz="1200">
                <a:latin typeface="Times New Roman"/>
                <a:cs typeface="Times New Roman"/>
              </a:rPr>
              <a:t>exactly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meant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conviction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 meant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talent. Most </a:t>
            </a:r>
            <a:r>
              <a:rPr dirty="0" sz="1200">
                <a:latin typeface="Times New Roman"/>
                <a:cs typeface="Times New Roman"/>
              </a:rPr>
              <a:t>likely I simply talked for the sake 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talking.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"'Take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example,'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lawyer. 'You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convinced at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fiancée is an angel and </a:t>
            </a:r>
            <a:r>
              <a:rPr dirty="0" sz="1200">
                <a:latin typeface="Times New Roman"/>
                <a:cs typeface="Times New Roman"/>
              </a:rPr>
              <a:t>that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a man in the whole town happier than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  tell </a:t>
            </a:r>
            <a:r>
              <a:rPr dirty="0" sz="1200" spc="-10">
                <a:latin typeface="Times New Roman"/>
                <a:cs typeface="Times New Roman"/>
              </a:rPr>
              <a:t>you: </a:t>
            </a:r>
            <a:r>
              <a:rPr dirty="0" sz="1200">
                <a:latin typeface="Times New Roman"/>
                <a:cs typeface="Times New Roman"/>
              </a:rPr>
              <a:t>ten or twenty minutes would be enough for me to make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sit down to this  table </a:t>
            </a:r>
            <a:r>
              <a:rPr dirty="0" sz="1200" spc="-5">
                <a:latin typeface="Times New Roman"/>
                <a:cs typeface="Times New Roman"/>
              </a:rPr>
              <a:t>and write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fiancée, breaking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laughed.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"'Don't laugh,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speaking </a:t>
            </a:r>
            <a:r>
              <a:rPr dirty="0" sz="1200" spc="-5">
                <a:latin typeface="Times New Roman"/>
                <a:cs typeface="Times New Roman"/>
              </a:rPr>
              <a:t>seriously,'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friend. </a:t>
            </a:r>
            <a:r>
              <a:rPr dirty="0" sz="1200" spc="-10">
                <a:latin typeface="Times New Roman"/>
                <a:cs typeface="Times New Roman"/>
              </a:rPr>
              <a:t>'If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choose, </a:t>
            </a:r>
            <a:r>
              <a:rPr dirty="0" sz="1200">
                <a:latin typeface="Times New Roman"/>
                <a:cs typeface="Times New Roman"/>
              </a:rPr>
              <a:t>in twenty minutes  </a:t>
            </a:r>
            <a:r>
              <a:rPr dirty="0" sz="1200" spc="-5">
                <a:latin typeface="Times New Roman"/>
                <a:cs typeface="Times New Roman"/>
              </a:rPr>
              <a:t>you will </a:t>
            </a:r>
            <a:r>
              <a:rPr dirty="0" sz="1200">
                <a:latin typeface="Times New Roman"/>
                <a:cs typeface="Times New Roman"/>
              </a:rPr>
              <a:t>be happy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need </a:t>
            </a:r>
            <a:r>
              <a:rPr dirty="0" sz="1200" spc="1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married. </a:t>
            </a:r>
            <a:r>
              <a:rPr dirty="0" sz="1200">
                <a:latin typeface="Times New Roman"/>
                <a:cs typeface="Times New Roman"/>
              </a:rPr>
              <a:t>Goodness </a:t>
            </a:r>
            <a:r>
              <a:rPr dirty="0" sz="1200" spc="-5">
                <a:latin typeface="Times New Roman"/>
                <a:cs typeface="Times New Roman"/>
              </a:rPr>
              <a:t>knows what  talent </a:t>
            </a:r>
            <a:r>
              <a:rPr dirty="0" sz="1200">
                <a:latin typeface="Times New Roman"/>
                <a:cs typeface="Times New Roman"/>
              </a:rPr>
              <a:t>I have, but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not one of the strong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sort.'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"'Well, </a:t>
            </a:r>
            <a:r>
              <a:rPr dirty="0" sz="1200">
                <a:latin typeface="Times New Roman"/>
                <a:cs typeface="Times New Roman"/>
              </a:rPr>
              <a:t>try it on!' said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"'No, what for?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only telling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this. 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 spc="5">
                <a:latin typeface="Times New Roman"/>
                <a:cs typeface="Times New Roman"/>
              </a:rPr>
              <a:t>boy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would be </a:t>
            </a:r>
            <a:r>
              <a:rPr dirty="0" sz="1200" spc="-5">
                <a:latin typeface="Times New Roman"/>
                <a:cs typeface="Times New Roman"/>
              </a:rPr>
              <a:t>cruel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subject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such an experiment.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in </a:t>
            </a:r>
            <a:r>
              <a:rPr dirty="0" sz="1200" spc="-5">
                <a:latin typeface="Times New Roman"/>
                <a:cs typeface="Times New Roman"/>
              </a:rPr>
              <a:t>good form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to-day.'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"We sat </a:t>
            </a:r>
            <a:r>
              <a:rPr dirty="0" sz="1200">
                <a:latin typeface="Times New Roman"/>
                <a:cs typeface="Times New Roman"/>
              </a:rPr>
              <a:t>down to supper. The wine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thought of </a:t>
            </a:r>
            <a:r>
              <a:rPr dirty="0" sz="1200" spc="-5">
                <a:latin typeface="Times New Roman"/>
                <a:cs typeface="Times New Roman"/>
              </a:rPr>
              <a:t>Natasha,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beloved, </a:t>
            </a:r>
            <a:r>
              <a:rPr dirty="0" sz="1200" spc="-5">
                <a:latin typeface="Times New Roman"/>
                <a:cs typeface="Times New Roman"/>
              </a:rPr>
              <a:t>flooded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whole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youth and happiness. </a:t>
            </a:r>
            <a:r>
              <a:rPr dirty="0" sz="1200">
                <a:latin typeface="Times New Roman"/>
                <a:cs typeface="Times New Roman"/>
              </a:rPr>
              <a:t>My happiness </a:t>
            </a:r>
            <a:r>
              <a:rPr dirty="0" sz="1200" spc="-5">
                <a:latin typeface="Times New Roman"/>
                <a:cs typeface="Times New Roman"/>
              </a:rPr>
              <a:t>was so </a:t>
            </a:r>
            <a:r>
              <a:rPr dirty="0" sz="1200">
                <a:latin typeface="Times New Roman"/>
                <a:cs typeface="Times New Roman"/>
              </a:rPr>
              <a:t>boundless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lawyer  </a:t>
            </a:r>
            <a:r>
              <a:rPr dirty="0" sz="1200">
                <a:latin typeface="Times New Roman"/>
                <a:cs typeface="Times New Roman"/>
              </a:rPr>
              <a:t>sitting opposite to me </a:t>
            </a:r>
            <a:r>
              <a:rPr dirty="0" sz="1200" spc="-5">
                <a:latin typeface="Times New Roman"/>
                <a:cs typeface="Times New Roman"/>
              </a:rPr>
              <a:t>with his </a:t>
            </a:r>
            <a:r>
              <a:rPr dirty="0" sz="1200" spc="-10">
                <a:latin typeface="Times New Roman"/>
                <a:cs typeface="Times New Roman"/>
              </a:rPr>
              <a:t>green </a:t>
            </a:r>
            <a:r>
              <a:rPr dirty="0" sz="1200" spc="-5">
                <a:latin typeface="Times New Roman"/>
                <a:cs typeface="Times New Roman"/>
              </a:rPr>
              <a:t>eyes seemed </a:t>
            </a:r>
            <a:r>
              <a:rPr dirty="0" sz="1200">
                <a:latin typeface="Times New Roman"/>
                <a:cs typeface="Times New Roman"/>
              </a:rPr>
              <a:t>to me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unhappy man,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small, </a:t>
            </a:r>
            <a:r>
              <a:rPr dirty="0" sz="1200" spc="-5">
                <a:latin typeface="Times New Roman"/>
                <a:cs typeface="Times New Roman"/>
              </a:rPr>
              <a:t>so  grey.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"'Do try!'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persisted. 'Come,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entreat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 lawyer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head </a:t>
            </a:r>
            <a:r>
              <a:rPr dirty="0" sz="1200" spc="-5">
                <a:latin typeface="Times New Roman"/>
                <a:cs typeface="Times New Roman"/>
              </a:rPr>
              <a:t>and frowned. </a:t>
            </a:r>
            <a:r>
              <a:rPr dirty="0" sz="1200">
                <a:latin typeface="Times New Roman"/>
                <a:cs typeface="Times New Roman"/>
              </a:rPr>
              <a:t>Evidently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beginning to bore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"'I </a:t>
            </a:r>
            <a:r>
              <a:rPr dirty="0" sz="1200">
                <a:latin typeface="Times New Roman"/>
                <a:cs typeface="Times New Roman"/>
              </a:rPr>
              <a:t>know,' he </a:t>
            </a:r>
            <a:r>
              <a:rPr dirty="0" sz="1200" spc="-5">
                <a:latin typeface="Times New Roman"/>
                <a:cs typeface="Times New Roman"/>
              </a:rPr>
              <a:t>said, 'after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experiment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say, </a:t>
            </a:r>
            <a:r>
              <a:rPr dirty="0" sz="1200">
                <a:latin typeface="Times New Roman"/>
                <a:cs typeface="Times New Roman"/>
              </a:rPr>
              <a:t>thank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and will call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saviour;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I must think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fiancée too.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loves </a:t>
            </a:r>
            <a:r>
              <a:rPr dirty="0" sz="1200" spc="-10">
                <a:latin typeface="Times New Roman"/>
                <a:cs typeface="Times New Roman"/>
              </a:rPr>
              <a:t>you;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jilting </a:t>
            </a:r>
            <a:r>
              <a:rPr dirty="0" sz="1200" spc="-5">
                <a:latin typeface="Times New Roman"/>
                <a:cs typeface="Times New Roman"/>
              </a:rPr>
              <a:t>her  </a:t>
            </a:r>
            <a:r>
              <a:rPr dirty="0" sz="1200">
                <a:latin typeface="Times New Roman"/>
                <a:cs typeface="Times New Roman"/>
              </a:rPr>
              <a:t>would make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suffer. And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 charming creature </a:t>
            </a:r>
            <a:r>
              <a:rPr dirty="0" sz="1200" spc="-5">
                <a:latin typeface="Times New Roman"/>
                <a:cs typeface="Times New Roman"/>
              </a:rPr>
              <a:t>she is! </a:t>
            </a:r>
            <a:r>
              <a:rPr dirty="0" sz="1200">
                <a:latin typeface="Times New Roman"/>
                <a:cs typeface="Times New Roman"/>
              </a:rPr>
              <a:t>I envy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 lawyer sighed, </a:t>
            </a:r>
            <a:r>
              <a:rPr dirty="0" sz="1200">
                <a:latin typeface="Times New Roman"/>
                <a:cs typeface="Times New Roman"/>
              </a:rPr>
              <a:t>sipped </a:t>
            </a:r>
            <a:r>
              <a:rPr dirty="0" sz="1200" spc="-5">
                <a:latin typeface="Times New Roman"/>
                <a:cs typeface="Times New Roman"/>
              </a:rPr>
              <a:t>his wine, and began </a:t>
            </a:r>
            <a:r>
              <a:rPr dirty="0" sz="1200">
                <a:latin typeface="Times New Roman"/>
                <a:cs typeface="Times New Roman"/>
              </a:rPr>
              <a:t>talking of how charming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Natasha  was. He had an </a:t>
            </a:r>
            <a:r>
              <a:rPr dirty="0" sz="1200">
                <a:latin typeface="Times New Roman"/>
                <a:cs typeface="Times New Roman"/>
              </a:rPr>
              <a:t>extraordinary </a:t>
            </a:r>
            <a:r>
              <a:rPr dirty="0" sz="1200" spc="-5">
                <a:latin typeface="Times New Roman"/>
                <a:cs typeface="Times New Roman"/>
              </a:rPr>
              <a:t>gift </a:t>
            </a:r>
            <a:r>
              <a:rPr dirty="0" sz="1200">
                <a:latin typeface="Times New Roman"/>
                <a:cs typeface="Times New Roman"/>
              </a:rPr>
              <a:t>of description. </a:t>
            </a:r>
            <a:r>
              <a:rPr dirty="0" sz="1200" spc="-5">
                <a:latin typeface="Times New Roman"/>
                <a:cs typeface="Times New Roman"/>
              </a:rPr>
              <a:t>He could knock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off a </a:t>
            </a:r>
            <a:r>
              <a:rPr dirty="0" sz="1200" spc="-5">
                <a:latin typeface="Times New Roman"/>
                <a:cs typeface="Times New Roman"/>
              </a:rPr>
              <a:t>regular  </a:t>
            </a:r>
            <a:r>
              <a:rPr dirty="0" sz="1200">
                <a:latin typeface="Times New Roman"/>
                <a:cs typeface="Times New Roman"/>
              </a:rPr>
              <a:t>string of </a:t>
            </a:r>
            <a:r>
              <a:rPr dirty="0" sz="1200" spc="-5">
                <a:latin typeface="Times New Roman"/>
                <a:cs typeface="Times New Roman"/>
              </a:rPr>
              <a:t>words about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woman's eyelashes </a:t>
            </a:r>
            <a:r>
              <a:rPr dirty="0" sz="1200">
                <a:latin typeface="Times New Roman"/>
                <a:cs typeface="Times New Roman"/>
              </a:rPr>
              <a:t>or her little </a:t>
            </a:r>
            <a:r>
              <a:rPr dirty="0" sz="1200" spc="-5">
                <a:latin typeface="Times New Roman"/>
                <a:cs typeface="Times New Roman"/>
              </a:rPr>
              <a:t>finger.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him with  </a:t>
            </a:r>
            <a:r>
              <a:rPr dirty="0" sz="1200" spc="-5">
                <a:latin typeface="Times New Roman"/>
                <a:cs typeface="Times New Roman"/>
              </a:rPr>
              <a:t>relish.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"'I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many women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day,' he </a:t>
            </a:r>
            <a:r>
              <a:rPr dirty="0" sz="1200" spc="-5">
                <a:latin typeface="Times New Roman"/>
                <a:cs typeface="Times New Roman"/>
              </a:rPr>
              <a:t>said, 'but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give you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word of  </a:t>
            </a:r>
            <a:r>
              <a:rPr dirty="0" sz="1200" spc="-5">
                <a:latin typeface="Times New Roman"/>
                <a:cs typeface="Times New Roman"/>
              </a:rPr>
              <a:t>honour, </a:t>
            </a:r>
            <a:r>
              <a:rPr dirty="0" sz="1200">
                <a:latin typeface="Times New Roman"/>
                <a:cs typeface="Times New Roman"/>
              </a:rPr>
              <a:t>I speak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Natasha Andreyevna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pearl,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rare </a:t>
            </a:r>
            <a:r>
              <a:rPr dirty="0" sz="1200">
                <a:latin typeface="Times New Roman"/>
                <a:cs typeface="Times New Roman"/>
              </a:rPr>
              <a:t>girl. </a:t>
            </a:r>
            <a:r>
              <a:rPr dirty="0" sz="1200" spc="-5">
                <a:latin typeface="Times New Roman"/>
                <a:cs typeface="Times New Roman"/>
              </a:rPr>
              <a:t>Of course  she has her </a:t>
            </a:r>
            <a:r>
              <a:rPr dirty="0" sz="1200">
                <a:latin typeface="Times New Roman"/>
                <a:cs typeface="Times New Roman"/>
              </a:rPr>
              <a:t>defects—many of </a:t>
            </a:r>
            <a:r>
              <a:rPr dirty="0" sz="1200" spc="-5">
                <a:latin typeface="Times New Roman"/>
                <a:cs typeface="Times New Roman"/>
              </a:rPr>
              <a:t>them,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fact,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like—but still </a:t>
            </a:r>
            <a:r>
              <a:rPr dirty="0" sz="1200" spc="-5">
                <a:latin typeface="Times New Roman"/>
                <a:cs typeface="Times New Roman"/>
              </a:rPr>
              <a:t>she 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fascinating.'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lawyer began </a:t>
            </a:r>
            <a:r>
              <a:rPr dirty="0" sz="1200">
                <a:latin typeface="Times New Roman"/>
                <a:cs typeface="Times New Roman"/>
              </a:rPr>
              <a:t>talking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fiancée's defects. Now </a:t>
            </a:r>
            <a:r>
              <a:rPr dirty="0" sz="1200">
                <a:latin typeface="Times New Roman"/>
                <a:cs typeface="Times New Roman"/>
              </a:rPr>
              <a:t>I understand very </a:t>
            </a:r>
            <a:r>
              <a:rPr dirty="0" sz="1200" spc="-5">
                <a:latin typeface="Times New Roman"/>
                <a:cs typeface="Times New Roman"/>
              </a:rPr>
              <a:t>well </a:t>
            </a:r>
            <a:r>
              <a:rPr dirty="0" sz="1200">
                <a:latin typeface="Times New Roman"/>
                <a:cs typeface="Times New Roman"/>
              </a:rPr>
              <a:t>that  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talking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women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weak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8252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me that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talking only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Natasha. He went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ecstasies over her </a:t>
            </a:r>
            <a:r>
              <a:rPr dirty="0" sz="1200" spc="5">
                <a:latin typeface="Times New Roman"/>
                <a:cs typeface="Times New Roman"/>
              </a:rPr>
              <a:t>turn- 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nose, her shrieks, her </a:t>
            </a:r>
            <a:r>
              <a:rPr dirty="0" sz="1200">
                <a:latin typeface="Times New Roman"/>
                <a:cs typeface="Times New Roman"/>
              </a:rPr>
              <a:t>shrill </a:t>
            </a:r>
            <a:r>
              <a:rPr dirty="0" sz="1200" spc="-5">
                <a:latin typeface="Times New Roman"/>
                <a:cs typeface="Times New Roman"/>
              </a:rPr>
              <a:t>laugh, her airs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graces, </a:t>
            </a:r>
            <a:r>
              <a:rPr dirty="0" sz="1200">
                <a:latin typeface="Times New Roman"/>
                <a:cs typeface="Times New Roman"/>
              </a:rPr>
              <a:t>precisely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things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so  </a:t>
            </a:r>
            <a:r>
              <a:rPr dirty="0" sz="1200">
                <a:latin typeface="Times New Roman"/>
                <a:cs typeface="Times New Roman"/>
              </a:rPr>
              <a:t>disliked in </a:t>
            </a:r>
            <a:r>
              <a:rPr dirty="0" sz="1200" spc="-5">
                <a:latin typeface="Times New Roman"/>
                <a:cs typeface="Times New Roman"/>
              </a:rPr>
              <a:t>her. All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was,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thinking, </a:t>
            </a:r>
            <a:r>
              <a:rPr dirty="0" sz="1200">
                <a:latin typeface="Times New Roman"/>
                <a:cs typeface="Times New Roman"/>
              </a:rPr>
              <a:t>infinitely </a:t>
            </a:r>
            <a:r>
              <a:rPr dirty="0" sz="1200" spc="-5">
                <a:latin typeface="Times New Roman"/>
                <a:cs typeface="Times New Roman"/>
              </a:rPr>
              <a:t>sweet, graceful, 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feminine.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"Without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noticing it, he quickly passed from </a:t>
            </a:r>
            <a:r>
              <a:rPr dirty="0" sz="1200" spc="-5">
                <a:latin typeface="Times New Roman"/>
                <a:cs typeface="Times New Roman"/>
              </a:rPr>
              <a:t>his enthusiastic </a:t>
            </a:r>
            <a:r>
              <a:rPr dirty="0" sz="1200">
                <a:latin typeface="Times New Roman"/>
                <a:cs typeface="Times New Roman"/>
              </a:rPr>
              <a:t>tone to one of fatherly  </a:t>
            </a:r>
            <a:r>
              <a:rPr dirty="0" sz="1200" spc="-5">
                <a:latin typeface="Times New Roman"/>
                <a:cs typeface="Times New Roman"/>
              </a:rPr>
              <a:t>admonition, and </a:t>
            </a:r>
            <a:r>
              <a:rPr dirty="0" sz="1200">
                <a:latin typeface="Times New Roman"/>
                <a:cs typeface="Times New Roman"/>
              </a:rPr>
              <a:t>then to a </a:t>
            </a:r>
            <a:r>
              <a:rPr dirty="0" sz="1200" spc="-5">
                <a:latin typeface="Times New Roman"/>
                <a:cs typeface="Times New Roman"/>
              </a:rPr>
              <a:t>light and </a:t>
            </a:r>
            <a:r>
              <a:rPr dirty="0" sz="1200">
                <a:latin typeface="Times New Roman"/>
                <a:cs typeface="Times New Roman"/>
              </a:rPr>
              <a:t>derisive </a:t>
            </a:r>
            <a:r>
              <a:rPr dirty="0" sz="1200" spc="-5">
                <a:latin typeface="Times New Roman"/>
                <a:cs typeface="Times New Roman"/>
              </a:rPr>
              <a:t>one.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 presiding </a:t>
            </a:r>
            <a:r>
              <a:rPr dirty="0" sz="1200" spc="-5">
                <a:latin typeface="Times New Roman"/>
                <a:cs typeface="Times New Roman"/>
              </a:rPr>
              <a:t>judge and  </a:t>
            </a:r>
            <a:r>
              <a:rPr dirty="0" sz="1200">
                <a:latin typeface="Times New Roman"/>
                <a:cs typeface="Times New Roman"/>
              </a:rPr>
              <a:t>no one to </a:t>
            </a:r>
            <a:r>
              <a:rPr dirty="0" sz="1200" spc="-5">
                <a:latin typeface="Times New Roman"/>
                <a:cs typeface="Times New Roman"/>
              </a:rPr>
              <a:t>check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diffusiveness </a:t>
            </a:r>
            <a:r>
              <a:rPr dirty="0" sz="1200">
                <a:latin typeface="Times New Roman"/>
                <a:cs typeface="Times New Roman"/>
              </a:rPr>
              <a:t>of the lawyer. I had not time to </a:t>
            </a: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mouth,  </a:t>
            </a:r>
            <a:r>
              <a:rPr dirty="0" sz="1200" spc="-5">
                <a:latin typeface="Times New Roman"/>
                <a:cs typeface="Times New Roman"/>
              </a:rPr>
              <a:t>besides, what could </a:t>
            </a:r>
            <a:r>
              <a:rPr dirty="0" sz="1200">
                <a:latin typeface="Times New Roman"/>
                <a:cs typeface="Times New Roman"/>
              </a:rPr>
              <a:t>I say? What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friend said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new,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what everyone has  </a:t>
            </a:r>
            <a:r>
              <a:rPr dirty="0" sz="1200">
                <a:latin typeface="Times New Roman"/>
                <a:cs typeface="Times New Roman"/>
              </a:rPr>
              <a:t>known for </a:t>
            </a:r>
            <a:r>
              <a:rPr dirty="0" sz="1200" spc="-5">
                <a:latin typeface="Times New Roman"/>
                <a:cs typeface="Times New Roman"/>
              </a:rPr>
              <a:t>ages, and </a:t>
            </a:r>
            <a:r>
              <a:rPr dirty="0" sz="1200">
                <a:latin typeface="Times New Roman"/>
                <a:cs typeface="Times New Roman"/>
              </a:rPr>
              <a:t>the whole </a:t>
            </a:r>
            <a:r>
              <a:rPr dirty="0" sz="1200" spc="-5">
                <a:latin typeface="Times New Roman"/>
                <a:cs typeface="Times New Roman"/>
              </a:rPr>
              <a:t>venom </a:t>
            </a:r>
            <a:r>
              <a:rPr dirty="0" sz="1200">
                <a:latin typeface="Times New Roman"/>
                <a:cs typeface="Times New Roman"/>
              </a:rPr>
              <a:t>lay not in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but in the damnable </a:t>
            </a:r>
            <a:r>
              <a:rPr dirty="0" sz="1200" spc="-5">
                <a:latin typeface="Times New Roman"/>
                <a:cs typeface="Times New Roman"/>
              </a:rPr>
              <a:t>form  </a:t>
            </a:r>
            <a:r>
              <a:rPr dirty="0" sz="1200">
                <a:latin typeface="Times New Roman"/>
                <a:cs typeface="Times New Roman"/>
              </a:rPr>
              <a:t>he put it in.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was beyond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anything!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learned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same word has thousands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shades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meaning </a:t>
            </a:r>
            <a:r>
              <a:rPr dirty="0" sz="1200">
                <a:latin typeface="Times New Roman"/>
                <a:cs typeface="Times New Roman"/>
              </a:rPr>
              <a:t>according to the tone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pronounced, and </a:t>
            </a:r>
            <a:r>
              <a:rPr dirty="0" sz="1200">
                <a:latin typeface="Times New Roman"/>
                <a:cs typeface="Times New Roman"/>
              </a:rPr>
              <a:t>the form which </a:t>
            </a:r>
            <a:r>
              <a:rPr dirty="0" sz="1200" spc="-5">
                <a:latin typeface="Times New Roman"/>
                <a:cs typeface="Times New Roman"/>
              </a:rPr>
              <a:t>is given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sentence. Of </a:t>
            </a:r>
            <a:r>
              <a:rPr dirty="0" sz="1200">
                <a:latin typeface="Times New Roman"/>
                <a:cs typeface="Times New Roman"/>
              </a:rPr>
              <a:t>course I </a:t>
            </a:r>
            <a:r>
              <a:rPr dirty="0" sz="1200" spc="-5">
                <a:latin typeface="Times New Roman"/>
                <a:cs typeface="Times New Roman"/>
              </a:rPr>
              <a:t>cannot reproduce </a:t>
            </a:r>
            <a:r>
              <a:rPr dirty="0" sz="1200">
                <a:latin typeface="Times New Roman"/>
                <a:cs typeface="Times New Roman"/>
              </a:rPr>
              <a:t>the tone or the </a:t>
            </a:r>
            <a:r>
              <a:rPr dirty="0" sz="1200" spc="-5">
                <a:latin typeface="Times New Roman"/>
                <a:cs typeface="Times New Roman"/>
              </a:rPr>
              <a:t>form;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the room,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moved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resentment,  indignation, and </a:t>
            </a:r>
            <a:r>
              <a:rPr dirty="0" sz="1200">
                <a:latin typeface="Times New Roman"/>
                <a:cs typeface="Times New Roman"/>
              </a:rPr>
              <a:t>contempt </a:t>
            </a:r>
            <a:r>
              <a:rPr dirty="0" sz="1200" spc="-5">
                <a:latin typeface="Times New Roman"/>
                <a:cs typeface="Times New Roman"/>
              </a:rPr>
              <a:t>together </a:t>
            </a:r>
            <a:r>
              <a:rPr dirty="0" sz="1200">
                <a:latin typeface="Times New Roman"/>
                <a:cs typeface="Times New Roman"/>
              </a:rPr>
              <a:t>with him. I even </a:t>
            </a:r>
            <a:r>
              <a:rPr dirty="0" sz="1200" spc="-5">
                <a:latin typeface="Times New Roman"/>
                <a:cs typeface="Times New Roman"/>
              </a:rPr>
              <a:t>believed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tears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 eyes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informed </a:t>
            </a:r>
            <a:r>
              <a:rPr dirty="0" sz="1200">
                <a:latin typeface="Times New Roman"/>
                <a:cs typeface="Times New Roman"/>
              </a:rPr>
              <a:t>me that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man, that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worthy of a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>
                <a:latin typeface="Times New Roman"/>
                <a:cs typeface="Times New Roman"/>
              </a:rPr>
              <a:t>fate, that I </a:t>
            </a:r>
            <a:r>
              <a:rPr dirty="0" sz="1200" spc="-5">
                <a:latin typeface="Times New Roman"/>
                <a:cs typeface="Times New Roman"/>
              </a:rPr>
              <a:t>was  destined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achieve </a:t>
            </a:r>
            <a:r>
              <a:rPr dirty="0" sz="1200">
                <a:latin typeface="Times New Roman"/>
                <a:cs typeface="Times New Roman"/>
              </a:rPr>
              <a:t>something in the </a:t>
            </a:r>
            <a:r>
              <a:rPr dirty="0" sz="1200" spc="-5">
                <a:latin typeface="Times New Roman"/>
                <a:cs typeface="Times New Roman"/>
              </a:rPr>
              <a:t>future which marriage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hinder!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"'My friend!' he exclaimed, pressing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hand. </a:t>
            </a:r>
            <a:r>
              <a:rPr dirty="0" sz="1200" spc="-5">
                <a:latin typeface="Times New Roman"/>
                <a:cs typeface="Times New Roman"/>
              </a:rPr>
              <a:t>'I beseech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adjure you: </a:t>
            </a:r>
            <a:r>
              <a:rPr dirty="0" sz="1200">
                <a:latin typeface="Times New Roman"/>
                <a:cs typeface="Times New Roman"/>
              </a:rPr>
              <a:t>stop </a:t>
            </a:r>
            <a:r>
              <a:rPr dirty="0" sz="1200" spc="-5">
                <a:latin typeface="Times New Roman"/>
                <a:cs typeface="Times New Roman"/>
              </a:rPr>
              <a:t>before 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late. </a:t>
            </a:r>
            <a:r>
              <a:rPr dirty="0" sz="1200">
                <a:latin typeface="Times New Roman"/>
                <a:cs typeface="Times New Roman"/>
              </a:rPr>
              <a:t>Stop! May Heaven preserve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from this </a:t>
            </a:r>
            <a:r>
              <a:rPr dirty="0" sz="1200">
                <a:latin typeface="Times New Roman"/>
                <a:cs typeface="Times New Roman"/>
              </a:rPr>
              <a:t>strange, </a:t>
            </a:r>
            <a:r>
              <a:rPr dirty="0" sz="1200" spc="-5">
                <a:latin typeface="Times New Roman"/>
                <a:cs typeface="Times New Roman"/>
              </a:rPr>
              <a:t>cruel mistake!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>
                <a:latin typeface="Times New Roman"/>
                <a:cs typeface="Times New Roman"/>
              </a:rPr>
              <a:t>do not ruin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youth!'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"Believe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not, </a:t>
            </a:r>
            <a:r>
              <a:rPr dirty="0" sz="1200" spc="-5">
                <a:latin typeface="Times New Roman"/>
                <a:cs typeface="Times New Roman"/>
              </a:rPr>
              <a:t>as you choose, </a:t>
            </a:r>
            <a:r>
              <a:rPr dirty="0" sz="1200">
                <a:latin typeface="Times New Roman"/>
                <a:cs typeface="Times New Roman"/>
              </a:rPr>
              <a:t>but the long and the short of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that I sat down to  the table </a:t>
            </a:r>
            <a:r>
              <a:rPr dirty="0" sz="1200" spc="-5">
                <a:latin typeface="Times New Roman"/>
                <a:cs typeface="Times New Roman"/>
              </a:rPr>
              <a:t>and wrote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fiancée, </a:t>
            </a:r>
            <a:r>
              <a:rPr dirty="0" sz="1200">
                <a:latin typeface="Times New Roman"/>
                <a:cs typeface="Times New Roman"/>
              </a:rPr>
              <a:t>breaking off the </a:t>
            </a:r>
            <a:r>
              <a:rPr dirty="0" sz="1200" spc="-5">
                <a:latin typeface="Times New Roman"/>
                <a:cs typeface="Times New Roman"/>
              </a:rPr>
              <a:t>engagement. 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wrote </a:t>
            </a:r>
            <a:r>
              <a:rPr dirty="0" sz="1200">
                <a:latin typeface="Times New Roman"/>
                <a:cs typeface="Times New Roman"/>
              </a:rPr>
              <a:t>I felt  </a:t>
            </a:r>
            <a:r>
              <a:rPr dirty="0" sz="1200" spc="-5">
                <a:latin typeface="Times New Roman"/>
                <a:cs typeface="Times New Roman"/>
              </a:rPr>
              <a:t>relieved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too late to rectify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mistake. Sealing </a:t>
            </a:r>
            <a:r>
              <a:rPr dirty="0" sz="1200">
                <a:latin typeface="Times New Roman"/>
                <a:cs typeface="Times New Roman"/>
              </a:rPr>
              <a:t>the letter, I </a:t>
            </a:r>
            <a:r>
              <a:rPr dirty="0" sz="1200" spc="-5">
                <a:latin typeface="Times New Roman"/>
                <a:cs typeface="Times New Roman"/>
              </a:rPr>
              <a:t>hastened 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street </a:t>
            </a:r>
            <a:r>
              <a:rPr dirty="0" sz="1200">
                <a:latin typeface="Times New Roman"/>
                <a:cs typeface="Times New Roman"/>
              </a:rPr>
              <a:t>to post it. The </a:t>
            </a:r>
            <a:r>
              <a:rPr dirty="0" sz="1200" spc="-5">
                <a:latin typeface="Times New Roman"/>
                <a:cs typeface="Times New Roman"/>
              </a:rPr>
              <a:t>lawyer </a:t>
            </a:r>
            <a:r>
              <a:rPr dirty="0" sz="1200">
                <a:latin typeface="Times New Roman"/>
                <a:cs typeface="Times New Roman"/>
              </a:rPr>
              <a:t>himself came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"'Excellent! Capital!'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applauded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letter to </a:t>
            </a:r>
            <a:r>
              <a:rPr dirty="0" sz="1200" spc="-5">
                <a:latin typeface="Times New Roman"/>
                <a:cs typeface="Times New Roman"/>
              </a:rPr>
              <a:t>Natasha disappeared </a:t>
            </a:r>
            <a:r>
              <a:rPr dirty="0" sz="1200">
                <a:latin typeface="Times New Roman"/>
                <a:cs typeface="Times New Roman"/>
              </a:rPr>
              <a:t>into the  </a:t>
            </a:r>
            <a:r>
              <a:rPr dirty="0" sz="1200" spc="-5">
                <a:latin typeface="Times New Roman"/>
                <a:cs typeface="Times New Roman"/>
              </a:rPr>
              <a:t>darkness </a:t>
            </a:r>
            <a:r>
              <a:rPr dirty="0" sz="1200">
                <a:latin typeface="Times New Roman"/>
                <a:cs typeface="Times New Roman"/>
              </a:rPr>
              <a:t>of the box. 'I </a:t>
            </a:r>
            <a:r>
              <a:rPr dirty="0" sz="1200" spc="-5">
                <a:latin typeface="Times New Roman"/>
                <a:cs typeface="Times New Roman"/>
              </a:rPr>
              <a:t>congratulate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with all my heart. I </a:t>
            </a:r>
            <a:r>
              <a:rPr dirty="0" sz="1200" spc="-5">
                <a:latin typeface="Times New Roman"/>
                <a:cs typeface="Times New Roman"/>
              </a:rPr>
              <a:t>am glad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"After walking </a:t>
            </a:r>
            <a:r>
              <a:rPr dirty="0" sz="1200">
                <a:latin typeface="Times New Roman"/>
                <a:cs typeface="Times New Roman"/>
              </a:rPr>
              <a:t>a dozen </a:t>
            </a:r>
            <a:r>
              <a:rPr dirty="0" sz="1200" spc="-5">
                <a:latin typeface="Times New Roman"/>
                <a:cs typeface="Times New Roman"/>
              </a:rPr>
              <a:t>paces </a:t>
            </a:r>
            <a:r>
              <a:rPr dirty="0" sz="1200">
                <a:latin typeface="Times New Roman"/>
                <a:cs typeface="Times New Roman"/>
              </a:rPr>
              <a:t>with me the </a:t>
            </a:r>
            <a:r>
              <a:rPr dirty="0" sz="1200" spc="-5">
                <a:latin typeface="Times New Roman"/>
                <a:cs typeface="Times New Roman"/>
              </a:rPr>
              <a:t>lawyer went </a:t>
            </a:r>
            <a:r>
              <a:rPr dirty="0" sz="1200">
                <a:latin typeface="Times New Roman"/>
                <a:cs typeface="Times New Roman"/>
              </a:rPr>
              <a:t>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"'Of course, marriage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its good </a:t>
            </a:r>
            <a:r>
              <a:rPr dirty="0" sz="1200">
                <a:latin typeface="Times New Roman"/>
                <a:cs typeface="Times New Roman"/>
              </a:rPr>
              <a:t>points. </a:t>
            </a:r>
            <a:r>
              <a:rPr dirty="0" sz="1200" spc="-10">
                <a:latin typeface="Times New Roman"/>
                <a:cs typeface="Times New Roman"/>
              </a:rPr>
              <a:t>I,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instance, </a:t>
            </a:r>
            <a:r>
              <a:rPr dirty="0" sz="1200">
                <a:latin typeface="Times New Roman"/>
                <a:cs typeface="Times New Roman"/>
              </a:rPr>
              <a:t>belong to the </a:t>
            </a:r>
            <a:r>
              <a:rPr dirty="0" sz="1200" spc="-5">
                <a:latin typeface="Times New Roman"/>
                <a:cs typeface="Times New Roman"/>
              </a:rPr>
              <a:t>class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to  whom </a:t>
            </a:r>
            <a:r>
              <a:rPr dirty="0" sz="1200" spc="-5">
                <a:latin typeface="Times New Roman"/>
                <a:cs typeface="Times New Roman"/>
              </a:rPr>
              <a:t>marriage and </a:t>
            </a:r>
            <a:r>
              <a:rPr dirty="0" sz="1200">
                <a:latin typeface="Times New Roman"/>
                <a:cs typeface="Times New Roman"/>
              </a:rPr>
              <a:t>home life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everything.'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proceeded </a:t>
            </a:r>
            <a:r>
              <a:rPr dirty="0" sz="1200">
                <a:latin typeface="Times New Roman"/>
                <a:cs typeface="Times New Roman"/>
              </a:rPr>
              <a:t>to describe </a:t>
            </a:r>
            <a:r>
              <a:rPr dirty="0" sz="1200" spc="-5">
                <a:latin typeface="Times New Roman"/>
                <a:cs typeface="Times New Roman"/>
              </a:rPr>
              <a:t>his life, and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hideousness of a  solitary </a:t>
            </a:r>
            <a:r>
              <a:rPr dirty="0" sz="1200" spc="-5">
                <a:latin typeface="Times New Roman"/>
                <a:cs typeface="Times New Roman"/>
              </a:rPr>
              <a:t>bachelor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"He </a:t>
            </a:r>
            <a:r>
              <a:rPr dirty="0" sz="1200">
                <a:latin typeface="Times New Roman"/>
                <a:cs typeface="Times New Roman"/>
              </a:rPr>
              <a:t>spoke with enthusiasm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future wife, of the </a:t>
            </a:r>
            <a:r>
              <a:rPr dirty="0" sz="1200" spc="-5">
                <a:latin typeface="Times New Roman"/>
                <a:cs typeface="Times New Roman"/>
              </a:rPr>
              <a:t>sweets </a:t>
            </a:r>
            <a:r>
              <a:rPr dirty="0" sz="1200">
                <a:latin typeface="Times New Roman"/>
                <a:cs typeface="Times New Roman"/>
              </a:rPr>
              <a:t>of ordinary family </a:t>
            </a:r>
            <a:r>
              <a:rPr dirty="0" sz="1200" spc="-5">
                <a:latin typeface="Times New Roman"/>
                <a:cs typeface="Times New Roman"/>
              </a:rPr>
              <a:t>life, and  was so eloquent, so </a:t>
            </a:r>
            <a:r>
              <a:rPr dirty="0" sz="1200">
                <a:latin typeface="Times New Roman"/>
                <a:cs typeface="Times New Roman"/>
              </a:rPr>
              <a:t>sincere in </a:t>
            </a:r>
            <a:r>
              <a:rPr dirty="0" sz="1200" spc="-5">
                <a:latin typeface="Times New Roman"/>
                <a:cs typeface="Times New Roman"/>
              </a:rPr>
              <a:t>his ecstasies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time we </a:t>
            </a:r>
            <a:r>
              <a:rPr dirty="0" sz="1200" spc="-5">
                <a:latin typeface="Times New Roman"/>
                <a:cs typeface="Times New Roman"/>
              </a:rPr>
              <a:t>had reached his </a:t>
            </a:r>
            <a:r>
              <a:rPr dirty="0" sz="1200">
                <a:latin typeface="Times New Roman"/>
                <a:cs typeface="Times New Roman"/>
              </a:rPr>
              <a:t>door, I 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despair.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doing to me,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horrible man?' I said, </a:t>
            </a:r>
            <a:r>
              <a:rPr dirty="0" sz="1200" spc="-5">
                <a:latin typeface="Times New Roman"/>
                <a:cs typeface="Times New Roman"/>
              </a:rPr>
              <a:t>gasping.  'You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ruined </a:t>
            </a:r>
            <a:r>
              <a:rPr dirty="0" sz="1200">
                <a:latin typeface="Times New Roman"/>
                <a:cs typeface="Times New Roman"/>
              </a:rPr>
              <a:t>me! </a:t>
            </a:r>
            <a:r>
              <a:rPr dirty="0" sz="1200" spc="5">
                <a:latin typeface="Times New Roman"/>
                <a:cs typeface="Times New Roman"/>
              </a:rPr>
              <a:t>Why 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make me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cursed letter?  </a:t>
            </a:r>
            <a:r>
              <a:rPr dirty="0" sz="1200">
                <a:latin typeface="Times New Roman"/>
                <a:cs typeface="Times New Roman"/>
              </a:rPr>
              <a:t>I love her, I love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her!'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I protested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love. I </a:t>
            </a:r>
            <a:r>
              <a:rPr dirty="0" sz="1200" spc="-5">
                <a:latin typeface="Times New Roman"/>
                <a:cs typeface="Times New Roman"/>
              </a:rPr>
              <a:t>was horrified at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conduct which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me </a:t>
            </a:r>
            <a:r>
              <a:rPr dirty="0" sz="1200" spc="-5">
                <a:latin typeface="Times New Roman"/>
                <a:cs typeface="Times New Roman"/>
              </a:rPr>
              <a:t>wild  and senseless.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impossible, </a:t>
            </a:r>
            <a:r>
              <a:rPr dirty="0" sz="1200" spc="-5">
                <a:latin typeface="Times New Roman"/>
                <a:cs typeface="Times New Roman"/>
              </a:rPr>
              <a:t>gentlemen,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imagine </a:t>
            </a:r>
            <a:r>
              <a:rPr dirty="0" sz="1200">
                <a:latin typeface="Times New Roman"/>
                <a:cs typeface="Times New Roman"/>
              </a:rPr>
              <a:t>a more </a:t>
            </a:r>
            <a:r>
              <a:rPr dirty="0" sz="1200" spc="-5">
                <a:latin typeface="Times New Roman"/>
                <a:cs typeface="Times New Roman"/>
              </a:rPr>
              <a:t>violent emotion </a:t>
            </a:r>
            <a:r>
              <a:rPr dirty="0" sz="1200">
                <a:latin typeface="Times New Roman"/>
                <a:cs typeface="Times New Roman"/>
              </a:rPr>
              <a:t>than I  </a:t>
            </a:r>
            <a:r>
              <a:rPr dirty="0" sz="1200" spc="-5">
                <a:latin typeface="Times New Roman"/>
                <a:cs typeface="Times New Roman"/>
              </a:rPr>
              <a:t>experienced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moment.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Oh,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went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suffered!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407860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698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person had </a:t>
            </a:r>
            <a:r>
              <a:rPr dirty="0" sz="1200">
                <a:latin typeface="Times New Roman"/>
                <a:cs typeface="Times New Roman"/>
              </a:rPr>
              <a:t>thrust a </a:t>
            </a:r>
            <a:r>
              <a:rPr dirty="0" sz="1200" spc="-5">
                <a:latin typeface="Times New Roman"/>
                <a:cs typeface="Times New Roman"/>
              </a:rPr>
              <a:t>revolver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hand at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moment, </a:t>
            </a:r>
            <a:r>
              <a:rPr dirty="0" sz="1200">
                <a:latin typeface="Times New Roman"/>
                <a:cs typeface="Times New Roman"/>
              </a:rPr>
              <a:t>I should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put a </a:t>
            </a:r>
            <a:r>
              <a:rPr dirty="0" sz="1200" spc="-5">
                <a:latin typeface="Times New Roman"/>
                <a:cs typeface="Times New Roman"/>
              </a:rPr>
              <a:t>bullet  through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brains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"'Come, </a:t>
            </a:r>
            <a:r>
              <a:rPr dirty="0" sz="1200">
                <a:latin typeface="Times New Roman"/>
                <a:cs typeface="Times New Roman"/>
              </a:rPr>
              <a:t>come . . .'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lawyer, </a:t>
            </a:r>
            <a:r>
              <a:rPr dirty="0" sz="1200">
                <a:latin typeface="Times New Roman"/>
                <a:cs typeface="Times New Roman"/>
              </a:rPr>
              <a:t>slapping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shoulder, 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laughed. 'Give  over crying. </a:t>
            </a:r>
            <a:r>
              <a:rPr dirty="0" sz="1200">
                <a:latin typeface="Times New Roman"/>
                <a:cs typeface="Times New Roman"/>
              </a:rPr>
              <a:t>The letter </a:t>
            </a:r>
            <a:r>
              <a:rPr dirty="0" sz="1200" spc="-5">
                <a:latin typeface="Times New Roman"/>
                <a:cs typeface="Times New Roman"/>
              </a:rPr>
              <a:t>won't reach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fiancée.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5">
                <a:latin typeface="Times New Roman"/>
                <a:cs typeface="Times New Roman"/>
              </a:rPr>
              <a:t>not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who wrote the </a:t>
            </a:r>
            <a:r>
              <a:rPr dirty="0" sz="1200" spc="-5">
                <a:latin typeface="Times New Roman"/>
                <a:cs typeface="Times New Roman"/>
              </a:rPr>
              <a:t>address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5">
                <a:latin typeface="Times New Roman"/>
                <a:cs typeface="Times New Roman"/>
              </a:rPr>
              <a:t>I,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muddled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be able to make it out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post-office.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a  </a:t>
            </a:r>
            <a:r>
              <a:rPr dirty="0" sz="1200" spc="-5">
                <a:latin typeface="Times New Roman"/>
                <a:cs typeface="Times New Roman"/>
              </a:rPr>
              <a:t>lesson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5">
                <a:latin typeface="Times New Roman"/>
                <a:cs typeface="Times New Roman"/>
              </a:rPr>
              <a:t>argue about 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understand.'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"Now, gentlemen, </a:t>
            </a:r>
            <a:r>
              <a:rPr dirty="0" sz="1200">
                <a:latin typeface="Times New Roman"/>
                <a:cs typeface="Times New Roman"/>
              </a:rPr>
              <a:t>I leave it to the next 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speak."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fifth juryman </a:t>
            </a:r>
            <a:r>
              <a:rPr dirty="0" sz="1200">
                <a:latin typeface="Times New Roman"/>
                <a:cs typeface="Times New Roman"/>
              </a:rPr>
              <a:t>settled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comfortably, and </a:t>
            </a:r>
            <a:r>
              <a:rPr dirty="0" sz="1200">
                <a:latin typeface="Times New Roman"/>
                <a:cs typeface="Times New Roman"/>
              </a:rPr>
              <a:t>had just </a:t>
            </a:r>
            <a:r>
              <a:rPr dirty="0" sz="1200" spc="-5">
                <a:latin typeface="Times New Roman"/>
                <a:cs typeface="Times New Roman"/>
              </a:rPr>
              <a:t>opened his </a:t>
            </a:r>
            <a:r>
              <a:rPr dirty="0" sz="1200">
                <a:latin typeface="Times New Roman"/>
                <a:cs typeface="Times New Roman"/>
              </a:rPr>
              <a:t>mouth to  </a:t>
            </a:r>
            <a:r>
              <a:rPr dirty="0" sz="1200" spc="-5">
                <a:latin typeface="Times New Roman"/>
                <a:cs typeface="Times New Roman"/>
              </a:rPr>
              <a:t>begin his </a:t>
            </a:r>
            <a:r>
              <a:rPr dirty="0" sz="1200">
                <a:latin typeface="Times New Roman"/>
                <a:cs typeface="Times New Roman"/>
              </a:rPr>
              <a:t>story </a:t>
            </a:r>
            <a:r>
              <a:rPr dirty="0" sz="1200" spc="-5">
                <a:latin typeface="Times New Roman"/>
                <a:cs typeface="Times New Roman"/>
              </a:rPr>
              <a:t>when we heard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clock </a:t>
            </a:r>
            <a:r>
              <a:rPr dirty="0" sz="1200">
                <a:latin typeface="Times New Roman"/>
                <a:cs typeface="Times New Roman"/>
              </a:rPr>
              <a:t>strike on Spassky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"Twelve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jurymen counted. "And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which class, gentlemen,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put the </a:t>
            </a:r>
            <a:r>
              <a:rPr dirty="0" sz="1200" spc="-5">
                <a:latin typeface="Times New Roman"/>
                <a:cs typeface="Times New Roman"/>
              </a:rPr>
              <a:t>emotions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being experienced now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man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trying? He,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murderer, is </a:t>
            </a:r>
            <a:r>
              <a:rPr dirty="0" sz="1200">
                <a:latin typeface="Times New Roman"/>
                <a:cs typeface="Times New Roman"/>
              </a:rPr>
              <a:t>spending the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convict </a:t>
            </a:r>
            <a:r>
              <a:rPr dirty="0" sz="1200">
                <a:latin typeface="Times New Roman"/>
                <a:cs typeface="Times New Roman"/>
              </a:rPr>
              <a:t>cell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court, </a:t>
            </a:r>
            <a:r>
              <a:rPr dirty="0" sz="1200">
                <a:latin typeface="Times New Roman"/>
                <a:cs typeface="Times New Roman"/>
              </a:rPr>
              <a:t>sitting or </a:t>
            </a:r>
            <a:r>
              <a:rPr dirty="0" sz="1200" spc="-5">
                <a:latin typeface="Times New Roman"/>
                <a:cs typeface="Times New Roman"/>
              </a:rPr>
              <a:t>lying </a:t>
            </a:r>
            <a:r>
              <a:rPr dirty="0" sz="1200">
                <a:latin typeface="Times New Roman"/>
                <a:cs typeface="Times New Roman"/>
              </a:rPr>
              <a:t>down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sleeping, and throughout </a:t>
            </a:r>
            <a:r>
              <a:rPr dirty="0" sz="1200">
                <a:latin typeface="Times New Roman"/>
                <a:cs typeface="Times New Roman"/>
              </a:rPr>
              <a:t>the whole </a:t>
            </a:r>
            <a:r>
              <a:rPr dirty="0" sz="1200" spc="-5">
                <a:latin typeface="Times New Roman"/>
                <a:cs typeface="Times New Roman"/>
              </a:rPr>
              <a:t>sleepless night </a:t>
            </a:r>
            <a:r>
              <a:rPr dirty="0" sz="1200">
                <a:latin typeface="Times New Roman"/>
                <a:cs typeface="Times New Roman"/>
              </a:rPr>
              <a:t>listening to that  </a:t>
            </a:r>
            <a:r>
              <a:rPr dirty="0" sz="1200" spc="-5">
                <a:latin typeface="Times New Roman"/>
                <a:cs typeface="Times New Roman"/>
              </a:rPr>
              <a:t>chime.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thinking </a:t>
            </a:r>
            <a:r>
              <a:rPr dirty="0" sz="1200">
                <a:latin typeface="Times New Roman"/>
                <a:cs typeface="Times New Roman"/>
              </a:rPr>
              <a:t>of? What </a:t>
            </a:r>
            <a:r>
              <a:rPr dirty="0" sz="1200" spc="-5">
                <a:latin typeface="Times New Roman"/>
                <a:cs typeface="Times New Roman"/>
              </a:rPr>
              <a:t>visions are haunting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jurymen all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forgot about </a:t>
            </a:r>
            <a:r>
              <a:rPr dirty="0" sz="1200">
                <a:latin typeface="Times New Roman"/>
                <a:cs typeface="Times New Roman"/>
              </a:rPr>
              <a:t>strong impressions;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companion 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once written </a:t>
            </a:r>
            <a:r>
              <a:rPr dirty="0" sz="1200">
                <a:latin typeface="Times New Roman"/>
                <a:cs typeface="Times New Roman"/>
              </a:rPr>
              <a:t>a letter to </a:t>
            </a:r>
            <a:r>
              <a:rPr dirty="0" sz="1200" spc="-5">
                <a:latin typeface="Times New Roman"/>
                <a:cs typeface="Times New Roman"/>
              </a:rPr>
              <a:t>his Natasha had suffered seemed unimportant, even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amusing; and </a:t>
            </a:r>
            <a:r>
              <a:rPr dirty="0" sz="1200">
                <a:latin typeface="Times New Roman"/>
                <a:cs typeface="Times New Roman"/>
              </a:rPr>
              <a:t>no one </a:t>
            </a:r>
            <a:r>
              <a:rPr dirty="0" sz="1200" spc="-5">
                <a:latin typeface="Times New Roman"/>
                <a:cs typeface="Times New Roman"/>
              </a:rPr>
              <a:t>said anything more;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quietly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silence lying </a:t>
            </a:r>
            <a:r>
              <a:rPr dirty="0" sz="1200">
                <a:latin typeface="Times New Roman"/>
                <a:cs typeface="Times New Roman"/>
              </a:rPr>
              <a:t>down  to</a:t>
            </a:r>
            <a:r>
              <a:rPr dirty="0" sz="1200" spc="-5">
                <a:latin typeface="Times New Roman"/>
                <a:cs typeface="Times New Roman"/>
              </a:rPr>
              <a:t> sleep.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30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DRUNK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MANUFACTURER called </a:t>
            </a:r>
            <a:r>
              <a:rPr dirty="0" sz="1200">
                <a:latin typeface="Times New Roman"/>
                <a:cs typeface="Times New Roman"/>
              </a:rPr>
              <a:t>Frolov, a handsome dark man with a round beard,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 soft, velvety </a:t>
            </a:r>
            <a:r>
              <a:rPr dirty="0" sz="1200" spc="-5">
                <a:latin typeface="Times New Roman"/>
                <a:cs typeface="Times New Roman"/>
              </a:rPr>
              <a:t>expression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eyes, and Almer, his lawyer, an </a:t>
            </a:r>
            <a:r>
              <a:rPr dirty="0" sz="1200">
                <a:latin typeface="Times New Roman"/>
                <a:cs typeface="Times New Roman"/>
              </a:rPr>
              <a:t>elderly man with a big  </a:t>
            </a:r>
            <a:r>
              <a:rPr dirty="0" sz="1200" spc="-5">
                <a:latin typeface="Times New Roman"/>
                <a:cs typeface="Times New Roman"/>
              </a:rPr>
              <a:t>rough </a:t>
            </a:r>
            <a:r>
              <a:rPr dirty="0" sz="1200">
                <a:latin typeface="Times New Roman"/>
                <a:cs typeface="Times New Roman"/>
              </a:rPr>
              <a:t>head, were drinking in one of the public </a:t>
            </a:r>
            <a:r>
              <a:rPr dirty="0" sz="1200" spc="5">
                <a:latin typeface="Times New Roman"/>
                <a:cs typeface="Times New Roman"/>
              </a:rPr>
              <a:t>rooms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restaurant </a:t>
            </a:r>
            <a:r>
              <a:rPr dirty="0" sz="1200">
                <a:latin typeface="Times New Roman"/>
                <a:cs typeface="Times New Roman"/>
              </a:rPr>
              <a:t>on the outskirts of  the town. They had both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the restaurant </a:t>
            </a:r>
            <a:r>
              <a:rPr dirty="0" sz="1200" spc="-5">
                <a:latin typeface="Times New Roman"/>
                <a:cs typeface="Times New Roman"/>
              </a:rPr>
              <a:t>straight </a:t>
            </a:r>
            <a:r>
              <a:rPr dirty="0" sz="1200">
                <a:latin typeface="Times New Roman"/>
                <a:cs typeface="Times New Roman"/>
              </a:rPr>
              <a:t>from a ball </a:t>
            </a:r>
            <a:r>
              <a:rPr dirty="0" sz="1200" spc="-5">
                <a:latin typeface="Times New Roman"/>
                <a:cs typeface="Times New Roman"/>
              </a:rPr>
              <a:t>and so were </a:t>
            </a:r>
            <a:r>
              <a:rPr dirty="0" sz="1200">
                <a:latin typeface="Times New Roman"/>
                <a:cs typeface="Times New Roman"/>
              </a:rPr>
              <a:t>wearing  </a:t>
            </a:r>
            <a:r>
              <a:rPr dirty="0" sz="1200" spc="-5">
                <a:latin typeface="Times New Roman"/>
                <a:cs typeface="Times New Roman"/>
              </a:rPr>
              <a:t>dress </a:t>
            </a:r>
            <a:r>
              <a:rPr dirty="0" sz="1200">
                <a:latin typeface="Times New Roman"/>
                <a:cs typeface="Times New Roman"/>
              </a:rPr>
              <a:t>coats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white ties. </a:t>
            </a:r>
            <a:r>
              <a:rPr dirty="0" sz="1200" spc="-5">
                <a:latin typeface="Times New Roman"/>
                <a:cs typeface="Times New Roman"/>
              </a:rPr>
              <a:t>Except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waiters at </a:t>
            </a:r>
            <a:r>
              <a:rPr dirty="0" sz="1200">
                <a:latin typeface="Times New Roman"/>
                <a:cs typeface="Times New Roman"/>
              </a:rPr>
              <a:t>the door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a soul  in the room;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Frolov's orders </a:t>
            </a:r>
            <a:r>
              <a:rPr dirty="0" sz="1200">
                <a:latin typeface="Times New Roman"/>
                <a:cs typeface="Times New Roman"/>
              </a:rPr>
              <a:t>no one else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admitted.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drinking a big wine-glass of vodka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eating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oysters.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"Good!" said </a:t>
            </a:r>
            <a:r>
              <a:rPr dirty="0" sz="1200">
                <a:latin typeface="Times New Roman"/>
                <a:cs typeface="Times New Roman"/>
              </a:rPr>
              <a:t>Almer. </a:t>
            </a: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brought </a:t>
            </a:r>
            <a:r>
              <a:rPr dirty="0" sz="1200">
                <a:latin typeface="Times New Roman"/>
                <a:cs typeface="Times New Roman"/>
              </a:rPr>
              <a:t>oysters into </a:t>
            </a:r>
            <a:r>
              <a:rPr dirty="0" sz="1200" spc="-5">
                <a:latin typeface="Times New Roman"/>
                <a:cs typeface="Times New Roman"/>
              </a:rPr>
              <a:t>fashion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first course,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boy.  </a:t>
            </a:r>
            <a:r>
              <a:rPr dirty="0" sz="1200">
                <a:latin typeface="Times New Roman"/>
                <a:cs typeface="Times New Roman"/>
              </a:rPr>
              <a:t>The vodka burns </a:t>
            </a:r>
            <a:r>
              <a:rPr dirty="0" sz="1200" spc="-5">
                <a:latin typeface="Times New Roman"/>
                <a:cs typeface="Times New Roman"/>
              </a:rPr>
              <a:t>and stings your throat 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voluptuous sensation in </a:t>
            </a:r>
            <a:r>
              <a:rPr dirty="0" sz="1200" spc="5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throat 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swallow an oyster. Don't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dignified waiter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shaven </a:t>
            </a:r>
            <a:r>
              <a:rPr dirty="0" sz="1200">
                <a:latin typeface="Times New Roman"/>
                <a:cs typeface="Times New Roman"/>
              </a:rPr>
              <a:t>upper lip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grey whiskers put a </a:t>
            </a:r>
            <a:r>
              <a:rPr dirty="0" sz="1200" spc="-5">
                <a:latin typeface="Times New Roman"/>
                <a:cs typeface="Times New Roman"/>
              </a:rPr>
              <a:t>sauceboat </a:t>
            </a:r>
            <a:r>
              <a:rPr dirty="0" sz="1200">
                <a:latin typeface="Times New Roman"/>
                <a:cs typeface="Times New Roman"/>
              </a:rPr>
              <a:t>on the  </a:t>
            </a:r>
            <a:r>
              <a:rPr dirty="0" sz="1200" spc="-5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marL="12700" marR="2686685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serving?"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Frolov.  </a:t>
            </a:r>
            <a:r>
              <a:rPr dirty="0" sz="1200" spc="-5">
                <a:latin typeface="Times New Roman"/>
                <a:cs typeface="Times New Roman"/>
              </a:rPr>
              <a:t>"Sauce Provençale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herring, </a:t>
            </a:r>
            <a:r>
              <a:rPr dirty="0" sz="1200">
                <a:latin typeface="Times New Roman"/>
                <a:cs typeface="Times New Roman"/>
              </a:rPr>
              <a:t>sir. 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"What! is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5">
                <a:latin typeface="Times New Roman"/>
                <a:cs typeface="Times New Roman"/>
              </a:rPr>
              <a:t>way to </a:t>
            </a:r>
            <a:r>
              <a:rPr dirty="0" sz="1200" spc="-5">
                <a:latin typeface="Times New Roman"/>
                <a:cs typeface="Times New Roman"/>
              </a:rPr>
              <a:t>serve </a:t>
            </a:r>
            <a:r>
              <a:rPr dirty="0" sz="1200">
                <a:latin typeface="Times New Roman"/>
                <a:cs typeface="Times New Roman"/>
              </a:rPr>
              <a:t>it?" </a:t>
            </a:r>
            <a:r>
              <a:rPr dirty="0" sz="1200" spc="-5">
                <a:latin typeface="Times New Roman"/>
                <a:cs typeface="Times New Roman"/>
              </a:rPr>
              <a:t>shouted Frolov, </a:t>
            </a:r>
            <a:r>
              <a:rPr dirty="0" sz="1200">
                <a:latin typeface="Times New Roman"/>
                <a:cs typeface="Times New Roman"/>
              </a:rPr>
              <a:t>not looking into the </a:t>
            </a:r>
            <a:r>
              <a:rPr dirty="0" sz="1200" spc="-5">
                <a:latin typeface="Times New Roman"/>
                <a:cs typeface="Times New Roman"/>
              </a:rPr>
              <a:t>sauceboat. "Do  you </a:t>
            </a:r>
            <a:r>
              <a:rPr dirty="0" sz="1200">
                <a:latin typeface="Times New Roman"/>
                <a:cs typeface="Times New Roman"/>
              </a:rPr>
              <a:t>call that </a:t>
            </a:r>
            <a:r>
              <a:rPr dirty="0" sz="1200" spc="-5">
                <a:latin typeface="Times New Roman"/>
                <a:cs typeface="Times New Roman"/>
              </a:rPr>
              <a:t>sauce?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 how to wait,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blockhead!"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Frolov's </a:t>
            </a:r>
            <a:r>
              <a:rPr dirty="0" sz="1200">
                <a:latin typeface="Times New Roman"/>
                <a:cs typeface="Times New Roman"/>
              </a:rPr>
              <a:t>velvety </a:t>
            </a:r>
            <a:r>
              <a:rPr dirty="0" sz="1200" spc="-5">
                <a:latin typeface="Times New Roman"/>
                <a:cs typeface="Times New Roman"/>
              </a:rPr>
              <a:t>eyes flashed. He twisted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corner </a:t>
            </a:r>
            <a:r>
              <a:rPr dirty="0" sz="1200">
                <a:latin typeface="Times New Roman"/>
                <a:cs typeface="Times New Roman"/>
              </a:rPr>
              <a:t>of the table-cloth round </a:t>
            </a:r>
            <a:r>
              <a:rPr dirty="0" sz="1200" spc="-5">
                <a:latin typeface="Times New Roman"/>
                <a:cs typeface="Times New Roman"/>
              </a:rPr>
              <a:t>his finger,  </a:t>
            </a:r>
            <a:r>
              <a:rPr dirty="0" sz="1200">
                <a:latin typeface="Times New Roman"/>
                <a:cs typeface="Times New Roman"/>
              </a:rPr>
              <a:t>made a </a:t>
            </a:r>
            <a:r>
              <a:rPr dirty="0" sz="1200" spc="-5">
                <a:latin typeface="Times New Roman"/>
                <a:cs typeface="Times New Roman"/>
              </a:rPr>
              <a:t>slight </a:t>
            </a:r>
            <a:r>
              <a:rPr dirty="0" sz="1200">
                <a:latin typeface="Times New Roman"/>
                <a:cs typeface="Times New Roman"/>
              </a:rPr>
              <a:t>movement,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dishes, the candlesticks,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bottles, </a:t>
            </a:r>
            <a:r>
              <a:rPr dirty="0" sz="1200" spc="-5">
                <a:latin typeface="Times New Roman"/>
                <a:cs typeface="Times New Roman"/>
              </a:rPr>
              <a:t>all jingling  and clattering, </a:t>
            </a:r>
            <a:r>
              <a:rPr dirty="0" sz="1200">
                <a:latin typeface="Times New Roman"/>
                <a:cs typeface="Times New Roman"/>
              </a:rPr>
              <a:t>fell with a </a:t>
            </a:r>
            <a:r>
              <a:rPr dirty="0" sz="1200" spc="-5">
                <a:latin typeface="Times New Roman"/>
                <a:cs typeface="Times New Roman"/>
              </a:rPr>
              <a:t>crash </a:t>
            </a:r>
            <a:r>
              <a:rPr dirty="0" sz="1200">
                <a:latin typeface="Times New Roman"/>
                <a:cs typeface="Times New Roman"/>
              </a:rPr>
              <a:t>on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waiters, </a:t>
            </a:r>
            <a:r>
              <a:rPr dirty="0" sz="1200">
                <a:latin typeface="Times New Roman"/>
                <a:cs typeface="Times New Roman"/>
              </a:rPr>
              <a:t>long accustomed to pot-house </a:t>
            </a:r>
            <a:r>
              <a:rPr dirty="0" sz="1200" spc="-5">
                <a:latin typeface="Times New Roman"/>
                <a:cs typeface="Times New Roman"/>
              </a:rPr>
              <a:t>catastrophes, ran </a:t>
            </a:r>
            <a:r>
              <a:rPr dirty="0" sz="1200">
                <a:latin typeface="Times New Roman"/>
                <a:cs typeface="Times New Roman"/>
              </a:rPr>
              <a:t>up to the table </a:t>
            </a:r>
            <a:r>
              <a:rPr dirty="0" sz="1200" spc="-5">
                <a:latin typeface="Times New Roman"/>
                <a:cs typeface="Times New Roman"/>
              </a:rPr>
              <a:t>and began  </a:t>
            </a:r>
            <a:r>
              <a:rPr dirty="0" sz="1200">
                <a:latin typeface="Times New Roman"/>
                <a:cs typeface="Times New Roman"/>
              </a:rPr>
              <a:t>picking up the </a:t>
            </a:r>
            <a:r>
              <a:rPr dirty="0" sz="1200" spc="-5">
                <a:latin typeface="Times New Roman"/>
                <a:cs typeface="Times New Roman"/>
              </a:rPr>
              <a:t>fragments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grave and unconcerned faces,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surgeons at an  operation.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"How well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how to manage them!" said </a:t>
            </a:r>
            <a:r>
              <a:rPr dirty="0" sz="1200" spc="-5">
                <a:latin typeface="Times New Roman"/>
                <a:cs typeface="Times New Roman"/>
              </a:rPr>
              <a:t>Almer, 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laughed. </a:t>
            </a:r>
            <a:r>
              <a:rPr dirty="0" sz="1200" spc="-10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. . .  move a little away from the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caviare."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"Call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engineer here!" cried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Frolov.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name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to a decrepit, </a:t>
            </a:r>
            <a:r>
              <a:rPr dirty="0" sz="1200" spc="-5">
                <a:latin typeface="Times New Roman"/>
                <a:cs typeface="Times New Roman"/>
              </a:rPr>
              <a:t>doleful </a:t>
            </a:r>
            <a:r>
              <a:rPr dirty="0" sz="1200">
                <a:latin typeface="Times New Roman"/>
                <a:cs typeface="Times New Roman"/>
              </a:rPr>
              <a:t>old man who really </a:t>
            </a:r>
            <a:r>
              <a:rPr dirty="0" sz="1200" spc="-5">
                <a:latin typeface="Times New Roman"/>
                <a:cs typeface="Times New Roman"/>
              </a:rPr>
              <a:t>had once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an  engineer and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well </a:t>
            </a:r>
            <a:r>
              <a:rPr dirty="0" sz="1200">
                <a:latin typeface="Times New Roman"/>
                <a:cs typeface="Times New Roman"/>
              </a:rPr>
              <a:t>off; he had squandered </a:t>
            </a:r>
            <a:r>
              <a:rPr dirty="0" sz="1200" spc="-5">
                <a:latin typeface="Times New Roman"/>
                <a:cs typeface="Times New Roman"/>
              </a:rPr>
              <a:t>all his </a:t>
            </a:r>
            <a:r>
              <a:rPr dirty="0" sz="1200">
                <a:latin typeface="Times New Roman"/>
                <a:cs typeface="Times New Roman"/>
              </a:rPr>
              <a:t>property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towards 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had got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restaurant where </a:t>
            </a:r>
            <a:r>
              <a:rPr dirty="0" sz="1200">
                <a:latin typeface="Times New Roman"/>
                <a:cs typeface="Times New Roman"/>
              </a:rPr>
              <a:t>he looked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waiters and singers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various commissions relating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fair </a:t>
            </a:r>
            <a:r>
              <a:rPr dirty="0" sz="1200">
                <a:latin typeface="Times New Roman"/>
                <a:cs typeface="Times New Roman"/>
              </a:rPr>
              <a:t>sex. </a:t>
            </a:r>
            <a:r>
              <a:rPr dirty="0" sz="1200" spc="-5">
                <a:latin typeface="Times New Roman"/>
                <a:cs typeface="Times New Roman"/>
              </a:rPr>
              <a:t>Appearing at </a:t>
            </a:r>
            <a:r>
              <a:rPr dirty="0" sz="1200">
                <a:latin typeface="Times New Roman"/>
                <a:cs typeface="Times New Roman"/>
              </a:rPr>
              <a:t>the summons, he  put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on one side </a:t>
            </a:r>
            <a:r>
              <a:rPr dirty="0" sz="1200" spc="-5">
                <a:latin typeface="Times New Roman"/>
                <a:cs typeface="Times New Roman"/>
              </a:rPr>
              <a:t>respectfully.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man," </a:t>
            </a:r>
            <a:r>
              <a:rPr dirty="0" sz="1200" spc="-5">
                <a:latin typeface="Times New Roman"/>
                <a:cs typeface="Times New Roman"/>
              </a:rPr>
              <a:t>Frolov </a:t>
            </a:r>
            <a:r>
              <a:rPr dirty="0" sz="1200">
                <a:latin typeface="Times New Roman"/>
                <a:cs typeface="Times New Roman"/>
              </a:rPr>
              <a:t>said,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the meaning of this  </a:t>
            </a:r>
            <a:r>
              <a:rPr dirty="0" sz="1200" spc="-5">
                <a:latin typeface="Times New Roman"/>
                <a:cs typeface="Times New Roman"/>
              </a:rPr>
              <a:t>disorder? How queerly you fellows wait! Don't you </a:t>
            </a:r>
            <a:r>
              <a:rPr dirty="0" sz="1200">
                <a:latin typeface="Times New Roman"/>
                <a:cs typeface="Times New Roman"/>
              </a:rPr>
              <a:t>know that 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it? Devil </a:t>
            </a:r>
            <a:r>
              <a:rPr dirty="0" sz="1200">
                <a:latin typeface="Times New Roman"/>
                <a:cs typeface="Times New Roman"/>
              </a:rPr>
              <a:t>take 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 shall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coming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6525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25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 spc="5">
                <a:latin typeface="Times New Roman"/>
                <a:cs typeface="Times New Roman"/>
              </a:rPr>
              <a:t>beg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graciously </a:t>
            </a:r>
            <a:r>
              <a:rPr dirty="0" sz="1200">
                <a:latin typeface="Times New Roman"/>
                <a:cs typeface="Times New Roman"/>
              </a:rPr>
              <a:t>to excuse it, Alexey Semyonitch!"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engineer, </a:t>
            </a:r>
            <a:r>
              <a:rPr dirty="0" sz="1200">
                <a:latin typeface="Times New Roman"/>
                <a:cs typeface="Times New Roman"/>
              </a:rPr>
              <a:t>laying </a:t>
            </a:r>
            <a:r>
              <a:rPr dirty="0" sz="1200" spc="-5">
                <a:latin typeface="Times New Roman"/>
                <a:cs typeface="Times New Roman"/>
              </a:rPr>
              <a:t>his  hand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heart. "I </a:t>
            </a:r>
            <a:r>
              <a:rPr dirty="0" sz="1200">
                <a:latin typeface="Times New Roman"/>
                <a:cs typeface="Times New Roman"/>
              </a:rPr>
              <a:t>will take </a:t>
            </a:r>
            <a:r>
              <a:rPr dirty="0" sz="1200" spc="-5">
                <a:latin typeface="Times New Roman"/>
                <a:cs typeface="Times New Roman"/>
              </a:rPr>
              <a:t>steps immediately, and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slightest </a:t>
            </a:r>
            <a:r>
              <a:rPr dirty="0" sz="1200">
                <a:latin typeface="Times New Roman"/>
                <a:cs typeface="Times New Roman"/>
              </a:rPr>
              <a:t>wishes </a:t>
            </a:r>
            <a:r>
              <a:rPr dirty="0" sz="1200" spc="-5">
                <a:latin typeface="Times New Roman"/>
                <a:cs typeface="Times New Roman"/>
              </a:rPr>
              <a:t>shall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out in the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speediest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"Well, that'll </a:t>
            </a:r>
            <a:r>
              <a:rPr dirty="0" sz="1200">
                <a:latin typeface="Times New Roman"/>
                <a:cs typeface="Times New Roman"/>
              </a:rPr>
              <a:t>do,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go.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engineer </a:t>
            </a:r>
            <a:r>
              <a:rPr dirty="0" sz="1200">
                <a:latin typeface="Times New Roman"/>
                <a:cs typeface="Times New Roman"/>
              </a:rPr>
              <a:t>bowed, </a:t>
            </a:r>
            <a:r>
              <a:rPr dirty="0" sz="1200" spc="-5">
                <a:latin typeface="Times New Roman"/>
                <a:cs typeface="Times New Roman"/>
              </a:rPr>
              <a:t>staggered </a:t>
            </a:r>
            <a:r>
              <a:rPr dirty="0" sz="1200">
                <a:latin typeface="Times New Roman"/>
                <a:cs typeface="Times New Roman"/>
              </a:rPr>
              <a:t>back, still </a:t>
            </a:r>
            <a:r>
              <a:rPr dirty="0" sz="1200" spc="-5">
                <a:latin typeface="Times New Roman"/>
                <a:cs typeface="Times New Roman"/>
              </a:rPr>
              <a:t>doubled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and disappeared through </a:t>
            </a:r>
            <a:r>
              <a:rPr dirty="0" sz="1200">
                <a:latin typeface="Times New Roman"/>
                <a:cs typeface="Times New Roman"/>
              </a:rPr>
              <a:t>the  doorway with a </a:t>
            </a:r>
            <a:r>
              <a:rPr dirty="0" sz="1200" spc="-5">
                <a:latin typeface="Times New Roman"/>
                <a:cs typeface="Times New Roman"/>
              </a:rPr>
              <a:t>final </a:t>
            </a:r>
            <a:r>
              <a:rPr dirty="0" sz="1200">
                <a:latin typeface="Times New Roman"/>
                <a:cs typeface="Times New Roman"/>
              </a:rPr>
              <a:t>flash of the </a:t>
            </a:r>
            <a:r>
              <a:rPr dirty="0" sz="1200" spc="-5">
                <a:latin typeface="Times New Roman"/>
                <a:cs typeface="Times New Roman"/>
              </a:rPr>
              <a:t>false diamonds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shirt-front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fingers.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table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laid again. Almer </a:t>
            </a:r>
            <a:r>
              <a:rPr dirty="0" sz="1200" spc="-5">
                <a:latin typeface="Times New Roman"/>
                <a:cs typeface="Times New Roman"/>
              </a:rPr>
              <a:t>drank </a:t>
            </a:r>
            <a:r>
              <a:rPr dirty="0" sz="1200">
                <a:latin typeface="Times New Roman"/>
                <a:cs typeface="Times New Roman"/>
              </a:rPr>
              <a:t>red wine </a:t>
            </a:r>
            <a:r>
              <a:rPr dirty="0" sz="1200" spc="-5">
                <a:latin typeface="Times New Roman"/>
                <a:cs typeface="Times New Roman"/>
              </a:rPr>
              <a:t>and ate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relish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5">
                <a:latin typeface="Times New Roman"/>
                <a:cs typeface="Times New Roman"/>
              </a:rPr>
              <a:t>sort </a:t>
            </a:r>
            <a:r>
              <a:rPr dirty="0" sz="1200">
                <a:latin typeface="Times New Roman"/>
                <a:cs typeface="Times New Roman"/>
              </a:rPr>
              <a:t>of bird  </a:t>
            </a:r>
            <a:r>
              <a:rPr dirty="0" sz="1200" spc="-5">
                <a:latin typeface="Times New Roman"/>
                <a:cs typeface="Times New Roman"/>
              </a:rPr>
              <a:t>served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truffles, and ordered </a:t>
            </a:r>
            <a:r>
              <a:rPr dirty="0" sz="1200">
                <a:latin typeface="Times New Roman"/>
                <a:cs typeface="Times New Roman"/>
              </a:rPr>
              <a:t>a matelote of eelpouts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sterlet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tail in </a:t>
            </a:r>
            <a:r>
              <a:rPr dirty="0" sz="1200" spc="-5">
                <a:latin typeface="Times New Roman"/>
                <a:cs typeface="Times New Roman"/>
              </a:rPr>
              <a:t>its  </a:t>
            </a:r>
            <a:r>
              <a:rPr dirty="0" sz="1200">
                <a:latin typeface="Times New Roman"/>
                <a:cs typeface="Times New Roman"/>
              </a:rPr>
              <a:t>mouth. </a:t>
            </a:r>
            <a:r>
              <a:rPr dirty="0" sz="1200" spc="-5">
                <a:latin typeface="Times New Roman"/>
                <a:cs typeface="Times New Roman"/>
              </a:rPr>
              <a:t>Frolov </a:t>
            </a:r>
            <a:r>
              <a:rPr dirty="0" sz="1200">
                <a:latin typeface="Times New Roman"/>
                <a:cs typeface="Times New Roman"/>
              </a:rPr>
              <a:t>only drank vodka </a:t>
            </a:r>
            <a:r>
              <a:rPr dirty="0" sz="1200" spc="-5">
                <a:latin typeface="Times New Roman"/>
                <a:cs typeface="Times New Roman"/>
              </a:rPr>
              <a:t>and ate </a:t>
            </a:r>
            <a:r>
              <a:rPr dirty="0" sz="1200">
                <a:latin typeface="Times New Roman"/>
                <a:cs typeface="Times New Roman"/>
              </a:rPr>
              <a:t>nothing but </a:t>
            </a:r>
            <a:r>
              <a:rPr dirty="0" sz="1200" spc="-5">
                <a:latin typeface="Times New Roman"/>
                <a:cs typeface="Times New Roman"/>
              </a:rPr>
              <a:t>bread. He </a:t>
            </a:r>
            <a:r>
              <a:rPr dirty="0" sz="1200">
                <a:latin typeface="Times New Roman"/>
                <a:cs typeface="Times New Roman"/>
              </a:rPr>
              <a:t>rubbed </a:t>
            </a:r>
            <a:r>
              <a:rPr dirty="0" sz="1200" spc="-5">
                <a:latin typeface="Times New Roman"/>
                <a:cs typeface="Times New Roman"/>
              </a:rPr>
              <a:t>his face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 open hands, scowled, and was </a:t>
            </a:r>
            <a:r>
              <a:rPr dirty="0" sz="1200">
                <a:latin typeface="Times New Roman"/>
                <a:cs typeface="Times New Roman"/>
              </a:rPr>
              <a:t>evidently out of humour. </a:t>
            </a:r>
            <a:r>
              <a:rPr dirty="0" sz="1200" spc="-5">
                <a:latin typeface="Times New Roman"/>
                <a:cs typeface="Times New Roman"/>
              </a:rPr>
              <a:t>Both were </a:t>
            </a:r>
            <a:r>
              <a:rPr dirty="0" sz="1200">
                <a:latin typeface="Times New Roman"/>
                <a:cs typeface="Times New Roman"/>
              </a:rPr>
              <a:t>silent.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stillness. Two electric lights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opaque shades flickered and hissed as though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  angry. </a:t>
            </a:r>
            <a:r>
              <a:rPr dirty="0" sz="1200">
                <a:latin typeface="Times New Roman"/>
                <a:cs typeface="Times New Roman"/>
              </a:rPr>
              <a:t>The gypsy </a:t>
            </a:r>
            <a:r>
              <a:rPr dirty="0" sz="1200" spc="-5">
                <a:latin typeface="Times New Roman"/>
                <a:cs typeface="Times New Roman"/>
              </a:rPr>
              <a:t>girls </a:t>
            </a:r>
            <a:r>
              <a:rPr dirty="0" sz="1200">
                <a:latin typeface="Times New Roman"/>
                <a:cs typeface="Times New Roman"/>
              </a:rPr>
              <a:t>passed the </a:t>
            </a:r>
            <a:r>
              <a:rPr dirty="0" sz="1200" spc="-5">
                <a:latin typeface="Times New Roman"/>
                <a:cs typeface="Times New Roman"/>
              </a:rPr>
              <a:t>door, </a:t>
            </a:r>
            <a:r>
              <a:rPr dirty="0" sz="1200">
                <a:latin typeface="Times New Roman"/>
                <a:cs typeface="Times New Roman"/>
              </a:rPr>
              <a:t>softly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humming.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"One </a:t>
            </a:r>
            <a:r>
              <a:rPr dirty="0" sz="1200">
                <a:latin typeface="Times New Roman"/>
                <a:cs typeface="Times New Roman"/>
              </a:rPr>
              <a:t>drinks </a:t>
            </a:r>
            <a:r>
              <a:rPr dirty="0" sz="1200" spc="-5">
                <a:latin typeface="Times New Roman"/>
                <a:cs typeface="Times New Roman"/>
              </a:rPr>
              <a:t>and is </a:t>
            </a:r>
            <a:r>
              <a:rPr dirty="0" sz="1200">
                <a:latin typeface="Times New Roman"/>
                <a:cs typeface="Times New Roman"/>
              </a:rPr>
              <a:t>none the </a:t>
            </a:r>
            <a:r>
              <a:rPr dirty="0" sz="1200" spc="-5">
                <a:latin typeface="Times New Roman"/>
                <a:cs typeface="Times New Roman"/>
              </a:rPr>
              <a:t>merrier," said </a:t>
            </a:r>
            <a:r>
              <a:rPr dirty="0" sz="1200">
                <a:latin typeface="Times New Roman"/>
                <a:cs typeface="Times New Roman"/>
              </a:rPr>
              <a:t>Frolov. </a:t>
            </a: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more I pour into </a:t>
            </a:r>
            <a:r>
              <a:rPr dirty="0" sz="1200" spc="-5">
                <a:latin typeface="Times New Roman"/>
                <a:cs typeface="Times New Roman"/>
              </a:rPr>
              <a:t>myself, </a:t>
            </a:r>
            <a:r>
              <a:rPr dirty="0" sz="1200">
                <a:latin typeface="Times New Roman"/>
                <a:cs typeface="Times New Roman"/>
              </a:rPr>
              <a:t>the  more </a:t>
            </a:r>
            <a:r>
              <a:rPr dirty="0" sz="1200" spc="-5">
                <a:latin typeface="Times New Roman"/>
                <a:cs typeface="Times New Roman"/>
              </a:rPr>
              <a:t>sober </a:t>
            </a:r>
            <a:r>
              <a:rPr dirty="0" sz="1200">
                <a:latin typeface="Times New Roman"/>
                <a:cs typeface="Times New Roman"/>
              </a:rPr>
              <a:t>I become. Other </a:t>
            </a:r>
            <a:r>
              <a:rPr dirty="0" sz="1200" spc="-5">
                <a:latin typeface="Times New Roman"/>
                <a:cs typeface="Times New Roman"/>
              </a:rPr>
              <a:t>people grow festive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vodka, </a:t>
            </a:r>
            <a:r>
              <a:rPr dirty="0" sz="1200">
                <a:latin typeface="Times New Roman"/>
                <a:cs typeface="Times New Roman"/>
              </a:rPr>
              <a:t>but I </a:t>
            </a:r>
            <a:r>
              <a:rPr dirty="0" sz="1200" spc="-5">
                <a:latin typeface="Times New Roman"/>
                <a:cs typeface="Times New Roman"/>
              </a:rPr>
              <a:t>suffer from anger,  disgusting thoughts, </a:t>
            </a:r>
            <a:r>
              <a:rPr dirty="0" sz="1200">
                <a:latin typeface="Times New Roman"/>
                <a:cs typeface="Times New Roman"/>
              </a:rPr>
              <a:t>sleeplessness.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it, old man, that </a:t>
            </a:r>
            <a:r>
              <a:rPr dirty="0" sz="1200" spc="-5">
                <a:latin typeface="Times New Roman"/>
                <a:cs typeface="Times New Roman"/>
              </a:rPr>
              <a:t>people don't </a:t>
            </a:r>
            <a:r>
              <a:rPr dirty="0" sz="1200">
                <a:latin typeface="Times New Roman"/>
                <a:cs typeface="Times New Roman"/>
              </a:rPr>
              <a:t>invent some  other </a:t>
            </a:r>
            <a:r>
              <a:rPr dirty="0" sz="1200" spc="-5">
                <a:latin typeface="Times New Roman"/>
                <a:cs typeface="Times New Roman"/>
              </a:rPr>
              <a:t>pleasure besides drunkenness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debauchery?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really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horrible!"</a:t>
            </a:r>
            <a:endParaRPr sz="1200">
              <a:latin typeface="Times New Roman"/>
              <a:cs typeface="Times New Roman"/>
            </a:endParaRPr>
          </a:p>
          <a:p>
            <a:pPr marL="12700" marR="2869565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"You had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-5">
                <a:latin typeface="Times New Roman"/>
                <a:cs typeface="Times New Roman"/>
              </a:rPr>
              <a:t>send </a:t>
            </a:r>
            <a:r>
              <a:rPr dirty="0" sz="1200">
                <a:latin typeface="Times New Roman"/>
                <a:cs typeface="Times New Roman"/>
              </a:rPr>
              <a:t>for the gypsy </a:t>
            </a:r>
            <a:r>
              <a:rPr dirty="0" sz="1200" spc="-5">
                <a:latin typeface="Times New Roman"/>
                <a:cs typeface="Times New Roman"/>
              </a:rPr>
              <a:t>girls."  "Confound </a:t>
            </a:r>
            <a:r>
              <a:rPr dirty="0" sz="1200">
                <a:latin typeface="Times New Roman"/>
                <a:cs typeface="Times New Roman"/>
              </a:rPr>
              <a:t>them!"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head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gypsy </a:t>
            </a:r>
            <a:r>
              <a:rPr dirty="0" sz="1200" spc="-5">
                <a:latin typeface="Times New Roman"/>
                <a:cs typeface="Times New Roman"/>
              </a:rPr>
              <a:t>woman appeared </a:t>
            </a:r>
            <a:r>
              <a:rPr dirty="0" sz="1200">
                <a:latin typeface="Times New Roman"/>
                <a:cs typeface="Times New Roman"/>
              </a:rPr>
              <a:t>in the door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passage.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"Alexey </a:t>
            </a:r>
            <a:r>
              <a:rPr dirty="0" sz="1200" spc="-5">
                <a:latin typeface="Times New Roman"/>
                <a:cs typeface="Times New Roman"/>
              </a:rPr>
              <a:t>Semyonitch,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gypsies are asking </a:t>
            </a:r>
            <a:r>
              <a:rPr dirty="0" sz="1200">
                <a:latin typeface="Times New Roman"/>
                <a:cs typeface="Times New Roman"/>
              </a:rPr>
              <a:t>for tea </a:t>
            </a:r>
            <a:r>
              <a:rPr dirty="0" sz="1200" spc="-5">
                <a:latin typeface="Times New Roman"/>
                <a:cs typeface="Times New Roman"/>
              </a:rPr>
              <a:t>and brandy," </a:t>
            </a:r>
            <a:r>
              <a:rPr dirty="0" sz="1200">
                <a:latin typeface="Times New Roman"/>
                <a:cs typeface="Times New Roman"/>
              </a:rPr>
              <a:t>said the old </a:t>
            </a:r>
            <a:r>
              <a:rPr dirty="0" sz="1200" spc="-5">
                <a:latin typeface="Times New Roman"/>
                <a:cs typeface="Times New Roman"/>
              </a:rPr>
              <a:t>woman.  </a:t>
            </a:r>
            <a:r>
              <a:rPr dirty="0" sz="1200">
                <a:latin typeface="Times New Roman"/>
                <a:cs typeface="Times New Roman"/>
              </a:rPr>
              <a:t>"May we order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"Yes," answered Frolov. "You </a:t>
            </a:r>
            <a:r>
              <a:rPr dirty="0" sz="1200">
                <a:latin typeface="Times New Roman"/>
                <a:cs typeface="Times New Roman"/>
              </a:rPr>
              <a:t>know they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percentage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restaurant keeper  </a:t>
            </a:r>
            <a:r>
              <a:rPr dirty="0" sz="1200">
                <a:latin typeface="Times New Roman"/>
                <a:cs typeface="Times New Roman"/>
              </a:rPr>
              <a:t>for asking the visitors to </a:t>
            </a:r>
            <a:r>
              <a:rPr dirty="0" sz="1200" spc="-5">
                <a:latin typeface="Times New Roman"/>
                <a:cs typeface="Times New Roman"/>
              </a:rPr>
              <a:t>treat </a:t>
            </a:r>
            <a:r>
              <a:rPr dirty="0" sz="1200">
                <a:latin typeface="Times New Roman"/>
                <a:cs typeface="Times New Roman"/>
              </a:rPr>
              <a:t>them. </a:t>
            </a:r>
            <a:r>
              <a:rPr dirty="0" sz="1200" spc="-5">
                <a:latin typeface="Times New Roman"/>
                <a:cs typeface="Times New Roman"/>
              </a:rPr>
              <a:t>Nowadays you can't even </a:t>
            </a:r>
            <a:r>
              <a:rPr dirty="0" sz="1200">
                <a:latin typeface="Times New Roman"/>
                <a:cs typeface="Times New Roman"/>
              </a:rPr>
              <a:t>believe a man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asks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vodka. </a:t>
            </a:r>
            <a:r>
              <a:rPr dirty="0" sz="1200">
                <a:latin typeface="Times New Roman"/>
                <a:cs typeface="Times New Roman"/>
              </a:rPr>
              <a:t>The people </a:t>
            </a:r>
            <a:r>
              <a:rPr dirty="0" sz="1200" spc="-5">
                <a:latin typeface="Times New Roman"/>
                <a:cs typeface="Times New Roman"/>
              </a:rPr>
              <a:t>are all mean, vile, </a:t>
            </a:r>
            <a:r>
              <a:rPr dirty="0" sz="1200">
                <a:latin typeface="Times New Roman"/>
                <a:cs typeface="Times New Roman"/>
              </a:rPr>
              <a:t>spoilt.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waiters,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instance.  </a:t>
            </a:r>
            <a:r>
              <a:rPr dirty="0" sz="1200">
                <a:latin typeface="Times New Roman"/>
                <a:cs typeface="Times New Roman"/>
              </a:rPr>
              <a:t>They have </a:t>
            </a:r>
            <a:r>
              <a:rPr dirty="0" sz="1200" spc="-5">
                <a:latin typeface="Times New Roman"/>
                <a:cs typeface="Times New Roman"/>
              </a:rPr>
              <a:t>countenances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professors, and </a:t>
            </a:r>
            <a:r>
              <a:rPr dirty="0" sz="1200">
                <a:latin typeface="Times New Roman"/>
                <a:cs typeface="Times New Roman"/>
              </a:rPr>
              <a:t>grey </a:t>
            </a:r>
            <a:r>
              <a:rPr dirty="0" sz="1200" spc="-5">
                <a:latin typeface="Times New Roman"/>
                <a:cs typeface="Times New Roman"/>
              </a:rPr>
              <a:t>heads;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get two hundred roubles </a:t>
            </a:r>
            <a:r>
              <a:rPr dirty="0" sz="1200">
                <a:latin typeface="Times New Roman"/>
                <a:cs typeface="Times New Roman"/>
              </a:rPr>
              <a:t>a  month, they live in </a:t>
            </a:r>
            <a:r>
              <a:rPr dirty="0" sz="1200" spc="-5">
                <a:latin typeface="Times New Roman"/>
                <a:cs typeface="Times New Roman"/>
              </a:rPr>
              <a:t>houses </a:t>
            </a:r>
            <a:r>
              <a:rPr dirty="0" sz="1200">
                <a:latin typeface="Times New Roman"/>
                <a:cs typeface="Times New Roman"/>
              </a:rPr>
              <a:t>of their own </a:t>
            </a:r>
            <a:r>
              <a:rPr dirty="0" sz="1200" spc="-5">
                <a:latin typeface="Times New Roman"/>
                <a:cs typeface="Times New Roman"/>
              </a:rPr>
              <a:t>and send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girls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high school,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5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swear at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and give yourself airs as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please. For </a:t>
            </a:r>
            <a:r>
              <a:rPr dirty="0" sz="1200">
                <a:latin typeface="Times New Roman"/>
                <a:cs typeface="Times New Roman"/>
              </a:rPr>
              <a:t>a rouble the  </a:t>
            </a:r>
            <a:r>
              <a:rPr dirty="0" sz="1200" spc="-5">
                <a:latin typeface="Times New Roman"/>
                <a:cs typeface="Times New Roman"/>
              </a:rPr>
              <a:t>engineer will gulp </a:t>
            </a:r>
            <a:r>
              <a:rPr dirty="0" sz="1200">
                <a:latin typeface="Times New Roman"/>
                <a:cs typeface="Times New Roman"/>
              </a:rPr>
              <a:t>down a whole pot of </a:t>
            </a:r>
            <a:r>
              <a:rPr dirty="0" sz="1200" spc="-5">
                <a:latin typeface="Times New Roman"/>
                <a:cs typeface="Times New Roman"/>
              </a:rPr>
              <a:t>mustard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crow </a:t>
            </a:r>
            <a:r>
              <a:rPr dirty="0" sz="1200">
                <a:latin typeface="Times New Roman"/>
                <a:cs typeface="Times New Roman"/>
              </a:rPr>
              <a:t>like a cock. </a:t>
            </a: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honour, if  one of </a:t>
            </a:r>
            <a:r>
              <a:rPr dirty="0" sz="1200" spc="-5">
                <a:latin typeface="Times New Roman"/>
                <a:cs typeface="Times New Roman"/>
              </a:rPr>
              <a:t>them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offence I would make him a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thousand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roubles."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the matter with you?" </a:t>
            </a:r>
            <a:r>
              <a:rPr dirty="0" sz="1200" spc="-5">
                <a:latin typeface="Times New Roman"/>
                <a:cs typeface="Times New Roman"/>
              </a:rPr>
              <a:t>said Almer,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 with </a:t>
            </a:r>
            <a:r>
              <a:rPr dirty="0" sz="1200" spc="-5">
                <a:latin typeface="Times New Roman"/>
                <a:cs typeface="Times New Roman"/>
              </a:rPr>
              <a:t>surprise. "Whence </a:t>
            </a:r>
            <a:r>
              <a:rPr dirty="0" sz="120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melancholy?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red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face,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look </a:t>
            </a:r>
            <a:r>
              <a:rPr dirty="0" sz="1200" spc="-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a wild </a:t>
            </a:r>
            <a:r>
              <a:rPr dirty="0" sz="1200" spc="-5">
                <a:latin typeface="Times New Roman"/>
                <a:cs typeface="Times New Roman"/>
              </a:rPr>
              <a:t>animal.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What's </a:t>
            </a:r>
            <a:r>
              <a:rPr dirty="0" sz="1200">
                <a:latin typeface="Times New Roman"/>
                <a:cs typeface="Times New Roman"/>
              </a:rPr>
              <a:t>the matter 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horrid. There's </a:t>
            </a:r>
            <a:r>
              <a:rPr dirty="0" sz="1200">
                <a:latin typeface="Times New Roman"/>
                <a:cs typeface="Times New Roman"/>
              </a:rPr>
              <a:t>one thing I </a:t>
            </a:r>
            <a:r>
              <a:rPr dirty="0" sz="1200" spc="-5">
                <a:latin typeface="Times New Roman"/>
                <a:cs typeface="Times New Roman"/>
              </a:rPr>
              <a:t>can't get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my head.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nailed  there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come out."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round little old man, </a:t>
            </a:r>
            <a:r>
              <a:rPr dirty="0" sz="1200" spc="-5">
                <a:latin typeface="Times New Roman"/>
                <a:cs typeface="Times New Roman"/>
              </a:rPr>
              <a:t>buried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fat </a:t>
            </a:r>
            <a:r>
              <a:rPr dirty="0" sz="1200">
                <a:latin typeface="Times New Roman"/>
                <a:cs typeface="Times New Roman"/>
              </a:rPr>
              <a:t>and completely bald, wearing a short </a:t>
            </a:r>
            <a:r>
              <a:rPr dirty="0" sz="1200" spc="-5">
                <a:latin typeface="Times New Roman"/>
                <a:cs typeface="Times New Roman"/>
              </a:rPr>
              <a:t>reefer jacket  and </a:t>
            </a:r>
            <a:r>
              <a:rPr dirty="0" sz="1200">
                <a:latin typeface="Times New Roman"/>
                <a:cs typeface="Times New Roman"/>
              </a:rPr>
              <a:t>lilac </a:t>
            </a:r>
            <a:r>
              <a:rPr dirty="0" sz="1200" spc="-5">
                <a:latin typeface="Times New Roman"/>
                <a:cs typeface="Times New Roman"/>
              </a:rPr>
              <a:t>waistcoat and </a:t>
            </a:r>
            <a:r>
              <a:rPr dirty="0" sz="1200">
                <a:latin typeface="Times New Roman"/>
                <a:cs typeface="Times New Roman"/>
              </a:rPr>
              <a:t>carrying a </a:t>
            </a:r>
            <a:r>
              <a:rPr dirty="0" sz="1200" spc="-5">
                <a:latin typeface="Times New Roman"/>
                <a:cs typeface="Times New Roman"/>
              </a:rPr>
              <a:t>guitar, walked </a:t>
            </a:r>
            <a:r>
              <a:rPr dirty="0" sz="1200">
                <a:latin typeface="Times New Roman"/>
                <a:cs typeface="Times New Roman"/>
              </a:rPr>
              <a:t>into the room.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made an idiotic </a:t>
            </a:r>
            <a:r>
              <a:rPr dirty="0" sz="1200" spc="-5">
                <a:latin typeface="Times New Roman"/>
                <a:cs typeface="Times New Roman"/>
              </a:rPr>
              <a:t>face,  drew himself </a:t>
            </a:r>
            <a:r>
              <a:rPr dirty="0" sz="1200">
                <a:latin typeface="Times New Roman"/>
                <a:cs typeface="Times New Roman"/>
              </a:rPr>
              <a:t>up,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saluted like a </a:t>
            </a:r>
            <a:r>
              <a:rPr dirty="0" sz="1200" spc="-5">
                <a:latin typeface="Times New Roman"/>
                <a:cs typeface="Times New Roman"/>
              </a:rPr>
              <a:t>soldier.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4848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"Ah,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parasite!" said Frolov, "let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introduce </a:t>
            </a:r>
            <a:r>
              <a:rPr dirty="0" sz="1200">
                <a:latin typeface="Times New Roman"/>
                <a:cs typeface="Times New Roman"/>
              </a:rPr>
              <a:t>him, 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fortune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 spc="-5">
                <a:latin typeface="Times New Roman"/>
                <a:cs typeface="Times New Roman"/>
              </a:rPr>
              <a:t>grunting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pig. </a:t>
            </a:r>
            <a:r>
              <a:rPr dirty="0" sz="1200">
                <a:latin typeface="Times New Roman"/>
                <a:cs typeface="Times New Roman"/>
              </a:rPr>
              <a:t>Come </a:t>
            </a:r>
            <a:r>
              <a:rPr dirty="0" sz="1200" spc="-5">
                <a:latin typeface="Times New Roman"/>
                <a:cs typeface="Times New Roman"/>
              </a:rPr>
              <a:t>here!"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poured </a:t>
            </a:r>
            <a:r>
              <a:rPr dirty="0" sz="1200">
                <a:latin typeface="Times New Roman"/>
                <a:cs typeface="Times New Roman"/>
              </a:rPr>
              <a:t>vodka, </a:t>
            </a:r>
            <a:r>
              <a:rPr dirty="0" sz="1200" spc="-5">
                <a:latin typeface="Times New Roman"/>
                <a:cs typeface="Times New Roman"/>
              </a:rPr>
              <a:t>wine, and </a:t>
            </a:r>
            <a:r>
              <a:rPr dirty="0" sz="1200">
                <a:latin typeface="Times New Roman"/>
                <a:cs typeface="Times New Roman"/>
              </a:rPr>
              <a:t>brandy into a </a:t>
            </a:r>
            <a:r>
              <a:rPr dirty="0" sz="1200" spc="-5">
                <a:latin typeface="Times New Roman"/>
                <a:cs typeface="Times New Roman"/>
              </a:rPr>
              <a:t>glass,  </a:t>
            </a:r>
            <a:r>
              <a:rPr dirty="0" sz="1200">
                <a:latin typeface="Times New Roman"/>
                <a:cs typeface="Times New Roman"/>
              </a:rPr>
              <a:t>sprinkled </a:t>
            </a:r>
            <a:r>
              <a:rPr dirty="0" sz="1200" spc="-5">
                <a:latin typeface="Times New Roman"/>
                <a:cs typeface="Times New Roman"/>
              </a:rPr>
              <a:t>pepper and </a:t>
            </a:r>
            <a:r>
              <a:rPr dirty="0" sz="1200">
                <a:latin typeface="Times New Roman"/>
                <a:cs typeface="Times New Roman"/>
              </a:rPr>
              <a:t>salt into it, </a:t>
            </a:r>
            <a:r>
              <a:rPr dirty="0" sz="1200" spc="-5">
                <a:latin typeface="Times New Roman"/>
                <a:cs typeface="Times New Roman"/>
              </a:rPr>
              <a:t>mixed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gave </a:t>
            </a:r>
            <a:r>
              <a:rPr dirty="0" sz="1200">
                <a:latin typeface="Times New Roman"/>
                <a:cs typeface="Times New Roman"/>
              </a:rPr>
              <a:t>it to the </a:t>
            </a:r>
            <a:r>
              <a:rPr dirty="0" sz="1200" spc="-5">
                <a:latin typeface="Times New Roman"/>
                <a:cs typeface="Times New Roman"/>
              </a:rPr>
              <a:t>parasite. </a:t>
            </a:r>
            <a:r>
              <a:rPr dirty="0" sz="1200">
                <a:latin typeface="Times New Roman"/>
                <a:cs typeface="Times New Roman"/>
              </a:rPr>
              <a:t>The latter  </a:t>
            </a:r>
            <a:r>
              <a:rPr dirty="0" sz="1200" spc="-5">
                <a:latin typeface="Times New Roman"/>
                <a:cs typeface="Times New Roman"/>
              </a:rPr>
              <a:t>tossed </a:t>
            </a:r>
            <a:r>
              <a:rPr dirty="0" sz="1200">
                <a:latin typeface="Times New Roman"/>
                <a:cs typeface="Times New Roman"/>
              </a:rPr>
              <a:t>it off </a:t>
            </a:r>
            <a:r>
              <a:rPr dirty="0" sz="1200" spc="-5">
                <a:latin typeface="Times New Roman"/>
                <a:cs typeface="Times New Roman"/>
              </a:rPr>
              <a:t>and smacked his </a:t>
            </a:r>
            <a:r>
              <a:rPr dirty="0" sz="1200">
                <a:latin typeface="Times New Roman"/>
                <a:cs typeface="Times New Roman"/>
              </a:rPr>
              <a:t>lips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gusto.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"He's </a:t>
            </a:r>
            <a:r>
              <a:rPr dirty="0" sz="1200" spc="-5">
                <a:latin typeface="Times New Roman"/>
                <a:cs typeface="Times New Roman"/>
              </a:rPr>
              <a:t>accustomed </a:t>
            </a:r>
            <a:r>
              <a:rPr dirty="0" sz="1200">
                <a:latin typeface="Times New Roman"/>
                <a:cs typeface="Times New Roman"/>
              </a:rPr>
              <a:t>to drink a </a:t>
            </a:r>
            <a:r>
              <a:rPr dirty="0" sz="1200" spc="-5">
                <a:latin typeface="Times New Roman"/>
                <a:cs typeface="Times New Roman"/>
              </a:rPr>
              <a:t>mess so </a:t>
            </a:r>
            <a:r>
              <a:rPr dirty="0" sz="1200">
                <a:latin typeface="Times New Roman"/>
                <a:cs typeface="Times New Roman"/>
              </a:rPr>
              <a:t>that pure wine makes him sick," </a:t>
            </a:r>
            <a:r>
              <a:rPr dirty="0" sz="1200" spc="-5">
                <a:latin typeface="Times New Roman"/>
                <a:cs typeface="Times New Roman"/>
              </a:rPr>
              <a:t>said Frolov.  "Come, parasite, sit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sing."</a:t>
            </a:r>
            <a:endParaRPr sz="1200">
              <a:latin typeface="Times New Roman"/>
              <a:cs typeface="Times New Roman"/>
            </a:endParaRPr>
          </a:p>
          <a:p>
            <a:pPr marL="12700" marR="414655">
              <a:lnSpc>
                <a:spcPts val="2770"/>
              </a:lnSpc>
              <a:spcBef>
                <a:spcPts val="290"/>
              </a:spcBef>
            </a:pPr>
            <a:r>
              <a:rPr dirty="0" sz="1200">
                <a:latin typeface="Times New Roman"/>
                <a:cs typeface="Times New Roman"/>
              </a:rPr>
              <a:t>The old </a:t>
            </a:r>
            <a:r>
              <a:rPr dirty="0" sz="1200" spc="-5">
                <a:latin typeface="Times New Roman"/>
                <a:cs typeface="Times New Roman"/>
              </a:rPr>
              <a:t>man sat </a:t>
            </a:r>
            <a:r>
              <a:rPr dirty="0" sz="1200">
                <a:latin typeface="Times New Roman"/>
                <a:cs typeface="Times New Roman"/>
              </a:rPr>
              <a:t>down, touched the </a:t>
            </a:r>
            <a:r>
              <a:rPr dirty="0" sz="1200" spc="-5">
                <a:latin typeface="Times New Roman"/>
                <a:cs typeface="Times New Roman"/>
              </a:rPr>
              <a:t>strings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fat fingers, and began singing:  "Neetka, neetka, Margareetka.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drinking </a:t>
            </a:r>
            <a:r>
              <a:rPr dirty="0" sz="1200" spc="-5">
                <a:latin typeface="Times New Roman"/>
                <a:cs typeface="Times New Roman"/>
              </a:rPr>
              <a:t>champagne Frolov was drunk. He </a:t>
            </a:r>
            <a:r>
              <a:rPr dirty="0" sz="1200">
                <a:latin typeface="Times New Roman"/>
                <a:cs typeface="Times New Roman"/>
              </a:rPr>
              <a:t>thumped 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fist on the table </a:t>
            </a:r>
            <a:r>
              <a:rPr dirty="0" sz="1200" spc="-5">
                <a:latin typeface="Times New Roman"/>
                <a:cs typeface="Times New Roman"/>
              </a:rPr>
              <a:t>and  said:</a:t>
            </a:r>
            <a:endParaRPr sz="1200">
              <a:latin typeface="Times New Roman"/>
              <a:cs typeface="Times New Roman"/>
            </a:endParaRPr>
          </a:p>
          <a:p>
            <a:pPr marL="12700" marR="372745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"Yes, there's </a:t>
            </a:r>
            <a:r>
              <a:rPr dirty="0" sz="1200">
                <a:latin typeface="Times New Roman"/>
                <a:cs typeface="Times New Roman"/>
              </a:rPr>
              <a:t>something that </a:t>
            </a:r>
            <a:r>
              <a:rPr dirty="0" sz="1200" spc="-5">
                <a:latin typeface="Times New Roman"/>
                <a:cs typeface="Times New Roman"/>
              </a:rPr>
              <a:t>sticks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won't give </a:t>
            </a:r>
            <a:r>
              <a:rPr dirty="0" sz="1200">
                <a:latin typeface="Times New Roman"/>
                <a:cs typeface="Times New Roman"/>
              </a:rPr>
              <a:t>me a </a:t>
            </a:r>
            <a:r>
              <a:rPr dirty="0" sz="1200" spc="-5">
                <a:latin typeface="Times New Roman"/>
                <a:cs typeface="Times New Roman"/>
              </a:rPr>
              <a:t>minute's peace!"  "Why, what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"I can't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you. 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secret.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something </a:t>
            </a:r>
            <a:r>
              <a:rPr dirty="0" sz="1200" spc="-5">
                <a:latin typeface="Times New Roman"/>
                <a:cs typeface="Times New Roman"/>
              </a:rPr>
              <a:t>so private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only speak of it in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prayers. But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. . .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friendship, between ourselves </a:t>
            </a:r>
            <a:r>
              <a:rPr dirty="0" sz="1200">
                <a:latin typeface="Times New Roman"/>
                <a:cs typeface="Times New Roman"/>
              </a:rPr>
              <a:t>. . . only mind, to  no </a:t>
            </a:r>
            <a:r>
              <a:rPr dirty="0" sz="1200" spc="-5">
                <a:latin typeface="Times New Roman"/>
                <a:cs typeface="Times New Roman"/>
              </a:rPr>
              <a:t>one, </a:t>
            </a:r>
            <a:r>
              <a:rPr dirty="0" sz="1200">
                <a:latin typeface="Times New Roman"/>
                <a:cs typeface="Times New Roman"/>
              </a:rPr>
              <a:t>no, no, no, . . .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tell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ease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heart, but for </a:t>
            </a:r>
            <a:r>
              <a:rPr dirty="0" sz="1200" spc="-5">
                <a:latin typeface="Times New Roman"/>
                <a:cs typeface="Times New Roman"/>
              </a:rPr>
              <a:t>God's sake </a:t>
            </a:r>
            <a:r>
              <a:rPr dirty="0" sz="1200">
                <a:latin typeface="Times New Roman"/>
                <a:cs typeface="Times New Roman"/>
              </a:rPr>
              <a:t>. . . listen  </a:t>
            </a:r>
            <a:r>
              <a:rPr dirty="0" sz="1200" spc="-5">
                <a:latin typeface="Times New Roman"/>
                <a:cs typeface="Times New Roman"/>
              </a:rPr>
              <a:t>and forget </a:t>
            </a:r>
            <a:r>
              <a:rPr dirty="0" sz="1200">
                <a:latin typeface="Times New Roman"/>
                <a:cs typeface="Times New Roman"/>
              </a:rPr>
              <a:t>it. 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1499235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Frolov bent </a:t>
            </a:r>
            <a:r>
              <a:rPr dirty="0" sz="1200">
                <a:latin typeface="Times New Roman"/>
                <a:cs typeface="Times New Roman"/>
              </a:rPr>
              <a:t>down to Almer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for a minute </a:t>
            </a:r>
            <a:r>
              <a:rPr dirty="0" sz="1200" spc="-5">
                <a:latin typeface="Times New Roman"/>
                <a:cs typeface="Times New Roman"/>
              </a:rPr>
              <a:t>breathed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ear.  "I </a:t>
            </a:r>
            <a:r>
              <a:rPr dirty="0" sz="1200">
                <a:latin typeface="Times New Roman"/>
                <a:cs typeface="Times New Roman"/>
              </a:rPr>
              <a:t>hate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wife!"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brought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lawyer looked at </a:t>
            </a:r>
            <a:r>
              <a:rPr dirty="0" sz="1200" spc="5">
                <a:latin typeface="Times New Roman"/>
                <a:cs typeface="Times New Roman"/>
              </a:rPr>
              <a:t>him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surprise.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 spc="-10">
                <a:latin typeface="Times New Roman"/>
                <a:cs typeface="Times New Roman"/>
              </a:rPr>
              <a:t>yes,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wife, Marya </a:t>
            </a:r>
            <a:r>
              <a:rPr dirty="0" sz="1200">
                <a:latin typeface="Times New Roman"/>
                <a:cs typeface="Times New Roman"/>
              </a:rPr>
              <a:t>Mihalovna," </a:t>
            </a:r>
            <a:r>
              <a:rPr dirty="0" sz="1200" spc="-5">
                <a:latin typeface="Times New Roman"/>
                <a:cs typeface="Times New Roman"/>
              </a:rPr>
              <a:t>Frolov muttered, </a:t>
            </a:r>
            <a:r>
              <a:rPr dirty="0" sz="1200">
                <a:latin typeface="Times New Roman"/>
                <a:cs typeface="Times New Roman"/>
              </a:rPr>
              <a:t>flushing red. </a:t>
            </a:r>
            <a:r>
              <a:rPr dirty="0" sz="1200" spc="-5">
                <a:latin typeface="Times New Roman"/>
                <a:cs typeface="Times New Roman"/>
              </a:rPr>
              <a:t>"I hate </a:t>
            </a:r>
            <a:r>
              <a:rPr dirty="0" sz="1200">
                <a:latin typeface="Times New Roman"/>
                <a:cs typeface="Times New Roman"/>
              </a:rPr>
              <a:t>her </a:t>
            </a:r>
            <a:r>
              <a:rPr dirty="0" sz="1200" spc="-5">
                <a:latin typeface="Times New Roman"/>
                <a:cs typeface="Times New Roman"/>
              </a:rPr>
              <a:t>and  that's all about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for?"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myself! I've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married two </a:t>
            </a:r>
            <a:r>
              <a:rPr dirty="0" sz="1200">
                <a:latin typeface="Times New Roman"/>
                <a:cs typeface="Times New Roman"/>
              </a:rPr>
              <a:t>years. I </a:t>
            </a:r>
            <a:r>
              <a:rPr dirty="0" sz="1200" spc="-5">
                <a:latin typeface="Times New Roman"/>
                <a:cs typeface="Times New Roman"/>
              </a:rPr>
              <a:t>married 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for love,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I hate her like a </a:t>
            </a:r>
            <a:r>
              <a:rPr dirty="0" sz="1200" spc="-5">
                <a:latin typeface="Times New Roman"/>
                <a:cs typeface="Times New Roman"/>
              </a:rPr>
              <a:t>mortal enemy, </a:t>
            </a:r>
            <a:r>
              <a:rPr dirty="0" sz="1200">
                <a:latin typeface="Times New Roman"/>
                <a:cs typeface="Times New Roman"/>
              </a:rPr>
              <a:t>like this </a:t>
            </a:r>
            <a:r>
              <a:rPr dirty="0" sz="1200" spc="-5">
                <a:latin typeface="Times New Roman"/>
                <a:cs typeface="Times New Roman"/>
              </a:rPr>
              <a:t>parasite here, </a:t>
            </a:r>
            <a:r>
              <a:rPr dirty="0" sz="1200">
                <a:latin typeface="Times New Roman"/>
                <a:cs typeface="Times New Roman"/>
              </a:rPr>
              <a:t>saving </a:t>
            </a:r>
            <a:r>
              <a:rPr dirty="0" sz="1200" spc="-5">
                <a:latin typeface="Times New Roman"/>
                <a:cs typeface="Times New Roman"/>
              </a:rPr>
              <a:t>your presence.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cause, </a:t>
            </a:r>
            <a:r>
              <a:rPr dirty="0" sz="1200">
                <a:latin typeface="Times New Roman"/>
                <a:cs typeface="Times New Roman"/>
              </a:rPr>
              <a:t>no sort of </a:t>
            </a:r>
            <a:r>
              <a:rPr dirty="0" sz="1200" spc="-5">
                <a:latin typeface="Times New Roman"/>
                <a:cs typeface="Times New Roman"/>
              </a:rPr>
              <a:t>cause!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she sits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eats,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anything,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whole soul boils, 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scarcely </a:t>
            </a:r>
            <a:r>
              <a:rPr dirty="0" sz="1200" spc="-5">
                <a:latin typeface="Times New Roman"/>
                <a:cs typeface="Times New Roman"/>
              </a:rPr>
              <a:t>restrain </a:t>
            </a:r>
            <a:r>
              <a:rPr dirty="0" sz="1200">
                <a:latin typeface="Times New Roman"/>
                <a:cs typeface="Times New Roman"/>
              </a:rPr>
              <a:t>myself from being rude to her.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something  one </a:t>
            </a:r>
            <a:r>
              <a:rPr dirty="0" sz="1200" spc="-5">
                <a:latin typeface="Times New Roman"/>
                <a:cs typeface="Times New Roman"/>
              </a:rPr>
              <a:t>can't describe.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leave her </a:t>
            </a:r>
            <a:r>
              <a:rPr dirty="0" sz="1200">
                <a:latin typeface="Times New Roman"/>
                <a:cs typeface="Times New Roman"/>
              </a:rPr>
              <a:t>or tell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the truth </a:t>
            </a:r>
            <a:r>
              <a:rPr dirty="0" sz="1200" spc="-5">
                <a:latin typeface="Times New Roman"/>
                <a:cs typeface="Times New Roman"/>
              </a:rPr>
              <a:t>is utterly </a:t>
            </a:r>
            <a:r>
              <a:rPr dirty="0" sz="1200">
                <a:latin typeface="Times New Roman"/>
                <a:cs typeface="Times New Roman"/>
              </a:rPr>
              <a:t>impossible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it  would be a </a:t>
            </a:r>
            <a:r>
              <a:rPr dirty="0" sz="1200" spc="-5">
                <a:latin typeface="Times New Roman"/>
                <a:cs typeface="Times New Roman"/>
              </a:rPr>
              <a:t>scandal, and </a:t>
            </a:r>
            <a:r>
              <a:rPr dirty="0" sz="1200">
                <a:latin typeface="Times New Roman"/>
                <a:cs typeface="Times New Roman"/>
              </a:rPr>
              <a:t>living with </a:t>
            </a:r>
            <a:r>
              <a:rPr dirty="0" sz="1200" spc="-5">
                <a:latin typeface="Times New Roman"/>
                <a:cs typeface="Times New Roman"/>
              </a:rPr>
              <a:t>her is </a:t>
            </a:r>
            <a:r>
              <a:rPr dirty="0" sz="1200">
                <a:latin typeface="Times New Roman"/>
                <a:cs typeface="Times New Roman"/>
              </a:rPr>
              <a:t>worse than </a:t>
            </a:r>
            <a:r>
              <a:rPr dirty="0" sz="1200" spc="-5">
                <a:latin typeface="Times New Roman"/>
                <a:cs typeface="Times New Roman"/>
              </a:rPr>
              <a:t>hell </a:t>
            </a:r>
            <a:r>
              <a:rPr dirty="0" sz="1200">
                <a:latin typeface="Times New Roman"/>
                <a:cs typeface="Times New Roman"/>
              </a:rPr>
              <a:t>for me.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stay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home! I  </a:t>
            </a:r>
            <a:r>
              <a:rPr dirty="0" sz="1200" spc="-5">
                <a:latin typeface="Times New Roman"/>
                <a:cs typeface="Times New Roman"/>
              </a:rPr>
              <a:t>spend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days at </a:t>
            </a:r>
            <a:r>
              <a:rPr dirty="0" sz="1200">
                <a:latin typeface="Times New Roman"/>
                <a:cs typeface="Times New Roman"/>
              </a:rPr>
              <a:t>business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restaurants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spend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nights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dissipation.  Come, how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one to </a:t>
            </a:r>
            <a:r>
              <a:rPr dirty="0" sz="1200" spc="-5">
                <a:latin typeface="Times New Roman"/>
                <a:cs typeface="Times New Roman"/>
              </a:rPr>
              <a:t>explain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hatred? She is not an ordinary woman,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handsome,  clever, </a:t>
            </a:r>
            <a:r>
              <a:rPr dirty="0" sz="1200">
                <a:latin typeface="Times New Roman"/>
                <a:cs typeface="Times New Roman"/>
              </a:rPr>
              <a:t>quiet."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old </a:t>
            </a:r>
            <a:r>
              <a:rPr dirty="0" sz="1200" spc="-5">
                <a:latin typeface="Times New Roman"/>
                <a:cs typeface="Times New Roman"/>
              </a:rPr>
              <a:t>man stamped his </a:t>
            </a:r>
            <a:r>
              <a:rPr dirty="0" sz="1200">
                <a:latin typeface="Times New Roman"/>
                <a:cs typeface="Times New Roman"/>
              </a:rPr>
              <a:t>foot </a:t>
            </a:r>
            <a:r>
              <a:rPr dirty="0" sz="1200" spc="-5">
                <a:latin typeface="Times New Roman"/>
                <a:cs typeface="Times New Roman"/>
              </a:rPr>
              <a:t>and began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went a walk with a captain bold, And in </a:t>
            </a:r>
            <a:r>
              <a:rPr dirty="0" sz="1200" spc="-5">
                <a:latin typeface="Times New Roman"/>
                <a:cs typeface="Times New Roman"/>
              </a:rPr>
              <a:t>his ear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secrets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told."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4747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952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must own I </a:t>
            </a:r>
            <a:r>
              <a:rPr dirty="0" sz="1200" spc="-5">
                <a:latin typeface="Times New Roman"/>
                <a:cs typeface="Times New Roman"/>
              </a:rPr>
              <a:t>always thought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Marya </a:t>
            </a:r>
            <a:r>
              <a:rPr dirty="0" sz="1200">
                <a:latin typeface="Times New Roman"/>
                <a:cs typeface="Times New Roman"/>
              </a:rPr>
              <a:t>Mihalovna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at all </a:t>
            </a:r>
            <a:r>
              <a:rPr dirty="0" sz="1200">
                <a:latin typeface="Times New Roman"/>
                <a:cs typeface="Times New Roman"/>
              </a:rPr>
              <a:t>the right </a:t>
            </a:r>
            <a:r>
              <a:rPr dirty="0" sz="1200" spc="-5">
                <a:latin typeface="Times New Roman"/>
                <a:cs typeface="Times New Roman"/>
              </a:rPr>
              <a:t>person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you," said Almer 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brief silence, and </a:t>
            </a:r>
            <a:r>
              <a:rPr dirty="0" sz="1200">
                <a:latin typeface="Times New Roman"/>
                <a:cs typeface="Times New Roman"/>
              </a:rPr>
              <a:t>he heaved 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mean she is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5">
                <a:latin typeface="Times New Roman"/>
                <a:cs typeface="Times New Roman"/>
              </a:rPr>
              <a:t>well educated? </a:t>
            </a:r>
            <a:r>
              <a:rPr dirty="0" sz="1200">
                <a:latin typeface="Times New Roman"/>
                <a:cs typeface="Times New Roman"/>
              </a:rPr>
              <a:t>. . . I took the </a:t>
            </a:r>
            <a:r>
              <a:rPr dirty="0" sz="1200" spc="-5">
                <a:latin typeface="Times New Roman"/>
                <a:cs typeface="Times New Roman"/>
              </a:rPr>
              <a:t>gold medal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commercial  school myself,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to </a:t>
            </a:r>
            <a:r>
              <a:rPr dirty="0" sz="1200" spc="-5">
                <a:latin typeface="Times New Roman"/>
                <a:cs typeface="Times New Roman"/>
              </a:rPr>
              <a:t>Paris </a:t>
            </a:r>
            <a:r>
              <a:rPr dirty="0" sz="1200">
                <a:latin typeface="Times New Roman"/>
                <a:cs typeface="Times New Roman"/>
              </a:rPr>
              <a:t>three times.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cleverer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 </a:t>
            </a:r>
            <a:r>
              <a:rPr dirty="0" sz="1200">
                <a:latin typeface="Times New Roman"/>
                <a:cs typeface="Times New Roman"/>
              </a:rPr>
              <a:t>but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 more foolish than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wife. </a:t>
            </a:r>
            <a:r>
              <a:rPr dirty="0" sz="1200" spc="-5">
                <a:latin typeface="Times New Roman"/>
                <a:cs typeface="Times New Roman"/>
              </a:rPr>
              <a:t>No, </a:t>
            </a:r>
            <a:r>
              <a:rPr dirty="0" sz="1200">
                <a:latin typeface="Times New Roman"/>
                <a:cs typeface="Times New Roman"/>
              </a:rPr>
              <a:t>brother, </a:t>
            </a:r>
            <a:r>
              <a:rPr dirty="0" sz="1200" spc="-5">
                <a:latin typeface="Times New Roman"/>
                <a:cs typeface="Times New Roman"/>
              </a:rPr>
              <a:t>education is </a:t>
            </a:r>
            <a:r>
              <a:rPr dirty="0" sz="1200">
                <a:latin typeface="Times New Roman"/>
                <a:cs typeface="Times New Roman"/>
              </a:rPr>
              <a:t>not the sore point. </a:t>
            </a:r>
            <a:r>
              <a:rPr dirty="0" sz="1200" spc="-10">
                <a:latin typeface="Times New Roman"/>
                <a:cs typeface="Times New Roman"/>
              </a:rPr>
              <a:t>Let  </a:t>
            </a:r>
            <a:r>
              <a:rPr dirty="0" sz="1200">
                <a:latin typeface="Times New Roman"/>
                <a:cs typeface="Times New Roman"/>
              </a:rPr>
              <a:t>me tell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trouble </a:t>
            </a:r>
            <a:r>
              <a:rPr dirty="0" sz="1200" spc="-5">
                <a:latin typeface="Times New Roman"/>
                <a:cs typeface="Times New Roman"/>
              </a:rPr>
              <a:t>began.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fancying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she had  married </a:t>
            </a:r>
            <a:r>
              <a:rPr dirty="0" sz="1200">
                <a:latin typeface="Times New Roman"/>
                <a:cs typeface="Times New Roman"/>
              </a:rPr>
              <a:t>me not </a:t>
            </a:r>
            <a:r>
              <a:rPr dirty="0" sz="1200" spc="-5">
                <a:latin typeface="Times New Roman"/>
                <a:cs typeface="Times New Roman"/>
              </a:rPr>
              <a:t>from love, </a:t>
            </a:r>
            <a:r>
              <a:rPr dirty="0" sz="1200">
                <a:latin typeface="Times New Roman"/>
                <a:cs typeface="Times New Roman"/>
              </a:rPr>
              <a:t>but for the </a:t>
            </a:r>
            <a:r>
              <a:rPr dirty="0" sz="1200" spc="-5">
                <a:latin typeface="Times New Roman"/>
                <a:cs typeface="Times New Roman"/>
              </a:rPr>
              <a:t>sake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money. </a:t>
            </a:r>
            <a:r>
              <a:rPr dirty="0" sz="1200">
                <a:latin typeface="Times New Roman"/>
                <a:cs typeface="Times New Roman"/>
              </a:rPr>
              <a:t>This idea took </a:t>
            </a:r>
            <a:r>
              <a:rPr dirty="0" sz="1200" spc="-5">
                <a:latin typeface="Times New Roman"/>
                <a:cs typeface="Times New Roman"/>
              </a:rPr>
              <a:t>possession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brain. 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done all I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think of, but the </a:t>
            </a:r>
            <a:r>
              <a:rPr dirty="0" sz="1200" spc="-5">
                <a:latin typeface="Times New Roman"/>
                <a:cs typeface="Times New Roman"/>
              </a:rPr>
              <a:t>cursed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sticks! </a:t>
            </a:r>
            <a:r>
              <a:rPr dirty="0" sz="1200">
                <a:latin typeface="Times New Roman"/>
                <a:cs typeface="Times New Roman"/>
              </a:rPr>
              <a:t>And to make it  </a:t>
            </a:r>
            <a:r>
              <a:rPr dirty="0" sz="1200" spc="-5">
                <a:latin typeface="Times New Roman"/>
                <a:cs typeface="Times New Roman"/>
              </a:rPr>
              <a:t>worse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was overtaken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passion for luxury. Getting </a:t>
            </a:r>
            <a:r>
              <a:rPr dirty="0" sz="1200">
                <a:latin typeface="Times New Roman"/>
                <a:cs typeface="Times New Roman"/>
              </a:rPr>
              <a:t>into a sack of </a:t>
            </a:r>
            <a:r>
              <a:rPr dirty="0" sz="1200" spc="-5">
                <a:latin typeface="Times New Roman"/>
                <a:cs typeface="Times New Roman"/>
              </a:rPr>
              <a:t>gold </a:t>
            </a:r>
            <a:r>
              <a:rPr dirty="0" sz="1200" spc="5">
                <a:latin typeface="Times New Roman"/>
                <a:cs typeface="Times New Roman"/>
              </a:rPr>
              <a:t>after  </a:t>
            </a:r>
            <a:r>
              <a:rPr dirty="0" sz="1200" spc="-5">
                <a:latin typeface="Times New Roman"/>
                <a:cs typeface="Times New Roman"/>
              </a:rPr>
              <a:t>poverty, she </a:t>
            </a:r>
            <a:r>
              <a:rPr dirty="0" sz="1200">
                <a:latin typeface="Times New Roman"/>
                <a:cs typeface="Times New Roman"/>
              </a:rPr>
              <a:t>took to flinging it in </a:t>
            </a:r>
            <a:r>
              <a:rPr dirty="0" sz="1200" spc="-5">
                <a:latin typeface="Times New Roman"/>
                <a:cs typeface="Times New Roman"/>
              </a:rPr>
              <a:t>all directions. She went </a:t>
            </a:r>
            <a:r>
              <a:rPr dirty="0" sz="1200">
                <a:latin typeface="Times New Roman"/>
                <a:cs typeface="Times New Roman"/>
              </a:rPr>
              <a:t>quite off her head, </a:t>
            </a:r>
            <a:r>
              <a:rPr dirty="0" sz="1200" spc="-5">
                <a:latin typeface="Times New Roman"/>
                <a:cs typeface="Times New Roman"/>
              </a:rPr>
              <a:t>and was so  carried </a:t>
            </a:r>
            <a:r>
              <a:rPr dirty="0" sz="1200">
                <a:latin typeface="Times New Roman"/>
                <a:cs typeface="Times New Roman"/>
              </a:rPr>
              <a:t>away that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used to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twenty </a:t>
            </a:r>
            <a:r>
              <a:rPr dirty="0" sz="1200" spc="-5">
                <a:latin typeface="Times New Roman"/>
                <a:cs typeface="Times New Roman"/>
              </a:rPr>
              <a:t>thousand </a:t>
            </a:r>
            <a:r>
              <a:rPr dirty="0" sz="1200">
                <a:latin typeface="Times New Roman"/>
                <a:cs typeface="Times New Roman"/>
              </a:rPr>
              <a:t>every month. And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distrustful </a:t>
            </a:r>
            <a:r>
              <a:rPr dirty="0" sz="1200">
                <a:latin typeface="Times New Roman"/>
                <a:cs typeface="Times New Roman"/>
              </a:rPr>
              <a:t>man. I </a:t>
            </a:r>
            <a:r>
              <a:rPr dirty="0" sz="1200" spc="-5">
                <a:latin typeface="Times New Roman"/>
                <a:cs typeface="Times New Roman"/>
              </a:rPr>
              <a:t>don't believe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anyone,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suspect everybody. </a:t>
            </a:r>
            <a:r>
              <a:rPr dirty="0" sz="1200">
                <a:latin typeface="Times New Roman"/>
                <a:cs typeface="Times New Roman"/>
              </a:rPr>
              <a:t>And the more </a:t>
            </a:r>
            <a:r>
              <a:rPr dirty="0" sz="1200" spc="5">
                <a:latin typeface="Times New Roman"/>
                <a:cs typeface="Times New Roman"/>
              </a:rPr>
              <a:t>friendly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to me the </a:t>
            </a:r>
            <a:r>
              <a:rPr dirty="0" sz="1200" spc="-5">
                <a:latin typeface="Times New Roman"/>
                <a:cs typeface="Times New Roman"/>
              </a:rPr>
              <a:t>greater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torment. </a:t>
            </a:r>
            <a:r>
              <a:rPr dirty="0" sz="1200">
                <a:latin typeface="Times New Roman"/>
                <a:cs typeface="Times New Roman"/>
              </a:rPr>
              <a:t>I keep fancying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-5">
                <a:latin typeface="Times New Roman"/>
                <a:cs typeface="Times New Roman"/>
              </a:rPr>
              <a:t>flattered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money. </a:t>
            </a:r>
            <a:r>
              <a:rPr dirty="0" sz="1200">
                <a:latin typeface="Times New Roman"/>
                <a:cs typeface="Times New Roman"/>
              </a:rPr>
              <a:t>I trust no </a:t>
            </a:r>
            <a:r>
              <a:rPr dirty="0" sz="1200" spc="-5">
                <a:latin typeface="Times New Roman"/>
                <a:cs typeface="Times New Roman"/>
              </a:rPr>
              <a:t>one! </a:t>
            </a:r>
            <a:r>
              <a:rPr dirty="0" sz="1200">
                <a:latin typeface="Times New Roman"/>
                <a:cs typeface="Times New Roman"/>
              </a:rPr>
              <a:t>I am a </a:t>
            </a:r>
            <a:r>
              <a:rPr dirty="0" sz="1200" spc="-5">
                <a:latin typeface="Times New Roman"/>
                <a:cs typeface="Times New Roman"/>
              </a:rPr>
              <a:t>difficult </a:t>
            </a:r>
            <a:r>
              <a:rPr dirty="0" sz="1200">
                <a:latin typeface="Times New Roman"/>
                <a:cs typeface="Times New Roman"/>
              </a:rPr>
              <a:t>man,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boy, </a:t>
            </a:r>
            <a:r>
              <a:rPr dirty="0" sz="1200" spc="5">
                <a:latin typeface="Times New Roman"/>
                <a:cs typeface="Times New Roman"/>
              </a:rPr>
              <a:t>very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Frolov emptied his glass at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gulp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"But that's all </a:t>
            </a:r>
            <a:r>
              <a:rPr dirty="0" sz="1200">
                <a:latin typeface="Times New Roman"/>
                <a:cs typeface="Times New Roman"/>
              </a:rPr>
              <a:t>nonsense," he </a:t>
            </a:r>
            <a:r>
              <a:rPr dirty="0" sz="1200" spc="-5">
                <a:latin typeface="Times New Roman"/>
                <a:cs typeface="Times New Roman"/>
              </a:rPr>
              <a:t>said. "One </a:t>
            </a:r>
            <a:r>
              <a:rPr dirty="0" sz="1200">
                <a:latin typeface="Times New Roman"/>
                <a:cs typeface="Times New Roman"/>
              </a:rPr>
              <a:t>never ought to </a:t>
            </a:r>
            <a:r>
              <a:rPr dirty="0" sz="1200" spc="-5">
                <a:latin typeface="Times New Roman"/>
                <a:cs typeface="Times New Roman"/>
              </a:rPr>
              <a:t>speak </a:t>
            </a:r>
            <a:r>
              <a:rPr dirty="0" sz="1200">
                <a:latin typeface="Times New Roman"/>
                <a:cs typeface="Times New Roman"/>
              </a:rPr>
              <a:t>of it.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stupid.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tipsy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been chattering, 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with </a:t>
            </a:r>
            <a:r>
              <a:rPr dirty="0" sz="1200" spc="-5">
                <a:latin typeface="Times New Roman"/>
                <a:cs typeface="Times New Roman"/>
              </a:rPr>
              <a:t>lawyer's </a:t>
            </a:r>
            <a:r>
              <a:rPr dirty="0" sz="1200">
                <a:latin typeface="Times New Roman"/>
                <a:cs typeface="Times New Roman"/>
              </a:rPr>
              <a:t>eyes—glad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some one </a:t>
            </a:r>
            <a:r>
              <a:rPr dirty="0" sz="1200" spc="-5">
                <a:latin typeface="Times New Roman"/>
                <a:cs typeface="Times New Roman"/>
              </a:rPr>
              <a:t>else's secret. </a:t>
            </a:r>
            <a:r>
              <a:rPr dirty="0" sz="1200">
                <a:latin typeface="Times New Roman"/>
                <a:cs typeface="Times New Roman"/>
              </a:rPr>
              <a:t>Well, </a:t>
            </a:r>
            <a:r>
              <a:rPr dirty="0" sz="1200" spc="-5">
                <a:latin typeface="Times New Roman"/>
                <a:cs typeface="Times New Roman"/>
              </a:rPr>
              <a:t>well!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5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drop this </a:t>
            </a:r>
            <a:r>
              <a:rPr dirty="0" sz="1200" spc="-5">
                <a:latin typeface="Times New Roman"/>
                <a:cs typeface="Times New Roman"/>
              </a:rPr>
              <a:t>conversation. </a:t>
            </a:r>
            <a:r>
              <a:rPr dirty="0" sz="1200" spc="-15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 </a:t>
            </a:r>
            <a:r>
              <a:rPr dirty="0" sz="1200">
                <a:latin typeface="Times New Roman"/>
                <a:cs typeface="Times New Roman"/>
              </a:rPr>
              <a:t>drink! I </a:t>
            </a:r>
            <a:r>
              <a:rPr dirty="0" sz="1200" spc="-5">
                <a:latin typeface="Times New Roman"/>
                <a:cs typeface="Times New Roman"/>
              </a:rPr>
              <a:t>say," </a:t>
            </a:r>
            <a:r>
              <a:rPr dirty="0" sz="1200">
                <a:latin typeface="Times New Roman"/>
                <a:cs typeface="Times New Roman"/>
              </a:rPr>
              <a:t>he said,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a waiter, </a:t>
            </a:r>
            <a:r>
              <a:rPr dirty="0" sz="1200" spc="-10">
                <a:latin typeface="Times New Roman"/>
                <a:cs typeface="Times New Roman"/>
              </a:rPr>
              <a:t>"is </a:t>
            </a:r>
            <a:r>
              <a:rPr dirty="0" sz="1200">
                <a:latin typeface="Times New Roman"/>
                <a:cs typeface="Times New Roman"/>
              </a:rPr>
              <a:t>Mustafa </a:t>
            </a:r>
            <a:r>
              <a:rPr dirty="0" sz="1200" spc="-5">
                <a:latin typeface="Times New Roman"/>
                <a:cs typeface="Times New Roman"/>
              </a:rPr>
              <a:t>here? Fetch </a:t>
            </a:r>
            <a:r>
              <a:rPr dirty="0" sz="1200">
                <a:latin typeface="Times New Roman"/>
                <a:cs typeface="Times New Roman"/>
              </a:rPr>
              <a:t>him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Shortly </a:t>
            </a:r>
            <a:r>
              <a:rPr dirty="0" sz="1200" spc="-5">
                <a:latin typeface="Times New Roman"/>
                <a:cs typeface="Times New Roman"/>
              </a:rPr>
              <a:t>afterwards there walked </a:t>
            </a:r>
            <a:r>
              <a:rPr dirty="0" sz="1200">
                <a:latin typeface="Times New Roman"/>
                <a:cs typeface="Times New Roman"/>
              </a:rPr>
              <a:t>into the room a little </a:t>
            </a:r>
            <a:r>
              <a:rPr dirty="0" sz="1200" spc="-5">
                <a:latin typeface="Times New Roman"/>
                <a:cs typeface="Times New Roman"/>
              </a:rPr>
              <a:t>Tatar boy, </a:t>
            </a:r>
            <a:r>
              <a:rPr dirty="0" sz="1200">
                <a:latin typeface="Times New Roman"/>
                <a:cs typeface="Times New Roman"/>
              </a:rPr>
              <a:t>aged </a:t>
            </a:r>
            <a:r>
              <a:rPr dirty="0" sz="1200" spc="-5">
                <a:latin typeface="Times New Roman"/>
                <a:cs typeface="Times New Roman"/>
              </a:rPr>
              <a:t>about twelve,  wearing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dress </a:t>
            </a:r>
            <a:r>
              <a:rPr dirty="0" sz="1200">
                <a:latin typeface="Times New Roman"/>
                <a:cs typeface="Times New Roman"/>
              </a:rPr>
              <a:t>coat and white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"Come </a:t>
            </a:r>
            <a:r>
              <a:rPr dirty="0" sz="1200">
                <a:latin typeface="Times New Roman"/>
                <a:cs typeface="Times New Roman"/>
              </a:rPr>
              <a:t>here!" Frolov said to him. </a:t>
            </a:r>
            <a:r>
              <a:rPr dirty="0" sz="1200" spc="-5">
                <a:latin typeface="Times New Roman"/>
                <a:cs typeface="Times New Roman"/>
              </a:rPr>
              <a:t>"Explain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fact: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time 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Tatars conquered us and </a:t>
            </a:r>
            <a:r>
              <a:rPr dirty="0" sz="1200">
                <a:latin typeface="Times New Roman"/>
                <a:cs typeface="Times New Roman"/>
              </a:rPr>
              <a:t>took tribute </a:t>
            </a:r>
            <a:r>
              <a:rPr dirty="0" sz="1200" spc="-5">
                <a:latin typeface="Times New Roman"/>
                <a:cs typeface="Times New Roman"/>
              </a:rPr>
              <a:t>from us, </a:t>
            </a:r>
            <a:r>
              <a:rPr dirty="0" sz="1200">
                <a:latin typeface="Times New Roman"/>
                <a:cs typeface="Times New Roman"/>
              </a:rPr>
              <a:t>but now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serve us as waiters  and sell dressing-gowns. How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explain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Mustafa raised his </a:t>
            </a:r>
            <a:r>
              <a:rPr dirty="0" sz="1200">
                <a:latin typeface="Times New Roman"/>
                <a:cs typeface="Times New Roman"/>
              </a:rPr>
              <a:t>eyebrows </a:t>
            </a:r>
            <a:r>
              <a:rPr dirty="0" sz="1200" spc="-5">
                <a:latin typeface="Times New Roman"/>
                <a:cs typeface="Times New Roman"/>
              </a:rPr>
              <a:t>and said </a:t>
            </a:r>
            <a:r>
              <a:rPr dirty="0" sz="1200">
                <a:latin typeface="Times New Roman"/>
                <a:cs typeface="Times New Roman"/>
              </a:rPr>
              <a:t>in a shrill </a:t>
            </a:r>
            <a:r>
              <a:rPr dirty="0" sz="1200" spc="-5">
                <a:latin typeface="Times New Roman"/>
                <a:cs typeface="Times New Roman"/>
              </a:rPr>
              <a:t>voice, </a:t>
            </a:r>
            <a:r>
              <a:rPr dirty="0" sz="1200">
                <a:latin typeface="Times New Roman"/>
                <a:cs typeface="Times New Roman"/>
              </a:rPr>
              <a:t>with a sing-song intonation: </a:t>
            </a:r>
            <a:r>
              <a:rPr dirty="0" sz="1200" spc="-5">
                <a:latin typeface="Times New Roman"/>
                <a:cs typeface="Times New Roman"/>
              </a:rPr>
              <a:t>"The  </a:t>
            </a:r>
            <a:r>
              <a:rPr dirty="0" sz="1200">
                <a:latin typeface="Times New Roman"/>
                <a:cs typeface="Times New Roman"/>
              </a:rPr>
              <a:t>mutability 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destiny!"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Almer looked </a:t>
            </a:r>
            <a:r>
              <a:rPr dirty="0" sz="1200" spc="-5">
                <a:latin typeface="Times New Roman"/>
                <a:cs typeface="Times New Roman"/>
              </a:rPr>
              <a:t>at his grave face and </a:t>
            </a:r>
            <a:r>
              <a:rPr dirty="0" sz="1200">
                <a:latin typeface="Times New Roman"/>
                <a:cs typeface="Times New Roman"/>
              </a:rPr>
              <a:t>went off into peals of </a:t>
            </a:r>
            <a:r>
              <a:rPr dirty="0" sz="1200" spc="-5">
                <a:latin typeface="Times New Roman"/>
                <a:cs typeface="Times New Roman"/>
              </a:rPr>
              <a:t>laughter.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"Well, give </a:t>
            </a:r>
            <a:r>
              <a:rPr dirty="0" sz="1200">
                <a:latin typeface="Times New Roman"/>
                <a:cs typeface="Times New Roman"/>
              </a:rPr>
              <a:t>him a rouble!" said Frolov. </a:t>
            </a:r>
            <a:r>
              <a:rPr dirty="0" sz="1200" spc="-5">
                <a:latin typeface="Times New Roman"/>
                <a:cs typeface="Times New Roman"/>
              </a:rPr>
              <a:t>"He is </a:t>
            </a:r>
            <a:r>
              <a:rPr dirty="0" sz="1200">
                <a:latin typeface="Times New Roman"/>
                <a:cs typeface="Times New Roman"/>
              </a:rPr>
              <a:t>making </a:t>
            </a:r>
            <a:r>
              <a:rPr dirty="0" sz="1200" spc="-5">
                <a:latin typeface="Times New Roman"/>
                <a:cs typeface="Times New Roman"/>
              </a:rPr>
              <a:t>his fortune </a:t>
            </a:r>
            <a:r>
              <a:rPr dirty="0" sz="1200">
                <a:latin typeface="Times New Roman"/>
                <a:cs typeface="Times New Roman"/>
              </a:rPr>
              <a:t>out of the mutability  of </a:t>
            </a:r>
            <a:r>
              <a:rPr dirty="0" sz="1200" spc="-5">
                <a:latin typeface="Times New Roman"/>
                <a:cs typeface="Times New Roman"/>
              </a:rPr>
              <a:t>destiny.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kept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for the sake of those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words. Drink, </a:t>
            </a:r>
            <a:r>
              <a:rPr dirty="0" sz="1200" spc="-5">
                <a:latin typeface="Times New Roman"/>
                <a:cs typeface="Times New Roman"/>
              </a:rPr>
              <a:t>Mustafa! </a:t>
            </a:r>
            <a:r>
              <a:rPr dirty="0" sz="120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make a </a:t>
            </a:r>
            <a:r>
              <a:rPr dirty="0" sz="1200" spc="-5">
                <a:latin typeface="Times New Roman"/>
                <a:cs typeface="Times New Roman"/>
              </a:rPr>
              <a:t>gre-eat </a:t>
            </a:r>
            <a:r>
              <a:rPr dirty="0" sz="1200">
                <a:latin typeface="Times New Roman"/>
                <a:cs typeface="Times New Roman"/>
              </a:rPr>
              <a:t>rascal! I </a:t>
            </a:r>
            <a:r>
              <a:rPr dirty="0" sz="1200" spc="-5">
                <a:latin typeface="Times New Roman"/>
                <a:cs typeface="Times New Roman"/>
              </a:rPr>
              <a:t>mean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awful </a:t>
            </a:r>
            <a:r>
              <a:rPr dirty="0" sz="1200">
                <a:latin typeface="Times New Roman"/>
                <a:cs typeface="Times New Roman"/>
              </a:rPr>
              <a:t>how many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sort are toadies </a:t>
            </a:r>
            <a:r>
              <a:rPr dirty="0" sz="1200" spc="-5">
                <a:latin typeface="Times New Roman"/>
                <a:cs typeface="Times New Roman"/>
              </a:rPr>
              <a:t>hanging  about rich </a:t>
            </a:r>
            <a:r>
              <a:rPr dirty="0" sz="1200">
                <a:latin typeface="Times New Roman"/>
                <a:cs typeface="Times New Roman"/>
              </a:rPr>
              <a:t>men. The number of these </a:t>
            </a:r>
            <a:r>
              <a:rPr dirty="0" sz="1200" spc="-5">
                <a:latin typeface="Times New Roman"/>
                <a:cs typeface="Times New Roman"/>
              </a:rPr>
              <a:t>peaceful bandits and robbers is beyond all  reckoning! Shouldn't we send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gypsies </a:t>
            </a:r>
            <a:r>
              <a:rPr dirty="0" sz="1200">
                <a:latin typeface="Times New Roman"/>
                <a:cs typeface="Times New Roman"/>
              </a:rPr>
              <a:t>now? </a:t>
            </a:r>
            <a:r>
              <a:rPr dirty="0" sz="1200" spc="-5">
                <a:latin typeface="Times New Roman"/>
                <a:cs typeface="Times New Roman"/>
              </a:rPr>
              <a:t>Eh? Fetch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gypsies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gypsies,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 hanging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wearily in the </a:t>
            </a:r>
            <a:r>
              <a:rPr dirty="0" sz="1200" spc="-5">
                <a:latin typeface="Times New Roman"/>
                <a:cs typeface="Times New Roman"/>
              </a:rPr>
              <a:t>corridors </a:t>
            </a:r>
            <a:r>
              <a:rPr dirty="0" sz="1200">
                <a:latin typeface="Times New Roman"/>
                <a:cs typeface="Times New Roman"/>
              </a:rPr>
              <a:t>for a long time, burst  with </a:t>
            </a:r>
            <a:r>
              <a:rPr dirty="0" sz="1200" spc="-5">
                <a:latin typeface="Times New Roman"/>
                <a:cs typeface="Times New Roman"/>
              </a:rPr>
              <a:t>whoops </a:t>
            </a:r>
            <a:r>
              <a:rPr dirty="0" sz="1200">
                <a:latin typeface="Times New Roman"/>
                <a:cs typeface="Times New Roman"/>
              </a:rPr>
              <a:t>into the room,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wild orgy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"Drink!" Frolov </a:t>
            </a:r>
            <a:r>
              <a:rPr dirty="0" sz="1200">
                <a:latin typeface="Times New Roman"/>
                <a:cs typeface="Times New Roman"/>
              </a:rPr>
              <a:t>shouted to them. </a:t>
            </a:r>
            <a:r>
              <a:rPr dirty="0" sz="1200" spc="-5">
                <a:latin typeface="Times New Roman"/>
                <a:cs typeface="Times New Roman"/>
              </a:rPr>
              <a:t>"Drink! Seed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Pharaoh! Sing!  A-a-ah!"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>
                <a:latin typeface="Times New Roman"/>
                <a:cs typeface="Times New Roman"/>
              </a:rPr>
              <a:t>the winter time . . . o-o-ho! . . . the </a:t>
            </a:r>
            <a:r>
              <a:rPr dirty="0" sz="1200" spc="-5">
                <a:latin typeface="Times New Roman"/>
                <a:cs typeface="Times New Roman"/>
              </a:rPr>
              <a:t>sledge was flying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74212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gypsies sang, </a:t>
            </a:r>
            <a:r>
              <a:rPr dirty="0" sz="1200">
                <a:latin typeface="Times New Roman"/>
                <a:cs typeface="Times New Roman"/>
              </a:rPr>
              <a:t>whistled, </a:t>
            </a:r>
            <a:r>
              <a:rPr dirty="0" sz="1200" spc="-5">
                <a:latin typeface="Times New Roman"/>
                <a:cs typeface="Times New Roman"/>
              </a:rPr>
              <a:t>danced.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frenzy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sometimes </a:t>
            </a:r>
            <a:r>
              <a:rPr dirty="0" sz="1200" spc="-5">
                <a:latin typeface="Times New Roman"/>
                <a:cs typeface="Times New Roman"/>
              </a:rPr>
              <a:t>takes possession </a:t>
            </a:r>
            <a:r>
              <a:rPr dirty="0" sz="1200">
                <a:latin typeface="Times New Roman"/>
                <a:cs typeface="Times New Roman"/>
              </a:rPr>
              <a:t>of  spoilt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very wealthy men, </a:t>
            </a:r>
            <a:r>
              <a:rPr dirty="0" sz="1200" spc="-5">
                <a:latin typeface="Times New Roman"/>
                <a:cs typeface="Times New Roman"/>
              </a:rPr>
              <a:t>"broad natures," Frolov began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the fool. </a:t>
            </a:r>
            <a:r>
              <a:rPr dirty="0" sz="1200" spc="-5">
                <a:latin typeface="Times New Roman"/>
                <a:cs typeface="Times New Roman"/>
              </a:rPr>
              <a:t>He ordered  supper and champagne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gypsies, </a:t>
            </a:r>
            <a:r>
              <a:rPr dirty="0" sz="1200">
                <a:latin typeface="Times New Roman"/>
                <a:cs typeface="Times New Roman"/>
              </a:rPr>
              <a:t>broke the shade of the </a:t>
            </a:r>
            <a:r>
              <a:rPr dirty="0" sz="1200" spc="-5">
                <a:latin typeface="Times New Roman"/>
                <a:cs typeface="Times New Roman"/>
              </a:rPr>
              <a:t>electric light, </a:t>
            </a:r>
            <a:r>
              <a:rPr dirty="0" sz="1200" spc="5">
                <a:latin typeface="Times New Roman"/>
                <a:cs typeface="Times New Roman"/>
              </a:rPr>
              <a:t>shied  </a:t>
            </a:r>
            <a:r>
              <a:rPr dirty="0" sz="1200">
                <a:latin typeface="Times New Roman"/>
                <a:cs typeface="Times New Roman"/>
              </a:rPr>
              <a:t>bottles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pictures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looking-glasses, and </a:t>
            </a:r>
            <a:r>
              <a:rPr dirty="0" sz="1200">
                <a:latin typeface="Times New Roman"/>
                <a:cs typeface="Times New Roman"/>
              </a:rPr>
              <a:t>did it </a:t>
            </a:r>
            <a:r>
              <a:rPr dirty="0" sz="1200" spc="-5">
                <a:latin typeface="Times New Roman"/>
                <a:cs typeface="Times New Roman"/>
              </a:rPr>
              <a:t>all apparently </a:t>
            </a:r>
            <a:r>
              <a:rPr dirty="0" sz="1200">
                <a:latin typeface="Times New Roman"/>
                <a:cs typeface="Times New Roman"/>
              </a:rPr>
              <a:t>without the </a:t>
            </a:r>
            <a:r>
              <a:rPr dirty="0" sz="1200" spc="-5">
                <a:latin typeface="Times New Roman"/>
                <a:cs typeface="Times New Roman"/>
              </a:rPr>
              <a:t>slightest  enjoyment, </a:t>
            </a:r>
            <a:r>
              <a:rPr dirty="0" sz="1200">
                <a:latin typeface="Times New Roman"/>
                <a:cs typeface="Times New Roman"/>
              </a:rPr>
              <a:t>scowling and shouting </a:t>
            </a:r>
            <a:r>
              <a:rPr dirty="0" sz="1200" spc="-5">
                <a:latin typeface="Times New Roman"/>
                <a:cs typeface="Times New Roman"/>
              </a:rPr>
              <a:t>irritably,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contempt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people,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  expression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hatred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and his manners. He </a:t>
            </a:r>
            <a:r>
              <a:rPr dirty="0" sz="1200">
                <a:latin typeface="Times New Roman"/>
                <a:cs typeface="Times New Roman"/>
              </a:rPr>
              <a:t>made the </a:t>
            </a:r>
            <a:r>
              <a:rPr dirty="0" sz="1200" spc="-5">
                <a:latin typeface="Times New Roman"/>
                <a:cs typeface="Times New Roman"/>
              </a:rPr>
              <a:t>engineer </a:t>
            </a:r>
            <a:r>
              <a:rPr dirty="0" sz="1200">
                <a:latin typeface="Times New Roman"/>
                <a:cs typeface="Times New Roman"/>
              </a:rPr>
              <a:t>sing a solo,  made the </a:t>
            </a:r>
            <a:r>
              <a:rPr dirty="0" sz="1200" spc="-5">
                <a:latin typeface="Times New Roman"/>
                <a:cs typeface="Times New Roman"/>
              </a:rPr>
              <a:t>bass singers </a:t>
            </a:r>
            <a:r>
              <a:rPr dirty="0" sz="1200">
                <a:latin typeface="Times New Roman"/>
                <a:cs typeface="Times New Roman"/>
              </a:rPr>
              <a:t>drink a mixture of </a:t>
            </a:r>
            <a:r>
              <a:rPr dirty="0" sz="1200" spc="-5">
                <a:latin typeface="Times New Roman"/>
                <a:cs typeface="Times New Roman"/>
              </a:rPr>
              <a:t>wine, vodka, 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At six o'clock </a:t>
            </a:r>
            <a:r>
              <a:rPr dirty="0" sz="1200">
                <a:latin typeface="Times New Roman"/>
                <a:cs typeface="Times New Roman"/>
              </a:rPr>
              <a:t>they handed him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"Nine hundred and </a:t>
            </a:r>
            <a:r>
              <a:rPr dirty="0" sz="1200">
                <a:latin typeface="Times New Roman"/>
                <a:cs typeface="Times New Roman"/>
              </a:rPr>
              <a:t>twenty-five </a:t>
            </a:r>
            <a:r>
              <a:rPr dirty="0" sz="1200" spc="-5">
                <a:latin typeface="Times New Roman"/>
                <a:cs typeface="Times New Roman"/>
              </a:rPr>
              <a:t>roubles, </a:t>
            </a:r>
            <a:r>
              <a:rPr dirty="0" sz="1200">
                <a:latin typeface="Times New Roman"/>
                <a:cs typeface="Times New Roman"/>
              </a:rPr>
              <a:t>forty kopecks,"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Almer, </a:t>
            </a:r>
            <a:r>
              <a:rPr dirty="0" sz="1200" spc="-5">
                <a:latin typeface="Times New Roman"/>
                <a:cs typeface="Times New Roman"/>
              </a:rPr>
              <a:t>and shrugged his  shoulders. "What's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for? No, wait, we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"Stop!" muttered </a:t>
            </a:r>
            <a:r>
              <a:rPr dirty="0" sz="1200">
                <a:latin typeface="Times New Roman"/>
                <a:cs typeface="Times New Roman"/>
              </a:rPr>
              <a:t>Frolov, pulling out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pocket-book. </a:t>
            </a:r>
            <a:r>
              <a:rPr dirty="0" sz="1200" spc="-5">
                <a:latin typeface="Times New Roman"/>
                <a:cs typeface="Times New Roman"/>
              </a:rPr>
              <a:t>"Well! </a:t>
            </a:r>
            <a:r>
              <a:rPr dirty="0" sz="1200">
                <a:latin typeface="Times New Roman"/>
                <a:cs typeface="Times New Roman"/>
              </a:rPr>
              <a:t>. . . let them rob me. </a:t>
            </a:r>
            <a:r>
              <a:rPr dirty="0" sz="1200" spc="-5">
                <a:latin typeface="Times New Roman"/>
                <a:cs typeface="Times New Roman"/>
              </a:rPr>
              <a:t>That's  what </a:t>
            </a:r>
            <a:r>
              <a:rPr dirty="0" sz="1200" spc="-15">
                <a:latin typeface="Times New Roman"/>
                <a:cs typeface="Times New Roman"/>
              </a:rPr>
              <a:t>I'm </a:t>
            </a:r>
            <a:r>
              <a:rPr dirty="0" sz="1200" spc="-5">
                <a:latin typeface="Times New Roman"/>
                <a:cs typeface="Times New Roman"/>
              </a:rPr>
              <a:t>rich for, </a:t>
            </a:r>
            <a:r>
              <a:rPr dirty="0" sz="1200">
                <a:latin typeface="Times New Roman"/>
                <a:cs typeface="Times New Roman"/>
              </a:rPr>
              <a:t>to be robbed! . . . You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on without </a:t>
            </a:r>
            <a:r>
              <a:rPr dirty="0" sz="1200" spc="-5">
                <a:latin typeface="Times New Roman"/>
                <a:cs typeface="Times New Roman"/>
              </a:rPr>
              <a:t>parasites! </a:t>
            </a:r>
            <a:r>
              <a:rPr dirty="0" sz="1200">
                <a:latin typeface="Times New Roman"/>
                <a:cs typeface="Times New Roman"/>
              </a:rPr>
              <a:t>. . . 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lawyer.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six thousand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out of me and </a:t>
            </a:r>
            <a:r>
              <a:rPr dirty="0" sz="1200" spc="-5">
                <a:latin typeface="Times New Roman"/>
                <a:cs typeface="Times New Roman"/>
              </a:rPr>
              <a:t>what for? But </a:t>
            </a:r>
            <a:r>
              <a:rPr dirty="0" sz="1200">
                <a:latin typeface="Times New Roman"/>
                <a:cs typeface="Times New Roman"/>
              </a:rPr>
              <a:t>excuse me, . . . I </a:t>
            </a:r>
            <a:r>
              <a:rPr dirty="0" sz="1200" spc="-5">
                <a:latin typeface="Times New Roman"/>
                <a:cs typeface="Times New Roman"/>
              </a:rPr>
              <a:t>don't 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saying."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returning home </a:t>
            </a:r>
            <a:r>
              <a:rPr dirty="0" sz="1200" spc="-5">
                <a:latin typeface="Times New Roman"/>
                <a:cs typeface="Times New Roman"/>
              </a:rPr>
              <a:t>with Almer, </a:t>
            </a:r>
            <a:r>
              <a:rPr dirty="0" sz="1200">
                <a:latin typeface="Times New Roman"/>
                <a:cs typeface="Times New Roman"/>
              </a:rPr>
              <a:t>Frolov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murmured: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"Going home is </a:t>
            </a:r>
            <a:r>
              <a:rPr dirty="0" sz="1200">
                <a:latin typeface="Times New Roman"/>
                <a:cs typeface="Times New Roman"/>
              </a:rPr>
              <a:t>awful to me! </a:t>
            </a:r>
            <a:r>
              <a:rPr dirty="0" sz="1200" spc="-5">
                <a:latin typeface="Times New Roman"/>
                <a:cs typeface="Times New Roman"/>
              </a:rPr>
              <a:t>Yes!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There isn't </a:t>
            </a:r>
            <a:r>
              <a:rPr dirty="0" sz="1200">
                <a:latin typeface="Times New Roman"/>
                <a:cs typeface="Times New Roman"/>
              </a:rPr>
              <a:t>a human being I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open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soul to.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. . . They </a:t>
            </a:r>
            <a:r>
              <a:rPr dirty="0" sz="1200" spc="-5">
                <a:latin typeface="Times New Roman"/>
                <a:cs typeface="Times New Roman"/>
              </a:rPr>
              <a:t>are all </a:t>
            </a:r>
            <a:r>
              <a:rPr dirty="0" sz="1200">
                <a:latin typeface="Times New Roman"/>
                <a:cs typeface="Times New Roman"/>
              </a:rPr>
              <a:t>robbers . . . </a:t>
            </a:r>
            <a:r>
              <a:rPr dirty="0" sz="1200" spc="-5">
                <a:latin typeface="Times New Roman"/>
                <a:cs typeface="Times New Roman"/>
              </a:rPr>
              <a:t>traitors </a:t>
            </a:r>
            <a:r>
              <a:rPr dirty="0" sz="1200">
                <a:latin typeface="Times New Roman"/>
                <a:cs typeface="Times New Roman"/>
              </a:rPr>
              <a:t>. . . . </a:t>
            </a:r>
            <a:r>
              <a:rPr dirty="0" sz="1200" spc="-5">
                <a:latin typeface="Times New Roman"/>
                <a:cs typeface="Times New Roman"/>
              </a:rPr>
              <a:t>Oh, </a:t>
            </a:r>
            <a:r>
              <a:rPr dirty="0" sz="1200">
                <a:latin typeface="Times New Roman"/>
                <a:cs typeface="Times New Roman"/>
              </a:rPr>
              <a:t>why did I tell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5">
                <a:latin typeface="Times New Roman"/>
                <a:cs typeface="Times New Roman"/>
              </a:rPr>
              <a:t>secret? </a:t>
            </a:r>
            <a:r>
              <a:rPr dirty="0" sz="1200" spc="-5">
                <a:latin typeface="Times New Roman"/>
                <a:cs typeface="Times New Roman"/>
              </a:rPr>
              <a:t>Yes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10">
                <a:latin typeface="Times New Roman"/>
                <a:cs typeface="Times New Roman"/>
              </a:rPr>
              <a:t>why? </a:t>
            </a:r>
            <a:r>
              <a:rPr dirty="0" sz="1200" spc="-5">
                <a:latin typeface="Times New Roman"/>
                <a:cs typeface="Times New Roman"/>
              </a:rPr>
              <a:t>Tell 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entrance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house, he </a:t>
            </a:r>
            <a:r>
              <a:rPr dirty="0" sz="1200" spc="-5">
                <a:latin typeface="Times New Roman"/>
                <a:cs typeface="Times New Roman"/>
              </a:rPr>
              <a:t>craned forward </a:t>
            </a:r>
            <a:r>
              <a:rPr dirty="0" sz="1200">
                <a:latin typeface="Times New Roman"/>
                <a:cs typeface="Times New Roman"/>
              </a:rPr>
              <a:t>towards Almer </a:t>
            </a:r>
            <a:r>
              <a:rPr dirty="0" sz="1200" spc="-5">
                <a:latin typeface="Times New Roman"/>
                <a:cs typeface="Times New Roman"/>
              </a:rPr>
              <a:t>and, staggering, kissed  </a:t>
            </a:r>
            <a:r>
              <a:rPr dirty="0" sz="1200">
                <a:latin typeface="Times New Roman"/>
                <a:cs typeface="Times New Roman"/>
              </a:rPr>
              <a:t>him on the lips, having the old Moscow habit of </a:t>
            </a:r>
            <a:r>
              <a:rPr dirty="0" sz="1200" spc="-5">
                <a:latin typeface="Times New Roman"/>
                <a:cs typeface="Times New Roman"/>
              </a:rPr>
              <a:t>kissing </a:t>
            </a:r>
            <a:r>
              <a:rPr dirty="0" sz="1200">
                <a:latin typeface="Times New Roman"/>
                <a:cs typeface="Times New Roman"/>
              </a:rPr>
              <a:t>indiscriminately on every  </a:t>
            </a:r>
            <a:r>
              <a:rPr dirty="0" sz="1200" spc="-5">
                <a:latin typeface="Times New Roman"/>
                <a:cs typeface="Times New Roman"/>
              </a:rPr>
              <a:t>occasion.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"Good-bye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difficult, </a:t>
            </a:r>
            <a:r>
              <a:rPr dirty="0" sz="1200" spc="-5">
                <a:latin typeface="Times New Roman"/>
                <a:cs typeface="Times New Roman"/>
              </a:rPr>
              <a:t>hateful </a:t>
            </a:r>
            <a:r>
              <a:rPr dirty="0" sz="1200">
                <a:latin typeface="Times New Roman"/>
                <a:cs typeface="Times New Roman"/>
              </a:rPr>
              <a:t>man," he </a:t>
            </a:r>
            <a:r>
              <a:rPr dirty="0" sz="1200" spc="-5">
                <a:latin typeface="Times New Roman"/>
                <a:cs typeface="Times New Roman"/>
              </a:rPr>
              <a:t>said. "A </a:t>
            </a:r>
            <a:r>
              <a:rPr dirty="0" sz="1200">
                <a:latin typeface="Times New Roman"/>
                <a:cs typeface="Times New Roman"/>
              </a:rPr>
              <a:t>horrid, drunken, </a:t>
            </a:r>
            <a:r>
              <a:rPr dirty="0" sz="1200" spc="-5">
                <a:latin typeface="Times New Roman"/>
                <a:cs typeface="Times New Roman"/>
              </a:rPr>
              <a:t>shameless  life.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well-educated, </a:t>
            </a:r>
            <a:r>
              <a:rPr dirty="0" sz="1200" spc="-5">
                <a:latin typeface="Times New Roman"/>
                <a:cs typeface="Times New Roman"/>
              </a:rPr>
              <a:t>clever </a:t>
            </a:r>
            <a:r>
              <a:rPr dirty="0" sz="1200">
                <a:latin typeface="Times New Roman"/>
                <a:cs typeface="Times New Roman"/>
              </a:rPr>
              <a:t>man, but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laugh and </a:t>
            </a:r>
            <a:r>
              <a:rPr dirty="0" sz="1200">
                <a:latin typeface="Times New Roman"/>
                <a:cs typeface="Times New Roman"/>
              </a:rPr>
              <a:t>drink with me . . . 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>
                <a:latin typeface="Times New Roman"/>
                <a:cs typeface="Times New Roman"/>
              </a:rPr>
              <a:t>to me,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an  honest </a:t>
            </a:r>
            <a:r>
              <a:rPr dirty="0" sz="1200">
                <a:latin typeface="Times New Roman"/>
                <a:cs typeface="Times New Roman"/>
              </a:rPr>
              <a:t>man, in </a:t>
            </a:r>
            <a:r>
              <a:rPr dirty="0" sz="1200" spc="-5">
                <a:latin typeface="Times New Roman"/>
                <a:cs typeface="Times New Roman"/>
              </a:rPr>
              <a:t>reality you ought </a:t>
            </a:r>
            <a:r>
              <a:rPr dirty="0" sz="1200">
                <a:latin typeface="Times New Roman"/>
                <a:cs typeface="Times New Roman"/>
              </a:rPr>
              <a:t>to have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to me: </a:t>
            </a:r>
            <a:r>
              <a:rPr dirty="0" sz="1200" spc="-10">
                <a:latin typeface="Times New Roman"/>
                <a:cs typeface="Times New Roman"/>
              </a:rPr>
              <a:t>'Ugh, you </a:t>
            </a:r>
            <a:r>
              <a:rPr dirty="0" sz="1200" spc="-5">
                <a:latin typeface="Times New Roman"/>
                <a:cs typeface="Times New Roman"/>
              </a:rPr>
              <a:t>vile, hateful </a:t>
            </a:r>
            <a:r>
              <a:rPr dirty="0" sz="1200">
                <a:latin typeface="Times New Roman"/>
                <a:cs typeface="Times New Roman"/>
              </a:rPr>
              <a:t>man! You  </a:t>
            </a:r>
            <a:r>
              <a:rPr dirty="0" sz="1200" spc="-5">
                <a:latin typeface="Times New Roman"/>
                <a:cs typeface="Times New Roman"/>
              </a:rPr>
              <a:t>reptile!'"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"Come, come," </a:t>
            </a:r>
            <a:r>
              <a:rPr dirty="0" sz="1200">
                <a:latin typeface="Times New Roman"/>
                <a:cs typeface="Times New Roman"/>
              </a:rPr>
              <a:t>Almer </a:t>
            </a:r>
            <a:r>
              <a:rPr dirty="0" sz="1200" spc="-5">
                <a:latin typeface="Times New Roman"/>
                <a:cs typeface="Times New Roman"/>
              </a:rPr>
              <a:t>muttered, "go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help from you;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hope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that,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the country in the  </a:t>
            </a:r>
            <a:r>
              <a:rPr dirty="0" sz="1200" spc="-5">
                <a:latin typeface="Times New Roman"/>
                <a:cs typeface="Times New Roman"/>
              </a:rPr>
              <a:t>summer,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fields and </a:t>
            </a:r>
            <a:r>
              <a:rPr dirty="0" sz="1200">
                <a:latin typeface="Times New Roman"/>
                <a:cs typeface="Times New Roman"/>
              </a:rPr>
              <a:t>a storm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thunder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strike  me </a:t>
            </a:r>
            <a:r>
              <a:rPr dirty="0" sz="1200" spc="-5">
                <a:latin typeface="Times New Roman"/>
                <a:cs typeface="Times New Roman"/>
              </a:rPr>
              <a:t>dead </a:t>
            </a:r>
            <a:r>
              <a:rPr dirty="0" sz="1200">
                <a:latin typeface="Times New Roman"/>
                <a:cs typeface="Times New Roman"/>
              </a:rPr>
              <a:t>on the spot. . 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Good-bye."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Frolov kissed </a:t>
            </a:r>
            <a:r>
              <a:rPr dirty="0" sz="1200">
                <a:latin typeface="Times New Roman"/>
                <a:cs typeface="Times New Roman"/>
              </a:rPr>
              <a:t>Almer </a:t>
            </a: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and muttering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dropping asleep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walked, began  </a:t>
            </a:r>
            <a:r>
              <a:rPr dirty="0" sz="1200">
                <a:latin typeface="Times New Roman"/>
                <a:cs typeface="Times New Roman"/>
              </a:rPr>
              <a:t>mounting the </a:t>
            </a:r>
            <a:r>
              <a:rPr dirty="0" sz="1200" spc="-5">
                <a:latin typeface="Times New Roman"/>
                <a:cs typeface="Times New Roman"/>
              </a:rPr>
              <a:t>stairs, </a:t>
            </a:r>
            <a:r>
              <a:rPr dirty="0" sz="1200">
                <a:latin typeface="Times New Roman"/>
                <a:cs typeface="Times New Roman"/>
              </a:rPr>
              <a:t>supported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footmen.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980" cy="880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MARSHAL'S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WIDOW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February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year, St. Trifon's day,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an </a:t>
            </a:r>
            <a:r>
              <a:rPr dirty="0" sz="1200">
                <a:latin typeface="Times New Roman"/>
                <a:cs typeface="Times New Roman"/>
              </a:rPr>
              <a:t>extraordinary  </a:t>
            </a:r>
            <a:r>
              <a:rPr dirty="0" sz="1200" spc="-5">
                <a:latin typeface="Times New Roman"/>
                <a:cs typeface="Times New Roman"/>
              </a:rPr>
              <a:t>commotion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estate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Madame Zavzyatov,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widow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Trifon Lvovitch, </a:t>
            </a:r>
            <a:r>
              <a:rPr dirty="0" sz="1200">
                <a:latin typeface="Times New Roman"/>
                <a:cs typeface="Times New Roman"/>
              </a:rPr>
              <a:t>the late  </a:t>
            </a:r>
            <a:r>
              <a:rPr dirty="0" sz="1200" spc="-5">
                <a:latin typeface="Times New Roman"/>
                <a:cs typeface="Times New Roman"/>
              </a:rPr>
              <a:t>marshal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district. On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day, </a:t>
            </a:r>
            <a:r>
              <a:rPr dirty="0" sz="1200">
                <a:latin typeface="Times New Roman"/>
                <a:cs typeface="Times New Roman"/>
              </a:rPr>
              <a:t>the nameday of the </a:t>
            </a:r>
            <a:r>
              <a:rPr dirty="0" sz="1200" spc="-5">
                <a:latin typeface="Times New Roman"/>
                <a:cs typeface="Times New Roman"/>
              </a:rPr>
              <a:t>deceased marshal,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widow  Lyubov Petrovna has </a:t>
            </a:r>
            <a:r>
              <a:rPr dirty="0" sz="1200">
                <a:latin typeface="Times New Roman"/>
                <a:cs typeface="Times New Roman"/>
              </a:rPr>
              <a:t>a requiem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>
                <a:latin typeface="Times New Roman"/>
                <a:cs typeface="Times New Roman"/>
              </a:rPr>
              <a:t>celebrated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memory, </a:t>
            </a:r>
            <a:r>
              <a:rPr dirty="0" sz="1200" spc="-5">
                <a:latin typeface="Times New Roman"/>
                <a:cs typeface="Times New Roman"/>
              </a:rPr>
              <a:t>and after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requiem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thanksgiving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Lord. </a:t>
            </a:r>
            <a:r>
              <a:rPr dirty="0" sz="1200">
                <a:latin typeface="Times New Roman"/>
                <a:cs typeface="Times New Roman"/>
              </a:rPr>
              <a:t>The whole </a:t>
            </a:r>
            <a:r>
              <a:rPr dirty="0" sz="1200" spc="-5">
                <a:latin typeface="Times New Roman"/>
                <a:cs typeface="Times New Roman"/>
              </a:rPr>
              <a:t>district assembles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service.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 see </a:t>
            </a:r>
            <a:r>
              <a:rPr dirty="0" sz="1200">
                <a:latin typeface="Times New Roman"/>
                <a:cs typeface="Times New Roman"/>
              </a:rPr>
              <a:t>Hrumov the </a:t>
            </a:r>
            <a:r>
              <a:rPr dirty="0" sz="1200" spc="-5">
                <a:latin typeface="Times New Roman"/>
                <a:cs typeface="Times New Roman"/>
              </a:rPr>
              <a:t>present marshal, </a:t>
            </a:r>
            <a:r>
              <a:rPr dirty="0" sz="1200">
                <a:latin typeface="Times New Roman"/>
                <a:cs typeface="Times New Roman"/>
              </a:rPr>
              <a:t>Marfutkin, 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Zemstvo, Potrashkov,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permanent member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Rural Board, </a:t>
            </a:r>
            <a:r>
              <a:rPr dirty="0" sz="1200">
                <a:latin typeface="Times New Roman"/>
                <a:cs typeface="Times New Roman"/>
              </a:rPr>
              <a:t>the two </a:t>
            </a:r>
            <a:r>
              <a:rPr dirty="0" sz="1200" spc="-5">
                <a:latin typeface="Times New Roman"/>
                <a:cs typeface="Times New Roman"/>
              </a:rPr>
              <a:t>justices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peace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district,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police captain, </a:t>
            </a:r>
            <a:r>
              <a:rPr dirty="0" sz="1200">
                <a:latin typeface="Times New Roman"/>
                <a:cs typeface="Times New Roman"/>
              </a:rPr>
              <a:t>Krinolinov, </a:t>
            </a:r>
            <a:r>
              <a:rPr dirty="0" sz="1200" spc="-5">
                <a:latin typeface="Times New Roman"/>
                <a:cs typeface="Times New Roman"/>
              </a:rPr>
              <a:t>two police-superintendents,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district doctor,  Dvornyagin, </a:t>
            </a:r>
            <a:r>
              <a:rPr dirty="0" sz="1200">
                <a:latin typeface="Times New Roman"/>
                <a:cs typeface="Times New Roman"/>
              </a:rPr>
              <a:t>smelling of </a:t>
            </a:r>
            <a:r>
              <a:rPr dirty="0" sz="1200" spc="-5">
                <a:latin typeface="Times New Roman"/>
                <a:cs typeface="Times New Roman"/>
              </a:rPr>
              <a:t>iodoform, </a:t>
            </a:r>
            <a:r>
              <a:rPr dirty="0" sz="1200">
                <a:latin typeface="Times New Roman"/>
                <a:cs typeface="Times New Roman"/>
              </a:rPr>
              <a:t>all the landowners, </a:t>
            </a:r>
            <a:r>
              <a:rPr dirty="0" sz="1200" spc="-5">
                <a:latin typeface="Times New Roman"/>
                <a:cs typeface="Times New Roman"/>
              </a:rPr>
              <a:t>great and small,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on. There  </a:t>
            </a:r>
            <a:r>
              <a:rPr dirty="0" sz="1200" spc="-5">
                <a:latin typeface="Times New Roman"/>
                <a:cs typeface="Times New Roman"/>
              </a:rPr>
              <a:t>are about </a:t>
            </a:r>
            <a:r>
              <a:rPr dirty="0" sz="1200">
                <a:latin typeface="Times New Roman"/>
                <a:cs typeface="Times New Roman"/>
              </a:rPr>
              <a:t>fifty people </a:t>
            </a:r>
            <a:r>
              <a:rPr dirty="0" sz="1200" spc="-5">
                <a:latin typeface="Times New Roman"/>
                <a:cs typeface="Times New Roman"/>
              </a:rPr>
              <a:t>assembled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Precisely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twelve o'clock, the visitors, with long </a:t>
            </a:r>
            <a:r>
              <a:rPr dirty="0" sz="1200" spc="-5">
                <a:latin typeface="Times New Roman"/>
                <a:cs typeface="Times New Roman"/>
              </a:rPr>
              <a:t>faces, </a:t>
            </a:r>
            <a:r>
              <a:rPr dirty="0" sz="1200">
                <a:latin typeface="Times New Roman"/>
                <a:cs typeface="Times New Roman"/>
              </a:rPr>
              <a:t>make their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 spc="-5">
                <a:latin typeface="Times New Roman"/>
                <a:cs typeface="Times New Roman"/>
              </a:rPr>
              <a:t>from all </a:t>
            </a:r>
            <a:r>
              <a:rPr dirty="0" sz="1200">
                <a:latin typeface="Times New Roman"/>
                <a:cs typeface="Times New Roman"/>
              </a:rPr>
              <a:t>the  rooms to the big </a:t>
            </a:r>
            <a:r>
              <a:rPr dirty="0" sz="1200" spc="-5">
                <a:latin typeface="Times New Roman"/>
                <a:cs typeface="Times New Roman"/>
              </a:rPr>
              <a:t>hall. </a:t>
            </a:r>
            <a:r>
              <a:rPr dirty="0" sz="1200">
                <a:latin typeface="Times New Roman"/>
                <a:cs typeface="Times New Roman"/>
              </a:rPr>
              <a:t>There are carpets on the floor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steps </a:t>
            </a:r>
            <a:r>
              <a:rPr dirty="0" sz="1200">
                <a:latin typeface="Times New Roman"/>
                <a:cs typeface="Times New Roman"/>
              </a:rPr>
              <a:t>are noiseless, but the  solemnity of the occasion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them instinctively </a:t>
            </a:r>
            <a:r>
              <a:rPr dirty="0" sz="1200" spc="-5">
                <a:latin typeface="Times New Roman"/>
                <a:cs typeface="Times New Roman"/>
              </a:rPr>
              <a:t>walk </a:t>
            </a:r>
            <a:r>
              <a:rPr dirty="0" sz="1200">
                <a:latin typeface="Times New Roman"/>
                <a:cs typeface="Times New Roman"/>
              </a:rPr>
              <a:t>on tip-toe, holding out their  </a:t>
            </a:r>
            <a:r>
              <a:rPr dirty="0" sz="1200" spc="-5">
                <a:latin typeface="Times New Roman"/>
                <a:cs typeface="Times New Roman"/>
              </a:rPr>
              <a:t>hands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balance </a:t>
            </a:r>
            <a:r>
              <a:rPr dirty="0" sz="1200">
                <a:latin typeface="Times New Roman"/>
                <a:cs typeface="Times New Roman"/>
              </a:rPr>
              <a:t>themselves.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hall </a:t>
            </a:r>
            <a:r>
              <a:rPr dirty="0" sz="1200" spc="-5">
                <a:latin typeface="Times New Roman"/>
                <a:cs typeface="Times New Roman"/>
              </a:rPr>
              <a:t>everything is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prepared. Father  Yevmeny, </a:t>
            </a:r>
            <a:r>
              <a:rPr dirty="0" sz="1200">
                <a:latin typeface="Times New Roman"/>
                <a:cs typeface="Times New Roman"/>
              </a:rPr>
              <a:t>a little old man in a </a:t>
            </a:r>
            <a:r>
              <a:rPr dirty="0" sz="1200" spc="-5">
                <a:latin typeface="Times New Roman"/>
                <a:cs typeface="Times New Roman"/>
              </a:rPr>
              <a:t>high faded cap, </a:t>
            </a:r>
            <a:r>
              <a:rPr dirty="0" sz="1200">
                <a:latin typeface="Times New Roman"/>
                <a:cs typeface="Times New Roman"/>
              </a:rPr>
              <a:t>puts on </a:t>
            </a:r>
            <a:r>
              <a:rPr dirty="0" sz="1200" spc="-5">
                <a:latin typeface="Times New Roman"/>
                <a:cs typeface="Times New Roman"/>
              </a:rPr>
              <a:t>his black vestments. Konkordiev,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deacon, </a:t>
            </a:r>
            <a:r>
              <a:rPr dirty="0" sz="1200">
                <a:latin typeface="Times New Roman"/>
                <a:cs typeface="Times New Roman"/>
              </a:rPr>
              <a:t>already in </a:t>
            </a:r>
            <a:r>
              <a:rPr dirty="0" sz="1200" spc="-5">
                <a:latin typeface="Times New Roman"/>
                <a:cs typeface="Times New Roman"/>
              </a:rPr>
              <a:t>his vestments, and as red </a:t>
            </a:r>
            <a:r>
              <a:rPr dirty="0" sz="1200" spc="-1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crab, is </a:t>
            </a:r>
            <a:r>
              <a:rPr dirty="0" sz="1200">
                <a:latin typeface="Times New Roman"/>
                <a:cs typeface="Times New Roman"/>
              </a:rPr>
              <a:t>noiselessly turning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leaves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missal and </a:t>
            </a:r>
            <a:r>
              <a:rPr dirty="0" sz="1200">
                <a:latin typeface="Times New Roman"/>
                <a:cs typeface="Times New Roman"/>
              </a:rPr>
              <a:t>putting </a:t>
            </a:r>
            <a:r>
              <a:rPr dirty="0" sz="1200" spc="-5">
                <a:latin typeface="Times New Roman"/>
                <a:cs typeface="Times New Roman"/>
              </a:rPr>
              <a:t>slips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paper </a:t>
            </a:r>
            <a:r>
              <a:rPr dirty="0" sz="1200">
                <a:latin typeface="Times New Roman"/>
                <a:cs typeface="Times New Roman"/>
              </a:rPr>
              <a:t>in it.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door leading to the </a:t>
            </a:r>
            <a:r>
              <a:rPr dirty="0" sz="1200" spc="-5">
                <a:latin typeface="Times New Roman"/>
                <a:cs typeface="Times New Roman"/>
              </a:rPr>
              <a:t>vestibule,  Luka, </a:t>
            </a:r>
            <a:r>
              <a:rPr dirty="0" sz="1200">
                <a:latin typeface="Times New Roman"/>
                <a:cs typeface="Times New Roman"/>
              </a:rPr>
              <a:t>the sacristan, puffing out </a:t>
            </a:r>
            <a:r>
              <a:rPr dirty="0" sz="1200" spc="-5">
                <a:latin typeface="Times New Roman"/>
                <a:cs typeface="Times New Roman"/>
              </a:rPr>
              <a:t>his cheeks and </a:t>
            </a:r>
            <a:r>
              <a:rPr dirty="0" sz="1200">
                <a:latin typeface="Times New Roman"/>
                <a:cs typeface="Times New Roman"/>
              </a:rPr>
              <a:t>making round </a:t>
            </a:r>
            <a:r>
              <a:rPr dirty="0" sz="1200" spc="-5">
                <a:latin typeface="Times New Roman"/>
                <a:cs typeface="Times New Roman"/>
              </a:rPr>
              <a:t>eyes, blows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censer.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hall is </a:t>
            </a:r>
            <a:r>
              <a:rPr dirty="0" sz="1200">
                <a:latin typeface="Times New Roman"/>
                <a:cs typeface="Times New Roman"/>
              </a:rPr>
              <a:t>gradually filled with bluish </a:t>
            </a:r>
            <a:r>
              <a:rPr dirty="0" sz="1200" spc="-5">
                <a:latin typeface="Times New Roman"/>
                <a:cs typeface="Times New Roman"/>
              </a:rPr>
              <a:t>transparent </a:t>
            </a:r>
            <a:r>
              <a:rPr dirty="0" sz="1200">
                <a:latin typeface="Times New Roman"/>
                <a:cs typeface="Times New Roman"/>
              </a:rPr>
              <a:t>smoke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smell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incense.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Gelikonsky, </a:t>
            </a:r>
            <a:r>
              <a:rPr dirty="0" sz="1200">
                <a:latin typeface="Times New Roman"/>
                <a:cs typeface="Times New Roman"/>
              </a:rPr>
              <a:t>the elementary </a:t>
            </a:r>
            <a:r>
              <a:rPr dirty="0" sz="1200" spc="-5">
                <a:latin typeface="Times New Roman"/>
                <a:cs typeface="Times New Roman"/>
              </a:rPr>
              <a:t>schoolmaster,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 with big pimples on </a:t>
            </a:r>
            <a:r>
              <a:rPr dirty="0" sz="1200" spc="-5">
                <a:latin typeface="Times New Roman"/>
                <a:cs typeface="Times New Roman"/>
              </a:rPr>
              <a:t>his  frightened </a:t>
            </a:r>
            <a:r>
              <a:rPr dirty="0" sz="1200">
                <a:latin typeface="Times New Roman"/>
                <a:cs typeface="Times New Roman"/>
              </a:rPr>
              <a:t>face, wearing a </a:t>
            </a:r>
            <a:r>
              <a:rPr dirty="0" sz="1200" spc="-5">
                <a:latin typeface="Times New Roman"/>
                <a:cs typeface="Times New Roman"/>
              </a:rPr>
              <a:t>new greatcoat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sack, carries </a:t>
            </a:r>
            <a:r>
              <a:rPr dirty="0" sz="1200">
                <a:latin typeface="Times New Roman"/>
                <a:cs typeface="Times New Roman"/>
              </a:rPr>
              <a:t>round </a:t>
            </a:r>
            <a:r>
              <a:rPr dirty="0" sz="1200" spc="-5">
                <a:latin typeface="Times New Roman"/>
                <a:cs typeface="Times New Roman"/>
              </a:rPr>
              <a:t>wax candles </a:t>
            </a:r>
            <a:r>
              <a:rPr dirty="0" sz="1200">
                <a:latin typeface="Times New Roman"/>
                <a:cs typeface="Times New Roman"/>
              </a:rPr>
              <a:t>on a  </a:t>
            </a:r>
            <a:r>
              <a:rPr dirty="0" sz="1200" spc="-5">
                <a:latin typeface="Times New Roman"/>
                <a:cs typeface="Times New Roman"/>
              </a:rPr>
              <a:t>silver-plated tray. </a:t>
            </a:r>
            <a:r>
              <a:rPr dirty="0" sz="1200">
                <a:latin typeface="Times New Roman"/>
                <a:cs typeface="Times New Roman"/>
              </a:rPr>
              <a:t>The hostess, </a:t>
            </a:r>
            <a:r>
              <a:rPr dirty="0" sz="1200" spc="-5">
                <a:latin typeface="Times New Roman"/>
                <a:cs typeface="Times New Roman"/>
              </a:rPr>
              <a:t>Lyubov Petrovna, stands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front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little </a:t>
            </a:r>
            <a:r>
              <a:rPr dirty="0" sz="1200" spc="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with  a dish of </a:t>
            </a:r>
            <a:r>
              <a:rPr dirty="0" sz="1200" spc="-5">
                <a:latin typeface="Times New Roman"/>
                <a:cs typeface="Times New Roman"/>
              </a:rPr>
              <a:t>funeral </a:t>
            </a:r>
            <a:r>
              <a:rPr dirty="0" sz="1200">
                <a:latin typeface="Times New Roman"/>
                <a:cs typeface="Times New Roman"/>
              </a:rPr>
              <a:t>rice on it,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holds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handkerchief in </a:t>
            </a:r>
            <a:r>
              <a:rPr dirty="0" sz="1200" spc="-5">
                <a:latin typeface="Times New Roman"/>
                <a:cs typeface="Times New Roman"/>
              </a:rPr>
              <a:t>readiness </a:t>
            </a:r>
            <a:r>
              <a:rPr dirty="0" sz="1200">
                <a:latin typeface="Times New Roman"/>
                <a:cs typeface="Times New Roman"/>
              </a:rPr>
              <a:t>to her </a:t>
            </a:r>
            <a:r>
              <a:rPr dirty="0" sz="1200" spc="-5">
                <a:latin typeface="Times New Roman"/>
                <a:cs typeface="Times New Roman"/>
              </a:rPr>
              <a:t>face. There is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profound stillness, broken from </a:t>
            </a:r>
            <a:r>
              <a:rPr dirty="0" sz="1200">
                <a:latin typeface="Times New Roman"/>
                <a:cs typeface="Times New Roman"/>
              </a:rPr>
              <a:t>time to time </a:t>
            </a:r>
            <a:r>
              <a:rPr dirty="0" sz="1200" spc="-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sighs. </a:t>
            </a:r>
            <a:r>
              <a:rPr dirty="0" sz="1200">
                <a:latin typeface="Times New Roman"/>
                <a:cs typeface="Times New Roman"/>
              </a:rPr>
              <a:t>Everybody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solemn  </a:t>
            </a:r>
            <a:r>
              <a:rPr dirty="0" sz="1200" spc="-5">
                <a:latin typeface="Times New Roman"/>
                <a:cs typeface="Times New Roman"/>
              </a:rPr>
              <a:t>face.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requiem service </a:t>
            </a:r>
            <a:r>
              <a:rPr dirty="0" sz="1200">
                <a:latin typeface="Times New Roman"/>
                <a:cs typeface="Times New Roman"/>
              </a:rPr>
              <a:t>begins. The blue smoke curls up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censer and plays </a:t>
            </a:r>
            <a:r>
              <a:rPr dirty="0" sz="1200">
                <a:latin typeface="Times New Roman"/>
                <a:cs typeface="Times New Roman"/>
              </a:rPr>
              <a:t>in the  slanting </a:t>
            </a:r>
            <a:r>
              <a:rPr dirty="0" sz="1200" spc="-5">
                <a:latin typeface="Times New Roman"/>
                <a:cs typeface="Times New Roman"/>
              </a:rPr>
              <a:t>sunbeams,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lighted candles </a:t>
            </a:r>
            <a:r>
              <a:rPr dirty="0" sz="1200">
                <a:latin typeface="Times New Roman"/>
                <a:cs typeface="Times New Roman"/>
              </a:rPr>
              <a:t>faintly splutter. The </a:t>
            </a:r>
            <a:r>
              <a:rPr dirty="0" sz="1200" spc="-5">
                <a:latin typeface="Times New Roman"/>
                <a:cs typeface="Times New Roman"/>
              </a:rPr>
              <a:t>singing, at first harsh and  deafening, </a:t>
            </a:r>
            <a:r>
              <a:rPr dirty="0" sz="1200">
                <a:latin typeface="Times New Roman"/>
                <a:cs typeface="Times New Roman"/>
              </a:rPr>
              <a:t>soon </a:t>
            </a:r>
            <a:r>
              <a:rPr dirty="0" sz="1200" spc="-5">
                <a:latin typeface="Times New Roman"/>
                <a:cs typeface="Times New Roman"/>
              </a:rPr>
              <a:t>becomes </a:t>
            </a:r>
            <a:r>
              <a:rPr dirty="0" sz="1200">
                <a:latin typeface="Times New Roman"/>
                <a:cs typeface="Times New Roman"/>
              </a:rPr>
              <a:t>quiet </a:t>
            </a:r>
            <a:r>
              <a:rPr dirty="0" sz="1200" spc="-5">
                <a:latin typeface="Times New Roman"/>
                <a:cs typeface="Times New Roman"/>
              </a:rPr>
              <a:t>and musical as the choir </a:t>
            </a:r>
            <a:r>
              <a:rPr dirty="0" sz="1200">
                <a:latin typeface="Times New Roman"/>
                <a:cs typeface="Times New Roman"/>
              </a:rPr>
              <a:t>gradually </a:t>
            </a:r>
            <a:r>
              <a:rPr dirty="0" sz="1200" spc="-5">
                <a:latin typeface="Times New Roman"/>
                <a:cs typeface="Times New Roman"/>
              </a:rPr>
              <a:t>adapt themselves </a:t>
            </a:r>
            <a:r>
              <a:rPr dirty="0" sz="1200">
                <a:latin typeface="Times New Roman"/>
                <a:cs typeface="Times New Roman"/>
              </a:rPr>
              <a:t>to  the </a:t>
            </a:r>
            <a:r>
              <a:rPr dirty="0" sz="1200" spc="-5">
                <a:latin typeface="Times New Roman"/>
                <a:cs typeface="Times New Roman"/>
              </a:rPr>
              <a:t>acoustic conditions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rooms. . . . The tunes </a:t>
            </a:r>
            <a:r>
              <a:rPr dirty="0" sz="1200" spc="-5">
                <a:latin typeface="Times New Roman"/>
                <a:cs typeface="Times New Roman"/>
              </a:rPr>
              <a:t>are all mournful and sad. </a:t>
            </a:r>
            <a:r>
              <a:rPr dirty="0" sz="1200">
                <a:latin typeface="Times New Roman"/>
                <a:cs typeface="Times New Roman"/>
              </a:rPr>
              <a:t>. . . The  </a:t>
            </a:r>
            <a:r>
              <a:rPr dirty="0" sz="1200" spc="-5">
                <a:latin typeface="Times New Roman"/>
                <a:cs typeface="Times New Roman"/>
              </a:rPr>
              <a:t>guests </a:t>
            </a:r>
            <a:r>
              <a:rPr dirty="0" sz="1200">
                <a:latin typeface="Times New Roman"/>
                <a:cs typeface="Times New Roman"/>
              </a:rPr>
              <a:t>are gradually </a:t>
            </a:r>
            <a:r>
              <a:rPr dirty="0" sz="1200" spc="-5">
                <a:latin typeface="Times New Roman"/>
                <a:cs typeface="Times New Roman"/>
              </a:rPr>
              <a:t>brought </a:t>
            </a:r>
            <a:r>
              <a:rPr dirty="0" sz="1200">
                <a:latin typeface="Times New Roman"/>
                <a:cs typeface="Times New Roman"/>
              </a:rPr>
              <a:t>to a melancholy mood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grow </a:t>
            </a:r>
            <a:r>
              <a:rPr dirty="0" sz="1200" spc="-5">
                <a:latin typeface="Times New Roman"/>
                <a:cs typeface="Times New Roman"/>
              </a:rPr>
              <a:t>pensive. Thoughts </a:t>
            </a:r>
            <a:r>
              <a:rPr dirty="0" sz="1200">
                <a:latin typeface="Times New Roman"/>
                <a:cs typeface="Times New Roman"/>
              </a:rPr>
              <a:t>of the  brevity of human </a:t>
            </a:r>
            <a:r>
              <a:rPr dirty="0" sz="1200" spc="-5">
                <a:latin typeface="Times New Roman"/>
                <a:cs typeface="Times New Roman"/>
              </a:rPr>
              <a:t>life,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mutability, </a:t>
            </a:r>
            <a:r>
              <a:rPr dirty="0" sz="1200">
                <a:latin typeface="Times New Roman"/>
                <a:cs typeface="Times New Roman"/>
              </a:rPr>
              <a:t>of worldly vanity stray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brains. </a:t>
            </a:r>
            <a:r>
              <a:rPr dirty="0" sz="1200">
                <a:latin typeface="Times New Roman"/>
                <a:cs typeface="Times New Roman"/>
              </a:rPr>
              <a:t>. . .  They </a:t>
            </a:r>
            <a:r>
              <a:rPr dirty="0" sz="1200" spc="-5">
                <a:latin typeface="Times New Roman"/>
                <a:cs typeface="Times New Roman"/>
              </a:rPr>
              <a:t>recall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deceased Zavzyatov, </a:t>
            </a:r>
            <a:r>
              <a:rPr dirty="0" sz="1200">
                <a:latin typeface="Times New Roman"/>
                <a:cs typeface="Times New Roman"/>
              </a:rPr>
              <a:t>a thick-set, </a:t>
            </a:r>
            <a:r>
              <a:rPr dirty="0" sz="1200" spc="-5">
                <a:latin typeface="Times New Roman"/>
                <a:cs typeface="Times New Roman"/>
              </a:rPr>
              <a:t>red-cheeked </a:t>
            </a:r>
            <a:r>
              <a:rPr dirty="0" sz="1200">
                <a:latin typeface="Times New Roman"/>
                <a:cs typeface="Times New Roman"/>
              </a:rPr>
              <a:t>man who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drink off  a bottle of </a:t>
            </a:r>
            <a:r>
              <a:rPr dirty="0" sz="1200" spc="-5">
                <a:latin typeface="Times New Roman"/>
                <a:cs typeface="Times New Roman"/>
              </a:rPr>
              <a:t>champagne </a:t>
            </a:r>
            <a:r>
              <a:rPr dirty="0" sz="1200">
                <a:latin typeface="Times New Roman"/>
                <a:cs typeface="Times New Roman"/>
              </a:rPr>
              <a:t>at one </a:t>
            </a:r>
            <a:r>
              <a:rPr dirty="0" sz="1200" spc="-5">
                <a:latin typeface="Times New Roman"/>
                <a:cs typeface="Times New Roman"/>
              </a:rPr>
              <a:t>gulp and smash </a:t>
            </a:r>
            <a:r>
              <a:rPr dirty="0" sz="1200">
                <a:latin typeface="Times New Roman"/>
                <a:cs typeface="Times New Roman"/>
              </a:rPr>
              <a:t>looking-glasses with </a:t>
            </a:r>
            <a:r>
              <a:rPr dirty="0" sz="1200" spc="-5">
                <a:latin typeface="Times New Roman"/>
                <a:cs typeface="Times New Roman"/>
              </a:rPr>
              <a:t>his forehead.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sing </a:t>
            </a:r>
            <a:r>
              <a:rPr dirty="0" sz="1200" spc="-5">
                <a:latin typeface="Times New Roman"/>
                <a:cs typeface="Times New Roman"/>
              </a:rPr>
              <a:t>"With </a:t>
            </a:r>
            <a:r>
              <a:rPr dirty="0" sz="1200">
                <a:latin typeface="Times New Roman"/>
                <a:cs typeface="Times New Roman"/>
              </a:rPr>
              <a:t>Thy </a:t>
            </a:r>
            <a:r>
              <a:rPr dirty="0" sz="1200" spc="-5">
                <a:latin typeface="Times New Roman"/>
                <a:cs typeface="Times New Roman"/>
              </a:rPr>
              <a:t>Saints, O Lord,"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sobs </a:t>
            </a:r>
            <a:r>
              <a:rPr dirty="0" sz="1200">
                <a:latin typeface="Times New Roman"/>
                <a:cs typeface="Times New Roman"/>
              </a:rPr>
              <a:t>of their </a:t>
            </a:r>
            <a:r>
              <a:rPr dirty="0" sz="1200" spc="-5">
                <a:latin typeface="Times New Roman"/>
                <a:cs typeface="Times New Roman"/>
              </a:rPr>
              <a:t>hostess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audible,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guests </a:t>
            </a:r>
            <a:r>
              <a:rPr dirty="0" sz="1200">
                <a:latin typeface="Times New Roman"/>
                <a:cs typeface="Times New Roman"/>
              </a:rPr>
              <a:t>shift uneasily from one foot to the </a:t>
            </a:r>
            <a:r>
              <a:rPr dirty="0" sz="1200" spc="-5">
                <a:latin typeface="Times New Roman"/>
                <a:cs typeface="Times New Roman"/>
              </a:rPr>
              <a:t>other. </a:t>
            </a:r>
            <a:r>
              <a:rPr dirty="0" sz="1200">
                <a:latin typeface="Times New Roman"/>
                <a:cs typeface="Times New Roman"/>
              </a:rPr>
              <a:t>The more </a:t>
            </a:r>
            <a:r>
              <a:rPr dirty="0" sz="1200" spc="-5">
                <a:latin typeface="Times New Roman"/>
                <a:cs typeface="Times New Roman"/>
              </a:rPr>
              <a:t>emotional begin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tickling </a:t>
            </a:r>
            <a:r>
              <a:rPr dirty="0" sz="1200">
                <a:latin typeface="Times New Roman"/>
                <a:cs typeface="Times New Roman"/>
              </a:rPr>
              <a:t>in their </a:t>
            </a:r>
            <a:r>
              <a:rPr dirty="0" sz="1200" spc="-5">
                <a:latin typeface="Times New Roman"/>
                <a:cs typeface="Times New Roman"/>
              </a:rPr>
              <a:t>throat and about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eyelids. Marfutkin,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Zemstvo,  </a:t>
            </a:r>
            <a:r>
              <a:rPr dirty="0" sz="1200">
                <a:latin typeface="Times New Roman"/>
                <a:cs typeface="Times New Roman"/>
              </a:rPr>
              <a:t>to stifle the </a:t>
            </a:r>
            <a:r>
              <a:rPr dirty="0" sz="1200" spc="-5">
                <a:latin typeface="Times New Roman"/>
                <a:cs typeface="Times New Roman"/>
              </a:rPr>
              <a:t>unpleasant feeling, bends </a:t>
            </a:r>
            <a:r>
              <a:rPr dirty="0" sz="1200">
                <a:latin typeface="Times New Roman"/>
                <a:cs typeface="Times New Roman"/>
              </a:rPr>
              <a:t>down to the police </a:t>
            </a:r>
            <a:r>
              <a:rPr dirty="0" sz="1200" spc="-5">
                <a:latin typeface="Times New Roman"/>
                <a:cs typeface="Times New Roman"/>
              </a:rPr>
              <a:t>captain's </a:t>
            </a:r>
            <a:r>
              <a:rPr dirty="0" sz="1200">
                <a:latin typeface="Times New Roman"/>
                <a:cs typeface="Times New Roman"/>
              </a:rPr>
              <a:t>ear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whispers: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was at Ivan Fyodoritch's yesterday. </a:t>
            </a:r>
            <a:r>
              <a:rPr dirty="0" sz="1200">
                <a:latin typeface="Times New Roman"/>
                <a:cs typeface="Times New Roman"/>
              </a:rPr>
              <a:t>. . . Pyotr Petrovitch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I took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tricks, playing </a:t>
            </a:r>
            <a:r>
              <a:rPr dirty="0" sz="1200">
                <a:latin typeface="Times New Roman"/>
                <a:cs typeface="Times New Roman"/>
              </a:rPr>
              <a:t>no trumps. . . . </a:t>
            </a:r>
            <a:r>
              <a:rPr dirty="0" sz="1200" spc="-5">
                <a:latin typeface="Times New Roman"/>
                <a:cs typeface="Times New Roman"/>
              </a:rPr>
              <a:t>Yes, indeed.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5">
                <a:latin typeface="Times New Roman"/>
                <a:cs typeface="Times New Roman"/>
              </a:rPr>
              <a:t>Olga Andreyevna was so exasperated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false tooth </a:t>
            </a:r>
            <a:r>
              <a:rPr dirty="0" sz="1200" spc="-5">
                <a:latin typeface="Times New Roman"/>
                <a:cs typeface="Times New Roman"/>
              </a:rPr>
              <a:t>fell </a:t>
            </a:r>
            <a:r>
              <a:rPr dirty="0" sz="1200">
                <a:latin typeface="Times New Roman"/>
                <a:cs typeface="Times New Roman"/>
              </a:rPr>
              <a:t>out  of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mouth."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But at </a:t>
            </a:r>
            <a:r>
              <a:rPr dirty="0" sz="1200">
                <a:latin typeface="Times New Roman"/>
                <a:cs typeface="Times New Roman"/>
              </a:rPr>
              <a:t>last the </a:t>
            </a:r>
            <a:r>
              <a:rPr dirty="0" sz="1200" spc="-5">
                <a:latin typeface="Times New Roman"/>
                <a:cs typeface="Times New Roman"/>
              </a:rPr>
              <a:t>"Eternal Memory" is sung. </a:t>
            </a:r>
            <a:r>
              <a:rPr dirty="0" sz="1200">
                <a:latin typeface="Times New Roman"/>
                <a:cs typeface="Times New Roman"/>
              </a:rPr>
              <a:t>Gelikonsky respectfully takes away </a:t>
            </a:r>
            <a:r>
              <a:rPr dirty="0" sz="1200" spc="1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candles,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memorial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Thereupon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momentary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8309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35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commotion; there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changing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vestments </a:t>
            </a:r>
            <a:r>
              <a:rPr dirty="0" sz="1200">
                <a:latin typeface="Times New Roman"/>
                <a:cs typeface="Times New Roman"/>
              </a:rPr>
              <a:t>and a </a:t>
            </a:r>
            <a:r>
              <a:rPr dirty="0" sz="1200" spc="-5">
                <a:latin typeface="Times New Roman"/>
                <a:cs typeface="Times New Roman"/>
              </a:rPr>
              <a:t>thanksgiving </a:t>
            </a:r>
            <a:r>
              <a:rPr dirty="0" sz="1200">
                <a:latin typeface="Times New Roman"/>
                <a:cs typeface="Times New Roman"/>
              </a:rPr>
              <a:t>service.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thanksgiving, </a:t>
            </a:r>
            <a:r>
              <a:rPr dirty="0" sz="1200">
                <a:latin typeface="Times New Roman"/>
                <a:cs typeface="Times New Roman"/>
              </a:rPr>
              <a:t>while Father Yevmeny </a:t>
            </a:r>
            <a:r>
              <a:rPr dirty="0" sz="1200" spc="-5">
                <a:latin typeface="Times New Roman"/>
                <a:cs typeface="Times New Roman"/>
              </a:rPr>
              <a:t>is disrobing, </a:t>
            </a:r>
            <a:r>
              <a:rPr dirty="0" sz="1200">
                <a:latin typeface="Times New Roman"/>
                <a:cs typeface="Times New Roman"/>
              </a:rPr>
              <a:t>the visitors rub their </a:t>
            </a:r>
            <a:r>
              <a:rPr dirty="0" sz="1200" spc="-5">
                <a:latin typeface="Times New Roman"/>
                <a:cs typeface="Times New Roman"/>
              </a:rPr>
              <a:t>hands and  cough, </a:t>
            </a:r>
            <a:r>
              <a:rPr dirty="0" sz="1200">
                <a:latin typeface="Times New Roman"/>
                <a:cs typeface="Times New Roman"/>
              </a:rPr>
              <a:t>while their hostess tells some </a:t>
            </a:r>
            <a:r>
              <a:rPr dirty="0" sz="1200" spc="-5">
                <a:latin typeface="Times New Roman"/>
                <a:cs typeface="Times New Roman"/>
              </a:rPr>
              <a:t>anecdote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good-heartedness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deceased  Trifon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Lvovitch.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"Pray come </a:t>
            </a:r>
            <a:r>
              <a:rPr dirty="0" sz="1200">
                <a:latin typeface="Times New Roman"/>
                <a:cs typeface="Times New Roman"/>
              </a:rPr>
              <a:t>to lunch, </a:t>
            </a:r>
            <a:r>
              <a:rPr dirty="0" sz="1200" spc="-5">
                <a:latin typeface="Times New Roman"/>
                <a:cs typeface="Times New Roman"/>
              </a:rPr>
              <a:t>friends," she says, </a:t>
            </a:r>
            <a:r>
              <a:rPr dirty="0" sz="1200">
                <a:latin typeface="Times New Roman"/>
                <a:cs typeface="Times New Roman"/>
              </a:rPr>
              <a:t>concluding her story with 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visitors, </a:t>
            </a:r>
            <a:r>
              <a:rPr dirty="0" sz="1200" spc="-5">
                <a:latin typeface="Times New Roman"/>
                <a:cs typeface="Times New Roman"/>
              </a:rPr>
              <a:t>trying </a:t>
            </a:r>
            <a:r>
              <a:rPr dirty="0" sz="1200">
                <a:latin typeface="Times New Roman"/>
                <a:cs typeface="Times New Roman"/>
              </a:rPr>
              <a:t>not to push or </a:t>
            </a:r>
            <a:r>
              <a:rPr dirty="0" sz="1200" spc="-5">
                <a:latin typeface="Times New Roman"/>
                <a:cs typeface="Times New Roman"/>
              </a:rPr>
              <a:t>tread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each other's feet, hasten </a:t>
            </a:r>
            <a:r>
              <a:rPr dirty="0" sz="1200">
                <a:latin typeface="Times New Roman"/>
                <a:cs typeface="Times New Roman"/>
              </a:rPr>
              <a:t>into the dining-  room. . . .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the luncheon </a:t>
            </a:r>
            <a:r>
              <a:rPr dirty="0" sz="1200" spc="-5">
                <a:latin typeface="Times New Roman"/>
                <a:cs typeface="Times New Roman"/>
              </a:rPr>
              <a:t>is awaiting </a:t>
            </a:r>
            <a:r>
              <a:rPr dirty="0" sz="1200">
                <a:latin typeface="Times New Roman"/>
                <a:cs typeface="Times New Roman"/>
              </a:rPr>
              <a:t>them. The </a:t>
            </a:r>
            <a:r>
              <a:rPr dirty="0" sz="1200" spc="-5">
                <a:latin typeface="Times New Roman"/>
                <a:cs typeface="Times New Roman"/>
              </a:rPr>
              <a:t>repast is so magnificent </a:t>
            </a:r>
            <a:r>
              <a:rPr dirty="0" sz="1200">
                <a:latin typeface="Times New Roman"/>
                <a:cs typeface="Times New Roman"/>
              </a:rPr>
              <a:t>that the  </a:t>
            </a:r>
            <a:r>
              <a:rPr dirty="0" sz="1200" spc="-5">
                <a:latin typeface="Times New Roman"/>
                <a:cs typeface="Times New Roman"/>
              </a:rPr>
              <a:t>deacon Konkordiev </a:t>
            </a:r>
            <a:r>
              <a:rPr dirty="0" sz="1200">
                <a:latin typeface="Times New Roman"/>
                <a:cs typeface="Times New Roman"/>
              </a:rPr>
              <a:t>thinks it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duty every </a:t>
            </a:r>
            <a:r>
              <a:rPr dirty="0" sz="1200" spc="-10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to fling up </a:t>
            </a:r>
            <a:r>
              <a:rPr dirty="0" sz="1200" spc="-5">
                <a:latin typeface="Times New Roman"/>
                <a:cs typeface="Times New Roman"/>
              </a:rPr>
              <a:t>his hands as </a:t>
            </a:r>
            <a:r>
              <a:rPr dirty="0" sz="1200">
                <a:latin typeface="Times New Roman"/>
                <a:cs typeface="Times New Roman"/>
              </a:rPr>
              <a:t>he looks </a:t>
            </a:r>
            <a:r>
              <a:rPr dirty="0" sz="1200" spc="-5">
                <a:latin typeface="Times New Roman"/>
                <a:cs typeface="Times New Roman"/>
              </a:rPr>
              <a:t>at it  and, </a:t>
            </a:r>
            <a:r>
              <a:rPr dirty="0" sz="1200">
                <a:latin typeface="Times New Roman"/>
                <a:cs typeface="Times New Roman"/>
              </a:rPr>
              <a:t>shaking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amazement,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"Supernatural!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not so much like human fare, </a:t>
            </a:r>
            <a:r>
              <a:rPr dirty="0" sz="1200" spc="-5">
                <a:latin typeface="Times New Roman"/>
                <a:cs typeface="Times New Roman"/>
              </a:rPr>
              <a:t>Father Yevmeny, as offerings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gods."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lunch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certainly exceptional. </a:t>
            </a:r>
            <a:r>
              <a:rPr dirty="0" sz="1200" spc="-5">
                <a:latin typeface="Times New Roman"/>
                <a:cs typeface="Times New Roman"/>
              </a:rPr>
              <a:t>Everything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flora and </a:t>
            </a:r>
            <a:r>
              <a:rPr dirty="0" sz="1200">
                <a:latin typeface="Times New Roman"/>
                <a:cs typeface="Times New Roman"/>
              </a:rPr>
              <a:t>fauna of the country 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furnish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 the table, but the only thing </a:t>
            </a:r>
            <a:r>
              <a:rPr dirty="0" sz="1200" spc="-5">
                <a:latin typeface="Times New Roman"/>
                <a:cs typeface="Times New Roman"/>
              </a:rPr>
              <a:t>supernatural about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perhaps, is </a:t>
            </a:r>
            <a:r>
              <a:rPr dirty="0" sz="1200">
                <a:latin typeface="Times New Roman"/>
                <a:cs typeface="Times New Roman"/>
              </a:rPr>
              <a:t>that on  the table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everything </a:t>
            </a:r>
            <a:r>
              <a:rPr dirty="0" sz="1200" spc="-5">
                <a:latin typeface="Times New Roman"/>
                <a:cs typeface="Times New Roman"/>
              </a:rPr>
              <a:t>except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alcoholic beverages. Lyubov </a:t>
            </a:r>
            <a:r>
              <a:rPr dirty="0" sz="1200">
                <a:latin typeface="Times New Roman"/>
                <a:cs typeface="Times New Roman"/>
              </a:rPr>
              <a:t>Petrovna </a:t>
            </a:r>
            <a:r>
              <a:rPr dirty="0" sz="1200" spc="-5">
                <a:latin typeface="Times New Roman"/>
                <a:cs typeface="Times New Roman"/>
              </a:rPr>
              <a:t>has taken  </a:t>
            </a:r>
            <a:r>
              <a:rPr dirty="0" sz="1200">
                <a:latin typeface="Times New Roman"/>
                <a:cs typeface="Times New Roman"/>
              </a:rPr>
              <a:t>a vow never to have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house cards or spirituous liquors —the </a:t>
            </a:r>
            <a:r>
              <a:rPr dirty="0" sz="1200" spc="-5">
                <a:latin typeface="Times New Roman"/>
                <a:cs typeface="Times New Roman"/>
              </a:rPr>
              <a:t>two sources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her  </a:t>
            </a:r>
            <a:r>
              <a:rPr dirty="0" sz="1200" spc="-5">
                <a:latin typeface="Times New Roman"/>
                <a:cs typeface="Times New Roman"/>
              </a:rPr>
              <a:t>husband's </a:t>
            </a:r>
            <a:r>
              <a:rPr dirty="0" sz="1200">
                <a:latin typeface="Times New Roman"/>
                <a:cs typeface="Times New Roman"/>
              </a:rPr>
              <a:t>ruin. And the only bottles </a:t>
            </a:r>
            <a:r>
              <a:rPr dirty="0" sz="1200" spc="-5">
                <a:latin typeface="Times New Roman"/>
                <a:cs typeface="Times New Roman"/>
              </a:rPr>
              <a:t>contain </a:t>
            </a:r>
            <a:r>
              <a:rPr dirty="0" sz="1200">
                <a:latin typeface="Times New Roman"/>
                <a:cs typeface="Times New Roman"/>
              </a:rPr>
              <a:t>oil and </a:t>
            </a:r>
            <a:r>
              <a:rPr dirty="0" sz="1200" spc="-5">
                <a:latin typeface="Times New Roman"/>
                <a:cs typeface="Times New Roman"/>
              </a:rPr>
              <a:t>vinegar, as though </a:t>
            </a:r>
            <a:r>
              <a:rPr dirty="0" sz="1200">
                <a:latin typeface="Times New Roman"/>
                <a:cs typeface="Times New Roman"/>
              </a:rPr>
              <a:t>in mockery </a:t>
            </a:r>
            <a:r>
              <a:rPr dirty="0" sz="1200" spc="-5">
                <a:latin typeface="Times New Roman"/>
                <a:cs typeface="Times New Roman"/>
              </a:rPr>
              <a:t>and  chastisement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guests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to a man desperately fond of the bottle, </a:t>
            </a:r>
            <a:r>
              <a:rPr dirty="0" sz="1200" spc="-5">
                <a:latin typeface="Times New Roman"/>
                <a:cs typeface="Times New Roman"/>
              </a:rPr>
              <a:t>and given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tippling.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"Please </a:t>
            </a:r>
            <a:r>
              <a:rPr dirty="0" sz="1200">
                <a:latin typeface="Times New Roman"/>
                <a:cs typeface="Times New Roman"/>
              </a:rPr>
              <a:t>help </a:t>
            </a:r>
            <a:r>
              <a:rPr dirty="0" sz="1200" spc="-5">
                <a:latin typeface="Times New Roman"/>
                <a:cs typeface="Times New Roman"/>
              </a:rPr>
              <a:t>yourselves, gentlemen!"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marshal's widow presses </a:t>
            </a:r>
            <a:r>
              <a:rPr dirty="0" sz="1200">
                <a:latin typeface="Times New Roman"/>
                <a:cs typeface="Times New Roman"/>
              </a:rPr>
              <a:t>them. "Only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must excuse me, I have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vodka. </a:t>
            </a:r>
            <a:r>
              <a:rPr dirty="0" sz="1200">
                <a:latin typeface="Times New Roman"/>
                <a:cs typeface="Times New Roman"/>
              </a:rPr>
              <a:t>. . . I have none in 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house."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guests approach </a:t>
            </a:r>
            <a:r>
              <a:rPr dirty="0" sz="1200">
                <a:latin typeface="Times New Roman"/>
                <a:cs typeface="Times New Roman"/>
              </a:rPr>
              <a:t>the table </a:t>
            </a:r>
            <a:r>
              <a:rPr dirty="0" sz="1200" spc="-5">
                <a:latin typeface="Times New Roman"/>
                <a:cs typeface="Times New Roman"/>
              </a:rPr>
              <a:t>and hesitatingly attack </a:t>
            </a:r>
            <a:r>
              <a:rPr dirty="0" sz="1200">
                <a:latin typeface="Times New Roman"/>
                <a:cs typeface="Times New Roman"/>
              </a:rPr>
              <a:t>the pie.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progress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eating is slow.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plying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forks,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cutting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munching,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certain  </a:t>
            </a:r>
            <a:r>
              <a:rPr dirty="0" sz="1200">
                <a:latin typeface="Times New Roman"/>
                <a:cs typeface="Times New Roman"/>
              </a:rPr>
              <a:t>sloth </a:t>
            </a:r>
            <a:r>
              <a:rPr dirty="0" sz="1200" spc="-5">
                <a:latin typeface="Times New Roman"/>
                <a:cs typeface="Times New Roman"/>
              </a:rPr>
              <a:t>and apathy. </a:t>
            </a:r>
            <a:r>
              <a:rPr dirty="0" sz="1200">
                <a:latin typeface="Times New Roman"/>
                <a:cs typeface="Times New Roman"/>
              </a:rPr>
              <a:t>. . . Evidently something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feel as 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lost </a:t>
            </a:r>
            <a:r>
              <a:rPr dirty="0" sz="1200" spc="-5">
                <a:latin typeface="Times New Roman"/>
                <a:cs typeface="Times New Roman"/>
              </a:rPr>
              <a:t>something," </a:t>
            </a:r>
            <a:r>
              <a:rPr dirty="0" sz="1200">
                <a:latin typeface="Times New Roman"/>
                <a:cs typeface="Times New Roman"/>
              </a:rPr>
              <a:t>one of the </a:t>
            </a:r>
            <a:r>
              <a:rPr dirty="0" sz="1200" spc="-5">
                <a:latin typeface="Times New Roman"/>
                <a:cs typeface="Times New Roman"/>
              </a:rPr>
              <a:t>justices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peace whispers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other. </a:t>
            </a:r>
            <a:r>
              <a:rPr dirty="0" sz="1200">
                <a:latin typeface="Times New Roman"/>
                <a:cs typeface="Times New Roman"/>
              </a:rPr>
              <a:t>"I </a:t>
            </a:r>
            <a:r>
              <a:rPr dirty="0" sz="1200" spc="-5">
                <a:latin typeface="Times New Roman"/>
                <a:cs typeface="Times New Roman"/>
              </a:rPr>
              <a:t>feel as </a:t>
            </a:r>
            <a:r>
              <a:rPr dirty="0" sz="1200">
                <a:latin typeface="Times New Roman"/>
                <a:cs typeface="Times New Roman"/>
              </a:rPr>
              <a:t>I did when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ran </a:t>
            </a:r>
            <a:r>
              <a:rPr dirty="0" sz="1200">
                <a:latin typeface="Times New Roman"/>
                <a:cs typeface="Times New Roman"/>
              </a:rPr>
              <a:t>away with the </a:t>
            </a:r>
            <a:r>
              <a:rPr dirty="0" sz="1200" spc="-5">
                <a:latin typeface="Times New Roman"/>
                <a:cs typeface="Times New Roman"/>
              </a:rPr>
              <a:t>engineer.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can't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7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Marfutkin, before </a:t>
            </a:r>
            <a:r>
              <a:rPr dirty="0" sz="1200">
                <a:latin typeface="Times New Roman"/>
                <a:cs typeface="Times New Roman"/>
              </a:rPr>
              <a:t>beginning to </a:t>
            </a:r>
            <a:r>
              <a:rPr dirty="0" sz="1200" spc="-5">
                <a:latin typeface="Times New Roman"/>
                <a:cs typeface="Times New Roman"/>
              </a:rPr>
              <a:t>eat, </a:t>
            </a:r>
            <a:r>
              <a:rPr dirty="0" sz="1200">
                <a:latin typeface="Times New Roman"/>
                <a:cs typeface="Times New Roman"/>
              </a:rPr>
              <a:t>fumbles for a long time in </a:t>
            </a:r>
            <a:r>
              <a:rPr dirty="0" sz="1200" spc="-5">
                <a:latin typeface="Times New Roman"/>
                <a:cs typeface="Times New Roman"/>
              </a:rPr>
              <a:t>his pocket and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1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his handkerchief.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handkerchief must be 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greatcoat,"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recalls </a:t>
            </a:r>
            <a:r>
              <a:rPr dirty="0" sz="1200">
                <a:latin typeface="Times New Roman"/>
                <a:cs typeface="Times New Roman"/>
              </a:rPr>
              <a:t>in a loud </a:t>
            </a:r>
            <a:r>
              <a:rPr dirty="0" sz="1200" spc="-5">
                <a:latin typeface="Times New Roman"/>
                <a:cs typeface="Times New Roman"/>
              </a:rPr>
              <a:t>voice, "and </a:t>
            </a:r>
            <a:r>
              <a:rPr dirty="0" sz="1200">
                <a:latin typeface="Times New Roman"/>
                <a:cs typeface="Times New Roman"/>
              </a:rPr>
              <a:t>here I 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looking for it,"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vestibule where </a:t>
            </a:r>
            <a:r>
              <a:rPr dirty="0" sz="1200">
                <a:latin typeface="Times New Roman"/>
                <a:cs typeface="Times New Roman"/>
              </a:rPr>
              <a:t>the fur coats are hanging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returns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vestibule with </a:t>
            </a:r>
            <a:r>
              <a:rPr dirty="0" sz="1200" spc="-5">
                <a:latin typeface="Times New Roman"/>
                <a:cs typeface="Times New Roman"/>
              </a:rPr>
              <a:t>glistening eyes, and at once attacks </a:t>
            </a:r>
            <a:r>
              <a:rPr dirty="0" sz="1200">
                <a:latin typeface="Times New Roman"/>
                <a:cs typeface="Times New Roman"/>
              </a:rPr>
              <a:t>the pie with  </a:t>
            </a:r>
            <a:r>
              <a:rPr dirty="0" sz="1200" spc="-5">
                <a:latin typeface="Times New Roman"/>
                <a:cs typeface="Times New Roman"/>
              </a:rPr>
              <a:t>relish.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say,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horrid munching away with a </a:t>
            </a:r>
            <a:r>
              <a:rPr dirty="0" sz="1200" spc="5">
                <a:latin typeface="Times New Roman"/>
                <a:cs typeface="Times New Roman"/>
              </a:rPr>
              <a:t>dry </a:t>
            </a:r>
            <a:r>
              <a:rPr dirty="0" sz="1200">
                <a:latin typeface="Times New Roman"/>
                <a:cs typeface="Times New Roman"/>
              </a:rPr>
              <a:t>mouth, </a:t>
            </a:r>
            <a:r>
              <a:rPr dirty="0" sz="1200" spc="-5">
                <a:latin typeface="Times New Roman"/>
                <a:cs typeface="Times New Roman"/>
              </a:rPr>
              <a:t>isn't </a:t>
            </a:r>
            <a:r>
              <a:rPr dirty="0" sz="1200">
                <a:latin typeface="Times New Roman"/>
                <a:cs typeface="Times New Roman"/>
              </a:rPr>
              <a:t>it?" he whispers to </a:t>
            </a:r>
            <a:r>
              <a:rPr dirty="0" sz="1200" spc="-5">
                <a:latin typeface="Times New Roman"/>
                <a:cs typeface="Times New Roman"/>
              </a:rPr>
              <a:t>Father  Yevmeny. "Go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vestibule, Father. There's </a:t>
            </a:r>
            <a:r>
              <a:rPr dirty="0" sz="1200">
                <a:latin typeface="Times New Roman"/>
                <a:cs typeface="Times New Roman"/>
              </a:rPr>
              <a:t>a bottle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fur coat. . . . Only  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careful; don't make </a:t>
            </a:r>
            <a:r>
              <a:rPr dirty="0" sz="1200">
                <a:latin typeface="Times New Roman"/>
                <a:cs typeface="Times New Roman"/>
              </a:rPr>
              <a:t>a clatter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bottle."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Yevmeny </a:t>
            </a:r>
            <a:r>
              <a:rPr dirty="0" sz="1200" spc="-5">
                <a:latin typeface="Times New Roman"/>
                <a:cs typeface="Times New Roman"/>
              </a:rPr>
              <a:t>recollects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direction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Luka, and </a:t>
            </a:r>
            <a:r>
              <a:rPr dirty="0" sz="1200">
                <a:latin typeface="Times New Roman"/>
                <a:cs typeface="Times New Roman"/>
              </a:rPr>
              <a:t>trips off to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vestibule.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"Father,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couple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words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confidence," says Dvornyagin, overtaking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26701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1079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"Of course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to blubber like </a:t>
            </a:r>
            <a:r>
              <a:rPr dirty="0" sz="1200" spc="-5">
                <a:latin typeface="Times New Roman"/>
                <a:cs typeface="Times New Roman"/>
              </a:rPr>
              <a:t>that!"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thought,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his  sunken cheeks and his eyes </a:t>
            </a:r>
            <a:r>
              <a:rPr dirty="0" sz="1200">
                <a:latin typeface="Times New Roman"/>
                <a:cs typeface="Times New Roman"/>
              </a:rPr>
              <a:t>with dark </a:t>
            </a:r>
            <a:r>
              <a:rPr dirty="0" sz="1200" spc="-5">
                <a:latin typeface="Times New Roman"/>
                <a:cs typeface="Times New Roman"/>
              </a:rPr>
              <a:t>rings </a:t>
            </a:r>
            <a:r>
              <a:rPr dirty="0" sz="1200">
                <a:latin typeface="Times New Roman"/>
                <a:cs typeface="Times New Roman"/>
              </a:rPr>
              <a:t>under them. "My </a:t>
            </a:r>
            <a:r>
              <a:rPr dirty="0" sz="1200" spc="-5">
                <a:latin typeface="Times New Roman"/>
                <a:cs typeface="Times New Roman"/>
              </a:rPr>
              <a:t>face is </a:t>
            </a:r>
            <a:r>
              <a:rPr dirty="0" sz="1200">
                <a:latin typeface="Times New Roman"/>
                <a:cs typeface="Times New Roman"/>
              </a:rPr>
              <a:t>a much </a:t>
            </a:r>
            <a:r>
              <a:rPr dirty="0" sz="1200" spc="-5">
                <a:latin typeface="Times New Roman"/>
                <a:cs typeface="Times New Roman"/>
              </a:rPr>
              <a:t>better  colour </a:t>
            </a:r>
            <a:r>
              <a:rPr dirty="0" sz="1200">
                <a:latin typeface="Times New Roman"/>
                <a:cs typeface="Times New Roman"/>
              </a:rPr>
              <a:t>to-day than </a:t>
            </a:r>
            <a:r>
              <a:rPr dirty="0" sz="1200" spc="-5">
                <a:latin typeface="Times New Roman"/>
                <a:cs typeface="Times New Roman"/>
              </a:rPr>
              <a:t>yesterday.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suffering from </a:t>
            </a:r>
            <a:r>
              <a:rPr dirty="0" sz="1200" spc="-5">
                <a:latin typeface="Times New Roman"/>
                <a:cs typeface="Times New Roman"/>
              </a:rPr>
              <a:t>anemia and catarrh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stomach,  and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cough is </a:t>
            </a:r>
            <a:r>
              <a:rPr dirty="0" sz="1200">
                <a:latin typeface="Times New Roman"/>
                <a:cs typeface="Times New Roman"/>
              </a:rPr>
              <a:t>only a stomach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cough."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Reassured,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slowly </a:t>
            </a:r>
            <a:r>
              <a:rPr dirty="0" sz="1200" spc="-5">
                <a:latin typeface="Times New Roman"/>
                <a:cs typeface="Times New Roman"/>
              </a:rPr>
              <a:t>began undressing, and </a:t>
            </a:r>
            <a:r>
              <a:rPr dirty="0" sz="1200">
                <a:latin typeface="Times New Roman"/>
                <a:cs typeface="Times New Roman"/>
              </a:rPr>
              <a:t>spent a long time brushing </a:t>
            </a:r>
            <a:r>
              <a:rPr dirty="0" sz="1200" spc="-5">
                <a:latin typeface="Times New Roman"/>
                <a:cs typeface="Times New Roman"/>
              </a:rPr>
              <a:t>his new black  </a:t>
            </a:r>
            <a:r>
              <a:rPr dirty="0" sz="1200">
                <a:latin typeface="Times New Roman"/>
                <a:cs typeface="Times New Roman"/>
              </a:rPr>
              <a:t>suit, then </a:t>
            </a:r>
            <a:r>
              <a:rPr dirty="0" sz="1200" spc="-5">
                <a:latin typeface="Times New Roman"/>
                <a:cs typeface="Times New Roman"/>
              </a:rPr>
              <a:t>carefully </a:t>
            </a:r>
            <a:r>
              <a:rPr dirty="0" sz="1200">
                <a:latin typeface="Times New Roman"/>
                <a:cs typeface="Times New Roman"/>
              </a:rPr>
              <a:t>folded it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put it in the </a:t>
            </a:r>
            <a:r>
              <a:rPr dirty="0" sz="1200" spc="-5">
                <a:latin typeface="Times New Roman"/>
                <a:cs typeface="Times New Roman"/>
              </a:rPr>
              <a:t>chest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he went up to the table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a pile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pupils' </a:t>
            </a:r>
            <a:r>
              <a:rPr dirty="0" sz="1200" spc="-5">
                <a:latin typeface="Times New Roman"/>
                <a:cs typeface="Times New Roman"/>
              </a:rPr>
              <a:t>exercise-books, and  </a:t>
            </a:r>
            <a:r>
              <a:rPr dirty="0" sz="1200">
                <a:latin typeface="Times New Roman"/>
                <a:cs typeface="Times New Roman"/>
              </a:rPr>
              <a:t>picking out </a:t>
            </a:r>
            <a:r>
              <a:rPr dirty="0" sz="1200" spc="-5">
                <a:latin typeface="Times New Roman"/>
                <a:cs typeface="Times New Roman"/>
              </a:rPr>
              <a:t>Babkin's, 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fell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contemplating </a:t>
            </a:r>
            <a:r>
              <a:rPr dirty="0" sz="1200">
                <a:latin typeface="Times New Roman"/>
                <a:cs typeface="Times New Roman"/>
              </a:rPr>
              <a:t>the beautiful </a:t>
            </a:r>
            <a:r>
              <a:rPr dirty="0" sz="1200" spc="-5">
                <a:latin typeface="Times New Roman"/>
                <a:cs typeface="Times New Roman"/>
              </a:rPr>
              <a:t>childish  handwriting.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meantime,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examining the exercise-books, the </a:t>
            </a:r>
            <a:r>
              <a:rPr dirty="0" sz="1200" spc="-5">
                <a:latin typeface="Times New Roman"/>
                <a:cs typeface="Times New Roman"/>
              </a:rPr>
              <a:t>district doctor was  </a:t>
            </a:r>
            <a:r>
              <a:rPr dirty="0" sz="1200">
                <a:latin typeface="Times New Roman"/>
                <a:cs typeface="Times New Roman"/>
              </a:rPr>
              <a:t>sitting in the </a:t>
            </a:r>
            <a:r>
              <a:rPr dirty="0" sz="1200" spc="-5">
                <a:latin typeface="Times New Roman"/>
                <a:cs typeface="Times New Roman"/>
              </a:rPr>
              <a:t>next </a:t>
            </a:r>
            <a:r>
              <a:rPr dirty="0" sz="1200">
                <a:latin typeface="Times New Roman"/>
                <a:cs typeface="Times New Roman"/>
              </a:rPr>
              <a:t>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telling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wife in a whisper that a man </a:t>
            </a:r>
            <a:r>
              <a:rPr dirty="0" sz="1200" spc="-5">
                <a:latin typeface="Times New Roman"/>
                <a:cs typeface="Times New Roman"/>
              </a:rPr>
              <a:t>ought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5">
                <a:latin typeface="Times New Roman"/>
                <a:cs typeface="Times New Roman"/>
              </a:rPr>
              <a:t>have  been allowed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out to dinner 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not in all probability more than a </a:t>
            </a:r>
            <a:r>
              <a:rPr dirty="0" sz="1200" spc="-5">
                <a:latin typeface="Times New Roman"/>
                <a:cs typeface="Times New Roman"/>
              </a:rPr>
              <a:t>week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63512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1016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should see the fur coat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 spc="-5">
                <a:latin typeface="Times New Roman"/>
                <a:cs typeface="Times New Roman"/>
              </a:rPr>
              <a:t>bought myself, gentlemen," Hrumov </a:t>
            </a:r>
            <a:r>
              <a:rPr dirty="0" sz="1200">
                <a:latin typeface="Times New Roman"/>
                <a:cs typeface="Times New Roman"/>
              </a:rPr>
              <a:t>boasts. </a:t>
            </a:r>
            <a:r>
              <a:rPr dirty="0" sz="1200" spc="-10">
                <a:latin typeface="Times New Roman"/>
                <a:cs typeface="Times New Roman"/>
              </a:rPr>
              <a:t>"It's </a:t>
            </a:r>
            <a:r>
              <a:rPr dirty="0" sz="1200" spc="-5">
                <a:latin typeface="Times New Roman"/>
                <a:cs typeface="Times New Roman"/>
              </a:rPr>
              <a:t>worth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thousand,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believe it . . . </a:t>
            </a:r>
            <a:r>
              <a:rPr dirty="0" sz="1200" spc="-5">
                <a:latin typeface="Times New Roman"/>
                <a:cs typeface="Times New Roman"/>
              </a:rPr>
              <a:t>two hundred and fifty! Not </a:t>
            </a:r>
            <a:r>
              <a:rPr dirty="0" sz="1200">
                <a:latin typeface="Times New Roman"/>
                <a:cs typeface="Times New Roman"/>
              </a:rPr>
              <a:t>a farthing  </a:t>
            </a:r>
            <a:r>
              <a:rPr dirty="0" sz="1200" spc="-5">
                <a:latin typeface="Times New Roman"/>
                <a:cs typeface="Times New Roman"/>
              </a:rPr>
              <a:t>more."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other time the </a:t>
            </a:r>
            <a:r>
              <a:rPr dirty="0" sz="1200" spc="-5">
                <a:latin typeface="Times New Roman"/>
                <a:cs typeface="Times New Roman"/>
              </a:rPr>
              <a:t>guests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greeted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indifference, </a:t>
            </a:r>
            <a:r>
              <a:rPr dirty="0" sz="1200">
                <a:latin typeface="Times New Roman"/>
                <a:cs typeface="Times New Roman"/>
              </a:rPr>
              <a:t>but  now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display surprise </a:t>
            </a:r>
            <a:r>
              <a:rPr dirty="0" sz="1200" spc="-5">
                <a:latin typeface="Times New Roman"/>
                <a:cs typeface="Times New Roman"/>
              </a:rPr>
              <a:t>and incredulity.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 spc="5">
                <a:latin typeface="Times New Roman"/>
                <a:cs typeface="Times New Roman"/>
              </a:rPr>
              <a:t>troop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vestibule  </a:t>
            </a:r>
            <a:r>
              <a:rPr dirty="0" sz="1200">
                <a:latin typeface="Times New Roman"/>
                <a:cs typeface="Times New Roman"/>
              </a:rPr>
              <a:t>to look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fur coat, 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 looking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it till the </a:t>
            </a:r>
            <a:r>
              <a:rPr dirty="0" sz="1200" spc="-5">
                <a:latin typeface="Times New Roman"/>
                <a:cs typeface="Times New Roman"/>
              </a:rPr>
              <a:t>doctor's </a:t>
            </a:r>
            <a:r>
              <a:rPr dirty="0" sz="1200">
                <a:latin typeface="Times New Roman"/>
                <a:cs typeface="Times New Roman"/>
              </a:rPr>
              <a:t>man Mikeshka </a:t>
            </a:r>
            <a:r>
              <a:rPr dirty="0" sz="1200" spc="-5">
                <a:latin typeface="Times New Roman"/>
                <a:cs typeface="Times New Roman"/>
              </a:rPr>
              <a:t>carries </a:t>
            </a:r>
            <a:r>
              <a:rPr dirty="0" sz="1200">
                <a:latin typeface="Times New Roman"/>
                <a:cs typeface="Times New Roman"/>
              </a:rPr>
              <a:t>five  empty bottles out on the </a:t>
            </a:r>
            <a:r>
              <a:rPr dirty="0" sz="1200" spc="-5">
                <a:latin typeface="Times New Roman"/>
                <a:cs typeface="Times New Roman"/>
              </a:rPr>
              <a:t>sly. </a:t>
            </a:r>
            <a:r>
              <a:rPr dirty="0" sz="1200">
                <a:latin typeface="Times New Roman"/>
                <a:cs typeface="Times New Roman"/>
              </a:rPr>
              <a:t>When the steamed </a:t>
            </a:r>
            <a:r>
              <a:rPr dirty="0" sz="1200" spc="-5">
                <a:latin typeface="Times New Roman"/>
                <a:cs typeface="Times New Roman"/>
              </a:rPr>
              <a:t>sturgeon is served, Marfutkin  remembers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left </a:t>
            </a:r>
            <a:r>
              <a:rPr dirty="0" sz="1200" spc="-5">
                <a:latin typeface="Times New Roman"/>
                <a:cs typeface="Times New Roman"/>
              </a:rPr>
              <a:t>his cigar </a:t>
            </a:r>
            <a:r>
              <a:rPr dirty="0" sz="1200">
                <a:latin typeface="Times New Roman"/>
                <a:cs typeface="Times New Roman"/>
              </a:rPr>
              <a:t>case in </a:t>
            </a:r>
            <a:r>
              <a:rPr dirty="0" sz="1200" spc="-5">
                <a:latin typeface="Times New Roman"/>
                <a:cs typeface="Times New Roman"/>
              </a:rPr>
              <a:t>his sledge and </a:t>
            </a:r>
            <a:r>
              <a:rPr dirty="0" sz="1200">
                <a:latin typeface="Times New Roman"/>
                <a:cs typeface="Times New Roman"/>
              </a:rPr>
              <a:t>goes to the </a:t>
            </a:r>
            <a:r>
              <a:rPr dirty="0" sz="1200" spc="-5">
                <a:latin typeface="Times New Roman"/>
                <a:cs typeface="Times New Roman"/>
              </a:rPr>
              <a:t>stable. </a:t>
            </a:r>
            <a:r>
              <a:rPr dirty="0" sz="1200">
                <a:latin typeface="Times New Roman"/>
                <a:cs typeface="Times New Roman"/>
              </a:rPr>
              <a:t>That he  may not be lonely on this expedition, he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>
                <a:latin typeface="Times New Roman"/>
                <a:cs typeface="Times New Roman"/>
              </a:rPr>
              <a:t>with him the </a:t>
            </a:r>
            <a:r>
              <a:rPr dirty="0" sz="1200" spc="-5">
                <a:latin typeface="Times New Roman"/>
                <a:cs typeface="Times New Roman"/>
              </a:rPr>
              <a:t>deacon, </a:t>
            </a:r>
            <a:r>
              <a:rPr dirty="0" sz="1200">
                <a:latin typeface="Times New Roman"/>
                <a:cs typeface="Times New Roman"/>
              </a:rPr>
              <a:t>who appropriately  </a:t>
            </a:r>
            <a:r>
              <a:rPr dirty="0" sz="1200" spc="-5">
                <a:latin typeface="Times New Roman"/>
                <a:cs typeface="Times New Roman"/>
              </a:rPr>
              <a:t>feels </a:t>
            </a:r>
            <a:r>
              <a:rPr dirty="0" sz="1200">
                <a:latin typeface="Times New Roman"/>
                <a:cs typeface="Times New Roman"/>
              </a:rPr>
              <a:t>it necessary to have a look at </a:t>
            </a:r>
            <a:r>
              <a:rPr dirty="0" sz="1200" spc="-5">
                <a:latin typeface="Times New Roman"/>
                <a:cs typeface="Times New Roman"/>
              </a:rPr>
              <a:t>his horse.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evening of the same </a:t>
            </a:r>
            <a:r>
              <a:rPr dirty="0" sz="1200" spc="-5">
                <a:latin typeface="Times New Roman"/>
                <a:cs typeface="Times New Roman"/>
              </a:rPr>
              <a:t>day, Lyubov </a:t>
            </a:r>
            <a:r>
              <a:rPr dirty="0" sz="1200">
                <a:latin typeface="Times New Roman"/>
                <a:cs typeface="Times New Roman"/>
              </a:rPr>
              <a:t>Petrovna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sitting 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study, </a:t>
            </a:r>
            <a:r>
              <a:rPr dirty="0" sz="1200" spc="-5">
                <a:latin typeface="Times New Roman"/>
                <a:cs typeface="Times New Roman"/>
              </a:rPr>
              <a:t>writing </a:t>
            </a:r>
            <a:r>
              <a:rPr dirty="0" sz="1200">
                <a:latin typeface="Times New Roman"/>
                <a:cs typeface="Times New Roman"/>
              </a:rPr>
              <a:t>a letter  to an old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Petersburg: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"To-day, as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past years," she writes </a:t>
            </a:r>
            <a:r>
              <a:rPr dirty="0" sz="1200">
                <a:latin typeface="Times New Roman"/>
                <a:cs typeface="Times New Roman"/>
              </a:rPr>
              <a:t>among other </a:t>
            </a:r>
            <a:r>
              <a:rPr dirty="0" sz="1200" spc="-5">
                <a:latin typeface="Times New Roman"/>
                <a:cs typeface="Times New Roman"/>
              </a:rPr>
              <a:t>things, "I had </a:t>
            </a:r>
            <a:r>
              <a:rPr dirty="0" sz="1200">
                <a:latin typeface="Times New Roman"/>
                <a:cs typeface="Times New Roman"/>
              </a:rPr>
              <a:t>a memorial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husband. All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neighbours came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service.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simple, </a:t>
            </a:r>
            <a:r>
              <a:rPr dirty="0" sz="1200" spc="-5">
                <a:latin typeface="Times New Roman"/>
                <a:cs typeface="Times New Roman"/>
              </a:rPr>
              <a:t>rough </a:t>
            </a:r>
            <a:r>
              <a:rPr dirty="0" sz="1200">
                <a:latin typeface="Times New Roman"/>
                <a:cs typeface="Times New Roman"/>
              </a:rPr>
              <a:t>set,  but </a:t>
            </a:r>
            <a:r>
              <a:rPr dirty="0" sz="1200" spc="-5">
                <a:latin typeface="Times New Roman"/>
                <a:cs typeface="Times New Roman"/>
              </a:rPr>
              <a:t>what hearts!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them a splendid lunch, </a:t>
            </a:r>
            <a:r>
              <a:rPr dirty="0" sz="1200" spc="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course, as </a:t>
            </a:r>
            <a:r>
              <a:rPr dirty="0" sz="1200">
                <a:latin typeface="Times New Roman"/>
                <a:cs typeface="Times New Roman"/>
              </a:rPr>
              <a:t>in previous </a:t>
            </a:r>
            <a:r>
              <a:rPr dirty="0" sz="1200" spc="-5">
                <a:latin typeface="Times New Roman"/>
                <a:cs typeface="Times New Roman"/>
              </a:rPr>
              <a:t>years,  </a:t>
            </a:r>
            <a:r>
              <a:rPr dirty="0" sz="1200">
                <a:latin typeface="Times New Roman"/>
                <a:cs typeface="Times New Roman"/>
              </a:rPr>
              <a:t>without a drop of </a:t>
            </a:r>
            <a:r>
              <a:rPr dirty="0" sz="1200" spc="-5">
                <a:latin typeface="Times New Roman"/>
                <a:cs typeface="Times New Roman"/>
              </a:rPr>
              <a:t>alcoholic </a:t>
            </a:r>
            <a:r>
              <a:rPr dirty="0" sz="1200">
                <a:latin typeface="Times New Roman"/>
                <a:cs typeface="Times New Roman"/>
              </a:rPr>
              <a:t>liquor. </a:t>
            </a:r>
            <a:r>
              <a:rPr dirty="0" sz="1200" spc="-5">
                <a:latin typeface="Times New Roman"/>
                <a:cs typeface="Times New Roman"/>
              </a:rPr>
              <a:t>Ever </a:t>
            </a:r>
            <a:r>
              <a:rPr dirty="0" sz="1200">
                <a:latin typeface="Times New Roman"/>
                <a:cs typeface="Times New Roman"/>
              </a:rPr>
              <a:t>since </a:t>
            </a:r>
            <a:r>
              <a:rPr dirty="0" sz="1200" spc="-10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died </a:t>
            </a:r>
            <a:r>
              <a:rPr dirty="0" sz="1200" spc="-5">
                <a:latin typeface="Times New Roman"/>
                <a:cs typeface="Times New Roman"/>
              </a:rPr>
              <a:t>from excessive </a:t>
            </a:r>
            <a:r>
              <a:rPr dirty="0" sz="1200">
                <a:latin typeface="Times New Roman"/>
                <a:cs typeface="Times New Roman"/>
              </a:rPr>
              <a:t>drinking I have  </a:t>
            </a:r>
            <a:r>
              <a:rPr dirty="0" sz="1200" spc="-5">
                <a:latin typeface="Times New Roman"/>
                <a:cs typeface="Times New Roman"/>
              </a:rPr>
              <a:t>vowed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establish temperance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district and </a:t>
            </a:r>
            <a:r>
              <a:rPr dirty="0" sz="1200">
                <a:latin typeface="Times New Roman"/>
                <a:cs typeface="Times New Roman"/>
              </a:rPr>
              <a:t>thereby to expiate </a:t>
            </a:r>
            <a:r>
              <a:rPr dirty="0" sz="1200" spc="-5">
                <a:latin typeface="Times New Roman"/>
                <a:cs typeface="Times New Roman"/>
              </a:rPr>
              <a:t>his sins.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 begun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campaign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temperance at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 house.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Yevmeny </a:t>
            </a:r>
            <a:r>
              <a:rPr dirty="0" sz="1200" spc="-5">
                <a:latin typeface="Times New Roman"/>
                <a:cs typeface="Times New Roman"/>
              </a:rPr>
              <a:t>is delighted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efforts, and </a:t>
            </a:r>
            <a:r>
              <a:rPr dirty="0" sz="1200">
                <a:latin typeface="Times New Roman"/>
                <a:cs typeface="Times New Roman"/>
              </a:rPr>
              <a:t>helps me both in </a:t>
            </a:r>
            <a:r>
              <a:rPr dirty="0" sz="1200" spc="-5">
                <a:latin typeface="Times New Roman"/>
                <a:cs typeface="Times New Roman"/>
              </a:rPr>
              <a:t>word and deed. Oh, </a:t>
            </a:r>
            <a:r>
              <a:rPr dirty="0" sz="1200" spc="-5" i="1">
                <a:latin typeface="Times New Roman"/>
                <a:cs typeface="Times New Roman"/>
              </a:rPr>
              <a:t>ma chère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knew </a:t>
            </a:r>
            <a:r>
              <a:rPr dirty="0" sz="1200">
                <a:latin typeface="Times New Roman"/>
                <a:cs typeface="Times New Roman"/>
              </a:rPr>
              <a:t>how  fond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bears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of me! 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Zemstvo, </a:t>
            </a:r>
            <a:r>
              <a:rPr dirty="0" sz="1200">
                <a:latin typeface="Times New Roman"/>
                <a:cs typeface="Times New Roman"/>
              </a:rPr>
              <a:t>Marfutkin, </a:t>
            </a:r>
            <a:r>
              <a:rPr dirty="0" sz="1200" spc="-5">
                <a:latin typeface="Times New Roman"/>
                <a:cs typeface="Times New Roman"/>
              </a:rPr>
              <a:t>kissed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hand 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lunch, held it a long while 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lips, </a:t>
            </a:r>
            <a:r>
              <a:rPr dirty="0" sz="1200" spc="-5">
                <a:latin typeface="Times New Roman"/>
                <a:cs typeface="Times New Roman"/>
              </a:rPr>
              <a:t>and, wagging his </a:t>
            </a:r>
            <a:r>
              <a:rPr dirty="0" sz="1200">
                <a:latin typeface="Times New Roman"/>
                <a:cs typeface="Times New Roman"/>
              </a:rPr>
              <a:t>head in </a:t>
            </a:r>
            <a:r>
              <a:rPr dirty="0" sz="1200" spc="-5">
                <a:latin typeface="Times New Roman"/>
                <a:cs typeface="Times New Roman"/>
              </a:rPr>
              <a:t>an absurd way,  </a:t>
            </a:r>
            <a:r>
              <a:rPr dirty="0" sz="1200">
                <a:latin typeface="Times New Roman"/>
                <a:cs typeface="Times New Roman"/>
              </a:rPr>
              <a:t>burst into </a:t>
            </a:r>
            <a:r>
              <a:rPr dirty="0" sz="1200" spc="-5">
                <a:latin typeface="Times New Roman"/>
                <a:cs typeface="Times New Roman"/>
              </a:rPr>
              <a:t>tears: 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but no </a:t>
            </a:r>
            <a:r>
              <a:rPr dirty="0" sz="1200" spc="-5">
                <a:latin typeface="Times New Roman"/>
                <a:cs typeface="Times New Roman"/>
              </a:rPr>
              <a:t>words! Father Yevmeny,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delightful little </a:t>
            </a:r>
            <a:r>
              <a:rPr dirty="0" sz="1200">
                <a:latin typeface="Times New Roman"/>
                <a:cs typeface="Times New Roman"/>
              </a:rPr>
              <a:t>old  man,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me, and looking tearfully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kept </a:t>
            </a:r>
            <a:r>
              <a:rPr dirty="0" sz="1200">
                <a:latin typeface="Times New Roman"/>
                <a:cs typeface="Times New Roman"/>
              </a:rPr>
              <a:t>babbling something like a </a:t>
            </a:r>
            <a:r>
              <a:rPr dirty="0" sz="1200" spc="-5">
                <a:latin typeface="Times New Roman"/>
                <a:cs typeface="Times New Roman"/>
              </a:rPr>
              <a:t>child.  </a:t>
            </a:r>
            <a:r>
              <a:rPr dirty="0" sz="1200">
                <a:latin typeface="Times New Roman"/>
                <a:cs typeface="Times New Roman"/>
              </a:rPr>
              <a:t>I did not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what he </a:t>
            </a:r>
            <a:r>
              <a:rPr dirty="0" sz="1200" spc="-5">
                <a:latin typeface="Times New Roman"/>
                <a:cs typeface="Times New Roman"/>
              </a:rPr>
              <a:t>said, </a:t>
            </a:r>
            <a:r>
              <a:rPr dirty="0" sz="1200">
                <a:latin typeface="Times New Roman"/>
                <a:cs typeface="Times New Roman"/>
              </a:rPr>
              <a:t>but I know how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true </a:t>
            </a:r>
            <a:r>
              <a:rPr dirty="0" sz="1200" spc="-5">
                <a:latin typeface="Times New Roman"/>
                <a:cs typeface="Times New Roman"/>
              </a:rPr>
              <a:t>feeling.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police  captain,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handsome </a:t>
            </a:r>
            <a:r>
              <a:rPr dirty="0" sz="1200">
                <a:latin typeface="Times New Roman"/>
                <a:cs typeface="Times New Roman"/>
              </a:rPr>
              <a:t>man of whom I wrote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down on his </a:t>
            </a:r>
            <a:r>
              <a:rPr dirty="0" sz="1200" spc="-5">
                <a:latin typeface="Times New Roman"/>
                <a:cs typeface="Times New Roman"/>
              </a:rPr>
              <a:t>knees </a:t>
            </a:r>
            <a:r>
              <a:rPr dirty="0" sz="1200">
                <a:latin typeface="Times New Roman"/>
                <a:cs typeface="Times New Roman"/>
              </a:rPr>
              <a:t>to me,  </a:t>
            </a:r>
            <a:r>
              <a:rPr dirty="0" sz="1200" spc="-5">
                <a:latin typeface="Times New Roman"/>
                <a:cs typeface="Times New Roman"/>
              </a:rPr>
              <a:t>tried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me some </a:t>
            </a:r>
            <a:r>
              <a:rPr dirty="0" sz="1200" spc="-5">
                <a:latin typeface="Times New Roman"/>
                <a:cs typeface="Times New Roman"/>
              </a:rPr>
              <a:t>verses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composition </a:t>
            </a:r>
            <a:r>
              <a:rPr dirty="0" sz="1200">
                <a:latin typeface="Times New Roman"/>
                <a:cs typeface="Times New Roman"/>
              </a:rPr>
              <a:t>(he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poet), but . . . </a:t>
            </a:r>
            <a:r>
              <a:rPr dirty="0" sz="1200" spc="-5">
                <a:latin typeface="Times New Roman"/>
                <a:cs typeface="Times New Roman"/>
              </a:rPr>
              <a:t>his feelings  were </a:t>
            </a:r>
            <a:r>
              <a:rPr dirty="0" sz="1200">
                <a:latin typeface="Times New Roman"/>
                <a:cs typeface="Times New Roman"/>
              </a:rPr>
              <a:t>too much for him, he </a:t>
            </a:r>
            <a:r>
              <a:rPr dirty="0" sz="1200" spc="-5">
                <a:latin typeface="Times New Roman"/>
                <a:cs typeface="Times New Roman"/>
              </a:rPr>
              <a:t>lurched and fell over </a:t>
            </a:r>
            <a:r>
              <a:rPr dirty="0" sz="1200">
                <a:latin typeface="Times New Roman"/>
                <a:cs typeface="Times New Roman"/>
              </a:rPr>
              <a:t>. . . that </a:t>
            </a:r>
            <a:r>
              <a:rPr dirty="0" sz="1200" spc="-5">
                <a:latin typeface="Times New Roman"/>
                <a:cs typeface="Times New Roman"/>
              </a:rPr>
              <a:t>huge giant </a:t>
            </a:r>
            <a:r>
              <a:rPr dirty="0" sz="1200">
                <a:latin typeface="Times New Roman"/>
                <a:cs typeface="Times New Roman"/>
              </a:rPr>
              <a:t>went into </a:t>
            </a:r>
            <a:r>
              <a:rPr dirty="0" sz="1200" spc="-5">
                <a:latin typeface="Times New Roman"/>
                <a:cs typeface="Times New Roman"/>
              </a:rPr>
              <a:t>hysterics,  you can imagine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delight!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without a </a:t>
            </a:r>
            <a:r>
              <a:rPr dirty="0" sz="1200" spc="-5">
                <a:latin typeface="Times New Roman"/>
                <a:cs typeface="Times New Roman"/>
              </a:rPr>
              <a:t>hitch, however. </a:t>
            </a:r>
            <a:r>
              <a:rPr dirty="0" sz="1200">
                <a:latin typeface="Times New Roman"/>
                <a:cs typeface="Times New Roman"/>
              </a:rPr>
              <a:t>Poor  </a:t>
            </a:r>
            <a:r>
              <a:rPr dirty="0" sz="1200" spc="-5">
                <a:latin typeface="Times New Roman"/>
                <a:cs typeface="Times New Roman"/>
              </a:rPr>
              <a:t>Alalykin,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judges' assembly, </a:t>
            </a:r>
            <a:r>
              <a:rPr dirty="0" sz="1200">
                <a:latin typeface="Times New Roman"/>
                <a:cs typeface="Times New Roman"/>
              </a:rPr>
              <a:t>a stout </a:t>
            </a:r>
            <a:r>
              <a:rPr dirty="0" sz="1200" spc="-5">
                <a:latin typeface="Times New Roman"/>
                <a:cs typeface="Times New Roman"/>
              </a:rPr>
              <a:t>and apoplectic </a:t>
            </a:r>
            <a:r>
              <a:rPr dirty="0" sz="1200">
                <a:latin typeface="Times New Roman"/>
                <a:cs typeface="Times New Roman"/>
              </a:rPr>
              <a:t>man, </a:t>
            </a:r>
            <a:r>
              <a:rPr dirty="0" sz="1200" spc="-5">
                <a:latin typeface="Times New Roman"/>
                <a:cs typeface="Times New Roman"/>
              </a:rPr>
              <a:t>was  overcome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illness and </a:t>
            </a:r>
            <a:r>
              <a:rPr dirty="0" sz="1200">
                <a:latin typeface="Times New Roman"/>
                <a:cs typeface="Times New Roman"/>
              </a:rPr>
              <a:t>lay on the sofa in a state of </a:t>
            </a:r>
            <a:r>
              <a:rPr dirty="0" sz="1200" spc="-5">
                <a:latin typeface="Times New Roman"/>
                <a:cs typeface="Times New Roman"/>
              </a:rPr>
              <a:t>unconsciousness </a:t>
            </a:r>
            <a:r>
              <a:rPr dirty="0" sz="1200">
                <a:latin typeface="Times New Roman"/>
                <a:cs typeface="Times New Roman"/>
              </a:rPr>
              <a:t>for two hours. We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to pour water on him. . . . I </a:t>
            </a:r>
            <a:r>
              <a:rPr dirty="0" sz="1200" spc="-5">
                <a:latin typeface="Times New Roman"/>
                <a:cs typeface="Times New Roman"/>
              </a:rPr>
              <a:t>am thankful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Doctor Dvornyagin: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brought </a:t>
            </a:r>
            <a:r>
              <a:rPr dirty="0" sz="1200">
                <a:latin typeface="Times New Roman"/>
                <a:cs typeface="Times New Roman"/>
              </a:rPr>
              <a:t>a  bottle of brandy </a:t>
            </a:r>
            <a:r>
              <a:rPr dirty="0" sz="1200" spc="-5">
                <a:latin typeface="Times New Roman"/>
                <a:cs typeface="Times New Roman"/>
              </a:rPr>
              <a:t>from his </a:t>
            </a:r>
            <a:r>
              <a:rPr dirty="0" sz="1200">
                <a:latin typeface="Times New Roman"/>
                <a:cs typeface="Times New Roman"/>
              </a:rPr>
              <a:t>dispensary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moistened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patient's </a:t>
            </a:r>
            <a:r>
              <a:rPr dirty="0" sz="1200">
                <a:latin typeface="Times New Roman"/>
                <a:cs typeface="Times New Roman"/>
              </a:rPr>
              <a:t>temples, </a:t>
            </a:r>
            <a:r>
              <a:rPr dirty="0" sz="1200" spc="-5">
                <a:latin typeface="Times New Roman"/>
                <a:cs typeface="Times New Roman"/>
              </a:rPr>
              <a:t>which  </a:t>
            </a:r>
            <a:r>
              <a:rPr dirty="0" sz="1200">
                <a:latin typeface="Times New Roman"/>
                <a:cs typeface="Times New Roman"/>
              </a:rPr>
              <a:t>quickly revived him, and he </a:t>
            </a:r>
            <a:r>
              <a:rPr dirty="0" sz="1200" spc="-5">
                <a:latin typeface="Times New Roman"/>
                <a:cs typeface="Times New Roman"/>
              </a:rPr>
              <a:t>was 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moved. 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980" cy="848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 BAD BUSINESS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"WHO goes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No answer. </a:t>
            </a:r>
            <a:r>
              <a:rPr dirty="0" sz="1200">
                <a:latin typeface="Times New Roman"/>
                <a:cs typeface="Times New Roman"/>
              </a:rPr>
              <a:t>The watchman </a:t>
            </a:r>
            <a:r>
              <a:rPr dirty="0" sz="1200" spc="-5">
                <a:latin typeface="Times New Roman"/>
                <a:cs typeface="Times New Roman"/>
              </a:rPr>
              <a:t>sees nothing,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roar </a:t>
            </a:r>
            <a:r>
              <a:rPr dirty="0" sz="1200">
                <a:latin typeface="Times New Roman"/>
                <a:cs typeface="Times New Roman"/>
              </a:rPr>
              <a:t>of the wind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trees  </a:t>
            </a:r>
            <a:r>
              <a:rPr dirty="0" sz="1200">
                <a:latin typeface="Times New Roman"/>
                <a:cs typeface="Times New Roman"/>
              </a:rPr>
              <a:t>distinctly hears someone </a:t>
            </a:r>
            <a:r>
              <a:rPr dirty="0" sz="1200" spc="-5">
                <a:latin typeface="Times New Roman"/>
                <a:cs typeface="Times New Roman"/>
              </a:rPr>
              <a:t>walking </a:t>
            </a:r>
            <a:r>
              <a:rPr dirty="0" sz="1200">
                <a:latin typeface="Times New Roman"/>
                <a:cs typeface="Times New Roman"/>
              </a:rPr>
              <a:t>along the </a:t>
            </a:r>
            <a:r>
              <a:rPr dirty="0" sz="1200" spc="-5">
                <a:latin typeface="Times New Roman"/>
                <a:cs typeface="Times New Roman"/>
              </a:rPr>
              <a:t>avenue ahead </a:t>
            </a:r>
            <a:r>
              <a:rPr dirty="0" sz="1200">
                <a:latin typeface="Times New Roman"/>
                <a:cs typeface="Times New Roman"/>
              </a:rPr>
              <a:t>of him. </a:t>
            </a:r>
            <a:r>
              <a:rPr dirty="0" sz="1200" spc="-5">
                <a:latin typeface="Times New Roman"/>
                <a:cs typeface="Times New Roman"/>
              </a:rPr>
              <a:t>A March night,  </a:t>
            </a:r>
            <a:r>
              <a:rPr dirty="0" sz="1200">
                <a:latin typeface="Times New Roman"/>
                <a:cs typeface="Times New Roman"/>
              </a:rPr>
              <a:t>cloudy </a:t>
            </a:r>
            <a:r>
              <a:rPr dirty="0" sz="1200" spc="-5">
                <a:latin typeface="Times New Roman"/>
                <a:cs typeface="Times New Roman"/>
              </a:rPr>
              <a:t>and foggy, envelopes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earth,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earth,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sky, and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thoughts are all merged together </a:t>
            </a:r>
            <a:r>
              <a:rPr dirty="0" sz="1200">
                <a:latin typeface="Times New Roman"/>
                <a:cs typeface="Times New Roman"/>
              </a:rPr>
              <a:t>into something </a:t>
            </a:r>
            <a:r>
              <a:rPr dirty="0" sz="1200" spc="-5">
                <a:latin typeface="Times New Roman"/>
                <a:cs typeface="Times New Roman"/>
              </a:rPr>
              <a:t>vast and  </a:t>
            </a:r>
            <a:r>
              <a:rPr dirty="0" sz="1200">
                <a:latin typeface="Times New Roman"/>
                <a:cs typeface="Times New Roman"/>
              </a:rPr>
              <a:t>impenetrably </a:t>
            </a:r>
            <a:r>
              <a:rPr dirty="0" sz="1200" spc="-5">
                <a:latin typeface="Times New Roman"/>
                <a:cs typeface="Times New Roman"/>
              </a:rPr>
              <a:t>black. </a:t>
            </a:r>
            <a:r>
              <a:rPr dirty="0" sz="1200">
                <a:latin typeface="Times New Roman"/>
                <a:cs typeface="Times New Roman"/>
              </a:rPr>
              <a:t>He can only grope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"Who goes </a:t>
            </a:r>
            <a:r>
              <a:rPr dirty="0" sz="1200">
                <a:latin typeface="Times New Roman"/>
                <a:cs typeface="Times New Roman"/>
              </a:rPr>
              <a:t>there?" the </a:t>
            </a:r>
            <a:r>
              <a:rPr dirty="0" sz="1200" spc="-5">
                <a:latin typeface="Times New Roman"/>
                <a:cs typeface="Times New Roman"/>
              </a:rPr>
              <a:t>watchman repeats, </a:t>
            </a:r>
            <a:r>
              <a:rPr dirty="0" sz="1200">
                <a:latin typeface="Times New Roman"/>
                <a:cs typeface="Times New Roman"/>
              </a:rPr>
              <a:t>and he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to fancy that he hears  </a:t>
            </a:r>
            <a:r>
              <a:rPr dirty="0" sz="1200" spc="-5">
                <a:latin typeface="Times New Roman"/>
                <a:cs typeface="Times New Roman"/>
              </a:rPr>
              <a:t>whispering and smothered laughter. "Who's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there?"</a:t>
            </a:r>
            <a:endParaRPr sz="1200">
              <a:latin typeface="Times New Roman"/>
              <a:cs typeface="Times New Roman"/>
            </a:endParaRPr>
          </a:p>
          <a:p>
            <a:pPr marL="12700" marR="2610485">
              <a:lnSpc>
                <a:spcPts val="2790"/>
              </a:lnSpc>
              <a:spcBef>
                <a:spcPts val="275"/>
              </a:spcBef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 spc="-10">
                <a:latin typeface="Times New Roman"/>
                <a:cs typeface="Times New Roman"/>
              </a:rPr>
              <a:t>I,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>
                <a:latin typeface="Times New Roman"/>
                <a:cs typeface="Times New Roman"/>
              </a:rPr>
              <a:t>. . ." </a:t>
            </a:r>
            <a:r>
              <a:rPr dirty="0" sz="1200" spc="-5">
                <a:latin typeface="Times New Roman"/>
                <a:cs typeface="Times New Roman"/>
              </a:rPr>
              <a:t>answers an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man's </a:t>
            </a:r>
            <a:r>
              <a:rPr dirty="0" sz="1200">
                <a:latin typeface="Times New Roman"/>
                <a:cs typeface="Times New Roman"/>
              </a:rPr>
              <a:t>voice.  </a:t>
            </a: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who 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. . .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traveller."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sort of </a:t>
            </a:r>
            <a:r>
              <a:rPr dirty="0" sz="1200" spc="-5">
                <a:latin typeface="Times New Roman"/>
                <a:cs typeface="Times New Roman"/>
              </a:rPr>
              <a:t>traveller?"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cries angrily, </a:t>
            </a:r>
            <a:r>
              <a:rPr dirty="0" sz="1200">
                <a:latin typeface="Times New Roman"/>
                <a:cs typeface="Times New Roman"/>
              </a:rPr>
              <a:t>trying to </a:t>
            </a:r>
            <a:r>
              <a:rPr dirty="0" sz="1200" spc="-5">
                <a:latin typeface="Times New Roman"/>
                <a:cs typeface="Times New Roman"/>
              </a:rPr>
              <a:t>disguise his terror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 spc="-5">
                <a:latin typeface="Times New Roman"/>
                <a:cs typeface="Times New Roman"/>
              </a:rPr>
              <a:t>shouting. "What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devil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here?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prowling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graveyard at  night,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ruffian!"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"You don't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graveyard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"Why, what else? Of course it's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graveyard! Don't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 it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"O-o-oh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Queen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Heaven!"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sound 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 man </a:t>
            </a:r>
            <a:r>
              <a:rPr dirty="0" sz="1200" spc="-5">
                <a:latin typeface="Times New Roman"/>
                <a:cs typeface="Times New Roman"/>
              </a:rPr>
              <a:t>sighing. "I see </a:t>
            </a:r>
            <a:r>
              <a:rPr dirty="0" sz="1200">
                <a:latin typeface="Times New Roman"/>
                <a:cs typeface="Times New Roman"/>
              </a:rPr>
              <a:t>nothing,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soul, </a:t>
            </a:r>
            <a:r>
              <a:rPr dirty="0" sz="1200" spc="-5">
                <a:latin typeface="Times New Roman"/>
                <a:cs typeface="Times New Roman"/>
              </a:rPr>
              <a:t>nothing. Oh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darkness, </a:t>
            </a:r>
            <a:r>
              <a:rPr dirty="0" sz="1200">
                <a:latin typeface="Times New Roman"/>
                <a:cs typeface="Times New Roman"/>
              </a:rPr>
              <a:t>the darkness! You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your hand </a:t>
            </a:r>
            <a:r>
              <a:rPr dirty="0" sz="1200">
                <a:latin typeface="Times New Roman"/>
                <a:cs typeface="Times New Roman"/>
              </a:rPr>
              <a:t>before  </a:t>
            </a:r>
            <a:r>
              <a:rPr dirty="0" sz="1200" spc="-5">
                <a:latin typeface="Times New Roman"/>
                <a:cs typeface="Times New Roman"/>
              </a:rPr>
              <a:t>your face,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dark, </a:t>
            </a:r>
            <a:r>
              <a:rPr dirty="0" sz="1200">
                <a:latin typeface="Times New Roman"/>
                <a:cs typeface="Times New Roman"/>
              </a:rPr>
              <a:t>friend. </a:t>
            </a:r>
            <a:r>
              <a:rPr dirty="0" sz="1200" spc="-5">
                <a:latin typeface="Times New Roman"/>
                <a:cs typeface="Times New Roman"/>
              </a:rPr>
              <a:t>O-o-oh.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who 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a pilgrim,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wandering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devils,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nightbirds.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Nice </a:t>
            </a:r>
            <a:r>
              <a:rPr dirty="0" sz="1200">
                <a:latin typeface="Times New Roman"/>
                <a:cs typeface="Times New Roman"/>
              </a:rPr>
              <a:t>sort of </a:t>
            </a:r>
            <a:r>
              <a:rPr dirty="0" sz="1200" spc="-5">
                <a:latin typeface="Times New Roman"/>
                <a:cs typeface="Times New Roman"/>
              </a:rPr>
              <a:t>pilgrims! </a:t>
            </a:r>
            <a:r>
              <a:rPr dirty="0" sz="1200">
                <a:latin typeface="Times New Roman"/>
                <a:cs typeface="Times New Roman"/>
              </a:rPr>
              <a:t>They are drunkards . . </a:t>
            </a:r>
            <a:r>
              <a:rPr dirty="0" sz="1200" spc="-5">
                <a:latin typeface="Times New Roman"/>
                <a:cs typeface="Times New Roman"/>
              </a:rPr>
              <a:t>." mutters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watchman, reassured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tone </a:t>
            </a:r>
            <a:r>
              <a:rPr dirty="0" sz="1200" spc="-5">
                <a:latin typeface="Times New Roman"/>
                <a:cs typeface="Times New Roman"/>
              </a:rPr>
              <a:t>and sighs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stranger. "One's </a:t>
            </a:r>
            <a:r>
              <a:rPr dirty="0" sz="1200">
                <a:latin typeface="Times New Roman"/>
                <a:cs typeface="Times New Roman"/>
              </a:rPr>
              <a:t>tempted to </a:t>
            </a:r>
            <a:r>
              <a:rPr dirty="0" sz="1200" spc="-5">
                <a:latin typeface="Times New Roman"/>
                <a:cs typeface="Times New Roman"/>
              </a:rPr>
              <a:t>sin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They drink the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away </a:t>
            </a:r>
            <a:r>
              <a:rPr dirty="0" sz="1200" spc="-5">
                <a:latin typeface="Times New Roman"/>
                <a:cs typeface="Times New Roman"/>
              </a:rPr>
              <a:t>and prowl about at night. But </a:t>
            </a:r>
            <a:r>
              <a:rPr dirty="0" sz="1200">
                <a:latin typeface="Times New Roman"/>
                <a:cs typeface="Times New Roman"/>
              </a:rPr>
              <a:t>I fancy I heard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alone;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sounded </a:t>
            </a:r>
            <a:r>
              <a:rPr dirty="0" sz="1200">
                <a:latin typeface="Times New Roman"/>
                <a:cs typeface="Times New Roman"/>
              </a:rPr>
              <a:t>like two or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am alone, friend, </a:t>
            </a:r>
            <a:r>
              <a:rPr dirty="0" sz="1200">
                <a:latin typeface="Times New Roman"/>
                <a:cs typeface="Times New Roman"/>
              </a:rPr>
              <a:t>alone. Quite </a:t>
            </a:r>
            <a:r>
              <a:rPr dirty="0" sz="1200" spc="-5">
                <a:latin typeface="Times New Roman"/>
                <a:cs typeface="Times New Roman"/>
              </a:rPr>
              <a:t>alone. </a:t>
            </a:r>
            <a:r>
              <a:rPr dirty="0" sz="1200">
                <a:latin typeface="Times New Roman"/>
                <a:cs typeface="Times New Roman"/>
              </a:rPr>
              <a:t>O-o-oh our </a:t>
            </a:r>
            <a:r>
              <a:rPr dirty="0" sz="1200" spc="-5">
                <a:latin typeface="Times New Roman"/>
                <a:cs typeface="Times New Roman"/>
              </a:rPr>
              <a:t>sins.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2093595">
              <a:lnSpc>
                <a:spcPct val="1933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stumbles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against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 and </a:t>
            </a:r>
            <a:r>
              <a:rPr dirty="0" sz="1200">
                <a:latin typeface="Times New Roman"/>
                <a:cs typeface="Times New Roman"/>
              </a:rPr>
              <a:t>stops.  </a:t>
            </a:r>
            <a:r>
              <a:rPr dirty="0" sz="1200" spc="-5">
                <a:latin typeface="Times New Roman"/>
                <a:cs typeface="Times New Roman"/>
              </a:rPr>
              <a:t>"How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get </a:t>
            </a:r>
            <a:r>
              <a:rPr dirty="0" sz="1200">
                <a:latin typeface="Times New Roman"/>
                <a:cs typeface="Times New Roman"/>
              </a:rPr>
              <a:t>here?" 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lost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way, good </a:t>
            </a:r>
            <a:r>
              <a:rPr dirty="0" sz="1200">
                <a:latin typeface="Times New Roman"/>
                <a:cs typeface="Times New Roman"/>
              </a:rPr>
              <a:t>man. I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walking to the Mitrievsky Mill and I lost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way."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6575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1079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"Whew!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this the </a:t>
            </a:r>
            <a:r>
              <a:rPr dirty="0" sz="1200" spc="-5">
                <a:latin typeface="Times New Roman"/>
                <a:cs typeface="Times New Roman"/>
              </a:rPr>
              <a:t>road </a:t>
            </a:r>
            <a:r>
              <a:rPr dirty="0" sz="1200">
                <a:latin typeface="Times New Roman"/>
                <a:cs typeface="Times New Roman"/>
              </a:rPr>
              <a:t>to Mitrievsky Mill? You </a:t>
            </a:r>
            <a:r>
              <a:rPr dirty="0" sz="1200" spc="-5">
                <a:latin typeface="Times New Roman"/>
                <a:cs typeface="Times New Roman"/>
              </a:rPr>
              <a:t>sheepshead! For </a:t>
            </a:r>
            <a:r>
              <a:rPr dirty="0" sz="1200">
                <a:latin typeface="Times New Roman"/>
                <a:cs typeface="Times New Roman"/>
              </a:rPr>
              <a:t>the Mitrievsky Mill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much more to the </a:t>
            </a:r>
            <a:r>
              <a:rPr dirty="0" sz="1200" spc="-5">
                <a:latin typeface="Times New Roman"/>
                <a:cs typeface="Times New Roman"/>
              </a:rPr>
              <a:t>left, straight </a:t>
            </a:r>
            <a:r>
              <a:rPr dirty="0" sz="1200">
                <a:latin typeface="Times New Roman"/>
                <a:cs typeface="Times New Roman"/>
              </a:rPr>
              <a:t>out of the town along the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road. You 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drinking </a:t>
            </a:r>
            <a:r>
              <a:rPr dirty="0" sz="1200" spc="-5">
                <a:latin typeface="Times New Roman"/>
                <a:cs typeface="Times New Roman"/>
              </a:rPr>
              <a:t>and have gone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couple </a:t>
            </a:r>
            <a:r>
              <a:rPr dirty="0" sz="1200">
                <a:latin typeface="Times New Roman"/>
                <a:cs typeface="Times New Roman"/>
              </a:rPr>
              <a:t>of miles out of </a:t>
            </a:r>
            <a:r>
              <a:rPr dirty="0" sz="1200" spc="-5">
                <a:latin typeface="Times New Roman"/>
                <a:cs typeface="Times New Roman"/>
              </a:rPr>
              <a:t>your way. </a:t>
            </a:r>
            <a:r>
              <a:rPr dirty="0" sz="1200">
                <a:latin typeface="Times New Roman"/>
                <a:cs typeface="Times New Roman"/>
              </a:rPr>
              <a:t>You must </a:t>
            </a:r>
            <a:r>
              <a:rPr dirty="0" sz="1200" spc="-5">
                <a:latin typeface="Times New Roman"/>
                <a:cs typeface="Times New Roman"/>
              </a:rPr>
              <a:t>have  had </a:t>
            </a:r>
            <a:r>
              <a:rPr dirty="0" sz="1200">
                <a:latin typeface="Times New Roman"/>
                <a:cs typeface="Times New Roman"/>
              </a:rPr>
              <a:t>a drop in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did, </a:t>
            </a:r>
            <a:r>
              <a:rPr dirty="0" sz="1200" spc="-5">
                <a:latin typeface="Times New Roman"/>
                <a:cs typeface="Times New Roman"/>
              </a:rPr>
              <a:t>friend </a:t>
            </a:r>
            <a:r>
              <a:rPr dirty="0" sz="1200">
                <a:latin typeface="Times New Roman"/>
                <a:cs typeface="Times New Roman"/>
              </a:rPr>
              <a:t>. . . Truly I did; I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hide </a:t>
            </a:r>
            <a:r>
              <a:rPr dirty="0" sz="1200" spc="5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sins. </a:t>
            </a:r>
            <a:r>
              <a:rPr dirty="0" sz="1200">
                <a:latin typeface="Times New Roman"/>
                <a:cs typeface="Times New Roman"/>
              </a:rPr>
              <a:t>But how </a:t>
            </a:r>
            <a:r>
              <a:rPr dirty="0" sz="1200" spc="-5">
                <a:latin typeface="Times New Roman"/>
                <a:cs typeface="Times New Roman"/>
              </a:rPr>
              <a:t>am  </a:t>
            </a:r>
            <a:r>
              <a:rPr dirty="0" sz="1200">
                <a:latin typeface="Times New Roman"/>
                <a:cs typeface="Times New Roman"/>
              </a:rPr>
              <a:t>I to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 straight </a:t>
            </a:r>
            <a:r>
              <a:rPr dirty="0" sz="1200">
                <a:latin typeface="Times New Roman"/>
                <a:cs typeface="Times New Roman"/>
              </a:rPr>
              <a:t>on and on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avenue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farther, and </a:t>
            </a:r>
            <a:r>
              <a:rPr dirty="0" sz="1200">
                <a:latin typeface="Times New Roman"/>
                <a:cs typeface="Times New Roman"/>
              </a:rPr>
              <a:t>then turn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once  to the </a:t>
            </a:r>
            <a:r>
              <a:rPr dirty="0" sz="1200" spc="-5">
                <a:latin typeface="Times New Roman"/>
                <a:cs typeface="Times New Roman"/>
              </a:rPr>
              <a:t>left 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crossed </a:t>
            </a:r>
            <a:r>
              <a:rPr dirty="0" sz="1200">
                <a:latin typeface="Times New Roman"/>
                <a:cs typeface="Times New Roman"/>
              </a:rPr>
              <a:t>the whole </a:t>
            </a:r>
            <a:r>
              <a:rPr dirty="0" sz="1200" spc="-5">
                <a:latin typeface="Times New Roman"/>
                <a:cs typeface="Times New Roman"/>
              </a:rPr>
              <a:t>graveyard right </a:t>
            </a:r>
            <a:r>
              <a:rPr dirty="0" sz="1200" spc="1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gate. There will 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gate there.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God's blessing.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don't </a:t>
            </a:r>
            <a:r>
              <a:rPr dirty="0" sz="1200" spc="-5">
                <a:latin typeface="Times New Roman"/>
                <a:cs typeface="Times New Roman"/>
              </a:rPr>
              <a:t>fall </a:t>
            </a:r>
            <a:r>
              <a:rPr dirty="0" sz="1200">
                <a:latin typeface="Times New Roman"/>
                <a:cs typeface="Times New Roman"/>
              </a:rPr>
              <a:t>into the  </a:t>
            </a:r>
            <a:r>
              <a:rPr dirty="0" sz="1200" spc="-5">
                <a:latin typeface="Times New Roman"/>
                <a:cs typeface="Times New Roman"/>
              </a:rPr>
              <a:t>ditch.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out of the </a:t>
            </a:r>
            <a:r>
              <a:rPr dirty="0" sz="1200" spc="-5">
                <a:latin typeface="Times New Roman"/>
                <a:cs typeface="Times New Roman"/>
              </a:rPr>
              <a:t>graveyard you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fields till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out on the </a:t>
            </a:r>
            <a:r>
              <a:rPr dirty="0" sz="1200" spc="-5">
                <a:latin typeface="Times New Roman"/>
                <a:cs typeface="Times New Roman"/>
              </a:rPr>
              <a:t>main</a:t>
            </a:r>
            <a:r>
              <a:rPr dirty="0" sz="1200">
                <a:latin typeface="Times New Roman"/>
                <a:cs typeface="Times New Roman"/>
              </a:rPr>
              <a:t> road."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"God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health, friend. May the </a:t>
            </a:r>
            <a:r>
              <a:rPr dirty="0" sz="1200" spc="-5">
                <a:latin typeface="Times New Roman"/>
                <a:cs typeface="Times New Roman"/>
              </a:rPr>
              <a:t>Queen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 </a:t>
            </a:r>
            <a:r>
              <a:rPr dirty="0" sz="1200">
                <a:latin typeface="Times New Roman"/>
                <a:cs typeface="Times New Roman"/>
              </a:rPr>
              <a:t>save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have mercy on  </a:t>
            </a:r>
            <a:r>
              <a:rPr dirty="0" sz="1200" spc="-5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might take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along, good </a:t>
            </a:r>
            <a:r>
              <a:rPr dirty="0" sz="1200">
                <a:latin typeface="Times New Roman"/>
                <a:cs typeface="Times New Roman"/>
              </a:rPr>
              <a:t>man! Be </a:t>
            </a:r>
            <a:r>
              <a:rPr dirty="0" sz="1200" spc="-5">
                <a:latin typeface="Times New Roman"/>
                <a:cs typeface="Times New Roman"/>
              </a:rPr>
              <a:t>merciful! </a:t>
            </a:r>
            <a:r>
              <a:rPr dirty="0" sz="1200" spc="-10">
                <a:latin typeface="Times New Roman"/>
                <a:cs typeface="Times New Roman"/>
              </a:rPr>
              <a:t>Lead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"As 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the time to </a:t>
            </a:r>
            <a:r>
              <a:rPr dirty="0" sz="1200" spc="-5">
                <a:latin typeface="Times New Roman"/>
                <a:cs typeface="Times New Roman"/>
              </a:rPr>
              <a:t>waste! Go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yourself!"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"Be merciful!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5">
                <a:latin typeface="Times New Roman"/>
                <a:cs typeface="Times New Roman"/>
              </a:rPr>
              <a:t>pray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anything;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one's </a:t>
            </a:r>
            <a:r>
              <a:rPr dirty="0" sz="1200" spc="10">
                <a:latin typeface="Times New Roman"/>
                <a:cs typeface="Times New Roman"/>
              </a:rPr>
              <a:t>hand </a:t>
            </a:r>
            <a:r>
              <a:rPr dirty="0" sz="1200" spc="-5">
                <a:latin typeface="Times New Roman"/>
                <a:cs typeface="Times New Roman"/>
              </a:rPr>
              <a:t>before one's  face, friend.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dark, </a:t>
            </a:r>
            <a:r>
              <a:rPr dirty="0" sz="1200" spc="-5">
                <a:latin typeface="Times New Roman"/>
                <a:cs typeface="Times New Roman"/>
              </a:rPr>
              <a:t>so dark! Show </a:t>
            </a:r>
            <a:r>
              <a:rPr dirty="0" sz="1200">
                <a:latin typeface="Times New Roman"/>
                <a:cs typeface="Times New Roman"/>
              </a:rPr>
              <a:t>me the </a:t>
            </a:r>
            <a:r>
              <a:rPr dirty="0" sz="1200" spc="-5">
                <a:latin typeface="Times New Roman"/>
                <a:cs typeface="Times New Roman"/>
              </a:rPr>
              <a:t>way,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"As though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the time to take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about; </a:t>
            </a:r>
            <a:r>
              <a:rPr dirty="0" sz="1200">
                <a:latin typeface="Times New Roman"/>
                <a:cs typeface="Times New Roman"/>
              </a:rPr>
              <a:t>if I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to play the nurse to </a:t>
            </a:r>
            <a:r>
              <a:rPr dirty="0" sz="1200" spc="-5">
                <a:latin typeface="Times New Roman"/>
                <a:cs typeface="Times New Roman"/>
              </a:rPr>
              <a:t>everyone </a:t>
            </a:r>
            <a:r>
              <a:rPr dirty="0" sz="1200">
                <a:latin typeface="Times New Roman"/>
                <a:cs typeface="Times New Roman"/>
              </a:rPr>
              <a:t>I  should </a:t>
            </a:r>
            <a:r>
              <a:rPr dirty="0" sz="1200" spc="-5">
                <a:latin typeface="Times New Roman"/>
                <a:cs typeface="Times New Roman"/>
              </a:rPr>
              <a:t>never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"For Christ's </a:t>
            </a:r>
            <a:r>
              <a:rPr dirty="0" sz="1200">
                <a:latin typeface="Times New Roman"/>
                <a:cs typeface="Times New Roman"/>
              </a:rPr>
              <a:t>sake, take me!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see,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afraid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alone through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graveyard.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terrifying, friend, it's terrifying; </a:t>
            </a:r>
            <a:r>
              <a:rPr dirty="0" sz="1200">
                <a:latin typeface="Times New Roman"/>
                <a:cs typeface="Times New Roman"/>
              </a:rPr>
              <a:t>I am </a:t>
            </a:r>
            <a:r>
              <a:rPr dirty="0" sz="1200" spc="-5">
                <a:latin typeface="Times New Roman"/>
                <a:cs typeface="Times New Roman"/>
              </a:rPr>
              <a:t>afraid, good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rid of </a:t>
            </a:r>
            <a:r>
              <a:rPr dirty="0" sz="1200" spc="-5">
                <a:latin typeface="Times New Roman"/>
                <a:cs typeface="Times New Roman"/>
              </a:rPr>
              <a:t>you," sighs </a:t>
            </a:r>
            <a:r>
              <a:rPr dirty="0" sz="1200">
                <a:latin typeface="Times New Roman"/>
                <a:cs typeface="Times New Roman"/>
              </a:rPr>
              <a:t>the watchman. </a:t>
            </a:r>
            <a:r>
              <a:rPr dirty="0" sz="1200" spc="-5">
                <a:latin typeface="Times New Roman"/>
                <a:cs typeface="Times New Roman"/>
              </a:rPr>
              <a:t>"All right then, come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traveller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together.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walk shoulder </a:t>
            </a:r>
            <a:r>
              <a:rPr dirty="0" sz="1200">
                <a:latin typeface="Times New Roman"/>
                <a:cs typeface="Times New Roman"/>
              </a:rPr>
              <a:t>to shoulder </a:t>
            </a:r>
            <a:r>
              <a:rPr dirty="0" sz="1200" spc="-5">
                <a:latin typeface="Times New Roman"/>
                <a:cs typeface="Times New Roman"/>
              </a:rPr>
              <a:t>in  silence. A </a:t>
            </a:r>
            <a:r>
              <a:rPr dirty="0" sz="1200">
                <a:latin typeface="Times New Roman"/>
                <a:cs typeface="Times New Roman"/>
              </a:rPr>
              <a:t>damp, cutting wind </a:t>
            </a:r>
            <a:r>
              <a:rPr dirty="0" sz="1200" spc="-5">
                <a:latin typeface="Times New Roman"/>
                <a:cs typeface="Times New Roman"/>
              </a:rPr>
              <a:t>blows straight </a:t>
            </a:r>
            <a:r>
              <a:rPr dirty="0" sz="1200">
                <a:latin typeface="Times New Roman"/>
                <a:cs typeface="Times New Roman"/>
              </a:rPr>
              <a:t>into their </a:t>
            </a:r>
            <a:r>
              <a:rPr dirty="0" sz="1200" spc="-5">
                <a:latin typeface="Times New Roman"/>
                <a:cs typeface="Times New Roman"/>
              </a:rPr>
              <a:t>faces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unseen trees  </a:t>
            </a:r>
            <a:r>
              <a:rPr dirty="0" sz="1200">
                <a:latin typeface="Times New Roman"/>
                <a:cs typeface="Times New Roman"/>
              </a:rPr>
              <a:t>murmuring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rustling </a:t>
            </a:r>
            <a:r>
              <a:rPr dirty="0" sz="1200" spc="-5">
                <a:latin typeface="Times New Roman"/>
                <a:cs typeface="Times New Roman"/>
              </a:rPr>
              <a:t>scatter </a:t>
            </a:r>
            <a:r>
              <a:rPr dirty="0" sz="1200">
                <a:latin typeface="Times New Roman"/>
                <a:cs typeface="Times New Roman"/>
              </a:rPr>
              <a:t>big drops upon them. . . . The </a:t>
            </a:r>
            <a:r>
              <a:rPr dirty="0" sz="1200" spc="-5">
                <a:latin typeface="Times New Roman"/>
                <a:cs typeface="Times New Roman"/>
              </a:rPr>
              <a:t>path is almost entirely  covered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puddles.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"There is </a:t>
            </a:r>
            <a:r>
              <a:rPr dirty="0" sz="1200">
                <a:latin typeface="Times New Roman"/>
                <a:cs typeface="Times New Roman"/>
              </a:rPr>
              <a:t>one thing </a:t>
            </a:r>
            <a:r>
              <a:rPr dirty="0" sz="1200" spc="-5">
                <a:latin typeface="Times New Roman"/>
                <a:cs typeface="Times New Roman"/>
              </a:rPr>
              <a:t>passes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understanding,"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watchman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prolonged  silence—"how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got here.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gate's locked.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climb over </a:t>
            </a:r>
            <a:r>
              <a:rPr dirty="0" sz="1200">
                <a:latin typeface="Times New Roman"/>
                <a:cs typeface="Times New Roman"/>
              </a:rPr>
              <a:t>the wall?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did  </a:t>
            </a:r>
            <a:r>
              <a:rPr dirty="0" sz="1200" spc="-5">
                <a:latin typeface="Times New Roman"/>
                <a:cs typeface="Times New Roman"/>
              </a:rPr>
              <a:t>climb </a:t>
            </a:r>
            <a:r>
              <a:rPr dirty="0" sz="1200">
                <a:latin typeface="Times New Roman"/>
                <a:cs typeface="Times New Roman"/>
              </a:rPr>
              <a:t>over the </a:t>
            </a:r>
            <a:r>
              <a:rPr dirty="0" sz="1200" spc="-5">
                <a:latin typeface="Times New Roman"/>
                <a:cs typeface="Times New Roman"/>
              </a:rPr>
              <a:t>wall, </a:t>
            </a:r>
            <a:r>
              <a:rPr dirty="0" sz="1200">
                <a:latin typeface="Times New Roman"/>
                <a:cs typeface="Times New Roman"/>
              </a:rPr>
              <a:t>that's the last thing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expect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old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don't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5">
                <a:latin typeface="Times New Roman"/>
                <a:cs typeface="Times New Roman"/>
              </a:rPr>
              <a:t>friend,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know. 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say myself how I </a:t>
            </a:r>
            <a:r>
              <a:rPr dirty="0" sz="1200" spc="-5">
                <a:latin typeface="Times New Roman"/>
                <a:cs typeface="Times New Roman"/>
              </a:rPr>
              <a:t>got here.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visitation. </a:t>
            </a:r>
            <a:r>
              <a:rPr dirty="0" sz="1200" spc="-5">
                <a:latin typeface="Times New Roman"/>
                <a:cs typeface="Times New Roman"/>
              </a:rPr>
              <a:t>A  chastisement </a:t>
            </a:r>
            <a:r>
              <a:rPr dirty="0" sz="1200">
                <a:latin typeface="Times New Roman"/>
                <a:cs typeface="Times New Roman"/>
              </a:rPr>
              <a:t>of the Lord. Truly a visitation, the evil one </a:t>
            </a:r>
            <a:r>
              <a:rPr dirty="0" sz="1200" spc="-5">
                <a:latin typeface="Times New Roman"/>
                <a:cs typeface="Times New Roman"/>
              </a:rPr>
              <a:t>confounded </a:t>
            </a:r>
            <a:r>
              <a:rPr dirty="0" sz="1200">
                <a:latin typeface="Times New Roman"/>
                <a:cs typeface="Times New Roman"/>
              </a:rPr>
              <a:t>me.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a  </a:t>
            </a:r>
            <a:r>
              <a:rPr dirty="0" sz="1200" spc="-5">
                <a:latin typeface="Times New Roman"/>
                <a:cs typeface="Times New Roman"/>
              </a:rPr>
              <a:t>watchman here,</a:t>
            </a:r>
            <a:r>
              <a:rPr dirty="0" sz="1200">
                <a:latin typeface="Times New Roman"/>
                <a:cs typeface="Times New Roman"/>
              </a:rPr>
              <a:t> friend?"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one for the whole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graveyard?"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such a violent </a:t>
            </a:r>
            <a:r>
              <a:rPr dirty="0" sz="1200" spc="-5">
                <a:latin typeface="Times New Roman"/>
                <a:cs typeface="Times New Roman"/>
              </a:rPr>
              <a:t>gust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wind that both stop for a minute.  Waiting till the </a:t>
            </a:r>
            <a:r>
              <a:rPr dirty="0" sz="1200" spc="-5">
                <a:latin typeface="Times New Roman"/>
                <a:cs typeface="Times New Roman"/>
              </a:rPr>
              <a:t>violence </a:t>
            </a:r>
            <a:r>
              <a:rPr dirty="0" sz="1200">
                <a:latin typeface="Times New Roman"/>
                <a:cs typeface="Times New Roman"/>
              </a:rPr>
              <a:t>of the wind </a:t>
            </a:r>
            <a:r>
              <a:rPr dirty="0" sz="1200" spc="-5">
                <a:latin typeface="Times New Roman"/>
                <a:cs typeface="Times New Roman"/>
              </a:rPr>
              <a:t>abates,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answers: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6575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079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"There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us, </a:t>
            </a:r>
            <a:r>
              <a:rPr dirty="0" sz="1200">
                <a:latin typeface="Times New Roman"/>
                <a:cs typeface="Times New Roman"/>
              </a:rPr>
              <a:t>but one </a:t>
            </a:r>
            <a:r>
              <a:rPr dirty="0" sz="1200" spc="-5">
                <a:latin typeface="Times New Roman"/>
                <a:cs typeface="Times New Roman"/>
              </a:rPr>
              <a:t>is lying </a:t>
            </a:r>
            <a:r>
              <a:rPr dirty="0" sz="1200">
                <a:latin typeface="Times New Roman"/>
                <a:cs typeface="Times New Roman"/>
              </a:rPr>
              <a:t>ill in a </a:t>
            </a:r>
            <a:r>
              <a:rPr dirty="0" sz="1200" spc="-10">
                <a:latin typeface="Times New Roman"/>
                <a:cs typeface="Times New Roman"/>
              </a:rPr>
              <a:t>fever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other's asleep. He and </a:t>
            </a:r>
            <a:r>
              <a:rPr dirty="0" sz="1200">
                <a:latin typeface="Times New Roman"/>
                <a:cs typeface="Times New Roman"/>
              </a:rPr>
              <a:t>I take  turns</a:t>
            </a:r>
            <a:r>
              <a:rPr dirty="0" sz="1200" spc="-5">
                <a:latin typeface="Times New Roman"/>
                <a:cs typeface="Times New Roman"/>
              </a:rPr>
              <a:t> about."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"Ah, </a:t>
            </a:r>
            <a:r>
              <a:rPr dirty="0" sz="1200">
                <a:latin typeface="Times New Roman"/>
                <a:cs typeface="Times New Roman"/>
              </a:rPr>
              <a:t>to be sure, </a:t>
            </a:r>
            <a:r>
              <a:rPr dirty="0" sz="1200" spc="-5">
                <a:latin typeface="Times New Roman"/>
                <a:cs typeface="Times New Roman"/>
              </a:rPr>
              <a:t>friend. </a:t>
            </a:r>
            <a:r>
              <a:rPr dirty="0" sz="1200">
                <a:latin typeface="Times New Roman"/>
                <a:cs typeface="Times New Roman"/>
              </a:rPr>
              <a:t>What a wind! The dead must </a:t>
            </a:r>
            <a:r>
              <a:rPr dirty="0" sz="1200" spc="-5">
                <a:latin typeface="Times New Roman"/>
                <a:cs typeface="Times New Roman"/>
              </a:rPr>
              <a:t>hear </a:t>
            </a:r>
            <a:r>
              <a:rPr dirty="0" sz="1200">
                <a:latin typeface="Times New Roman"/>
                <a:cs typeface="Times New Roman"/>
              </a:rPr>
              <a:t>it!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howls </a:t>
            </a:r>
            <a:r>
              <a:rPr dirty="0" sz="1200">
                <a:latin typeface="Times New Roman"/>
                <a:cs typeface="Times New Roman"/>
              </a:rPr>
              <a:t>like a wild beast!  </a:t>
            </a:r>
            <a:r>
              <a:rPr dirty="0" sz="1200" spc="-5">
                <a:latin typeface="Times New Roman"/>
                <a:cs typeface="Times New Roman"/>
              </a:rPr>
              <a:t>O-o-oh."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where 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come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distance, friend.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from Vologda, </a:t>
            </a:r>
            <a:r>
              <a:rPr dirty="0" sz="1200">
                <a:latin typeface="Times New Roman"/>
                <a:cs typeface="Times New Roman"/>
              </a:rPr>
              <a:t>a long way off. I go from one holy place  to </a:t>
            </a:r>
            <a:r>
              <a:rPr dirty="0" sz="1200" spc="-5">
                <a:latin typeface="Times New Roman"/>
                <a:cs typeface="Times New Roman"/>
              </a:rPr>
              <a:t>another and </a:t>
            </a:r>
            <a:r>
              <a:rPr dirty="0" sz="1200" spc="5">
                <a:latin typeface="Times New Roman"/>
                <a:cs typeface="Times New Roman"/>
              </a:rPr>
              <a:t>pray </a:t>
            </a:r>
            <a:r>
              <a:rPr dirty="0" sz="1200">
                <a:latin typeface="Times New Roman"/>
                <a:cs typeface="Times New Roman"/>
              </a:rPr>
              <a:t>for people. Save me </a:t>
            </a:r>
            <a:r>
              <a:rPr dirty="0" sz="1200" spc="-5">
                <a:latin typeface="Times New Roman"/>
                <a:cs typeface="Times New Roman"/>
              </a:rPr>
              <a:t>and have </a:t>
            </a:r>
            <a:r>
              <a:rPr dirty="0" sz="1200">
                <a:latin typeface="Times New Roman"/>
                <a:cs typeface="Times New Roman"/>
              </a:rPr>
              <a:t>mercy upon me, </a:t>
            </a:r>
            <a:r>
              <a:rPr dirty="0" sz="1200" spc="-5">
                <a:latin typeface="Times New Roman"/>
                <a:cs typeface="Times New Roman"/>
              </a:rPr>
              <a:t>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Lord."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stops </a:t>
            </a:r>
            <a:r>
              <a:rPr dirty="0" sz="1200">
                <a:latin typeface="Times New Roman"/>
                <a:cs typeface="Times New Roman"/>
              </a:rPr>
              <a:t>for a minute to </a:t>
            </a:r>
            <a:r>
              <a:rPr dirty="0" sz="1200" spc="-5">
                <a:latin typeface="Times New Roman"/>
                <a:cs typeface="Times New Roman"/>
              </a:rPr>
              <a:t>light his pipe. He </a:t>
            </a:r>
            <a:r>
              <a:rPr dirty="0" sz="1200">
                <a:latin typeface="Times New Roman"/>
                <a:cs typeface="Times New Roman"/>
              </a:rPr>
              <a:t>stoops down </a:t>
            </a:r>
            <a:r>
              <a:rPr dirty="0" sz="1200" spc="-5">
                <a:latin typeface="Times New Roman"/>
                <a:cs typeface="Times New Roman"/>
              </a:rPr>
              <a:t>behind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traveller's  back and </a:t>
            </a:r>
            <a:r>
              <a:rPr dirty="0" sz="1200">
                <a:latin typeface="Times New Roman"/>
                <a:cs typeface="Times New Roman"/>
              </a:rPr>
              <a:t>lights </a:t>
            </a:r>
            <a:r>
              <a:rPr dirty="0" sz="1200" spc="-5">
                <a:latin typeface="Times New Roman"/>
                <a:cs typeface="Times New Roman"/>
              </a:rPr>
              <a:t>several matches.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gleam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first match lights </a:t>
            </a:r>
            <a:r>
              <a:rPr dirty="0" sz="1200">
                <a:latin typeface="Times New Roman"/>
                <a:cs typeface="Times New Roman"/>
              </a:rPr>
              <a:t>up for one </a:t>
            </a:r>
            <a:r>
              <a:rPr dirty="0" sz="1200" spc="-5">
                <a:latin typeface="Times New Roman"/>
                <a:cs typeface="Times New Roman"/>
              </a:rPr>
              <a:t>instant </a:t>
            </a:r>
            <a:r>
              <a:rPr dirty="0" sz="1200">
                <a:latin typeface="Times New Roman"/>
                <a:cs typeface="Times New Roman"/>
              </a:rPr>
              <a:t>a  bit of the </a:t>
            </a:r>
            <a:r>
              <a:rPr dirty="0" sz="1200" spc="-5">
                <a:latin typeface="Times New Roman"/>
                <a:cs typeface="Times New Roman"/>
              </a:rPr>
              <a:t>avenue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right, </a:t>
            </a:r>
            <a:r>
              <a:rPr dirty="0" sz="1200">
                <a:latin typeface="Times New Roman"/>
                <a:cs typeface="Times New Roman"/>
              </a:rPr>
              <a:t>a white tombstone with </a:t>
            </a:r>
            <a:r>
              <a:rPr dirty="0" sz="1200" spc="-5">
                <a:latin typeface="Times New Roman"/>
                <a:cs typeface="Times New Roman"/>
              </a:rPr>
              <a:t>an angel, and </a:t>
            </a:r>
            <a:r>
              <a:rPr dirty="0" sz="1200">
                <a:latin typeface="Times New Roman"/>
                <a:cs typeface="Times New Roman"/>
              </a:rPr>
              <a:t>a dark </a:t>
            </a:r>
            <a:r>
              <a:rPr dirty="0" sz="1200" spc="-5">
                <a:latin typeface="Times New Roman"/>
                <a:cs typeface="Times New Roman"/>
              </a:rPr>
              <a:t>cross;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of the second match, </a:t>
            </a:r>
            <a:r>
              <a:rPr dirty="0" sz="1200" spc="-5">
                <a:latin typeface="Times New Roman"/>
                <a:cs typeface="Times New Roman"/>
              </a:rPr>
              <a:t>flaring </a:t>
            </a:r>
            <a:r>
              <a:rPr dirty="0" sz="1200">
                <a:latin typeface="Times New Roman"/>
                <a:cs typeface="Times New Roman"/>
              </a:rPr>
              <a:t>up brightly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extinguished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wind, </a:t>
            </a:r>
            <a:r>
              <a:rPr dirty="0" sz="1200" spc="-5">
                <a:latin typeface="Times New Roman"/>
                <a:cs typeface="Times New Roman"/>
              </a:rPr>
              <a:t>flashes </a:t>
            </a:r>
            <a:r>
              <a:rPr dirty="0" sz="1200">
                <a:latin typeface="Times New Roman"/>
                <a:cs typeface="Times New Roman"/>
              </a:rPr>
              <a:t>like  </a:t>
            </a:r>
            <a:r>
              <a:rPr dirty="0" sz="1200" spc="-5">
                <a:latin typeface="Times New Roman"/>
                <a:cs typeface="Times New Roman"/>
              </a:rPr>
              <a:t>lightning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side, </a:t>
            </a:r>
            <a:r>
              <a:rPr dirty="0" sz="1200" spc="-5">
                <a:latin typeface="Times New Roman"/>
                <a:cs typeface="Times New Roman"/>
              </a:rPr>
              <a:t>and from </a:t>
            </a:r>
            <a:r>
              <a:rPr dirty="0" sz="1200">
                <a:latin typeface="Times New Roman"/>
                <a:cs typeface="Times New Roman"/>
              </a:rPr>
              <a:t>the darkness nothing </a:t>
            </a:r>
            <a:r>
              <a:rPr dirty="0" sz="1200" spc="-5">
                <a:latin typeface="Times New Roman"/>
                <a:cs typeface="Times New Roman"/>
              </a:rPr>
              <a:t>stands </a:t>
            </a:r>
            <a:r>
              <a:rPr dirty="0" sz="1200">
                <a:latin typeface="Times New Roman"/>
                <a:cs typeface="Times New Roman"/>
              </a:rPr>
              <a:t>out but the </a:t>
            </a:r>
            <a:r>
              <a:rPr dirty="0" sz="1200" spc="-5">
                <a:latin typeface="Times New Roman"/>
                <a:cs typeface="Times New Roman"/>
              </a:rPr>
              <a:t>angle </a:t>
            </a:r>
            <a:r>
              <a:rPr dirty="0" sz="1200">
                <a:latin typeface="Times New Roman"/>
                <a:cs typeface="Times New Roman"/>
              </a:rPr>
              <a:t>of  some sort of trellis; the third </a:t>
            </a:r>
            <a:r>
              <a:rPr dirty="0" sz="1200" spc="-5">
                <a:latin typeface="Times New Roman"/>
                <a:cs typeface="Times New Roman"/>
              </a:rPr>
              <a:t>match throws light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right and </a:t>
            </a:r>
            <a:r>
              <a:rPr dirty="0" sz="1200">
                <a:latin typeface="Times New Roman"/>
                <a:cs typeface="Times New Roman"/>
              </a:rPr>
              <a:t>to left, revealing the white  </a:t>
            </a:r>
            <a:r>
              <a:rPr dirty="0" sz="1200" spc="-5">
                <a:latin typeface="Times New Roman"/>
                <a:cs typeface="Times New Roman"/>
              </a:rPr>
              <a:t>tombstone,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dark cross,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trellis </a:t>
            </a:r>
            <a:r>
              <a:rPr dirty="0" sz="1200">
                <a:latin typeface="Times New Roman"/>
                <a:cs typeface="Times New Roman"/>
              </a:rPr>
              <a:t>round a </a:t>
            </a:r>
            <a:r>
              <a:rPr dirty="0" sz="1200" spc="-5">
                <a:latin typeface="Times New Roman"/>
                <a:cs typeface="Times New Roman"/>
              </a:rPr>
              <a:t>child's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</a:t>
            </a:r>
            <a:r>
              <a:rPr dirty="0" sz="1200">
                <a:latin typeface="Times New Roman"/>
                <a:cs typeface="Times New Roman"/>
              </a:rPr>
              <a:t>departed </a:t>
            </a:r>
            <a:r>
              <a:rPr dirty="0" sz="1200" spc="-5">
                <a:latin typeface="Times New Roman"/>
                <a:cs typeface="Times New Roman"/>
              </a:rPr>
              <a:t>sleep;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dear </a:t>
            </a:r>
            <a:r>
              <a:rPr dirty="0" sz="1200">
                <a:latin typeface="Times New Roman"/>
                <a:cs typeface="Times New Roman"/>
              </a:rPr>
              <a:t>ones </a:t>
            </a:r>
            <a:r>
              <a:rPr dirty="0" sz="1200" spc="-5">
                <a:latin typeface="Times New Roman"/>
                <a:cs typeface="Times New Roman"/>
              </a:rPr>
              <a:t>sleep!"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 mutters, </a:t>
            </a:r>
            <a:r>
              <a:rPr dirty="0" sz="1200">
                <a:latin typeface="Times New Roman"/>
                <a:cs typeface="Times New Roman"/>
              </a:rPr>
              <a:t>sighing </a:t>
            </a:r>
            <a:r>
              <a:rPr dirty="0" sz="1200" spc="-5">
                <a:latin typeface="Times New Roman"/>
                <a:cs typeface="Times New Roman"/>
              </a:rPr>
              <a:t>loudly. </a:t>
            </a:r>
            <a:r>
              <a:rPr dirty="0" sz="1200">
                <a:latin typeface="Times New Roman"/>
                <a:cs typeface="Times New Roman"/>
              </a:rPr>
              <a:t>"They  </a:t>
            </a:r>
            <a:r>
              <a:rPr dirty="0" sz="1200" spc="-5">
                <a:latin typeface="Times New Roman"/>
                <a:cs typeface="Times New Roman"/>
              </a:rPr>
              <a:t>all sleep alike, rich and </a:t>
            </a:r>
            <a:r>
              <a:rPr dirty="0" sz="1200">
                <a:latin typeface="Times New Roman"/>
                <a:cs typeface="Times New Roman"/>
              </a:rPr>
              <a:t>poor, </a:t>
            </a:r>
            <a:r>
              <a:rPr dirty="0" sz="1200" spc="-5">
                <a:latin typeface="Times New Roman"/>
                <a:cs typeface="Times New Roman"/>
              </a:rPr>
              <a:t>wise and </a:t>
            </a:r>
            <a:r>
              <a:rPr dirty="0" sz="1200">
                <a:latin typeface="Times New Roman"/>
                <a:cs typeface="Times New Roman"/>
              </a:rPr>
              <a:t>foolish, good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wicked. They are of the same 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now. And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sleep </a:t>
            </a:r>
            <a:r>
              <a:rPr dirty="0" sz="1200">
                <a:latin typeface="Times New Roman"/>
                <a:cs typeface="Times New Roman"/>
              </a:rPr>
              <a:t>till the last </a:t>
            </a:r>
            <a:r>
              <a:rPr dirty="0" sz="1200" spc="-5">
                <a:latin typeface="Times New Roman"/>
                <a:cs typeface="Times New Roman"/>
              </a:rPr>
              <a:t>trump.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Kingdom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 and peace  eternal </a:t>
            </a:r>
            <a:r>
              <a:rPr dirty="0" sz="1200">
                <a:latin typeface="Times New Roman"/>
                <a:cs typeface="Times New Roman"/>
              </a:rPr>
              <a:t>be theirs."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"Here we </a:t>
            </a:r>
            <a:r>
              <a:rPr dirty="0" sz="1200">
                <a:latin typeface="Times New Roman"/>
                <a:cs typeface="Times New Roman"/>
              </a:rPr>
              <a:t>are walking along now, but the time will </a:t>
            </a:r>
            <a:r>
              <a:rPr dirty="0" sz="1200" spc="-5">
                <a:latin typeface="Times New Roman"/>
                <a:cs typeface="Times New Roman"/>
              </a:rPr>
              <a:t>come when we shall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lying </a:t>
            </a:r>
            <a:r>
              <a:rPr dirty="0" sz="1200">
                <a:latin typeface="Times New Roman"/>
                <a:cs typeface="Times New Roman"/>
              </a:rPr>
              <a:t>here  </a:t>
            </a:r>
            <a:r>
              <a:rPr dirty="0" sz="1200" spc="-5">
                <a:latin typeface="Times New Roman"/>
                <a:cs typeface="Times New Roman"/>
              </a:rPr>
              <a:t>ourselves," says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watchman.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"To </a:t>
            </a:r>
            <a:r>
              <a:rPr dirty="0" sz="1200">
                <a:latin typeface="Times New Roman"/>
                <a:cs typeface="Times New Roman"/>
              </a:rPr>
              <a:t>be sure, to be sure, </a:t>
            </a:r>
            <a:r>
              <a:rPr dirty="0" sz="1200" spc="-5">
                <a:latin typeface="Times New Roman"/>
                <a:cs typeface="Times New Roman"/>
              </a:rPr>
              <a:t>we shall all.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man who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die. O-o-oh. Our  </a:t>
            </a:r>
            <a:r>
              <a:rPr dirty="0" sz="1200" spc="-5">
                <a:latin typeface="Times New Roman"/>
                <a:cs typeface="Times New Roman"/>
              </a:rPr>
              <a:t>doings are </a:t>
            </a:r>
            <a:r>
              <a:rPr dirty="0" sz="1200">
                <a:latin typeface="Times New Roman"/>
                <a:cs typeface="Times New Roman"/>
              </a:rPr>
              <a:t>wicked, our </a:t>
            </a:r>
            <a:r>
              <a:rPr dirty="0" sz="1200" spc="-5">
                <a:latin typeface="Times New Roman"/>
                <a:cs typeface="Times New Roman"/>
              </a:rPr>
              <a:t>thoughts are deceitful! Sins, sins! </a:t>
            </a:r>
            <a:r>
              <a:rPr dirty="0" sz="1200">
                <a:latin typeface="Times New Roman"/>
                <a:cs typeface="Times New Roman"/>
              </a:rPr>
              <a:t>My soul </a:t>
            </a:r>
            <a:r>
              <a:rPr dirty="0" sz="1200" spc="-5">
                <a:latin typeface="Times New Roman"/>
                <a:cs typeface="Times New Roman"/>
              </a:rPr>
              <a:t>accursed, </a:t>
            </a:r>
            <a:r>
              <a:rPr dirty="0" sz="1200">
                <a:latin typeface="Times New Roman"/>
                <a:cs typeface="Times New Roman"/>
              </a:rPr>
              <a:t>ever  </a:t>
            </a:r>
            <a:r>
              <a:rPr dirty="0" sz="1200" spc="-5">
                <a:latin typeface="Times New Roman"/>
                <a:cs typeface="Times New Roman"/>
              </a:rPr>
              <a:t>covetous,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belly </a:t>
            </a:r>
            <a:r>
              <a:rPr dirty="0" sz="1200" spc="-5">
                <a:latin typeface="Times New Roman"/>
                <a:cs typeface="Times New Roman"/>
              </a:rPr>
              <a:t>greedy and </a:t>
            </a:r>
            <a:r>
              <a:rPr dirty="0" sz="1200">
                <a:latin typeface="Times New Roman"/>
                <a:cs typeface="Times New Roman"/>
              </a:rPr>
              <a:t>lustful! I have </a:t>
            </a:r>
            <a:r>
              <a:rPr dirty="0" sz="1200" spc="-5">
                <a:latin typeface="Times New Roman"/>
                <a:cs typeface="Times New Roman"/>
              </a:rPr>
              <a:t>angered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Lord and there </a:t>
            </a:r>
            <a:r>
              <a:rPr dirty="0" sz="1200">
                <a:latin typeface="Times New Roman"/>
                <a:cs typeface="Times New Roman"/>
              </a:rPr>
              <a:t>is no </a:t>
            </a:r>
            <a:r>
              <a:rPr dirty="0" sz="1200" spc="-5">
                <a:latin typeface="Times New Roman"/>
                <a:cs typeface="Times New Roman"/>
              </a:rPr>
              <a:t>salvation  </a:t>
            </a:r>
            <a:r>
              <a:rPr dirty="0" sz="1200">
                <a:latin typeface="Times New Roman"/>
                <a:cs typeface="Times New Roman"/>
              </a:rPr>
              <a:t>for me in this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>
                <a:latin typeface="Times New Roman"/>
                <a:cs typeface="Times New Roman"/>
              </a:rPr>
              <a:t>and the next.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deep in </a:t>
            </a:r>
            <a:r>
              <a:rPr dirty="0" sz="1200" spc="-5">
                <a:latin typeface="Times New Roman"/>
                <a:cs typeface="Times New Roman"/>
              </a:rPr>
              <a:t>sins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worm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earth."</a:t>
            </a:r>
            <a:endParaRPr sz="1200">
              <a:latin typeface="Times New Roman"/>
              <a:cs typeface="Times New Roman"/>
            </a:endParaRPr>
          </a:p>
          <a:p>
            <a:pPr marL="12700" marR="3737610">
              <a:lnSpc>
                <a:spcPct val="1925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"Yes, 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to </a:t>
            </a:r>
            <a:r>
              <a:rPr dirty="0" sz="1200" spc="-5">
                <a:latin typeface="Times New Roman"/>
                <a:cs typeface="Times New Roman"/>
              </a:rPr>
              <a:t>die."  "You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"Death is easier </a:t>
            </a:r>
            <a:r>
              <a:rPr dirty="0" sz="1200">
                <a:latin typeface="Times New Roman"/>
                <a:cs typeface="Times New Roman"/>
              </a:rPr>
              <a:t>for a pilgrim </a:t>
            </a:r>
            <a:r>
              <a:rPr dirty="0" sz="1200" spc="-5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fellows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us," says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watchman.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"There </a:t>
            </a:r>
            <a:r>
              <a:rPr dirty="0" sz="1200">
                <a:latin typeface="Times New Roman"/>
                <a:cs typeface="Times New Roman"/>
              </a:rPr>
              <a:t>are pilgrims of </a:t>
            </a:r>
            <a:r>
              <a:rPr dirty="0" sz="1200" spc="-5">
                <a:latin typeface="Times New Roman"/>
                <a:cs typeface="Times New Roman"/>
              </a:rPr>
              <a:t>different sorts. There </a:t>
            </a:r>
            <a:r>
              <a:rPr dirty="0" sz="1200">
                <a:latin typeface="Times New Roman"/>
                <a:cs typeface="Times New Roman"/>
              </a:rPr>
              <a:t>are the </a:t>
            </a:r>
            <a:r>
              <a:rPr dirty="0" sz="1200" spc="-5">
                <a:latin typeface="Times New Roman"/>
                <a:cs typeface="Times New Roman"/>
              </a:rPr>
              <a:t>real ones </a:t>
            </a:r>
            <a:r>
              <a:rPr dirty="0" sz="1200">
                <a:latin typeface="Times New Roman"/>
                <a:cs typeface="Times New Roman"/>
              </a:rPr>
              <a:t>who are God-fearing men  </a:t>
            </a:r>
            <a:r>
              <a:rPr dirty="0" sz="1200" spc="-5">
                <a:latin typeface="Times New Roman"/>
                <a:cs typeface="Times New Roman"/>
              </a:rPr>
              <a:t>and watch </a:t>
            </a:r>
            <a:r>
              <a:rPr dirty="0" sz="1200">
                <a:latin typeface="Times New Roman"/>
                <a:cs typeface="Times New Roman"/>
              </a:rPr>
              <a:t>over their own souls, </a:t>
            </a:r>
            <a:r>
              <a:rPr dirty="0" sz="1200" spc="-5">
                <a:latin typeface="Times New Roman"/>
                <a:cs typeface="Times New Roman"/>
              </a:rPr>
              <a:t>and 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stray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graveyard at night  and </a:t>
            </a:r>
            <a:r>
              <a:rPr dirty="0" sz="1200">
                <a:latin typeface="Times New Roman"/>
                <a:cs typeface="Times New Roman"/>
              </a:rPr>
              <a:t>are a </a:t>
            </a:r>
            <a:r>
              <a:rPr dirty="0" sz="1200" spc="-5">
                <a:latin typeface="Times New Roman"/>
                <a:cs typeface="Times New Roman"/>
              </a:rPr>
              <a:t>delight </a:t>
            </a:r>
            <a:r>
              <a:rPr dirty="0" sz="1200">
                <a:latin typeface="Times New Roman"/>
                <a:cs typeface="Times New Roman"/>
              </a:rPr>
              <a:t>to the devils. . . Ye-es!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one who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pilgrim could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crack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pate with an </a:t>
            </a:r>
            <a:r>
              <a:rPr dirty="0" sz="1200">
                <a:latin typeface="Times New Roman"/>
                <a:cs typeface="Times New Roman"/>
              </a:rPr>
              <a:t>axe if he </a:t>
            </a:r>
            <a:r>
              <a:rPr dirty="0" sz="1200" spc="-5">
                <a:latin typeface="Times New Roman"/>
                <a:cs typeface="Times New Roman"/>
              </a:rPr>
              <a:t>liked and </a:t>
            </a:r>
            <a:r>
              <a:rPr dirty="0" sz="1200">
                <a:latin typeface="Times New Roman"/>
                <a:cs typeface="Times New Roman"/>
              </a:rPr>
              <a:t>knock the </a:t>
            </a:r>
            <a:r>
              <a:rPr dirty="0" sz="1200" spc="-5">
                <a:latin typeface="Times New Roman"/>
                <a:cs typeface="Times New Roman"/>
              </a:rPr>
              <a:t>breath </a:t>
            </a:r>
            <a:r>
              <a:rPr dirty="0" sz="1200">
                <a:latin typeface="Times New Roman"/>
                <a:cs typeface="Times New Roman"/>
              </a:rPr>
              <a:t>out 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talking like 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nothing . . . </a:t>
            </a:r>
            <a:r>
              <a:rPr dirty="0" sz="1200" spc="-5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I fancy </a:t>
            </a:r>
            <a:r>
              <a:rPr dirty="0" sz="1200" spc="-5">
                <a:latin typeface="Times New Roman"/>
                <a:cs typeface="Times New Roman"/>
              </a:rPr>
              <a:t>here's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gate. Yes,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is. Open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watchman, feeling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way, </a:t>
            </a:r>
            <a:r>
              <a:rPr dirty="0" sz="1200" spc="-5">
                <a:latin typeface="Times New Roman"/>
                <a:cs typeface="Times New Roman"/>
              </a:rPr>
              <a:t>opens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gate, </a:t>
            </a:r>
            <a:r>
              <a:rPr dirty="0" sz="1200">
                <a:latin typeface="Times New Roman"/>
                <a:cs typeface="Times New Roman"/>
              </a:rPr>
              <a:t>leads the </a:t>
            </a:r>
            <a:r>
              <a:rPr dirty="0" sz="1200" spc="-5">
                <a:latin typeface="Times New Roman"/>
                <a:cs typeface="Times New Roman"/>
              </a:rPr>
              <a:t>pilgrim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sleeve, and  says: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30960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"Here's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graveyard.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open fields </a:t>
            </a:r>
            <a:r>
              <a:rPr dirty="0" sz="1200" spc="10">
                <a:latin typeface="Times New Roman"/>
                <a:cs typeface="Times New Roman"/>
              </a:rPr>
              <a:t>till </a:t>
            </a:r>
            <a:r>
              <a:rPr dirty="0" sz="1200" spc="-15">
                <a:latin typeface="Times New Roman"/>
                <a:cs typeface="Times New Roman"/>
              </a:rPr>
              <a:t>you 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to the main road. Only </a:t>
            </a:r>
            <a:r>
              <a:rPr dirty="0" sz="1200" spc="-5">
                <a:latin typeface="Times New Roman"/>
                <a:cs typeface="Times New Roman"/>
              </a:rPr>
              <a:t>close </a:t>
            </a:r>
            <a:r>
              <a:rPr dirty="0" sz="1200">
                <a:latin typeface="Times New Roman"/>
                <a:cs typeface="Times New Roman"/>
              </a:rPr>
              <a:t>here there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the boundary ditch—don't </a:t>
            </a:r>
            <a:r>
              <a:rPr dirty="0" sz="1200" spc="-5">
                <a:latin typeface="Times New Roman"/>
                <a:cs typeface="Times New Roman"/>
              </a:rPr>
              <a:t>fall </a:t>
            </a:r>
            <a:r>
              <a:rPr dirty="0" sz="1200">
                <a:latin typeface="Times New Roman"/>
                <a:cs typeface="Times New Roman"/>
              </a:rPr>
              <a:t>in. . . .  And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out on to the </a:t>
            </a:r>
            <a:r>
              <a:rPr dirty="0" sz="1200" spc="-5">
                <a:latin typeface="Times New Roman"/>
                <a:cs typeface="Times New Roman"/>
              </a:rPr>
              <a:t>road, </a:t>
            </a:r>
            <a:r>
              <a:rPr dirty="0" sz="1200">
                <a:latin typeface="Times New Roman"/>
                <a:cs typeface="Times New Roman"/>
              </a:rPr>
              <a:t>turn to the </a:t>
            </a:r>
            <a:r>
              <a:rPr dirty="0" sz="1200" spc="-5">
                <a:latin typeface="Times New Roman"/>
                <a:cs typeface="Times New Roman"/>
              </a:rPr>
              <a:t>right, and keep </a:t>
            </a:r>
            <a:r>
              <a:rPr dirty="0" sz="1200">
                <a:latin typeface="Times New Roman"/>
                <a:cs typeface="Times New Roman"/>
              </a:rPr>
              <a:t>on till </a:t>
            </a:r>
            <a:r>
              <a:rPr dirty="0" sz="1200" spc="-5">
                <a:latin typeface="Times New Roman"/>
                <a:cs typeface="Times New Roman"/>
              </a:rPr>
              <a:t>you reach </a:t>
            </a:r>
            <a:r>
              <a:rPr dirty="0" sz="1200">
                <a:latin typeface="Times New Roman"/>
                <a:cs typeface="Times New Roman"/>
              </a:rPr>
              <a:t>the  mill. . .</a:t>
            </a:r>
            <a:r>
              <a:rPr dirty="0" sz="1200" spc="-5">
                <a:latin typeface="Times New Roman"/>
                <a:cs typeface="Times New Roman"/>
              </a:rPr>
              <a:t>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"O-o-oh!" sighs </a:t>
            </a:r>
            <a:r>
              <a:rPr dirty="0" sz="1200">
                <a:latin typeface="Times New Roman"/>
                <a:cs typeface="Times New Roman"/>
              </a:rPr>
              <a:t>the pilgrim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pause, </a:t>
            </a: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now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thinking that 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 cause 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Mitrievsky Mill. . . 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the devil should I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there?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5">
                <a:latin typeface="Times New Roman"/>
                <a:cs typeface="Times New Roman"/>
              </a:rPr>
              <a:t>stay </a:t>
            </a:r>
            <a:r>
              <a:rPr dirty="0" sz="1200">
                <a:latin typeface="Times New Roman"/>
                <a:cs typeface="Times New Roman"/>
              </a:rPr>
              <a:t>a bit  with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sir. 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2902585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stay with me for?"  </a:t>
            </a:r>
            <a:r>
              <a:rPr dirty="0" sz="1200" spc="-5">
                <a:latin typeface="Times New Roman"/>
                <a:cs typeface="Times New Roman"/>
              </a:rPr>
              <a:t>"Oh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it's merrier with you! </a:t>
            </a:r>
            <a:r>
              <a:rPr dirty="0" sz="1200">
                <a:latin typeface="Times New Roman"/>
                <a:cs typeface="Times New Roman"/>
              </a:rPr>
              <a:t>. 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"So you've found </a:t>
            </a:r>
            <a:r>
              <a:rPr dirty="0" sz="1200">
                <a:latin typeface="Times New Roman"/>
                <a:cs typeface="Times New Roman"/>
              </a:rPr>
              <a:t>a merry companion, have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>
                <a:latin typeface="Times New Roman"/>
                <a:cs typeface="Times New Roman"/>
              </a:rPr>
              <a:t>You, pilgrim, are fond of a joke I </a:t>
            </a:r>
            <a:r>
              <a:rPr dirty="0" sz="1200" spc="-5">
                <a:latin typeface="Times New Roman"/>
                <a:cs typeface="Times New Roman"/>
              </a:rPr>
              <a:t>see.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"To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sure I am,"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stranger, </a:t>
            </a:r>
            <a:r>
              <a:rPr dirty="0" sz="1200">
                <a:latin typeface="Times New Roman"/>
                <a:cs typeface="Times New Roman"/>
              </a:rPr>
              <a:t>with a hoarse </a:t>
            </a:r>
            <a:r>
              <a:rPr dirty="0" sz="1200" spc="-5">
                <a:latin typeface="Times New Roman"/>
                <a:cs typeface="Times New Roman"/>
              </a:rPr>
              <a:t>chuckle. "Ah,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man, I  </a:t>
            </a:r>
            <a:r>
              <a:rPr dirty="0" sz="1200" spc="-5">
                <a:latin typeface="Times New Roman"/>
                <a:cs typeface="Times New Roman"/>
              </a:rPr>
              <a:t>bet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remember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pilgrim </a:t>
            </a:r>
            <a:r>
              <a:rPr dirty="0" sz="1200">
                <a:latin typeface="Times New Roman"/>
                <a:cs typeface="Times New Roman"/>
              </a:rPr>
              <a:t>many a 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"Why should I </a:t>
            </a:r>
            <a:r>
              <a:rPr dirty="0" sz="1200" spc="-5">
                <a:latin typeface="Times New Roman"/>
                <a:cs typeface="Times New Roman"/>
              </a:rPr>
              <a:t>remember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 marL="12700" marR="368300">
              <a:lnSpc>
                <a:spcPct val="193300"/>
              </a:lnSpc>
            </a:pPr>
            <a:r>
              <a:rPr dirty="0" sz="1200">
                <a:latin typeface="Times New Roman"/>
                <a:cs typeface="Times New Roman"/>
              </a:rPr>
              <a:t>"Why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round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so smartly.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 a </a:t>
            </a:r>
            <a:r>
              <a:rPr dirty="0" sz="1200" spc="-5">
                <a:latin typeface="Times New Roman"/>
                <a:cs typeface="Times New Roman"/>
              </a:rPr>
              <a:t>pilgrim?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a pilgrim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all."  </a:t>
            </a: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>
                <a:latin typeface="Times New Roman"/>
                <a:cs typeface="Times New Roman"/>
              </a:rPr>
              <a:t>dead man. . . .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coffin.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remember Gubaryev,  </a:t>
            </a:r>
            <a:r>
              <a:rPr dirty="0" sz="1200">
                <a:latin typeface="Times New Roman"/>
                <a:cs typeface="Times New Roman"/>
              </a:rPr>
              <a:t>the locksmith, who </a:t>
            </a:r>
            <a:r>
              <a:rPr dirty="0" sz="1200" spc="-5">
                <a:latin typeface="Times New Roman"/>
                <a:cs typeface="Times New Roman"/>
              </a:rPr>
              <a:t>hanged himself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carnival week? Well,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Gubaryev himself!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 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"Tell us something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</a:t>
            </a:r>
            <a:r>
              <a:rPr dirty="0" sz="1200">
                <a:latin typeface="Times New Roman"/>
                <a:cs typeface="Times New Roman"/>
              </a:rPr>
              <a:t>does not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him, but he </a:t>
            </a:r>
            <a:r>
              <a:rPr dirty="0" sz="1200" spc="-5">
                <a:latin typeface="Times New Roman"/>
                <a:cs typeface="Times New Roman"/>
              </a:rPr>
              <a:t>feels all over 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cold, </a:t>
            </a:r>
            <a:r>
              <a:rPr dirty="0" sz="1200">
                <a:latin typeface="Times New Roman"/>
                <a:cs typeface="Times New Roman"/>
              </a:rPr>
              <a:t>oppressive </a:t>
            </a:r>
            <a:r>
              <a:rPr dirty="0" sz="1200" spc="-5">
                <a:latin typeface="Times New Roman"/>
                <a:cs typeface="Times New Roman"/>
              </a:rPr>
              <a:t>terror 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starts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begins hurriedly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for 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"Stop, </a:t>
            </a:r>
            <a:r>
              <a:rPr dirty="0" sz="1200">
                <a:latin typeface="Times New Roman"/>
                <a:cs typeface="Times New Roman"/>
              </a:rPr>
              <a:t>where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off to?"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stranger, clutching him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arm. "Aie, aie, aie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fellow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are! How can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leave me all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-5">
                <a:latin typeface="Times New Roman"/>
                <a:cs typeface="Times New Roman"/>
              </a:rPr>
              <a:t>go!" cries </a:t>
            </a:r>
            <a:r>
              <a:rPr dirty="0" sz="1200">
                <a:latin typeface="Times New Roman"/>
                <a:cs typeface="Times New Roman"/>
              </a:rPr>
              <a:t>the watchman, </a:t>
            </a:r>
            <a:r>
              <a:rPr dirty="0" sz="1200" spc="-5">
                <a:latin typeface="Times New Roman"/>
                <a:cs typeface="Times New Roman"/>
              </a:rPr>
              <a:t>trying </a:t>
            </a:r>
            <a:r>
              <a:rPr dirty="0" sz="1200">
                <a:latin typeface="Times New Roman"/>
                <a:cs typeface="Times New Roman"/>
              </a:rPr>
              <a:t>to pull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arm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400"/>
              </a:lnSpc>
            </a:pPr>
            <a:r>
              <a:rPr dirty="0" sz="1200" spc="-5">
                <a:latin typeface="Times New Roman"/>
                <a:cs typeface="Times New Roman"/>
              </a:rPr>
              <a:t>"Sto-op! </a:t>
            </a:r>
            <a:r>
              <a:rPr dirty="0" sz="1200">
                <a:latin typeface="Times New Roman"/>
                <a:cs typeface="Times New Roman"/>
              </a:rPr>
              <a:t>I bid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stop 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stop. </a:t>
            </a:r>
            <a:r>
              <a:rPr dirty="0" sz="1200" spc="-5">
                <a:latin typeface="Times New Roman"/>
                <a:cs typeface="Times New Roman"/>
              </a:rPr>
              <a:t>Don't struggle,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dirty </a:t>
            </a:r>
            <a:r>
              <a:rPr dirty="0" sz="1200" spc="-5">
                <a:latin typeface="Times New Roman"/>
                <a:cs typeface="Times New Roman"/>
              </a:rPr>
              <a:t>dog!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stay  </a:t>
            </a:r>
            <a:r>
              <a:rPr dirty="0" sz="1200" spc="-5">
                <a:latin typeface="Times New Roman"/>
                <a:cs typeface="Times New Roman"/>
              </a:rPr>
              <a:t>among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living, </a:t>
            </a:r>
            <a:r>
              <a:rPr dirty="0" sz="1200">
                <a:latin typeface="Times New Roman"/>
                <a:cs typeface="Times New Roman"/>
              </a:rPr>
              <a:t>stop and hold </a:t>
            </a:r>
            <a:r>
              <a:rPr dirty="0" sz="1200" spc="-5">
                <a:latin typeface="Times New Roman"/>
                <a:cs typeface="Times New Roman"/>
              </a:rPr>
              <a:t>your tongue </a:t>
            </a:r>
            <a:r>
              <a:rPr dirty="0" sz="1200">
                <a:latin typeface="Times New Roman"/>
                <a:cs typeface="Times New Roman"/>
              </a:rPr>
              <a:t>till I tell </a:t>
            </a:r>
            <a:r>
              <a:rPr dirty="0" sz="1200" spc="-10">
                <a:latin typeface="Times New Roman"/>
                <a:cs typeface="Times New Roman"/>
              </a:rPr>
              <a:t>you. It's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don't care </a:t>
            </a:r>
            <a:r>
              <a:rPr dirty="0" sz="1200">
                <a:latin typeface="Times New Roman"/>
                <a:cs typeface="Times New Roman"/>
              </a:rPr>
              <a:t>to  spill blood or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a dead man long </a:t>
            </a:r>
            <a:r>
              <a:rPr dirty="0" sz="1200" spc="-5">
                <a:latin typeface="Times New Roman"/>
                <a:cs typeface="Times New Roman"/>
              </a:rPr>
              <a:t>ago,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scurvy rascal. . 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Stop!"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watchman's </a:t>
            </a:r>
            <a:r>
              <a:rPr dirty="0" sz="1200">
                <a:latin typeface="Times New Roman"/>
                <a:cs typeface="Times New Roman"/>
              </a:rPr>
              <a:t>knees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way under him. In </a:t>
            </a:r>
            <a:r>
              <a:rPr dirty="0" sz="1200" spc="-5">
                <a:latin typeface="Times New Roman"/>
                <a:cs typeface="Times New Roman"/>
              </a:rPr>
              <a:t>his terror </a:t>
            </a:r>
            <a:r>
              <a:rPr dirty="0" sz="1200">
                <a:latin typeface="Times New Roman"/>
                <a:cs typeface="Times New Roman"/>
              </a:rPr>
              <a:t>he shuts his </a:t>
            </a:r>
            <a:r>
              <a:rPr dirty="0" sz="1200" spc="-5">
                <a:latin typeface="Times New Roman"/>
                <a:cs typeface="Times New Roman"/>
              </a:rPr>
              <a:t>eyes, and  trembling all over </a:t>
            </a:r>
            <a:r>
              <a:rPr dirty="0" sz="1200">
                <a:latin typeface="Times New Roman"/>
                <a:cs typeface="Times New Roman"/>
              </a:rPr>
              <a:t>huddles close to the </a:t>
            </a:r>
            <a:r>
              <a:rPr dirty="0" sz="1200" spc="-5">
                <a:latin typeface="Times New Roman"/>
                <a:cs typeface="Times New Roman"/>
              </a:rPr>
              <a:t>wall. He </a:t>
            </a:r>
            <a:r>
              <a:rPr dirty="0" sz="1200">
                <a:latin typeface="Times New Roman"/>
                <a:cs typeface="Times New Roman"/>
              </a:rPr>
              <a:t>would like to </a:t>
            </a:r>
            <a:r>
              <a:rPr dirty="0" sz="1200" spc="-5">
                <a:latin typeface="Times New Roman"/>
                <a:cs typeface="Times New Roman"/>
              </a:rPr>
              <a:t>call </a:t>
            </a:r>
            <a:r>
              <a:rPr dirty="0" sz="1200">
                <a:latin typeface="Times New Roman"/>
                <a:cs typeface="Times New Roman"/>
              </a:rPr>
              <a:t>out, but he </a:t>
            </a:r>
            <a:r>
              <a:rPr dirty="0" sz="1200" spc="-5">
                <a:latin typeface="Times New Roman"/>
                <a:cs typeface="Times New Roman"/>
              </a:rPr>
              <a:t>knows his  cries </a:t>
            </a:r>
            <a:r>
              <a:rPr dirty="0" sz="1200">
                <a:latin typeface="Times New Roman"/>
                <a:cs typeface="Times New Roman"/>
              </a:rPr>
              <a:t>would not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>
                <a:latin typeface="Times New Roman"/>
                <a:cs typeface="Times New Roman"/>
              </a:rPr>
              <a:t>any living </a:t>
            </a:r>
            <a:r>
              <a:rPr dirty="0" sz="1200" spc="-5">
                <a:latin typeface="Times New Roman"/>
                <a:cs typeface="Times New Roman"/>
              </a:rPr>
              <a:t>thing. </a:t>
            </a:r>
            <a:r>
              <a:rPr dirty="0" sz="1200">
                <a:latin typeface="Times New Roman"/>
                <a:cs typeface="Times New Roman"/>
              </a:rPr>
              <a:t>The stranger </a:t>
            </a:r>
            <a:r>
              <a:rPr dirty="0" sz="1200" spc="-5">
                <a:latin typeface="Times New Roman"/>
                <a:cs typeface="Times New Roman"/>
              </a:rPr>
              <a:t>stands beside </a:t>
            </a:r>
            <a:r>
              <a:rPr dirty="0" sz="1200">
                <a:latin typeface="Times New Roman"/>
                <a:cs typeface="Times New Roman"/>
              </a:rPr>
              <a:t>him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holds him </a:t>
            </a:r>
            <a:r>
              <a:rPr dirty="0" sz="1200" spc="5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arm.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minutes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silence.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60159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"One's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fever, another's asleep, and </a:t>
            </a:r>
            <a:r>
              <a:rPr dirty="0" sz="1200">
                <a:latin typeface="Times New Roman"/>
                <a:cs typeface="Times New Roman"/>
              </a:rPr>
              <a:t>the third </a:t>
            </a:r>
            <a:r>
              <a:rPr dirty="0" sz="1200" spc="-5">
                <a:latin typeface="Times New Roman"/>
                <a:cs typeface="Times New Roman"/>
              </a:rPr>
              <a:t>is seeing </a:t>
            </a:r>
            <a:r>
              <a:rPr dirty="0" sz="1200">
                <a:latin typeface="Times New Roman"/>
                <a:cs typeface="Times New Roman"/>
              </a:rPr>
              <a:t>pilgrims on their </a:t>
            </a:r>
            <a:r>
              <a:rPr dirty="0" sz="1200" spc="-5">
                <a:latin typeface="Times New Roman"/>
                <a:cs typeface="Times New Roman"/>
              </a:rPr>
              <a:t>way,"  mutters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stranger. "Capital watchmen,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worth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salary! </a:t>
            </a:r>
            <a:r>
              <a:rPr dirty="0" sz="1200">
                <a:latin typeface="Times New Roman"/>
                <a:cs typeface="Times New Roman"/>
              </a:rPr>
              <a:t>Ye-es, brother,  </a:t>
            </a:r>
            <a:r>
              <a:rPr dirty="0" sz="1200" spc="-5">
                <a:latin typeface="Times New Roman"/>
                <a:cs typeface="Times New Roman"/>
              </a:rPr>
              <a:t>thieves have always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cleverer than watchmen! </a:t>
            </a:r>
            <a:r>
              <a:rPr dirty="0" sz="1200">
                <a:latin typeface="Times New Roman"/>
                <a:cs typeface="Times New Roman"/>
              </a:rPr>
              <a:t>Stand still,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stir. . 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Five </a:t>
            </a:r>
            <a:r>
              <a:rPr dirty="0" sz="1200">
                <a:latin typeface="Times New Roman"/>
                <a:cs typeface="Times New Roman"/>
              </a:rPr>
              <a:t>minutes, ten minutes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silence. All at once </a:t>
            </a:r>
            <a:r>
              <a:rPr dirty="0" sz="1200">
                <a:latin typeface="Times New Roman"/>
                <a:cs typeface="Times New Roman"/>
              </a:rPr>
              <a:t>the wind brings the sound of a  whistle.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go,"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stranger, releasing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watchman's </a:t>
            </a:r>
            <a:r>
              <a:rPr dirty="0" sz="1200">
                <a:latin typeface="Times New Roman"/>
                <a:cs typeface="Times New Roman"/>
              </a:rPr>
              <a:t>arm. </a:t>
            </a:r>
            <a:r>
              <a:rPr dirty="0" sz="1200" spc="-5">
                <a:latin typeface="Times New Roman"/>
                <a:cs typeface="Times New Roman"/>
              </a:rPr>
              <a:t>"Go and </a:t>
            </a:r>
            <a:r>
              <a:rPr dirty="0" sz="1200">
                <a:latin typeface="Times New Roman"/>
                <a:cs typeface="Times New Roman"/>
              </a:rPr>
              <a:t>thank  God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alive!"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 gives </a:t>
            </a:r>
            <a:r>
              <a:rPr dirty="0" sz="1200">
                <a:latin typeface="Times New Roman"/>
                <a:cs typeface="Times New Roman"/>
              </a:rPr>
              <a:t>a whistle too, runs away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gate,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hears </a:t>
            </a:r>
            <a:r>
              <a:rPr dirty="0" sz="1200">
                <a:latin typeface="Times New Roman"/>
                <a:cs typeface="Times New Roman"/>
              </a:rPr>
              <a:t>him  </a:t>
            </a:r>
            <a:r>
              <a:rPr dirty="0" sz="1200" spc="-5">
                <a:latin typeface="Times New Roman"/>
                <a:cs typeface="Times New Roman"/>
              </a:rPr>
              <a:t>leap over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ditch.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foreboding </a:t>
            </a:r>
            <a:r>
              <a:rPr dirty="0" sz="1200">
                <a:latin typeface="Times New Roman"/>
                <a:cs typeface="Times New Roman"/>
              </a:rPr>
              <a:t>of something very </a:t>
            </a:r>
            <a:r>
              <a:rPr dirty="0" sz="1200" spc="-5">
                <a:latin typeface="Times New Roman"/>
                <a:cs typeface="Times New Roman"/>
              </a:rPr>
              <a:t>dreadful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heart,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watchman,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trembling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terror, opens </a:t>
            </a:r>
            <a:r>
              <a:rPr dirty="0" sz="1200">
                <a:latin typeface="Times New Roman"/>
                <a:cs typeface="Times New Roman"/>
              </a:rPr>
              <a:t>the gate irresolutely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runs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eyes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turning into the main avenue he hears hurried footsteps,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someone </a:t>
            </a:r>
            <a:r>
              <a:rPr dirty="0" sz="1200" spc="-5">
                <a:latin typeface="Times New Roman"/>
                <a:cs typeface="Times New Roman"/>
              </a:rPr>
              <a:t>asks </a:t>
            </a:r>
            <a:r>
              <a:rPr dirty="0" sz="1200">
                <a:latin typeface="Times New Roman"/>
                <a:cs typeface="Times New Roman"/>
              </a:rPr>
              <a:t>him,  in a </a:t>
            </a:r>
            <a:r>
              <a:rPr dirty="0" sz="1200" spc="-5">
                <a:latin typeface="Times New Roman"/>
                <a:cs typeface="Times New Roman"/>
              </a:rPr>
              <a:t>hissing voice: </a:t>
            </a:r>
            <a:r>
              <a:rPr dirty="0" sz="1200" spc="-10">
                <a:latin typeface="Times New Roman"/>
                <a:cs typeface="Times New Roman"/>
              </a:rPr>
              <a:t>"Is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 spc="-5">
                <a:latin typeface="Times New Roman"/>
                <a:cs typeface="Times New Roman"/>
              </a:rPr>
              <a:t>Timofey? </a:t>
            </a:r>
            <a:r>
              <a:rPr dirty="0" sz="1200">
                <a:latin typeface="Times New Roman"/>
                <a:cs typeface="Times New Roman"/>
              </a:rPr>
              <a:t>Where 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Mitka?"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after </a:t>
            </a:r>
            <a:r>
              <a:rPr dirty="0" sz="1200">
                <a:latin typeface="Times New Roman"/>
                <a:cs typeface="Times New Roman"/>
              </a:rPr>
              <a:t>running the whole </a:t>
            </a:r>
            <a:r>
              <a:rPr dirty="0" sz="1200" spc="-5">
                <a:latin typeface="Times New Roman"/>
                <a:cs typeface="Times New Roman"/>
              </a:rPr>
              <a:t>length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main </a:t>
            </a:r>
            <a:r>
              <a:rPr dirty="0" sz="1200">
                <a:latin typeface="Times New Roman"/>
                <a:cs typeface="Times New Roman"/>
              </a:rPr>
              <a:t>avenue he notices a little dim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darkness.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nearer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gets </a:t>
            </a:r>
            <a:r>
              <a:rPr dirty="0" sz="1200">
                <a:latin typeface="Times New Roman"/>
                <a:cs typeface="Times New Roman"/>
              </a:rPr>
              <a:t>to the light the more </a:t>
            </a:r>
            <a:r>
              <a:rPr dirty="0" sz="1200" spc="-5">
                <a:latin typeface="Times New Roman"/>
                <a:cs typeface="Times New Roman"/>
              </a:rPr>
              <a:t>frightened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stronger his  foreboding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though the light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church," </a:t>
            </a:r>
            <a:r>
              <a:rPr dirty="0" sz="1200">
                <a:latin typeface="Times New Roman"/>
                <a:cs typeface="Times New Roman"/>
              </a:rPr>
              <a:t>he thinks. </a:t>
            </a: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have come  there? Save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have </a:t>
            </a:r>
            <a:r>
              <a:rPr dirty="0" sz="1200">
                <a:latin typeface="Times New Roman"/>
                <a:cs typeface="Times New Roman"/>
              </a:rPr>
              <a:t>mercy on me, </a:t>
            </a:r>
            <a:r>
              <a:rPr dirty="0" sz="1200" spc="-5">
                <a:latin typeface="Times New Roman"/>
                <a:cs typeface="Times New Roman"/>
              </a:rPr>
              <a:t>Queen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Heaven! And </a:t>
            </a:r>
            <a:r>
              <a:rPr dirty="0" sz="1200">
                <a:latin typeface="Times New Roman"/>
                <a:cs typeface="Times New Roman"/>
              </a:rPr>
              <a:t>that 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watchman stands </a:t>
            </a:r>
            <a:r>
              <a:rPr dirty="0" sz="1200">
                <a:latin typeface="Times New Roman"/>
                <a:cs typeface="Times New Roman"/>
              </a:rPr>
              <a:t>for a minute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broken </a:t>
            </a:r>
            <a:r>
              <a:rPr dirty="0" sz="1200" spc="-5">
                <a:latin typeface="Times New Roman"/>
                <a:cs typeface="Times New Roman"/>
              </a:rPr>
              <a:t>window and </a:t>
            </a:r>
            <a:r>
              <a:rPr dirty="0" sz="1200">
                <a:latin typeface="Times New Roman"/>
                <a:cs typeface="Times New Roman"/>
              </a:rPr>
              <a:t>looks with </a:t>
            </a:r>
            <a:r>
              <a:rPr dirty="0" sz="1200" spc="-5">
                <a:latin typeface="Times New Roman"/>
                <a:cs typeface="Times New Roman"/>
              </a:rPr>
              <a:t>horror  towards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altar.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little </a:t>
            </a:r>
            <a:r>
              <a:rPr dirty="0" sz="1200" spc="-5">
                <a:latin typeface="Times New Roman"/>
                <a:cs typeface="Times New Roman"/>
              </a:rPr>
              <a:t>wax candle 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thieves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forgotten </a:t>
            </a:r>
            <a:r>
              <a:rPr dirty="0" sz="1200">
                <a:latin typeface="Times New Roman"/>
                <a:cs typeface="Times New Roman"/>
              </a:rPr>
              <a:t>to put out  </a:t>
            </a:r>
            <a:r>
              <a:rPr dirty="0" sz="1200" spc="-5">
                <a:latin typeface="Times New Roman"/>
                <a:cs typeface="Times New Roman"/>
              </a:rPr>
              <a:t>flickers </a:t>
            </a:r>
            <a:r>
              <a:rPr dirty="0" sz="1200">
                <a:latin typeface="Times New Roman"/>
                <a:cs typeface="Times New Roman"/>
              </a:rPr>
              <a:t>in the wind that </a:t>
            </a:r>
            <a:r>
              <a:rPr dirty="0" sz="1200" spc="-5">
                <a:latin typeface="Times New Roman"/>
                <a:cs typeface="Times New Roman"/>
              </a:rPr>
              <a:t>bursts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throws </a:t>
            </a:r>
            <a:r>
              <a:rPr dirty="0" sz="1200">
                <a:latin typeface="Times New Roman"/>
                <a:cs typeface="Times New Roman"/>
              </a:rPr>
              <a:t>dim </a:t>
            </a:r>
            <a:r>
              <a:rPr dirty="0" sz="1200" spc="-5">
                <a:latin typeface="Times New Roman"/>
                <a:cs typeface="Times New Roman"/>
              </a:rPr>
              <a:t>red patches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on  the </a:t>
            </a:r>
            <a:r>
              <a:rPr dirty="0" sz="1200" spc="-5">
                <a:latin typeface="Times New Roman"/>
                <a:cs typeface="Times New Roman"/>
              </a:rPr>
              <a:t>vestments </a:t>
            </a:r>
            <a:r>
              <a:rPr dirty="0" sz="1200">
                <a:latin typeface="Times New Roman"/>
                <a:cs typeface="Times New Roman"/>
              </a:rPr>
              <a:t>flung about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cupboard overturned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floor,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numerous  footprints near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altar and the </a:t>
            </a:r>
            <a:r>
              <a:rPr dirty="0" sz="1200" spc="-5">
                <a:latin typeface="Times New Roman"/>
                <a:cs typeface="Times New Roman"/>
              </a:rPr>
              <a:t>altar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little time </a:t>
            </a:r>
            <a:r>
              <a:rPr dirty="0" sz="1200" spc="-5">
                <a:latin typeface="Times New Roman"/>
                <a:cs typeface="Times New Roman"/>
              </a:rPr>
              <a:t>passes and </a:t>
            </a:r>
            <a:r>
              <a:rPr dirty="0" sz="1200">
                <a:latin typeface="Times New Roman"/>
                <a:cs typeface="Times New Roman"/>
              </a:rPr>
              <a:t>the howling wind </a:t>
            </a:r>
            <a:r>
              <a:rPr dirty="0" sz="1200" spc="-5">
                <a:latin typeface="Times New Roman"/>
                <a:cs typeface="Times New Roman"/>
              </a:rPr>
              <a:t>sends </a:t>
            </a:r>
            <a:r>
              <a:rPr dirty="0" sz="1200">
                <a:latin typeface="Times New Roman"/>
                <a:cs typeface="Times New Roman"/>
              </a:rPr>
              <a:t>floating over the </a:t>
            </a:r>
            <a:r>
              <a:rPr dirty="0" sz="1200" spc="-5">
                <a:latin typeface="Times New Roman"/>
                <a:cs typeface="Times New Roman"/>
              </a:rPr>
              <a:t>churchyard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hurried  uneven clangs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alarm-bell. 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345" cy="881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COURT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district </a:t>
            </a:r>
            <a:r>
              <a:rPr dirty="0" sz="1200">
                <a:latin typeface="Times New Roman"/>
                <a:cs typeface="Times New Roman"/>
              </a:rPr>
              <a:t>town of </a:t>
            </a:r>
            <a:r>
              <a:rPr dirty="0" sz="1200" spc="-5">
                <a:latin typeface="Times New Roman"/>
                <a:cs typeface="Times New Roman"/>
              </a:rPr>
              <a:t>N. </a:t>
            </a:r>
            <a:r>
              <a:rPr dirty="0" sz="1200">
                <a:latin typeface="Times New Roman"/>
                <a:cs typeface="Times New Roman"/>
              </a:rPr>
              <a:t>in the cinnamon-coloured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house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Zemstvo,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sessional meetings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justices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peace, </a:t>
            </a:r>
            <a:r>
              <a:rPr dirty="0" sz="1200">
                <a:latin typeface="Times New Roman"/>
                <a:cs typeface="Times New Roman"/>
              </a:rPr>
              <a:t>the Rural </a:t>
            </a:r>
            <a:r>
              <a:rPr dirty="0" sz="1200" spc="-5">
                <a:latin typeface="Times New Roman"/>
                <a:cs typeface="Times New Roman"/>
              </a:rPr>
              <a:t>Board,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Liquor  Board, </a:t>
            </a:r>
            <a:r>
              <a:rPr dirty="0" sz="1200">
                <a:latin typeface="Times New Roman"/>
                <a:cs typeface="Times New Roman"/>
              </a:rPr>
              <a:t>the Military Board,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others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turns, the </a:t>
            </a:r>
            <a:r>
              <a:rPr dirty="0" sz="1200" spc="-5">
                <a:latin typeface="Times New Roman"/>
                <a:cs typeface="Times New Roman"/>
              </a:rPr>
              <a:t>Circuit </a:t>
            </a:r>
            <a:r>
              <a:rPr dirty="0" sz="1200">
                <a:latin typeface="Times New Roman"/>
                <a:cs typeface="Times New Roman"/>
              </a:rPr>
              <a:t>Court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on one of the dull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autumn. Of </a:t>
            </a:r>
            <a:r>
              <a:rPr dirty="0" sz="1200">
                <a:latin typeface="Times New Roman"/>
                <a:cs typeface="Times New Roman"/>
              </a:rPr>
              <a:t>the above-mentioned </a:t>
            </a:r>
            <a:r>
              <a:rPr dirty="0" sz="1200" spc="-5">
                <a:latin typeface="Times New Roman"/>
                <a:cs typeface="Times New Roman"/>
              </a:rPr>
              <a:t>cinnamon-coloured  </a:t>
            </a:r>
            <a:r>
              <a:rPr dirty="0" sz="1200">
                <a:latin typeface="Times New Roman"/>
                <a:cs typeface="Times New Roman"/>
              </a:rPr>
              <a:t>house a </a:t>
            </a:r>
            <a:r>
              <a:rPr dirty="0" sz="1200" spc="-5">
                <a:latin typeface="Times New Roman"/>
                <a:cs typeface="Times New Roman"/>
              </a:rPr>
              <a:t>local official had </a:t>
            </a:r>
            <a:r>
              <a:rPr dirty="0" sz="1200">
                <a:latin typeface="Times New Roman"/>
                <a:cs typeface="Times New Roman"/>
              </a:rPr>
              <a:t>wittily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"Here is </a:t>
            </a:r>
            <a:r>
              <a:rPr dirty="0" sz="1200">
                <a:latin typeface="Times New Roman"/>
                <a:cs typeface="Times New Roman"/>
              </a:rPr>
              <a:t>Justitia, </a:t>
            </a:r>
            <a:r>
              <a:rPr dirty="0" sz="1200" spc="-5">
                <a:latin typeface="Times New Roman"/>
                <a:cs typeface="Times New Roman"/>
              </a:rPr>
              <a:t>here is Policia, here is </a:t>
            </a:r>
            <a:r>
              <a:rPr dirty="0" sz="1200">
                <a:latin typeface="Times New Roman"/>
                <a:cs typeface="Times New Roman"/>
              </a:rPr>
              <a:t>Militia—a </a:t>
            </a:r>
            <a:r>
              <a:rPr dirty="0" sz="1200" spc="-5">
                <a:latin typeface="Times New Roman"/>
                <a:cs typeface="Times New Roman"/>
              </a:rPr>
              <a:t>regular </a:t>
            </a:r>
            <a:r>
              <a:rPr dirty="0" sz="1200">
                <a:latin typeface="Times New Roman"/>
                <a:cs typeface="Times New Roman"/>
              </a:rPr>
              <a:t>boarding school of high-born  </a:t>
            </a:r>
            <a:r>
              <a:rPr dirty="0" sz="1200" spc="-5">
                <a:latin typeface="Times New Roman"/>
                <a:cs typeface="Times New Roman"/>
              </a:rPr>
              <a:t>young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ladies."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But,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saying is, "Too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cooks </a:t>
            </a:r>
            <a:r>
              <a:rPr dirty="0" sz="1200">
                <a:latin typeface="Times New Roman"/>
                <a:cs typeface="Times New Roman"/>
              </a:rPr>
              <a:t>spoil the broth,"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probably 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why the  house </a:t>
            </a:r>
            <a:r>
              <a:rPr dirty="0" sz="1200" spc="-5">
                <a:latin typeface="Times New Roman"/>
                <a:cs typeface="Times New Roman"/>
              </a:rPr>
              <a:t>strikes, oppresses, and overwhelms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fresh unofficial </a:t>
            </a:r>
            <a:r>
              <a:rPr dirty="0" sz="1200">
                <a:latin typeface="Times New Roman"/>
                <a:cs typeface="Times New Roman"/>
              </a:rPr>
              <a:t>visitor with </a:t>
            </a:r>
            <a:r>
              <a:rPr dirty="0" sz="1200" spc="-5">
                <a:latin typeface="Times New Roman"/>
                <a:cs typeface="Times New Roman"/>
              </a:rPr>
              <a:t>its dismal  barrack-like appearance, its decrepit condition,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complete absence </a:t>
            </a:r>
            <a:r>
              <a:rPr dirty="0" sz="1200" spc="5">
                <a:latin typeface="Times New Roman"/>
                <a:cs typeface="Times New Roman"/>
              </a:rPr>
              <a:t>of any </a:t>
            </a:r>
            <a:r>
              <a:rPr dirty="0" sz="1200">
                <a:latin typeface="Times New Roman"/>
                <a:cs typeface="Times New Roman"/>
              </a:rPr>
              <a:t>kind of  </a:t>
            </a:r>
            <a:r>
              <a:rPr dirty="0" sz="1200" spc="-5">
                <a:latin typeface="Times New Roman"/>
                <a:cs typeface="Times New Roman"/>
              </a:rPr>
              <a:t>comfort, external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internal. Even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brightest </a:t>
            </a:r>
            <a:r>
              <a:rPr dirty="0" sz="1200">
                <a:latin typeface="Times New Roman"/>
                <a:cs typeface="Times New Roman"/>
              </a:rPr>
              <a:t>spring </a:t>
            </a:r>
            <a:r>
              <a:rPr dirty="0" sz="1200" spc="-5">
                <a:latin typeface="Times New Roman"/>
                <a:cs typeface="Times New Roman"/>
              </a:rPr>
              <a:t>days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wrapped </a:t>
            </a:r>
            <a:r>
              <a:rPr dirty="0" sz="1200">
                <a:latin typeface="Times New Roman"/>
                <a:cs typeface="Times New Roman"/>
              </a:rPr>
              <a:t>in a  </a:t>
            </a:r>
            <a:r>
              <a:rPr dirty="0" sz="1200" spc="-5">
                <a:latin typeface="Times New Roman"/>
                <a:cs typeface="Times New Roman"/>
              </a:rPr>
              <a:t>dense shade, and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clear moonlight nights,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trees and </a:t>
            </a:r>
            <a:r>
              <a:rPr dirty="0" sz="1200">
                <a:latin typeface="Times New Roman"/>
                <a:cs typeface="Times New Roman"/>
              </a:rPr>
              <a:t>the little dwelling-  </a:t>
            </a:r>
            <a:r>
              <a:rPr dirty="0" sz="1200" spc="-5">
                <a:latin typeface="Times New Roman"/>
                <a:cs typeface="Times New Roman"/>
              </a:rPr>
              <a:t>houses merged </a:t>
            </a:r>
            <a:r>
              <a:rPr dirty="0" sz="1200">
                <a:latin typeface="Times New Roman"/>
                <a:cs typeface="Times New Roman"/>
              </a:rPr>
              <a:t>in one blur of </a:t>
            </a:r>
            <a:r>
              <a:rPr dirty="0" sz="1200" spc="-5">
                <a:latin typeface="Times New Roman"/>
                <a:cs typeface="Times New Roman"/>
              </a:rPr>
              <a:t>shadow seem plunged </a:t>
            </a:r>
            <a:r>
              <a:rPr dirty="0" sz="1200">
                <a:latin typeface="Times New Roman"/>
                <a:cs typeface="Times New Roman"/>
              </a:rPr>
              <a:t>in quiet </a:t>
            </a:r>
            <a:r>
              <a:rPr dirty="0" sz="1200" spc="-5">
                <a:latin typeface="Times New Roman"/>
                <a:cs typeface="Times New Roman"/>
              </a:rPr>
              <a:t>slumber,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alone </a:t>
            </a:r>
            <a:r>
              <a:rPr dirty="0" sz="1200">
                <a:latin typeface="Times New Roman"/>
                <a:cs typeface="Times New Roman"/>
              </a:rPr>
              <a:t>absurdly  </a:t>
            </a:r>
            <a:r>
              <a:rPr dirty="0" sz="1200" spc="-5">
                <a:latin typeface="Times New Roman"/>
                <a:cs typeface="Times New Roman"/>
              </a:rPr>
              <a:t>and inappropriately </a:t>
            </a:r>
            <a:r>
              <a:rPr dirty="0" sz="1200">
                <a:latin typeface="Times New Roman"/>
                <a:cs typeface="Times New Roman"/>
              </a:rPr>
              <a:t>towers,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oppressive </a:t>
            </a:r>
            <a:r>
              <a:rPr dirty="0" sz="1200" spc="-5">
                <a:latin typeface="Times New Roman"/>
                <a:cs typeface="Times New Roman"/>
              </a:rPr>
              <a:t>mass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stone,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the modest </a:t>
            </a:r>
            <a:r>
              <a:rPr dirty="0" sz="1200" spc="-5">
                <a:latin typeface="Times New Roman"/>
                <a:cs typeface="Times New Roman"/>
              </a:rPr>
              <a:t>landscape,  </a:t>
            </a:r>
            <a:r>
              <a:rPr dirty="0" sz="1200">
                <a:latin typeface="Times New Roman"/>
                <a:cs typeface="Times New Roman"/>
              </a:rPr>
              <a:t>spoils the </a:t>
            </a:r>
            <a:r>
              <a:rPr dirty="0" sz="1200" spc="-5">
                <a:latin typeface="Times New Roman"/>
                <a:cs typeface="Times New Roman"/>
              </a:rPr>
              <a:t>general harmony, and </a:t>
            </a:r>
            <a:r>
              <a:rPr dirty="0" sz="1200">
                <a:latin typeface="Times New Roman"/>
                <a:cs typeface="Times New Roman"/>
              </a:rPr>
              <a:t>keeps </a:t>
            </a:r>
            <a:r>
              <a:rPr dirty="0" sz="1200" spc="-5">
                <a:latin typeface="Times New Roman"/>
                <a:cs typeface="Times New Roman"/>
              </a:rPr>
              <a:t>sleepless </a:t>
            </a:r>
            <a:r>
              <a:rPr dirty="0" sz="1200">
                <a:latin typeface="Times New Roman"/>
                <a:cs typeface="Times New Roman"/>
              </a:rPr>
              <a:t>vigil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escape from  burdensome memories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past unforgiven sins. Inside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like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barn and </a:t>
            </a:r>
            <a:r>
              <a:rPr dirty="0" sz="1200">
                <a:latin typeface="Times New Roman"/>
                <a:cs typeface="Times New Roman"/>
              </a:rPr>
              <a:t>extremely  </a:t>
            </a:r>
            <a:r>
              <a:rPr dirty="0" sz="1200" spc="-5">
                <a:latin typeface="Times New Roman"/>
                <a:cs typeface="Times New Roman"/>
              </a:rPr>
              <a:t>unattractive.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strange </a:t>
            </a:r>
            <a:r>
              <a:rPr dirty="0" sz="1200">
                <a:latin typeface="Times New Roman"/>
                <a:cs typeface="Times New Roman"/>
              </a:rPr>
              <a:t>to see how readily these </a:t>
            </a:r>
            <a:r>
              <a:rPr dirty="0" sz="1200" spc="-5">
                <a:latin typeface="Times New Roman"/>
                <a:cs typeface="Times New Roman"/>
              </a:rPr>
              <a:t>elegant lawyers, members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committees, and marshals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nobility, </a:t>
            </a:r>
            <a:r>
              <a:rPr dirty="0" sz="1200">
                <a:latin typeface="Times New Roman"/>
                <a:cs typeface="Times New Roman"/>
              </a:rPr>
              <a:t>who in their own homes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make a </a:t>
            </a:r>
            <a:r>
              <a:rPr dirty="0" sz="1200" spc="-5">
                <a:latin typeface="Times New Roman"/>
                <a:cs typeface="Times New Roman"/>
              </a:rPr>
              <a:t>scene over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slightest </a:t>
            </a:r>
            <a:r>
              <a:rPr dirty="0" sz="1200">
                <a:latin typeface="Times New Roman"/>
                <a:cs typeface="Times New Roman"/>
              </a:rPr>
              <a:t>fume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stove,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stain on the </a:t>
            </a:r>
            <a:r>
              <a:rPr dirty="0" sz="1200" spc="-5">
                <a:latin typeface="Times New Roman"/>
                <a:cs typeface="Times New Roman"/>
              </a:rPr>
              <a:t>floor, resign </a:t>
            </a:r>
            <a:r>
              <a:rPr dirty="0" sz="1200">
                <a:latin typeface="Times New Roman"/>
                <a:cs typeface="Times New Roman"/>
              </a:rPr>
              <a:t>themselves here to  </a:t>
            </a:r>
            <a:r>
              <a:rPr dirty="0" sz="1200" spc="-5">
                <a:latin typeface="Times New Roman"/>
                <a:cs typeface="Times New Roman"/>
              </a:rPr>
              <a:t>whirring </a:t>
            </a:r>
            <a:r>
              <a:rPr dirty="0" sz="1200">
                <a:latin typeface="Times New Roman"/>
                <a:cs typeface="Times New Roman"/>
              </a:rPr>
              <a:t>ventilation </a:t>
            </a:r>
            <a:r>
              <a:rPr dirty="0" sz="1200" spc="-5">
                <a:latin typeface="Times New Roman"/>
                <a:cs typeface="Times New Roman"/>
              </a:rPr>
              <a:t>wheels, </a:t>
            </a:r>
            <a:r>
              <a:rPr dirty="0" sz="1200">
                <a:latin typeface="Times New Roman"/>
                <a:cs typeface="Times New Roman"/>
              </a:rPr>
              <a:t>the disgusting smell of </a:t>
            </a:r>
            <a:r>
              <a:rPr dirty="0" sz="1200" spc="-5">
                <a:latin typeface="Times New Roman"/>
                <a:cs typeface="Times New Roman"/>
              </a:rPr>
              <a:t>fumigating candles,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filthy,  forever perspiring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sitting of the </a:t>
            </a:r>
            <a:r>
              <a:rPr dirty="0" sz="1200" spc="-5">
                <a:latin typeface="Times New Roman"/>
                <a:cs typeface="Times New Roman"/>
              </a:rPr>
              <a:t>circuit court </a:t>
            </a:r>
            <a:r>
              <a:rPr dirty="0" sz="1200">
                <a:latin typeface="Times New Roman"/>
                <a:cs typeface="Times New Roman"/>
              </a:rPr>
              <a:t>began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nine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ten. The </a:t>
            </a:r>
            <a:r>
              <a:rPr dirty="0" sz="1200" spc="-5">
                <a:latin typeface="Times New Roman"/>
                <a:cs typeface="Times New Roman"/>
              </a:rPr>
              <a:t>programme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promptly </a:t>
            </a:r>
            <a:r>
              <a:rPr dirty="0" sz="1200" spc="-5">
                <a:latin typeface="Times New Roman"/>
                <a:cs typeface="Times New Roman"/>
              </a:rPr>
              <a:t>entered </a:t>
            </a:r>
            <a:r>
              <a:rPr dirty="0" sz="1200">
                <a:latin typeface="Times New Roman"/>
                <a:cs typeface="Times New Roman"/>
              </a:rPr>
              <a:t>upon, with </a:t>
            </a:r>
            <a:r>
              <a:rPr dirty="0" sz="1200" spc="-5">
                <a:latin typeface="Times New Roman"/>
                <a:cs typeface="Times New Roman"/>
              </a:rPr>
              <a:t>noticeable </a:t>
            </a:r>
            <a:r>
              <a:rPr dirty="0" sz="1200">
                <a:latin typeface="Times New Roman"/>
                <a:cs typeface="Times New Roman"/>
              </a:rPr>
              <a:t>haste. The </a:t>
            </a:r>
            <a:r>
              <a:rPr dirty="0" sz="1200" spc="-5">
                <a:latin typeface="Times New Roman"/>
                <a:cs typeface="Times New Roman"/>
              </a:rPr>
              <a:t>cases </a:t>
            </a:r>
            <a:r>
              <a:rPr dirty="0" sz="1200">
                <a:latin typeface="Times New Roman"/>
                <a:cs typeface="Times New Roman"/>
              </a:rPr>
              <a:t>came on one </a:t>
            </a:r>
            <a:r>
              <a:rPr dirty="0" sz="1200" spc="-5">
                <a:latin typeface="Times New Roman"/>
                <a:cs typeface="Times New Roman"/>
              </a:rPr>
              <a:t>after another  and ended quickly,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church service </a:t>
            </a:r>
            <a:r>
              <a:rPr dirty="0" sz="1200">
                <a:latin typeface="Times New Roman"/>
                <a:cs typeface="Times New Roman"/>
              </a:rPr>
              <a:t>without a </a:t>
            </a:r>
            <a:r>
              <a:rPr dirty="0" sz="1200" spc="-5">
                <a:latin typeface="Times New Roman"/>
                <a:cs typeface="Times New Roman"/>
              </a:rPr>
              <a:t>choir, so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1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could form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complete picture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parti-coloured mass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faces, </a:t>
            </a:r>
            <a:r>
              <a:rPr dirty="0" sz="1200">
                <a:latin typeface="Times New Roman"/>
                <a:cs typeface="Times New Roman"/>
              </a:rPr>
              <a:t>movements, </a:t>
            </a:r>
            <a:r>
              <a:rPr dirty="0" sz="1200" spc="-5">
                <a:latin typeface="Times New Roman"/>
                <a:cs typeface="Times New Roman"/>
              </a:rPr>
              <a:t>words,  misfortunes, </a:t>
            </a:r>
            <a:r>
              <a:rPr dirty="0" sz="1200">
                <a:latin typeface="Times New Roman"/>
                <a:cs typeface="Times New Roman"/>
              </a:rPr>
              <a:t>true </a:t>
            </a:r>
            <a:r>
              <a:rPr dirty="0" sz="1200" spc="-5">
                <a:latin typeface="Times New Roman"/>
                <a:cs typeface="Times New Roman"/>
              </a:rPr>
              <a:t>sayings and lies, all racing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river </a:t>
            </a:r>
            <a:r>
              <a:rPr dirty="0" sz="1200">
                <a:latin typeface="Times New Roman"/>
                <a:cs typeface="Times New Roman"/>
              </a:rPr>
              <a:t>in flood. . . . By </a:t>
            </a:r>
            <a:r>
              <a:rPr dirty="0" sz="1200" spc="-5">
                <a:latin typeface="Times New Roman"/>
                <a:cs typeface="Times New Roman"/>
              </a:rPr>
              <a:t>two o'clock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deal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done: </a:t>
            </a:r>
            <a:r>
              <a:rPr dirty="0" sz="1200" spc="-5">
                <a:latin typeface="Times New Roman"/>
                <a:cs typeface="Times New Roman"/>
              </a:rPr>
              <a:t>two prisoners had been sentenced </a:t>
            </a:r>
            <a:r>
              <a:rPr dirty="0" sz="1200">
                <a:latin typeface="Times New Roman"/>
                <a:cs typeface="Times New Roman"/>
              </a:rPr>
              <a:t>to service in </a:t>
            </a:r>
            <a:r>
              <a:rPr dirty="0" sz="1200" spc="-5">
                <a:latin typeface="Times New Roman"/>
                <a:cs typeface="Times New Roman"/>
              </a:rPr>
              <a:t>convict  battalions, </a:t>
            </a:r>
            <a:r>
              <a:rPr dirty="0" sz="1200">
                <a:latin typeface="Times New Roman"/>
                <a:cs typeface="Times New Roman"/>
              </a:rPr>
              <a:t>one of the </a:t>
            </a:r>
            <a:r>
              <a:rPr dirty="0" sz="1200" spc="-5">
                <a:latin typeface="Times New Roman"/>
                <a:cs typeface="Times New Roman"/>
              </a:rPr>
              <a:t>privileged class had been sentenced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deprivation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rights and  </a:t>
            </a:r>
            <a:r>
              <a:rPr dirty="0" sz="1200">
                <a:latin typeface="Times New Roman"/>
                <a:cs typeface="Times New Roman"/>
              </a:rPr>
              <a:t>imprisonment, one </a:t>
            </a:r>
            <a:r>
              <a:rPr dirty="0" sz="1200" spc="-5">
                <a:latin typeface="Times New Roman"/>
                <a:cs typeface="Times New Roman"/>
              </a:rPr>
              <a:t>had been </a:t>
            </a:r>
            <a:r>
              <a:rPr dirty="0" sz="1200">
                <a:latin typeface="Times New Roman"/>
                <a:cs typeface="Times New Roman"/>
              </a:rPr>
              <a:t>acquitted, one case had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adjourned.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precisely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o'clock the presiding judge </a:t>
            </a:r>
            <a:r>
              <a:rPr dirty="0" sz="1200" spc="-5">
                <a:latin typeface="Times New Roman"/>
                <a:cs typeface="Times New Roman"/>
              </a:rPr>
              <a:t>announced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case "of </a:t>
            </a:r>
            <a:r>
              <a:rPr dirty="0" sz="1200">
                <a:latin typeface="Times New Roman"/>
                <a:cs typeface="Times New Roman"/>
              </a:rPr>
              <a:t>the peasant  Nikolay </a:t>
            </a:r>
            <a:r>
              <a:rPr dirty="0" sz="1200" spc="-5">
                <a:latin typeface="Times New Roman"/>
                <a:cs typeface="Times New Roman"/>
              </a:rPr>
              <a:t>Harlamov, charged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murder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wife," </a:t>
            </a:r>
            <a:r>
              <a:rPr dirty="0" sz="1200">
                <a:latin typeface="Times New Roman"/>
                <a:cs typeface="Times New Roman"/>
              </a:rPr>
              <a:t>would next </a:t>
            </a:r>
            <a:r>
              <a:rPr dirty="0" sz="1200" spc="-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heard.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composition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court remained </a:t>
            </a:r>
            <a:r>
              <a:rPr dirty="0" sz="1200">
                <a:latin typeface="Times New Roman"/>
                <a:cs typeface="Times New Roman"/>
              </a:rPr>
              <a:t>the same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had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preceding case, except 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of the defending counsel </a:t>
            </a:r>
            <a:r>
              <a:rPr dirty="0" sz="1200" spc="-5">
                <a:latin typeface="Times New Roman"/>
                <a:cs typeface="Times New Roman"/>
              </a:rPr>
              <a:t>was filled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new </a:t>
            </a:r>
            <a:r>
              <a:rPr dirty="0" sz="1200" spc="-5">
                <a:latin typeface="Times New Roman"/>
                <a:cs typeface="Times New Roman"/>
              </a:rPr>
              <a:t>personage,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beardless </a:t>
            </a:r>
            <a:r>
              <a:rPr dirty="0" sz="1200">
                <a:latin typeface="Times New Roman"/>
                <a:cs typeface="Times New Roman"/>
              </a:rPr>
              <a:t>young  </a:t>
            </a:r>
            <a:r>
              <a:rPr dirty="0" sz="1200" spc="-5">
                <a:latin typeface="Times New Roman"/>
                <a:cs typeface="Times New Roman"/>
              </a:rPr>
              <a:t>graduate </a:t>
            </a:r>
            <a:r>
              <a:rPr dirty="0" sz="1200">
                <a:latin typeface="Times New Roman"/>
                <a:cs typeface="Times New Roman"/>
              </a:rPr>
              <a:t>in a coat with </a:t>
            </a:r>
            <a:r>
              <a:rPr dirty="0" sz="1200" spc="-5">
                <a:latin typeface="Times New Roman"/>
                <a:cs typeface="Times New Roman"/>
              </a:rPr>
              <a:t>bright </a:t>
            </a:r>
            <a:r>
              <a:rPr dirty="0" sz="1200">
                <a:latin typeface="Times New Roman"/>
                <a:cs typeface="Times New Roman"/>
              </a:rPr>
              <a:t>buttons. The president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the order—"Bring in the  </a:t>
            </a:r>
            <a:r>
              <a:rPr dirty="0" sz="1200" spc="-5">
                <a:latin typeface="Times New Roman"/>
                <a:cs typeface="Times New Roman"/>
              </a:rPr>
              <a:t>prisoner!"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prisoner, </a:t>
            </a:r>
            <a:r>
              <a:rPr dirty="0" sz="1200">
                <a:latin typeface="Times New Roman"/>
                <a:cs typeface="Times New Roman"/>
              </a:rPr>
              <a:t>who had </a:t>
            </a:r>
            <a:r>
              <a:rPr dirty="0" sz="1200" spc="-5">
                <a:latin typeface="Times New Roman"/>
                <a:cs typeface="Times New Roman"/>
              </a:rPr>
              <a:t>been got </a:t>
            </a:r>
            <a:r>
              <a:rPr dirty="0" sz="1200">
                <a:latin typeface="Times New Roman"/>
                <a:cs typeface="Times New Roman"/>
              </a:rPr>
              <a:t>ready </a:t>
            </a:r>
            <a:r>
              <a:rPr dirty="0" sz="1200" spc="-5">
                <a:latin typeface="Times New Roman"/>
                <a:cs typeface="Times New Roman"/>
              </a:rPr>
              <a:t>beforehand, was </a:t>
            </a:r>
            <a:r>
              <a:rPr dirty="0" sz="1200">
                <a:latin typeface="Times New Roman"/>
                <a:cs typeface="Times New Roman"/>
              </a:rPr>
              <a:t>already walking to </a:t>
            </a:r>
            <a:r>
              <a:rPr dirty="0" sz="1200" spc="-5">
                <a:latin typeface="Times New Roman"/>
                <a:cs typeface="Times New Roman"/>
              </a:rPr>
              <a:t>his bench.  He was </a:t>
            </a:r>
            <a:r>
              <a:rPr dirty="0" sz="1200">
                <a:latin typeface="Times New Roman"/>
                <a:cs typeface="Times New Roman"/>
              </a:rPr>
              <a:t>a tall, </a:t>
            </a:r>
            <a:r>
              <a:rPr dirty="0" sz="1200" spc="-5">
                <a:latin typeface="Times New Roman"/>
                <a:cs typeface="Times New Roman"/>
              </a:rPr>
              <a:t>thick-set peasant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fifty-five, completely bald, with </a:t>
            </a:r>
            <a:r>
              <a:rPr dirty="0" sz="1200" spc="-5">
                <a:latin typeface="Times New Roman"/>
                <a:cs typeface="Times New Roman"/>
              </a:rPr>
              <a:t>an apathetic,  </a:t>
            </a:r>
            <a:r>
              <a:rPr dirty="0" sz="1200">
                <a:latin typeface="Times New Roman"/>
                <a:cs typeface="Times New Roman"/>
              </a:rPr>
              <a:t>hairy </a:t>
            </a:r>
            <a:r>
              <a:rPr dirty="0" sz="1200" spc="-5">
                <a:latin typeface="Times New Roman"/>
                <a:cs typeface="Times New Roman"/>
              </a:rPr>
              <a:t>face and </a:t>
            </a:r>
            <a:r>
              <a:rPr dirty="0" sz="1200">
                <a:latin typeface="Times New Roman"/>
                <a:cs typeface="Times New Roman"/>
              </a:rPr>
              <a:t>a big </a:t>
            </a:r>
            <a:r>
              <a:rPr dirty="0" sz="1200" spc="-5">
                <a:latin typeface="Times New Roman"/>
                <a:cs typeface="Times New Roman"/>
              </a:rPr>
              <a:t>red beard.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followed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frail-looking little </a:t>
            </a:r>
            <a:r>
              <a:rPr dirty="0" sz="1200" spc="-5">
                <a:latin typeface="Times New Roman"/>
                <a:cs typeface="Times New Roman"/>
              </a:rPr>
              <a:t>soldier </a:t>
            </a:r>
            <a:r>
              <a:rPr dirty="0" sz="1200">
                <a:latin typeface="Times New Roman"/>
                <a:cs typeface="Times New Roman"/>
              </a:rPr>
              <a:t>with a  </a:t>
            </a:r>
            <a:r>
              <a:rPr dirty="0" sz="1200" spc="-5">
                <a:latin typeface="Times New Roman"/>
                <a:cs typeface="Times New Roman"/>
              </a:rPr>
              <a:t>gun.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reaching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bench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escort </a:t>
            </a:r>
            <a:r>
              <a:rPr dirty="0" sz="1200">
                <a:latin typeface="Times New Roman"/>
                <a:cs typeface="Times New Roman"/>
              </a:rPr>
              <a:t>had a trifling </a:t>
            </a:r>
            <a:r>
              <a:rPr dirty="0" sz="1200" spc="-5">
                <a:latin typeface="Times New Roman"/>
                <a:cs typeface="Times New Roman"/>
              </a:rPr>
              <a:t>mishap. He </a:t>
            </a:r>
            <a:r>
              <a:rPr dirty="0" sz="1200">
                <a:latin typeface="Times New Roman"/>
                <a:cs typeface="Times New Roman"/>
              </a:rPr>
              <a:t>stumbled </a:t>
            </a:r>
            <a:r>
              <a:rPr dirty="0" sz="1200" spc="-5">
                <a:latin typeface="Times New Roman"/>
                <a:cs typeface="Times New Roman"/>
              </a:rPr>
              <a:t>and  dropped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gun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hands,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caught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at once </a:t>
            </a:r>
            <a:r>
              <a:rPr dirty="0" sz="1200">
                <a:latin typeface="Times New Roman"/>
                <a:cs typeface="Times New Roman"/>
              </a:rPr>
              <a:t>before it touched the </a:t>
            </a:r>
            <a:r>
              <a:rPr dirty="0" sz="1200" spc="-5">
                <a:latin typeface="Times New Roman"/>
                <a:cs typeface="Times New Roman"/>
              </a:rPr>
              <a:t>ground,  knocking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knee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violently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laugh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audible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9885" cy="88157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27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audience. </a:t>
            </a:r>
            <a:r>
              <a:rPr dirty="0" sz="1200">
                <a:latin typeface="Times New Roman"/>
                <a:cs typeface="Times New Roman"/>
              </a:rPr>
              <a:t>Either from the </a:t>
            </a:r>
            <a:r>
              <a:rPr dirty="0" sz="1200" spc="-5">
                <a:latin typeface="Times New Roman"/>
                <a:cs typeface="Times New Roman"/>
              </a:rPr>
              <a:t>pain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perhaps from shame at his awkwardness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soldier flushed </a:t>
            </a:r>
            <a:r>
              <a:rPr dirty="0" sz="1200">
                <a:latin typeface="Times New Roman"/>
                <a:cs typeface="Times New Roman"/>
              </a:rPr>
              <a:t>a dark</a:t>
            </a:r>
            <a:r>
              <a:rPr dirty="0" sz="1200" spc="-5">
                <a:latin typeface="Times New Roman"/>
                <a:cs typeface="Times New Roman"/>
              </a:rPr>
              <a:t> 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the customary questions to the </a:t>
            </a:r>
            <a:r>
              <a:rPr dirty="0" sz="1200" spc="-5">
                <a:latin typeface="Times New Roman"/>
                <a:cs typeface="Times New Roman"/>
              </a:rPr>
              <a:t>prisoner,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shuffling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jury,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calling over  and </a:t>
            </a:r>
            <a:r>
              <a:rPr dirty="0" sz="1200">
                <a:latin typeface="Times New Roman"/>
                <a:cs typeface="Times New Roman"/>
              </a:rPr>
              <a:t>swearing in of the </a:t>
            </a:r>
            <a:r>
              <a:rPr dirty="0" sz="1200" spc="-5">
                <a:latin typeface="Times New Roman"/>
                <a:cs typeface="Times New Roman"/>
              </a:rPr>
              <a:t>witnesses,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reading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charge began. </a:t>
            </a:r>
            <a:r>
              <a:rPr dirty="0" sz="1200">
                <a:latin typeface="Times New Roman"/>
                <a:cs typeface="Times New Roman"/>
              </a:rPr>
              <a:t>The narrow-chested,  </a:t>
            </a:r>
            <a:r>
              <a:rPr dirty="0" sz="1200" spc="-5">
                <a:latin typeface="Times New Roman"/>
                <a:cs typeface="Times New Roman"/>
              </a:rPr>
              <a:t>pale-faced secretary, far </a:t>
            </a:r>
            <a:r>
              <a:rPr dirty="0" sz="1200">
                <a:latin typeface="Times New Roman"/>
                <a:cs typeface="Times New Roman"/>
              </a:rPr>
              <a:t>too thin for </a:t>
            </a:r>
            <a:r>
              <a:rPr dirty="0" sz="1200" spc="-5">
                <a:latin typeface="Times New Roman"/>
                <a:cs typeface="Times New Roman"/>
              </a:rPr>
              <a:t>his uniform, and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sticking plaster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check,  read </a:t>
            </a:r>
            <a:r>
              <a:rPr dirty="0" sz="1200">
                <a:latin typeface="Times New Roman"/>
                <a:cs typeface="Times New Roman"/>
              </a:rPr>
              <a:t>it in a low, </a:t>
            </a:r>
            <a:r>
              <a:rPr dirty="0" sz="1200" spc="-5">
                <a:latin typeface="Times New Roman"/>
                <a:cs typeface="Times New Roman"/>
              </a:rPr>
              <a:t>thick bass, </a:t>
            </a:r>
            <a:r>
              <a:rPr dirty="0" sz="1200">
                <a:latin typeface="Times New Roman"/>
                <a:cs typeface="Times New Roman"/>
              </a:rPr>
              <a:t>rapidly like a sacristan, without </a:t>
            </a:r>
            <a:r>
              <a:rPr dirty="0" sz="1200" spc="-5">
                <a:latin typeface="Times New Roman"/>
                <a:cs typeface="Times New Roman"/>
              </a:rPr>
              <a:t>raising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dropping his  voice, as though afraid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exerting </a:t>
            </a:r>
            <a:r>
              <a:rPr dirty="0" sz="1200" spc="-5">
                <a:latin typeface="Times New Roman"/>
                <a:cs typeface="Times New Roman"/>
              </a:rPr>
              <a:t>his lungs;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seconded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ventilation </a:t>
            </a:r>
            <a:r>
              <a:rPr dirty="0" sz="1200" spc="-5">
                <a:latin typeface="Times New Roman"/>
                <a:cs typeface="Times New Roman"/>
              </a:rPr>
              <a:t>wheel  whirring </a:t>
            </a:r>
            <a:r>
              <a:rPr dirty="0" sz="1200">
                <a:latin typeface="Times New Roman"/>
                <a:cs typeface="Times New Roman"/>
              </a:rPr>
              <a:t>indefatigably behind the </a:t>
            </a:r>
            <a:r>
              <a:rPr dirty="0" sz="1200" spc="-5">
                <a:latin typeface="Times New Roman"/>
                <a:cs typeface="Times New Roman"/>
              </a:rPr>
              <a:t>judge's table, </a:t>
            </a:r>
            <a:r>
              <a:rPr dirty="0" sz="1200">
                <a:latin typeface="Times New Roman"/>
                <a:cs typeface="Times New Roman"/>
              </a:rPr>
              <a:t>and the result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sound that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drowsy, </a:t>
            </a:r>
            <a:r>
              <a:rPr dirty="0" sz="1200">
                <a:latin typeface="Times New Roman"/>
                <a:cs typeface="Times New Roman"/>
              </a:rPr>
              <a:t>narcotic </a:t>
            </a:r>
            <a:r>
              <a:rPr dirty="0" sz="1200" spc="-5">
                <a:latin typeface="Times New Roman"/>
                <a:cs typeface="Times New Roman"/>
              </a:rPr>
              <a:t>character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stillness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79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president, a </a:t>
            </a:r>
            <a:r>
              <a:rPr dirty="0" sz="1200" spc="-5">
                <a:latin typeface="Times New Roman"/>
                <a:cs typeface="Times New Roman"/>
              </a:rPr>
              <a:t>short-sighted </a:t>
            </a:r>
            <a:r>
              <a:rPr dirty="0" sz="1200">
                <a:latin typeface="Times New Roman"/>
                <a:cs typeface="Times New Roman"/>
              </a:rPr>
              <a:t>man, not old but with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extremely exhausted </a:t>
            </a:r>
            <a:r>
              <a:rPr dirty="0" sz="1200" spc="-5">
                <a:latin typeface="Times New Roman"/>
                <a:cs typeface="Times New Roman"/>
              </a:rPr>
              <a:t>face, sat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his armchair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stirring and held his open hand near his </a:t>
            </a:r>
            <a:r>
              <a:rPr dirty="0" sz="1200">
                <a:latin typeface="Times New Roman"/>
                <a:cs typeface="Times New Roman"/>
              </a:rPr>
              <a:t>brow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screening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sun. To the droning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ventilation </a:t>
            </a:r>
            <a:r>
              <a:rPr dirty="0" sz="1200" spc="-5">
                <a:latin typeface="Times New Roman"/>
                <a:cs typeface="Times New Roman"/>
              </a:rPr>
              <a:t>wheel and </a:t>
            </a:r>
            <a:r>
              <a:rPr dirty="0" sz="1200">
                <a:latin typeface="Times New Roman"/>
                <a:cs typeface="Times New Roman"/>
              </a:rPr>
              <a:t>the secretary he  </a:t>
            </a:r>
            <a:r>
              <a:rPr dirty="0" sz="1200" spc="-5">
                <a:latin typeface="Times New Roman"/>
                <a:cs typeface="Times New Roman"/>
              </a:rPr>
              <a:t>meditated. </a:t>
            </a:r>
            <a:r>
              <a:rPr dirty="0" sz="1200">
                <a:latin typeface="Times New Roman"/>
                <a:cs typeface="Times New Roman"/>
              </a:rPr>
              <a:t>When the </a:t>
            </a:r>
            <a:r>
              <a:rPr dirty="0" sz="1200" spc="-5">
                <a:latin typeface="Times New Roman"/>
                <a:cs typeface="Times New Roman"/>
              </a:rPr>
              <a:t>secretary paused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 instant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-5">
                <a:latin typeface="Times New Roman"/>
                <a:cs typeface="Times New Roman"/>
              </a:rPr>
              <a:t>breath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new  page, </a:t>
            </a:r>
            <a:r>
              <a:rPr dirty="0" sz="1200">
                <a:latin typeface="Times New Roman"/>
                <a:cs typeface="Times New Roman"/>
              </a:rPr>
              <a:t>he suddenly started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looked round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lustreless eyes, </a:t>
            </a:r>
            <a:r>
              <a:rPr dirty="0" sz="1200">
                <a:latin typeface="Times New Roman"/>
                <a:cs typeface="Times New Roman"/>
              </a:rPr>
              <a:t>then bent  down to the </a:t>
            </a:r>
            <a:r>
              <a:rPr dirty="0" sz="1200" spc="-5">
                <a:latin typeface="Times New Roman"/>
                <a:cs typeface="Times New Roman"/>
              </a:rPr>
              <a:t>ear </a:t>
            </a:r>
            <a:r>
              <a:rPr dirty="0" sz="1200">
                <a:latin typeface="Times New Roman"/>
                <a:cs typeface="Times New Roman"/>
              </a:rPr>
              <a:t>of the judge next to him </a:t>
            </a:r>
            <a:r>
              <a:rPr dirty="0" sz="1200" spc="-5">
                <a:latin typeface="Times New Roman"/>
                <a:cs typeface="Times New Roman"/>
              </a:rPr>
              <a:t>and asked </a:t>
            </a:r>
            <a:r>
              <a:rPr dirty="0" sz="1200">
                <a:latin typeface="Times New Roman"/>
                <a:cs typeface="Times New Roman"/>
              </a:rPr>
              <a:t>with 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sigh:</a:t>
            </a:r>
            <a:endParaRPr sz="1200">
              <a:latin typeface="Times New Roman"/>
              <a:cs typeface="Times New Roman"/>
            </a:endParaRPr>
          </a:p>
          <a:p>
            <a:pPr algn="just" marL="12700" marR="1913889">
              <a:lnSpc>
                <a:spcPts val="2780"/>
              </a:lnSpc>
              <a:spcBef>
                <a:spcPts val="309"/>
              </a:spcBef>
            </a:pPr>
            <a:r>
              <a:rPr dirty="0" sz="1200" spc="-5">
                <a:latin typeface="Times New Roman"/>
                <a:cs typeface="Times New Roman"/>
              </a:rPr>
              <a:t>"Are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putting up </a:t>
            </a:r>
            <a:r>
              <a:rPr dirty="0" sz="1200" spc="-5">
                <a:latin typeface="Times New Roman"/>
                <a:cs typeface="Times New Roman"/>
              </a:rPr>
              <a:t>at Demyanov's, </a:t>
            </a:r>
            <a:r>
              <a:rPr dirty="0" sz="1200">
                <a:latin typeface="Times New Roman"/>
                <a:cs typeface="Times New Roman"/>
              </a:rPr>
              <a:t>Matvey </a:t>
            </a:r>
            <a:r>
              <a:rPr dirty="0" sz="1200" spc="-5">
                <a:latin typeface="Times New Roman"/>
                <a:cs typeface="Times New Roman"/>
              </a:rPr>
              <a:t>Petrovitch?"  "Yes, at Demyanov's," answered </a:t>
            </a:r>
            <a:r>
              <a:rPr dirty="0" sz="1200">
                <a:latin typeface="Times New Roman"/>
                <a:cs typeface="Times New Roman"/>
              </a:rPr>
              <a:t>the other, starting too.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"Next </a:t>
            </a:r>
            <a:r>
              <a:rPr dirty="0" sz="1200">
                <a:latin typeface="Times New Roman"/>
                <a:cs typeface="Times New Roman"/>
              </a:rPr>
              <a:t>time I shall probably put up there too.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really impossible to put up </a:t>
            </a:r>
            <a:r>
              <a:rPr dirty="0" sz="1200" spc="-5">
                <a:latin typeface="Times New Roman"/>
                <a:cs typeface="Times New Roman"/>
              </a:rPr>
              <a:t>at  Tipyakov's!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There's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noise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uproar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night!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Knocking,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coughing,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children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crying.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10">
                <a:latin typeface="Times New Roman"/>
                <a:cs typeface="Times New Roman"/>
              </a:rPr>
              <a:t>It's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impossible!"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prosecutor,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fat, </a:t>
            </a:r>
            <a:r>
              <a:rPr dirty="0" sz="1200">
                <a:latin typeface="Times New Roman"/>
                <a:cs typeface="Times New Roman"/>
              </a:rPr>
              <a:t>well-nourished, dark man with </a:t>
            </a:r>
            <a:r>
              <a:rPr dirty="0" sz="1200" spc="-5">
                <a:latin typeface="Times New Roman"/>
                <a:cs typeface="Times New Roman"/>
              </a:rPr>
              <a:t>gold spectacles, </a:t>
            </a:r>
            <a:r>
              <a:rPr dirty="0" sz="1200">
                <a:latin typeface="Times New Roman"/>
                <a:cs typeface="Times New Roman"/>
              </a:rPr>
              <a:t>with a  </a:t>
            </a:r>
            <a:r>
              <a:rPr dirty="0" sz="1200" spc="-5">
                <a:latin typeface="Times New Roman"/>
                <a:cs typeface="Times New Roman"/>
              </a:rPr>
              <a:t>handsome, well-groomed beard, sat motionless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statue,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cheek propped </a:t>
            </a:r>
            <a:r>
              <a:rPr dirty="0" sz="120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fist, </a:t>
            </a:r>
            <a:r>
              <a:rPr dirty="0" sz="1200" spc="-5">
                <a:latin typeface="Times New Roman"/>
                <a:cs typeface="Times New Roman"/>
              </a:rPr>
              <a:t>reading Byron's "Cain." 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full of </a:t>
            </a:r>
            <a:r>
              <a:rPr dirty="0" sz="1200" spc="-10">
                <a:latin typeface="Times New Roman"/>
                <a:cs typeface="Times New Roman"/>
              </a:rPr>
              <a:t>eager </a:t>
            </a:r>
            <a:r>
              <a:rPr dirty="0" sz="1200" spc="-5">
                <a:latin typeface="Times New Roman"/>
                <a:cs typeface="Times New Roman"/>
              </a:rPr>
              <a:t>attention and his eyebrows  </a:t>
            </a:r>
            <a:r>
              <a:rPr dirty="0" sz="1200">
                <a:latin typeface="Times New Roman"/>
                <a:cs typeface="Times New Roman"/>
              </a:rPr>
              <a:t>rose </a:t>
            </a:r>
            <a:r>
              <a:rPr dirty="0" sz="1200" spc="-5">
                <a:latin typeface="Times New Roman"/>
                <a:cs typeface="Times New Roman"/>
              </a:rPr>
              <a:t>higher and higher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wonder.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From time </a:t>
            </a:r>
            <a:r>
              <a:rPr dirty="0" sz="1200">
                <a:latin typeface="Times New Roman"/>
                <a:cs typeface="Times New Roman"/>
              </a:rPr>
              <a:t>to time he </a:t>
            </a:r>
            <a:r>
              <a:rPr dirty="0" sz="1200" spc="-5">
                <a:latin typeface="Times New Roman"/>
                <a:cs typeface="Times New Roman"/>
              </a:rPr>
              <a:t>dropped </a:t>
            </a:r>
            <a:r>
              <a:rPr dirty="0" sz="1200">
                <a:latin typeface="Times New Roman"/>
                <a:cs typeface="Times New Roman"/>
              </a:rPr>
              <a:t>back in </a:t>
            </a:r>
            <a:r>
              <a:rPr dirty="0" sz="1200" spc="-5">
                <a:latin typeface="Times New Roman"/>
                <a:cs typeface="Times New Roman"/>
              </a:rPr>
              <a:t>his chair,  gazed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interest straight </a:t>
            </a:r>
            <a:r>
              <a:rPr dirty="0" sz="1200">
                <a:latin typeface="Times New Roman"/>
                <a:cs typeface="Times New Roman"/>
              </a:rPr>
              <a:t>before him for a minute,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buried </a:t>
            </a:r>
            <a:r>
              <a:rPr dirty="0" sz="1200">
                <a:latin typeface="Times New Roman"/>
                <a:cs typeface="Times New Roman"/>
              </a:rPr>
              <a:t>himself in </a:t>
            </a:r>
            <a:r>
              <a:rPr dirty="0" sz="1200" spc="-5">
                <a:latin typeface="Times New Roman"/>
                <a:cs typeface="Times New Roman"/>
              </a:rPr>
              <a:t>his  reading again. </a:t>
            </a:r>
            <a:r>
              <a:rPr dirty="0" sz="1200">
                <a:latin typeface="Times New Roman"/>
                <a:cs typeface="Times New Roman"/>
              </a:rPr>
              <a:t>The council for the defence moved the blunt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pencil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 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mused with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on one side. . . . His </a:t>
            </a:r>
            <a:r>
              <a:rPr dirty="0" sz="1200" spc="-5">
                <a:latin typeface="Times New Roman"/>
                <a:cs typeface="Times New Roman"/>
              </a:rPr>
              <a:t>youthful face </a:t>
            </a:r>
            <a:r>
              <a:rPr dirty="0" sz="1200">
                <a:latin typeface="Times New Roman"/>
                <a:cs typeface="Times New Roman"/>
              </a:rPr>
              <a:t>expressed nothing but  the </a:t>
            </a:r>
            <a:r>
              <a:rPr dirty="0" sz="1200" spc="-5">
                <a:latin typeface="Times New Roman"/>
                <a:cs typeface="Times New Roman"/>
              </a:rPr>
              <a:t>frigid, </a:t>
            </a:r>
            <a:r>
              <a:rPr dirty="0" sz="1200">
                <a:latin typeface="Times New Roman"/>
                <a:cs typeface="Times New Roman"/>
              </a:rPr>
              <a:t>immovable </a:t>
            </a:r>
            <a:r>
              <a:rPr dirty="0" sz="1200" spc="-5">
                <a:latin typeface="Times New Roman"/>
                <a:cs typeface="Times New Roman"/>
              </a:rPr>
              <a:t>boredom which is </a:t>
            </a:r>
            <a:r>
              <a:rPr dirty="0" sz="1200">
                <a:latin typeface="Times New Roman"/>
                <a:cs typeface="Times New Roman"/>
              </a:rPr>
              <a:t>commonly seen on the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schoolboys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men on </a:t>
            </a:r>
            <a:r>
              <a:rPr dirty="0" sz="1200" spc="5">
                <a:latin typeface="Times New Roman"/>
                <a:cs typeface="Times New Roman"/>
              </a:rPr>
              <a:t>duty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are forced from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same place,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 faces,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walls. He felt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excitement </a:t>
            </a:r>
            <a:r>
              <a:rPr dirty="0" sz="1200">
                <a:latin typeface="Times New Roman"/>
                <a:cs typeface="Times New Roman"/>
              </a:rPr>
              <a:t>about the </a:t>
            </a:r>
            <a:r>
              <a:rPr dirty="0" sz="1200" spc="-5">
                <a:latin typeface="Times New Roman"/>
                <a:cs typeface="Times New Roman"/>
              </a:rPr>
              <a:t>speech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make, and  indeed what </a:t>
            </a:r>
            <a:r>
              <a:rPr dirty="0" sz="1200">
                <a:latin typeface="Times New Roman"/>
                <a:cs typeface="Times New Roman"/>
              </a:rPr>
              <a:t>did that </a:t>
            </a:r>
            <a:r>
              <a:rPr dirty="0" sz="1200" spc="-5">
                <a:latin typeface="Times New Roman"/>
                <a:cs typeface="Times New Roman"/>
              </a:rPr>
              <a:t>speech amount </a:t>
            </a:r>
            <a:r>
              <a:rPr dirty="0" sz="1200">
                <a:latin typeface="Times New Roman"/>
                <a:cs typeface="Times New Roman"/>
              </a:rPr>
              <a:t>to? </a:t>
            </a:r>
            <a:r>
              <a:rPr dirty="0" sz="1200" spc="-5">
                <a:latin typeface="Times New Roman"/>
                <a:cs typeface="Times New Roman"/>
              </a:rPr>
              <a:t>On instructions from his superiors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accordance </a:t>
            </a:r>
            <a:r>
              <a:rPr dirty="0" sz="1200">
                <a:latin typeface="Times New Roman"/>
                <a:cs typeface="Times New Roman"/>
              </a:rPr>
              <a:t>with long-established routine he would </a:t>
            </a:r>
            <a:r>
              <a:rPr dirty="0" sz="1200" spc="-5">
                <a:latin typeface="Times New Roman"/>
                <a:cs typeface="Times New Roman"/>
              </a:rPr>
              <a:t>fire </a:t>
            </a:r>
            <a:r>
              <a:rPr dirty="0" sz="1200">
                <a:latin typeface="Times New Roman"/>
                <a:cs typeface="Times New Roman"/>
              </a:rPr>
              <a:t>it off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jurymen, 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passion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ardour, feeling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was colourless and boring, and </a:t>
            </a:r>
            <a:r>
              <a:rPr dirty="0" sz="1200">
                <a:latin typeface="Times New Roman"/>
                <a:cs typeface="Times New Roman"/>
              </a:rPr>
              <a:t>then—gallop 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mud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rain </a:t>
            </a:r>
            <a:r>
              <a:rPr dirty="0" sz="1200">
                <a:latin typeface="Times New Roman"/>
                <a:cs typeface="Times New Roman"/>
              </a:rPr>
              <a:t>to the station, </a:t>
            </a:r>
            <a:r>
              <a:rPr dirty="0" sz="1200" spc="-5">
                <a:latin typeface="Times New Roman"/>
                <a:cs typeface="Times New Roman"/>
              </a:rPr>
              <a:t>thence </a:t>
            </a:r>
            <a:r>
              <a:rPr dirty="0" sz="1200">
                <a:latin typeface="Times New Roman"/>
                <a:cs typeface="Times New Roman"/>
              </a:rPr>
              <a:t>to the town, shortly to </a:t>
            </a:r>
            <a:r>
              <a:rPr dirty="0" sz="1200" spc="-5">
                <a:latin typeface="Times New Roman"/>
                <a:cs typeface="Times New Roman"/>
              </a:rPr>
              <a:t>receive  instructions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off again to some </a:t>
            </a:r>
            <a:r>
              <a:rPr dirty="0" sz="1200" spc="-5">
                <a:latin typeface="Times New Roman"/>
                <a:cs typeface="Times New Roman"/>
              </a:rPr>
              <a:t>district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deliver another speech.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At first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prisoner </a:t>
            </a:r>
            <a:r>
              <a:rPr dirty="0" sz="1200">
                <a:latin typeface="Times New Roman"/>
                <a:cs typeface="Times New Roman"/>
              </a:rPr>
              <a:t>turned </a:t>
            </a:r>
            <a:r>
              <a:rPr dirty="0" sz="1200" spc="-5">
                <a:latin typeface="Times New Roman"/>
                <a:cs typeface="Times New Roman"/>
              </a:rPr>
              <a:t>pale and coughed </a:t>
            </a:r>
            <a:r>
              <a:rPr dirty="0" sz="1200">
                <a:latin typeface="Times New Roman"/>
                <a:cs typeface="Times New Roman"/>
              </a:rPr>
              <a:t>nervously into </a:t>
            </a:r>
            <a:r>
              <a:rPr dirty="0" sz="1200" spc="-5">
                <a:latin typeface="Times New Roman"/>
                <a:cs typeface="Times New Roman"/>
              </a:rPr>
              <a:t>his sleeve, </a:t>
            </a:r>
            <a:r>
              <a:rPr dirty="0" sz="1200">
                <a:latin typeface="Times New Roman"/>
                <a:cs typeface="Times New Roman"/>
              </a:rPr>
              <a:t>but soon the  </a:t>
            </a:r>
            <a:r>
              <a:rPr dirty="0" sz="1200" spc="-5">
                <a:latin typeface="Times New Roman"/>
                <a:cs typeface="Times New Roman"/>
              </a:rPr>
              <a:t>stillness,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 </a:t>
            </a:r>
            <a:r>
              <a:rPr dirty="0" sz="1200">
                <a:latin typeface="Times New Roman"/>
                <a:cs typeface="Times New Roman"/>
              </a:rPr>
              <a:t>monotony </a:t>
            </a:r>
            <a:r>
              <a:rPr dirty="0" sz="1200" spc="-5">
                <a:latin typeface="Times New Roman"/>
                <a:cs typeface="Times New Roman"/>
              </a:rPr>
              <a:t>and boredom infected </a:t>
            </a:r>
            <a:r>
              <a:rPr dirty="0" sz="1200">
                <a:latin typeface="Times New Roman"/>
                <a:cs typeface="Times New Roman"/>
              </a:rPr>
              <a:t>him too.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looked with </a:t>
            </a:r>
            <a:r>
              <a:rPr dirty="0" sz="1200" spc="5">
                <a:latin typeface="Times New Roman"/>
                <a:cs typeface="Times New Roman"/>
              </a:rPr>
              <a:t>dull-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witted respectfulness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judges' uniforms, at </a:t>
            </a:r>
            <a:r>
              <a:rPr dirty="0" sz="1200">
                <a:latin typeface="Times New Roman"/>
                <a:cs typeface="Times New Roman"/>
              </a:rPr>
              <a:t>the weary </a:t>
            </a:r>
            <a:r>
              <a:rPr dirty="0" sz="1200" spc="-5">
                <a:latin typeface="Times New Roman"/>
                <a:cs typeface="Times New Roman"/>
              </a:rPr>
              <a:t>faces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jurymen, and  blinked calmly. </a:t>
            </a:r>
            <a:r>
              <a:rPr dirty="0" sz="1200">
                <a:latin typeface="Times New Roman"/>
                <a:cs typeface="Times New Roman"/>
              </a:rPr>
              <a:t>The surroundings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procedure of the </a:t>
            </a:r>
            <a:r>
              <a:rPr dirty="0" sz="1200" spc="-5">
                <a:latin typeface="Times New Roman"/>
                <a:cs typeface="Times New Roman"/>
              </a:rPr>
              <a:t>court, </a:t>
            </a:r>
            <a:r>
              <a:rPr dirty="0" sz="1200">
                <a:latin typeface="Times New Roman"/>
                <a:cs typeface="Times New Roman"/>
              </a:rPr>
              <a:t>the expectation of </a:t>
            </a:r>
            <a:r>
              <a:rPr dirty="0" sz="1200" spc="-5">
                <a:latin typeface="Times New Roman"/>
                <a:cs typeface="Times New Roman"/>
              </a:rPr>
              <a:t>which  had so weighed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soul while he </a:t>
            </a:r>
            <a:r>
              <a:rPr dirty="0" sz="1200" spc="-5">
                <a:latin typeface="Times New Roman"/>
                <a:cs typeface="Times New Roman"/>
              </a:rPr>
              <a:t>was awaiting </a:t>
            </a:r>
            <a:r>
              <a:rPr dirty="0" sz="1200">
                <a:latin typeface="Times New Roman"/>
                <a:cs typeface="Times New Roman"/>
              </a:rPr>
              <a:t>them in prison, now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most  </a:t>
            </a:r>
            <a:r>
              <a:rPr dirty="0" sz="1200">
                <a:latin typeface="Times New Roman"/>
                <a:cs typeface="Times New Roman"/>
              </a:rPr>
              <a:t>soothing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on him. What he met </a:t>
            </a:r>
            <a:r>
              <a:rPr dirty="0" sz="1200" spc="-5">
                <a:latin typeface="Times New Roman"/>
                <a:cs typeface="Times New Roman"/>
              </a:rPr>
              <a:t>here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at all what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could have expected.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charge </a:t>
            </a:r>
            <a:r>
              <a:rPr dirty="0" sz="1200">
                <a:latin typeface="Times New Roman"/>
                <a:cs typeface="Times New Roman"/>
              </a:rPr>
              <a:t>of murder hung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>
                <a:latin typeface="Times New Roman"/>
                <a:cs typeface="Times New Roman"/>
              </a:rPr>
              <a:t>here he met with </a:t>
            </a:r>
            <a:r>
              <a:rPr dirty="0" sz="1200" spc="-5">
                <a:latin typeface="Times New Roman"/>
                <a:cs typeface="Times New Roman"/>
              </a:rPr>
              <a:t>neither threatening faces  </a:t>
            </a:r>
            <a:r>
              <a:rPr dirty="0" sz="1200">
                <a:latin typeface="Times New Roman"/>
                <a:cs typeface="Times New Roman"/>
              </a:rPr>
              <a:t>nor </a:t>
            </a:r>
            <a:r>
              <a:rPr dirty="0" sz="1200" spc="-5">
                <a:latin typeface="Times New Roman"/>
                <a:cs typeface="Times New Roman"/>
              </a:rPr>
              <a:t>indignant </a:t>
            </a:r>
            <a:r>
              <a:rPr dirty="0" sz="1200">
                <a:latin typeface="Times New Roman"/>
                <a:cs typeface="Times New Roman"/>
              </a:rPr>
              <a:t>looks nor loud </a:t>
            </a:r>
            <a:r>
              <a:rPr dirty="0" sz="1200" spc="-5">
                <a:latin typeface="Times New Roman"/>
                <a:cs typeface="Times New Roman"/>
              </a:rPr>
              <a:t>phrases about retribution </a:t>
            </a:r>
            <a:r>
              <a:rPr dirty="0" sz="1200">
                <a:latin typeface="Times New Roman"/>
                <a:cs typeface="Times New Roman"/>
              </a:rPr>
              <a:t>nor sympathy for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252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985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extraordinary fate; not one of those who were judging him 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him with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 for </a:t>
            </a:r>
            <a:r>
              <a:rPr dirty="0" sz="1200" spc="-5">
                <a:latin typeface="Times New Roman"/>
                <a:cs typeface="Times New Roman"/>
              </a:rPr>
              <a:t>long. </a:t>
            </a:r>
            <a:r>
              <a:rPr dirty="0" sz="1200">
                <a:latin typeface="Times New Roman"/>
                <a:cs typeface="Times New Roman"/>
              </a:rPr>
              <a:t>. . . The dingy </a:t>
            </a:r>
            <a:r>
              <a:rPr dirty="0" sz="1200" spc="-5">
                <a:latin typeface="Times New Roman"/>
                <a:cs typeface="Times New Roman"/>
              </a:rPr>
              <a:t>windows and walls, </a:t>
            </a:r>
            <a:r>
              <a:rPr dirty="0" sz="1200">
                <a:latin typeface="Times New Roman"/>
                <a:cs typeface="Times New Roman"/>
              </a:rPr>
              <a:t>the voice of the </a:t>
            </a:r>
            <a:r>
              <a:rPr dirty="0" sz="1200" spc="-5">
                <a:latin typeface="Times New Roman"/>
                <a:cs typeface="Times New Roman"/>
              </a:rPr>
              <a:t>secretary,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attitude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prosecutor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all saturated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official indifference and produced an </a:t>
            </a:r>
            <a:r>
              <a:rPr dirty="0" sz="1200">
                <a:latin typeface="Times New Roman"/>
                <a:cs typeface="Times New Roman"/>
              </a:rPr>
              <a:t>atmosphere of  </a:t>
            </a:r>
            <a:r>
              <a:rPr dirty="0" sz="1200" spc="-5">
                <a:latin typeface="Times New Roman"/>
                <a:cs typeface="Times New Roman"/>
              </a:rPr>
              <a:t>frigidity, as though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murderer were </a:t>
            </a:r>
            <a:r>
              <a:rPr dirty="0" sz="1200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an official property,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were 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judged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living men, but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unseen machine, set going, goodness  knows </a:t>
            </a:r>
            <a:r>
              <a:rPr dirty="0" sz="1200">
                <a:latin typeface="Times New Roman"/>
                <a:cs typeface="Times New Roman"/>
              </a:rPr>
              <a:t>how or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whom. . 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peasant, reassured, </a:t>
            </a:r>
            <a:r>
              <a:rPr dirty="0" sz="1200">
                <a:latin typeface="Times New Roman"/>
                <a:cs typeface="Times New Roman"/>
              </a:rPr>
              <a:t>did not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men </a:t>
            </a:r>
            <a:r>
              <a:rPr dirty="0" sz="1200" spc="-5">
                <a:latin typeface="Times New Roman"/>
                <a:cs typeface="Times New Roman"/>
              </a:rPr>
              <a:t>here were as accustomed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dramas and tragedies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and were as </a:t>
            </a:r>
            <a:r>
              <a:rPr dirty="0" sz="1200">
                <a:latin typeface="Times New Roman"/>
                <a:cs typeface="Times New Roman"/>
              </a:rPr>
              <a:t>blunted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sight </a:t>
            </a:r>
            <a:r>
              <a:rPr dirty="0" sz="1200">
                <a:latin typeface="Times New Roman"/>
                <a:cs typeface="Times New Roman"/>
              </a:rPr>
              <a:t>of them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hospital  </a:t>
            </a:r>
            <a:r>
              <a:rPr dirty="0" sz="1200" spc="-5">
                <a:latin typeface="Times New Roman"/>
                <a:cs typeface="Times New Roman"/>
              </a:rPr>
              <a:t>attendants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sight of death,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that the whole horror </a:t>
            </a:r>
            <a:r>
              <a:rPr dirty="0" sz="1200" spc="-5">
                <a:latin typeface="Times New Roman"/>
                <a:cs typeface="Times New Roman"/>
              </a:rPr>
              <a:t>and hopelessness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 </a:t>
            </a:r>
            <a:r>
              <a:rPr dirty="0" sz="1200">
                <a:latin typeface="Times New Roman"/>
                <a:cs typeface="Times New Roman"/>
              </a:rPr>
              <a:t>position lay just in </a:t>
            </a:r>
            <a:r>
              <a:rPr dirty="0" sz="1200" spc="-5">
                <a:latin typeface="Times New Roman"/>
                <a:cs typeface="Times New Roman"/>
              </a:rPr>
              <a:t>this mechanical indifference.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that if 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 to </a:t>
            </a:r>
            <a:r>
              <a:rPr dirty="0" sz="1200" spc="-5">
                <a:latin typeface="Times New Roman"/>
                <a:cs typeface="Times New Roman"/>
              </a:rPr>
              <a:t>sit  </a:t>
            </a:r>
            <a:r>
              <a:rPr dirty="0" sz="1200">
                <a:latin typeface="Times New Roman"/>
                <a:cs typeface="Times New Roman"/>
              </a:rPr>
              <a:t>quietly but 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begin beseeching, appealing </a:t>
            </a:r>
            <a:r>
              <a:rPr dirty="0" sz="1200">
                <a:latin typeface="Times New Roman"/>
                <a:cs typeface="Times New Roman"/>
              </a:rPr>
              <a:t>with tears for their </a:t>
            </a:r>
            <a:r>
              <a:rPr dirty="0" sz="1200" spc="-5">
                <a:latin typeface="Times New Roman"/>
                <a:cs typeface="Times New Roman"/>
              </a:rPr>
              <a:t>mercy, </a:t>
            </a:r>
            <a:r>
              <a:rPr dirty="0" sz="1200">
                <a:latin typeface="Times New Roman"/>
                <a:cs typeface="Times New Roman"/>
              </a:rPr>
              <a:t>bitterly  </a:t>
            </a:r>
            <a:r>
              <a:rPr dirty="0" sz="1200" spc="-5">
                <a:latin typeface="Times New Roman"/>
                <a:cs typeface="Times New Roman"/>
              </a:rPr>
              <a:t>repenting, </a:t>
            </a:r>
            <a:r>
              <a:rPr dirty="0" sz="1200">
                <a:latin typeface="Times New Roman"/>
                <a:cs typeface="Times New Roman"/>
              </a:rPr>
              <a:t>that if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were to die of despair—it would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shattered against blunted  nerves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callousness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custom,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waves against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the secretary finished, 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for some </a:t>
            </a:r>
            <a:r>
              <a:rPr dirty="0" sz="1200" spc="-5">
                <a:latin typeface="Times New Roman"/>
                <a:cs typeface="Times New Roman"/>
              </a:rPr>
              <a:t>reason </a:t>
            </a:r>
            <a:r>
              <a:rPr dirty="0" sz="1200">
                <a:latin typeface="Times New Roman"/>
                <a:cs typeface="Times New Roman"/>
              </a:rPr>
              <a:t>passed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hands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 table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him, looked for some time with </a:t>
            </a:r>
            <a:r>
              <a:rPr dirty="0" sz="1200" spc="-5">
                <a:latin typeface="Times New Roman"/>
                <a:cs typeface="Times New Roman"/>
              </a:rPr>
              <a:t>his eyes screwed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towards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prisoner,  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asked, </a:t>
            </a:r>
            <a:r>
              <a:rPr dirty="0" sz="1200">
                <a:latin typeface="Times New Roman"/>
                <a:cs typeface="Times New Roman"/>
              </a:rPr>
              <a:t>speaking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languidly: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"Prisoner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bar,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you plead </a:t>
            </a:r>
            <a:r>
              <a:rPr dirty="0" sz="1200">
                <a:latin typeface="Times New Roman"/>
                <a:cs typeface="Times New Roman"/>
              </a:rPr>
              <a:t>guilty to having </a:t>
            </a:r>
            <a:r>
              <a:rPr dirty="0" sz="1200" spc="-5">
                <a:latin typeface="Times New Roman"/>
                <a:cs typeface="Times New Roman"/>
              </a:rPr>
              <a:t>murdered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wife on the evening of  the ninth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sir," </a:t>
            </a:r>
            <a:r>
              <a:rPr dirty="0" sz="1200" spc="-5">
                <a:latin typeface="Times New Roman"/>
                <a:cs typeface="Times New Roman"/>
              </a:rPr>
              <a:t>answered </a:t>
            </a:r>
            <a:r>
              <a:rPr dirty="0" sz="1200">
                <a:latin typeface="Times New Roman"/>
                <a:cs typeface="Times New Roman"/>
              </a:rPr>
              <a:t>the prisoner, </a:t>
            </a:r>
            <a:r>
              <a:rPr dirty="0" sz="1200" spc="-5">
                <a:latin typeface="Times New Roman"/>
                <a:cs typeface="Times New Roman"/>
              </a:rPr>
              <a:t>getting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holding </a:t>
            </a:r>
            <a:r>
              <a:rPr dirty="0" sz="1200" spc="-5">
                <a:latin typeface="Times New Roman"/>
                <a:cs typeface="Times New Roman"/>
              </a:rPr>
              <a:t>his gown over his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After this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court proceeded </a:t>
            </a:r>
            <a:r>
              <a:rPr dirty="0" sz="1200">
                <a:latin typeface="Times New Roman"/>
                <a:cs typeface="Times New Roman"/>
              </a:rPr>
              <a:t>hurriedly to the examination of </a:t>
            </a:r>
            <a:r>
              <a:rPr dirty="0" sz="1200" spc="-5">
                <a:latin typeface="Times New Roman"/>
                <a:cs typeface="Times New Roman"/>
              </a:rPr>
              <a:t>witnesses. Two peasant  women and </a:t>
            </a:r>
            <a:r>
              <a:rPr dirty="0" sz="1200">
                <a:latin typeface="Times New Roman"/>
                <a:cs typeface="Times New Roman"/>
              </a:rPr>
              <a:t>five men and the </a:t>
            </a:r>
            <a:r>
              <a:rPr dirty="0" sz="1200" spc="-5">
                <a:latin typeface="Times New Roman"/>
                <a:cs typeface="Times New Roman"/>
              </a:rPr>
              <a:t>village </a:t>
            </a:r>
            <a:r>
              <a:rPr dirty="0" sz="1200">
                <a:latin typeface="Times New Roman"/>
                <a:cs typeface="Times New Roman"/>
              </a:rPr>
              <a:t>policeman 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made the enquiry </a:t>
            </a:r>
            <a:r>
              <a:rPr dirty="0" sz="1200" spc="-5">
                <a:latin typeface="Times New Roman"/>
                <a:cs typeface="Times New Roman"/>
              </a:rPr>
              <a:t>were  questioned. All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them, mud-bespattered, </a:t>
            </a:r>
            <a:r>
              <a:rPr dirty="0" sz="1200">
                <a:latin typeface="Times New Roman"/>
                <a:cs typeface="Times New Roman"/>
              </a:rPr>
              <a:t>exhausted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their long walk and </a:t>
            </a:r>
            <a:r>
              <a:rPr dirty="0" sz="1200" spc="-5">
                <a:latin typeface="Times New Roman"/>
                <a:cs typeface="Times New Roman"/>
              </a:rPr>
              <a:t>waiting </a:t>
            </a:r>
            <a:r>
              <a:rPr dirty="0" sz="1200">
                <a:latin typeface="Times New Roman"/>
                <a:cs typeface="Times New Roman"/>
              </a:rPr>
              <a:t>in  the </a:t>
            </a:r>
            <a:r>
              <a:rPr dirty="0" sz="1200" spc="-5">
                <a:latin typeface="Times New Roman"/>
                <a:cs typeface="Times New Roman"/>
              </a:rPr>
              <a:t>witnesses' </a:t>
            </a:r>
            <a:r>
              <a:rPr dirty="0" sz="1200">
                <a:latin typeface="Times New Roman"/>
                <a:cs typeface="Times New Roman"/>
              </a:rPr>
              <a:t>room, gloomy </a:t>
            </a:r>
            <a:r>
              <a:rPr dirty="0" sz="1200" spc="-5">
                <a:latin typeface="Times New Roman"/>
                <a:cs typeface="Times New Roman"/>
              </a:rPr>
              <a:t>and dispirited, gave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evidence. </a:t>
            </a:r>
            <a:r>
              <a:rPr dirty="0" sz="1200">
                <a:latin typeface="Times New Roman"/>
                <a:cs typeface="Times New Roman"/>
              </a:rPr>
              <a:t>They testified that  </a:t>
            </a:r>
            <a:r>
              <a:rPr dirty="0" sz="1200" spc="-5">
                <a:latin typeface="Times New Roman"/>
                <a:cs typeface="Times New Roman"/>
              </a:rPr>
              <a:t>Harlamov </a:t>
            </a:r>
            <a:r>
              <a:rPr dirty="0" sz="1200">
                <a:latin typeface="Times New Roman"/>
                <a:cs typeface="Times New Roman"/>
              </a:rPr>
              <a:t>lived </a:t>
            </a:r>
            <a:r>
              <a:rPr dirty="0" sz="1200" spc="-5">
                <a:latin typeface="Times New Roman"/>
                <a:cs typeface="Times New Roman"/>
              </a:rPr>
              <a:t>"well"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woman, </a:t>
            </a:r>
            <a:r>
              <a:rPr dirty="0" sz="1200">
                <a:latin typeface="Times New Roman"/>
                <a:cs typeface="Times New Roman"/>
              </a:rPr>
              <a:t>like anyone </a:t>
            </a:r>
            <a:r>
              <a:rPr dirty="0" sz="1200" spc="-5">
                <a:latin typeface="Times New Roman"/>
                <a:cs typeface="Times New Roman"/>
              </a:rPr>
              <a:t>else; </a:t>
            </a:r>
            <a:r>
              <a:rPr dirty="0" sz="1200">
                <a:latin typeface="Times New Roman"/>
                <a:cs typeface="Times New Roman"/>
              </a:rPr>
              <a:t>that he never beat her  </a:t>
            </a:r>
            <a:r>
              <a:rPr dirty="0" sz="1200" spc="-5">
                <a:latin typeface="Times New Roman"/>
                <a:cs typeface="Times New Roman"/>
              </a:rPr>
              <a:t>except when </a:t>
            </a:r>
            <a:r>
              <a:rPr dirty="0" sz="1200">
                <a:latin typeface="Times New Roman"/>
                <a:cs typeface="Times New Roman"/>
              </a:rPr>
              <a:t>he had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 drop; that on the ninth of June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sun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setting </a:t>
            </a:r>
            <a:r>
              <a:rPr dirty="0" sz="1200">
                <a:latin typeface="Times New Roman"/>
                <a:cs typeface="Times New Roman"/>
              </a:rPr>
              <a:t>the  old </a:t>
            </a:r>
            <a:r>
              <a:rPr dirty="0" sz="1200" spc="-5">
                <a:latin typeface="Times New Roman"/>
                <a:cs typeface="Times New Roman"/>
              </a:rPr>
              <a:t>woman had been </a:t>
            </a:r>
            <a:r>
              <a:rPr dirty="0" sz="1200">
                <a:latin typeface="Times New Roman"/>
                <a:cs typeface="Times New Roman"/>
              </a:rPr>
              <a:t>found in the </a:t>
            </a:r>
            <a:r>
              <a:rPr dirty="0" sz="1200" spc="-5">
                <a:latin typeface="Times New Roman"/>
                <a:cs typeface="Times New Roman"/>
              </a:rPr>
              <a:t>porch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skull </a:t>
            </a:r>
            <a:r>
              <a:rPr dirty="0" sz="1200" spc="-5">
                <a:latin typeface="Times New Roman"/>
                <a:cs typeface="Times New Roman"/>
              </a:rPr>
              <a:t>broken;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beside her </a:t>
            </a:r>
            <a:r>
              <a:rPr dirty="0" sz="1200">
                <a:latin typeface="Times New Roman"/>
                <a:cs typeface="Times New Roman"/>
              </a:rPr>
              <a:t>in a pool  of blood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axe. 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looked for Nikolay to tell him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calamity he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not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hut or in the </a:t>
            </a:r>
            <a:r>
              <a:rPr dirty="0" sz="1200" spc="-5">
                <a:latin typeface="Times New Roman"/>
                <a:cs typeface="Times New Roman"/>
              </a:rPr>
              <a:t>streets.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ran all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village, </a:t>
            </a:r>
            <a:r>
              <a:rPr dirty="0" sz="1200">
                <a:latin typeface="Times New Roman"/>
                <a:cs typeface="Times New Roman"/>
              </a:rPr>
              <a:t>looking for him. They </a:t>
            </a:r>
            <a:r>
              <a:rPr dirty="0" sz="1200" spc="-5">
                <a:latin typeface="Times New Roman"/>
                <a:cs typeface="Times New Roman"/>
              </a:rPr>
              <a:t>went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pothouses and </a:t>
            </a:r>
            <a:r>
              <a:rPr dirty="0" sz="1200">
                <a:latin typeface="Times New Roman"/>
                <a:cs typeface="Times New Roman"/>
              </a:rPr>
              <a:t>huts, but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find </a:t>
            </a:r>
            <a:r>
              <a:rPr dirty="0" sz="1200" spc="-5">
                <a:latin typeface="Times New Roman"/>
                <a:cs typeface="Times New Roman"/>
              </a:rPr>
              <a:t>him. He had disappeared, and two days  later </a:t>
            </a:r>
            <a:r>
              <a:rPr dirty="0" sz="1200">
                <a:latin typeface="Times New Roman"/>
                <a:cs typeface="Times New Roman"/>
              </a:rPr>
              <a:t>came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accord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police office, pale,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clothes </a:t>
            </a:r>
            <a:r>
              <a:rPr dirty="0" sz="1200">
                <a:latin typeface="Times New Roman"/>
                <a:cs typeface="Times New Roman"/>
              </a:rPr>
              <a:t>torn, </a:t>
            </a:r>
            <a:r>
              <a:rPr dirty="0" sz="1200" spc="-5">
                <a:latin typeface="Times New Roman"/>
                <a:cs typeface="Times New Roman"/>
              </a:rPr>
              <a:t>trembling  all over. </a:t>
            </a:r>
            <a:r>
              <a:rPr dirty="0" sz="1200" spc="-1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bound and put in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lock-up.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"Prisoner," said </a:t>
            </a:r>
            <a:r>
              <a:rPr dirty="0" sz="1200">
                <a:latin typeface="Times New Roman"/>
                <a:cs typeface="Times New Roman"/>
              </a:rPr>
              <a:t>the president, </a:t>
            </a:r>
            <a:r>
              <a:rPr dirty="0" sz="1200" spc="-5">
                <a:latin typeface="Times New Roman"/>
                <a:cs typeface="Times New Roman"/>
              </a:rPr>
              <a:t>addressing </a:t>
            </a:r>
            <a:r>
              <a:rPr dirty="0" sz="1200">
                <a:latin typeface="Times New Roman"/>
                <a:cs typeface="Times New Roman"/>
              </a:rPr>
              <a:t>Harlamov, </a:t>
            </a:r>
            <a:r>
              <a:rPr dirty="0" sz="1200" spc="-5">
                <a:latin typeface="Times New Roman"/>
                <a:cs typeface="Times New Roman"/>
              </a:rPr>
              <a:t>"cannot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explain to the </a:t>
            </a:r>
            <a:r>
              <a:rPr dirty="0" sz="1200" spc="-5">
                <a:latin typeface="Times New Roman"/>
                <a:cs typeface="Times New Roman"/>
              </a:rPr>
              <a:t>court  where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during the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days following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murder?"</a:t>
            </a:r>
            <a:endParaRPr sz="1200">
              <a:latin typeface="Times New Roman"/>
              <a:cs typeface="Times New Roman"/>
            </a:endParaRPr>
          </a:p>
          <a:p>
            <a:pPr marL="12700" marR="920115">
              <a:lnSpc>
                <a:spcPts val="2780"/>
              </a:lnSpc>
              <a:spcBef>
                <a:spcPts val="285"/>
              </a:spcBef>
            </a:pPr>
            <a:r>
              <a:rPr dirty="0" sz="1200" spc="-5">
                <a:latin typeface="Times New Roman"/>
                <a:cs typeface="Times New Roman"/>
              </a:rPr>
              <a:t>"I was </a:t>
            </a:r>
            <a:r>
              <a:rPr dirty="0" sz="1200">
                <a:latin typeface="Times New Roman"/>
                <a:cs typeface="Times New Roman"/>
              </a:rPr>
              <a:t>wandering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fields.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Neither </a:t>
            </a:r>
            <a:r>
              <a:rPr dirty="0" sz="1200">
                <a:latin typeface="Times New Roman"/>
                <a:cs typeface="Times New Roman"/>
              </a:rPr>
              <a:t>eating nor drinking . . . ."  "Why 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hide </a:t>
            </a:r>
            <a:r>
              <a:rPr dirty="0" sz="1200" spc="-5">
                <a:latin typeface="Times New Roman"/>
                <a:cs typeface="Times New Roman"/>
              </a:rPr>
              <a:t>yourself, </a:t>
            </a:r>
            <a:r>
              <a:rPr dirty="0" sz="1200">
                <a:latin typeface="Times New Roman"/>
                <a:cs typeface="Times New Roman"/>
              </a:rPr>
              <a:t>if 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committed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murder?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"I was frightened.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was afraid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might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judged </a:t>
            </a:r>
            <a:r>
              <a:rPr dirty="0" sz="1200" spc="-5">
                <a:latin typeface="Times New Roman"/>
                <a:cs typeface="Times New Roman"/>
              </a:rPr>
              <a:t>guilty. </a:t>
            </a:r>
            <a:r>
              <a:rPr dirty="0" sz="1200">
                <a:latin typeface="Times New Roman"/>
                <a:cs typeface="Times New Roman"/>
              </a:rPr>
              <a:t>. .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"Aha! </a:t>
            </a:r>
            <a:r>
              <a:rPr dirty="0" sz="1200">
                <a:latin typeface="Times New Roman"/>
                <a:cs typeface="Times New Roman"/>
              </a:rPr>
              <a:t>. . . Good, </a:t>
            </a:r>
            <a:r>
              <a:rPr dirty="0" sz="1200" spc="-5">
                <a:latin typeface="Times New Roman"/>
                <a:cs typeface="Times New Roman"/>
              </a:rPr>
              <a:t>sit </a:t>
            </a:r>
            <a:r>
              <a:rPr dirty="0" sz="1200">
                <a:latin typeface="Times New Roman"/>
                <a:cs typeface="Times New Roman"/>
              </a:rPr>
              <a:t>down!"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last to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examined 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district doctor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made a post-mortem on the old  </a:t>
            </a:r>
            <a:r>
              <a:rPr dirty="0" sz="1200" spc="-5">
                <a:latin typeface="Times New Roman"/>
                <a:cs typeface="Times New Roman"/>
              </a:rPr>
              <a:t>woman.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told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remembered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post-mortem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4823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762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had succeeded </a:t>
            </a:r>
            <a:r>
              <a:rPr dirty="0" sz="1200">
                <a:latin typeface="Times New Roman"/>
                <a:cs typeface="Times New Roman"/>
              </a:rPr>
              <a:t>in thinking of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way to the </a:t>
            </a:r>
            <a:r>
              <a:rPr dirty="0" sz="1200" spc="-5">
                <a:latin typeface="Times New Roman"/>
                <a:cs typeface="Times New Roman"/>
              </a:rPr>
              <a:t>court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morning.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president screwed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his eyes at his new glossy black </a:t>
            </a:r>
            <a:r>
              <a:rPr dirty="0" sz="1200">
                <a:latin typeface="Times New Roman"/>
                <a:cs typeface="Times New Roman"/>
              </a:rPr>
              <a:t>suit, </a:t>
            </a:r>
            <a:r>
              <a:rPr dirty="0" sz="1200" spc="-5">
                <a:latin typeface="Times New Roman"/>
                <a:cs typeface="Times New Roman"/>
              </a:rPr>
              <a:t>at his </a:t>
            </a:r>
            <a:r>
              <a:rPr dirty="0" sz="1200">
                <a:latin typeface="Times New Roman"/>
                <a:cs typeface="Times New Roman"/>
              </a:rPr>
              <a:t>foppish </a:t>
            </a:r>
            <a:r>
              <a:rPr dirty="0" sz="1200" spc="-5">
                <a:latin typeface="Times New Roman"/>
                <a:cs typeface="Times New Roman"/>
              </a:rPr>
              <a:t>cravat, at his  </a:t>
            </a:r>
            <a:r>
              <a:rPr dirty="0" sz="1200">
                <a:latin typeface="Times New Roman"/>
                <a:cs typeface="Times New Roman"/>
              </a:rPr>
              <a:t>moving lips; he </a:t>
            </a:r>
            <a:r>
              <a:rPr dirty="0" sz="1200" spc="-5">
                <a:latin typeface="Times New Roman"/>
                <a:cs typeface="Times New Roman"/>
              </a:rPr>
              <a:t>listened 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the languid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seemed to spring up of  </a:t>
            </a:r>
            <a:r>
              <a:rPr dirty="0" sz="1200" spc="-5">
                <a:latin typeface="Times New Roman"/>
                <a:cs typeface="Times New Roman"/>
              </a:rPr>
              <a:t>itself: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"Everyone wears </a:t>
            </a:r>
            <a:r>
              <a:rPr dirty="0" sz="1200">
                <a:latin typeface="Times New Roman"/>
                <a:cs typeface="Times New Roman"/>
              </a:rPr>
              <a:t>a short </a:t>
            </a:r>
            <a:r>
              <a:rPr dirty="0" sz="1200" spc="-5">
                <a:latin typeface="Times New Roman"/>
                <a:cs typeface="Times New Roman"/>
              </a:rPr>
              <a:t>jacket nowadays,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his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long?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long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short?"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circumspect creak </a:t>
            </a:r>
            <a:r>
              <a:rPr dirty="0" sz="1200">
                <a:latin typeface="Times New Roman"/>
                <a:cs typeface="Times New Roman"/>
              </a:rPr>
              <a:t>of boots </a:t>
            </a:r>
            <a:r>
              <a:rPr dirty="0" sz="1200" spc="-5">
                <a:latin typeface="Times New Roman"/>
                <a:cs typeface="Times New Roman"/>
              </a:rPr>
              <a:t>was audible behind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president's </a:t>
            </a:r>
            <a:r>
              <a:rPr dirty="0" sz="1200">
                <a:latin typeface="Times New Roman"/>
                <a:cs typeface="Times New Roman"/>
              </a:rPr>
              <a:t>back.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assistant prosecutor going </a:t>
            </a:r>
            <a:r>
              <a:rPr dirty="0" sz="1200">
                <a:latin typeface="Times New Roman"/>
                <a:cs typeface="Times New Roman"/>
              </a:rPr>
              <a:t>up to the table to take some</a:t>
            </a:r>
            <a:r>
              <a:rPr dirty="0" sz="1200" spc="-5">
                <a:latin typeface="Times New Roman"/>
                <a:cs typeface="Times New Roman"/>
              </a:rPr>
              <a:t> papers.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"Mihail </a:t>
            </a:r>
            <a:r>
              <a:rPr dirty="0" sz="1200">
                <a:latin typeface="Times New Roman"/>
                <a:cs typeface="Times New Roman"/>
              </a:rPr>
              <a:t>Vladimirovitch,"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</a:t>
            </a:r>
            <a:r>
              <a:rPr dirty="0" sz="1200">
                <a:latin typeface="Times New Roman"/>
                <a:cs typeface="Times New Roman"/>
              </a:rPr>
              <a:t>prosecutor, </a:t>
            </a:r>
            <a:r>
              <a:rPr dirty="0" sz="1200" spc="-5">
                <a:latin typeface="Times New Roman"/>
                <a:cs typeface="Times New Roman"/>
              </a:rPr>
              <a:t>bending down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president's  ear, </a:t>
            </a:r>
            <a:r>
              <a:rPr dirty="0" sz="1200">
                <a:latin typeface="Times New Roman"/>
                <a:cs typeface="Times New Roman"/>
              </a:rPr>
              <a:t>"amazingly slovenly the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that Koreisky </a:t>
            </a:r>
            <a:r>
              <a:rPr dirty="0" sz="1200" spc="-5">
                <a:latin typeface="Times New Roman"/>
                <a:cs typeface="Times New Roman"/>
              </a:rPr>
              <a:t>conducted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investigation.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prisoner's brother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examined,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village elder was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examined, there's </a:t>
            </a:r>
            <a:r>
              <a:rPr dirty="0" sz="1200">
                <a:latin typeface="Times New Roman"/>
                <a:cs typeface="Times New Roman"/>
              </a:rPr>
              <a:t>no  making anything out of his </a:t>
            </a:r>
            <a:r>
              <a:rPr dirty="0" sz="1200" spc="-5">
                <a:latin typeface="Times New Roman"/>
                <a:cs typeface="Times New Roman"/>
              </a:rPr>
              <a:t>description </a:t>
            </a:r>
            <a:r>
              <a:rPr dirty="0" sz="1200">
                <a:latin typeface="Times New Roman"/>
                <a:cs typeface="Times New Roman"/>
              </a:rPr>
              <a:t>of the hut. . 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be helped, it can't be </a:t>
            </a:r>
            <a:r>
              <a:rPr dirty="0" sz="1200" spc="-5">
                <a:latin typeface="Times New Roman"/>
                <a:cs typeface="Times New Roman"/>
              </a:rPr>
              <a:t>helped," said </a:t>
            </a:r>
            <a:r>
              <a:rPr dirty="0" sz="1200">
                <a:latin typeface="Times New Roman"/>
                <a:cs typeface="Times New Roman"/>
              </a:rPr>
              <a:t>the president, sinking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chair. "He's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wreck </a:t>
            </a:r>
            <a:r>
              <a:rPr dirty="0" sz="1200">
                <a:latin typeface="Times New Roman"/>
                <a:cs typeface="Times New Roman"/>
              </a:rPr>
              <a:t>. . . dropping 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bits!"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"By the </a:t>
            </a:r>
            <a:r>
              <a:rPr dirty="0" sz="1200" spc="-5">
                <a:latin typeface="Times New Roman"/>
                <a:cs typeface="Times New Roman"/>
              </a:rPr>
              <a:t>way," </a:t>
            </a:r>
            <a:r>
              <a:rPr dirty="0" sz="1200">
                <a:latin typeface="Times New Roman"/>
                <a:cs typeface="Times New Roman"/>
              </a:rPr>
              <a:t>whispered the </a:t>
            </a:r>
            <a:r>
              <a:rPr dirty="0" sz="1200" spc="-5">
                <a:latin typeface="Times New Roman"/>
                <a:cs typeface="Times New Roman"/>
              </a:rPr>
              <a:t>assistant </a:t>
            </a:r>
            <a:r>
              <a:rPr dirty="0" sz="1200">
                <a:latin typeface="Times New Roman"/>
                <a:cs typeface="Times New Roman"/>
              </a:rPr>
              <a:t>prosecutor, </a:t>
            </a:r>
            <a:r>
              <a:rPr dirty="0" sz="1200" spc="-5">
                <a:latin typeface="Times New Roman"/>
                <a:cs typeface="Times New Roman"/>
              </a:rPr>
              <a:t>"look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audience,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5">
                <a:latin typeface="Times New Roman"/>
                <a:cs typeface="Times New Roman"/>
              </a:rPr>
              <a:t>front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row, </a:t>
            </a:r>
            <a:r>
              <a:rPr dirty="0" sz="1200">
                <a:latin typeface="Times New Roman"/>
                <a:cs typeface="Times New Roman"/>
              </a:rPr>
              <a:t>the third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. . . a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an actor's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Croesus. He has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fortune </a:t>
            </a:r>
            <a:r>
              <a:rPr dirty="0" sz="1200">
                <a:latin typeface="Times New Roman"/>
                <a:cs typeface="Times New Roman"/>
              </a:rPr>
              <a:t>of something like fifty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thousand."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"Really?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wouldn't guess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from his appearance. </a:t>
            </a:r>
            <a:r>
              <a:rPr dirty="0" sz="1200">
                <a:latin typeface="Times New Roman"/>
                <a:cs typeface="Times New Roman"/>
              </a:rPr>
              <a:t>. . . Well, </a:t>
            </a:r>
            <a:r>
              <a:rPr dirty="0" sz="1200" spc="-5">
                <a:latin typeface="Times New Roman"/>
                <a:cs typeface="Times New Roman"/>
              </a:rPr>
              <a:t>dear boy, shouldn't we  have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break?"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"We </a:t>
            </a:r>
            <a:r>
              <a:rPr dirty="0" sz="1200">
                <a:latin typeface="Times New Roman"/>
                <a:cs typeface="Times New Roman"/>
              </a:rPr>
              <a:t>will finish the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prosecution, and </a:t>
            </a:r>
            <a:r>
              <a:rPr dirty="0" sz="1200">
                <a:latin typeface="Times New Roman"/>
                <a:cs typeface="Times New Roman"/>
              </a:rPr>
              <a:t>then.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-5">
                <a:latin typeface="Times New Roman"/>
                <a:cs typeface="Times New Roman"/>
              </a:rPr>
              <a:t>best. </a:t>
            </a:r>
            <a:r>
              <a:rPr dirty="0" sz="1200">
                <a:latin typeface="Times New Roman"/>
                <a:cs typeface="Times New Roman"/>
              </a:rPr>
              <a:t>. . . Well?" the </a:t>
            </a:r>
            <a:r>
              <a:rPr dirty="0" sz="1200" spc="-5">
                <a:latin typeface="Times New Roman"/>
                <a:cs typeface="Times New Roman"/>
              </a:rPr>
              <a:t>president </a:t>
            </a:r>
            <a:r>
              <a:rPr dirty="0" sz="1200">
                <a:latin typeface="Times New Roman"/>
                <a:cs typeface="Times New Roman"/>
              </a:rPr>
              <a:t>raised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to the doctor. </a:t>
            </a: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consider that </a:t>
            </a:r>
            <a:r>
              <a:rPr dirty="0" sz="1200">
                <a:latin typeface="Times New Roman"/>
                <a:cs typeface="Times New Roman"/>
              </a:rPr>
              <a:t>death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instantaneous?"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consequence </a:t>
            </a:r>
            <a:r>
              <a:rPr dirty="0" sz="1200">
                <a:latin typeface="Times New Roman"/>
                <a:cs typeface="Times New Roman"/>
              </a:rPr>
              <a:t>of the extent of the injury to the </a:t>
            </a:r>
            <a:r>
              <a:rPr dirty="0" sz="1200" spc="-5">
                <a:latin typeface="Times New Roman"/>
                <a:cs typeface="Times New Roman"/>
              </a:rPr>
              <a:t>brain substance.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the </a:t>
            </a:r>
            <a:r>
              <a:rPr dirty="0" sz="1200" spc="-5">
                <a:latin typeface="Times New Roman"/>
                <a:cs typeface="Times New Roman"/>
              </a:rPr>
              <a:t>doctor had </a:t>
            </a:r>
            <a:r>
              <a:rPr dirty="0" sz="1200">
                <a:latin typeface="Times New Roman"/>
                <a:cs typeface="Times New Roman"/>
              </a:rPr>
              <a:t>finished, the </a:t>
            </a:r>
            <a:r>
              <a:rPr dirty="0" sz="1200" spc="-5">
                <a:latin typeface="Times New Roman"/>
                <a:cs typeface="Times New Roman"/>
              </a:rPr>
              <a:t>president gazed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space 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prosecutor 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counsel </a:t>
            </a:r>
            <a:r>
              <a:rPr dirty="0" sz="1200">
                <a:latin typeface="Times New Roman"/>
                <a:cs typeface="Times New Roman"/>
              </a:rPr>
              <a:t>for the defence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questions to</a:t>
            </a:r>
            <a:r>
              <a:rPr dirty="0" sz="1200" spc="-5">
                <a:latin typeface="Times New Roman"/>
                <a:cs typeface="Times New Roman"/>
              </a:rPr>
              <a:t> ask?"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assistant prosecutor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his head negatively, </a:t>
            </a:r>
            <a:r>
              <a:rPr dirty="0" sz="1200">
                <a:latin typeface="Times New Roman"/>
                <a:cs typeface="Times New Roman"/>
              </a:rPr>
              <a:t>without lifting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from "Cain";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counsel </a:t>
            </a:r>
            <a:r>
              <a:rPr dirty="0" sz="1200">
                <a:latin typeface="Times New Roman"/>
                <a:cs typeface="Times New Roman"/>
              </a:rPr>
              <a:t>for the defence unexpectedly </a:t>
            </a:r>
            <a:r>
              <a:rPr dirty="0" sz="1200" spc="-5">
                <a:latin typeface="Times New Roman"/>
                <a:cs typeface="Times New Roman"/>
              </a:rPr>
              <a:t>stirred </a:t>
            </a:r>
            <a:r>
              <a:rPr dirty="0" sz="1200">
                <a:latin typeface="Times New Roman"/>
                <a:cs typeface="Times New Roman"/>
              </a:rPr>
              <a:t>and, </a:t>
            </a:r>
            <a:r>
              <a:rPr dirty="0" sz="1200" spc="-5">
                <a:latin typeface="Times New Roman"/>
                <a:cs typeface="Times New Roman"/>
              </a:rPr>
              <a:t>clearing his throat,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"Tell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5">
                <a:latin typeface="Times New Roman"/>
                <a:cs typeface="Times New Roman"/>
              </a:rPr>
              <a:t>doctor, can you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dimensions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wound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theory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. . .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mental condition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criminal? That is, </a:t>
            </a:r>
            <a:r>
              <a:rPr dirty="0" sz="1200">
                <a:latin typeface="Times New Roman"/>
                <a:cs typeface="Times New Roman"/>
              </a:rPr>
              <a:t>I mean,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the extent of the injury  justify the supposition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accused was </a:t>
            </a:r>
            <a:r>
              <a:rPr dirty="0" sz="1200">
                <a:latin typeface="Times New Roman"/>
                <a:cs typeface="Times New Roman"/>
              </a:rPr>
              <a:t>suffering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temporary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aberration?"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president raised his </a:t>
            </a:r>
            <a:r>
              <a:rPr dirty="0" sz="1200">
                <a:latin typeface="Times New Roman"/>
                <a:cs typeface="Times New Roman"/>
              </a:rPr>
              <a:t>drowsy </a:t>
            </a:r>
            <a:r>
              <a:rPr dirty="0" sz="1200" spc="-5">
                <a:latin typeface="Times New Roman"/>
                <a:cs typeface="Times New Roman"/>
              </a:rPr>
              <a:t>indifferent eyes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counsel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defence.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assistant prosecutor </a:t>
            </a:r>
            <a:r>
              <a:rPr dirty="0" sz="1200">
                <a:latin typeface="Times New Roman"/>
                <a:cs typeface="Times New Roman"/>
              </a:rPr>
              <a:t>tore </a:t>
            </a:r>
            <a:r>
              <a:rPr dirty="0" sz="1200" spc="-5">
                <a:latin typeface="Times New Roman"/>
                <a:cs typeface="Times New Roman"/>
              </a:rPr>
              <a:t>himself from "Cain," and </a:t>
            </a:r>
            <a:r>
              <a:rPr dirty="0" sz="1200">
                <a:latin typeface="Times New Roman"/>
                <a:cs typeface="Times New Roman"/>
              </a:rPr>
              <a:t>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president. </a:t>
            </a:r>
            <a:r>
              <a:rPr dirty="0" sz="1200">
                <a:latin typeface="Times New Roman"/>
                <a:cs typeface="Times New Roman"/>
              </a:rPr>
              <a:t>They merely  looked, but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no smile, no </a:t>
            </a:r>
            <a:r>
              <a:rPr dirty="0" sz="1200" spc="-5">
                <a:latin typeface="Times New Roman"/>
                <a:cs typeface="Times New Roman"/>
              </a:rPr>
              <a:t>surprise,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perplexity-their faces </a:t>
            </a:r>
            <a:r>
              <a:rPr dirty="0" sz="1200">
                <a:latin typeface="Times New Roman"/>
                <a:cs typeface="Times New Roman"/>
              </a:rPr>
              <a:t>expressed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nothing.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5440" cy="846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ENEMIES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nine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ten on a </a:t>
            </a:r>
            <a:r>
              <a:rPr dirty="0" sz="1200" spc="-5">
                <a:latin typeface="Times New Roman"/>
                <a:cs typeface="Times New Roman"/>
              </a:rPr>
              <a:t>dark September evening </a:t>
            </a:r>
            <a:r>
              <a:rPr dirty="0" sz="1200">
                <a:latin typeface="Times New Roman"/>
                <a:cs typeface="Times New Roman"/>
              </a:rPr>
              <a:t>the only </a:t>
            </a:r>
            <a:r>
              <a:rPr dirty="0" sz="1200" spc="-5">
                <a:latin typeface="Times New Roman"/>
                <a:cs typeface="Times New Roman"/>
              </a:rPr>
              <a:t>son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district  doctor, Kirilov,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child </a:t>
            </a:r>
            <a:r>
              <a:rPr dirty="0" sz="1200">
                <a:latin typeface="Times New Roman"/>
                <a:cs typeface="Times New Roman"/>
              </a:rPr>
              <a:t>of six, </a:t>
            </a:r>
            <a:r>
              <a:rPr dirty="0" sz="1200" spc="-5">
                <a:latin typeface="Times New Roman"/>
                <a:cs typeface="Times New Roman"/>
              </a:rPr>
              <a:t>called Andrey, </a:t>
            </a:r>
            <a:r>
              <a:rPr dirty="0" sz="1200">
                <a:latin typeface="Times New Roman"/>
                <a:cs typeface="Times New Roman"/>
              </a:rPr>
              <a:t>died of </a:t>
            </a:r>
            <a:r>
              <a:rPr dirty="0" sz="1200" spc="-5">
                <a:latin typeface="Times New Roman"/>
                <a:cs typeface="Times New Roman"/>
              </a:rPr>
              <a:t>diphtheria.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doctor's </a:t>
            </a:r>
            <a:r>
              <a:rPr dirty="0" sz="1200">
                <a:latin typeface="Times New Roman"/>
                <a:cs typeface="Times New Roman"/>
              </a:rPr>
              <a:t>wife  </a:t>
            </a:r>
            <a:r>
              <a:rPr dirty="0" sz="1200" spc="-5">
                <a:latin typeface="Times New Roman"/>
                <a:cs typeface="Times New Roman"/>
              </a:rPr>
              <a:t>sank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knees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dead child's bedside and was overwhelmed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rush of  </a:t>
            </a:r>
            <a:r>
              <a:rPr dirty="0" sz="1200" spc="-5">
                <a:latin typeface="Times New Roman"/>
                <a:cs typeface="Times New Roman"/>
              </a:rPr>
              <a:t>despair </a:t>
            </a:r>
            <a:r>
              <a:rPr dirty="0" sz="1200">
                <a:latin typeface="Times New Roman"/>
                <a:cs typeface="Times New Roman"/>
              </a:rPr>
              <a:t>there came a sharp ring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bell in 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servants had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out of the house that morning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diphtheria. </a:t>
            </a: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>
                <a:latin typeface="Times New Roman"/>
                <a:cs typeface="Times New Roman"/>
              </a:rPr>
              <a:t>the door 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was,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his coat </a:t>
            </a:r>
            <a:r>
              <a:rPr dirty="0" sz="1200">
                <a:latin typeface="Times New Roman"/>
                <a:cs typeface="Times New Roman"/>
              </a:rPr>
              <a:t>on, with </a:t>
            </a:r>
            <a:r>
              <a:rPr dirty="0" sz="1200" spc="-5">
                <a:latin typeface="Times New Roman"/>
                <a:cs typeface="Times New Roman"/>
              </a:rPr>
              <a:t>his  waistcoat </a:t>
            </a:r>
            <a:r>
              <a:rPr dirty="0" sz="1200">
                <a:latin typeface="Times New Roman"/>
                <a:cs typeface="Times New Roman"/>
              </a:rPr>
              <a:t>unbuttoned, without wiping </a:t>
            </a:r>
            <a:r>
              <a:rPr dirty="0" sz="1200" spc="-5">
                <a:latin typeface="Times New Roman"/>
                <a:cs typeface="Times New Roman"/>
              </a:rPr>
              <a:t>his wet </a:t>
            </a:r>
            <a:r>
              <a:rPr dirty="0" sz="1200">
                <a:latin typeface="Times New Roman"/>
                <a:cs typeface="Times New Roman"/>
              </a:rPr>
              <a:t>face or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hands </a:t>
            </a:r>
            <a:r>
              <a:rPr dirty="0" sz="1200" spc="-5">
                <a:latin typeface="Times New Roman"/>
                <a:cs typeface="Times New Roman"/>
              </a:rPr>
              <a:t>which were scalded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carbolic.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dark in the entry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nothing could be distinguished 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man who 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in but medium </a:t>
            </a:r>
            <a:r>
              <a:rPr dirty="0" sz="1200" spc="-5">
                <a:latin typeface="Times New Roman"/>
                <a:cs typeface="Times New Roman"/>
              </a:rPr>
              <a:t>height, </a:t>
            </a:r>
            <a:r>
              <a:rPr dirty="0" sz="1200">
                <a:latin typeface="Times New Roman"/>
                <a:cs typeface="Times New Roman"/>
              </a:rPr>
              <a:t>a white </a:t>
            </a:r>
            <a:r>
              <a:rPr dirty="0" sz="1200" spc="-5">
                <a:latin typeface="Times New Roman"/>
                <a:cs typeface="Times New Roman"/>
              </a:rPr>
              <a:t>scarf,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large, </a:t>
            </a:r>
            <a:r>
              <a:rPr dirty="0" sz="1200">
                <a:latin typeface="Times New Roman"/>
                <a:cs typeface="Times New Roman"/>
              </a:rPr>
              <a:t>extremely pale face, </a:t>
            </a:r>
            <a:r>
              <a:rPr dirty="0" sz="1200" spc="-5">
                <a:latin typeface="Times New Roman"/>
                <a:cs typeface="Times New Roman"/>
              </a:rPr>
              <a:t>so pale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its entrance </a:t>
            </a:r>
            <a:r>
              <a:rPr dirty="0" sz="1200">
                <a:latin typeface="Times New Roman"/>
                <a:cs typeface="Times New Roman"/>
              </a:rPr>
              <a:t>seemed to make the </a:t>
            </a:r>
            <a:r>
              <a:rPr dirty="0" sz="1200" spc="-5">
                <a:latin typeface="Times New Roman"/>
                <a:cs typeface="Times New Roman"/>
              </a:rPr>
              <a:t>passage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lighter.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"Is </a:t>
            </a:r>
            <a:r>
              <a:rPr dirty="0" sz="1200">
                <a:latin typeface="Times New Roman"/>
                <a:cs typeface="Times New Roman"/>
              </a:rPr>
              <a:t>the doctor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home?" the </a:t>
            </a:r>
            <a:r>
              <a:rPr dirty="0" sz="1200" spc="-5">
                <a:latin typeface="Times New Roman"/>
                <a:cs typeface="Times New Roman"/>
              </a:rPr>
              <a:t>newcomer asked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quickly.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at home," </a:t>
            </a:r>
            <a:r>
              <a:rPr dirty="0" sz="1200" spc="-5">
                <a:latin typeface="Times New Roman"/>
                <a:cs typeface="Times New Roman"/>
              </a:rPr>
              <a:t>answered Kirilov. 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it's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glad,"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stranger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tone of </a:t>
            </a:r>
            <a:r>
              <a:rPr dirty="0" sz="1200" spc="-5">
                <a:latin typeface="Times New Roman"/>
                <a:cs typeface="Times New Roman"/>
              </a:rPr>
              <a:t>relief,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began feeling 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dark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doctor's hand, </a:t>
            </a:r>
            <a:r>
              <a:rPr dirty="0" sz="1200">
                <a:latin typeface="Times New Roman"/>
                <a:cs typeface="Times New Roman"/>
              </a:rPr>
              <a:t>found it </a:t>
            </a:r>
            <a:r>
              <a:rPr dirty="0" sz="1200" spc="-5">
                <a:latin typeface="Times New Roman"/>
                <a:cs typeface="Times New Roman"/>
              </a:rPr>
              <a:t>and squeezed </a:t>
            </a:r>
            <a:r>
              <a:rPr dirty="0" sz="1200">
                <a:latin typeface="Times New Roman"/>
                <a:cs typeface="Times New Roman"/>
              </a:rPr>
              <a:t>it tightly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own. </a:t>
            </a: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. . very </a:t>
            </a:r>
            <a:r>
              <a:rPr dirty="0" sz="1200" spc="-5">
                <a:latin typeface="Times New Roman"/>
                <a:cs typeface="Times New Roman"/>
              </a:rPr>
              <a:t>glad!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are acquainted. </a:t>
            </a:r>
            <a:r>
              <a:rPr dirty="0" sz="1200">
                <a:latin typeface="Times New Roman"/>
                <a:cs typeface="Times New Roman"/>
              </a:rPr>
              <a:t>My name </a:t>
            </a:r>
            <a:r>
              <a:rPr dirty="0" sz="1200" spc="-5">
                <a:latin typeface="Times New Roman"/>
                <a:cs typeface="Times New Roman"/>
              </a:rPr>
              <a:t>is Abogin,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the honour of meeting 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summer at Gnutchev's.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glad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found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home. </a:t>
            </a:r>
            <a:r>
              <a:rPr dirty="0" sz="1200" spc="-5">
                <a:latin typeface="Times New Roman"/>
                <a:cs typeface="Times New Roman"/>
              </a:rPr>
              <a:t>For God's  sake don't </a:t>
            </a:r>
            <a:r>
              <a:rPr dirty="0" sz="1200">
                <a:latin typeface="Times New Roman"/>
                <a:cs typeface="Times New Roman"/>
              </a:rPr>
              <a:t>refuse to come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with me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once. . . 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has </a:t>
            </a:r>
            <a:r>
              <a:rPr dirty="0" sz="1200" spc="-5">
                <a:latin typeface="Times New Roman"/>
                <a:cs typeface="Times New Roman"/>
              </a:rPr>
              <a:t>been taken  </a:t>
            </a:r>
            <a:r>
              <a:rPr dirty="0" sz="1200">
                <a:latin typeface="Times New Roman"/>
                <a:cs typeface="Times New Roman"/>
              </a:rPr>
              <a:t>dangerously ill. . . . And the </a:t>
            </a:r>
            <a:r>
              <a:rPr dirty="0" sz="1200" spc="-5">
                <a:latin typeface="Times New Roman"/>
                <a:cs typeface="Times New Roman"/>
              </a:rPr>
              <a:t>carriage is waiting.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voice </a:t>
            </a:r>
            <a:r>
              <a:rPr dirty="0" sz="1200" spc="-5">
                <a:latin typeface="Times New Roman"/>
                <a:cs typeface="Times New Roman"/>
              </a:rPr>
              <a:t>and gestures </a:t>
            </a:r>
            <a:r>
              <a:rPr dirty="0" sz="1200">
                <a:latin typeface="Times New Roman"/>
                <a:cs typeface="Times New Roman"/>
              </a:rPr>
              <a:t>of the speaker it could be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a state of  </a:t>
            </a:r>
            <a:r>
              <a:rPr dirty="0" sz="1200" spc="-5">
                <a:latin typeface="Times New Roman"/>
                <a:cs typeface="Times New Roman"/>
              </a:rPr>
              <a:t>great excitement. Like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-5">
                <a:latin typeface="Times New Roman"/>
                <a:cs typeface="Times New Roman"/>
              </a:rPr>
              <a:t>terrified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house on </a:t>
            </a:r>
            <a:r>
              <a:rPr dirty="0" sz="1200" spc="-5">
                <a:latin typeface="Times New Roman"/>
                <a:cs typeface="Times New Roman"/>
              </a:rPr>
              <a:t>fire </a:t>
            </a:r>
            <a:r>
              <a:rPr dirty="0" sz="1200">
                <a:latin typeface="Times New Roman"/>
                <a:cs typeface="Times New Roman"/>
              </a:rPr>
              <a:t>or a mad </a:t>
            </a:r>
            <a:r>
              <a:rPr dirty="0" sz="1200" spc="-5">
                <a:latin typeface="Times New Roman"/>
                <a:cs typeface="Times New Roman"/>
              </a:rPr>
              <a:t>dog,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hardly  </a:t>
            </a:r>
            <a:r>
              <a:rPr dirty="0" sz="1200" spc="-5">
                <a:latin typeface="Times New Roman"/>
                <a:cs typeface="Times New Roman"/>
              </a:rPr>
              <a:t>restrain his rapid </a:t>
            </a:r>
            <a:r>
              <a:rPr dirty="0" sz="1200">
                <a:latin typeface="Times New Roman"/>
                <a:cs typeface="Times New Roman"/>
              </a:rPr>
              <a:t>breathing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spoke quickly in a </a:t>
            </a:r>
            <a:r>
              <a:rPr dirty="0" sz="1200" spc="-5">
                <a:latin typeface="Times New Roman"/>
                <a:cs typeface="Times New Roman"/>
              </a:rPr>
              <a:t>shaking voice, and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note  of </a:t>
            </a:r>
            <a:r>
              <a:rPr dirty="0" sz="1200" spc="-5">
                <a:latin typeface="Times New Roman"/>
                <a:cs typeface="Times New Roman"/>
              </a:rPr>
              <a:t>unaffected </a:t>
            </a:r>
            <a:r>
              <a:rPr dirty="0" sz="1200">
                <a:latin typeface="Times New Roman"/>
                <a:cs typeface="Times New Roman"/>
              </a:rPr>
              <a:t>sincerity and </a:t>
            </a:r>
            <a:r>
              <a:rPr dirty="0" sz="1200" spc="-5">
                <a:latin typeface="Times New Roman"/>
                <a:cs typeface="Times New Roman"/>
              </a:rPr>
              <a:t>childish alarm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voice. As </a:t>
            </a: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do who are  </a:t>
            </a:r>
            <a:r>
              <a:rPr dirty="0" sz="1200" spc="-5">
                <a:latin typeface="Times New Roman"/>
                <a:cs typeface="Times New Roman"/>
              </a:rPr>
              <a:t>frightened and </a:t>
            </a:r>
            <a:r>
              <a:rPr dirty="0" sz="1200">
                <a:latin typeface="Times New Roman"/>
                <a:cs typeface="Times New Roman"/>
              </a:rPr>
              <a:t>overwhelmed, he spoke in brief, jerky sentences </a:t>
            </a:r>
            <a:r>
              <a:rPr dirty="0" sz="1200" spc="-5">
                <a:latin typeface="Times New Roman"/>
                <a:cs typeface="Times New Roman"/>
              </a:rPr>
              <a:t>and uttered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great 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unnecessary, </a:t>
            </a:r>
            <a:r>
              <a:rPr dirty="0" sz="1200">
                <a:latin typeface="Times New Roman"/>
                <a:cs typeface="Times New Roman"/>
              </a:rPr>
              <a:t>irrelevant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was afraid </a:t>
            </a:r>
            <a:r>
              <a:rPr dirty="0" sz="1200">
                <a:latin typeface="Times New Roman"/>
                <a:cs typeface="Times New Roman"/>
              </a:rPr>
              <a:t>I might not find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in," he went on. </a:t>
            </a:r>
            <a:r>
              <a:rPr dirty="0" sz="1200" spc="-5">
                <a:latin typeface="Times New Roman"/>
                <a:cs typeface="Times New Roman"/>
              </a:rPr>
              <a:t>"I was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perfect </a:t>
            </a:r>
            <a:r>
              <a:rPr dirty="0" sz="1200">
                <a:latin typeface="Times New Roman"/>
                <a:cs typeface="Times New Roman"/>
              </a:rPr>
              <a:t>agony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 drove  </a:t>
            </a:r>
            <a:r>
              <a:rPr dirty="0" sz="1200" spc="-5">
                <a:latin typeface="Times New Roman"/>
                <a:cs typeface="Times New Roman"/>
              </a:rPr>
              <a:t>here. Put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things and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go, for God's </a:t>
            </a:r>
            <a:r>
              <a:rPr dirty="0" sz="1200" spc="-5">
                <a:latin typeface="Times New Roman"/>
                <a:cs typeface="Times New Roman"/>
              </a:rPr>
              <a:t>sake. </a:t>
            </a:r>
            <a:r>
              <a:rPr dirty="0" sz="1200">
                <a:latin typeface="Times New Roman"/>
                <a:cs typeface="Times New Roman"/>
              </a:rPr>
              <a:t>. . . 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how it </a:t>
            </a:r>
            <a:r>
              <a:rPr dirty="0" sz="1200" spc="-5">
                <a:latin typeface="Times New Roman"/>
                <a:cs typeface="Times New Roman"/>
              </a:rPr>
              <a:t>happened.  </a:t>
            </a:r>
            <a:r>
              <a:rPr dirty="0" sz="1200">
                <a:latin typeface="Times New Roman"/>
                <a:cs typeface="Times New Roman"/>
              </a:rPr>
              <a:t>Alexandr </a:t>
            </a:r>
            <a:r>
              <a:rPr dirty="0" sz="1200" spc="-5">
                <a:latin typeface="Times New Roman"/>
                <a:cs typeface="Times New Roman"/>
              </a:rPr>
              <a:t>Semyonovitch Paptchinsky, </a:t>
            </a:r>
            <a:r>
              <a:rPr dirty="0" sz="1200">
                <a:latin typeface="Times New Roman"/>
                <a:cs typeface="Times New Roman"/>
              </a:rPr>
              <a:t>whom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came to see me. . . . We </a:t>
            </a:r>
            <a:r>
              <a:rPr dirty="0" sz="1200" spc="-5">
                <a:latin typeface="Times New Roman"/>
                <a:cs typeface="Times New Roman"/>
              </a:rPr>
              <a:t>talked  </a:t>
            </a:r>
            <a:r>
              <a:rPr dirty="0" sz="1200">
                <a:latin typeface="Times New Roman"/>
                <a:cs typeface="Times New Roman"/>
              </a:rPr>
              <a:t>a little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we sat </a:t>
            </a:r>
            <a:r>
              <a:rPr dirty="0" sz="1200">
                <a:latin typeface="Times New Roman"/>
                <a:cs typeface="Times New Roman"/>
              </a:rPr>
              <a:t>down to </a:t>
            </a:r>
            <a:r>
              <a:rPr dirty="0" sz="1200" spc="-5">
                <a:latin typeface="Times New Roman"/>
                <a:cs typeface="Times New Roman"/>
              </a:rPr>
              <a:t>tea;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wife cried out, </a:t>
            </a:r>
            <a:r>
              <a:rPr dirty="0" sz="1200" spc="-5">
                <a:latin typeface="Times New Roman"/>
                <a:cs typeface="Times New Roman"/>
              </a:rPr>
              <a:t>clutched at her </a:t>
            </a:r>
            <a:r>
              <a:rPr dirty="0" sz="1200">
                <a:latin typeface="Times New Roman"/>
                <a:cs typeface="Times New Roman"/>
              </a:rPr>
              <a:t>heart,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fell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on her chair. We </a:t>
            </a:r>
            <a:r>
              <a:rPr dirty="0" sz="1200" spc="-5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her to bed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rubbed her forehead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ammonia and </a:t>
            </a:r>
            <a:r>
              <a:rPr dirty="0" sz="1200">
                <a:latin typeface="Times New Roman"/>
                <a:cs typeface="Times New Roman"/>
              </a:rPr>
              <a:t>sprinkled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water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 spc="-5">
                <a:latin typeface="Times New Roman"/>
                <a:cs typeface="Times New Roman"/>
              </a:rPr>
              <a:t>as though she were </a:t>
            </a:r>
            <a:r>
              <a:rPr dirty="0" sz="1200">
                <a:latin typeface="Times New Roman"/>
                <a:cs typeface="Times New Roman"/>
              </a:rPr>
              <a:t>dead. . . . I </a:t>
            </a:r>
            <a:r>
              <a:rPr dirty="0" sz="1200" spc="-5">
                <a:latin typeface="Times New Roman"/>
                <a:cs typeface="Times New Roman"/>
              </a:rPr>
              <a:t>am  afraid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aneurism . . . . Come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. . . her father </a:t>
            </a:r>
            <a:r>
              <a:rPr dirty="0" sz="1200" spc="-5">
                <a:latin typeface="Times New Roman"/>
                <a:cs typeface="Times New Roman"/>
              </a:rPr>
              <a:t>died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aneurism."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listened and said nothing, as though </a:t>
            </a:r>
            <a:r>
              <a:rPr dirty="0" sz="1200">
                <a:latin typeface="Times New Roman"/>
                <a:cs typeface="Times New Roman"/>
              </a:rPr>
              <a:t>he did not </a:t>
            </a:r>
            <a:r>
              <a:rPr dirty="0" sz="1200" spc="-5">
                <a:latin typeface="Times New Roman"/>
                <a:cs typeface="Times New Roman"/>
              </a:rPr>
              <a:t>understand  Russian.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mentioned </a:t>
            </a:r>
            <a:r>
              <a:rPr dirty="0" sz="1200" spc="-5">
                <a:latin typeface="Times New Roman"/>
                <a:cs typeface="Times New Roman"/>
              </a:rPr>
              <a:t>again </a:t>
            </a:r>
            <a:r>
              <a:rPr dirty="0" sz="1200">
                <a:latin typeface="Times New Roman"/>
                <a:cs typeface="Times New Roman"/>
              </a:rPr>
              <a:t>Paptchinsky </a:t>
            </a:r>
            <a:r>
              <a:rPr dirty="0" sz="1200" spc="-5">
                <a:latin typeface="Times New Roman"/>
                <a:cs typeface="Times New Roman"/>
              </a:rPr>
              <a:t>and his wife's </a:t>
            </a:r>
            <a:r>
              <a:rPr dirty="0" sz="1200">
                <a:latin typeface="Times New Roman"/>
                <a:cs typeface="Times New Roman"/>
              </a:rPr>
              <a:t>father </a:t>
            </a:r>
            <a:r>
              <a:rPr dirty="0" sz="1200" spc="-5">
                <a:latin typeface="Times New Roman"/>
                <a:cs typeface="Times New Roman"/>
              </a:rPr>
              <a:t>and once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began  feeling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dark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 hand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shook </a:t>
            </a:r>
            <a:r>
              <a:rPr dirty="0" sz="1200" spc="-5">
                <a:latin typeface="Times New Roman"/>
                <a:cs typeface="Times New Roman"/>
              </a:rPr>
              <a:t>his head and </a:t>
            </a:r>
            <a:r>
              <a:rPr dirty="0" sz="1200">
                <a:latin typeface="Times New Roman"/>
                <a:cs typeface="Times New Roman"/>
              </a:rPr>
              <a:t>said </a:t>
            </a:r>
            <a:r>
              <a:rPr dirty="0" sz="1200" spc="-5">
                <a:latin typeface="Times New Roman"/>
                <a:cs typeface="Times New Roman"/>
              </a:rPr>
              <a:t>apathetically,  dragging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>
                <a:latin typeface="Times New Roman"/>
                <a:cs typeface="Times New Roman"/>
              </a:rPr>
              <a:t>me, I cannot come . . .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son died </a:t>
            </a:r>
            <a:r>
              <a:rPr dirty="0" sz="1200">
                <a:latin typeface="Times New Roman"/>
                <a:cs typeface="Times New Roman"/>
              </a:rPr>
              <a:t>. . . five minutes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ago!"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83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"Perhaps,"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doctor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hesitated,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"if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er—er—er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. the criminal </a:t>
            </a:r>
            <a:r>
              <a:rPr dirty="0" sz="1200" spc="-5">
                <a:latin typeface="Times New Roman"/>
                <a:cs typeface="Times New Roman"/>
              </a:rPr>
              <a:t>strikes </a:t>
            </a:r>
            <a:r>
              <a:rPr dirty="0" sz="1200">
                <a:latin typeface="Times New Roman"/>
                <a:cs typeface="Times New Roman"/>
              </a:rPr>
              <a:t>the blow. . . . </a:t>
            </a:r>
            <a:r>
              <a:rPr dirty="0" sz="1200" spc="-5">
                <a:latin typeface="Times New Roman"/>
                <a:cs typeface="Times New Roman"/>
              </a:rPr>
              <a:t>However, </a:t>
            </a:r>
            <a:r>
              <a:rPr dirty="0" sz="1200">
                <a:latin typeface="Times New Roman"/>
                <a:cs typeface="Times New Roman"/>
              </a:rPr>
              <a:t>excuse me, I </a:t>
            </a:r>
            <a:r>
              <a:rPr dirty="0" sz="1200" spc="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quite understand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question.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counsel </a:t>
            </a:r>
            <a:r>
              <a:rPr dirty="0" sz="1200">
                <a:latin typeface="Times New Roman"/>
                <a:cs typeface="Times New Roman"/>
              </a:rPr>
              <a:t>for the defence did not </a:t>
            </a:r>
            <a:r>
              <a:rPr dirty="0" sz="1200" spc="-5">
                <a:latin typeface="Times New Roman"/>
                <a:cs typeface="Times New Roman"/>
              </a:rPr>
              <a:t>get an </a:t>
            </a:r>
            <a:r>
              <a:rPr dirty="0" sz="1200">
                <a:latin typeface="Times New Roman"/>
                <a:cs typeface="Times New Roman"/>
              </a:rPr>
              <a:t>answer to </a:t>
            </a:r>
            <a:r>
              <a:rPr dirty="0" sz="1200" spc="-5">
                <a:latin typeface="Times New Roman"/>
                <a:cs typeface="Times New Roman"/>
              </a:rPr>
              <a:t>his question, and indeed </a:t>
            </a:r>
            <a:r>
              <a:rPr dirty="0" sz="1200">
                <a:latin typeface="Times New Roman"/>
                <a:cs typeface="Times New Roman"/>
              </a:rPr>
              <a:t>he did not  </a:t>
            </a:r>
            <a:r>
              <a:rPr dirty="0" sz="1200" spc="-5">
                <a:latin typeface="Times New Roman"/>
                <a:cs typeface="Times New Roman"/>
              </a:rPr>
              <a:t>feel </a:t>
            </a:r>
            <a:r>
              <a:rPr dirty="0" sz="1200">
                <a:latin typeface="Times New Roman"/>
                <a:cs typeface="Times New Roman"/>
              </a:rPr>
              <a:t>the necessity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one.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clear even </a:t>
            </a:r>
            <a:r>
              <a:rPr dirty="0" sz="1200">
                <a:latin typeface="Times New Roman"/>
                <a:cs typeface="Times New Roman"/>
              </a:rPr>
              <a:t>to himself that that </a:t>
            </a:r>
            <a:r>
              <a:rPr dirty="0" sz="1200" spc="-5">
                <a:latin typeface="Times New Roman"/>
                <a:cs typeface="Times New Roman"/>
              </a:rPr>
              <a:t>question had strayed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found </a:t>
            </a:r>
            <a:r>
              <a:rPr dirty="0" sz="1200" spc="-5">
                <a:latin typeface="Times New Roman"/>
                <a:cs typeface="Times New Roman"/>
              </a:rPr>
              <a:t>utterance </a:t>
            </a:r>
            <a:r>
              <a:rPr dirty="0" sz="1200" spc="5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stillness,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boredom,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whirring </a:t>
            </a:r>
            <a:r>
              <a:rPr dirty="0" sz="1200">
                <a:latin typeface="Times New Roman"/>
                <a:cs typeface="Times New Roman"/>
              </a:rPr>
              <a:t>ventilator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When they </a:t>
            </a:r>
            <a:r>
              <a:rPr dirty="0" sz="1200" spc="-5">
                <a:latin typeface="Times New Roman"/>
                <a:cs typeface="Times New Roman"/>
              </a:rPr>
              <a:t>had got </a:t>
            </a:r>
            <a:r>
              <a:rPr dirty="0" sz="1200">
                <a:latin typeface="Times New Roman"/>
                <a:cs typeface="Times New Roman"/>
              </a:rPr>
              <a:t>rid of the doctor the </a:t>
            </a:r>
            <a:r>
              <a:rPr dirty="0" sz="1200" spc="-5">
                <a:latin typeface="Times New Roman"/>
                <a:cs typeface="Times New Roman"/>
              </a:rPr>
              <a:t>court </a:t>
            </a:r>
            <a:r>
              <a:rPr dirty="0" sz="1200">
                <a:latin typeface="Times New Roman"/>
                <a:cs typeface="Times New Roman"/>
              </a:rPr>
              <a:t>rose to examine the </a:t>
            </a:r>
            <a:r>
              <a:rPr dirty="0" sz="1200" spc="-5">
                <a:latin typeface="Times New Roman"/>
                <a:cs typeface="Times New Roman"/>
              </a:rPr>
              <a:t>"material </a:t>
            </a:r>
            <a:r>
              <a:rPr dirty="0" sz="1200">
                <a:latin typeface="Times New Roman"/>
                <a:cs typeface="Times New Roman"/>
              </a:rPr>
              <a:t>evidences." 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thing </a:t>
            </a:r>
            <a:r>
              <a:rPr dirty="0" sz="1200" spc="-5">
                <a:latin typeface="Times New Roman"/>
                <a:cs typeface="Times New Roman"/>
              </a:rPr>
              <a:t>examined was </a:t>
            </a:r>
            <a:r>
              <a:rPr dirty="0" sz="1200">
                <a:latin typeface="Times New Roman"/>
                <a:cs typeface="Times New Roman"/>
              </a:rPr>
              <a:t>the full-skirted coat, upon the </a:t>
            </a:r>
            <a:r>
              <a:rPr dirty="0" sz="1200" spc="-5">
                <a:latin typeface="Times New Roman"/>
                <a:cs typeface="Times New Roman"/>
              </a:rPr>
              <a:t>sleeve </a:t>
            </a:r>
            <a:r>
              <a:rPr dirty="0" sz="1200">
                <a:latin typeface="Times New Roman"/>
                <a:cs typeface="Times New Roman"/>
              </a:rPr>
              <a:t>of which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dark </a:t>
            </a:r>
            <a:r>
              <a:rPr dirty="0" sz="1200">
                <a:latin typeface="Times New Roman"/>
                <a:cs typeface="Times New Roman"/>
              </a:rPr>
              <a:t>brownish stain of blood. </a:t>
            </a:r>
            <a:r>
              <a:rPr dirty="0" sz="1200" spc="-5">
                <a:latin typeface="Times New Roman"/>
                <a:cs typeface="Times New Roman"/>
              </a:rPr>
              <a:t>Harlamov </a:t>
            </a:r>
            <a:r>
              <a:rPr dirty="0" sz="1200">
                <a:latin typeface="Times New Roman"/>
                <a:cs typeface="Times New Roman"/>
              </a:rPr>
              <a:t>on being </a:t>
            </a:r>
            <a:r>
              <a:rPr dirty="0" sz="1200" spc="-5">
                <a:latin typeface="Times New Roman"/>
                <a:cs typeface="Times New Roman"/>
              </a:rPr>
              <a:t>questioned as </a:t>
            </a:r>
            <a:r>
              <a:rPr dirty="0" sz="1200">
                <a:latin typeface="Times New Roman"/>
                <a:cs typeface="Times New Roman"/>
              </a:rPr>
              <a:t>to the origin of the stain  </a:t>
            </a:r>
            <a:r>
              <a:rPr dirty="0" sz="1200" spc="-5">
                <a:latin typeface="Times New Roman"/>
                <a:cs typeface="Times New Roman"/>
              </a:rPr>
              <a:t>stated: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"Three days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woman's </a:t>
            </a:r>
            <a:r>
              <a:rPr dirty="0" sz="1200">
                <a:latin typeface="Times New Roman"/>
                <a:cs typeface="Times New Roman"/>
              </a:rPr>
              <a:t>death Penkov bled </a:t>
            </a:r>
            <a:r>
              <a:rPr dirty="0" sz="1200" spc="-5">
                <a:latin typeface="Times New Roman"/>
                <a:cs typeface="Times New Roman"/>
              </a:rPr>
              <a:t>his horse.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there;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 helping </a:t>
            </a:r>
            <a:r>
              <a:rPr dirty="0" sz="1200">
                <a:latin typeface="Times New Roman"/>
                <a:cs typeface="Times New Roman"/>
              </a:rPr>
              <a:t>to be sure,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and got smeared </a:t>
            </a:r>
            <a:r>
              <a:rPr dirty="0" sz="1200">
                <a:latin typeface="Times New Roman"/>
                <a:cs typeface="Times New Roman"/>
              </a:rPr>
              <a:t>with it. . 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"But Penkov has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given evidence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remember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present at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bleeding.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 marL="12700" marR="4000500">
              <a:lnSpc>
                <a:spcPts val="277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"I can't tell about that."  "Sit down."</a:t>
            </a:r>
            <a:endParaRPr sz="1200">
              <a:latin typeface="Times New Roman"/>
              <a:cs typeface="Times New Roman"/>
            </a:endParaRPr>
          </a:p>
          <a:p>
            <a:pPr marL="12700" marR="340360">
              <a:lnSpc>
                <a:spcPts val="278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proceeded </a:t>
            </a:r>
            <a:r>
              <a:rPr dirty="0" sz="1200">
                <a:latin typeface="Times New Roman"/>
                <a:cs typeface="Times New Roman"/>
              </a:rPr>
              <a:t>to examine the axe with which the old woman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murdered.  "That's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axe," the </a:t>
            </a:r>
            <a:r>
              <a:rPr dirty="0" sz="1200" spc="-5">
                <a:latin typeface="Times New Roman"/>
                <a:cs typeface="Times New Roman"/>
              </a:rPr>
              <a:t>prisoner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declared.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"Whose is </a:t>
            </a:r>
            <a:r>
              <a:rPr dirty="0" sz="1200">
                <a:latin typeface="Times New Roman"/>
                <a:cs typeface="Times New Roman"/>
              </a:rPr>
              <a:t>it, </a:t>
            </a:r>
            <a:r>
              <a:rPr dirty="0" sz="1200" spc="-5">
                <a:latin typeface="Times New Roman"/>
                <a:cs typeface="Times New Roman"/>
              </a:rPr>
              <a:t>then?"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can't tell </a:t>
            </a:r>
            <a:r>
              <a:rPr dirty="0" sz="1200">
                <a:latin typeface="Times New Roman"/>
                <a:cs typeface="Times New Roman"/>
              </a:rPr>
              <a:t>. . . I </a:t>
            </a:r>
            <a:r>
              <a:rPr dirty="0" sz="1200" spc="-5">
                <a:latin typeface="Times New Roman"/>
                <a:cs typeface="Times New Roman"/>
              </a:rPr>
              <a:t>hadn't </a:t>
            </a:r>
            <a:r>
              <a:rPr dirty="0" sz="1200">
                <a:latin typeface="Times New Roman"/>
                <a:cs typeface="Times New Roman"/>
              </a:rPr>
              <a:t>an axe.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>
                <a:latin typeface="Times New Roman"/>
                <a:cs typeface="Times New Roman"/>
              </a:rPr>
              <a:t>peasant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on for a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axe. And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neighbour </a:t>
            </a:r>
            <a:r>
              <a:rPr dirty="0" sz="1200" spc="-10">
                <a:latin typeface="Times New Roman"/>
                <a:cs typeface="Times New Roman"/>
              </a:rPr>
              <a:t>Ivan </a:t>
            </a:r>
            <a:r>
              <a:rPr dirty="0" sz="1200" spc="-5">
                <a:latin typeface="Times New Roman"/>
                <a:cs typeface="Times New Roman"/>
              </a:rPr>
              <a:t>Timofeyitch,  </a:t>
            </a:r>
            <a:r>
              <a:rPr dirty="0" sz="1200">
                <a:latin typeface="Times New Roman"/>
                <a:cs typeface="Times New Roman"/>
              </a:rPr>
              <a:t>with whom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mended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sledge, has given evidence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axe. . 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can't </a:t>
            </a:r>
            <a:r>
              <a:rPr dirty="0" sz="1200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that, but I </a:t>
            </a:r>
            <a:r>
              <a:rPr dirty="0" sz="1200" spc="-5">
                <a:latin typeface="Times New Roman"/>
                <a:cs typeface="Times New Roman"/>
              </a:rPr>
              <a:t>swear </a:t>
            </a:r>
            <a:r>
              <a:rPr dirty="0" sz="1200">
                <a:latin typeface="Times New Roman"/>
                <a:cs typeface="Times New Roman"/>
              </a:rPr>
              <a:t>before God </a:t>
            </a:r>
            <a:r>
              <a:rPr dirty="0" sz="1200" spc="-5">
                <a:latin typeface="Times New Roman"/>
                <a:cs typeface="Times New Roman"/>
              </a:rPr>
              <a:t>(Harlamov held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his hand before </a:t>
            </a:r>
            <a:r>
              <a:rPr dirty="0" sz="1200">
                <a:latin typeface="Times New Roman"/>
                <a:cs typeface="Times New Roman"/>
              </a:rPr>
              <a:t>him  </a:t>
            </a:r>
            <a:r>
              <a:rPr dirty="0" sz="1200" spc="-5">
                <a:latin typeface="Times New Roman"/>
                <a:cs typeface="Times New Roman"/>
              </a:rPr>
              <a:t>and spread </a:t>
            </a:r>
            <a:r>
              <a:rPr dirty="0" sz="1200">
                <a:latin typeface="Times New Roman"/>
                <a:cs typeface="Times New Roman"/>
              </a:rPr>
              <a:t>out the </a:t>
            </a:r>
            <a:r>
              <a:rPr dirty="0" sz="1200" spc="-5">
                <a:latin typeface="Times New Roman"/>
                <a:cs typeface="Times New Roman"/>
              </a:rPr>
              <a:t>fingers), before </a:t>
            </a:r>
            <a:r>
              <a:rPr dirty="0" sz="1200">
                <a:latin typeface="Times New Roman"/>
                <a:cs typeface="Times New Roman"/>
              </a:rPr>
              <a:t>the living God. And I </a:t>
            </a:r>
            <a:r>
              <a:rPr dirty="0" sz="1200" spc="-5">
                <a:latin typeface="Times New Roman"/>
                <a:cs typeface="Times New Roman"/>
              </a:rPr>
              <a:t>don't remember </a:t>
            </a:r>
            <a:r>
              <a:rPr dirty="0" sz="1200">
                <a:latin typeface="Times New Roman"/>
                <a:cs typeface="Times New Roman"/>
              </a:rPr>
              <a:t>how long it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since I did have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axe 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own. I did have one like that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a bit smaller, but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son </a:t>
            </a:r>
            <a:r>
              <a:rPr dirty="0" sz="1200">
                <a:latin typeface="Times New Roman"/>
                <a:cs typeface="Times New Roman"/>
              </a:rPr>
              <a:t>Prohor lost it. </a:t>
            </a:r>
            <a:r>
              <a:rPr dirty="0" sz="1200" spc="-5">
                <a:latin typeface="Times New Roman"/>
                <a:cs typeface="Times New Roman"/>
              </a:rPr>
              <a:t>Two years </a:t>
            </a:r>
            <a:r>
              <a:rPr dirty="0" sz="1200">
                <a:latin typeface="Times New Roman"/>
                <a:cs typeface="Times New Roman"/>
              </a:rPr>
              <a:t>before 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army,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drove off to </a:t>
            </a:r>
            <a:r>
              <a:rPr dirty="0" sz="1200" spc="-5">
                <a:latin typeface="Times New Roman"/>
                <a:cs typeface="Times New Roman"/>
              </a:rPr>
              <a:t>fetch </a:t>
            </a:r>
            <a:r>
              <a:rPr dirty="0" sz="1200">
                <a:latin typeface="Times New Roman"/>
                <a:cs typeface="Times New Roman"/>
              </a:rPr>
              <a:t>wood, 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drinking with the fellows,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lost it. . 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"Good, </a:t>
            </a:r>
            <a:r>
              <a:rPr dirty="0" sz="1200">
                <a:latin typeface="Times New Roman"/>
                <a:cs typeface="Times New Roman"/>
              </a:rPr>
              <a:t>sit down."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systematic </a:t>
            </a:r>
            <a:r>
              <a:rPr dirty="0" sz="1200">
                <a:latin typeface="Times New Roman"/>
                <a:cs typeface="Times New Roman"/>
              </a:rPr>
              <a:t>distrust </a:t>
            </a:r>
            <a:r>
              <a:rPr dirty="0" sz="1200" spc="-5">
                <a:latin typeface="Times New Roman"/>
                <a:cs typeface="Times New Roman"/>
              </a:rPr>
              <a:t>and disinclination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hear </a:t>
            </a:r>
            <a:r>
              <a:rPr dirty="0" sz="1200">
                <a:latin typeface="Times New Roman"/>
                <a:cs typeface="Times New Roman"/>
              </a:rPr>
              <a:t>him probably </a:t>
            </a:r>
            <a:r>
              <a:rPr dirty="0" sz="1200" spc="-5">
                <a:latin typeface="Times New Roman"/>
                <a:cs typeface="Times New Roman"/>
              </a:rPr>
              <a:t>irritated and offended  Harlamov. He blinked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red patches </a:t>
            </a:r>
            <a:r>
              <a:rPr dirty="0" sz="1200">
                <a:latin typeface="Times New Roman"/>
                <a:cs typeface="Times New Roman"/>
              </a:rPr>
              <a:t>came out on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cheekbones.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swear in the </a:t>
            </a:r>
            <a:r>
              <a:rPr dirty="0" sz="1200" spc="-5">
                <a:latin typeface="Times New Roman"/>
                <a:cs typeface="Times New Roman"/>
              </a:rPr>
              <a:t>sight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God,"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went on, craning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neck </a:t>
            </a:r>
            <a:r>
              <a:rPr dirty="0" sz="1200" spc="-5">
                <a:latin typeface="Times New Roman"/>
                <a:cs typeface="Times New Roman"/>
              </a:rPr>
              <a:t>forward. </a:t>
            </a:r>
            <a:r>
              <a:rPr dirty="0" sz="1200" spc="-10">
                <a:latin typeface="Times New Roman"/>
                <a:cs typeface="Times New Roman"/>
              </a:rPr>
              <a:t>"If you </a:t>
            </a:r>
            <a:r>
              <a:rPr dirty="0" sz="1200" spc="-5">
                <a:latin typeface="Times New Roman"/>
                <a:cs typeface="Times New Roman"/>
              </a:rPr>
              <a:t>don't  believe </a:t>
            </a:r>
            <a:r>
              <a:rPr dirty="0" sz="1200">
                <a:latin typeface="Times New Roman"/>
                <a:cs typeface="Times New Roman"/>
              </a:rPr>
              <a:t>me, be </a:t>
            </a:r>
            <a:r>
              <a:rPr dirty="0" sz="1200" spc="-5">
                <a:latin typeface="Times New Roman"/>
                <a:cs typeface="Times New Roman"/>
              </a:rPr>
              <a:t>pleased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son Prohor. </a:t>
            </a:r>
            <a:r>
              <a:rPr dirty="0" sz="1200">
                <a:latin typeface="Times New Roman"/>
                <a:cs typeface="Times New Roman"/>
              </a:rPr>
              <a:t>Proshka,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do with the </a:t>
            </a:r>
            <a:r>
              <a:rPr dirty="0" sz="1200" spc="-5">
                <a:latin typeface="Times New Roman"/>
                <a:cs typeface="Times New Roman"/>
              </a:rPr>
              <a:t>axe?"  </a:t>
            </a:r>
            <a:r>
              <a:rPr dirty="0" sz="1200">
                <a:latin typeface="Times New Roman"/>
                <a:cs typeface="Times New Roman"/>
              </a:rPr>
              <a:t>he suddenly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rough </a:t>
            </a:r>
            <a:r>
              <a:rPr dirty="0" sz="1200">
                <a:latin typeface="Times New Roman"/>
                <a:cs typeface="Times New Roman"/>
              </a:rPr>
              <a:t>voice, turning abruptly to the </a:t>
            </a:r>
            <a:r>
              <a:rPr dirty="0" sz="1200" spc="-5">
                <a:latin typeface="Times New Roman"/>
                <a:cs typeface="Times New Roman"/>
              </a:rPr>
              <a:t>soldier </a:t>
            </a:r>
            <a:r>
              <a:rPr dirty="0" sz="1200">
                <a:latin typeface="Times New Roman"/>
                <a:cs typeface="Times New Roman"/>
              </a:rPr>
              <a:t>escorting him.  </a:t>
            </a:r>
            <a:r>
              <a:rPr dirty="0" sz="1200" spc="-5">
                <a:latin typeface="Times New Roman"/>
                <a:cs typeface="Times New Roman"/>
              </a:rPr>
              <a:t>"Where 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it?"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28454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9525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painful moment! Everyone </a:t>
            </a:r>
            <a:r>
              <a:rPr dirty="0" sz="1200">
                <a:latin typeface="Times New Roman"/>
                <a:cs typeface="Times New Roman"/>
              </a:rPr>
              <a:t>seemed to </a:t>
            </a:r>
            <a:r>
              <a:rPr dirty="0" sz="1200" spc="-5">
                <a:latin typeface="Times New Roman"/>
                <a:cs typeface="Times New Roman"/>
              </a:rPr>
              <a:t>wince and 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shrink </a:t>
            </a:r>
            <a:r>
              <a:rPr dirty="0" sz="1200" spc="-5">
                <a:latin typeface="Times New Roman"/>
                <a:cs typeface="Times New Roman"/>
              </a:rPr>
              <a:t>together.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fearful, </a:t>
            </a:r>
            <a:r>
              <a:rPr dirty="0" sz="1200" spc="-5">
                <a:latin typeface="Times New Roman"/>
                <a:cs typeface="Times New Roman"/>
              </a:rPr>
              <a:t>incredible thought flashed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lightning through </a:t>
            </a:r>
            <a:r>
              <a:rPr dirty="0" sz="1200">
                <a:latin typeface="Times New Roman"/>
                <a:cs typeface="Times New Roman"/>
              </a:rPr>
              <a:t>every head in the </a:t>
            </a:r>
            <a:r>
              <a:rPr dirty="0" sz="1200" spc="-5">
                <a:latin typeface="Times New Roman"/>
                <a:cs typeface="Times New Roman"/>
              </a:rPr>
              <a:t>court,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of possibly fatal coincidence,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 one </a:t>
            </a:r>
            <a:r>
              <a:rPr dirty="0" sz="1200" spc="-5">
                <a:latin typeface="Times New Roman"/>
                <a:cs typeface="Times New Roman"/>
              </a:rPr>
              <a:t>person </a:t>
            </a:r>
            <a:r>
              <a:rPr dirty="0" sz="1200">
                <a:latin typeface="Times New Roman"/>
                <a:cs typeface="Times New Roman"/>
              </a:rPr>
              <a:t>in the court </a:t>
            </a:r>
            <a:r>
              <a:rPr dirty="0" sz="1200" spc="-5">
                <a:latin typeface="Times New Roman"/>
                <a:cs typeface="Times New Roman"/>
              </a:rPr>
              <a:t>dared </a:t>
            </a:r>
            <a:r>
              <a:rPr dirty="0" sz="1200">
                <a:latin typeface="Times New Roman"/>
                <a:cs typeface="Times New Roman"/>
              </a:rPr>
              <a:t>to look 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soldier's face. Everyone refused </a:t>
            </a:r>
            <a:r>
              <a:rPr dirty="0" sz="1200">
                <a:latin typeface="Times New Roman"/>
                <a:cs typeface="Times New Roman"/>
              </a:rPr>
              <a:t>to trust </a:t>
            </a:r>
            <a:r>
              <a:rPr dirty="0" sz="1200" spc="-5">
                <a:latin typeface="Times New Roman"/>
                <a:cs typeface="Times New Roman"/>
              </a:rPr>
              <a:t>his thought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believed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heard  </a:t>
            </a:r>
            <a:r>
              <a:rPr dirty="0" sz="1200" spc="-5">
                <a:latin typeface="Times New Roman"/>
                <a:cs typeface="Times New Roman"/>
              </a:rPr>
              <a:t>wrong.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"Prisoner, conversation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guards is </a:t>
            </a:r>
            <a:r>
              <a:rPr dirty="0" sz="1200">
                <a:latin typeface="Times New Roman"/>
                <a:cs typeface="Times New Roman"/>
              </a:rPr>
              <a:t>forbidden . . ." the president made </a:t>
            </a:r>
            <a:r>
              <a:rPr dirty="0" sz="1200" spc="-5">
                <a:latin typeface="Times New Roman"/>
                <a:cs typeface="Times New Roman"/>
              </a:rPr>
              <a:t>haste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say.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saw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escort's face, and </a:t>
            </a:r>
            <a:r>
              <a:rPr dirty="0" sz="1200">
                <a:latin typeface="Times New Roman"/>
                <a:cs typeface="Times New Roman"/>
              </a:rPr>
              <a:t>horror </a:t>
            </a:r>
            <a:r>
              <a:rPr dirty="0" sz="1200" spc="-5">
                <a:latin typeface="Times New Roman"/>
                <a:cs typeface="Times New Roman"/>
              </a:rPr>
              <a:t>passed 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hall unseen as </a:t>
            </a:r>
            <a:r>
              <a:rPr dirty="0" sz="1200">
                <a:latin typeface="Times New Roman"/>
                <a:cs typeface="Times New Roman"/>
              </a:rPr>
              <a:t>in a mask. The  </a:t>
            </a:r>
            <a:r>
              <a:rPr dirty="0" sz="1200" spc="-5">
                <a:latin typeface="Times New Roman"/>
                <a:cs typeface="Times New Roman"/>
              </a:rPr>
              <a:t>usher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court got </a:t>
            </a:r>
            <a:r>
              <a:rPr dirty="0" sz="1200">
                <a:latin typeface="Times New Roman"/>
                <a:cs typeface="Times New Roman"/>
              </a:rPr>
              <a:t>up quietly from </a:t>
            </a:r>
            <a:r>
              <a:rPr dirty="0" sz="1200" spc="-5">
                <a:latin typeface="Times New Roman"/>
                <a:cs typeface="Times New Roman"/>
              </a:rPr>
              <a:t>his place </a:t>
            </a:r>
            <a:r>
              <a:rPr dirty="0" sz="1200">
                <a:latin typeface="Times New Roman"/>
                <a:cs typeface="Times New Roman"/>
              </a:rPr>
              <a:t>and tiptoeing with </a:t>
            </a:r>
            <a:r>
              <a:rPr dirty="0" sz="1200" spc="-5">
                <a:latin typeface="Times New Roman"/>
                <a:cs typeface="Times New Roman"/>
              </a:rPr>
              <a:t>his hand held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to  balance himself went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court. </a:t>
            </a:r>
            <a:r>
              <a:rPr dirty="0" sz="1200">
                <a:latin typeface="Times New Roman"/>
                <a:cs typeface="Times New Roman"/>
              </a:rPr>
              <a:t>Half a minute </a:t>
            </a:r>
            <a:r>
              <a:rPr dirty="0" sz="1200" spc="-5">
                <a:latin typeface="Times New Roman"/>
                <a:cs typeface="Times New Roman"/>
              </a:rPr>
              <a:t>later </a:t>
            </a:r>
            <a:r>
              <a:rPr dirty="0" sz="1200">
                <a:latin typeface="Times New Roman"/>
                <a:cs typeface="Times New Roman"/>
              </a:rPr>
              <a:t>there came the muffled sounds  </a:t>
            </a:r>
            <a:r>
              <a:rPr dirty="0" sz="1200" spc="-5">
                <a:latin typeface="Times New Roman"/>
                <a:cs typeface="Times New Roman"/>
              </a:rPr>
              <a:t>and footsteps that </a:t>
            </a:r>
            <a:r>
              <a:rPr dirty="0" sz="1200">
                <a:latin typeface="Times New Roman"/>
                <a:cs typeface="Times New Roman"/>
              </a:rPr>
              <a:t>accompany the change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All raised </a:t>
            </a:r>
            <a:r>
              <a:rPr dirty="0" sz="1200">
                <a:latin typeface="Times New Roman"/>
                <a:cs typeface="Times New Roman"/>
              </a:rPr>
              <a:t>their heads and, </a:t>
            </a:r>
            <a:r>
              <a:rPr dirty="0" sz="1200" spc="-5">
                <a:latin typeface="Times New Roman"/>
                <a:cs typeface="Times New Roman"/>
              </a:rPr>
              <a:t>trying </a:t>
            </a:r>
            <a:r>
              <a:rPr dirty="0" sz="1200">
                <a:latin typeface="Times New Roman"/>
                <a:cs typeface="Times New Roman"/>
              </a:rPr>
              <a:t>to look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though nothing had </a:t>
            </a:r>
            <a:r>
              <a:rPr dirty="0" sz="1200" spc="-5">
                <a:latin typeface="Times New Roman"/>
                <a:cs typeface="Times New Roman"/>
              </a:rPr>
              <a:t>happened, went </a:t>
            </a:r>
            <a:r>
              <a:rPr dirty="0" sz="1200">
                <a:latin typeface="Times New Roman"/>
                <a:cs typeface="Times New Roman"/>
              </a:rPr>
              <a:t>on with  their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7345" cy="882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BOOTS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PIANO-TUNER called </a:t>
            </a:r>
            <a:r>
              <a:rPr dirty="0" sz="1200">
                <a:latin typeface="Times New Roman"/>
                <a:cs typeface="Times New Roman"/>
              </a:rPr>
              <a:t>Murkin, a close-shaven man with a </a:t>
            </a:r>
            <a:r>
              <a:rPr dirty="0" sz="1200" spc="-10">
                <a:latin typeface="Times New Roman"/>
                <a:cs typeface="Times New Roman"/>
              </a:rPr>
              <a:t>yellow </a:t>
            </a:r>
            <a:r>
              <a:rPr dirty="0" sz="1200">
                <a:latin typeface="Times New Roman"/>
                <a:cs typeface="Times New Roman"/>
              </a:rPr>
              <a:t>face, with a nose  </a:t>
            </a:r>
            <a:r>
              <a:rPr dirty="0" sz="1200" spc="-5">
                <a:latin typeface="Times New Roman"/>
                <a:cs typeface="Times New Roman"/>
              </a:rPr>
              <a:t>stained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snuff, and cotton-wool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 ears, came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hotel-room into </a:t>
            </a:r>
            <a:r>
              <a:rPr dirty="0" sz="1200" spc="-5">
                <a:latin typeface="Times New Roman"/>
                <a:cs typeface="Times New Roman"/>
              </a:rPr>
              <a:t>the  passage, and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cracked </a:t>
            </a:r>
            <a:r>
              <a:rPr dirty="0" sz="1200">
                <a:latin typeface="Times New Roman"/>
                <a:cs typeface="Times New Roman"/>
              </a:rPr>
              <a:t>voice </a:t>
            </a:r>
            <a:r>
              <a:rPr dirty="0" sz="1200" spc="-5">
                <a:latin typeface="Times New Roman"/>
                <a:cs typeface="Times New Roman"/>
              </a:rPr>
              <a:t>cried: "Semyon!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Waiter!"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his frightened face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might </a:t>
            </a:r>
            <a:r>
              <a:rPr dirty="0" sz="1200">
                <a:latin typeface="Times New Roman"/>
                <a:cs typeface="Times New Roman"/>
              </a:rPr>
              <a:t>have supposed that the </a:t>
            </a:r>
            <a:r>
              <a:rPr dirty="0" sz="1200" spc="-5">
                <a:latin typeface="Times New Roman"/>
                <a:cs typeface="Times New Roman"/>
              </a:rPr>
              <a:t>ceiling had fallen  </a:t>
            </a:r>
            <a:r>
              <a:rPr dirty="0" sz="1200">
                <a:latin typeface="Times New Roman"/>
                <a:cs typeface="Times New Roman"/>
              </a:rPr>
              <a:t>in on him or that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ghost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"Upon </a:t>
            </a:r>
            <a:r>
              <a:rPr dirty="0" sz="1200">
                <a:latin typeface="Times New Roman"/>
                <a:cs typeface="Times New Roman"/>
              </a:rPr>
              <a:t>my word, </a:t>
            </a:r>
            <a:r>
              <a:rPr dirty="0" sz="1200" spc="-5">
                <a:latin typeface="Times New Roman"/>
                <a:cs typeface="Times New Roman"/>
              </a:rPr>
              <a:t>Semyon!"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cried, </a:t>
            </a:r>
            <a:r>
              <a:rPr dirty="0" sz="1200">
                <a:latin typeface="Times New Roman"/>
                <a:cs typeface="Times New Roman"/>
              </a:rPr>
              <a:t>seeing the </a:t>
            </a:r>
            <a:r>
              <a:rPr dirty="0" sz="1200" spc="-5">
                <a:latin typeface="Times New Roman"/>
                <a:cs typeface="Times New Roman"/>
              </a:rPr>
              <a:t>attendant </a:t>
            </a:r>
            <a:r>
              <a:rPr dirty="0" sz="1200">
                <a:latin typeface="Times New Roman"/>
                <a:cs typeface="Times New Roman"/>
              </a:rPr>
              <a:t>running towards him. </a:t>
            </a:r>
            <a:r>
              <a:rPr dirty="0" sz="1200" spc="-5">
                <a:latin typeface="Times New Roman"/>
                <a:cs typeface="Times New Roman"/>
              </a:rPr>
              <a:t>"What 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meaning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it?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rheumatic, delicate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make me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barefoot! </a:t>
            </a:r>
            <a:r>
              <a:rPr dirty="0" sz="1200" spc="5">
                <a:latin typeface="Times New Roman"/>
                <a:cs typeface="Times New Roman"/>
              </a:rPr>
              <a:t>Why 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give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time? Where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Semyon </a:t>
            </a:r>
            <a:r>
              <a:rPr dirty="0" sz="1200">
                <a:latin typeface="Times New Roman"/>
                <a:cs typeface="Times New Roman"/>
              </a:rPr>
              <a:t>went into </a:t>
            </a:r>
            <a:r>
              <a:rPr dirty="0" sz="1200" spc="-5">
                <a:latin typeface="Times New Roman"/>
                <a:cs typeface="Times New Roman"/>
              </a:rPr>
              <a:t>Murkin's </a:t>
            </a:r>
            <a:r>
              <a:rPr dirty="0" sz="1200">
                <a:latin typeface="Times New Roman"/>
                <a:cs typeface="Times New Roman"/>
              </a:rPr>
              <a:t>room, looked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place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habit </a:t>
            </a:r>
            <a:r>
              <a:rPr dirty="0" sz="1200">
                <a:latin typeface="Times New Roman"/>
                <a:cs typeface="Times New Roman"/>
              </a:rPr>
              <a:t>of  putting the boots he </a:t>
            </a:r>
            <a:r>
              <a:rPr dirty="0" sz="1200" spc="-5">
                <a:latin typeface="Times New Roman"/>
                <a:cs typeface="Times New Roman"/>
              </a:rPr>
              <a:t>had cleaned, and scratched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head: </a:t>
            </a:r>
            <a:r>
              <a:rPr dirty="0" sz="1200">
                <a:latin typeface="Times New Roman"/>
                <a:cs typeface="Times New Roman"/>
              </a:rPr>
              <a:t>the boots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"Where can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be, the </a:t>
            </a:r>
            <a:r>
              <a:rPr dirty="0" sz="1200" spc="-5">
                <a:latin typeface="Times New Roman"/>
                <a:cs typeface="Times New Roman"/>
              </a:rPr>
              <a:t>damned </a:t>
            </a:r>
            <a:r>
              <a:rPr dirty="0" sz="1200">
                <a:latin typeface="Times New Roman"/>
                <a:cs typeface="Times New Roman"/>
              </a:rPr>
              <a:t>things?" </a:t>
            </a:r>
            <a:r>
              <a:rPr dirty="0" sz="1200" spc="-5">
                <a:latin typeface="Times New Roman"/>
                <a:cs typeface="Times New Roman"/>
              </a:rPr>
              <a:t>Semyon brought </a:t>
            </a:r>
            <a:r>
              <a:rPr dirty="0" sz="1200">
                <a:latin typeface="Times New Roman"/>
                <a:cs typeface="Times New Roman"/>
              </a:rPr>
              <a:t>out. </a:t>
            </a: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fancy I </a:t>
            </a:r>
            <a:r>
              <a:rPr dirty="0" sz="1200" spc="-5">
                <a:latin typeface="Times New Roman"/>
                <a:cs typeface="Times New Roman"/>
              </a:rPr>
              <a:t>cleaned </a:t>
            </a:r>
            <a:r>
              <a:rPr dirty="0" sz="1200">
                <a:latin typeface="Times New Roman"/>
                <a:cs typeface="Times New Roman"/>
              </a:rPr>
              <a:t>them  in the </a:t>
            </a:r>
            <a:r>
              <a:rPr dirty="0" sz="1200" spc="-5">
                <a:latin typeface="Times New Roman"/>
                <a:cs typeface="Times New Roman"/>
              </a:rPr>
              <a:t>evening and </a:t>
            </a:r>
            <a:r>
              <a:rPr dirty="0" sz="1200">
                <a:latin typeface="Times New Roman"/>
                <a:cs typeface="Times New Roman"/>
              </a:rPr>
              <a:t>put them </a:t>
            </a:r>
            <a:r>
              <a:rPr dirty="0" sz="1200" spc="-5">
                <a:latin typeface="Times New Roman"/>
                <a:cs typeface="Times New Roman"/>
              </a:rPr>
              <a:t>here.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H'm!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Yesterday, </a:t>
            </a:r>
            <a:r>
              <a:rPr dirty="0" sz="1200">
                <a:latin typeface="Times New Roman"/>
                <a:cs typeface="Times New Roman"/>
              </a:rPr>
              <a:t>I must own, I had a drop. . . .  I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put them in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room, I suppose.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must be it, </a:t>
            </a:r>
            <a:r>
              <a:rPr dirty="0" sz="1200" spc="-5">
                <a:latin typeface="Times New Roman"/>
                <a:cs typeface="Times New Roman"/>
              </a:rPr>
              <a:t>Afanasy Yegoritch, 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room!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are lots of boots, and how the </a:t>
            </a:r>
            <a:r>
              <a:rPr dirty="0" sz="1200" spc="-5">
                <a:latin typeface="Times New Roman"/>
                <a:cs typeface="Times New Roman"/>
              </a:rPr>
              <a:t>devil is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know them  </a:t>
            </a:r>
            <a:r>
              <a:rPr dirty="0" sz="1200" spc="-5">
                <a:latin typeface="Times New Roman"/>
                <a:cs typeface="Times New Roman"/>
              </a:rPr>
              <a:t>apart when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drunk </a:t>
            </a:r>
            <a:r>
              <a:rPr dirty="0" sz="1200" spc="-5">
                <a:latin typeface="Times New Roman"/>
                <a:cs typeface="Times New Roman"/>
              </a:rPr>
              <a:t>and does </a:t>
            </a:r>
            <a:r>
              <a:rPr dirty="0" sz="1200">
                <a:latin typeface="Times New Roman"/>
                <a:cs typeface="Times New Roman"/>
              </a:rPr>
              <a:t>not 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is doing? </a:t>
            </a:r>
            <a:r>
              <a:rPr dirty="0" sz="1200">
                <a:latin typeface="Times New Roman"/>
                <a:cs typeface="Times New Roman"/>
              </a:rPr>
              <a:t>. . . I must </a:t>
            </a:r>
            <a:r>
              <a:rPr dirty="0" sz="1200" spc="-5">
                <a:latin typeface="Times New Roman"/>
                <a:cs typeface="Times New Roman"/>
              </a:rPr>
              <a:t>have taken  </a:t>
            </a:r>
            <a:r>
              <a:rPr dirty="0" sz="1200">
                <a:latin typeface="Times New Roman"/>
                <a:cs typeface="Times New Roman"/>
              </a:rPr>
              <a:t>them in to the lady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next door . . . the </a:t>
            </a:r>
            <a:r>
              <a:rPr dirty="0" sz="1200" spc="-5">
                <a:latin typeface="Times New Roman"/>
                <a:cs typeface="Times New Roman"/>
              </a:rPr>
              <a:t>actress.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>
                <a:latin typeface="Times New Roman"/>
                <a:cs typeface="Times New Roman"/>
              </a:rPr>
              <a:t>now,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please,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in to a lady and disturb </a:t>
            </a:r>
            <a:r>
              <a:rPr dirty="0" sz="1200" spc="-5">
                <a:latin typeface="Times New Roman"/>
                <a:cs typeface="Times New Roman"/>
              </a:rPr>
              <a:t>her all through </a:t>
            </a:r>
            <a:r>
              <a:rPr dirty="0" sz="1200" spc="-10">
                <a:latin typeface="Times New Roman"/>
                <a:cs typeface="Times New Roman"/>
              </a:rPr>
              <a:t>you! </a:t>
            </a: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if  </a:t>
            </a:r>
            <a:r>
              <a:rPr dirty="0" sz="1200" spc="-5">
                <a:latin typeface="Times New Roman"/>
                <a:cs typeface="Times New Roman"/>
              </a:rPr>
              <a:t>you please, through </a:t>
            </a:r>
            <a:r>
              <a:rPr dirty="0" sz="1200">
                <a:latin typeface="Times New Roman"/>
                <a:cs typeface="Times New Roman"/>
              </a:rPr>
              <a:t>this foolishness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to wake up a </a:t>
            </a:r>
            <a:r>
              <a:rPr dirty="0" sz="1200" spc="-5">
                <a:latin typeface="Times New Roman"/>
                <a:cs typeface="Times New Roman"/>
              </a:rPr>
              <a:t>respectable</a:t>
            </a:r>
            <a:r>
              <a:rPr dirty="0" sz="1200">
                <a:latin typeface="Times New Roman"/>
                <a:cs typeface="Times New Roman"/>
              </a:rPr>
              <a:t> woman."</a:t>
            </a:r>
            <a:endParaRPr sz="1200">
              <a:latin typeface="Times New Roman"/>
              <a:cs typeface="Times New Roman"/>
            </a:endParaRPr>
          </a:p>
          <a:p>
            <a:pPr algn="just" marL="12700" marR="51435">
              <a:lnSpc>
                <a:spcPts val="2790"/>
              </a:lnSpc>
              <a:spcBef>
                <a:spcPts val="275"/>
              </a:spcBef>
            </a:pPr>
            <a:r>
              <a:rPr dirty="0" sz="1200" spc="-5">
                <a:latin typeface="Times New Roman"/>
                <a:cs typeface="Times New Roman"/>
              </a:rPr>
              <a:t>Sighing and coughing, </a:t>
            </a:r>
            <a:r>
              <a:rPr dirty="0" sz="1200">
                <a:latin typeface="Times New Roman"/>
                <a:cs typeface="Times New Roman"/>
              </a:rPr>
              <a:t>Murkin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to the door of the next room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cautiously </a:t>
            </a:r>
            <a:r>
              <a:rPr dirty="0" sz="1200" spc="-5">
                <a:latin typeface="Times New Roman"/>
                <a:cs typeface="Times New Roman"/>
              </a:rPr>
              <a:t>tapped.  "Who's </a:t>
            </a:r>
            <a:r>
              <a:rPr dirty="0" sz="1200">
                <a:latin typeface="Times New Roman"/>
                <a:cs typeface="Times New Roman"/>
              </a:rPr>
              <a:t>there?" he heard a </a:t>
            </a:r>
            <a:r>
              <a:rPr dirty="0" sz="1200" spc="-5">
                <a:latin typeface="Times New Roman"/>
                <a:cs typeface="Times New Roman"/>
              </a:rPr>
              <a:t>woman's voice </a:t>
            </a:r>
            <a:r>
              <a:rPr dirty="0" sz="1200">
                <a:latin typeface="Times New Roman"/>
                <a:cs typeface="Times New Roman"/>
              </a:rPr>
              <a:t>a minute</a:t>
            </a:r>
            <a:r>
              <a:rPr dirty="0" sz="1200" spc="-5">
                <a:latin typeface="Times New Roman"/>
                <a:cs typeface="Times New Roman"/>
              </a:rPr>
              <a:t> later.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1110"/>
              </a:spcBef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 spc="-10">
                <a:latin typeface="Times New Roman"/>
                <a:cs typeface="Times New Roman"/>
              </a:rPr>
              <a:t>I!" </a:t>
            </a:r>
            <a:r>
              <a:rPr dirty="0" sz="1200">
                <a:latin typeface="Times New Roman"/>
                <a:cs typeface="Times New Roman"/>
              </a:rPr>
              <a:t>Murkin </a:t>
            </a:r>
            <a:r>
              <a:rPr dirty="0" sz="1200" spc="-5">
                <a:latin typeface="Times New Roman"/>
                <a:cs typeface="Times New Roman"/>
              </a:rPr>
              <a:t>began </a:t>
            </a:r>
            <a:r>
              <a:rPr dirty="0" sz="1200">
                <a:latin typeface="Times New Roman"/>
                <a:cs typeface="Times New Roman"/>
              </a:rPr>
              <a:t>in a plaintive </a:t>
            </a:r>
            <a:r>
              <a:rPr dirty="0" sz="1200" spc="-5">
                <a:latin typeface="Times New Roman"/>
                <a:cs typeface="Times New Roman"/>
              </a:rPr>
              <a:t>voice, </a:t>
            </a:r>
            <a:r>
              <a:rPr dirty="0" sz="1200">
                <a:latin typeface="Times New Roman"/>
                <a:cs typeface="Times New Roman"/>
              </a:rPr>
              <a:t>standing in the </a:t>
            </a:r>
            <a:r>
              <a:rPr dirty="0" sz="1200" spc="-5">
                <a:latin typeface="Times New Roman"/>
                <a:cs typeface="Times New Roman"/>
              </a:rPr>
              <a:t>attitude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cavalier  addressing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highest society. "Pardon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disturbing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madam, but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 man in </a:t>
            </a:r>
            <a:r>
              <a:rPr dirty="0" sz="1200" spc="-5">
                <a:latin typeface="Times New Roman"/>
                <a:cs typeface="Times New Roman"/>
              </a:rPr>
              <a:t>delicate health, rheumatic </a:t>
            </a:r>
            <a:r>
              <a:rPr dirty="0" sz="1200">
                <a:latin typeface="Times New Roman"/>
                <a:cs typeface="Times New Roman"/>
              </a:rPr>
              <a:t>. . . . The </a:t>
            </a:r>
            <a:r>
              <a:rPr dirty="0" sz="1200" spc="-5">
                <a:latin typeface="Times New Roman"/>
                <a:cs typeface="Times New Roman"/>
              </a:rPr>
              <a:t>doctors, madam, have ordered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keep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feet warm, especially as </a:t>
            </a:r>
            <a:r>
              <a:rPr dirty="0" sz="1200">
                <a:latin typeface="Times New Roman"/>
                <a:cs typeface="Times New Roman"/>
              </a:rPr>
              <a:t>I have 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once to tune the piano at </a:t>
            </a:r>
            <a:r>
              <a:rPr dirty="0" sz="1200" spc="-5">
                <a:latin typeface="Times New Roman"/>
                <a:cs typeface="Times New Roman"/>
              </a:rPr>
              <a:t>Madame </a:t>
            </a:r>
            <a:r>
              <a:rPr dirty="0" sz="1200">
                <a:latin typeface="Times New Roman"/>
                <a:cs typeface="Times New Roman"/>
              </a:rPr>
              <a:t>la  </a:t>
            </a:r>
            <a:r>
              <a:rPr dirty="0" sz="1200" spc="-5">
                <a:latin typeface="Times New Roman"/>
                <a:cs typeface="Times New Roman"/>
              </a:rPr>
              <a:t>Générale Shevelitsyn's.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barefoot."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 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want?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piano?"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"Not </a:t>
            </a:r>
            <a:r>
              <a:rPr dirty="0" sz="1200">
                <a:latin typeface="Times New Roman"/>
                <a:cs typeface="Times New Roman"/>
              </a:rPr>
              <a:t>a piano, </a:t>
            </a:r>
            <a:r>
              <a:rPr dirty="0" sz="1200" spc="-5">
                <a:latin typeface="Times New Roman"/>
                <a:cs typeface="Times New Roman"/>
              </a:rPr>
              <a:t>madam;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reference </a:t>
            </a:r>
            <a:r>
              <a:rPr dirty="0" sz="1200">
                <a:latin typeface="Times New Roman"/>
                <a:cs typeface="Times New Roman"/>
              </a:rPr>
              <a:t>to boots! </a:t>
            </a:r>
            <a:r>
              <a:rPr dirty="0" sz="1200" spc="-5">
                <a:latin typeface="Times New Roman"/>
                <a:cs typeface="Times New Roman"/>
              </a:rPr>
              <a:t>Semyon, </a:t>
            </a:r>
            <a:r>
              <a:rPr dirty="0" sz="1200">
                <a:latin typeface="Times New Roman"/>
                <a:cs typeface="Times New Roman"/>
              </a:rPr>
              <a:t>stupid </a:t>
            </a:r>
            <a:r>
              <a:rPr dirty="0" sz="1200" spc="-5">
                <a:latin typeface="Times New Roman"/>
                <a:cs typeface="Times New Roman"/>
              </a:rPr>
              <a:t>fellow, cleaned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put them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mistake 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room. </a:t>
            </a:r>
            <a:r>
              <a:rPr dirty="0" sz="1200" spc="-5">
                <a:latin typeface="Times New Roman"/>
                <a:cs typeface="Times New Roman"/>
              </a:rPr>
              <a:t>Be so </a:t>
            </a:r>
            <a:r>
              <a:rPr dirty="0" sz="1200">
                <a:latin typeface="Times New Roman"/>
                <a:cs typeface="Times New Roman"/>
              </a:rPr>
              <a:t>extremely kind, madam,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give 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boots!"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sound of </a:t>
            </a:r>
            <a:r>
              <a:rPr dirty="0" sz="1200" spc="-5">
                <a:latin typeface="Times New Roman"/>
                <a:cs typeface="Times New Roman"/>
              </a:rPr>
              <a:t>rustling, </a:t>
            </a:r>
            <a:r>
              <a:rPr dirty="0" sz="1200">
                <a:latin typeface="Times New Roman"/>
                <a:cs typeface="Times New Roman"/>
              </a:rPr>
              <a:t>of jumping off the </a:t>
            </a:r>
            <a:r>
              <a:rPr dirty="0" sz="1200" spc="-5">
                <a:latin typeface="Times New Roman"/>
                <a:cs typeface="Times New Roman"/>
              </a:rPr>
              <a:t>bed and </a:t>
            </a:r>
            <a:r>
              <a:rPr dirty="0" sz="1200">
                <a:latin typeface="Times New Roman"/>
                <a:cs typeface="Times New Roman"/>
              </a:rPr>
              <a:t>the flapping of slippers, </a:t>
            </a:r>
            <a:r>
              <a:rPr dirty="0" sz="1200" spc="-5">
                <a:latin typeface="Times New Roman"/>
                <a:cs typeface="Times New Roman"/>
              </a:rPr>
              <a:t>after  which </a:t>
            </a:r>
            <a:r>
              <a:rPr dirty="0" sz="1200">
                <a:latin typeface="Times New Roman"/>
                <a:cs typeface="Times New Roman"/>
              </a:rPr>
              <a:t>the door opened slightly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plump feminine </a:t>
            </a:r>
            <a:r>
              <a:rPr dirty="0" sz="1200" spc="-5">
                <a:latin typeface="Times New Roman"/>
                <a:cs typeface="Times New Roman"/>
              </a:rPr>
              <a:t>hand </a:t>
            </a:r>
            <a:r>
              <a:rPr dirty="0" sz="1200">
                <a:latin typeface="Times New Roman"/>
                <a:cs typeface="Times New Roman"/>
              </a:rPr>
              <a:t>flung </a:t>
            </a:r>
            <a:r>
              <a:rPr dirty="0" sz="1200" spc="-5">
                <a:latin typeface="Times New Roman"/>
                <a:cs typeface="Times New Roman"/>
              </a:rPr>
              <a:t>at Murkin's feet </a:t>
            </a:r>
            <a:r>
              <a:rPr dirty="0" sz="1200">
                <a:latin typeface="Times New Roman"/>
                <a:cs typeface="Times New Roman"/>
              </a:rPr>
              <a:t>a pair  of </a:t>
            </a:r>
            <a:r>
              <a:rPr dirty="0" sz="1200" spc="-5">
                <a:latin typeface="Times New Roman"/>
                <a:cs typeface="Times New Roman"/>
              </a:rPr>
              <a:t>boots.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piano-tuner thanked her and went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"Odd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muttered, </a:t>
            </a:r>
            <a:r>
              <a:rPr dirty="0" sz="1200">
                <a:latin typeface="Times New Roman"/>
                <a:cs typeface="Times New Roman"/>
              </a:rPr>
              <a:t>putting on the boots, </a:t>
            </a:r>
            <a:r>
              <a:rPr dirty="0" sz="1200" spc="-5">
                <a:latin typeface="Times New Roman"/>
                <a:cs typeface="Times New Roman"/>
              </a:rPr>
              <a:t>"it seems as though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the </a:t>
            </a:r>
            <a:r>
              <a:rPr dirty="0" sz="1200" spc="-5">
                <a:latin typeface="Times New Roman"/>
                <a:cs typeface="Times New Roman"/>
              </a:rPr>
              <a:t>right  </a:t>
            </a:r>
            <a:r>
              <a:rPr dirty="0" sz="1200">
                <a:latin typeface="Times New Roman"/>
                <a:cs typeface="Times New Roman"/>
              </a:rPr>
              <a:t>boot.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here </a:t>
            </a:r>
            <a:r>
              <a:rPr dirty="0" sz="1200" spc="-5">
                <a:latin typeface="Times New Roman"/>
                <a:cs typeface="Times New Roman"/>
              </a:rPr>
              <a:t>are two left </a:t>
            </a:r>
            <a:r>
              <a:rPr dirty="0" sz="1200">
                <a:latin typeface="Times New Roman"/>
                <a:cs typeface="Times New Roman"/>
              </a:rPr>
              <a:t>boots! </a:t>
            </a:r>
            <a:r>
              <a:rPr dirty="0" sz="1200" spc="-5">
                <a:latin typeface="Times New Roman"/>
                <a:cs typeface="Times New Roman"/>
              </a:rPr>
              <a:t>Both are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foot! I </a:t>
            </a:r>
            <a:r>
              <a:rPr dirty="0" sz="1200" spc="-5">
                <a:latin typeface="Times New Roman"/>
                <a:cs typeface="Times New Roman"/>
              </a:rPr>
              <a:t>say, Semyon, </a:t>
            </a:r>
            <a:r>
              <a:rPr dirty="0" sz="1200">
                <a:latin typeface="Times New Roman"/>
                <a:cs typeface="Times New Roman"/>
              </a:rPr>
              <a:t>these are  not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boots!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have red tags and </a:t>
            </a:r>
            <a:r>
              <a:rPr dirty="0" sz="1200">
                <a:latin typeface="Times New Roman"/>
                <a:cs typeface="Times New Roman"/>
              </a:rPr>
              <a:t>no patches on them,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 holes  </a:t>
            </a:r>
            <a:r>
              <a:rPr dirty="0" sz="1200" spc="-5">
                <a:latin typeface="Times New Roman"/>
                <a:cs typeface="Times New Roman"/>
              </a:rPr>
              <a:t>and have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tags."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8309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206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Semyon picked </a:t>
            </a:r>
            <a:r>
              <a:rPr dirty="0" sz="1200">
                <a:latin typeface="Times New Roman"/>
                <a:cs typeface="Times New Roman"/>
              </a:rPr>
              <a:t>up the boots, </a:t>
            </a:r>
            <a:r>
              <a:rPr dirty="0" sz="1200" spc="-5">
                <a:latin typeface="Times New Roman"/>
                <a:cs typeface="Times New Roman"/>
              </a:rPr>
              <a:t>turned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over several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eyes,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 frowned.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"Those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Pavel Alexandritch's </a:t>
            </a:r>
            <a:r>
              <a:rPr dirty="0" sz="1200">
                <a:latin typeface="Times New Roman"/>
                <a:cs typeface="Times New Roman"/>
              </a:rPr>
              <a:t>boots," he </a:t>
            </a:r>
            <a:r>
              <a:rPr dirty="0" sz="1200" spc="-5">
                <a:latin typeface="Times New Roman"/>
                <a:cs typeface="Times New Roman"/>
              </a:rPr>
              <a:t>grumbled, </a:t>
            </a:r>
            <a:r>
              <a:rPr dirty="0" sz="1200">
                <a:latin typeface="Times New Roman"/>
                <a:cs typeface="Times New Roman"/>
              </a:rPr>
              <a:t>squinting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them.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squinted  with the </a:t>
            </a:r>
            <a:r>
              <a:rPr dirty="0" sz="1200" spc="-5">
                <a:latin typeface="Times New Roman"/>
                <a:cs typeface="Times New Roman"/>
              </a:rPr>
              <a:t>left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eye.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Pavel</a:t>
            </a:r>
            <a:r>
              <a:rPr dirty="0" sz="1200">
                <a:latin typeface="Times New Roman"/>
                <a:cs typeface="Times New Roman"/>
              </a:rPr>
              <a:t> Alexandritch?"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actor;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here every </a:t>
            </a:r>
            <a:r>
              <a:rPr dirty="0" sz="1200" spc="-5">
                <a:latin typeface="Times New Roman"/>
                <a:cs typeface="Times New Roman"/>
              </a:rPr>
              <a:t>Tuesday. </a:t>
            </a:r>
            <a:r>
              <a:rPr dirty="0" sz="1200">
                <a:latin typeface="Times New Roman"/>
                <a:cs typeface="Times New Roman"/>
              </a:rPr>
              <a:t>. . . He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yours </a:t>
            </a:r>
            <a:r>
              <a:rPr dirty="0" sz="1200">
                <a:latin typeface="Times New Roman"/>
                <a:cs typeface="Times New Roman"/>
              </a:rPr>
              <a:t>instead of </a:t>
            </a:r>
            <a:r>
              <a:rPr dirty="0" sz="1200" spc="-5">
                <a:latin typeface="Times New Roman"/>
                <a:cs typeface="Times New Roman"/>
              </a:rPr>
              <a:t>his  own.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put both </a:t>
            </a:r>
            <a:r>
              <a:rPr dirty="0" sz="1200" spc="-5">
                <a:latin typeface="Times New Roman"/>
                <a:cs typeface="Times New Roman"/>
              </a:rPr>
              <a:t>pairs </a:t>
            </a:r>
            <a:r>
              <a:rPr dirty="0" sz="1200">
                <a:latin typeface="Times New Roman"/>
                <a:cs typeface="Times New Roman"/>
              </a:rPr>
              <a:t>in her room, </a:t>
            </a:r>
            <a:r>
              <a:rPr dirty="0" sz="1200" spc="-5">
                <a:latin typeface="Times New Roman"/>
                <a:cs typeface="Times New Roman"/>
              </a:rPr>
              <a:t>his and yours. Here's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"Then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and change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"That's all right!" sniggered Semyon, </a:t>
            </a:r>
            <a:r>
              <a:rPr dirty="0" sz="1200">
                <a:latin typeface="Times New Roman"/>
                <a:cs typeface="Times New Roman"/>
              </a:rPr>
              <a:t>"go </a:t>
            </a:r>
            <a:r>
              <a:rPr dirty="0" sz="1200" spc="-5">
                <a:latin typeface="Times New Roman"/>
                <a:cs typeface="Times New Roman"/>
              </a:rPr>
              <a:t>and change </a:t>
            </a:r>
            <a:r>
              <a:rPr dirty="0" sz="1200">
                <a:latin typeface="Times New Roman"/>
                <a:cs typeface="Times New Roman"/>
              </a:rPr>
              <a:t>them. . . . Where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 to find him  now? </a:t>
            </a:r>
            <a:r>
              <a:rPr dirty="0" sz="1200" spc="-5">
                <a:latin typeface="Times New Roman"/>
                <a:cs typeface="Times New Roman"/>
              </a:rPr>
              <a:t>He went </a:t>
            </a:r>
            <a:r>
              <a:rPr dirty="0" sz="1200">
                <a:latin typeface="Times New Roman"/>
                <a:cs typeface="Times New Roman"/>
              </a:rPr>
              <a:t>off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hour </a:t>
            </a:r>
            <a:r>
              <a:rPr dirty="0" sz="1200" spc="-5">
                <a:latin typeface="Times New Roman"/>
                <a:cs typeface="Times New Roman"/>
              </a:rPr>
              <a:t>ago.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Go and </a:t>
            </a:r>
            <a:r>
              <a:rPr dirty="0" sz="1200">
                <a:latin typeface="Times New Roman"/>
                <a:cs typeface="Times New Roman"/>
              </a:rPr>
              <a:t>look for the wind in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"Where </a:t>
            </a:r>
            <a:r>
              <a:rPr dirty="0" sz="1200">
                <a:latin typeface="Times New Roman"/>
                <a:cs typeface="Times New Roman"/>
              </a:rPr>
              <a:t>does he live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"Who can tell? He </a:t>
            </a:r>
            <a:r>
              <a:rPr dirty="0" sz="1200">
                <a:latin typeface="Times New Roman"/>
                <a:cs typeface="Times New Roman"/>
              </a:rPr>
              <a:t>comes here every </a:t>
            </a:r>
            <a:r>
              <a:rPr dirty="0" sz="1200" spc="-5">
                <a:latin typeface="Times New Roman"/>
                <a:cs typeface="Times New Roman"/>
              </a:rPr>
              <a:t>Tuesday, and where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lives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know. </a:t>
            </a:r>
            <a:r>
              <a:rPr dirty="0" sz="1200" spc="-5">
                <a:latin typeface="Times New Roman"/>
                <a:cs typeface="Times New Roman"/>
              </a:rPr>
              <a:t>He  comes and stays </a:t>
            </a:r>
            <a:r>
              <a:rPr dirty="0" sz="1200">
                <a:latin typeface="Times New Roman"/>
                <a:cs typeface="Times New Roman"/>
              </a:rPr>
              <a:t>the night, and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wait </a:t>
            </a:r>
            <a:r>
              <a:rPr dirty="0" sz="1200">
                <a:latin typeface="Times New Roman"/>
                <a:cs typeface="Times New Roman"/>
              </a:rPr>
              <a:t>till </a:t>
            </a:r>
            <a:r>
              <a:rPr dirty="0" sz="1200" spc="-5">
                <a:latin typeface="Times New Roman"/>
                <a:cs typeface="Times New Roman"/>
              </a:rPr>
              <a:t>next Tuesday.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"There,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brute, 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done? </a:t>
            </a:r>
            <a:r>
              <a:rPr dirty="0" sz="1200" spc="-10">
                <a:latin typeface="Times New Roman"/>
                <a:cs typeface="Times New Roman"/>
              </a:rPr>
              <a:t>Why, </a:t>
            </a:r>
            <a:r>
              <a:rPr dirty="0" sz="1200" spc="-5">
                <a:latin typeface="Times New Roman"/>
                <a:cs typeface="Times New Roman"/>
              </a:rPr>
              <a:t>what am </a:t>
            </a:r>
            <a:r>
              <a:rPr dirty="0" sz="1200">
                <a:latin typeface="Times New Roman"/>
                <a:cs typeface="Times New Roman"/>
              </a:rPr>
              <a:t>I to do now?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time I </a:t>
            </a:r>
            <a:r>
              <a:rPr dirty="0" sz="1200" spc="-5">
                <a:latin typeface="Times New Roman"/>
                <a:cs typeface="Times New Roman"/>
              </a:rPr>
              <a:t>was at </a:t>
            </a:r>
            <a:r>
              <a:rPr dirty="0" sz="1200">
                <a:latin typeface="Times New Roman"/>
                <a:cs typeface="Times New Roman"/>
              </a:rPr>
              <a:t>Madame la </a:t>
            </a:r>
            <a:r>
              <a:rPr dirty="0" sz="1200" spc="-5">
                <a:latin typeface="Times New Roman"/>
                <a:cs typeface="Times New Roman"/>
              </a:rPr>
              <a:t>Générale Shevelitsyn's, you anathema!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feet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frozen!"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can </a:t>
            </a:r>
            <a:r>
              <a:rPr dirty="0" sz="1200">
                <a:latin typeface="Times New Roman"/>
                <a:cs typeface="Times New Roman"/>
              </a:rPr>
              <a:t>change the boots </a:t>
            </a:r>
            <a:r>
              <a:rPr dirty="0" sz="1200" spc="-5">
                <a:latin typeface="Times New Roman"/>
                <a:cs typeface="Times New Roman"/>
              </a:rPr>
              <a:t>before long. Put </a:t>
            </a:r>
            <a:r>
              <a:rPr dirty="0" sz="1200">
                <a:latin typeface="Times New Roman"/>
                <a:cs typeface="Times New Roman"/>
              </a:rPr>
              <a:t>on these boots,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in them till the  </a:t>
            </a:r>
            <a:r>
              <a:rPr dirty="0" sz="1200" spc="-5">
                <a:latin typeface="Times New Roman"/>
                <a:cs typeface="Times New Roman"/>
              </a:rPr>
              <a:t>evening, and </a:t>
            </a:r>
            <a:r>
              <a:rPr dirty="0" sz="1200">
                <a:latin typeface="Times New Roman"/>
                <a:cs typeface="Times New Roman"/>
              </a:rPr>
              <a:t>in the evening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theatre.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Ask there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Blistanov,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actor. </a:t>
            </a:r>
            <a:r>
              <a:rPr dirty="0" sz="1200">
                <a:latin typeface="Times New Roman"/>
                <a:cs typeface="Times New Roman"/>
              </a:rPr>
              <a:t>. . . 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 spc="-5">
                <a:latin typeface="Times New Roman"/>
                <a:cs typeface="Times New Roman"/>
              </a:rPr>
              <a:t>don't care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theatre,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wait </a:t>
            </a:r>
            <a:r>
              <a:rPr dirty="0" sz="1200">
                <a:latin typeface="Times New Roman"/>
                <a:cs typeface="Times New Roman"/>
              </a:rPr>
              <a:t>till next </a:t>
            </a:r>
            <a:r>
              <a:rPr dirty="0" sz="1200" spc="-5">
                <a:latin typeface="Times New Roman"/>
                <a:cs typeface="Times New Roman"/>
              </a:rPr>
              <a:t>Tuesday;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comes here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Tuesdays.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>
                <a:latin typeface="Times New Roman"/>
                <a:cs typeface="Times New Roman"/>
              </a:rPr>
              <a:t>why are there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boots for the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foot?"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the piano-tuner, picking up the  boots with an </a:t>
            </a:r>
            <a:r>
              <a:rPr dirty="0" sz="1200" spc="-5">
                <a:latin typeface="Times New Roman"/>
                <a:cs typeface="Times New Roman"/>
              </a:rPr>
              <a:t>air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disgust.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7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God </a:t>
            </a:r>
            <a:r>
              <a:rPr dirty="0" sz="1200" spc="-5">
                <a:latin typeface="Times New Roman"/>
                <a:cs typeface="Times New Roman"/>
              </a:rPr>
              <a:t>has sent him,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wears. Through </a:t>
            </a:r>
            <a:r>
              <a:rPr dirty="0" sz="1200">
                <a:latin typeface="Times New Roman"/>
                <a:cs typeface="Times New Roman"/>
              </a:rPr>
              <a:t>poverty . . . </a:t>
            </a:r>
            <a:r>
              <a:rPr dirty="0" sz="1200" spc="-5">
                <a:latin typeface="Times New Roman"/>
                <a:cs typeface="Times New Roman"/>
              </a:rPr>
              <a:t>where is an actor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get  </a:t>
            </a:r>
            <a:r>
              <a:rPr dirty="0" sz="1200" spc="-5">
                <a:latin typeface="Times New Roman"/>
                <a:cs typeface="Times New Roman"/>
              </a:rPr>
              <a:t>boots?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said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'What </a:t>
            </a:r>
            <a:r>
              <a:rPr dirty="0" sz="1200">
                <a:latin typeface="Times New Roman"/>
                <a:cs typeface="Times New Roman"/>
              </a:rPr>
              <a:t>boots, </a:t>
            </a:r>
            <a:r>
              <a:rPr dirty="0" sz="1200" spc="-5">
                <a:latin typeface="Times New Roman"/>
                <a:cs typeface="Times New Roman"/>
              </a:rPr>
              <a:t>Pavel </a:t>
            </a:r>
            <a:r>
              <a:rPr dirty="0" sz="1200">
                <a:latin typeface="Times New Roman"/>
                <a:cs typeface="Times New Roman"/>
              </a:rPr>
              <a:t>Alexandritch! They are a positive </a:t>
            </a:r>
            <a:r>
              <a:rPr dirty="0" sz="1200" spc="-5">
                <a:latin typeface="Times New Roman"/>
                <a:cs typeface="Times New Roman"/>
              </a:rPr>
              <a:t>disgrace!' and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said: 'Hold your </a:t>
            </a:r>
            <a:r>
              <a:rPr dirty="0" sz="1200">
                <a:latin typeface="Times New Roman"/>
                <a:cs typeface="Times New Roman"/>
              </a:rPr>
              <a:t>peace,' </a:t>
            </a:r>
            <a:r>
              <a:rPr dirty="0" sz="1200" spc="-5">
                <a:latin typeface="Times New Roman"/>
                <a:cs typeface="Times New Roman"/>
              </a:rPr>
              <a:t>says he, </a:t>
            </a:r>
            <a:r>
              <a:rPr dirty="0" sz="1200" spc="-10">
                <a:latin typeface="Times New Roman"/>
                <a:cs typeface="Times New Roman"/>
              </a:rPr>
              <a:t>'and </a:t>
            </a:r>
            <a:r>
              <a:rPr dirty="0" sz="1200">
                <a:latin typeface="Times New Roman"/>
                <a:cs typeface="Times New Roman"/>
              </a:rPr>
              <a:t>turn pale!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those very boots,'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he, </a:t>
            </a:r>
            <a:r>
              <a:rPr dirty="0" sz="1200">
                <a:latin typeface="Times New Roman"/>
                <a:cs typeface="Times New Roman"/>
              </a:rPr>
              <a:t>'I </a:t>
            </a:r>
            <a:r>
              <a:rPr dirty="0" sz="1200" spc="-5">
                <a:latin typeface="Times New Roman"/>
                <a:cs typeface="Times New Roman"/>
              </a:rPr>
              <a:t>have  played counts and princes.' A </a:t>
            </a:r>
            <a:r>
              <a:rPr dirty="0" sz="1200">
                <a:latin typeface="Times New Roman"/>
                <a:cs typeface="Times New Roman"/>
              </a:rPr>
              <a:t>queer lot! </a:t>
            </a:r>
            <a:r>
              <a:rPr dirty="0" sz="1200" spc="-5">
                <a:latin typeface="Times New Roman"/>
                <a:cs typeface="Times New Roman"/>
              </a:rPr>
              <a:t>Artists, that's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word for them!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were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governor </a:t>
            </a:r>
            <a:r>
              <a:rPr dirty="0" sz="1200">
                <a:latin typeface="Times New Roman"/>
                <a:cs typeface="Times New Roman"/>
              </a:rPr>
              <a:t>or anyone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command, </a:t>
            </a:r>
            <a:r>
              <a:rPr dirty="0" sz="1200">
                <a:latin typeface="Times New Roman"/>
                <a:cs typeface="Times New Roman"/>
              </a:rPr>
              <a:t>I would </a:t>
            </a:r>
            <a:r>
              <a:rPr dirty="0" sz="1200" spc="-5">
                <a:latin typeface="Times New Roman"/>
                <a:cs typeface="Times New Roman"/>
              </a:rPr>
              <a:t>get all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actors together and clap </a:t>
            </a:r>
            <a:r>
              <a:rPr dirty="0" sz="1200">
                <a:latin typeface="Times New Roman"/>
                <a:cs typeface="Times New Roman"/>
              </a:rPr>
              <a:t>them 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in prison."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Continually sighing </a:t>
            </a:r>
            <a:r>
              <a:rPr dirty="0" sz="1200" spc="-5">
                <a:latin typeface="Times New Roman"/>
                <a:cs typeface="Times New Roman"/>
              </a:rPr>
              <a:t>and groaning and </a:t>
            </a:r>
            <a:r>
              <a:rPr dirty="0" sz="1200">
                <a:latin typeface="Times New Roman"/>
                <a:cs typeface="Times New Roman"/>
              </a:rPr>
              <a:t>knitting </a:t>
            </a:r>
            <a:r>
              <a:rPr dirty="0" sz="1200" spc="-5">
                <a:latin typeface="Times New Roman"/>
                <a:cs typeface="Times New Roman"/>
              </a:rPr>
              <a:t>his brows, </a:t>
            </a:r>
            <a:r>
              <a:rPr dirty="0" sz="1200">
                <a:latin typeface="Times New Roman"/>
                <a:cs typeface="Times New Roman"/>
              </a:rPr>
              <a:t>Murkin drew the </a:t>
            </a:r>
            <a:r>
              <a:rPr dirty="0" sz="1200" spc="-5">
                <a:latin typeface="Times New Roman"/>
                <a:cs typeface="Times New Roman"/>
              </a:rPr>
              <a:t>two left  </a:t>
            </a:r>
            <a:r>
              <a:rPr dirty="0" sz="1200">
                <a:latin typeface="Times New Roman"/>
                <a:cs typeface="Times New Roman"/>
              </a:rPr>
              <a:t>boots on to </a:t>
            </a:r>
            <a:r>
              <a:rPr dirty="0" sz="1200" spc="-5">
                <a:latin typeface="Times New Roman"/>
                <a:cs typeface="Times New Roman"/>
              </a:rPr>
              <a:t>his feet, and set off, </a:t>
            </a:r>
            <a:r>
              <a:rPr dirty="0" sz="1200">
                <a:latin typeface="Times New Roman"/>
                <a:cs typeface="Times New Roman"/>
              </a:rPr>
              <a:t>limping, to Madame la </a:t>
            </a:r>
            <a:r>
              <a:rPr dirty="0" sz="1200" spc="-5">
                <a:latin typeface="Times New Roman"/>
                <a:cs typeface="Times New Roman"/>
              </a:rPr>
              <a:t>Générale Shevelitsyn's. He went  about </a:t>
            </a:r>
            <a:r>
              <a:rPr dirty="0" sz="1200">
                <a:latin typeface="Times New Roman"/>
                <a:cs typeface="Times New Roman"/>
              </a:rPr>
              <a:t>the town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day long tuning pianos, </a:t>
            </a: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day long it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to him </a:t>
            </a:r>
            <a:r>
              <a:rPr dirty="0" sz="1200" spc="-5">
                <a:latin typeface="Times New Roman"/>
                <a:cs typeface="Times New Roman"/>
              </a:rPr>
              <a:t>that  everyone was </a:t>
            </a:r>
            <a:r>
              <a:rPr dirty="0" sz="1200">
                <a:latin typeface="Times New Roman"/>
                <a:cs typeface="Times New Roman"/>
              </a:rPr>
              <a:t>looking </a:t>
            </a:r>
            <a:r>
              <a:rPr dirty="0" sz="1200" spc="-5">
                <a:latin typeface="Times New Roman"/>
                <a:cs typeface="Times New Roman"/>
              </a:rPr>
              <a:t>at his feet and </a:t>
            </a:r>
            <a:r>
              <a:rPr dirty="0" sz="1200">
                <a:latin typeface="Times New Roman"/>
                <a:cs typeface="Times New Roman"/>
              </a:rPr>
              <a:t>seeing </a:t>
            </a:r>
            <a:r>
              <a:rPr dirty="0" sz="1200" spc="-5">
                <a:latin typeface="Times New Roman"/>
                <a:cs typeface="Times New Roman"/>
              </a:rPr>
              <a:t>his patched </a:t>
            </a:r>
            <a:r>
              <a:rPr dirty="0" sz="1200">
                <a:latin typeface="Times New Roman"/>
                <a:cs typeface="Times New Roman"/>
              </a:rPr>
              <a:t>boots with </a:t>
            </a:r>
            <a:r>
              <a:rPr dirty="0" sz="1200" spc="-5">
                <a:latin typeface="Times New Roman"/>
                <a:cs typeface="Times New Roman"/>
              </a:rPr>
              <a:t>heels worn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at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sides! Apart from his moral agonies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suffer </a:t>
            </a:r>
            <a:r>
              <a:rPr dirty="0" sz="1200">
                <a:latin typeface="Times New Roman"/>
                <a:cs typeface="Times New Roman"/>
              </a:rPr>
              <a:t>physically </a:t>
            </a:r>
            <a:r>
              <a:rPr dirty="0" sz="1200" spc="-5">
                <a:latin typeface="Times New Roman"/>
                <a:cs typeface="Times New Roman"/>
              </a:rPr>
              <a:t>also; </a:t>
            </a:r>
            <a:r>
              <a:rPr dirty="0" sz="1200">
                <a:latin typeface="Times New Roman"/>
                <a:cs typeface="Times New Roman"/>
              </a:rPr>
              <a:t>the boots </a:t>
            </a:r>
            <a:r>
              <a:rPr dirty="0" sz="1200" spc="-5">
                <a:latin typeface="Times New Roman"/>
                <a:cs typeface="Times New Roman"/>
              </a:rPr>
              <a:t>gave  </a:t>
            </a:r>
            <a:r>
              <a:rPr dirty="0" sz="1200">
                <a:latin typeface="Times New Roman"/>
                <a:cs typeface="Times New Roman"/>
              </a:rPr>
              <a:t>him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evening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theatre.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i="1">
                <a:latin typeface="Times New Roman"/>
                <a:cs typeface="Times New Roman"/>
              </a:rPr>
              <a:t>Bluebeard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 spc="5">
                <a:latin typeface="Times New Roman"/>
                <a:cs typeface="Times New Roman"/>
              </a:rPr>
              <a:t>only 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last act, and then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thanks to the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offices of a man he </a:t>
            </a:r>
            <a:r>
              <a:rPr dirty="0" sz="1200" spc="-5">
                <a:latin typeface="Times New Roman"/>
                <a:cs typeface="Times New Roman"/>
              </a:rPr>
              <a:t>knew </a:t>
            </a:r>
            <a:r>
              <a:rPr dirty="0" sz="1200">
                <a:latin typeface="Times New Roman"/>
                <a:cs typeface="Times New Roman"/>
              </a:rPr>
              <a:t>who  </a:t>
            </a:r>
            <a:r>
              <a:rPr dirty="0" sz="1200" spc="-5">
                <a:latin typeface="Times New Roman"/>
                <a:cs typeface="Times New Roman"/>
              </a:rPr>
              <a:t>played </a:t>
            </a:r>
            <a:r>
              <a:rPr dirty="0" sz="1200">
                <a:latin typeface="Times New Roman"/>
                <a:cs typeface="Times New Roman"/>
              </a:rPr>
              <a:t>a flute in the orchestra, that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gained admittance behind </a:t>
            </a:r>
            <a:r>
              <a:rPr dirty="0" sz="1200">
                <a:latin typeface="Times New Roman"/>
                <a:cs typeface="Times New Roman"/>
              </a:rPr>
              <a:t>the scenes. Going to the  </a:t>
            </a:r>
            <a:r>
              <a:rPr dirty="0" sz="1200" spc="-5">
                <a:latin typeface="Times New Roman"/>
                <a:cs typeface="Times New Roman"/>
              </a:rPr>
              <a:t>men's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dressing-room,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performers.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170" cy="84880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762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clothes, others were </a:t>
            </a:r>
            <a:r>
              <a:rPr dirty="0" sz="1200">
                <a:latin typeface="Times New Roman"/>
                <a:cs typeface="Times New Roman"/>
              </a:rPr>
              <a:t>painting their </a:t>
            </a:r>
            <a:r>
              <a:rPr dirty="0" sz="1200" spc="-5">
                <a:latin typeface="Times New Roman"/>
                <a:cs typeface="Times New Roman"/>
              </a:rPr>
              <a:t>faces, </a:t>
            </a:r>
            <a:r>
              <a:rPr dirty="0" sz="1200">
                <a:latin typeface="Times New Roman"/>
                <a:cs typeface="Times New Roman"/>
              </a:rPr>
              <a:t>others were </a:t>
            </a:r>
            <a:r>
              <a:rPr dirty="0" sz="1200" spc="-5">
                <a:latin typeface="Times New Roman"/>
                <a:cs typeface="Times New Roman"/>
              </a:rPr>
              <a:t>smoking. Bluebeard was </a:t>
            </a:r>
            <a:r>
              <a:rPr dirty="0" sz="1200">
                <a:latin typeface="Times New Roman"/>
                <a:cs typeface="Times New Roman"/>
              </a:rPr>
              <a:t>standing  with King </a:t>
            </a:r>
            <a:r>
              <a:rPr dirty="0" sz="1200" spc="-5">
                <a:latin typeface="Times New Roman"/>
                <a:cs typeface="Times New Roman"/>
              </a:rPr>
              <a:t>Bobesh, </a:t>
            </a:r>
            <a:r>
              <a:rPr dirty="0" sz="1200">
                <a:latin typeface="Times New Roman"/>
                <a:cs typeface="Times New Roman"/>
              </a:rPr>
              <a:t>showing him 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revolver.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had better </a:t>
            </a:r>
            <a:r>
              <a:rPr dirty="0" sz="1200" spc="5">
                <a:latin typeface="Times New Roman"/>
                <a:cs typeface="Times New Roman"/>
              </a:rPr>
              <a:t>buy </a:t>
            </a:r>
            <a:r>
              <a:rPr dirty="0" sz="1200" spc="-5">
                <a:latin typeface="Times New Roman"/>
                <a:cs typeface="Times New Roman"/>
              </a:rPr>
              <a:t>it," said Bluebeard. "I bought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at Kursk,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bargain,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eight  roubles, </a:t>
            </a:r>
            <a:r>
              <a:rPr dirty="0" sz="1200">
                <a:latin typeface="Times New Roman"/>
                <a:cs typeface="Times New Roman"/>
              </a:rPr>
              <a:t>but, </a:t>
            </a:r>
            <a:r>
              <a:rPr dirty="0" sz="1200" spc="-5">
                <a:latin typeface="Times New Roman"/>
                <a:cs typeface="Times New Roman"/>
              </a:rPr>
              <a:t>there!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it for six. . . .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wonderfully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"Steady.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loaded,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know!"</a:t>
            </a:r>
            <a:endParaRPr sz="1200">
              <a:latin typeface="Times New Roman"/>
              <a:cs typeface="Times New Roman"/>
            </a:endParaRPr>
          </a:p>
          <a:p>
            <a:pPr marL="12700" marR="1483995">
              <a:lnSpc>
                <a:spcPts val="2780"/>
              </a:lnSpc>
              <a:spcBef>
                <a:spcPts val="305"/>
              </a:spcBef>
            </a:pPr>
            <a:r>
              <a:rPr dirty="0" sz="1200" spc="-5">
                <a:latin typeface="Times New Roman"/>
                <a:cs typeface="Times New Roman"/>
              </a:rPr>
              <a:t>"Can </a:t>
            </a:r>
            <a:r>
              <a:rPr dirty="0" sz="1200">
                <a:latin typeface="Times New Roman"/>
                <a:cs typeface="Times New Roman"/>
              </a:rPr>
              <a:t>I see </a:t>
            </a:r>
            <a:r>
              <a:rPr dirty="0" sz="1200" spc="-5">
                <a:latin typeface="Times New Roman"/>
                <a:cs typeface="Times New Roman"/>
              </a:rPr>
              <a:t>Mr. </a:t>
            </a:r>
            <a:r>
              <a:rPr dirty="0" sz="1200">
                <a:latin typeface="Times New Roman"/>
                <a:cs typeface="Times New Roman"/>
              </a:rPr>
              <a:t>Blistanov?" the </a:t>
            </a:r>
            <a:r>
              <a:rPr dirty="0" sz="1200" spc="-5">
                <a:latin typeface="Times New Roman"/>
                <a:cs typeface="Times New Roman"/>
              </a:rPr>
              <a:t>piano-tuner asked 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in.  </a:t>
            </a:r>
            <a:r>
              <a:rPr dirty="0" sz="1200" spc="-5">
                <a:latin typeface="Times New Roman"/>
                <a:cs typeface="Times New Roman"/>
              </a:rPr>
              <a:t>"I am he!" said Bluebeard, </a:t>
            </a:r>
            <a:r>
              <a:rPr dirty="0" sz="1200">
                <a:latin typeface="Times New Roman"/>
                <a:cs typeface="Times New Roman"/>
              </a:rPr>
              <a:t>turning to him. </a:t>
            </a: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want?"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"Excuse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troubling </a:t>
            </a:r>
            <a:r>
              <a:rPr dirty="0" sz="1200" spc="-5">
                <a:latin typeface="Times New Roman"/>
                <a:cs typeface="Times New Roman"/>
              </a:rPr>
              <a:t>you, sir," began </a:t>
            </a:r>
            <a:r>
              <a:rPr dirty="0" sz="1200">
                <a:latin typeface="Times New Roman"/>
                <a:cs typeface="Times New Roman"/>
              </a:rPr>
              <a:t>the piano-tuner in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imploring </a:t>
            </a:r>
            <a:r>
              <a:rPr dirty="0" sz="1200" spc="-5">
                <a:latin typeface="Times New Roman"/>
                <a:cs typeface="Times New Roman"/>
              </a:rPr>
              <a:t>voice, "but,  believe </a:t>
            </a:r>
            <a:r>
              <a:rPr dirty="0" sz="1200">
                <a:latin typeface="Times New Roman"/>
                <a:cs typeface="Times New Roman"/>
              </a:rPr>
              <a:t>me,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man in </a:t>
            </a:r>
            <a:r>
              <a:rPr dirty="0" sz="1200" spc="-5">
                <a:latin typeface="Times New Roman"/>
                <a:cs typeface="Times New Roman"/>
              </a:rPr>
              <a:t>delicate health, rheumatic. </a:t>
            </a:r>
            <a:r>
              <a:rPr dirty="0" sz="1200">
                <a:latin typeface="Times New Roman"/>
                <a:cs typeface="Times New Roman"/>
              </a:rPr>
              <a:t>The doctors have </a:t>
            </a:r>
            <a:r>
              <a:rPr dirty="0" sz="1200" spc="-5">
                <a:latin typeface="Times New Roman"/>
                <a:cs typeface="Times New Roman"/>
              </a:rPr>
              <a:t>ordered </a:t>
            </a:r>
            <a:r>
              <a:rPr dirty="0" sz="1200">
                <a:latin typeface="Times New Roman"/>
                <a:cs typeface="Times New Roman"/>
              </a:rPr>
              <a:t>me to 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feet warm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"But, </a:t>
            </a:r>
            <a:r>
              <a:rPr dirty="0" sz="1200">
                <a:latin typeface="Times New Roman"/>
                <a:cs typeface="Times New Roman"/>
              </a:rPr>
              <a:t>speaking plainly, what 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see," </a:t>
            </a:r>
            <a:r>
              <a:rPr dirty="0" sz="1200">
                <a:latin typeface="Times New Roman"/>
                <a:cs typeface="Times New Roman"/>
              </a:rPr>
              <a:t>said the piano-tuner, </a:t>
            </a:r>
            <a:r>
              <a:rPr dirty="0" sz="1200" spc="-5">
                <a:latin typeface="Times New Roman"/>
                <a:cs typeface="Times New Roman"/>
              </a:rPr>
              <a:t>addressing Bluebeard. "Er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stayed last </a:t>
            </a:r>
            <a:r>
              <a:rPr dirty="0" sz="1200" spc="-5">
                <a:latin typeface="Times New Roman"/>
                <a:cs typeface="Times New Roman"/>
              </a:rPr>
              <a:t>night at  Buhteyev's furnished </a:t>
            </a:r>
            <a:r>
              <a:rPr dirty="0" sz="1200">
                <a:latin typeface="Times New Roman"/>
                <a:cs typeface="Times New Roman"/>
              </a:rPr>
              <a:t>apartments . . . </a:t>
            </a:r>
            <a:r>
              <a:rPr dirty="0" sz="1200" spc="-5">
                <a:latin typeface="Times New Roman"/>
                <a:cs typeface="Times New Roman"/>
              </a:rPr>
              <a:t>No. </a:t>
            </a:r>
            <a:r>
              <a:rPr dirty="0" sz="1200">
                <a:latin typeface="Times New Roman"/>
                <a:cs typeface="Times New Roman"/>
              </a:rPr>
              <a:t>64 . .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this nonsense?" said King </a:t>
            </a:r>
            <a:r>
              <a:rPr dirty="0" sz="1200" spc="-5">
                <a:latin typeface="Times New Roman"/>
                <a:cs typeface="Times New Roman"/>
              </a:rPr>
              <a:t>Bobesh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grin. </a:t>
            </a:r>
            <a:r>
              <a:rPr dirty="0" sz="1200">
                <a:latin typeface="Times New Roman"/>
                <a:cs typeface="Times New Roman"/>
              </a:rPr>
              <a:t>"My wife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No.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64."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"Your wife, </a:t>
            </a:r>
            <a:r>
              <a:rPr dirty="0" sz="1200">
                <a:latin typeface="Times New Roman"/>
                <a:cs typeface="Times New Roman"/>
              </a:rPr>
              <a:t>sir? </a:t>
            </a:r>
            <a:r>
              <a:rPr dirty="0" sz="1200" spc="-5">
                <a:latin typeface="Times New Roman"/>
                <a:cs typeface="Times New Roman"/>
              </a:rPr>
              <a:t>Delighted. </a:t>
            </a:r>
            <a:r>
              <a:rPr dirty="0" sz="1200">
                <a:latin typeface="Times New Roman"/>
                <a:cs typeface="Times New Roman"/>
              </a:rPr>
              <a:t>. . ." Murkin smiled. </a:t>
            </a: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 spc="-5">
                <a:latin typeface="Times New Roman"/>
                <a:cs typeface="Times New Roman"/>
              </a:rPr>
              <a:t>was she,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good lady,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gave  </a:t>
            </a:r>
            <a:r>
              <a:rPr dirty="0" sz="1200">
                <a:latin typeface="Times New Roman"/>
                <a:cs typeface="Times New Roman"/>
              </a:rPr>
              <a:t>me this </a:t>
            </a:r>
            <a:r>
              <a:rPr dirty="0" sz="1200" spc="-5">
                <a:latin typeface="Times New Roman"/>
                <a:cs typeface="Times New Roman"/>
              </a:rPr>
              <a:t>gentleman's </a:t>
            </a:r>
            <a:r>
              <a:rPr dirty="0" sz="1200">
                <a:latin typeface="Times New Roman"/>
                <a:cs typeface="Times New Roman"/>
              </a:rPr>
              <a:t>boots. . . . </a:t>
            </a:r>
            <a:r>
              <a:rPr dirty="0" sz="1200" spc="-5">
                <a:latin typeface="Times New Roman"/>
                <a:cs typeface="Times New Roman"/>
              </a:rPr>
              <a:t>After this </a:t>
            </a:r>
            <a:r>
              <a:rPr dirty="0" sz="1200">
                <a:latin typeface="Times New Roman"/>
                <a:cs typeface="Times New Roman"/>
              </a:rPr>
              <a:t>gentleman—" the piano-tuner </a:t>
            </a:r>
            <a:r>
              <a:rPr dirty="0" sz="1200" spc="-5">
                <a:latin typeface="Times New Roman"/>
                <a:cs typeface="Times New Roman"/>
              </a:rPr>
              <a:t>indicated  Blistanov—"had gone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missed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boots. . . . I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waiter, you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said: 'I </a:t>
            </a:r>
            <a:r>
              <a:rPr dirty="0" sz="1200">
                <a:latin typeface="Times New Roman"/>
                <a:cs typeface="Times New Roman"/>
              </a:rPr>
              <a:t>left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boots in the next </a:t>
            </a:r>
            <a:r>
              <a:rPr dirty="0" sz="1200" spc="-5">
                <a:latin typeface="Times New Roman"/>
                <a:cs typeface="Times New Roman"/>
              </a:rPr>
              <a:t>room!'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mistake,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in a state of </a:t>
            </a:r>
            <a:r>
              <a:rPr dirty="0" sz="1200" spc="-5">
                <a:latin typeface="Times New Roman"/>
                <a:cs typeface="Times New Roman"/>
              </a:rPr>
              <a:t>intoxication, 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as well as yours at 64," said </a:t>
            </a:r>
            <a:r>
              <a:rPr dirty="0" sz="1200">
                <a:latin typeface="Times New Roman"/>
                <a:cs typeface="Times New Roman"/>
              </a:rPr>
              <a:t>Murkin, turning to </a:t>
            </a:r>
            <a:r>
              <a:rPr dirty="0" sz="1200" spc="-5">
                <a:latin typeface="Times New Roman"/>
                <a:cs typeface="Times New Roman"/>
              </a:rPr>
              <a:t>Blistanov, "and when  you left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gentleman's </a:t>
            </a:r>
            <a:r>
              <a:rPr dirty="0" sz="1200">
                <a:latin typeface="Times New Roman"/>
                <a:cs typeface="Times New Roman"/>
              </a:rPr>
              <a:t>lady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put 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talking about?" </a:t>
            </a:r>
            <a:r>
              <a:rPr dirty="0" sz="1200" spc="-5">
                <a:latin typeface="Times New Roman"/>
                <a:cs typeface="Times New Roman"/>
              </a:rPr>
              <a:t>said Blistanov,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scowled. "Have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come here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libel me?"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"Not at all, </a:t>
            </a:r>
            <a:r>
              <a:rPr dirty="0" sz="1200">
                <a:latin typeface="Times New Roman"/>
                <a:cs typeface="Times New Roman"/>
              </a:rPr>
              <a:t>sir—God </a:t>
            </a:r>
            <a:r>
              <a:rPr dirty="0" sz="1200" spc="-5">
                <a:latin typeface="Times New Roman"/>
                <a:cs typeface="Times New Roman"/>
              </a:rPr>
              <a:t>forbid!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misunderstand </a:t>
            </a:r>
            <a:r>
              <a:rPr dirty="0" sz="1200">
                <a:latin typeface="Times New Roman"/>
                <a:cs typeface="Times New Roman"/>
              </a:rPr>
              <a:t>me. What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 talking </a:t>
            </a:r>
            <a:r>
              <a:rPr dirty="0" sz="1200" spc="-5">
                <a:latin typeface="Times New Roman"/>
                <a:cs typeface="Times New Roman"/>
              </a:rPr>
              <a:t>about? </a:t>
            </a:r>
            <a:r>
              <a:rPr dirty="0" sz="1200">
                <a:latin typeface="Times New Roman"/>
                <a:cs typeface="Times New Roman"/>
              </a:rPr>
              <a:t>About  boots!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did stay the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No. </a:t>
            </a:r>
            <a:r>
              <a:rPr dirty="0" sz="1200">
                <a:latin typeface="Times New Roman"/>
                <a:cs typeface="Times New Roman"/>
              </a:rPr>
              <a:t>64, </a:t>
            </a:r>
            <a:r>
              <a:rPr dirty="0" sz="1200" spc="-5">
                <a:latin typeface="Times New Roman"/>
                <a:cs typeface="Times New Roman"/>
              </a:rPr>
              <a:t>didn't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 marL="12700" marR="4614545">
              <a:lnSpc>
                <a:spcPts val="2780"/>
              </a:lnSpc>
              <a:spcBef>
                <a:spcPts val="275"/>
              </a:spcBef>
            </a:pPr>
            <a:r>
              <a:rPr dirty="0" sz="1200">
                <a:latin typeface="Times New Roman"/>
                <a:cs typeface="Times New Roman"/>
              </a:rPr>
              <a:t>"When?"  </a:t>
            </a:r>
            <a:r>
              <a:rPr dirty="0" sz="1200" spc="-5">
                <a:latin typeface="Times New Roman"/>
                <a:cs typeface="Times New Roman"/>
              </a:rPr>
              <a:t>"Last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night!"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 me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sir, I </a:t>
            </a:r>
            <a:r>
              <a:rPr dirty="0" sz="1200" spc="-5">
                <a:latin typeface="Times New Roman"/>
                <a:cs typeface="Times New Roman"/>
              </a:rPr>
              <a:t>didn't see you," said </a:t>
            </a:r>
            <a:r>
              <a:rPr dirty="0" sz="1200">
                <a:latin typeface="Times New Roman"/>
                <a:cs typeface="Times New Roman"/>
              </a:rPr>
              <a:t>Murkin in </a:t>
            </a:r>
            <a:r>
              <a:rPr dirty="0" sz="1200" spc="-10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confusion, sitting down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taking off  the boots. </a:t>
            </a: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did not see </a:t>
            </a:r>
            <a:r>
              <a:rPr dirty="0" sz="1200" spc="-5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this </a:t>
            </a:r>
            <a:r>
              <a:rPr dirty="0" sz="1200" spc="-5">
                <a:latin typeface="Times New Roman"/>
                <a:cs typeface="Times New Roman"/>
              </a:rPr>
              <a:t>gentleman's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>
                <a:latin typeface="Times New Roman"/>
                <a:cs typeface="Times New Roman"/>
              </a:rPr>
              <a:t>threw out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boots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to me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instead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mine."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 right have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sir, to make </a:t>
            </a:r>
            <a:r>
              <a:rPr dirty="0" sz="1200" spc="-5">
                <a:latin typeface="Times New Roman"/>
                <a:cs typeface="Times New Roman"/>
              </a:rPr>
              <a:t>such assertions? </a:t>
            </a:r>
            <a:r>
              <a:rPr dirty="0" sz="1200">
                <a:latin typeface="Times New Roman"/>
                <a:cs typeface="Times New Roman"/>
              </a:rPr>
              <a:t>I say nothing </a:t>
            </a:r>
            <a:r>
              <a:rPr dirty="0" sz="1200" spc="-5">
                <a:latin typeface="Times New Roman"/>
                <a:cs typeface="Times New Roman"/>
              </a:rPr>
              <a:t>about myself,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slandering a </a:t>
            </a:r>
            <a:r>
              <a:rPr dirty="0" sz="1200" spc="-5">
                <a:latin typeface="Times New Roman"/>
                <a:cs typeface="Times New Roman"/>
              </a:rPr>
              <a:t>woman, and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of her </a:t>
            </a:r>
            <a:r>
              <a:rPr dirty="0" sz="1200" spc="-5">
                <a:latin typeface="Times New Roman"/>
                <a:cs typeface="Times New Roman"/>
              </a:rPr>
              <a:t>husband, </a:t>
            </a:r>
            <a:r>
              <a:rPr dirty="0" sz="1200">
                <a:latin typeface="Times New Roman"/>
                <a:cs typeface="Times New Roman"/>
              </a:rPr>
              <a:t>too!"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28441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1016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 fearful </a:t>
            </a:r>
            <a:r>
              <a:rPr dirty="0" sz="1200">
                <a:latin typeface="Times New Roman"/>
                <a:cs typeface="Times New Roman"/>
              </a:rPr>
              <a:t>hubbub arose behind the </a:t>
            </a:r>
            <a:r>
              <a:rPr dirty="0" sz="1200" spc="-5">
                <a:latin typeface="Times New Roman"/>
                <a:cs typeface="Times New Roman"/>
              </a:rPr>
              <a:t>scenes. </a:t>
            </a:r>
            <a:r>
              <a:rPr dirty="0" sz="1200">
                <a:latin typeface="Times New Roman"/>
                <a:cs typeface="Times New Roman"/>
              </a:rPr>
              <a:t>King </a:t>
            </a:r>
            <a:r>
              <a:rPr dirty="0" sz="1200" spc="-5">
                <a:latin typeface="Times New Roman"/>
                <a:cs typeface="Times New Roman"/>
              </a:rPr>
              <a:t>Bobesh,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injured </a:t>
            </a:r>
            <a:r>
              <a:rPr dirty="0" sz="1200">
                <a:latin typeface="Times New Roman"/>
                <a:cs typeface="Times New Roman"/>
              </a:rPr>
              <a:t>husband, suddenly  </a:t>
            </a:r>
            <a:r>
              <a:rPr dirty="0" sz="1200" spc="-5">
                <a:latin typeface="Times New Roman"/>
                <a:cs typeface="Times New Roman"/>
              </a:rPr>
              <a:t>turned crimson and brought his </a:t>
            </a:r>
            <a:r>
              <a:rPr dirty="0" sz="1200">
                <a:latin typeface="Times New Roman"/>
                <a:cs typeface="Times New Roman"/>
              </a:rPr>
              <a:t>fist down upon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table with </a:t>
            </a:r>
            <a:r>
              <a:rPr dirty="0" sz="1200" spc="-5">
                <a:latin typeface="Times New Roman"/>
                <a:cs typeface="Times New Roman"/>
              </a:rPr>
              <a:t>such violence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two  actresses </a:t>
            </a:r>
            <a:r>
              <a:rPr dirty="0" sz="1200">
                <a:latin typeface="Times New Roman"/>
                <a:cs typeface="Times New Roman"/>
              </a:rPr>
              <a:t>in the next </a:t>
            </a:r>
            <a:r>
              <a:rPr dirty="0" sz="1200" spc="-5">
                <a:latin typeface="Times New Roman"/>
                <a:cs typeface="Times New Roman"/>
              </a:rPr>
              <a:t>dressing-room </a:t>
            </a:r>
            <a:r>
              <a:rPr dirty="0" sz="1200">
                <a:latin typeface="Times New Roman"/>
                <a:cs typeface="Times New Roman"/>
              </a:rPr>
              <a:t>felt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believe </a:t>
            </a:r>
            <a:r>
              <a:rPr dirty="0" sz="1200">
                <a:latin typeface="Times New Roman"/>
                <a:cs typeface="Times New Roman"/>
              </a:rPr>
              <a:t>it?" </a:t>
            </a:r>
            <a:r>
              <a:rPr dirty="0" sz="1200" spc="-5">
                <a:latin typeface="Times New Roman"/>
                <a:cs typeface="Times New Roman"/>
              </a:rPr>
              <a:t>cried Bluebeard. "You believe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worthless rascal? </a:t>
            </a:r>
            <a:r>
              <a:rPr dirty="0" sz="1200" spc="5">
                <a:latin typeface="Times New Roman"/>
                <a:cs typeface="Times New Roman"/>
              </a:rPr>
              <a:t>O-oh! 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me to kill him like a </a:t>
            </a:r>
            <a:r>
              <a:rPr dirty="0" sz="1200" spc="-10">
                <a:latin typeface="Times New Roman"/>
                <a:cs typeface="Times New Roman"/>
              </a:rPr>
              <a:t>dog?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like it? I will turn him into a  </a:t>
            </a:r>
            <a:r>
              <a:rPr dirty="0" sz="1200" spc="-5">
                <a:latin typeface="Times New Roman"/>
                <a:cs typeface="Times New Roman"/>
              </a:rPr>
              <a:t>beefsteak!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blow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brains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And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persons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promenading that evening in the town </a:t>
            </a:r>
            <a:r>
              <a:rPr dirty="0" sz="1200" spc="-5">
                <a:latin typeface="Times New Roman"/>
                <a:cs typeface="Times New Roman"/>
              </a:rPr>
              <a:t>park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Summer theatre </a:t>
            </a:r>
            <a:r>
              <a:rPr dirty="0" sz="1200">
                <a:latin typeface="Times New Roman"/>
                <a:cs typeface="Times New Roman"/>
              </a:rPr>
              <a:t>describe to this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how just before the </a:t>
            </a:r>
            <a:r>
              <a:rPr dirty="0" sz="1200" spc="-5">
                <a:latin typeface="Times New Roman"/>
                <a:cs typeface="Times New Roman"/>
              </a:rPr>
              <a:t>fourth act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saw a man with  </a:t>
            </a:r>
            <a:r>
              <a:rPr dirty="0" sz="1200" spc="-5">
                <a:latin typeface="Times New Roman"/>
                <a:cs typeface="Times New Roman"/>
              </a:rPr>
              <a:t>bare feet,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yellow face, and </a:t>
            </a:r>
            <a:r>
              <a:rPr dirty="0" sz="1200">
                <a:latin typeface="Times New Roman"/>
                <a:cs typeface="Times New Roman"/>
              </a:rPr>
              <a:t>terror-stricken </a:t>
            </a:r>
            <a:r>
              <a:rPr dirty="0" sz="1200" spc="-5">
                <a:latin typeface="Times New Roman"/>
                <a:cs typeface="Times New Roman"/>
              </a:rPr>
              <a:t>eyes dart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theatre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dash </a:t>
            </a:r>
            <a:r>
              <a:rPr dirty="0" sz="1200">
                <a:latin typeface="Times New Roman"/>
                <a:cs typeface="Times New Roman"/>
              </a:rPr>
              <a:t>along  the </a:t>
            </a:r>
            <a:r>
              <a:rPr dirty="0" sz="1200" spc="-5">
                <a:latin typeface="Times New Roman"/>
                <a:cs typeface="Times New Roman"/>
              </a:rPr>
              <a:t>principal avenue. He was </a:t>
            </a:r>
            <a:r>
              <a:rPr dirty="0" sz="1200">
                <a:latin typeface="Times New Roman"/>
                <a:cs typeface="Times New Roman"/>
              </a:rPr>
              <a:t>pursued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man in the </a:t>
            </a:r>
            <a:r>
              <a:rPr dirty="0" sz="1200" spc="-5">
                <a:latin typeface="Times New Roman"/>
                <a:cs typeface="Times New Roman"/>
              </a:rPr>
              <a:t>costume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Bluebeard, armed 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revolver.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happened </a:t>
            </a:r>
            <a:r>
              <a:rPr dirty="0" sz="1200">
                <a:latin typeface="Times New Roman"/>
                <a:cs typeface="Times New Roman"/>
              </a:rPr>
              <a:t>later no one </a:t>
            </a:r>
            <a:r>
              <a:rPr dirty="0" sz="1200" spc="-5">
                <a:latin typeface="Times New Roman"/>
                <a:cs typeface="Times New Roman"/>
              </a:rPr>
              <a:t>saw. All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that Murkin </a:t>
            </a:r>
            <a:r>
              <a:rPr dirty="0" sz="1200" spc="-5">
                <a:latin typeface="Times New Roman"/>
                <a:cs typeface="Times New Roman"/>
              </a:rPr>
              <a:t>was  confined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bed </a:t>
            </a:r>
            <a:r>
              <a:rPr dirty="0" sz="1200">
                <a:latin typeface="Times New Roman"/>
                <a:cs typeface="Times New Roman"/>
              </a:rPr>
              <a:t>for a fortnight </a:t>
            </a:r>
            <a:r>
              <a:rPr dirty="0" sz="1200" spc="-5">
                <a:latin typeface="Times New Roman"/>
                <a:cs typeface="Times New Roman"/>
              </a:rPr>
              <a:t>after his acquaintance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Blistanov, </a:t>
            </a:r>
            <a:r>
              <a:rPr dirty="0" sz="1200">
                <a:latin typeface="Times New Roman"/>
                <a:cs typeface="Times New Roman"/>
              </a:rPr>
              <a:t>and that to the  </a:t>
            </a:r>
            <a:r>
              <a:rPr dirty="0" sz="1200" spc="-5">
                <a:latin typeface="Times New Roman"/>
                <a:cs typeface="Times New Roman"/>
              </a:rPr>
              <a:t>words "I am </a:t>
            </a:r>
            <a:r>
              <a:rPr dirty="0" sz="1200">
                <a:latin typeface="Times New Roman"/>
                <a:cs typeface="Times New Roman"/>
              </a:rPr>
              <a:t>a man in </a:t>
            </a:r>
            <a:r>
              <a:rPr dirty="0" sz="1200" spc="-5">
                <a:latin typeface="Times New Roman"/>
                <a:cs typeface="Times New Roman"/>
              </a:rPr>
              <a:t>delicate </a:t>
            </a:r>
            <a:r>
              <a:rPr dirty="0" sz="1200">
                <a:latin typeface="Times New Roman"/>
                <a:cs typeface="Times New Roman"/>
              </a:rPr>
              <a:t>health, rheumatic"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took to </a:t>
            </a:r>
            <a:r>
              <a:rPr dirty="0" sz="1200" spc="-5">
                <a:latin typeface="Times New Roman"/>
                <a:cs typeface="Times New Roman"/>
              </a:rPr>
              <a:t>adding, </a:t>
            </a:r>
            <a:r>
              <a:rPr dirty="0" sz="1200">
                <a:latin typeface="Times New Roman"/>
                <a:cs typeface="Times New Roman"/>
              </a:rPr>
              <a:t>"I am a </a:t>
            </a:r>
            <a:r>
              <a:rPr dirty="0" sz="1200" spc="-5">
                <a:latin typeface="Times New Roman"/>
                <a:cs typeface="Times New Roman"/>
              </a:rPr>
              <a:t>wounded  </a:t>
            </a:r>
            <a:r>
              <a:rPr dirty="0" sz="1200">
                <a:latin typeface="Times New Roman"/>
                <a:cs typeface="Times New Roman"/>
              </a:rPr>
              <a:t>man. . .</a:t>
            </a:r>
            <a:r>
              <a:rPr dirty="0" sz="1200" spc="-5">
                <a:latin typeface="Times New Roman"/>
                <a:cs typeface="Times New Roman"/>
              </a:rPr>
              <a:t> 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660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JOY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twelve o'clock 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night.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Mitya </a:t>
            </a:r>
            <a:r>
              <a:rPr dirty="0" sz="1200">
                <a:latin typeface="Times New Roman"/>
                <a:cs typeface="Times New Roman"/>
              </a:rPr>
              <a:t>Kuldarov, with excited </a:t>
            </a:r>
            <a:r>
              <a:rPr dirty="0" sz="1200" spc="-5">
                <a:latin typeface="Times New Roman"/>
                <a:cs typeface="Times New Roman"/>
              </a:rPr>
              <a:t>face and ruffled hair, flew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parents' </a:t>
            </a:r>
            <a:r>
              <a:rPr dirty="0" sz="1200" spc="-5">
                <a:latin typeface="Times New Roman"/>
                <a:cs typeface="Times New Roman"/>
              </a:rPr>
              <a:t>flat, and  </a:t>
            </a:r>
            <a:r>
              <a:rPr dirty="0" sz="1200">
                <a:latin typeface="Times New Roman"/>
                <a:cs typeface="Times New Roman"/>
              </a:rPr>
              <a:t>hurriedly ran </a:t>
            </a:r>
            <a:r>
              <a:rPr dirty="0" sz="1200" spc="-5">
                <a:latin typeface="Times New Roman"/>
                <a:cs typeface="Times New Roman"/>
              </a:rPr>
              <a:t>through all </a:t>
            </a:r>
            <a:r>
              <a:rPr dirty="0" sz="1200">
                <a:latin typeface="Times New Roman"/>
                <a:cs typeface="Times New Roman"/>
              </a:rPr>
              <a:t>the rooms. </a:t>
            </a:r>
            <a:r>
              <a:rPr dirty="0" sz="1200" spc="-5">
                <a:latin typeface="Times New Roman"/>
                <a:cs typeface="Times New Roman"/>
              </a:rPr>
              <a:t>His parents </a:t>
            </a:r>
            <a:r>
              <a:rPr dirty="0" sz="1200" spc="-10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gone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bed. His sister was  </a:t>
            </a:r>
            <a:r>
              <a:rPr dirty="0" sz="1200">
                <a:latin typeface="Times New Roman"/>
                <a:cs typeface="Times New Roman"/>
              </a:rPr>
              <a:t>in bed, </a:t>
            </a:r>
            <a:r>
              <a:rPr dirty="0" sz="1200" spc="-5">
                <a:latin typeface="Times New Roman"/>
                <a:cs typeface="Times New Roman"/>
              </a:rPr>
              <a:t>finishing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last page </a:t>
            </a:r>
            <a:r>
              <a:rPr dirty="0" sz="1200">
                <a:latin typeface="Times New Roman"/>
                <a:cs typeface="Times New Roman"/>
              </a:rPr>
              <a:t>of a novel.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schoolboy brothers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asleep.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"Where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from?" </a:t>
            </a:r>
            <a:r>
              <a:rPr dirty="0" sz="1200" spc="-5">
                <a:latin typeface="Times New Roman"/>
                <a:cs typeface="Times New Roman"/>
              </a:rPr>
              <a:t>cried his parents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amazement. "What is the </a:t>
            </a:r>
            <a:r>
              <a:rPr dirty="0" sz="1200">
                <a:latin typeface="Times New Roman"/>
                <a:cs typeface="Times New Roman"/>
              </a:rPr>
              <a:t>matter with  </a:t>
            </a:r>
            <a:r>
              <a:rPr dirty="0" sz="1200" spc="-5"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"Oh, don't ask! </a:t>
            </a:r>
            <a:r>
              <a:rPr dirty="0" sz="1200">
                <a:latin typeface="Times New Roman"/>
                <a:cs typeface="Times New Roman"/>
              </a:rPr>
              <a:t>I never </a:t>
            </a:r>
            <a:r>
              <a:rPr dirty="0" sz="1200" spc="-5">
                <a:latin typeface="Times New Roman"/>
                <a:cs typeface="Times New Roman"/>
              </a:rPr>
              <a:t>expected </a:t>
            </a:r>
            <a:r>
              <a:rPr dirty="0" sz="1200">
                <a:latin typeface="Times New Roman"/>
                <a:cs typeface="Times New Roman"/>
              </a:rPr>
              <a:t>it; no, I never </a:t>
            </a:r>
            <a:r>
              <a:rPr dirty="0" sz="1200" spc="-5">
                <a:latin typeface="Times New Roman"/>
                <a:cs typeface="Times New Roman"/>
              </a:rPr>
              <a:t>expected </a:t>
            </a:r>
            <a:r>
              <a:rPr dirty="0" sz="1200">
                <a:latin typeface="Times New Roman"/>
                <a:cs typeface="Times New Roman"/>
              </a:rPr>
              <a:t>it!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positively  </a:t>
            </a:r>
            <a:r>
              <a:rPr dirty="0" sz="1200" spc="-5">
                <a:latin typeface="Times New Roman"/>
                <a:cs typeface="Times New Roman"/>
              </a:rPr>
              <a:t>incredible!"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Mitya laughed and sank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an armchair, so overcome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happiness that he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 stand on </a:t>
            </a:r>
            <a:r>
              <a:rPr dirty="0" sz="1200" spc="-5">
                <a:latin typeface="Times New Roman"/>
                <a:cs typeface="Times New Roman"/>
              </a:rPr>
              <a:t>his legs.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"It's incredible! You </a:t>
            </a:r>
            <a:r>
              <a:rPr dirty="0" sz="1200">
                <a:latin typeface="Times New Roman"/>
                <a:cs typeface="Times New Roman"/>
              </a:rPr>
              <a:t>can't </a:t>
            </a:r>
            <a:r>
              <a:rPr dirty="0" sz="1200" spc="-5">
                <a:latin typeface="Times New Roman"/>
                <a:cs typeface="Times New Roman"/>
              </a:rPr>
              <a:t>imagine!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His sister jumped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bed and, </a:t>
            </a:r>
            <a:r>
              <a:rPr dirty="0" sz="1200">
                <a:latin typeface="Times New Roman"/>
                <a:cs typeface="Times New Roman"/>
              </a:rPr>
              <a:t>throwing a quilt round her,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in to </a:t>
            </a:r>
            <a:r>
              <a:rPr dirty="0" sz="1200" spc="-5">
                <a:latin typeface="Times New Roman"/>
                <a:cs typeface="Times New Roman"/>
              </a:rPr>
              <a:t>her brother.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schoolboys </a:t>
            </a:r>
            <a:r>
              <a:rPr dirty="0" sz="1200">
                <a:latin typeface="Times New Roman"/>
                <a:cs typeface="Times New Roman"/>
              </a:rPr>
              <a:t>woke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"What's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matter?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look like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yourself!"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because I </a:t>
            </a:r>
            <a:r>
              <a:rPr dirty="0" sz="1200" spc="-5">
                <a:latin typeface="Times New Roman"/>
                <a:cs typeface="Times New Roman"/>
              </a:rPr>
              <a:t>am so delighted, </a:t>
            </a:r>
            <a:r>
              <a:rPr dirty="0" sz="1200">
                <a:latin typeface="Times New Roman"/>
                <a:cs typeface="Times New Roman"/>
              </a:rPr>
              <a:t>Mamma!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know, now </a:t>
            </a:r>
            <a:r>
              <a:rPr dirty="0" sz="1200" spc="-5">
                <a:latin typeface="Times New Roman"/>
                <a:cs typeface="Times New Roman"/>
              </a:rPr>
              <a:t>all Russia </a:t>
            </a:r>
            <a:r>
              <a:rPr dirty="0" sz="1200">
                <a:latin typeface="Times New Roman"/>
                <a:cs typeface="Times New Roman"/>
              </a:rPr>
              <a:t>knows of me!  </a:t>
            </a:r>
            <a:r>
              <a:rPr dirty="0" sz="1200" spc="-5">
                <a:latin typeface="Times New Roman"/>
                <a:cs typeface="Times New Roman"/>
              </a:rPr>
              <a:t>All Russia! </a:t>
            </a:r>
            <a:r>
              <a:rPr dirty="0" sz="1200">
                <a:latin typeface="Times New Roman"/>
                <a:cs typeface="Times New Roman"/>
              </a:rPr>
              <a:t>Till now only </a:t>
            </a:r>
            <a:r>
              <a:rPr dirty="0" sz="1200" spc="-5">
                <a:latin typeface="Times New Roman"/>
                <a:cs typeface="Times New Roman"/>
              </a:rPr>
              <a:t>you knew </a:t>
            </a:r>
            <a:r>
              <a:rPr dirty="0" sz="1200">
                <a:latin typeface="Times New Roman"/>
                <a:cs typeface="Times New Roman"/>
              </a:rPr>
              <a:t>that there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registration clerk called </a:t>
            </a:r>
            <a:r>
              <a:rPr dirty="0" sz="1200">
                <a:latin typeface="Times New Roman"/>
                <a:cs typeface="Times New Roman"/>
              </a:rPr>
              <a:t>Dmitry  </a:t>
            </a:r>
            <a:r>
              <a:rPr dirty="0" sz="1200" spc="-5">
                <a:latin typeface="Times New Roman"/>
                <a:cs typeface="Times New Roman"/>
              </a:rPr>
              <a:t>Kuldarov, 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all Russia knows </a:t>
            </a:r>
            <a:r>
              <a:rPr dirty="0" sz="1200">
                <a:latin typeface="Times New Roman"/>
                <a:cs typeface="Times New Roman"/>
              </a:rPr>
              <a:t>it! </a:t>
            </a:r>
            <a:r>
              <a:rPr dirty="0" sz="1200" spc="-5">
                <a:latin typeface="Times New Roman"/>
                <a:cs typeface="Times New Roman"/>
              </a:rPr>
              <a:t>Mamma! Oh,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Lord!"</a:t>
            </a:r>
            <a:endParaRPr sz="1200">
              <a:latin typeface="Times New Roman"/>
              <a:cs typeface="Times New Roman"/>
            </a:endParaRPr>
          </a:p>
          <a:p>
            <a:pPr marL="12700" marR="840105">
              <a:lnSpc>
                <a:spcPts val="2780"/>
              </a:lnSpc>
              <a:spcBef>
                <a:spcPts val="290"/>
              </a:spcBef>
            </a:pPr>
            <a:r>
              <a:rPr dirty="0" sz="1200" spc="-5">
                <a:latin typeface="Times New Roman"/>
                <a:cs typeface="Times New Roman"/>
              </a:rPr>
              <a:t>Mitya jumped </a:t>
            </a:r>
            <a:r>
              <a:rPr dirty="0" sz="1200">
                <a:latin typeface="Times New Roman"/>
                <a:cs typeface="Times New Roman"/>
              </a:rPr>
              <a:t>up, ran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rooms, 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down again.  </a:t>
            </a:r>
            <a:r>
              <a:rPr dirty="0" sz="1200" spc="-5">
                <a:latin typeface="Times New Roman"/>
                <a:cs typeface="Times New Roman"/>
              </a:rPr>
              <a:t>"Why, what has happened? Tell us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sensibly!"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1115"/>
              </a:spcBef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live like wild </a:t>
            </a:r>
            <a:r>
              <a:rPr dirty="0" sz="1200" spc="-5">
                <a:latin typeface="Times New Roman"/>
                <a:cs typeface="Times New Roman"/>
              </a:rPr>
              <a:t>beasts,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read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newspapers and </a:t>
            </a:r>
            <a:r>
              <a:rPr dirty="0" sz="1200">
                <a:latin typeface="Times New Roman"/>
                <a:cs typeface="Times New Roman"/>
              </a:rPr>
              <a:t>take no notice of </a:t>
            </a:r>
            <a:r>
              <a:rPr dirty="0" sz="1200" spc="-5">
                <a:latin typeface="Times New Roman"/>
                <a:cs typeface="Times New Roman"/>
              </a:rPr>
              <a:t>what's  published, and there's so </a:t>
            </a:r>
            <a:r>
              <a:rPr dirty="0" sz="1200">
                <a:latin typeface="Times New Roman"/>
                <a:cs typeface="Times New Roman"/>
              </a:rPr>
              <a:t>much that </a:t>
            </a:r>
            <a:r>
              <a:rPr dirty="0" sz="1200" spc="-5">
                <a:latin typeface="Times New Roman"/>
                <a:cs typeface="Times New Roman"/>
              </a:rPr>
              <a:t>is interesting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papers.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anything happens </a:t>
            </a:r>
            <a:r>
              <a:rPr dirty="0" sz="1200" spc="-5">
                <a:latin typeface="Times New Roman"/>
                <a:cs typeface="Times New Roman"/>
              </a:rPr>
              <a:t>it's  all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5">
                <a:latin typeface="Times New Roman"/>
                <a:cs typeface="Times New Roman"/>
              </a:rPr>
              <a:t>at once, nothing is </a:t>
            </a:r>
            <a:r>
              <a:rPr dirty="0" sz="1200">
                <a:latin typeface="Times New Roman"/>
                <a:cs typeface="Times New Roman"/>
              </a:rPr>
              <a:t>hidden!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happy I </a:t>
            </a:r>
            <a:r>
              <a:rPr dirty="0" sz="1200" spc="-5">
                <a:latin typeface="Times New Roman"/>
                <a:cs typeface="Times New Roman"/>
              </a:rPr>
              <a:t>am! Oh, Lord! </a:t>
            </a:r>
            <a:r>
              <a:rPr dirty="0" sz="1200">
                <a:latin typeface="Times New Roman"/>
                <a:cs typeface="Times New Roman"/>
              </a:rPr>
              <a:t>You know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only  </a:t>
            </a:r>
            <a:r>
              <a:rPr dirty="0" sz="1200" spc="-5">
                <a:latin typeface="Times New Roman"/>
                <a:cs typeface="Times New Roman"/>
              </a:rPr>
              <a:t>celebrated </a:t>
            </a:r>
            <a:r>
              <a:rPr dirty="0" sz="1200">
                <a:latin typeface="Times New Roman"/>
                <a:cs typeface="Times New Roman"/>
              </a:rPr>
              <a:t>people whose </a:t>
            </a:r>
            <a:r>
              <a:rPr dirty="0" sz="1200" spc="-5">
                <a:latin typeface="Times New Roman"/>
                <a:cs typeface="Times New Roman"/>
              </a:rPr>
              <a:t>names are published </a:t>
            </a:r>
            <a:r>
              <a:rPr dirty="0" sz="1200">
                <a:latin typeface="Times New Roman"/>
                <a:cs typeface="Times New Roman"/>
              </a:rPr>
              <a:t>in the papers,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they have </a:t>
            </a:r>
            <a:r>
              <a:rPr dirty="0" sz="1200" spc="-5">
                <a:latin typeface="Times New Roman"/>
                <a:cs typeface="Times New Roman"/>
              </a:rPr>
              <a:t>gone  and published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mean?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papa turned </a:t>
            </a:r>
            <a:r>
              <a:rPr dirty="0" sz="1200">
                <a:latin typeface="Times New Roman"/>
                <a:cs typeface="Times New Roman"/>
              </a:rPr>
              <a:t>pale. The mamma </a:t>
            </a:r>
            <a:r>
              <a:rPr dirty="0" sz="1200" spc="-5">
                <a:latin typeface="Times New Roman"/>
                <a:cs typeface="Times New Roman"/>
              </a:rPr>
              <a:t>glanced at </a:t>
            </a:r>
            <a:r>
              <a:rPr dirty="0" sz="1200">
                <a:latin typeface="Times New Roman"/>
                <a:cs typeface="Times New Roman"/>
              </a:rPr>
              <a:t>the holy image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crossed </a:t>
            </a:r>
            <a:r>
              <a:rPr dirty="0" sz="1200" spc="-5">
                <a:latin typeface="Times New Roman"/>
                <a:cs typeface="Times New Roman"/>
              </a:rPr>
              <a:t>herself.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schoolboys jumped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bed and,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were, </a:t>
            </a:r>
            <a:r>
              <a:rPr dirty="0" sz="1200">
                <a:latin typeface="Times New Roman"/>
                <a:cs typeface="Times New Roman"/>
              </a:rPr>
              <a:t>in short </a:t>
            </a:r>
            <a:r>
              <a:rPr dirty="0" sz="1200" spc="-5">
                <a:latin typeface="Times New Roman"/>
                <a:cs typeface="Times New Roman"/>
              </a:rPr>
              <a:t>nightshirts, went </a:t>
            </a:r>
            <a:r>
              <a:rPr dirty="0" sz="1200">
                <a:latin typeface="Times New Roman"/>
                <a:cs typeface="Times New Roman"/>
              </a:rPr>
              <a:t>up to  their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"Yes!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published! Now all Russia knows </a:t>
            </a:r>
            <a:r>
              <a:rPr dirty="0" sz="1200">
                <a:latin typeface="Times New Roman"/>
                <a:cs typeface="Times New Roman"/>
              </a:rPr>
              <a:t>of me!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paper,  </a:t>
            </a:r>
            <a:r>
              <a:rPr dirty="0" sz="1200">
                <a:latin typeface="Times New Roman"/>
                <a:cs typeface="Times New Roman"/>
              </a:rPr>
              <a:t>mamma, in memory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it! We </a:t>
            </a:r>
            <a:r>
              <a:rPr dirty="0" sz="1200" spc="-5">
                <a:latin typeface="Times New Roman"/>
                <a:cs typeface="Times New Roman"/>
              </a:rPr>
              <a:t>will read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sometimes!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Mitya pulled </a:t>
            </a:r>
            <a:r>
              <a:rPr dirty="0" sz="1200">
                <a:latin typeface="Times New Roman"/>
                <a:cs typeface="Times New Roman"/>
              </a:rPr>
              <a:t>out of </a:t>
            </a:r>
            <a:r>
              <a:rPr dirty="0" sz="1200" spc="-5">
                <a:latin typeface="Times New Roman"/>
                <a:cs typeface="Times New Roman"/>
              </a:rPr>
              <a:t>his pocket </a:t>
            </a:r>
            <a:r>
              <a:rPr dirty="0" sz="1200">
                <a:latin typeface="Times New Roman"/>
                <a:cs typeface="Times New Roman"/>
              </a:rPr>
              <a:t>a copy of the paper,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his father, and pointed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finger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passage marked </a:t>
            </a:r>
            <a:r>
              <a:rPr dirty="0" sz="1200">
                <a:latin typeface="Times New Roman"/>
                <a:cs typeface="Times New Roman"/>
              </a:rPr>
              <a:t>with blue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pencil.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707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"Read </a:t>
            </a:r>
            <a:r>
              <a:rPr dirty="0" sz="1200">
                <a:latin typeface="Times New Roman"/>
                <a:cs typeface="Times New Roman"/>
              </a:rPr>
              <a:t>it!"</a:t>
            </a:r>
            <a:endParaRPr sz="1200">
              <a:latin typeface="Times New Roman"/>
              <a:cs typeface="Times New Roman"/>
            </a:endParaRPr>
          </a:p>
          <a:p>
            <a:pPr marL="12700" marR="3445510">
              <a:lnSpc>
                <a:spcPct val="1933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father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spectacles.  "Do read</a:t>
            </a:r>
            <a:r>
              <a:rPr dirty="0" sz="1200">
                <a:latin typeface="Times New Roman"/>
                <a:cs typeface="Times New Roman"/>
              </a:rPr>
              <a:t> it!"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mamma </a:t>
            </a:r>
            <a:r>
              <a:rPr dirty="0" sz="1200" spc="-5">
                <a:latin typeface="Times New Roman"/>
                <a:cs typeface="Times New Roman"/>
              </a:rPr>
              <a:t>glanced at </a:t>
            </a:r>
            <a:r>
              <a:rPr dirty="0" sz="1200">
                <a:latin typeface="Times New Roman"/>
                <a:cs typeface="Times New Roman"/>
              </a:rPr>
              <a:t>the holy image </a:t>
            </a:r>
            <a:r>
              <a:rPr dirty="0" sz="1200" spc="-5">
                <a:latin typeface="Times New Roman"/>
                <a:cs typeface="Times New Roman"/>
              </a:rPr>
              <a:t>and crossed herself. </a:t>
            </a:r>
            <a:r>
              <a:rPr dirty="0" sz="1200">
                <a:latin typeface="Times New Roman"/>
                <a:cs typeface="Times New Roman"/>
              </a:rPr>
              <a:t>The papa </a:t>
            </a:r>
            <a:r>
              <a:rPr dirty="0" sz="1200" spc="-5">
                <a:latin typeface="Times New Roman"/>
                <a:cs typeface="Times New Roman"/>
              </a:rPr>
              <a:t>cleared his </a:t>
            </a:r>
            <a:r>
              <a:rPr dirty="0" sz="1200">
                <a:latin typeface="Times New Roman"/>
                <a:cs typeface="Times New Roman"/>
              </a:rPr>
              <a:t>throat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began to </a:t>
            </a:r>
            <a:r>
              <a:rPr dirty="0" sz="1200" spc="-5">
                <a:latin typeface="Times New Roman"/>
                <a:cs typeface="Times New Roman"/>
              </a:rPr>
              <a:t>read: "At eleven o'clock </a:t>
            </a:r>
            <a:r>
              <a:rPr dirty="0" sz="1200">
                <a:latin typeface="Times New Roman"/>
                <a:cs typeface="Times New Roman"/>
              </a:rPr>
              <a:t>on the evening of the 29th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December,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registration clerk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name of Dmitry </a:t>
            </a:r>
            <a:r>
              <a:rPr dirty="0" sz="1200" spc="-5">
                <a:latin typeface="Times New Roman"/>
                <a:cs typeface="Times New Roman"/>
              </a:rPr>
              <a:t>Kuldarov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"You see,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see! </a:t>
            </a:r>
            <a:r>
              <a:rPr dirty="0" sz="1200" spc="-10">
                <a:latin typeface="Times New Roman"/>
                <a:cs typeface="Times New Roman"/>
              </a:rPr>
              <a:t>Go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a </a:t>
            </a:r>
            <a:r>
              <a:rPr dirty="0" sz="1200" spc="-5">
                <a:latin typeface="Times New Roman"/>
                <a:cs typeface="Times New Roman"/>
              </a:rPr>
              <a:t>registration clerk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of Dmitry </a:t>
            </a:r>
            <a:r>
              <a:rPr dirty="0" sz="1200" spc="-5">
                <a:latin typeface="Times New Roman"/>
                <a:cs typeface="Times New Roman"/>
              </a:rPr>
              <a:t>Kuldarov, coming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beershop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Kozihin's buildings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Little Bronnaia </a:t>
            </a:r>
            <a:r>
              <a:rPr dirty="0" sz="1200">
                <a:latin typeface="Times New Roman"/>
                <a:cs typeface="Times New Roman"/>
              </a:rPr>
              <a:t>in an </a:t>
            </a:r>
            <a:r>
              <a:rPr dirty="0" sz="1200" spc="-5">
                <a:latin typeface="Times New Roman"/>
                <a:cs typeface="Times New Roman"/>
              </a:rPr>
              <a:t>intoxicated condition.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"That's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and Semyon Petrovitch.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described </a:t>
            </a:r>
            <a:r>
              <a:rPr dirty="0" sz="1200" spc="-5">
                <a:latin typeface="Times New Roman"/>
                <a:cs typeface="Times New Roman"/>
              </a:rPr>
              <a:t>exactly!  Go </a:t>
            </a:r>
            <a:r>
              <a:rPr dirty="0" sz="1200">
                <a:latin typeface="Times New Roman"/>
                <a:cs typeface="Times New Roman"/>
              </a:rPr>
              <a:t>on! </a:t>
            </a:r>
            <a:r>
              <a:rPr dirty="0" sz="1200" spc="-5">
                <a:latin typeface="Times New Roman"/>
                <a:cs typeface="Times New Roman"/>
              </a:rPr>
              <a:t>Listen!"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intoxicated </a:t>
            </a:r>
            <a:r>
              <a:rPr dirty="0" sz="1200" spc="-5">
                <a:latin typeface="Times New Roman"/>
                <a:cs typeface="Times New Roman"/>
              </a:rPr>
              <a:t>condition, slipped and fell </a:t>
            </a:r>
            <a:r>
              <a:rPr dirty="0" sz="1200">
                <a:latin typeface="Times New Roman"/>
                <a:cs typeface="Times New Roman"/>
              </a:rPr>
              <a:t>under a horse belonging to a sledge-driver, a  </a:t>
            </a:r>
            <a:r>
              <a:rPr dirty="0" sz="1200" spc="-5">
                <a:latin typeface="Times New Roman"/>
                <a:cs typeface="Times New Roman"/>
              </a:rPr>
              <a:t>peasant </a:t>
            </a:r>
            <a:r>
              <a:rPr dirty="0" sz="1200">
                <a:latin typeface="Times New Roman"/>
                <a:cs typeface="Times New Roman"/>
              </a:rPr>
              <a:t>of the village of </a:t>
            </a:r>
            <a:r>
              <a:rPr dirty="0" sz="1200" spc="-5">
                <a:latin typeface="Times New Roman"/>
                <a:cs typeface="Times New Roman"/>
              </a:rPr>
              <a:t>Durikino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Yuhnovsky district, called </a:t>
            </a:r>
            <a:r>
              <a:rPr dirty="0" sz="1200" spc="-10">
                <a:latin typeface="Times New Roman"/>
                <a:cs typeface="Times New Roman"/>
              </a:rPr>
              <a:t>Ivan </a:t>
            </a:r>
            <a:r>
              <a:rPr dirty="0" sz="1200" spc="-5">
                <a:latin typeface="Times New Roman"/>
                <a:cs typeface="Times New Roman"/>
              </a:rPr>
              <a:t>Drotov.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frightened </a:t>
            </a:r>
            <a:r>
              <a:rPr dirty="0" sz="1200">
                <a:latin typeface="Times New Roman"/>
                <a:cs typeface="Times New Roman"/>
              </a:rPr>
              <a:t>horse, stepping over </a:t>
            </a:r>
            <a:r>
              <a:rPr dirty="0" sz="1200" spc="-5">
                <a:latin typeface="Times New Roman"/>
                <a:cs typeface="Times New Roman"/>
              </a:rPr>
              <a:t>Kuldarov and </a:t>
            </a:r>
            <a:r>
              <a:rPr dirty="0" sz="1200">
                <a:latin typeface="Times New Roman"/>
                <a:cs typeface="Times New Roman"/>
              </a:rPr>
              <a:t>drawing the </a:t>
            </a:r>
            <a:r>
              <a:rPr dirty="0" sz="1200" spc="-5">
                <a:latin typeface="Times New Roman"/>
                <a:cs typeface="Times New Roman"/>
              </a:rPr>
              <a:t>sledge </a:t>
            </a:r>
            <a:r>
              <a:rPr dirty="0" sz="1200">
                <a:latin typeface="Times New Roman"/>
                <a:cs typeface="Times New Roman"/>
              </a:rPr>
              <a:t>over him, </a:t>
            </a:r>
            <a:r>
              <a:rPr dirty="0" sz="1200" spc="-5">
                <a:latin typeface="Times New Roman"/>
                <a:cs typeface="Times New Roman"/>
              </a:rPr>
              <a:t>together 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Moscow </a:t>
            </a:r>
            <a:r>
              <a:rPr dirty="0" sz="1200">
                <a:latin typeface="Times New Roman"/>
                <a:cs typeface="Times New Roman"/>
              </a:rPr>
              <a:t>merchant of the second </a:t>
            </a:r>
            <a:r>
              <a:rPr dirty="0" sz="1200" spc="-5">
                <a:latin typeface="Times New Roman"/>
                <a:cs typeface="Times New Roman"/>
              </a:rPr>
              <a:t>guild called Stepan Lukov,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it,  </a:t>
            </a:r>
            <a:r>
              <a:rPr dirty="0" sz="1200" spc="-5">
                <a:latin typeface="Times New Roman"/>
                <a:cs typeface="Times New Roman"/>
              </a:rPr>
              <a:t>dashed </a:t>
            </a:r>
            <a:r>
              <a:rPr dirty="0" sz="1200">
                <a:latin typeface="Times New Roman"/>
                <a:cs typeface="Times New Roman"/>
              </a:rPr>
              <a:t>along the street and </a:t>
            </a:r>
            <a:r>
              <a:rPr dirty="0" sz="1200" spc="-5">
                <a:latin typeface="Times New Roman"/>
                <a:cs typeface="Times New Roman"/>
              </a:rPr>
              <a:t>was caught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some house-porters. </a:t>
            </a:r>
            <a:r>
              <a:rPr dirty="0" sz="1200" spc="-5">
                <a:latin typeface="Times New Roman"/>
                <a:cs typeface="Times New Roman"/>
              </a:rPr>
              <a:t>Kuldarov, at first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 unconscious </a:t>
            </a:r>
            <a:r>
              <a:rPr dirty="0" sz="1200">
                <a:latin typeface="Times New Roman"/>
                <a:cs typeface="Times New Roman"/>
              </a:rPr>
              <a:t>condition, was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police </a:t>
            </a:r>
            <a:r>
              <a:rPr dirty="0" sz="1200">
                <a:latin typeface="Times New Roman"/>
                <a:cs typeface="Times New Roman"/>
              </a:rPr>
              <a:t>station and </a:t>
            </a:r>
            <a:r>
              <a:rPr dirty="0" sz="1200" spc="-5">
                <a:latin typeface="Times New Roman"/>
                <a:cs typeface="Times New Roman"/>
              </a:rPr>
              <a:t>there examined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doctor.  </a:t>
            </a:r>
            <a:r>
              <a:rPr dirty="0" sz="1200">
                <a:latin typeface="Times New Roman"/>
                <a:cs typeface="Times New Roman"/>
              </a:rPr>
              <a:t>The blow he </a:t>
            </a:r>
            <a:r>
              <a:rPr dirty="0" sz="1200" spc="-5">
                <a:latin typeface="Times New Roman"/>
                <a:cs typeface="Times New Roman"/>
              </a:rPr>
              <a:t>had received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head. 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"It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shaft, </a:t>
            </a:r>
            <a:r>
              <a:rPr dirty="0" sz="1200" spc="-5">
                <a:latin typeface="Times New Roman"/>
                <a:cs typeface="Times New Roman"/>
              </a:rPr>
              <a:t>papa. Go </a:t>
            </a:r>
            <a:r>
              <a:rPr dirty="0" sz="1200">
                <a:latin typeface="Times New Roman"/>
                <a:cs typeface="Times New Roman"/>
              </a:rPr>
              <a:t>on! </a:t>
            </a:r>
            <a:r>
              <a:rPr dirty="0" sz="1200" spc="-5">
                <a:latin typeface="Times New Roman"/>
                <a:cs typeface="Times New Roman"/>
              </a:rPr>
              <a:t>Read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. . he </a:t>
            </a:r>
            <a:r>
              <a:rPr dirty="0" sz="1200" spc="-5">
                <a:latin typeface="Times New Roman"/>
                <a:cs typeface="Times New Roman"/>
              </a:rPr>
              <a:t>had received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head turned </a:t>
            </a:r>
            <a:r>
              <a:rPr dirty="0" sz="1200">
                <a:latin typeface="Times New Roman"/>
                <a:cs typeface="Times New Roman"/>
              </a:rPr>
              <a:t>out not to be </a:t>
            </a:r>
            <a:r>
              <a:rPr dirty="0" sz="1200" spc="-5">
                <a:latin typeface="Times New Roman"/>
                <a:cs typeface="Times New Roman"/>
              </a:rPr>
              <a:t>serious.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incident  was </a:t>
            </a:r>
            <a:r>
              <a:rPr dirty="0" sz="1200">
                <a:latin typeface="Times New Roman"/>
                <a:cs typeface="Times New Roman"/>
              </a:rPr>
              <a:t>duly </a:t>
            </a:r>
            <a:r>
              <a:rPr dirty="0" sz="1200" spc="-5">
                <a:latin typeface="Times New Roman"/>
                <a:cs typeface="Times New Roman"/>
              </a:rPr>
              <a:t>reported. Medical </a:t>
            </a:r>
            <a:r>
              <a:rPr dirty="0" sz="1200">
                <a:latin typeface="Times New Roman"/>
                <a:cs typeface="Times New Roman"/>
              </a:rPr>
              <a:t>aid </a:t>
            </a:r>
            <a:r>
              <a:rPr dirty="0" sz="1200" spc="-5">
                <a:latin typeface="Times New Roman"/>
                <a:cs typeface="Times New Roman"/>
              </a:rPr>
              <a:t>was given </a:t>
            </a:r>
            <a:r>
              <a:rPr dirty="0" sz="1200">
                <a:latin typeface="Times New Roman"/>
                <a:cs typeface="Times New Roman"/>
              </a:rPr>
              <a:t>to the injured man. . 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"They told me to foment the </a:t>
            </a:r>
            <a:r>
              <a:rPr dirty="0" sz="1200" spc="-5">
                <a:latin typeface="Times New Roman"/>
                <a:cs typeface="Times New Roman"/>
              </a:rPr>
              <a:t>back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 with </a:t>
            </a:r>
            <a:r>
              <a:rPr dirty="0" sz="1200" spc="-5">
                <a:latin typeface="Times New Roman"/>
                <a:cs typeface="Times New Roman"/>
              </a:rPr>
              <a:t>cold water.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read </a:t>
            </a:r>
            <a:r>
              <a:rPr dirty="0" sz="1200">
                <a:latin typeface="Times New Roman"/>
                <a:cs typeface="Times New Roman"/>
              </a:rPr>
              <a:t>it now?  </a:t>
            </a:r>
            <a:r>
              <a:rPr dirty="0" sz="1200" spc="-5">
                <a:latin typeface="Times New Roman"/>
                <a:cs typeface="Times New Roman"/>
              </a:rPr>
              <a:t>Ah! So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see. </a:t>
            </a:r>
            <a:r>
              <a:rPr dirty="0" sz="1200" spc="-5">
                <a:latin typeface="Times New Roman"/>
                <a:cs typeface="Times New Roman"/>
              </a:rPr>
              <a:t>Now it's all over Russia! Give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Mitya seized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paper, </a:t>
            </a:r>
            <a:r>
              <a:rPr dirty="0" sz="1200">
                <a:latin typeface="Times New Roman"/>
                <a:cs typeface="Times New Roman"/>
              </a:rPr>
              <a:t>folded it up and put it into </a:t>
            </a:r>
            <a:r>
              <a:rPr dirty="0" sz="1200" spc="-5">
                <a:latin typeface="Times New Roman"/>
                <a:cs typeface="Times New Roman"/>
              </a:rPr>
              <a:t>his pocket.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"I'll </a:t>
            </a:r>
            <a:r>
              <a:rPr dirty="0" sz="1200">
                <a:latin typeface="Times New Roman"/>
                <a:cs typeface="Times New Roman"/>
              </a:rPr>
              <a:t>run round to the </a:t>
            </a:r>
            <a:r>
              <a:rPr dirty="0" sz="1200" spc="-5">
                <a:latin typeface="Times New Roman"/>
                <a:cs typeface="Times New Roman"/>
              </a:rPr>
              <a:t>Makarovs and show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them. </a:t>
            </a:r>
            <a:r>
              <a:rPr dirty="0" sz="1200">
                <a:latin typeface="Times New Roman"/>
                <a:cs typeface="Times New Roman"/>
              </a:rPr>
              <a:t>. . . I must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the Ivanitskys 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Natasya Ivanovna,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Anisim Vassilyitch.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>
                <a:latin typeface="Times New Roman"/>
                <a:cs typeface="Times New Roman"/>
              </a:rPr>
              <a:t>run!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Good-bye!"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Mitya </a:t>
            </a:r>
            <a:r>
              <a:rPr dirty="0" sz="1200">
                <a:latin typeface="Times New Roman"/>
                <a:cs typeface="Times New Roman"/>
              </a:rPr>
              <a:t>put on </a:t>
            </a:r>
            <a:r>
              <a:rPr dirty="0" sz="1200" spc="-5">
                <a:latin typeface="Times New Roman"/>
                <a:cs typeface="Times New Roman"/>
              </a:rPr>
              <a:t>his cap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its cockade and, </a:t>
            </a:r>
            <a:r>
              <a:rPr dirty="0" sz="1200">
                <a:latin typeface="Times New Roman"/>
                <a:cs typeface="Times New Roman"/>
              </a:rPr>
              <a:t>joyful and </a:t>
            </a:r>
            <a:r>
              <a:rPr dirty="0" sz="1200" spc="-5">
                <a:latin typeface="Times New Roman"/>
                <a:cs typeface="Times New Roman"/>
              </a:rPr>
              <a:t>triumphant, ran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street.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47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LADIES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FYODOR PETROVITCH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</a:t>
            </a:r>
            <a:r>
              <a:rPr dirty="0" sz="1200">
                <a:latin typeface="Times New Roman"/>
                <a:cs typeface="Times New Roman"/>
              </a:rPr>
              <a:t>of Elementary Schools in the </a:t>
            </a:r>
            <a:r>
              <a:rPr dirty="0" sz="1200" spc="-5">
                <a:latin typeface="Times New Roman"/>
                <a:cs typeface="Times New Roman"/>
              </a:rPr>
              <a:t>N. District, </a:t>
            </a:r>
            <a:r>
              <a:rPr dirty="0" sz="1200">
                <a:latin typeface="Times New Roman"/>
                <a:cs typeface="Times New Roman"/>
              </a:rPr>
              <a:t>who  </a:t>
            </a:r>
            <a:r>
              <a:rPr dirty="0" sz="1200" spc="-5">
                <a:latin typeface="Times New Roman"/>
                <a:cs typeface="Times New Roman"/>
              </a:rPr>
              <a:t>considered himself </a:t>
            </a:r>
            <a:r>
              <a:rPr dirty="0" sz="1200">
                <a:latin typeface="Times New Roman"/>
                <a:cs typeface="Times New Roman"/>
              </a:rPr>
              <a:t>a just </a:t>
            </a:r>
            <a:r>
              <a:rPr dirty="0" sz="1200" spc="-5">
                <a:latin typeface="Times New Roman"/>
                <a:cs typeface="Times New Roman"/>
              </a:rPr>
              <a:t>and generous </a:t>
            </a:r>
            <a:r>
              <a:rPr dirty="0" sz="1200">
                <a:latin typeface="Times New Roman"/>
                <a:cs typeface="Times New Roman"/>
              </a:rPr>
              <a:t>man,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one day interviewing in </a:t>
            </a:r>
            <a:r>
              <a:rPr dirty="0" sz="1200" spc="-5">
                <a:latin typeface="Times New Roman"/>
                <a:cs typeface="Times New Roman"/>
              </a:rPr>
              <a:t>his office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schoolmaster called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Vremensky.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Mr. Vremensky," he </a:t>
            </a:r>
            <a:r>
              <a:rPr dirty="0" sz="1200" spc="-5">
                <a:latin typeface="Times New Roman"/>
                <a:cs typeface="Times New Roman"/>
              </a:rPr>
              <a:t>was saying, "your retirement is inevitable.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cannot  continue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work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schoolmaster </a:t>
            </a:r>
            <a:r>
              <a:rPr dirty="0" sz="1200">
                <a:latin typeface="Times New Roman"/>
                <a:cs typeface="Times New Roman"/>
              </a:rPr>
              <a:t>with a voice like that!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did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lose  it?"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drank </a:t>
            </a:r>
            <a:r>
              <a:rPr dirty="0" sz="1200" spc="-5">
                <a:latin typeface="Times New Roman"/>
                <a:cs typeface="Times New Roman"/>
              </a:rPr>
              <a:t>cold </a:t>
            </a:r>
            <a:r>
              <a:rPr dirty="0" sz="1200">
                <a:latin typeface="Times New Roman"/>
                <a:cs typeface="Times New Roman"/>
              </a:rPr>
              <a:t>beer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perspiration.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." hissed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schoolmaster.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pity! After </a:t>
            </a:r>
            <a:r>
              <a:rPr dirty="0" sz="1200">
                <a:latin typeface="Times New Roman"/>
                <a:cs typeface="Times New Roman"/>
              </a:rPr>
              <a:t>a man </a:t>
            </a:r>
            <a:r>
              <a:rPr dirty="0" sz="1200" spc="-5">
                <a:latin typeface="Times New Roman"/>
                <a:cs typeface="Times New Roman"/>
              </a:rPr>
              <a:t>has served fourteen years, such </a:t>
            </a:r>
            <a:r>
              <a:rPr dirty="0" sz="1200">
                <a:latin typeface="Times New Roman"/>
                <a:cs typeface="Times New Roman"/>
              </a:rPr>
              <a:t>a calamity </a:t>
            </a:r>
            <a:r>
              <a:rPr dirty="0" sz="1200" spc="-5">
                <a:latin typeface="Times New Roman"/>
                <a:cs typeface="Times New Roman"/>
              </a:rPr>
              <a:t>all at once! </a:t>
            </a:r>
            <a:r>
              <a:rPr dirty="0" sz="1200">
                <a:latin typeface="Times New Roman"/>
                <a:cs typeface="Times New Roman"/>
              </a:rPr>
              <a:t>The  idea of a </a:t>
            </a:r>
            <a:r>
              <a:rPr dirty="0" sz="1200" spc="-5">
                <a:latin typeface="Times New Roman"/>
                <a:cs typeface="Times New Roman"/>
              </a:rPr>
              <a:t>career </a:t>
            </a:r>
            <a:r>
              <a:rPr dirty="0" sz="1200">
                <a:latin typeface="Times New Roman"/>
                <a:cs typeface="Times New Roman"/>
              </a:rPr>
              <a:t>being ruined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such a </a:t>
            </a:r>
            <a:r>
              <a:rPr dirty="0" sz="1200" spc="-5">
                <a:latin typeface="Times New Roman"/>
                <a:cs typeface="Times New Roman"/>
              </a:rPr>
              <a:t>trivial thing. </a:t>
            </a:r>
            <a:r>
              <a:rPr dirty="0" sz="1200">
                <a:latin typeface="Times New Roman"/>
                <a:cs typeface="Times New Roman"/>
              </a:rPr>
              <a:t>What 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intending </a:t>
            </a:r>
            <a:r>
              <a:rPr dirty="0" sz="1200">
                <a:latin typeface="Times New Roman"/>
                <a:cs typeface="Times New Roman"/>
              </a:rPr>
              <a:t>to 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 schoolmaster </a:t>
            </a:r>
            <a:r>
              <a:rPr dirty="0" sz="1200">
                <a:latin typeface="Times New Roman"/>
                <a:cs typeface="Times New Roman"/>
              </a:rPr>
              <a:t>made no </a:t>
            </a:r>
            <a:r>
              <a:rPr dirty="0" sz="1200" spc="-5">
                <a:latin typeface="Times New Roman"/>
                <a:cs typeface="Times New Roman"/>
              </a:rPr>
              <a:t>answer.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 family man?" </a:t>
            </a:r>
            <a:r>
              <a:rPr dirty="0" sz="1200" spc="-5">
                <a:latin typeface="Times New Roman"/>
                <a:cs typeface="Times New Roman"/>
              </a:rPr>
              <a:t>asked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 spc="-5">
                <a:latin typeface="Times New Roman"/>
                <a:cs typeface="Times New Roman"/>
              </a:rPr>
              <a:t>wife and two children,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Excellency . . </a:t>
            </a:r>
            <a:r>
              <a:rPr dirty="0" sz="1200" spc="-5">
                <a:latin typeface="Times New Roman"/>
                <a:cs typeface="Times New Roman"/>
              </a:rPr>
              <a:t>." </a:t>
            </a:r>
            <a:r>
              <a:rPr dirty="0" sz="1200">
                <a:latin typeface="Times New Roman"/>
                <a:cs typeface="Times New Roman"/>
              </a:rPr>
              <a:t>hissed 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schoolmaster.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silence followed.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got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table </a:t>
            </a:r>
            <a:r>
              <a:rPr dirty="0" sz="1200" spc="-5">
                <a:latin typeface="Times New Roman"/>
                <a:cs typeface="Times New Roman"/>
              </a:rPr>
              <a:t>and walked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and fro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perturbation.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"I cannot </a:t>
            </a:r>
            <a:r>
              <a:rPr dirty="0" sz="1200">
                <a:latin typeface="Times New Roman"/>
                <a:cs typeface="Times New Roman"/>
              </a:rPr>
              <a:t>think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I am </a:t>
            </a:r>
            <a:r>
              <a:rPr dirty="0" sz="1200" spc="-5">
                <a:latin typeface="Times New Roman"/>
                <a:cs typeface="Times New Roman"/>
              </a:rPr>
              <a:t>going </a:t>
            </a:r>
            <a:r>
              <a:rPr dirty="0" sz="1200">
                <a:latin typeface="Times New Roman"/>
                <a:cs typeface="Times New Roman"/>
              </a:rPr>
              <a:t>to do with </a:t>
            </a:r>
            <a:r>
              <a:rPr dirty="0" sz="1200" spc="-10">
                <a:latin typeface="Times New Roman"/>
                <a:cs typeface="Times New Roman"/>
              </a:rPr>
              <a:t>you!"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said. </a:t>
            </a:r>
            <a:r>
              <a:rPr dirty="0" sz="1200" spc="-10">
                <a:latin typeface="Times New Roman"/>
                <a:cs typeface="Times New Roman"/>
              </a:rPr>
              <a:t>"A </a:t>
            </a:r>
            <a:r>
              <a:rPr dirty="0" sz="1200" spc="-5">
                <a:latin typeface="Times New Roman"/>
                <a:cs typeface="Times New Roman"/>
              </a:rPr>
              <a:t>teacher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cannot be, and  you </a:t>
            </a:r>
            <a:r>
              <a:rPr dirty="0" sz="1200">
                <a:latin typeface="Times New Roman"/>
                <a:cs typeface="Times New Roman"/>
              </a:rPr>
              <a:t>are not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 spc="-5">
                <a:latin typeface="Times New Roman"/>
                <a:cs typeface="Times New Roman"/>
              </a:rPr>
              <a:t>entitled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a pension. . . . To abandon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fate, </a:t>
            </a:r>
            <a:r>
              <a:rPr dirty="0" sz="1200" spc="-5">
                <a:latin typeface="Times New Roman"/>
                <a:cs typeface="Times New Roman"/>
              </a:rPr>
              <a:t>and leave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 do the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can, is </a:t>
            </a:r>
            <a:r>
              <a:rPr dirty="0" sz="1200">
                <a:latin typeface="Times New Roman"/>
                <a:cs typeface="Times New Roman"/>
              </a:rPr>
              <a:t>rather </a:t>
            </a:r>
            <a:r>
              <a:rPr dirty="0" sz="1200" spc="-5">
                <a:latin typeface="Times New Roman"/>
                <a:cs typeface="Times New Roman"/>
              </a:rPr>
              <a:t>awkward. </a:t>
            </a:r>
            <a:r>
              <a:rPr dirty="0" sz="1200">
                <a:latin typeface="Times New Roman"/>
                <a:cs typeface="Times New Roman"/>
              </a:rPr>
              <a:t>We look on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one of our men,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 </a:t>
            </a:r>
            <a:r>
              <a:rPr dirty="0" sz="1200" spc="-5">
                <a:latin typeface="Times New Roman"/>
                <a:cs typeface="Times New Roman"/>
              </a:rPr>
              <a:t>served fourteen years, so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business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 spc="-10">
                <a:latin typeface="Times New Roman"/>
                <a:cs typeface="Times New Roman"/>
              </a:rPr>
              <a:t>you.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are we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 spc="-15">
                <a:latin typeface="Times New Roman"/>
                <a:cs typeface="Times New Roman"/>
              </a:rPr>
              <a:t>you? 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 do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you? </a:t>
            </a:r>
            <a:r>
              <a:rPr dirty="0" sz="1200" spc="-5">
                <a:latin typeface="Times New Roman"/>
                <a:cs typeface="Times New Roman"/>
              </a:rPr>
              <a:t>Put yourself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place: what can </a:t>
            </a:r>
            <a:r>
              <a:rPr dirty="0" sz="1200">
                <a:latin typeface="Times New Roman"/>
                <a:cs typeface="Times New Roman"/>
              </a:rPr>
              <a:t>I do for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 silence followed;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</a:t>
            </a:r>
            <a:r>
              <a:rPr dirty="0" sz="1200">
                <a:latin typeface="Times New Roman"/>
                <a:cs typeface="Times New Roman"/>
              </a:rPr>
              <a:t>walked up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down, still </a:t>
            </a:r>
            <a:r>
              <a:rPr dirty="0" sz="1200" spc="-5">
                <a:latin typeface="Times New Roman"/>
                <a:cs typeface="Times New Roman"/>
              </a:rPr>
              <a:t>thinking, and Vremensky,  overwhelmed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trouble, </a:t>
            </a:r>
            <a:r>
              <a:rPr dirty="0" sz="1200" spc="-5">
                <a:latin typeface="Times New Roman"/>
                <a:cs typeface="Times New Roman"/>
              </a:rPr>
              <a:t>sat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edge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chair,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he, </a:t>
            </a:r>
            <a:r>
              <a:rPr dirty="0" sz="1200">
                <a:latin typeface="Times New Roman"/>
                <a:cs typeface="Times New Roman"/>
              </a:rPr>
              <a:t>too, </a:t>
            </a:r>
            <a:r>
              <a:rPr dirty="0" sz="1200" spc="-5">
                <a:latin typeface="Times New Roman"/>
                <a:cs typeface="Times New Roman"/>
              </a:rPr>
              <a:t>thought. All at  once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began beaming, and </a:t>
            </a:r>
            <a:r>
              <a:rPr dirty="0" sz="1200">
                <a:latin typeface="Times New Roman"/>
                <a:cs typeface="Times New Roman"/>
              </a:rPr>
              <a:t>even snapped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fingers.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wonder I did not think of it </a:t>
            </a:r>
            <a:r>
              <a:rPr dirty="0" sz="1200" spc="-5">
                <a:latin typeface="Times New Roman"/>
                <a:cs typeface="Times New Roman"/>
              </a:rPr>
              <a:t>before!"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began rapidly. "Listen,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what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offer  you. </a:t>
            </a:r>
            <a:r>
              <a:rPr dirty="0" sz="1200">
                <a:latin typeface="Times New Roman"/>
                <a:cs typeface="Times New Roman"/>
              </a:rPr>
              <a:t>Next </a:t>
            </a:r>
            <a:r>
              <a:rPr dirty="0" sz="1200" spc="-5">
                <a:latin typeface="Times New Roman"/>
                <a:cs typeface="Times New Roman"/>
              </a:rPr>
              <a:t>week </a:t>
            </a:r>
            <a:r>
              <a:rPr dirty="0" sz="1200">
                <a:latin typeface="Times New Roman"/>
                <a:cs typeface="Times New Roman"/>
              </a:rPr>
              <a:t>our secretary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Home </a:t>
            </a:r>
            <a:r>
              <a:rPr dirty="0" sz="1200" spc="-5">
                <a:latin typeface="Times New Roman"/>
                <a:cs typeface="Times New Roman"/>
              </a:rPr>
              <a:t>is retiring. </a:t>
            </a:r>
            <a:r>
              <a:rPr dirty="0" sz="1200" spc="-10">
                <a:latin typeface="Times New Roman"/>
                <a:cs typeface="Times New Roman"/>
              </a:rPr>
              <a:t>If you </a:t>
            </a:r>
            <a:r>
              <a:rPr dirty="0" sz="1200" spc="-5">
                <a:latin typeface="Times New Roman"/>
                <a:cs typeface="Times New Roman"/>
              </a:rPr>
              <a:t>like,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his  place!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are!"</a:t>
            </a:r>
            <a:endParaRPr sz="1200">
              <a:latin typeface="Times New Roman"/>
              <a:cs typeface="Times New Roman"/>
            </a:endParaRPr>
          </a:p>
          <a:p>
            <a:pPr marL="12700" marR="1458595">
              <a:lnSpc>
                <a:spcPts val="2780"/>
              </a:lnSpc>
              <a:spcBef>
                <a:spcPts val="270"/>
              </a:spcBef>
            </a:pPr>
            <a:r>
              <a:rPr dirty="0" sz="1200" spc="-5">
                <a:latin typeface="Times New Roman"/>
                <a:cs typeface="Times New Roman"/>
              </a:rPr>
              <a:t>Vremensky, </a:t>
            </a:r>
            <a:r>
              <a:rPr dirty="0" sz="1200">
                <a:latin typeface="Times New Roman"/>
                <a:cs typeface="Times New Roman"/>
              </a:rPr>
              <a:t>not expecting </a:t>
            </a:r>
            <a:r>
              <a:rPr dirty="0" sz="1200" spc="-5">
                <a:latin typeface="Times New Roman"/>
                <a:cs typeface="Times New Roman"/>
              </a:rPr>
              <a:t>such good fortune, </a:t>
            </a:r>
            <a:r>
              <a:rPr dirty="0" sz="1200">
                <a:latin typeface="Times New Roman"/>
                <a:cs typeface="Times New Roman"/>
              </a:rPr>
              <a:t>beamed too.  </a:t>
            </a:r>
            <a:r>
              <a:rPr dirty="0" sz="1200" spc="-5">
                <a:latin typeface="Times New Roman"/>
                <a:cs typeface="Times New Roman"/>
              </a:rPr>
              <a:t>"That's capital," </a:t>
            </a:r>
            <a:r>
              <a:rPr dirty="0" sz="1200">
                <a:latin typeface="Times New Roman"/>
                <a:cs typeface="Times New Roman"/>
              </a:rPr>
              <a:t>said the </a:t>
            </a:r>
            <a:r>
              <a:rPr dirty="0" sz="1200" spc="-5">
                <a:latin typeface="Times New Roman"/>
                <a:cs typeface="Times New Roman"/>
              </a:rPr>
              <a:t>director. "Write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to-day."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1120"/>
              </a:spcBef>
            </a:pPr>
            <a:r>
              <a:rPr dirty="0" sz="1200" spc="-5">
                <a:latin typeface="Times New Roman"/>
                <a:cs typeface="Times New Roman"/>
              </a:rPr>
              <a:t>Dismissing Vremensky, Fyodor Petrovitch felt </a:t>
            </a:r>
            <a:r>
              <a:rPr dirty="0" sz="1200">
                <a:latin typeface="Times New Roman"/>
                <a:cs typeface="Times New Roman"/>
              </a:rPr>
              <a:t>relieved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even </a:t>
            </a:r>
            <a:r>
              <a:rPr dirty="0" sz="1200" spc="-5">
                <a:latin typeface="Times New Roman"/>
                <a:cs typeface="Times New Roman"/>
              </a:rPr>
              <a:t>gratified: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bent  figure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hissing </a:t>
            </a:r>
            <a:r>
              <a:rPr dirty="0" sz="1200">
                <a:latin typeface="Times New Roman"/>
                <a:cs typeface="Times New Roman"/>
              </a:rPr>
              <a:t>schoolmaster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no longer </a:t>
            </a:r>
            <a:r>
              <a:rPr dirty="0" sz="1200" spc="-5">
                <a:latin typeface="Times New Roman"/>
                <a:cs typeface="Times New Roman"/>
              </a:rPr>
              <a:t>confronting </a:t>
            </a:r>
            <a:r>
              <a:rPr dirty="0" sz="1200">
                <a:latin typeface="Times New Roman"/>
                <a:cs typeface="Times New Roman"/>
              </a:rPr>
              <a:t>him,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agreeable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that in </a:t>
            </a:r>
            <a:r>
              <a:rPr dirty="0" sz="1200" spc="-5">
                <a:latin typeface="Times New Roman"/>
                <a:cs typeface="Times New Roman"/>
              </a:rPr>
              <a:t>offering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vacant </a:t>
            </a:r>
            <a:r>
              <a:rPr dirty="0" sz="1200">
                <a:latin typeface="Times New Roman"/>
                <a:cs typeface="Times New Roman"/>
              </a:rPr>
              <a:t>post to Vremensky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had acted fairly </a:t>
            </a:r>
            <a:r>
              <a:rPr dirty="0" sz="1200" spc="-5">
                <a:latin typeface="Times New Roman"/>
                <a:cs typeface="Times New Roman"/>
              </a:rPr>
              <a:t>and  conscientiously,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good-hearted and </a:t>
            </a:r>
            <a:r>
              <a:rPr dirty="0" sz="1200">
                <a:latin typeface="Times New Roman"/>
                <a:cs typeface="Times New Roman"/>
              </a:rPr>
              <a:t>thoroughly decent </a:t>
            </a:r>
            <a:r>
              <a:rPr dirty="0" sz="1200" spc="-5">
                <a:latin typeface="Times New Roman"/>
                <a:cs typeface="Times New Roman"/>
              </a:rPr>
              <a:t>person. But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agreeable  </a:t>
            </a:r>
            <a:r>
              <a:rPr dirty="0" sz="1200">
                <a:latin typeface="Times New Roman"/>
                <a:cs typeface="Times New Roman"/>
              </a:rPr>
              <a:t>state of mind did not last </a:t>
            </a:r>
            <a:r>
              <a:rPr dirty="0" sz="1200" spc="-5">
                <a:latin typeface="Times New Roman"/>
                <a:cs typeface="Times New Roman"/>
              </a:rPr>
              <a:t>long. </a:t>
            </a:r>
            <a:r>
              <a:rPr dirty="0" sz="1200">
                <a:latin typeface="Times New Roman"/>
                <a:cs typeface="Times New Roman"/>
              </a:rPr>
              <a:t>When he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home </a:t>
            </a:r>
            <a:r>
              <a:rPr dirty="0" sz="1200" spc="-5">
                <a:latin typeface="Times New Roman"/>
                <a:cs typeface="Times New Roman"/>
              </a:rPr>
              <a:t>and sat </a:t>
            </a:r>
            <a:r>
              <a:rPr dirty="0" sz="1200">
                <a:latin typeface="Times New Roman"/>
                <a:cs typeface="Times New Roman"/>
              </a:rPr>
              <a:t>down to dinner </a:t>
            </a:r>
            <a:r>
              <a:rPr dirty="0" sz="1200" spc="-5">
                <a:latin typeface="Times New Roman"/>
                <a:cs typeface="Times New Roman"/>
              </a:rPr>
              <a:t>his wife,  Nastasya Ivanovna, said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suddenly: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4805" cy="84848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635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"Oh </a:t>
            </a:r>
            <a:r>
              <a:rPr dirty="0" sz="1200" spc="-10">
                <a:latin typeface="Times New Roman"/>
                <a:cs typeface="Times New Roman"/>
              </a:rPr>
              <a:t>yes,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was almost forgetting! </a:t>
            </a:r>
            <a:r>
              <a:rPr dirty="0" sz="1200">
                <a:latin typeface="Times New Roman"/>
                <a:cs typeface="Times New Roman"/>
              </a:rPr>
              <a:t>Nina </a:t>
            </a:r>
            <a:r>
              <a:rPr dirty="0" sz="1200" spc="-5">
                <a:latin typeface="Times New Roman"/>
                <a:cs typeface="Times New Roman"/>
              </a:rPr>
              <a:t>Sergeyevna </a:t>
            </a:r>
            <a:r>
              <a:rPr dirty="0" sz="1200">
                <a:latin typeface="Times New Roman"/>
                <a:cs typeface="Times New Roman"/>
              </a:rPr>
              <a:t>came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yesterday and  begged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your interest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behalf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told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 vacancy in our  </a:t>
            </a:r>
            <a:r>
              <a:rPr dirty="0" sz="1200" spc="-5">
                <a:latin typeface="Times New Roman"/>
                <a:cs typeface="Times New Roman"/>
              </a:rPr>
              <a:t>Home.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but the post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already been promised to someone </a:t>
            </a:r>
            <a:r>
              <a:rPr dirty="0" sz="1200" spc="-5">
                <a:latin typeface="Times New Roman"/>
                <a:cs typeface="Times New Roman"/>
              </a:rPr>
              <a:t>else,"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director, and 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frowned. "And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rule: </a:t>
            </a:r>
            <a:r>
              <a:rPr dirty="0" sz="1200">
                <a:latin typeface="Times New Roman"/>
                <a:cs typeface="Times New Roman"/>
              </a:rPr>
              <a:t>I never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posts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patronage."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know, but for Nina </a:t>
            </a:r>
            <a:r>
              <a:rPr dirty="0" sz="1200" spc="-5">
                <a:latin typeface="Times New Roman"/>
                <a:cs typeface="Times New Roman"/>
              </a:rPr>
              <a:t>Sergeyevna,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imagine,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might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an exception. She </a:t>
            </a:r>
            <a:r>
              <a:rPr dirty="0" sz="1200">
                <a:latin typeface="Times New Roman"/>
                <a:cs typeface="Times New Roman"/>
              </a:rPr>
              <a:t>loves  </a:t>
            </a:r>
            <a:r>
              <a:rPr dirty="0" sz="1200" spc="-5">
                <a:latin typeface="Times New Roman"/>
                <a:cs typeface="Times New Roman"/>
              </a:rPr>
              <a:t>us as though </a:t>
            </a:r>
            <a:r>
              <a:rPr dirty="0" sz="1200">
                <a:latin typeface="Times New Roman"/>
                <a:cs typeface="Times New Roman"/>
              </a:rPr>
              <a:t>we were relations,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we have never done anything for </a:t>
            </a:r>
            <a:r>
              <a:rPr dirty="0" sz="1200" spc="-5">
                <a:latin typeface="Times New Roman"/>
                <a:cs typeface="Times New Roman"/>
              </a:rPr>
              <a:t>her.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don't  </a:t>
            </a:r>
            <a:r>
              <a:rPr dirty="0" sz="1200">
                <a:latin typeface="Times New Roman"/>
                <a:cs typeface="Times New Roman"/>
              </a:rPr>
              <a:t>think of </a:t>
            </a:r>
            <a:r>
              <a:rPr dirty="0" sz="1200" spc="-5">
                <a:latin typeface="Times New Roman"/>
                <a:cs typeface="Times New Roman"/>
              </a:rPr>
              <a:t>refusing, Fedya!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wound both her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 </a:t>
            </a:r>
            <a:r>
              <a:rPr dirty="0" sz="1200" spc="-5">
                <a:latin typeface="Times New Roman"/>
                <a:cs typeface="Times New Roman"/>
              </a:rPr>
              <a:t>with your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whims."</a:t>
            </a:r>
            <a:endParaRPr sz="1200">
              <a:latin typeface="Times New Roman"/>
              <a:cs typeface="Times New Roman"/>
            </a:endParaRPr>
          </a:p>
          <a:p>
            <a:pPr marL="12700" marR="3051810">
              <a:lnSpc>
                <a:spcPts val="2780"/>
              </a:lnSpc>
              <a:spcBef>
                <a:spcPts val="270"/>
              </a:spcBef>
            </a:pPr>
            <a:r>
              <a:rPr dirty="0" sz="1200" spc="-5">
                <a:latin typeface="Times New Roman"/>
                <a:cs typeface="Times New Roman"/>
              </a:rPr>
              <a:t>"Who is </a:t>
            </a:r>
            <a:r>
              <a:rPr dirty="0" sz="1200">
                <a:latin typeface="Times New Roman"/>
                <a:cs typeface="Times New Roman"/>
              </a:rPr>
              <a:t>it that </a:t>
            </a:r>
            <a:r>
              <a:rPr dirty="0" sz="1200" spc="-5">
                <a:latin typeface="Times New Roman"/>
                <a:cs typeface="Times New Roman"/>
              </a:rPr>
              <a:t>she 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recommending?"  </a:t>
            </a:r>
            <a:r>
              <a:rPr dirty="0" sz="1200" spc="-5">
                <a:latin typeface="Times New Roman"/>
                <a:cs typeface="Times New Roman"/>
              </a:rPr>
              <a:t>"Polzuhin!"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"What Polzuhin? </a:t>
            </a:r>
            <a:r>
              <a:rPr dirty="0" sz="1200" spc="-2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that </a:t>
            </a:r>
            <a:r>
              <a:rPr dirty="0" sz="1200" spc="-5">
                <a:latin typeface="Times New Roman"/>
                <a:cs typeface="Times New Roman"/>
              </a:rPr>
              <a:t>fellow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played </a:t>
            </a:r>
            <a:r>
              <a:rPr dirty="0" sz="1200">
                <a:latin typeface="Times New Roman"/>
                <a:cs typeface="Times New Roman"/>
              </a:rPr>
              <a:t>Tchatsky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party on New </a:t>
            </a:r>
            <a:r>
              <a:rPr dirty="0" sz="1200" spc="-5">
                <a:latin typeface="Times New Roman"/>
                <a:cs typeface="Times New Roman"/>
              </a:rPr>
              <a:t>Year's </a:t>
            </a:r>
            <a:r>
              <a:rPr dirty="0" sz="1200" spc="-10">
                <a:latin typeface="Times New Roman"/>
                <a:cs typeface="Times New Roman"/>
              </a:rPr>
              <a:t>Day? 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it that </a:t>
            </a:r>
            <a:r>
              <a:rPr dirty="0" sz="1200" spc="-5">
                <a:latin typeface="Times New Roman"/>
                <a:cs typeface="Times New Roman"/>
              </a:rPr>
              <a:t>gentleman? Not </a:t>
            </a:r>
            <a:r>
              <a:rPr dirty="0" sz="1200">
                <a:latin typeface="Times New Roman"/>
                <a:cs typeface="Times New Roman"/>
              </a:rPr>
              <a:t>on any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</a:t>
            </a:r>
            <a:r>
              <a:rPr dirty="0" sz="1200">
                <a:latin typeface="Times New Roman"/>
                <a:cs typeface="Times New Roman"/>
              </a:rPr>
              <a:t>left </a:t>
            </a:r>
            <a:r>
              <a:rPr dirty="0" sz="1200" spc="-5">
                <a:latin typeface="Times New Roman"/>
                <a:cs typeface="Times New Roman"/>
              </a:rPr>
              <a:t>off eating.</a:t>
            </a:r>
            <a:endParaRPr sz="1200">
              <a:latin typeface="Times New Roman"/>
              <a:cs typeface="Times New Roman"/>
            </a:endParaRPr>
          </a:p>
          <a:p>
            <a:pPr marL="12700" marR="1859914">
              <a:lnSpc>
                <a:spcPct val="193300"/>
              </a:lnSpc>
            </a:pPr>
            <a:r>
              <a:rPr dirty="0" sz="1200" spc="-5">
                <a:latin typeface="Times New Roman"/>
                <a:cs typeface="Times New Roman"/>
              </a:rPr>
              <a:t>"Not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account!"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repeated. "Heaven </a:t>
            </a:r>
            <a:r>
              <a:rPr dirty="0" sz="1200">
                <a:latin typeface="Times New Roman"/>
                <a:cs typeface="Times New Roman"/>
              </a:rPr>
              <a:t>preserve us!"  </a:t>
            </a:r>
            <a:r>
              <a:rPr dirty="0" sz="1200" spc="-5">
                <a:latin typeface="Times New Roman"/>
                <a:cs typeface="Times New Roman"/>
              </a:rPr>
              <a:t>"But </a:t>
            </a:r>
            <a:r>
              <a:rPr dirty="0" sz="1200" spc="5">
                <a:latin typeface="Times New Roman"/>
                <a:cs typeface="Times New Roman"/>
              </a:rPr>
              <a:t>why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"Understand,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dear, that if a </a:t>
            </a:r>
            <a:r>
              <a:rPr dirty="0" sz="1200" spc="-5">
                <a:latin typeface="Times New Roman"/>
                <a:cs typeface="Times New Roman"/>
              </a:rPr>
              <a:t>young man 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 directly,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through  women, </a:t>
            </a:r>
            <a:r>
              <a:rPr dirty="0" sz="1200">
                <a:latin typeface="Times New Roman"/>
                <a:cs typeface="Times New Roman"/>
              </a:rPr>
              <a:t>he must be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for nothing! Why doesn't he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himself?"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dinner the </a:t>
            </a:r>
            <a:r>
              <a:rPr dirty="0" sz="1200" spc="-5">
                <a:latin typeface="Times New Roman"/>
                <a:cs typeface="Times New Roman"/>
              </a:rPr>
              <a:t>director </a:t>
            </a:r>
            <a:r>
              <a:rPr dirty="0" sz="1200">
                <a:latin typeface="Times New Roman"/>
                <a:cs typeface="Times New Roman"/>
              </a:rPr>
              <a:t>lay on the sofa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study </a:t>
            </a:r>
            <a:r>
              <a:rPr dirty="0" sz="1200" spc="-5">
                <a:latin typeface="Times New Roman"/>
                <a:cs typeface="Times New Roman"/>
              </a:rPr>
              <a:t>and began </a:t>
            </a:r>
            <a:r>
              <a:rPr dirty="0" sz="1200">
                <a:latin typeface="Times New Roman"/>
                <a:cs typeface="Times New Roman"/>
              </a:rPr>
              <a:t>reading the </a:t>
            </a:r>
            <a:r>
              <a:rPr dirty="0" sz="1200" spc="-5">
                <a:latin typeface="Times New Roman"/>
                <a:cs typeface="Times New Roman"/>
              </a:rPr>
              <a:t>letters and  newspapers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</a:t>
            </a:r>
            <a:r>
              <a:rPr dirty="0" sz="1200">
                <a:latin typeface="Times New Roman"/>
                <a:cs typeface="Times New Roman"/>
              </a:rPr>
              <a:t> received.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"Dear </a:t>
            </a:r>
            <a:r>
              <a:rPr dirty="0" sz="1200">
                <a:latin typeface="Times New Roman"/>
                <a:cs typeface="Times New Roman"/>
              </a:rPr>
              <a:t>Fyodor </a:t>
            </a:r>
            <a:r>
              <a:rPr dirty="0" sz="1200" spc="-5">
                <a:latin typeface="Times New Roman"/>
                <a:cs typeface="Times New Roman"/>
              </a:rPr>
              <a:t>Petrovitch," wrote </a:t>
            </a:r>
            <a:r>
              <a:rPr dirty="0" sz="1200">
                <a:latin typeface="Times New Roman"/>
                <a:cs typeface="Times New Roman"/>
              </a:rPr>
              <a:t>the wife of the Mayor of the town. </a:t>
            </a:r>
            <a:r>
              <a:rPr dirty="0" sz="1200" spc="-5">
                <a:latin typeface="Times New Roman"/>
                <a:cs typeface="Times New Roman"/>
              </a:rPr>
              <a:t>"You once said </a:t>
            </a:r>
            <a:r>
              <a:rPr dirty="0" sz="1200">
                <a:latin typeface="Times New Roman"/>
                <a:cs typeface="Times New Roman"/>
              </a:rPr>
              <a:t>that  I </a:t>
            </a:r>
            <a:r>
              <a:rPr dirty="0" sz="1200" spc="-5">
                <a:latin typeface="Times New Roman"/>
                <a:cs typeface="Times New Roman"/>
              </a:rPr>
              <a:t>knew </a:t>
            </a:r>
            <a:r>
              <a:rPr dirty="0" sz="1200">
                <a:latin typeface="Times New Roman"/>
                <a:cs typeface="Times New Roman"/>
              </a:rPr>
              <a:t>the human heart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understood people.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opportunity of  </a:t>
            </a:r>
            <a:r>
              <a:rPr dirty="0" sz="1200" spc="-5">
                <a:latin typeface="Times New Roman"/>
                <a:cs typeface="Times New Roman"/>
              </a:rPr>
              <a:t>verifying </a:t>
            </a:r>
            <a:r>
              <a:rPr dirty="0" sz="1200">
                <a:latin typeface="Times New Roman"/>
                <a:cs typeface="Times New Roman"/>
              </a:rPr>
              <a:t>this in </a:t>
            </a:r>
            <a:r>
              <a:rPr dirty="0" sz="1200" spc="-5">
                <a:latin typeface="Times New Roman"/>
                <a:cs typeface="Times New Roman"/>
              </a:rPr>
              <a:t>practice. K. N. Polzuhin, </a:t>
            </a:r>
            <a:r>
              <a:rPr dirty="0" sz="1200">
                <a:latin typeface="Times New Roman"/>
                <a:cs typeface="Times New Roman"/>
              </a:rPr>
              <a:t>whom I know to be </a:t>
            </a:r>
            <a:r>
              <a:rPr dirty="0" sz="1200" spc="-5">
                <a:latin typeface="Times New Roman"/>
                <a:cs typeface="Times New Roman"/>
              </a:rPr>
              <a:t>an excellent young </a:t>
            </a:r>
            <a:r>
              <a:rPr dirty="0" sz="1200">
                <a:latin typeface="Times New Roman"/>
                <a:cs typeface="Times New Roman"/>
              </a:rPr>
              <a:t>man,  </a:t>
            </a:r>
            <a:r>
              <a:rPr dirty="0" sz="1200" spc="-5">
                <a:latin typeface="Times New Roman"/>
                <a:cs typeface="Times New Roman"/>
              </a:rPr>
              <a:t>will call </a:t>
            </a:r>
            <a:r>
              <a:rPr dirty="0" sz="1200">
                <a:latin typeface="Times New Roman"/>
                <a:cs typeface="Times New Roman"/>
              </a:rPr>
              <a:t>upon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in a day or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the post of </a:t>
            </a:r>
            <a:r>
              <a:rPr dirty="0" sz="1200" spc="-5">
                <a:latin typeface="Times New Roman"/>
                <a:cs typeface="Times New Roman"/>
              </a:rPr>
              <a:t>secretary at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Home. He  is </a:t>
            </a:r>
            <a:r>
              <a:rPr dirty="0" sz="1200">
                <a:latin typeface="Times New Roman"/>
                <a:cs typeface="Times New Roman"/>
              </a:rPr>
              <a:t>a very nice </a:t>
            </a:r>
            <a:r>
              <a:rPr dirty="0" sz="1200" spc="-5">
                <a:latin typeface="Times New Roman"/>
                <a:cs typeface="Times New Roman"/>
              </a:rPr>
              <a:t>youth.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an interest </a:t>
            </a:r>
            <a:r>
              <a:rPr dirty="0" sz="1200">
                <a:latin typeface="Times New Roman"/>
                <a:cs typeface="Times New Roman"/>
              </a:rPr>
              <a:t>in him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convinced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it."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 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"On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account!" was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director's comment. "Heaven </a:t>
            </a:r>
            <a:r>
              <a:rPr dirty="0" sz="1200">
                <a:latin typeface="Times New Roman"/>
                <a:cs typeface="Times New Roman"/>
              </a:rPr>
              <a:t>preserve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that,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passed without the </a:t>
            </a:r>
            <a:r>
              <a:rPr dirty="0" sz="1200" spc="-5">
                <a:latin typeface="Times New Roman"/>
                <a:cs typeface="Times New Roman"/>
              </a:rPr>
              <a:t>director's </a:t>
            </a:r>
            <a:r>
              <a:rPr dirty="0" sz="1200">
                <a:latin typeface="Times New Roman"/>
                <a:cs typeface="Times New Roman"/>
              </a:rPr>
              <a:t>receiving letters recommending  Polzuhin.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fine morning Polzuhin </a:t>
            </a:r>
            <a:r>
              <a:rPr dirty="0" sz="1200" spc="-5">
                <a:latin typeface="Times New Roman"/>
                <a:cs typeface="Times New Roman"/>
              </a:rPr>
              <a:t>himself, </a:t>
            </a:r>
            <a:r>
              <a:rPr dirty="0" sz="1200">
                <a:latin typeface="Times New Roman"/>
                <a:cs typeface="Times New Roman"/>
              </a:rPr>
              <a:t>a stout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 with a close-shaven 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jockey's,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new black </a:t>
            </a:r>
            <a:r>
              <a:rPr dirty="0" sz="1200">
                <a:latin typeface="Times New Roman"/>
                <a:cs typeface="Times New Roman"/>
              </a:rPr>
              <a:t>suit, </a:t>
            </a:r>
            <a:r>
              <a:rPr dirty="0" sz="1200" spc="-5">
                <a:latin typeface="Times New Roman"/>
                <a:cs typeface="Times New Roman"/>
              </a:rPr>
              <a:t>made his appearance.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business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office,"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drily, </a:t>
            </a:r>
            <a:r>
              <a:rPr dirty="0" sz="1200">
                <a:latin typeface="Times New Roman"/>
                <a:cs typeface="Times New Roman"/>
              </a:rPr>
              <a:t>on hearing  </a:t>
            </a:r>
            <a:r>
              <a:rPr dirty="0" sz="1200" spc="-5">
                <a:latin typeface="Times New Roman"/>
                <a:cs typeface="Times New Roman"/>
              </a:rPr>
              <a:t>his request.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"Forgive </a:t>
            </a:r>
            <a:r>
              <a:rPr dirty="0" sz="1200">
                <a:latin typeface="Times New Roman"/>
                <a:cs typeface="Times New Roman"/>
              </a:rPr>
              <a:t>me,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Excellency, </a:t>
            </a:r>
            <a:r>
              <a:rPr dirty="0" sz="1200">
                <a:latin typeface="Times New Roman"/>
                <a:cs typeface="Times New Roman"/>
              </a:rPr>
              <a:t>but our </a:t>
            </a:r>
            <a:r>
              <a:rPr dirty="0" sz="1200" spc="-5">
                <a:latin typeface="Times New Roman"/>
                <a:cs typeface="Times New Roman"/>
              </a:rPr>
              <a:t>common acquaintances advised </a:t>
            </a:r>
            <a:r>
              <a:rPr dirty="0" sz="1200">
                <a:latin typeface="Times New Roman"/>
                <a:cs typeface="Times New Roman"/>
              </a:rPr>
              <a:t>me to </a:t>
            </a:r>
            <a:r>
              <a:rPr dirty="0" sz="1200" spc="-5">
                <a:latin typeface="Times New Roman"/>
                <a:cs typeface="Times New Roman"/>
              </a:rPr>
              <a:t>come  here."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86347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latin typeface="Times New Roman"/>
                <a:cs typeface="Times New Roman"/>
              </a:rPr>
              <a:t>"Is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possible!" </a:t>
            </a:r>
            <a:r>
              <a:rPr dirty="0" sz="1200">
                <a:latin typeface="Times New Roman"/>
                <a:cs typeface="Times New Roman"/>
              </a:rPr>
              <a:t>whispered </a:t>
            </a:r>
            <a:r>
              <a:rPr dirty="0" sz="1200" spc="-5">
                <a:latin typeface="Times New Roman"/>
                <a:cs typeface="Times New Roman"/>
              </a:rPr>
              <a:t>Abogin, </a:t>
            </a:r>
            <a:r>
              <a:rPr dirty="0" sz="1200">
                <a:latin typeface="Times New Roman"/>
                <a:cs typeface="Times New Roman"/>
              </a:rPr>
              <a:t>stepping back a </a:t>
            </a:r>
            <a:r>
              <a:rPr dirty="0" sz="1200" spc="-5">
                <a:latin typeface="Times New Roman"/>
                <a:cs typeface="Times New Roman"/>
              </a:rPr>
              <a:t>pace. </a:t>
            </a:r>
            <a:r>
              <a:rPr dirty="0" sz="1200">
                <a:latin typeface="Times New Roman"/>
                <a:cs typeface="Times New Roman"/>
              </a:rPr>
              <a:t>"My God,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unlucky 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I have come!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wonderfully unhappy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. . . wonderfully. What a  </a:t>
            </a:r>
            <a:r>
              <a:rPr dirty="0" sz="1200" spc="-5">
                <a:latin typeface="Times New Roman"/>
                <a:cs typeface="Times New Roman"/>
              </a:rPr>
              <a:t>coincidence.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Abogin </a:t>
            </a:r>
            <a:r>
              <a:rPr dirty="0" sz="1200">
                <a:latin typeface="Times New Roman"/>
                <a:cs typeface="Times New Roman"/>
              </a:rPr>
              <a:t>took hold of the </a:t>
            </a:r>
            <a:r>
              <a:rPr dirty="0" sz="1200" spc="-5">
                <a:latin typeface="Times New Roman"/>
                <a:cs typeface="Times New Roman"/>
              </a:rPr>
              <a:t>door-handle and bowed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head. He was </a:t>
            </a:r>
            <a:r>
              <a:rPr dirty="0" sz="1200">
                <a:latin typeface="Times New Roman"/>
                <a:cs typeface="Times New Roman"/>
              </a:rPr>
              <a:t>evidently hesitating 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did not 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do—whether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5">
                <a:latin typeface="Times New Roman"/>
                <a:cs typeface="Times New Roman"/>
              </a:rPr>
              <a:t>away </a:t>
            </a:r>
            <a:r>
              <a:rPr dirty="0" sz="1200">
                <a:latin typeface="Times New Roman"/>
                <a:cs typeface="Times New Roman"/>
              </a:rPr>
              <a:t>or to </a:t>
            </a:r>
            <a:r>
              <a:rPr dirty="0" sz="1200" spc="-5">
                <a:latin typeface="Times New Roman"/>
                <a:cs typeface="Times New Roman"/>
              </a:rPr>
              <a:t>continue entreating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"Listen,"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 fervently, </a:t>
            </a:r>
            <a:r>
              <a:rPr dirty="0" sz="1200">
                <a:latin typeface="Times New Roman"/>
                <a:cs typeface="Times New Roman"/>
              </a:rPr>
              <a:t>catching hold of </a:t>
            </a:r>
            <a:r>
              <a:rPr dirty="0" sz="1200" spc="-5">
                <a:latin typeface="Times New Roman"/>
                <a:cs typeface="Times New Roman"/>
              </a:rPr>
              <a:t>Kirilov's sleeve. "I well </a:t>
            </a:r>
            <a:r>
              <a:rPr dirty="0" sz="1200">
                <a:latin typeface="Times New Roman"/>
                <a:cs typeface="Times New Roman"/>
              </a:rPr>
              <a:t>understand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>
                <a:latin typeface="Times New Roman"/>
                <a:cs typeface="Times New Roman"/>
              </a:rPr>
              <a:t>position! God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witness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ashamed of attempting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such a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to  intrude on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attention,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what am </a:t>
            </a:r>
            <a:r>
              <a:rPr dirty="0" sz="1200">
                <a:latin typeface="Times New Roman"/>
                <a:cs typeface="Times New Roman"/>
              </a:rPr>
              <a:t>I to do? Only think, to whom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go? There is 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doctor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God's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sake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come!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myself.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patient!"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 silence followed. </a:t>
            </a:r>
            <a:r>
              <a:rPr dirty="0" sz="1200">
                <a:latin typeface="Times New Roman"/>
                <a:cs typeface="Times New Roman"/>
              </a:rPr>
              <a:t>Kirilov </a:t>
            </a:r>
            <a:r>
              <a:rPr dirty="0" sz="1200" spc="-5">
                <a:latin typeface="Times New Roman"/>
                <a:cs typeface="Times New Roman"/>
              </a:rPr>
              <a:t>turned his back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Abogin, </a:t>
            </a:r>
            <a:r>
              <a:rPr dirty="0" sz="1200">
                <a:latin typeface="Times New Roman"/>
                <a:cs typeface="Times New Roman"/>
              </a:rPr>
              <a:t>stood still a </a:t>
            </a:r>
            <a:r>
              <a:rPr dirty="0" sz="1200" spc="-5">
                <a:latin typeface="Times New Roman"/>
                <a:cs typeface="Times New Roman"/>
              </a:rPr>
              <a:t>moment, and </a:t>
            </a:r>
            <a:r>
              <a:rPr dirty="0" sz="1200">
                <a:latin typeface="Times New Roman"/>
                <a:cs typeface="Times New Roman"/>
              </a:rPr>
              <a:t>slowly 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drawing-room. Judging from his unsteady, mechanical </a:t>
            </a:r>
            <a:r>
              <a:rPr dirty="0" sz="1200">
                <a:latin typeface="Times New Roman"/>
                <a:cs typeface="Times New Roman"/>
              </a:rPr>
              <a:t>step,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set straight </a:t>
            </a:r>
            <a:r>
              <a:rPr dirty="0" sz="1200">
                <a:latin typeface="Times New Roman"/>
                <a:cs typeface="Times New Roman"/>
              </a:rPr>
              <a:t>the fluffy </a:t>
            </a:r>
            <a:r>
              <a:rPr dirty="0" sz="1200" spc="-5">
                <a:latin typeface="Times New Roman"/>
                <a:cs typeface="Times New Roman"/>
              </a:rPr>
              <a:t>shade </a:t>
            </a:r>
            <a:r>
              <a:rPr dirty="0" sz="1200">
                <a:latin typeface="Times New Roman"/>
                <a:cs typeface="Times New Roman"/>
              </a:rPr>
              <a:t>on the unlighted lamp in the  </a:t>
            </a:r>
            <a:r>
              <a:rPr dirty="0" sz="1200" spc="-5">
                <a:latin typeface="Times New Roman"/>
                <a:cs typeface="Times New Roman"/>
              </a:rPr>
              <a:t>drawing-room and glanced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thick </a:t>
            </a:r>
            <a:r>
              <a:rPr dirty="0" sz="1200">
                <a:latin typeface="Times New Roman"/>
                <a:cs typeface="Times New Roman"/>
              </a:rPr>
              <a:t>book </a:t>
            </a:r>
            <a:r>
              <a:rPr dirty="0" sz="1200" spc="-5">
                <a:latin typeface="Times New Roman"/>
                <a:cs typeface="Times New Roman"/>
              </a:rPr>
              <a:t>lying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table, at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instant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no  </a:t>
            </a:r>
            <a:r>
              <a:rPr dirty="0" sz="1200" spc="-5">
                <a:latin typeface="Times New Roman"/>
                <a:cs typeface="Times New Roman"/>
              </a:rPr>
              <a:t>intention,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desire, was </a:t>
            </a:r>
            <a:r>
              <a:rPr dirty="0" sz="1200">
                <a:latin typeface="Times New Roman"/>
                <a:cs typeface="Times New Roman"/>
              </a:rPr>
              <a:t>thinking of nothing and most likely did not remember that  </a:t>
            </a:r>
            <a:r>
              <a:rPr dirty="0" sz="1200" spc="-5">
                <a:latin typeface="Times New Roman"/>
                <a:cs typeface="Times New Roman"/>
              </a:rPr>
              <a:t>there was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stranger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entry.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twilight and stillness </a:t>
            </a:r>
            <a:r>
              <a:rPr dirty="0" sz="1200">
                <a:latin typeface="Times New Roman"/>
                <a:cs typeface="Times New Roman"/>
              </a:rPr>
              <a:t>of the drawing-room </a:t>
            </a:r>
            <a:r>
              <a:rPr dirty="0" sz="1200" spc="-5">
                <a:latin typeface="Times New Roman"/>
                <a:cs typeface="Times New Roman"/>
              </a:rPr>
              <a:t>seemed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increase his </a:t>
            </a:r>
            <a:r>
              <a:rPr dirty="0" sz="1200">
                <a:latin typeface="Times New Roman"/>
                <a:cs typeface="Times New Roman"/>
              </a:rPr>
              <a:t>numbness. Going out of the drawing-room into </a:t>
            </a:r>
            <a:r>
              <a:rPr dirty="0" sz="1200" spc="-5">
                <a:latin typeface="Times New Roman"/>
                <a:cs typeface="Times New Roman"/>
              </a:rPr>
              <a:t>his study </a:t>
            </a:r>
            <a:r>
              <a:rPr dirty="0" sz="1200">
                <a:latin typeface="Times New Roman"/>
                <a:cs typeface="Times New Roman"/>
              </a:rPr>
              <a:t>he raised </a:t>
            </a:r>
            <a:r>
              <a:rPr dirty="0" sz="1200" spc="-5">
                <a:latin typeface="Times New Roman"/>
                <a:cs typeface="Times New Roman"/>
              </a:rPr>
              <a:t>his  right </a:t>
            </a:r>
            <a:r>
              <a:rPr dirty="0" sz="1200">
                <a:latin typeface="Times New Roman"/>
                <a:cs typeface="Times New Roman"/>
              </a:rPr>
              <a:t>foot higher than </a:t>
            </a:r>
            <a:r>
              <a:rPr dirty="0" sz="1200" spc="-5">
                <a:latin typeface="Times New Roman"/>
                <a:cs typeface="Times New Roman"/>
              </a:rPr>
              <a:t>was necessary, and </a:t>
            </a:r>
            <a:r>
              <a:rPr dirty="0" sz="1200">
                <a:latin typeface="Times New Roman"/>
                <a:cs typeface="Times New Roman"/>
              </a:rPr>
              <a:t>felt for the </a:t>
            </a:r>
            <a:r>
              <a:rPr dirty="0" sz="1200" spc="-5">
                <a:latin typeface="Times New Roman"/>
                <a:cs typeface="Times New Roman"/>
              </a:rPr>
              <a:t>doorposts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hands, and as </a:t>
            </a:r>
            <a:r>
              <a:rPr dirty="0" sz="1200">
                <a:latin typeface="Times New Roman"/>
                <a:cs typeface="Times New Roman"/>
              </a:rPr>
              <a:t>he  did </a:t>
            </a:r>
            <a:r>
              <a:rPr dirty="0" sz="1200" spc="-5">
                <a:latin typeface="Times New Roman"/>
                <a:cs typeface="Times New Roman"/>
              </a:rPr>
              <a:t>so there was an air </a:t>
            </a:r>
            <a:r>
              <a:rPr dirty="0" sz="1200">
                <a:latin typeface="Times New Roman"/>
                <a:cs typeface="Times New Roman"/>
              </a:rPr>
              <a:t>of perplexity </a:t>
            </a:r>
            <a:r>
              <a:rPr dirty="0" sz="1200" spc="-5">
                <a:latin typeface="Times New Roman"/>
                <a:cs typeface="Times New Roman"/>
              </a:rPr>
              <a:t>about his </a:t>
            </a:r>
            <a:r>
              <a:rPr dirty="0" sz="1200">
                <a:latin typeface="Times New Roman"/>
                <a:cs typeface="Times New Roman"/>
              </a:rPr>
              <a:t>whole </a:t>
            </a:r>
            <a:r>
              <a:rPr dirty="0" sz="1200" spc="-5">
                <a:latin typeface="Times New Roman"/>
                <a:cs typeface="Times New Roman"/>
              </a:rPr>
              <a:t>figure as </a:t>
            </a:r>
            <a:r>
              <a:rPr dirty="0" sz="1200">
                <a:latin typeface="Times New Roman"/>
                <a:cs typeface="Times New Roman"/>
              </a:rPr>
              <a:t>though he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in  somebody </a:t>
            </a:r>
            <a:r>
              <a:rPr dirty="0" sz="1200" spc="-5">
                <a:latin typeface="Times New Roman"/>
                <a:cs typeface="Times New Roman"/>
              </a:rPr>
              <a:t>else's house,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drunk for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time 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and were </a:t>
            </a:r>
            <a:r>
              <a:rPr dirty="0" sz="1200">
                <a:latin typeface="Times New Roman"/>
                <a:cs typeface="Times New Roman"/>
              </a:rPr>
              <a:t>now  abandoning </a:t>
            </a:r>
            <a:r>
              <a:rPr dirty="0" sz="1200" spc="-5">
                <a:latin typeface="Times New Roman"/>
                <a:cs typeface="Times New Roman"/>
              </a:rPr>
              <a:t>himself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surprise </a:t>
            </a:r>
            <a:r>
              <a:rPr dirty="0" sz="1200">
                <a:latin typeface="Times New Roman"/>
                <a:cs typeface="Times New Roman"/>
              </a:rPr>
              <a:t>to the new sensation. </a:t>
            </a:r>
            <a:r>
              <a:rPr dirty="0" sz="1200" spc="-5">
                <a:latin typeface="Times New Roman"/>
                <a:cs typeface="Times New Roman"/>
              </a:rPr>
              <a:t>A broad </a:t>
            </a:r>
            <a:r>
              <a:rPr dirty="0" sz="1200">
                <a:latin typeface="Times New Roman"/>
                <a:cs typeface="Times New Roman"/>
              </a:rPr>
              <a:t>streak of light </a:t>
            </a:r>
            <a:r>
              <a:rPr dirty="0" sz="1200" spc="-5">
                <a:latin typeface="Times New Roman"/>
                <a:cs typeface="Times New Roman"/>
              </a:rPr>
              <a:t>stretched  across </a:t>
            </a:r>
            <a:r>
              <a:rPr dirty="0" sz="1200">
                <a:latin typeface="Times New Roman"/>
                <a:cs typeface="Times New Roman"/>
              </a:rPr>
              <a:t>the bookcase on one </a:t>
            </a:r>
            <a:r>
              <a:rPr dirty="0" sz="1200" spc="-5">
                <a:latin typeface="Times New Roman"/>
                <a:cs typeface="Times New Roman"/>
              </a:rPr>
              <a:t>wall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study;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light came together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close,  </a:t>
            </a:r>
            <a:r>
              <a:rPr dirty="0" sz="1200">
                <a:latin typeface="Times New Roman"/>
                <a:cs typeface="Times New Roman"/>
              </a:rPr>
              <a:t>heavy smell of </a:t>
            </a:r>
            <a:r>
              <a:rPr dirty="0" sz="1200" spc="-5">
                <a:latin typeface="Times New Roman"/>
                <a:cs typeface="Times New Roman"/>
              </a:rPr>
              <a:t>carbolic and ether from </a:t>
            </a:r>
            <a:r>
              <a:rPr dirty="0" sz="1200">
                <a:latin typeface="Times New Roman"/>
                <a:cs typeface="Times New Roman"/>
              </a:rPr>
              <a:t>the door into the </a:t>
            </a:r>
            <a:r>
              <a:rPr dirty="0" sz="1200" spc="-5">
                <a:latin typeface="Times New Roman"/>
                <a:cs typeface="Times New Roman"/>
              </a:rPr>
              <a:t>bedroom, which </a:t>
            </a:r>
            <a:r>
              <a:rPr dirty="0" sz="1200">
                <a:latin typeface="Times New Roman"/>
                <a:cs typeface="Times New Roman"/>
              </a:rPr>
              <a:t>stood a </a:t>
            </a:r>
            <a:r>
              <a:rPr dirty="0" sz="1200" spc="-5">
                <a:latin typeface="Times New Roman"/>
                <a:cs typeface="Times New Roman"/>
              </a:rPr>
              <a:t>little  </a:t>
            </a:r>
            <a:r>
              <a:rPr dirty="0" sz="1200">
                <a:latin typeface="Times New Roman"/>
                <a:cs typeface="Times New Roman"/>
              </a:rPr>
              <a:t>way </a:t>
            </a:r>
            <a:r>
              <a:rPr dirty="0" sz="1200" spc="-5">
                <a:latin typeface="Times New Roman"/>
                <a:cs typeface="Times New Roman"/>
              </a:rPr>
              <a:t>open. </a:t>
            </a:r>
            <a:r>
              <a:rPr dirty="0" sz="1200">
                <a:latin typeface="Times New Roman"/>
                <a:cs typeface="Times New Roman"/>
              </a:rPr>
              <a:t>. . . The doctor </a:t>
            </a:r>
            <a:r>
              <a:rPr dirty="0" sz="1200" spc="-5">
                <a:latin typeface="Times New Roman"/>
                <a:cs typeface="Times New Roman"/>
              </a:rPr>
              <a:t>sank </a:t>
            </a:r>
            <a:r>
              <a:rPr dirty="0" sz="1200">
                <a:latin typeface="Times New Roman"/>
                <a:cs typeface="Times New Roman"/>
              </a:rPr>
              <a:t>into a </a:t>
            </a:r>
            <a:r>
              <a:rPr dirty="0" sz="1200" spc="-5">
                <a:latin typeface="Times New Roman"/>
                <a:cs typeface="Times New Roman"/>
              </a:rPr>
              <a:t>low </a:t>
            </a:r>
            <a:r>
              <a:rPr dirty="0" sz="1200">
                <a:latin typeface="Times New Roman"/>
                <a:cs typeface="Times New Roman"/>
              </a:rPr>
              <a:t>chair in </a:t>
            </a:r>
            <a:r>
              <a:rPr dirty="0" sz="1200" spc="-5">
                <a:latin typeface="Times New Roman"/>
                <a:cs typeface="Times New Roman"/>
              </a:rPr>
              <a:t>front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table; </a:t>
            </a:r>
            <a:r>
              <a:rPr dirty="0" sz="1200">
                <a:latin typeface="Times New Roman"/>
                <a:cs typeface="Times New Roman"/>
              </a:rPr>
              <a:t>for a minute </a:t>
            </a:r>
            <a:r>
              <a:rPr dirty="0" sz="1200" spc="5">
                <a:latin typeface="Times New Roman"/>
                <a:cs typeface="Times New Roman"/>
              </a:rPr>
              <a:t>he  </a:t>
            </a:r>
            <a:r>
              <a:rPr dirty="0" sz="1200" spc="-5">
                <a:latin typeface="Times New Roman"/>
                <a:cs typeface="Times New Roman"/>
              </a:rPr>
              <a:t>stared </a:t>
            </a:r>
            <a:r>
              <a:rPr dirty="0" sz="1200">
                <a:latin typeface="Times New Roman"/>
                <a:cs typeface="Times New Roman"/>
              </a:rPr>
              <a:t>drowsily </a:t>
            </a:r>
            <a:r>
              <a:rPr dirty="0" sz="1200" spc="-5">
                <a:latin typeface="Times New Roman"/>
                <a:cs typeface="Times New Roman"/>
              </a:rPr>
              <a:t>at his </a:t>
            </a:r>
            <a:r>
              <a:rPr dirty="0" sz="1200">
                <a:latin typeface="Times New Roman"/>
                <a:cs typeface="Times New Roman"/>
              </a:rPr>
              <a:t>books,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on them, then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went </a:t>
            </a:r>
            <a:r>
              <a:rPr dirty="0" sz="1200">
                <a:latin typeface="Times New Roman"/>
                <a:cs typeface="Times New Roman"/>
              </a:rPr>
              <a:t>into  the</a:t>
            </a:r>
            <a:r>
              <a:rPr dirty="0" sz="1200" spc="-5">
                <a:latin typeface="Times New Roman"/>
                <a:cs typeface="Times New Roman"/>
              </a:rPr>
              <a:t> bedroom.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bedroom reigned </a:t>
            </a:r>
            <a:r>
              <a:rPr dirty="0" sz="1200">
                <a:latin typeface="Times New Roman"/>
                <a:cs typeface="Times New Roman"/>
              </a:rPr>
              <a:t>a dead </a:t>
            </a:r>
            <a:r>
              <a:rPr dirty="0" sz="1200" spc="-5">
                <a:latin typeface="Times New Roman"/>
                <a:cs typeface="Times New Roman"/>
              </a:rPr>
              <a:t>silence. Everything </a:t>
            </a:r>
            <a:r>
              <a:rPr dirty="0" sz="1200">
                <a:latin typeface="Times New Roman"/>
                <a:cs typeface="Times New Roman"/>
              </a:rPr>
              <a:t>to the smallest </a:t>
            </a:r>
            <a:r>
              <a:rPr dirty="0" sz="1200" spc="-5">
                <a:latin typeface="Times New Roman"/>
                <a:cs typeface="Times New Roman"/>
              </a:rPr>
              <a:t>detail was  eloquent </a:t>
            </a:r>
            <a:r>
              <a:rPr dirty="0" sz="1200">
                <a:latin typeface="Times New Roman"/>
                <a:cs typeface="Times New Roman"/>
              </a:rPr>
              <a:t>of the storm </a:t>
            </a:r>
            <a:r>
              <a:rPr dirty="0" sz="1200" spc="-5">
                <a:latin typeface="Times New Roman"/>
                <a:cs typeface="Times New Roman"/>
              </a:rPr>
              <a:t>that had been passed through, </a:t>
            </a:r>
            <a:r>
              <a:rPr dirty="0" sz="1200">
                <a:latin typeface="Times New Roman"/>
                <a:cs typeface="Times New Roman"/>
              </a:rPr>
              <a:t>of exhaustion, </a:t>
            </a:r>
            <a:r>
              <a:rPr dirty="0" sz="1200" spc="-5">
                <a:latin typeface="Times New Roman"/>
                <a:cs typeface="Times New Roman"/>
              </a:rPr>
              <a:t>and everything was  at rest. A candle </a:t>
            </a:r>
            <a:r>
              <a:rPr dirty="0" sz="1200">
                <a:latin typeface="Times New Roman"/>
                <a:cs typeface="Times New Roman"/>
              </a:rPr>
              <a:t>standing </a:t>
            </a:r>
            <a:r>
              <a:rPr dirty="0" sz="1200" spc="-5">
                <a:latin typeface="Times New Roman"/>
                <a:cs typeface="Times New Roman"/>
              </a:rPr>
              <a:t>among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crowd </a:t>
            </a:r>
            <a:r>
              <a:rPr dirty="0" sz="1200">
                <a:latin typeface="Times New Roman"/>
                <a:cs typeface="Times New Roman"/>
              </a:rPr>
              <a:t>of bottles, boxes,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pots on a </a:t>
            </a:r>
            <a:r>
              <a:rPr dirty="0" sz="1200" spc="-5">
                <a:latin typeface="Times New Roman"/>
                <a:cs typeface="Times New Roman"/>
              </a:rPr>
              <a:t>stool and </a:t>
            </a:r>
            <a:r>
              <a:rPr dirty="0" sz="1200">
                <a:latin typeface="Times New Roman"/>
                <a:cs typeface="Times New Roman"/>
              </a:rPr>
              <a:t>a big  lamp on the </a:t>
            </a:r>
            <a:r>
              <a:rPr dirty="0" sz="1200" spc="-5">
                <a:latin typeface="Times New Roman"/>
                <a:cs typeface="Times New Roman"/>
              </a:rPr>
              <a:t>chest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drawers threw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brilliant </a:t>
            </a:r>
            <a:r>
              <a:rPr dirty="0" sz="1200">
                <a:latin typeface="Times New Roman"/>
                <a:cs typeface="Times New Roman"/>
              </a:rPr>
              <a:t>light </a:t>
            </a:r>
            <a:r>
              <a:rPr dirty="0" sz="1200" spc="-5">
                <a:latin typeface="Times New Roman"/>
                <a:cs typeface="Times New Roman"/>
              </a:rPr>
              <a:t>over all </a:t>
            </a:r>
            <a:r>
              <a:rPr dirty="0" sz="1200">
                <a:latin typeface="Times New Roman"/>
                <a:cs typeface="Times New Roman"/>
              </a:rPr>
              <a:t>the room. </a:t>
            </a: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bed under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window </a:t>
            </a:r>
            <a:r>
              <a:rPr dirty="0" sz="1200" spc="5">
                <a:latin typeface="Times New Roman"/>
                <a:cs typeface="Times New Roman"/>
              </a:rPr>
              <a:t>lay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boy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open eyes and </a:t>
            </a:r>
            <a:r>
              <a:rPr dirty="0" sz="1200">
                <a:latin typeface="Times New Roman"/>
                <a:cs typeface="Times New Roman"/>
              </a:rPr>
              <a:t>a look of </a:t>
            </a:r>
            <a:r>
              <a:rPr dirty="0" sz="1200" spc="-5">
                <a:latin typeface="Times New Roman"/>
                <a:cs typeface="Times New Roman"/>
              </a:rPr>
              <a:t>wonder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face.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did not  move, but </a:t>
            </a:r>
            <a:r>
              <a:rPr dirty="0" sz="1200" spc="-5">
                <a:latin typeface="Times New Roman"/>
                <a:cs typeface="Times New Roman"/>
              </a:rPr>
              <a:t>his open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 spc="-5">
                <a:latin typeface="Times New Roman"/>
                <a:cs typeface="Times New Roman"/>
              </a:rPr>
              <a:t>seemed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growing </a:t>
            </a:r>
            <a:r>
              <a:rPr dirty="0" sz="1200" spc="-5">
                <a:latin typeface="Times New Roman"/>
                <a:cs typeface="Times New Roman"/>
              </a:rPr>
              <a:t>darker and </a:t>
            </a:r>
            <a:r>
              <a:rPr dirty="0" sz="1200">
                <a:latin typeface="Times New Roman"/>
                <a:cs typeface="Times New Roman"/>
              </a:rPr>
              <a:t>sinking </a:t>
            </a: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his head.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kneeling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bed with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arms 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5">
                <a:latin typeface="Times New Roman"/>
                <a:cs typeface="Times New Roman"/>
              </a:rPr>
              <a:t>body </a:t>
            </a:r>
            <a:r>
              <a:rPr dirty="0" sz="1200" spc="-5">
                <a:latin typeface="Times New Roman"/>
                <a:cs typeface="Times New Roman"/>
              </a:rPr>
              <a:t>and her </a:t>
            </a:r>
            <a:r>
              <a:rPr dirty="0" sz="1200">
                <a:latin typeface="Times New Roman"/>
                <a:cs typeface="Times New Roman"/>
              </a:rPr>
              <a:t>head  hidden in the bedclothes. </a:t>
            </a:r>
            <a:r>
              <a:rPr dirty="0" sz="1200" spc="-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child, she </a:t>
            </a:r>
            <a:r>
              <a:rPr dirty="0" sz="1200">
                <a:latin typeface="Times New Roman"/>
                <a:cs typeface="Times New Roman"/>
              </a:rPr>
              <a:t>did not stir; but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throbbing life </a:t>
            </a:r>
            <a:r>
              <a:rPr dirty="0" sz="1200" spc="-5">
                <a:latin typeface="Times New Roman"/>
                <a:cs typeface="Times New Roman"/>
              </a:rPr>
              <a:t>was  suggested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curves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 spc="5">
                <a:latin typeface="Times New Roman"/>
                <a:cs typeface="Times New Roman"/>
              </a:rPr>
              <a:t>body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arms! </a:t>
            </a:r>
            <a:r>
              <a:rPr dirty="0" sz="1200" spc="-5">
                <a:latin typeface="Times New Roman"/>
                <a:cs typeface="Times New Roman"/>
              </a:rPr>
              <a:t>She leaned against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all  her being, </a:t>
            </a:r>
            <a:r>
              <a:rPr dirty="0" sz="1200">
                <a:latin typeface="Times New Roman"/>
                <a:cs typeface="Times New Roman"/>
              </a:rPr>
              <a:t>pressing </a:t>
            </a:r>
            <a:r>
              <a:rPr dirty="0" sz="1200" spc="-5">
                <a:latin typeface="Times New Roman"/>
                <a:cs typeface="Times New Roman"/>
              </a:rPr>
              <a:t>against </a:t>
            </a:r>
            <a:r>
              <a:rPr dirty="0" sz="1200">
                <a:latin typeface="Times New Roman"/>
                <a:cs typeface="Times New Roman"/>
              </a:rPr>
              <a:t>it greedily with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her might, </a:t>
            </a:r>
            <a:r>
              <a:rPr dirty="0" sz="1200" spc="-5">
                <a:latin typeface="Times New Roman"/>
                <a:cs typeface="Times New Roman"/>
              </a:rPr>
              <a:t>as though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were afraid </a:t>
            </a:r>
            <a:r>
              <a:rPr dirty="0" sz="1200">
                <a:latin typeface="Times New Roman"/>
                <a:cs typeface="Times New Roman"/>
              </a:rPr>
              <a:t>of  disturbing the peaceful and comfortable </a:t>
            </a:r>
            <a:r>
              <a:rPr dirty="0" sz="1200" spc="-5">
                <a:latin typeface="Times New Roman"/>
                <a:cs typeface="Times New Roman"/>
              </a:rPr>
              <a:t>attitude she had </a:t>
            </a:r>
            <a:r>
              <a:rPr dirty="0" sz="1200">
                <a:latin typeface="Times New Roman"/>
                <a:cs typeface="Times New Roman"/>
              </a:rPr>
              <a:t>found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last for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exhausted  </a:t>
            </a:r>
            <a:r>
              <a:rPr dirty="0" sz="1200" spc="-5">
                <a:latin typeface="Times New Roman"/>
                <a:cs typeface="Times New Roman"/>
              </a:rPr>
              <a:t>body.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bedclothes,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rags and bowls,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splashes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water </a:t>
            </a:r>
            <a:r>
              <a:rPr dirty="0" sz="1200">
                <a:latin typeface="Times New Roman"/>
                <a:cs typeface="Times New Roman"/>
              </a:rPr>
              <a:t>on the floor, the </a:t>
            </a:r>
            <a:r>
              <a:rPr dirty="0" sz="1200" spc="-5">
                <a:latin typeface="Times New Roman"/>
                <a:cs typeface="Times New Roman"/>
              </a:rPr>
              <a:t>little  paint-brushes and </a:t>
            </a:r>
            <a:r>
              <a:rPr dirty="0" sz="1200">
                <a:latin typeface="Times New Roman"/>
                <a:cs typeface="Times New Roman"/>
              </a:rPr>
              <a:t>spoons </a:t>
            </a:r>
            <a:r>
              <a:rPr dirty="0" sz="1200" spc="-5">
                <a:latin typeface="Times New Roman"/>
                <a:cs typeface="Times New Roman"/>
              </a:rPr>
              <a:t>thrown </a:t>
            </a:r>
            <a:r>
              <a:rPr dirty="0" sz="1200">
                <a:latin typeface="Times New Roman"/>
                <a:cs typeface="Times New Roman"/>
              </a:rPr>
              <a:t>down here </a:t>
            </a:r>
            <a:r>
              <a:rPr dirty="0" sz="1200" spc="-5">
                <a:latin typeface="Times New Roman"/>
                <a:cs typeface="Times New Roman"/>
              </a:rPr>
              <a:t>and there, </a:t>
            </a:r>
            <a:r>
              <a:rPr dirty="0" sz="1200">
                <a:latin typeface="Times New Roman"/>
                <a:cs typeface="Times New Roman"/>
              </a:rPr>
              <a:t>the white bottle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lime </a:t>
            </a:r>
            <a:r>
              <a:rPr dirty="0" sz="1200" spc="-5">
                <a:latin typeface="Times New Roman"/>
                <a:cs typeface="Times New Roman"/>
              </a:rPr>
              <a:t>water,  </a:t>
            </a:r>
            <a:r>
              <a:rPr dirty="0" sz="1200">
                <a:latin typeface="Times New Roman"/>
                <a:cs typeface="Times New Roman"/>
              </a:rPr>
              <a:t>the very </a:t>
            </a:r>
            <a:r>
              <a:rPr dirty="0" sz="1200" spc="-5">
                <a:latin typeface="Times New Roman"/>
                <a:cs typeface="Times New Roman"/>
              </a:rPr>
              <a:t>air, </a:t>
            </a:r>
            <a:r>
              <a:rPr dirty="0" sz="1200">
                <a:latin typeface="Times New Roman"/>
                <a:cs typeface="Times New Roman"/>
              </a:rPr>
              <a:t>heavy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stifling—were </a:t>
            </a:r>
            <a:r>
              <a:rPr dirty="0" sz="1200" spc="-5">
                <a:latin typeface="Times New Roman"/>
                <a:cs typeface="Times New Roman"/>
              </a:rPr>
              <a:t>all hushed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seemed plunged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doctor </a:t>
            </a:r>
            <a:r>
              <a:rPr dirty="0" sz="1200">
                <a:latin typeface="Times New Roman"/>
                <a:cs typeface="Times New Roman"/>
              </a:rPr>
              <a:t>stopped </a:t>
            </a:r>
            <a:r>
              <a:rPr dirty="0" sz="1200" spc="-5">
                <a:latin typeface="Times New Roman"/>
                <a:cs typeface="Times New Roman"/>
              </a:rPr>
              <a:t>close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wife, </a:t>
            </a:r>
            <a:r>
              <a:rPr dirty="0" sz="1200">
                <a:latin typeface="Times New Roman"/>
                <a:cs typeface="Times New Roman"/>
              </a:rPr>
              <a:t>thrust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hands in </a:t>
            </a:r>
            <a:r>
              <a:rPr dirty="0" sz="1200" spc="-5">
                <a:latin typeface="Times New Roman"/>
                <a:cs typeface="Times New Roman"/>
              </a:rPr>
              <a:t>his trouser pockets, </a:t>
            </a:r>
            <a:r>
              <a:rPr dirty="0" sz="1200">
                <a:latin typeface="Times New Roman"/>
                <a:cs typeface="Times New Roman"/>
              </a:rPr>
              <a:t>and slanting  </a:t>
            </a:r>
            <a:r>
              <a:rPr dirty="0" sz="1200" spc="-5">
                <a:latin typeface="Times New Roman"/>
                <a:cs typeface="Times New Roman"/>
              </a:rPr>
              <a:t>his head </a:t>
            </a:r>
            <a:r>
              <a:rPr dirty="0" sz="1200">
                <a:latin typeface="Times New Roman"/>
                <a:cs typeface="Times New Roman"/>
              </a:rPr>
              <a:t>on one side fixed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 spc="-10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son. </a:t>
            </a:r>
            <a:r>
              <a:rPr dirty="0" sz="1200" spc="-5">
                <a:latin typeface="Times New Roman"/>
                <a:cs typeface="Times New Roman"/>
              </a:rPr>
              <a:t>His face </a:t>
            </a:r>
            <a:r>
              <a:rPr dirty="0" sz="1200">
                <a:latin typeface="Times New Roman"/>
                <a:cs typeface="Times New Roman"/>
              </a:rPr>
              <a:t>bore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expression of  </a:t>
            </a:r>
            <a:r>
              <a:rPr dirty="0" sz="1200" spc="-5">
                <a:latin typeface="Times New Roman"/>
                <a:cs typeface="Times New Roman"/>
              </a:rPr>
              <a:t>indifference, and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from the drops that </a:t>
            </a:r>
            <a:r>
              <a:rPr dirty="0" sz="1200" spc="-5">
                <a:latin typeface="Times New Roman"/>
                <a:cs typeface="Times New Roman"/>
              </a:rPr>
              <a:t>glittered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 beard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 spc="-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that he 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crying.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832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9525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"H'm!" growled </a:t>
            </a:r>
            <a:r>
              <a:rPr dirty="0" sz="1200">
                <a:latin typeface="Times New Roman"/>
                <a:cs typeface="Times New Roman"/>
              </a:rPr>
              <a:t>the director, looking with </a:t>
            </a:r>
            <a:r>
              <a:rPr dirty="0" sz="1200" spc="-5">
                <a:latin typeface="Times New Roman"/>
                <a:cs typeface="Times New Roman"/>
              </a:rPr>
              <a:t>hatred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pointed </a:t>
            </a:r>
            <a:r>
              <a:rPr dirty="0" sz="1200">
                <a:latin typeface="Times New Roman"/>
                <a:cs typeface="Times New Roman"/>
              </a:rPr>
              <a:t>toes of the </a:t>
            </a:r>
            <a:r>
              <a:rPr dirty="0" sz="1200" spc="-5">
                <a:latin typeface="Times New Roman"/>
                <a:cs typeface="Times New Roman"/>
              </a:rPr>
              <a:t>young man's  shoes. "To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belief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father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man of </a:t>
            </a:r>
            <a:r>
              <a:rPr dirty="0" sz="1200" spc="-5">
                <a:latin typeface="Times New Roman"/>
                <a:cs typeface="Times New Roman"/>
              </a:rPr>
              <a:t>property and you </a:t>
            </a:r>
            <a:r>
              <a:rPr dirty="0" sz="1200">
                <a:latin typeface="Times New Roman"/>
                <a:cs typeface="Times New Roman"/>
              </a:rPr>
              <a:t>are not in  </a:t>
            </a:r>
            <a:r>
              <a:rPr dirty="0" sz="1200" spc="-5">
                <a:latin typeface="Times New Roman"/>
                <a:cs typeface="Times New Roman"/>
              </a:rPr>
              <a:t>want,"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said. "What induces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ask 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post?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salary is </a:t>
            </a:r>
            <a:r>
              <a:rPr dirty="0" sz="1200" spc="5">
                <a:latin typeface="Times New Roman"/>
                <a:cs typeface="Times New Roman"/>
              </a:rPr>
              <a:t>very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trifling!"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"It's </a:t>
            </a:r>
            <a:r>
              <a:rPr dirty="0" sz="1200">
                <a:latin typeface="Times New Roman"/>
                <a:cs typeface="Times New Roman"/>
              </a:rPr>
              <a:t>not for the sake of the </a:t>
            </a:r>
            <a:r>
              <a:rPr dirty="0" sz="1200" spc="-5">
                <a:latin typeface="Times New Roman"/>
                <a:cs typeface="Times New Roman"/>
              </a:rPr>
              <a:t>salary.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post, any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"H'm.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strikes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that within a month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will be sick of the job </a:t>
            </a:r>
            <a:r>
              <a:rPr dirty="0" sz="1200" spc="-5">
                <a:latin typeface="Times New Roman"/>
                <a:cs typeface="Times New Roman"/>
              </a:rPr>
              <a:t>and you will give  </a:t>
            </a:r>
            <a:r>
              <a:rPr dirty="0" sz="1200">
                <a:latin typeface="Times New Roman"/>
                <a:cs typeface="Times New Roman"/>
              </a:rPr>
              <a:t>it up, </a:t>
            </a:r>
            <a:r>
              <a:rPr dirty="0" sz="1200" spc="-5">
                <a:latin typeface="Times New Roman"/>
                <a:cs typeface="Times New Roman"/>
              </a:rPr>
              <a:t>and meanwhile there are candidates </a:t>
            </a:r>
            <a:r>
              <a:rPr dirty="0" sz="1200">
                <a:latin typeface="Times New Roman"/>
                <a:cs typeface="Times New Roman"/>
              </a:rPr>
              <a:t>for whom it would be a </a:t>
            </a:r>
            <a:r>
              <a:rPr dirty="0" sz="1200" spc="-5">
                <a:latin typeface="Times New Roman"/>
                <a:cs typeface="Times New Roman"/>
              </a:rPr>
              <a:t>career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life. There  are </a:t>
            </a:r>
            <a:r>
              <a:rPr dirty="0" sz="1200">
                <a:latin typeface="Times New Roman"/>
                <a:cs typeface="Times New Roman"/>
              </a:rPr>
              <a:t>poor men for whom . 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shan't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sick of it,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Excellency," </a:t>
            </a:r>
            <a:r>
              <a:rPr dirty="0" sz="1200">
                <a:latin typeface="Times New Roman"/>
                <a:cs typeface="Times New Roman"/>
              </a:rPr>
              <a:t>Polzuhin </a:t>
            </a:r>
            <a:r>
              <a:rPr dirty="0" sz="1200" spc="-5">
                <a:latin typeface="Times New Roman"/>
                <a:cs typeface="Times New Roman"/>
              </a:rPr>
              <a:t>interposed.  "Honour bright, </a:t>
            </a:r>
            <a:r>
              <a:rPr dirty="0" sz="1200">
                <a:latin typeface="Times New Roman"/>
                <a:cs typeface="Times New Roman"/>
              </a:rPr>
              <a:t>I will do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was too much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"Tell </a:t>
            </a:r>
            <a:r>
              <a:rPr dirty="0" sz="1200">
                <a:latin typeface="Times New Roman"/>
                <a:cs typeface="Times New Roman"/>
              </a:rPr>
              <a:t>me," he said, </a:t>
            </a:r>
            <a:r>
              <a:rPr dirty="0" sz="1200" spc="-5">
                <a:latin typeface="Times New Roman"/>
                <a:cs typeface="Times New Roman"/>
              </a:rPr>
              <a:t>smiling contemptuously, "why was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didn't </a:t>
            </a:r>
            <a:r>
              <a:rPr dirty="0" sz="1200">
                <a:latin typeface="Times New Roman"/>
                <a:cs typeface="Times New Roman"/>
              </a:rPr>
              <a:t>apply to me </a:t>
            </a:r>
            <a:r>
              <a:rPr dirty="0" sz="1200" spc="-5">
                <a:latin typeface="Times New Roman"/>
                <a:cs typeface="Times New Roman"/>
              </a:rPr>
              <a:t>direct 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fitting instead to trouble </a:t>
            </a:r>
            <a:r>
              <a:rPr dirty="0" sz="1200" spc="-5">
                <a:latin typeface="Times New Roman"/>
                <a:cs typeface="Times New Roman"/>
              </a:rPr>
              <a:t>ladies 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preliminary?"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didn't </a:t>
            </a:r>
            <a:r>
              <a:rPr dirty="0" sz="1200">
                <a:latin typeface="Times New Roman"/>
                <a:cs typeface="Times New Roman"/>
              </a:rPr>
              <a:t>know that it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disagreeable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you," </a:t>
            </a:r>
            <a:r>
              <a:rPr dirty="0" sz="1200">
                <a:latin typeface="Times New Roman"/>
                <a:cs typeface="Times New Roman"/>
              </a:rPr>
              <a:t>Polzuhin </a:t>
            </a:r>
            <a:r>
              <a:rPr dirty="0" sz="1200" spc="-5">
                <a:latin typeface="Times New Roman"/>
                <a:cs typeface="Times New Roman"/>
              </a:rPr>
              <a:t>answered,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 embarrassed. "But, your Excellency,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attach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significance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letters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recommendation,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 testimonial. 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drew </a:t>
            </a:r>
            <a:r>
              <a:rPr dirty="0" sz="1200" spc="-5">
                <a:latin typeface="Times New Roman"/>
                <a:cs typeface="Times New Roman"/>
              </a:rPr>
              <a:t>from his </a:t>
            </a:r>
            <a:r>
              <a:rPr dirty="0" sz="1200">
                <a:latin typeface="Times New Roman"/>
                <a:cs typeface="Times New Roman"/>
              </a:rPr>
              <a:t>pocket a letter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handed it to the director.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bottom of the  testimonial, </a:t>
            </a:r>
            <a:r>
              <a:rPr dirty="0" sz="1200" spc="-5">
                <a:latin typeface="Times New Roman"/>
                <a:cs typeface="Times New Roman"/>
              </a:rPr>
              <a:t>which was written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official language and handwriting, </a:t>
            </a:r>
            <a:r>
              <a:rPr dirty="0" sz="1200">
                <a:latin typeface="Times New Roman"/>
                <a:cs typeface="Times New Roman"/>
              </a:rPr>
              <a:t>stood the </a:t>
            </a:r>
            <a:r>
              <a:rPr dirty="0" sz="1200" spc="-5">
                <a:latin typeface="Times New Roman"/>
                <a:cs typeface="Times New Roman"/>
              </a:rPr>
              <a:t>signature 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Governor. Everything pointed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Governor's </a:t>
            </a:r>
            <a:r>
              <a:rPr dirty="0" sz="1200">
                <a:latin typeface="Times New Roman"/>
                <a:cs typeface="Times New Roman"/>
              </a:rPr>
              <a:t>having </a:t>
            </a:r>
            <a:r>
              <a:rPr dirty="0" sz="1200" spc="-5">
                <a:latin typeface="Times New Roman"/>
                <a:cs typeface="Times New Roman"/>
              </a:rPr>
              <a:t>signed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unread, </a:t>
            </a:r>
            <a:r>
              <a:rPr dirty="0" sz="1200">
                <a:latin typeface="Times New Roman"/>
                <a:cs typeface="Times New Roman"/>
              </a:rPr>
              <a:t>simply  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rid of some importunate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lady.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"There's </a:t>
            </a:r>
            <a:r>
              <a:rPr dirty="0" sz="1200">
                <a:latin typeface="Times New Roman"/>
                <a:cs typeface="Times New Roman"/>
              </a:rPr>
              <a:t>nothing for it, I bow to </a:t>
            </a:r>
            <a:r>
              <a:rPr dirty="0" sz="1200" spc="-5">
                <a:latin typeface="Times New Roman"/>
                <a:cs typeface="Times New Roman"/>
              </a:rPr>
              <a:t>his authority. </a:t>
            </a:r>
            <a:r>
              <a:rPr dirty="0" sz="1200">
                <a:latin typeface="Times New Roman"/>
                <a:cs typeface="Times New Roman"/>
              </a:rPr>
              <a:t>. . I obey . . </a:t>
            </a:r>
            <a:r>
              <a:rPr dirty="0" sz="1200" spc="-5">
                <a:latin typeface="Times New Roman"/>
                <a:cs typeface="Times New Roman"/>
              </a:rPr>
              <a:t>." said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director, </a:t>
            </a:r>
            <a:r>
              <a:rPr dirty="0" sz="1200">
                <a:latin typeface="Times New Roman"/>
                <a:cs typeface="Times New Roman"/>
              </a:rPr>
              <a:t>reading  the </a:t>
            </a:r>
            <a:r>
              <a:rPr dirty="0" sz="1200" spc="-5">
                <a:latin typeface="Times New Roman"/>
                <a:cs typeface="Times New Roman"/>
              </a:rPr>
              <a:t>testimonial, </a:t>
            </a:r>
            <a:r>
              <a:rPr dirty="0" sz="1200">
                <a:latin typeface="Times New Roman"/>
                <a:cs typeface="Times New Roman"/>
              </a:rPr>
              <a:t>and he </a:t>
            </a:r>
            <a:r>
              <a:rPr dirty="0" sz="1200" spc="-5">
                <a:latin typeface="Times New Roman"/>
                <a:cs typeface="Times New Roman"/>
              </a:rPr>
              <a:t>heaved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"Send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to-morrow. . . . </a:t>
            </a:r>
            <a:r>
              <a:rPr dirty="0" sz="1200" spc="-5">
                <a:latin typeface="Times New Roman"/>
                <a:cs typeface="Times New Roman"/>
              </a:rPr>
              <a:t>There's </a:t>
            </a:r>
            <a:r>
              <a:rPr dirty="0" sz="1200">
                <a:latin typeface="Times New Roman"/>
                <a:cs typeface="Times New Roman"/>
              </a:rPr>
              <a:t>nothing to be </a:t>
            </a:r>
            <a:r>
              <a:rPr dirty="0" sz="1200" spc="-5">
                <a:latin typeface="Times New Roman"/>
                <a:cs typeface="Times New Roman"/>
              </a:rPr>
              <a:t>done.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 when </a:t>
            </a:r>
            <a:r>
              <a:rPr dirty="0" sz="1200">
                <a:latin typeface="Times New Roman"/>
                <a:cs typeface="Times New Roman"/>
              </a:rPr>
              <a:t>Polzuhin </a:t>
            </a:r>
            <a:r>
              <a:rPr dirty="0" sz="1200" spc="-5">
                <a:latin typeface="Times New Roman"/>
                <a:cs typeface="Times New Roman"/>
              </a:rPr>
              <a:t>had gone </a:t>
            </a:r>
            <a:r>
              <a:rPr dirty="0" sz="1200">
                <a:latin typeface="Times New Roman"/>
                <a:cs typeface="Times New Roman"/>
              </a:rPr>
              <a:t>out, the </a:t>
            </a:r>
            <a:r>
              <a:rPr dirty="0" sz="1200" spc="-5">
                <a:latin typeface="Times New Roman"/>
                <a:cs typeface="Times New Roman"/>
              </a:rPr>
              <a:t>director abandoned himself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feeling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repulsion.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400"/>
              </a:lnSpc>
            </a:pPr>
            <a:r>
              <a:rPr dirty="0" sz="1200" spc="-5">
                <a:latin typeface="Times New Roman"/>
                <a:cs typeface="Times New Roman"/>
              </a:rPr>
              <a:t>"Sneak!"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hissed, </a:t>
            </a:r>
            <a:r>
              <a:rPr dirty="0" sz="1200">
                <a:latin typeface="Times New Roman"/>
                <a:cs typeface="Times New Roman"/>
              </a:rPr>
              <a:t>pacing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corner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the other. "He has got what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wanted,  </a:t>
            </a:r>
            <a:r>
              <a:rPr dirty="0" sz="1200">
                <a:latin typeface="Times New Roman"/>
                <a:cs typeface="Times New Roman"/>
              </a:rPr>
              <a:t>one way or the </a:t>
            </a:r>
            <a:r>
              <a:rPr dirty="0" sz="1200" spc="-5">
                <a:latin typeface="Times New Roman"/>
                <a:cs typeface="Times New Roman"/>
              </a:rPr>
              <a:t>other, </a:t>
            </a:r>
            <a:r>
              <a:rPr dirty="0" sz="1200">
                <a:latin typeface="Times New Roman"/>
                <a:cs typeface="Times New Roman"/>
              </a:rPr>
              <a:t>the good-for-nothing </a:t>
            </a:r>
            <a:r>
              <a:rPr dirty="0" sz="1200" spc="-5">
                <a:latin typeface="Times New Roman"/>
                <a:cs typeface="Times New Roman"/>
              </a:rPr>
              <a:t>toady! </a:t>
            </a:r>
            <a:r>
              <a:rPr dirty="0" sz="1200">
                <a:latin typeface="Times New Roman"/>
                <a:cs typeface="Times New Roman"/>
              </a:rPr>
              <a:t>Making up to the ladies! </a:t>
            </a:r>
            <a:r>
              <a:rPr dirty="0" sz="1200" spc="-5">
                <a:latin typeface="Times New Roman"/>
                <a:cs typeface="Times New Roman"/>
              </a:rPr>
              <a:t>Reptile!  Creature!"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director spat </a:t>
            </a:r>
            <a:r>
              <a:rPr dirty="0" sz="1200">
                <a:latin typeface="Times New Roman"/>
                <a:cs typeface="Times New Roman"/>
              </a:rPr>
              <a:t>loudly in the </a:t>
            </a:r>
            <a:r>
              <a:rPr dirty="0" sz="1200" spc="-5">
                <a:latin typeface="Times New Roman"/>
                <a:cs typeface="Times New Roman"/>
              </a:rPr>
              <a:t>direction </a:t>
            </a:r>
            <a:r>
              <a:rPr dirty="0" sz="1200">
                <a:latin typeface="Times New Roman"/>
                <a:cs typeface="Times New Roman"/>
              </a:rPr>
              <a:t>of the door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which  </a:t>
            </a:r>
            <a:r>
              <a:rPr dirty="0" sz="1200">
                <a:latin typeface="Times New Roman"/>
                <a:cs typeface="Times New Roman"/>
              </a:rPr>
              <a:t>Polzuhin </a:t>
            </a:r>
            <a:r>
              <a:rPr dirty="0" sz="1200" spc="-5">
                <a:latin typeface="Times New Roman"/>
                <a:cs typeface="Times New Roman"/>
              </a:rPr>
              <a:t>had departed, and was </a:t>
            </a:r>
            <a:r>
              <a:rPr dirty="0" sz="1200">
                <a:latin typeface="Times New Roman"/>
                <a:cs typeface="Times New Roman"/>
              </a:rPr>
              <a:t>immediately </a:t>
            </a:r>
            <a:r>
              <a:rPr dirty="0" sz="1200" spc="-5">
                <a:latin typeface="Times New Roman"/>
                <a:cs typeface="Times New Roman"/>
              </a:rPr>
              <a:t>overcome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embarrassment, 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moment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lady, </a:t>
            </a:r>
            <a:r>
              <a:rPr dirty="0" sz="1200">
                <a:latin typeface="Times New Roman"/>
                <a:cs typeface="Times New Roman"/>
              </a:rPr>
              <a:t>the wife of the </a:t>
            </a:r>
            <a:r>
              <a:rPr dirty="0" sz="1200" spc="-5">
                <a:latin typeface="Times New Roman"/>
                <a:cs typeface="Times New Roman"/>
              </a:rPr>
              <a:t>Superintendent </a:t>
            </a:r>
            <a:r>
              <a:rPr dirty="0" sz="1200">
                <a:latin typeface="Times New Roman"/>
                <a:cs typeface="Times New Roman"/>
              </a:rPr>
              <a:t>of the  </a:t>
            </a:r>
            <a:r>
              <a:rPr dirty="0" sz="1200" spc="-5">
                <a:latin typeface="Times New Roman"/>
                <a:cs typeface="Times New Roman"/>
              </a:rPr>
              <a:t>Provincial Treasury, walked </a:t>
            </a:r>
            <a:r>
              <a:rPr dirty="0" sz="1200">
                <a:latin typeface="Times New Roman"/>
                <a:cs typeface="Times New Roman"/>
              </a:rPr>
              <a:t>in at 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"I've come </a:t>
            </a:r>
            <a:r>
              <a:rPr dirty="0" sz="1200">
                <a:latin typeface="Times New Roman"/>
                <a:cs typeface="Times New Roman"/>
              </a:rPr>
              <a:t>for a tiny minute . . . a tiny minute. . </a:t>
            </a:r>
            <a:r>
              <a:rPr dirty="0" sz="1200" spc="-5">
                <a:latin typeface="Times New Roman"/>
                <a:cs typeface="Times New Roman"/>
              </a:rPr>
              <a:t>." began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lady. "Sit </a:t>
            </a:r>
            <a:r>
              <a:rPr dirty="0" sz="1200">
                <a:latin typeface="Times New Roman"/>
                <a:cs typeface="Times New Roman"/>
              </a:rPr>
              <a:t>down, </a:t>
            </a:r>
            <a:r>
              <a:rPr dirty="0" sz="1200" spc="-5">
                <a:latin typeface="Times New Roman"/>
                <a:cs typeface="Times New Roman"/>
              </a:rPr>
              <a:t>friend, and  </a:t>
            </a:r>
            <a:r>
              <a:rPr dirty="0" sz="1200">
                <a:latin typeface="Times New Roman"/>
                <a:cs typeface="Times New Roman"/>
              </a:rPr>
              <a:t>listen to me </a:t>
            </a:r>
            <a:r>
              <a:rPr dirty="0" sz="1200" spc="-5">
                <a:latin typeface="Times New Roman"/>
                <a:cs typeface="Times New Roman"/>
              </a:rPr>
              <a:t>attentively. </a:t>
            </a:r>
            <a:r>
              <a:rPr dirty="0" sz="1200">
                <a:latin typeface="Times New Roman"/>
                <a:cs typeface="Times New Roman"/>
              </a:rPr>
              <a:t>. . . Well, </a:t>
            </a:r>
            <a:r>
              <a:rPr dirty="0" sz="1200" spc="-10">
                <a:latin typeface="Times New Roman"/>
                <a:cs typeface="Times New Roman"/>
              </a:rPr>
              <a:t>I've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told </a:t>
            </a:r>
            <a:r>
              <a:rPr dirty="0" sz="1200" spc="-5">
                <a:latin typeface="Times New Roman"/>
                <a:cs typeface="Times New Roman"/>
              </a:rPr>
              <a:t>you have </a:t>
            </a:r>
            <a:r>
              <a:rPr dirty="0" sz="1200">
                <a:latin typeface="Times New Roman"/>
                <a:cs typeface="Times New Roman"/>
              </a:rPr>
              <a:t>a post </a:t>
            </a:r>
            <a:r>
              <a:rPr dirty="0" sz="1200" spc="-5">
                <a:latin typeface="Times New Roman"/>
                <a:cs typeface="Times New Roman"/>
              </a:rPr>
              <a:t>vacant.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To-day or  </a:t>
            </a:r>
            <a:r>
              <a:rPr dirty="0" sz="1200" spc="-5">
                <a:latin typeface="Times New Roman"/>
                <a:cs typeface="Times New Roman"/>
              </a:rPr>
              <a:t>to-morrow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receive a visit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young </a:t>
            </a:r>
            <a:r>
              <a:rPr dirty="0" sz="1200">
                <a:latin typeface="Times New Roman"/>
                <a:cs typeface="Times New Roman"/>
              </a:rPr>
              <a:t>man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Polzuhin. . 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lady </a:t>
            </a:r>
            <a:r>
              <a:rPr dirty="0" sz="1200" spc="-5">
                <a:latin typeface="Times New Roman"/>
                <a:cs typeface="Times New Roman"/>
              </a:rPr>
              <a:t>chattered </a:t>
            </a:r>
            <a:r>
              <a:rPr dirty="0" sz="1200">
                <a:latin typeface="Times New Roman"/>
                <a:cs typeface="Times New Roman"/>
              </a:rPr>
              <a:t>on, while the </a:t>
            </a:r>
            <a:r>
              <a:rPr dirty="0" sz="1200" spc="-5">
                <a:latin typeface="Times New Roman"/>
                <a:cs typeface="Times New Roman"/>
              </a:rPr>
              <a:t>director gazed at her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lustreless, stupefied eyes </a:t>
            </a:r>
            <a:r>
              <a:rPr dirty="0" sz="1200">
                <a:latin typeface="Times New Roman"/>
                <a:cs typeface="Times New Roman"/>
              </a:rPr>
              <a:t>like  a man on the point of </a:t>
            </a:r>
            <a:r>
              <a:rPr dirty="0" sz="1200" spc="-5">
                <a:latin typeface="Times New Roman"/>
                <a:cs typeface="Times New Roman"/>
              </a:rPr>
              <a:t>fainting, gazed and smiled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politeness.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21424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next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Vremensky </a:t>
            </a:r>
            <a:r>
              <a:rPr dirty="0" sz="1200" spc="-5">
                <a:latin typeface="Times New Roman"/>
                <a:cs typeface="Times New Roman"/>
              </a:rPr>
              <a:t>came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his office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a long time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director could </a:t>
            </a:r>
            <a:r>
              <a:rPr dirty="0" sz="1200">
                <a:latin typeface="Times New Roman"/>
                <a:cs typeface="Times New Roman"/>
              </a:rPr>
              <a:t>bring himself to tell the truth.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hesitated,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incoherent, and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not  think how to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say. He wanted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apologize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schoolmaster, </a:t>
            </a:r>
            <a:r>
              <a:rPr dirty="0" sz="1200">
                <a:latin typeface="Times New Roman"/>
                <a:cs typeface="Times New Roman"/>
              </a:rPr>
              <a:t>to tell  him the whole truth, but </a:t>
            </a:r>
            <a:r>
              <a:rPr dirty="0" sz="1200" spc="-5">
                <a:latin typeface="Times New Roman"/>
                <a:cs typeface="Times New Roman"/>
              </a:rPr>
              <a:t>his tongue </a:t>
            </a:r>
            <a:r>
              <a:rPr dirty="0" sz="1200">
                <a:latin typeface="Times New Roman"/>
                <a:cs typeface="Times New Roman"/>
              </a:rPr>
              <a:t>halted like a </a:t>
            </a:r>
            <a:r>
              <a:rPr dirty="0" sz="1200" spc="-5">
                <a:latin typeface="Times New Roman"/>
                <a:cs typeface="Times New Roman"/>
              </a:rPr>
              <a:t>drunkard's, his </a:t>
            </a:r>
            <a:r>
              <a:rPr dirty="0" sz="1200">
                <a:latin typeface="Times New Roman"/>
                <a:cs typeface="Times New Roman"/>
              </a:rPr>
              <a:t>ears burned,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was 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overwhelmed </a:t>
            </a:r>
            <a:r>
              <a:rPr dirty="0" sz="1200">
                <a:latin typeface="Times New Roman"/>
                <a:cs typeface="Times New Roman"/>
              </a:rPr>
              <a:t>with vexation </a:t>
            </a:r>
            <a:r>
              <a:rPr dirty="0" sz="1200" spc="-5">
                <a:latin typeface="Times New Roman"/>
                <a:cs typeface="Times New Roman"/>
              </a:rPr>
              <a:t>and resentment </a:t>
            </a:r>
            <a:r>
              <a:rPr dirty="0" sz="1200">
                <a:latin typeface="Times New Roman"/>
                <a:cs typeface="Times New Roman"/>
              </a:rPr>
              <a:t>that he should have to </a:t>
            </a:r>
            <a:r>
              <a:rPr dirty="0" sz="1200" spc="5">
                <a:latin typeface="Times New Roman"/>
                <a:cs typeface="Times New Roman"/>
              </a:rPr>
              <a:t>play </a:t>
            </a:r>
            <a:r>
              <a:rPr dirty="0" sz="1200">
                <a:latin typeface="Times New Roman"/>
                <a:cs typeface="Times New Roman"/>
              </a:rPr>
              <a:t>such  </a:t>
            </a:r>
            <a:r>
              <a:rPr dirty="0" sz="1200" spc="-5">
                <a:latin typeface="Times New Roman"/>
                <a:cs typeface="Times New Roman"/>
              </a:rPr>
              <a:t>an absurd </a:t>
            </a:r>
            <a:r>
              <a:rPr dirty="0" sz="1200">
                <a:latin typeface="Times New Roman"/>
                <a:cs typeface="Times New Roman"/>
              </a:rPr>
              <a:t>part—in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office,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subordinate.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suddenly </a:t>
            </a:r>
            <a:r>
              <a:rPr dirty="0" sz="1200" spc="-5">
                <a:latin typeface="Times New Roman"/>
                <a:cs typeface="Times New Roman"/>
              </a:rPr>
              <a:t>brought his </a:t>
            </a:r>
            <a:r>
              <a:rPr dirty="0" sz="1200">
                <a:latin typeface="Times New Roman"/>
                <a:cs typeface="Times New Roman"/>
              </a:rPr>
              <a:t>fist  </a:t>
            </a:r>
            <a:r>
              <a:rPr dirty="0" sz="1200" spc="-5">
                <a:latin typeface="Times New Roman"/>
                <a:cs typeface="Times New Roman"/>
              </a:rPr>
              <a:t>down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table, </a:t>
            </a:r>
            <a:r>
              <a:rPr dirty="0" sz="1200">
                <a:latin typeface="Times New Roman"/>
                <a:cs typeface="Times New Roman"/>
              </a:rPr>
              <a:t>leaped up, </a:t>
            </a:r>
            <a:r>
              <a:rPr dirty="0" sz="1200" spc="-5">
                <a:latin typeface="Times New Roman"/>
                <a:cs typeface="Times New Roman"/>
              </a:rPr>
              <a:t>and shouted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angrily: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have no post for </a:t>
            </a:r>
            <a:r>
              <a:rPr dirty="0" sz="1200" spc="-10">
                <a:latin typeface="Times New Roman"/>
                <a:cs typeface="Times New Roman"/>
              </a:rPr>
              <a:t>you! </a:t>
            </a:r>
            <a:r>
              <a:rPr dirty="0" sz="1200">
                <a:latin typeface="Times New Roman"/>
                <a:cs typeface="Times New Roman"/>
              </a:rPr>
              <a:t>I have not, </a:t>
            </a:r>
            <a:r>
              <a:rPr dirty="0" sz="1200" spc="-5">
                <a:latin typeface="Times New Roman"/>
                <a:cs typeface="Times New Roman"/>
              </a:rPr>
              <a:t>and that's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it! </a:t>
            </a:r>
            <a:r>
              <a:rPr dirty="0" sz="1200" spc="-5">
                <a:latin typeface="Times New Roman"/>
                <a:cs typeface="Times New Roman"/>
              </a:rPr>
              <a:t>Leave </a:t>
            </a:r>
            <a:r>
              <a:rPr dirty="0" sz="1200" spc="5">
                <a:latin typeface="Times New Roman"/>
                <a:cs typeface="Times New Roman"/>
              </a:rPr>
              <a:t>me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peace! Don't  </a:t>
            </a:r>
            <a:r>
              <a:rPr dirty="0" sz="1200">
                <a:latin typeface="Times New Roman"/>
                <a:cs typeface="Times New Roman"/>
              </a:rPr>
              <a:t>worry </a:t>
            </a:r>
            <a:r>
              <a:rPr dirty="0" sz="1200" spc="-5">
                <a:latin typeface="Times New Roman"/>
                <a:cs typeface="Times New Roman"/>
              </a:rPr>
              <a:t>me! Be so good 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leave 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alone!"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walked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4267"/>
            <a:ext cx="5426710" cy="865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 PECULIAR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BETWEEN twelve and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at night </a:t>
            </a:r>
            <a:r>
              <a:rPr dirty="0" sz="1200">
                <a:latin typeface="Times New Roman"/>
                <a:cs typeface="Times New Roman"/>
              </a:rPr>
              <a:t>a tall </a:t>
            </a:r>
            <a:r>
              <a:rPr dirty="0" sz="1200" spc="-5">
                <a:latin typeface="Times New Roman"/>
                <a:cs typeface="Times New Roman"/>
              </a:rPr>
              <a:t>gentleman, wearing </a:t>
            </a:r>
            <a:r>
              <a:rPr dirty="0" sz="1200">
                <a:latin typeface="Times New Roman"/>
                <a:cs typeface="Times New Roman"/>
              </a:rPr>
              <a:t>a top-hat and a </a:t>
            </a:r>
            <a:r>
              <a:rPr dirty="0" sz="1200" spc="-5">
                <a:latin typeface="Times New Roman"/>
                <a:cs typeface="Times New Roman"/>
              </a:rPr>
              <a:t>coat </a:t>
            </a:r>
            <a:r>
              <a:rPr dirty="0" sz="1200">
                <a:latin typeface="Times New Roman"/>
                <a:cs typeface="Times New Roman"/>
              </a:rPr>
              <a:t>with  a hood, </a:t>
            </a:r>
            <a:r>
              <a:rPr dirty="0" sz="1200" spc="-5">
                <a:latin typeface="Times New Roman"/>
                <a:cs typeface="Times New Roman"/>
              </a:rPr>
              <a:t>stops before </a:t>
            </a:r>
            <a:r>
              <a:rPr dirty="0" sz="1200">
                <a:latin typeface="Times New Roman"/>
                <a:cs typeface="Times New Roman"/>
              </a:rPr>
              <a:t>the door of </a:t>
            </a:r>
            <a:r>
              <a:rPr dirty="0" sz="1200" spc="-5">
                <a:latin typeface="Times New Roman"/>
                <a:cs typeface="Times New Roman"/>
              </a:rPr>
              <a:t>Marya Petrovna </a:t>
            </a:r>
            <a:r>
              <a:rPr dirty="0" sz="1200">
                <a:latin typeface="Times New Roman"/>
                <a:cs typeface="Times New Roman"/>
              </a:rPr>
              <a:t>Koshkin, a midwife </a:t>
            </a:r>
            <a:r>
              <a:rPr dirty="0" sz="1200" spc="-5">
                <a:latin typeface="Times New Roman"/>
                <a:cs typeface="Times New Roman"/>
              </a:rPr>
              <a:t>and an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maid.  Neither face </a:t>
            </a:r>
            <a:r>
              <a:rPr dirty="0" sz="1200">
                <a:latin typeface="Times New Roman"/>
                <a:cs typeface="Times New Roman"/>
              </a:rPr>
              <a:t>nor </a:t>
            </a:r>
            <a:r>
              <a:rPr dirty="0" sz="1200" spc="-5">
                <a:latin typeface="Times New Roman"/>
                <a:cs typeface="Times New Roman"/>
              </a:rPr>
              <a:t>hand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distinguished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autumn darkness, </a:t>
            </a:r>
            <a:r>
              <a:rPr dirty="0" sz="1200">
                <a:latin typeface="Times New Roman"/>
                <a:cs typeface="Times New Roman"/>
              </a:rPr>
              <a:t>but in the very  </a:t>
            </a:r>
            <a:r>
              <a:rPr dirty="0" sz="1200" spc="-5">
                <a:latin typeface="Times New Roman"/>
                <a:cs typeface="Times New Roman"/>
              </a:rPr>
              <a:t>manner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coughing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ringing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bell a </a:t>
            </a:r>
            <a:r>
              <a:rPr dirty="0" sz="1200" spc="-5">
                <a:latin typeface="Times New Roman"/>
                <a:cs typeface="Times New Roman"/>
              </a:rPr>
              <a:t>certain solidity, positiveness, and  even impressiveness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discerned. After </a:t>
            </a:r>
            <a:r>
              <a:rPr dirty="0" sz="1200">
                <a:latin typeface="Times New Roman"/>
                <a:cs typeface="Times New Roman"/>
              </a:rPr>
              <a:t>the third ring the door opens </a:t>
            </a:r>
            <a:r>
              <a:rPr dirty="0" sz="1200" spc="-5">
                <a:latin typeface="Times New Roman"/>
                <a:cs typeface="Times New Roman"/>
              </a:rPr>
              <a:t>and Marya  Petrovna herself </a:t>
            </a:r>
            <a:r>
              <a:rPr dirty="0" sz="1200">
                <a:latin typeface="Times New Roman"/>
                <a:cs typeface="Times New Roman"/>
              </a:rPr>
              <a:t>appears. </a:t>
            </a:r>
            <a:r>
              <a:rPr dirty="0" sz="1200" spc="-5">
                <a:latin typeface="Times New Roman"/>
                <a:cs typeface="Times New Roman"/>
              </a:rPr>
              <a:t>She 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man's overcoat </a:t>
            </a:r>
            <a:r>
              <a:rPr dirty="0" sz="1200">
                <a:latin typeface="Times New Roman"/>
                <a:cs typeface="Times New Roman"/>
              </a:rPr>
              <a:t>flung on </a:t>
            </a:r>
            <a:r>
              <a:rPr dirty="0" sz="1200" spc="-5">
                <a:latin typeface="Times New Roman"/>
                <a:cs typeface="Times New Roman"/>
              </a:rPr>
              <a:t>over her </a:t>
            </a:r>
            <a:r>
              <a:rPr dirty="0" sz="1200">
                <a:latin typeface="Times New Roman"/>
                <a:cs typeface="Times New Roman"/>
              </a:rPr>
              <a:t>white </a:t>
            </a:r>
            <a:r>
              <a:rPr dirty="0" sz="1200" spc="-5">
                <a:latin typeface="Times New Roman"/>
                <a:cs typeface="Times New Roman"/>
              </a:rPr>
              <a:t>petticoat.  </a:t>
            </a:r>
            <a:r>
              <a:rPr dirty="0" sz="1200">
                <a:latin typeface="Times New Roman"/>
                <a:cs typeface="Times New Roman"/>
              </a:rPr>
              <a:t>The little lamp with the </a:t>
            </a:r>
            <a:r>
              <a:rPr dirty="0" sz="1200" spc="-5">
                <a:latin typeface="Times New Roman"/>
                <a:cs typeface="Times New Roman"/>
              </a:rPr>
              <a:t>green </a:t>
            </a:r>
            <a:r>
              <a:rPr dirty="0" sz="1200">
                <a:latin typeface="Times New Roman"/>
                <a:cs typeface="Times New Roman"/>
              </a:rPr>
              <a:t>shade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she holds in </a:t>
            </a:r>
            <a:r>
              <a:rPr dirty="0" sz="1200" spc="-5">
                <a:latin typeface="Times New Roman"/>
                <a:cs typeface="Times New Roman"/>
              </a:rPr>
              <a:t>her hand </a:t>
            </a:r>
            <a:r>
              <a:rPr dirty="0" sz="1200">
                <a:latin typeface="Times New Roman"/>
                <a:cs typeface="Times New Roman"/>
              </a:rPr>
              <a:t>throws a </a:t>
            </a:r>
            <a:r>
              <a:rPr dirty="0" sz="1200" spc="-5">
                <a:latin typeface="Times New Roman"/>
                <a:cs typeface="Times New Roman"/>
              </a:rPr>
              <a:t>greenish </a:t>
            </a:r>
            <a:r>
              <a:rPr dirty="0" sz="1200">
                <a:latin typeface="Times New Roman"/>
                <a:cs typeface="Times New Roman"/>
              </a:rPr>
              <a:t>light  </a:t>
            </a:r>
            <a:r>
              <a:rPr dirty="0" sz="1200" spc="-5">
                <a:latin typeface="Times New Roman"/>
                <a:cs typeface="Times New Roman"/>
              </a:rPr>
              <a:t>over her sleepy, freckled face, </a:t>
            </a:r>
            <a:r>
              <a:rPr dirty="0" sz="1200">
                <a:latin typeface="Times New Roman"/>
                <a:cs typeface="Times New Roman"/>
              </a:rPr>
              <a:t>her scraggy neck,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lank, </a:t>
            </a:r>
            <a:r>
              <a:rPr dirty="0" sz="1200" spc="-5">
                <a:latin typeface="Times New Roman"/>
                <a:cs typeface="Times New Roman"/>
              </a:rPr>
              <a:t>reddish </a:t>
            </a:r>
            <a:r>
              <a:rPr dirty="0" sz="1200">
                <a:latin typeface="Times New Roman"/>
                <a:cs typeface="Times New Roman"/>
              </a:rPr>
              <a:t>hair that strays 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under 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cap.</a:t>
            </a:r>
            <a:endParaRPr sz="1200">
              <a:latin typeface="Times New Roman"/>
              <a:cs typeface="Times New Roman"/>
            </a:endParaRPr>
          </a:p>
          <a:p>
            <a:pPr marL="12700" marR="2641600">
              <a:lnSpc>
                <a:spcPts val="2770"/>
              </a:lnSpc>
              <a:spcBef>
                <a:spcPts val="295"/>
              </a:spcBef>
            </a:pPr>
            <a:r>
              <a:rPr dirty="0" sz="1200" spc="-5">
                <a:latin typeface="Times New Roman"/>
                <a:cs typeface="Times New Roman"/>
              </a:rPr>
              <a:t>"Can </a:t>
            </a:r>
            <a:r>
              <a:rPr dirty="0" sz="1200">
                <a:latin typeface="Times New Roman"/>
                <a:cs typeface="Times New Roman"/>
              </a:rPr>
              <a:t>I see the midwife?" </a:t>
            </a:r>
            <a:r>
              <a:rPr dirty="0" sz="1200" spc="-5">
                <a:latin typeface="Times New Roman"/>
                <a:cs typeface="Times New Roman"/>
              </a:rPr>
              <a:t>asks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gentleman.  "I am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midwife. </a:t>
            </a:r>
            <a:r>
              <a:rPr dirty="0" sz="1200">
                <a:latin typeface="Times New Roman"/>
                <a:cs typeface="Times New Roman"/>
              </a:rPr>
              <a:t>What 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want?"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spcBef>
                <a:spcPts val="113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gentleman walks </a:t>
            </a:r>
            <a:r>
              <a:rPr dirty="0" sz="1200">
                <a:latin typeface="Times New Roman"/>
                <a:cs typeface="Times New Roman"/>
              </a:rPr>
              <a:t>into the entry </a:t>
            </a:r>
            <a:r>
              <a:rPr dirty="0" sz="1200" spc="-5">
                <a:latin typeface="Times New Roman"/>
                <a:cs typeface="Times New Roman"/>
              </a:rPr>
              <a:t>and Marya Petrovna sees facing </a:t>
            </a:r>
            <a:r>
              <a:rPr dirty="0" sz="1200">
                <a:latin typeface="Times New Roman"/>
                <a:cs typeface="Times New Roman"/>
              </a:rPr>
              <a:t>her a tall, </a:t>
            </a:r>
            <a:r>
              <a:rPr dirty="0" sz="1200" spc="5">
                <a:latin typeface="Times New Roman"/>
                <a:cs typeface="Times New Roman"/>
              </a:rPr>
              <a:t>well-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 man, no </a:t>
            </a:r>
            <a:r>
              <a:rPr dirty="0" sz="1200" spc="-5">
                <a:latin typeface="Times New Roman"/>
                <a:cs typeface="Times New Roman"/>
              </a:rPr>
              <a:t>longer young, </a:t>
            </a:r>
            <a:r>
              <a:rPr dirty="0" sz="1200">
                <a:latin typeface="Times New Roman"/>
                <a:cs typeface="Times New Roman"/>
              </a:rPr>
              <a:t>but with a </a:t>
            </a:r>
            <a:r>
              <a:rPr dirty="0" sz="1200" spc="-5">
                <a:latin typeface="Times New Roman"/>
                <a:cs typeface="Times New Roman"/>
              </a:rPr>
              <a:t>handsome, severe face and </a:t>
            </a:r>
            <a:r>
              <a:rPr dirty="0" sz="1200" spc="5">
                <a:latin typeface="Times New Roman"/>
                <a:cs typeface="Times New Roman"/>
              </a:rPr>
              <a:t>bushy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whiskers.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collegiate </a:t>
            </a:r>
            <a:r>
              <a:rPr dirty="0" sz="1200">
                <a:latin typeface="Times New Roman"/>
                <a:cs typeface="Times New Roman"/>
              </a:rPr>
              <a:t>assessor,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name is Kiryakov,"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says. "I came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fetch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 spc="-5">
                <a:latin typeface="Times New Roman"/>
                <a:cs typeface="Times New Roman"/>
              </a:rPr>
              <a:t>wife.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please make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haste."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. . ." the midwife </a:t>
            </a:r>
            <a:r>
              <a:rPr dirty="0" sz="1200" spc="-5">
                <a:latin typeface="Times New Roman"/>
                <a:cs typeface="Times New Roman"/>
              </a:rPr>
              <a:t>assents. "I'll dress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once, and </a:t>
            </a:r>
            <a:r>
              <a:rPr dirty="0" sz="1200">
                <a:latin typeface="Times New Roman"/>
                <a:cs typeface="Times New Roman"/>
              </a:rPr>
              <a:t>I must trouble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wait  </a:t>
            </a:r>
            <a:r>
              <a:rPr dirty="0" sz="1200">
                <a:latin typeface="Times New Roman"/>
                <a:cs typeface="Times New Roman"/>
              </a:rPr>
              <a:t>for me in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parlour."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Kiryakov </a:t>
            </a:r>
            <a:r>
              <a:rPr dirty="0" sz="1200">
                <a:latin typeface="Times New Roman"/>
                <a:cs typeface="Times New Roman"/>
              </a:rPr>
              <a:t>takes off </a:t>
            </a:r>
            <a:r>
              <a:rPr dirty="0" sz="1200" spc="-5">
                <a:latin typeface="Times New Roman"/>
                <a:cs typeface="Times New Roman"/>
              </a:rPr>
              <a:t>his overcoat and goes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parlour.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greenish </a:t>
            </a:r>
            <a:r>
              <a:rPr dirty="0" sz="1200">
                <a:latin typeface="Times New Roman"/>
                <a:cs typeface="Times New Roman"/>
              </a:rPr>
              <a:t>light of the lamp  </a:t>
            </a:r>
            <a:r>
              <a:rPr dirty="0" sz="1200" spc="-5">
                <a:latin typeface="Times New Roman"/>
                <a:cs typeface="Times New Roman"/>
              </a:rPr>
              <a:t>lies </a:t>
            </a:r>
            <a:r>
              <a:rPr dirty="0" sz="1200">
                <a:latin typeface="Times New Roman"/>
                <a:cs typeface="Times New Roman"/>
              </a:rPr>
              <a:t>sparsely on the </a:t>
            </a:r>
            <a:r>
              <a:rPr dirty="0" sz="1200" spc="-5">
                <a:latin typeface="Times New Roman"/>
                <a:cs typeface="Times New Roman"/>
              </a:rPr>
              <a:t>cheap furniture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patched </a:t>
            </a:r>
            <a:r>
              <a:rPr dirty="0" sz="1200">
                <a:latin typeface="Times New Roman"/>
                <a:cs typeface="Times New Roman"/>
              </a:rPr>
              <a:t>white </a:t>
            </a:r>
            <a:r>
              <a:rPr dirty="0" sz="1200" spc="-5">
                <a:latin typeface="Times New Roman"/>
                <a:cs typeface="Times New Roman"/>
              </a:rPr>
              <a:t>covers, </a:t>
            </a:r>
            <a:r>
              <a:rPr dirty="0" sz="1200">
                <a:latin typeface="Times New Roman"/>
                <a:cs typeface="Times New Roman"/>
              </a:rPr>
              <a:t>on the pitiful </a:t>
            </a:r>
            <a:r>
              <a:rPr dirty="0" sz="1200" spc="-5">
                <a:latin typeface="Times New Roman"/>
                <a:cs typeface="Times New Roman"/>
              </a:rPr>
              <a:t>flowers </a:t>
            </a:r>
            <a:r>
              <a:rPr dirty="0" sz="1200">
                <a:latin typeface="Times New Roman"/>
                <a:cs typeface="Times New Roman"/>
              </a:rPr>
              <a:t>and  the posts on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ivy is </a:t>
            </a:r>
            <a:r>
              <a:rPr dirty="0" sz="1200" spc="-5">
                <a:latin typeface="Times New Roman"/>
                <a:cs typeface="Times New Roman"/>
              </a:rPr>
              <a:t>trained.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 smell of </a:t>
            </a:r>
            <a:r>
              <a:rPr dirty="0" sz="1200" spc="-5">
                <a:latin typeface="Times New Roman"/>
                <a:cs typeface="Times New Roman"/>
              </a:rPr>
              <a:t>geranium and carbolic. </a:t>
            </a:r>
            <a:r>
              <a:rPr dirty="0" sz="1200" spc="15">
                <a:latin typeface="Times New Roman"/>
                <a:cs typeface="Times New Roman"/>
              </a:rPr>
              <a:t>The  </a:t>
            </a:r>
            <a:r>
              <a:rPr dirty="0" sz="1200">
                <a:latin typeface="Times New Roman"/>
                <a:cs typeface="Times New Roman"/>
              </a:rPr>
              <a:t>little </a:t>
            </a:r>
            <a:r>
              <a:rPr dirty="0" sz="1200" spc="-5">
                <a:latin typeface="Times New Roman"/>
                <a:cs typeface="Times New Roman"/>
              </a:rPr>
              <a:t>clock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wall ticks timidly, as though </a:t>
            </a:r>
            <a:r>
              <a:rPr dirty="0" sz="1200">
                <a:latin typeface="Times New Roman"/>
                <a:cs typeface="Times New Roman"/>
              </a:rPr>
              <a:t>abashed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strange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ready,"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Marya </a:t>
            </a:r>
            <a:r>
              <a:rPr dirty="0" sz="1200" spc="-5">
                <a:latin typeface="Times New Roman"/>
                <a:cs typeface="Times New Roman"/>
              </a:rPr>
              <a:t>Petrovna, coming </a:t>
            </a:r>
            <a:r>
              <a:rPr dirty="0" sz="1200">
                <a:latin typeface="Times New Roman"/>
                <a:cs typeface="Times New Roman"/>
              </a:rPr>
              <a:t>into the room five minutes </a:t>
            </a:r>
            <a:r>
              <a:rPr dirty="0" sz="1200" spc="-5">
                <a:latin typeface="Times New Roman"/>
                <a:cs typeface="Times New Roman"/>
              </a:rPr>
              <a:t>later, dressed,  washed, and </a:t>
            </a:r>
            <a:r>
              <a:rPr dirty="0" sz="1200">
                <a:latin typeface="Times New Roman"/>
                <a:cs typeface="Times New Roman"/>
              </a:rPr>
              <a:t>ready for action. </a:t>
            </a:r>
            <a:r>
              <a:rPr dirty="0" sz="1200" spc="-10">
                <a:latin typeface="Times New Roman"/>
                <a:cs typeface="Times New Roman"/>
              </a:rPr>
              <a:t>"Let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make haste," </a:t>
            </a:r>
            <a:r>
              <a:rPr dirty="0" sz="1200" spc="-5">
                <a:latin typeface="Times New Roman"/>
                <a:cs typeface="Times New Roman"/>
              </a:rPr>
              <a:t>says Kiryakov. "And,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out of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enquire—what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ask for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 . . ."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Marya </a:t>
            </a:r>
            <a:r>
              <a:rPr dirty="0" sz="1200">
                <a:latin typeface="Times New Roman"/>
                <a:cs typeface="Times New Roman"/>
              </a:rPr>
              <a:t>Petrovna with </a:t>
            </a:r>
            <a:r>
              <a:rPr dirty="0" sz="1200" spc="-5">
                <a:latin typeface="Times New Roman"/>
                <a:cs typeface="Times New Roman"/>
              </a:rPr>
              <a:t>an embarrassed </a:t>
            </a:r>
            <a:r>
              <a:rPr dirty="0" sz="1200">
                <a:latin typeface="Times New Roman"/>
                <a:cs typeface="Times New Roman"/>
              </a:rPr>
              <a:t>smile. </a:t>
            </a:r>
            <a:r>
              <a:rPr dirty="0" sz="1200" spc="-5">
                <a:latin typeface="Times New Roman"/>
                <a:cs typeface="Times New Roman"/>
              </a:rPr>
              <a:t>"As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as  you will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that," </a:t>
            </a:r>
            <a:r>
              <a:rPr dirty="0" sz="1200" spc="-5">
                <a:latin typeface="Times New Roman"/>
                <a:cs typeface="Times New Roman"/>
              </a:rPr>
              <a:t>says Kiryakov, </a:t>
            </a:r>
            <a:r>
              <a:rPr dirty="0" sz="1200">
                <a:latin typeface="Times New Roman"/>
                <a:cs typeface="Times New Roman"/>
              </a:rPr>
              <a:t>looking coldly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steadily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midwife. "An  arrangement beforehand is best.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want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-5">
                <a:latin typeface="Times New Roman"/>
                <a:cs typeface="Times New Roman"/>
              </a:rPr>
              <a:t>advantage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 want </a:t>
            </a:r>
            <a:r>
              <a:rPr dirty="0" sz="1200">
                <a:latin typeface="Times New Roman"/>
                <a:cs typeface="Times New Roman"/>
              </a:rPr>
              <a:t>to take </a:t>
            </a:r>
            <a:r>
              <a:rPr dirty="0" sz="1200" spc="-5">
                <a:latin typeface="Times New Roman"/>
                <a:cs typeface="Times New Roman"/>
              </a:rPr>
              <a:t>advantage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me. To </a:t>
            </a:r>
            <a:r>
              <a:rPr dirty="0" sz="1200" spc="-5">
                <a:latin typeface="Times New Roman"/>
                <a:cs typeface="Times New Roman"/>
              </a:rPr>
              <a:t>avoid misunderstandings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more sensible for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make an arrangement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beforehand."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know—there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 fixed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work myself and am accustomed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respect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others.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injustice. </a:t>
            </a:r>
            <a:r>
              <a:rPr dirty="0" sz="1200" spc="-15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equally unpleasant to me if I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too little, or if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demand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me too  much, </a:t>
            </a:r>
            <a:r>
              <a:rPr dirty="0" sz="1200" spc="-5">
                <a:latin typeface="Times New Roman"/>
                <a:cs typeface="Times New Roman"/>
              </a:rPr>
              <a:t>and so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insist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naming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3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"Well, 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such different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143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"H'm.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view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hesitation,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fail </a:t>
            </a:r>
            <a:r>
              <a:rPr dirty="0" sz="1200">
                <a:latin typeface="Times New Roman"/>
                <a:cs typeface="Times New Roman"/>
              </a:rPr>
              <a:t>to understand, I </a:t>
            </a:r>
            <a:r>
              <a:rPr dirty="0" sz="1200" spc="-5">
                <a:latin typeface="Times New Roman"/>
                <a:cs typeface="Times New Roman"/>
              </a:rPr>
              <a:t>am constrained </a:t>
            </a:r>
            <a:r>
              <a:rPr dirty="0" sz="1200">
                <a:latin typeface="Times New Roman"/>
                <a:cs typeface="Times New Roman"/>
              </a:rPr>
              <a:t>to fix the  sum </a:t>
            </a:r>
            <a:r>
              <a:rPr dirty="0" sz="1200" spc="-5">
                <a:latin typeface="Times New Roman"/>
                <a:cs typeface="Times New Roman"/>
              </a:rPr>
              <a:t>myself.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can give you two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roubles."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"Good gracious! </a:t>
            </a:r>
            <a:r>
              <a:rPr dirty="0" sz="1200">
                <a:latin typeface="Times New Roman"/>
                <a:cs typeface="Times New Roman"/>
              </a:rPr>
              <a:t>. . . Upon my word! . . </a:t>
            </a:r>
            <a:r>
              <a:rPr dirty="0" sz="1200" spc="-5">
                <a:latin typeface="Times New Roman"/>
                <a:cs typeface="Times New Roman"/>
              </a:rPr>
              <a:t>." says Marya Petrovna, </a:t>
            </a:r>
            <a:r>
              <a:rPr dirty="0" sz="1200">
                <a:latin typeface="Times New Roman"/>
                <a:cs typeface="Times New Roman"/>
              </a:rPr>
              <a:t>turning </a:t>
            </a:r>
            <a:r>
              <a:rPr dirty="0" sz="1200" spc="-5">
                <a:latin typeface="Times New Roman"/>
                <a:cs typeface="Times New Roman"/>
              </a:rPr>
              <a:t>crimson and  </a:t>
            </a:r>
            <a:r>
              <a:rPr dirty="0" sz="1200">
                <a:latin typeface="Times New Roman"/>
                <a:cs typeface="Times New Roman"/>
              </a:rPr>
              <a:t>stepping back. </a:t>
            </a: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ashamed. </a:t>
            </a:r>
            <a:r>
              <a:rPr dirty="0" sz="1200">
                <a:latin typeface="Times New Roman"/>
                <a:cs typeface="Times New Roman"/>
              </a:rPr>
              <a:t>Rather than take </a:t>
            </a:r>
            <a:r>
              <a:rPr dirty="0" sz="1200" spc="-5">
                <a:latin typeface="Times New Roman"/>
                <a:cs typeface="Times New Roman"/>
              </a:rPr>
              <a:t>two roubles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come </a:t>
            </a:r>
            <a:r>
              <a:rPr dirty="0" sz="1200">
                <a:latin typeface="Times New Roman"/>
                <a:cs typeface="Times New Roman"/>
              </a:rPr>
              <a:t>for  nothing . . . . </a:t>
            </a:r>
            <a:r>
              <a:rPr dirty="0" sz="1200" spc="-5">
                <a:latin typeface="Times New Roman"/>
                <a:cs typeface="Times New Roman"/>
              </a:rPr>
              <a:t>Five </a:t>
            </a:r>
            <a:r>
              <a:rPr dirty="0" sz="1200">
                <a:latin typeface="Times New Roman"/>
                <a:cs typeface="Times New Roman"/>
              </a:rPr>
              <a:t>roubles, if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"Two roubles,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-5">
                <a:latin typeface="Times New Roman"/>
                <a:cs typeface="Times New Roman"/>
              </a:rPr>
              <a:t>kopeck more.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don't want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advantage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you, </a:t>
            </a:r>
            <a:r>
              <a:rPr dirty="0" sz="1200">
                <a:latin typeface="Times New Roman"/>
                <a:cs typeface="Times New Roman"/>
              </a:rPr>
              <a:t>but I do not  </a:t>
            </a:r>
            <a:r>
              <a:rPr dirty="0" sz="1200" spc="-5">
                <a:latin typeface="Times New Roman"/>
                <a:cs typeface="Times New Roman"/>
              </a:rPr>
              <a:t>intend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overcharged."</a:t>
            </a:r>
            <a:endParaRPr sz="1200">
              <a:latin typeface="Times New Roman"/>
              <a:cs typeface="Times New Roman"/>
            </a:endParaRPr>
          </a:p>
          <a:p>
            <a:pPr marL="12700" marR="1880870">
              <a:lnSpc>
                <a:spcPts val="2780"/>
              </a:lnSpc>
              <a:spcBef>
                <a:spcPts val="284"/>
              </a:spcBef>
            </a:pPr>
            <a:r>
              <a:rPr dirty="0" sz="1200" spc="-5">
                <a:latin typeface="Times New Roman"/>
                <a:cs typeface="Times New Roman"/>
              </a:rPr>
              <a:t>"As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please, </a:t>
            </a:r>
            <a:r>
              <a:rPr dirty="0" sz="1200">
                <a:latin typeface="Times New Roman"/>
                <a:cs typeface="Times New Roman"/>
              </a:rPr>
              <a:t>but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not coming for </a:t>
            </a:r>
            <a:r>
              <a:rPr dirty="0" sz="1200" spc="-5">
                <a:latin typeface="Times New Roman"/>
                <a:cs typeface="Times New Roman"/>
              </a:rPr>
              <a:t>two roubles. </a:t>
            </a:r>
            <a:r>
              <a:rPr dirty="0" sz="1200">
                <a:latin typeface="Times New Roman"/>
                <a:cs typeface="Times New Roman"/>
              </a:rPr>
              <a:t>. . </a:t>
            </a:r>
            <a:r>
              <a:rPr dirty="0" sz="1200" spc="-5">
                <a:latin typeface="Times New Roman"/>
                <a:cs typeface="Times New Roman"/>
              </a:rPr>
              <a:t>."  "But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law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have not the </a:t>
            </a:r>
            <a:r>
              <a:rPr dirty="0" sz="1200" spc="-5">
                <a:latin typeface="Times New Roman"/>
                <a:cs typeface="Times New Roman"/>
              </a:rPr>
              <a:t>right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refuse."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latin typeface="Times New Roman"/>
                <a:cs typeface="Times New Roman"/>
              </a:rPr>
              <a:t>"Very </a:t>
            </a:r>
            <a:r>
              <a:rPr dirty="0" sz="1200" spc="-5">
                <a:latin typeface="Times New Roman"/>
                <a:cs typeface="Times New Roman"/>
              </a:rPr>
              <a:t>well,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come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nothing."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"I won't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nothing. All work ought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receive remuneration. 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work myself and </a:t>
            </a:r>
            <a:r>
              <a:rPr dirty="0" sz="1200">
                <a:latin typeface="Times New Roman"/>
                <a:cs typeface="Times New Roman"/>
              </a:rPr>
              <a:t>I understand that. . . </a:t>
            </a:r>
            <a:r>
              <a:rPr dirty="0" sz="1200" spc="-5">
                <a:latin typeface="Times New Roman"/>
                <a:cs typeface="Times New Roman"/>
              </a:rPr>
              <a:t>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"I won't come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two roubles," Marya Petrovna answers mildly. "I'll </a:t>
            </a:r>
            <a:r>
              <a:rPr dirty="0" sz="1200">
                <a:latin typeface="Times New Roman"/>
                <a:cs typeface="Times New Roman"/>
              </a:rPr>
              <a:t>come for nothing  if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like."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>
                <a:latin typeface="Times New Roman"/>
                <a:cs typeface="Times New Roman"/>
              </a:rPr>
              <a:t>that case I </a:t>
            </a:r>
            <a:r>
              <a:rPr dirty="0" sz="1200" spc="-5">
                <a:latin typeface="Times New Roman"/>
                <a:cs typeface="Times New Roman"/>
              </a:rPr>
              <a:t>regret </a:t>
            </a:r>
            <a:r>
              <a:rPr dirty="0" sz="1200">
                <a:latin typeface="Times New Roman"/>
                <a:cs typeface="Times New Roman"/>
              </a:rPr>
              <a:t>that I have troubled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for nothing. . . .  I have the honour to </a:t>
            </a:r>
            <a:r>
              <a:rPr dirty="0" sz="1200" spc="-5">
                <a:latin typeface="Times New Roman"/>
                <a:cs typeface="Times New Roman"/>
              </a:rPr>
              <a:t>wish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-5">
                <a:latin typeface="Times New Roman"/>
                <a:cs typeface="Times New Roman"/>
              </a:rPr>
              <a:t> good-bye."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"Well,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a man!" </a:t>
            </a:r>
            <a:r>
              <a:rPr dirty="0" sz="1200" spc="-5">
                <a:latin typeface="Times New Roman"/>
                <a:cs typeface="Times New Roman"/>
              </a:rPr>
              <a:t>says Marya Petrovna, </a:t>
            </a:r>
            <a:r>
              <a:rPr dirty="0" sz="1200">
                <a:latin typeface="Times New Roman"/>
                <a:cs typeface="Times New Roman"/>
              </a:rPr>
              <a:t>seeing him into the </a:t>
            </a:r>
            <a:r>
              <a:rPr dirty="0" sz="1200" spc="-10">
                <a:latin typeface="Times New Roman"/>
                <a:cs typeface="Times New Roman"/>
              </a:rPr>
              <a:t>entry. </a:t>
            </a:r>
            <a:r>
              <a:rPr dirty="0" sz="1200">
                <a:latin typeface="Times New Roman"/>
                <a:cs typeface="Times New Roman"/>
              </a:rPr>
              <a:t>"I will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three roubles </a:t>
            </a:r>
            <a:r>
              <a:rPr dirty="0" sz="1200">
                <a:latin typeface="Times New Roman"/>
                <a:cs typeface="Times New Roman"/>
              </a:rPr>
              <a:t>if that will satisfy</a:t>
            </a:r>
            <a:r>
              <a:rPr dirty="0" sz="1200" spc="-5">
                <a:latin typeface="Times New Roman"/>
                <a:cs typeface="Times New Roman"/>
              </a:rPr>
              <a:t> you."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Kiryakov frowns and ponders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full minutes, looking with </a:t>
            </a:r>
            <a:r>
              <a:rPr dirty="0" sz="1200" spc="-5">
                <a:latin typeface="Times New Roman"/>
                <a:cs typeface="Times New Roman"/>
              </a:rPr>
              <a:t>concentration </a:t>
            </a:r>
            <a:r>
              <a:rPr dirty="0" sz="1200">
                <a:latin typeface="Times New Roman"/>
                <a:cs typeface="Times New Roman"/>
              </a:rPr>
              <a:t>on the  </a:t>
            </a:r>
            <a:r>
              <a:rPr dirty="0" sz="1200" spc="-5">
                <a:latin typeface="Times New Roman"/>
                <a:cs typeface="Times New Roman"/>
              </a:rPr>
              <a:t>floor, </a:t>
            </a:r>
            <a:r>
              <a:rPr dirty="0" sz="1200">
                <a:latin typeface="Times New Roman"/>
                <a:cs typeface="Times New Roman"/>
              </a:rPr>
              <a:t>then he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resolutely, "No," and goes </a:t>
            </a:r>
            <a:r>
              <a:rPr dirty="0" sz="1200">
                <a:latin typeface="Times New Roman"/>
                <a:cs typeface="Times New Roman"/>
              </a:rPr>
              <a:t>out into the </a:t>
            </a:r>
            <a:r>
              <a:rPr dirty="0" sz="1200" spc="-5">
                <a:latin typeface="Times New Roman"/>
                <a:cs typeface="Times New Roman"/>
              </a:rPr>
              <a:t>street.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astonished and  disconcerted </a:t>
            </a:r>
            <a:r>
              <a:rPr dirty="0" sz="1200">
                <a:latin typeface="Times New Roman"/>
                <a:cs typeface="Times New Roman"/>
              </a:rPr>
              <a:t>midwife </a:t>
            </a:r>
            <a:r>
              <a:rPr dirty="0" sz="1200" spc="-5">
                <a:latin typeface="Times New Roman"/>
                <a:cs typeface="Times New Roman"/>
              </a:rPr>
              <a:t>fastens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door after </a:t>
            </a:r>
            <a:r>
              <a:rPr dirty="0" sz="1200">
                <a:latin typeface="Times New Roman"/>
                <a:cs typeface="Times New Roman"/>
              </a:rPr>
              <a:t>him and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back into </a:t>
            </a:r>
            <a:r>
              <a:rPr dirty="0" sz="1200" spc="-5">
                <a:latin typeface="Times New Roman"/>
                <a:cs typeface="Times New Roman"/>
              </a:rPr>
              <a:t>her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bedroom.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"He's </a:t>
            </a:r>
            <a:r>
              <a:rPr dirty="0" sz="1200" spc="-5">
                <a:latin typeface="Times New Roman"/>
                <a:cs typeface="Times New Roman"/>
              </a:rPr>
              <a:t>good-looking, respectable, </a:t>
            </a:r>
            <a:r>
              <a:rPr dirty="0" sz="1200">
                <a:latin typeface="Times New Roman"/>
                <a:cs typeface="Times New Roman"/>
              </a:rPr>
              <a:t>but how queer, God </a:t>
            </a:r>
            <a:r>
              <a:rPr dirty="0" sz="1200" spc="-5">
                <a:latin typeface="Times New Roman"/>
                <a:cs typeface="Times New Roman"/>
              </a:rPr>
              <a:t>bless </a:t>
            </a:r>
            <a:r>
              <a:rPr dirty="0" sz="1200">
                <a:latin typeface="Times New Roman"/>
                <a:cs typeface="Times New Roman"/>
              </a:rPr>
              <a:t>the man! . . </a:t>
            </a:r>
            <a:r>
              <a:rPr dirty="0" sz="1200" spc="-5">
                <a:latin typeface="Times New Roman"/>
                <a:cs typeface="Times New Roman"/>
              </a:rPr>
              <a:t>." she </a:t>
            </a:r>
            <a:r>
              <a:rPr dirty="0" sz="1200">
                <a:latin typeface="Times New Roman"/>
                <a:cs typeface="Times New Roman"/>
              </a:rPr>
              <a:t>thinks </a:t>
            </a:r>
            <a:r>
              <a:rPr dirty="0" sz="1200" spc="-5">
                <a:latin typeface="Times New Roman"/>
                <a:cs typeface="Times New Roman"/>
              </a:rPr>
              <a:t>as  she gets </a:t>
            </a:r>
            <a:r>
              <a:rPr dirty="0" sz="1200">
                <a:latin typeface="Times New Roman"/>
                <a:cs typeface="Times New Roman"/>
              </a:rPr>
              <a:t>into bed.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less </a:t>
            </a:r>
            <a:r>
              <a:rPr dirty="0" sz="1200">
                <a:latin typeface="Times New Roman"/>
                <a:cs typeface="Times New Roman"/>
              </a:rPr>
              <a:t>than half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hour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hears </a:t>
            </a:r>
            <a:r>
              <a:rPr dirty="0" sz="1200" spc="-5">
                <a:latin typeface="Times New Roman"/>
                <a:cs typeface="Times New Roman"/>
              </a:rPr>
              <a:t>another ring;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gets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and sees </a:t>
            </a:r>
            <a:r>
              <a:rPr dirty="0" sz="1200">
                <a:latin typeface="Times New Roman"/>
                <a:cs typeface="Times New Roman"/>
              </a:rPr>
              <a:t>the same  </a:t>
            </a:r>
            <a:r>
              <a:rPr dirty="0" sz="1200" spc="-5">
                <a:latin typeface="Times New Roman"/>
                <a:cs typeface="Times New Roman"/>
              </a:rPr>
              <a:t>Kiryakov again.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"Extraordinary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things are </a:t>
            </a:r>
            <a:r>
              <a:rPr dirty="0" sz="1200" spc="-5">
                <a:latin typeface="Times New Roman"/>
                <a:cs typeface="Times New Roman"/>
              </a:rPr>
              <a:t>mismanaged. Neither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chemist, </a:t>
            </a:r>
            <a:r>
              <a:rPr dirty="0" sz="1200">
                <a:latin typeface="Times New Roman"/>
                <a:cs typeface="Times New Roman"/>
              </a:rPr>
              <a:t>nor the </a:t>
            </a:r>
            <a:r>
              <a:rPr dirty="0" sz="1200" spc="-5">
                <a:latin typeface="Times New Roman"/>
                <a:cs typeface="Times New Roman"/>
              </a:rPr>
              <a:t>police, </a:t>
            </a:r>
            <a:r>
              <a:rPr dirty="0" sz="1200">
                <a:latin typeface="Times New Roman"/>
                <a:cs typeface="Times New Roman"/>
              </a:rPr>
              <a:t>nor  the </a:t>
            </a:r>
            <a:r>
              <a:rPr dirty="0" sz="1200" spc="-5">
                <a:latin typeface="Times New Roman"/>
                <a:cs typeface="Times New Roman"/>
              </a:rPr>
              <a:t>house-porters can give </a:t>
            </a:r>
            <a:r>
              <a:rPr dirty="0" sz="1200">
                <a:latin typeface="Times New Roman"/>
                <a:cs typeface="Times New Roman"/>
              </a:rPr>
              <a:t>me the </a:t>
            </a:r>
            <a:r>
              <a:rPr dirty="0" sz="1200" spc="-5">
                <a:latin typeface="Times New Roman"/>
                <a:cs typeface="Times New Roman"/>
              </a:rPr>
              <a:t>address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midwife, and so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under the necessity  of </a:t>
            </a:r>
            <a:r>
              <a:rPr dirty="0" sz="1200" spc="-5">
                <a:latin typeface="Times New Roman"/>
                <a:cs typeface="Times New Roman"/>
              </a:rPr>
              <a:t>assenting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terms. I </a:t>
            </a:r>
            <a:r>
              <a:rPr dirty="0" sz="1200" spc="-5">
                <a:latin typeface="Times New Roman"/>
                <a:cs typeface="Times New Roman"/>
              </a:rPr>
              <a:t>will give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roubles, </a:t>
            </a:r>
            <a:r>
              <a:rPr dirty="0" sz="1200">
                <a:latin typeface="Times New Roman"/>
                <a:cs typeface="Times New Roman"/>
              </a:rPr>
              <a:t>but . . . I </a:t>
            </a:r>
            <a:r>
              <a:rPr dirty="0" sz="1200" spc="-5">
                <a:latin typeface="Times New Roman"/>
                <a:cs typeface="Times New Roman"/>
              </a:rPr>
              <a:t>warn you beforehand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engage </a:t>
            </a:r>
            <a:r>
              <a:rPr dirty="0" sz="1200">
                <a:latin typeface="Times New Roman"/>
                <a:cs typeface="Times New Roman"/>
              </a:rPr>
              <a:t>servants or receive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kind of </a:t>
            </a:r>
            <a:r>
              <a:rPr dirty="0" sz="1200" spc="-5">
                <a:latin typeface="Times New Roman"/>
                <a:cs typeface="Times New Roman"/>
              </a:rPr>
              <a:t>services, </a:t>
            </a:r>
            <a:r>
              <a:rPr dirty="0" sz="1200">
                <a:latin typeface="Times New Roman"/>
                <a:cs typeface="Times New Roman"/>
              </a:rPr>
              <a:t>I make </a:t>
            </a:r>
            <a:r>
              <a:rPr dirty="0" sz="1200" spc="-5">
                <a:latin typeface="Times New Roman"/>
                <a:cs typeface="Times New Roman"/>
              </a:rPr>
              <a:t>an arrangement  beforehand </a:t>
            </a:r>
            <a:r>
              <a:rPr dirty="0" sz="1200">
                <a:latin typeface="Times New Roman"/>
                <a:cs typeface="Times New Roman"/>
              </a:rPr>
              <a:t>in order that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no talk of </a:t>
            </a:r>
            <a:r>
              <a:rPr dirty="0" sz="1200" spc="-5">
                <a:latin typeface="Times New Roman"/>
                <a:cs typeface="Times New Roman"/>
              </a:rPr>
              <a:t>extras, </a:t>
            </a:r>
            <a:r>
              <a:rPr dirty="0" sz="1200">
                <a:latin typeface="Times New Roman"/>
                <a:cs typeface="Times New Roman"/>
              </a:rPr>
              <a:t>tips, or </a:t>
            </a:r>
            <a:r>
              <a:rPr dirty="0" sz="1200" spc="-5">
                <a:latin typeface="Times New Roman"/>
                <a:cs typeface="Times New Roman"/>
              </a:rPr>
              <a:t>anything </a:t>
            </a:r>
            <a:r>
              <a:rPr dirty="0" sz="1200" spc="5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sort. Everyone ought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receive what is 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Marya </a:t>
            </a:r>
            <a:r>
              <a:rPr dirty="0" sz="1200">
                <a:latin typeface="Times New Roman"/>
                <a:cs typeface="Times New Roman"/>
              </a:rPr>
              <a:t>Petrovna has not </a:t>
            </a:r>
            <a:r>
              <a:rPr dirty="0" sz="1200" spc="-5">
                <a:latin typeface="Times New Roman"/>
                <a:cs typeface="Times New Roman"/>
              </a:rPr>
              <a:t>listened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Kiryakov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long, </a:t>
            </a:r>
            <a:r>
              <a:rPr dirty="0" sz="1200">
                <a:latin typeface="Times New Roman"/>
                <a:cs typeface="Times New Roman"/>
              </a:rPr>
              <a:t>but already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feels that </a:t>
            </a:r>
            <a:r>
              <a:rPr dirty="0" sz="1200" spc="-5">
                <a:latin typeface="Times New Roman"/>
                <a:cs typeface="Times New Roman"/>
              </a:rPr>
              <a:t>she is  bored and repelled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him, that </a:t>
            </a:r>
            <a:r>
              <a:rPr dirty="0" sz="1200" spc="-5">
                <a:latin typeface="Times New Roman"/>
                <a:cs typeface="Times New Roman"/>
              </a:rPr>
              <a:t>his even, measured speech lies </a:t>
            </a:r>
            <a:r>
              <a:rPr dirty="0" sz="1200">
                <a:latin typeface="Times New Roman"/>
                <a:cs typeface="Times New Roman"/>
              </a:rPr>
              <a:t>like a </a:t>
            </a:r>
            <a:r>
              <a:rPr dirty="0" sz="1200" spc="-5">
                <a:latin typeface="Times New Roman"/>
                <a:cs typeface="Times New Roman"/>
              </a:rPr>
              <a:t>weight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 soul.  She dresses and goes </a:t>
            </a:r>
            <a:r>
              <a:rPr dirty="0" sz="1200">
                <a:latin typeface="Times New Roman"/>
                <a:cs typeface="Times New Roman"/>
              </a:rPr>
              <a:t>out into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street with him. The </a:t>
            </a:r>
            <a:r>
              <a:rPr dirty="0" sz="1200" spc="-5">
                <a:latin typeface="Times New Roman"/>
                <a:cs typeface="Times New Roman"/>
              </a:rPr>
              <a:t>air is </a:t>
            </a:r>
            <a:r>
              <a:rPr dirty="0" sz="1200">
                <a:latin typeface="Times New Roman"/>
                <a:cs typeface="Times New Roman"/>
              </a:rPr>
              <a:t>still but </a:t>
            </a:r>
            <a:r>
              <a:rPr dirty="0" sz="1200" spc="-5">
                <a:latin typeface="Times New Roman"/>
                <a:cs typeface="Times New Roman"/>
              </a:rPr>
              <a:t>cold,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5">
                <a:latin typeface="Times New Roman"/>
                <a:cs typeface="Times New Roman"/>
              </a:rPr>
              <a:t>sky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345" cy="88309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1143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so overcast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light </a:t>
            </a:r>
            <a:r>
              <a:rPr dirty="0" sz="1200">
                <a:latin typeface="Times New Roman"/>
                <a:cs typeface="Times New Roman"/>
              </a:rPr>
              <a:t>of the street </a:t>
            </a:r>
            <a:r>
              <a:rPr dirty="0" sz="1200" spc="-5">
                <a:latin typeface="Times New Roman"/>
                <a:cs typeface="Times New Roman"/>
              </a:rPr>
              <a:t>lamps is </a:t>
            </a:r>
            <a:r>
              <a:rPr dirty="0" sz="1200">
                <a:latin typeface="Times New Roman"/>
                <a:cs typeface="Times New Roman"/>
              </a:rPr>
              <a:t>hardly visible. The sloshy snow </a:t>
            </a:r>
            <a:r>
              <a:rPr dirty="0" sz="1200" spc="-5">
                <a:latin typeface="Times New Roman"/>
                <a:cs typeface="Times New Roman"/>
              </a:rPr>
              <a:t>squelches  under their feet. </a:t>
            </a:r>
            <a:r>
              <a:rPr dirty="0" sz="1200">
                <a:latin typeface="Times New Roman"/>
                <a:cs typeface="Times New Roman"/>
              </a:rPr>
              <a:t>The midwife looks intently but does not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suppose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far?" </a:t>
            </a:r>
            <a:r>
              <a:rPr dirty="0" sz="1200" spc="-5">
                <a:latin typeface="Times New Roman"/>
                <a:cs typeface="Times New Roman"/>
              </a:rPr>
              <a:t>she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"No, </a:t>
            </a:r>
            <a:r>
              <a:rPr dirty="0" sz="1200">
                <a:latin typeface="Times New Roman"/>
                <a:cs typeface="Times New Roman"/>
              </a:rPr>
              <a:t>not far," </a:t>
            </a:r>
            <a:r>
              <a:rPr dirty="0" sz="1200" spc="-5">
                <a:latin typeface="Times New Roman"/>
                <a:cs typeface="Times New Roman"/>
              </a:rPr>
              <a:t>Kiryakov answers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grimly.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They walk down one </a:t>
            </a:r>
            <a:r>
              <a:rPr dirty="0" sz="1200" spc="-5">
                <a:latin typeface="Times New Roman"/>
                <a:cs typeface="Times New Roman"/>
              </a:rPr>
              <a:t>turning,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second, </a:t>
            </a:r>
            <a:r>
              <a:rPr dirty="0" sz="1200">
                <a:latin typeface="Times New Roman"/>
                <a:cs typeface="Times New Roman"/>
              </a:rPr>
              <a:t>a third. . . . </a:t>
            </a:r>
            <a:r>
              <a:rPr dirty="0" sz="1200" spc="-5">
                <a:latin typeface="Times New Roman"/>
                <a:cs typeface="Times New Roman"/>
              </a:rPr>
              <a:t>Kiryakov strides along, and even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-5">
                <a:latin typeface="Times New Roman"/>
                <a:cs typeface="Times New Roman"/>
              </a:rPr>
              <a:t>his respectability and positiveness 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apparent.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awful </a:t>
            </a:r>
            <a:r>
              <a:rPr dirty="0" sz="1200">
                <a:latin typeface="Times New Roman"/>
                <a:cs typeface="Times New Roman"/>
              </a:rPr>
              <a:t>weather!" the midwife </a:t>
            </a:r>
            <a:r>
              <a:rPr dirty="0" sz="1200" spc="-5">
                <a:latin typeface="Times New Roman"/>
                <a:cs typeface="Times New Roman"/>
              </a:rPr>
              <a:t>observes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he preserves a dignified </a:t>
            </a:r>
            <a:r>
              <a:rPr dirty="0" sz="1200" spc="-5">
                <a:latin typeface="Times New Roman"/>
                <a:cs typeface="Times New Roman"/>
              </a:rPr>
              <a:t>silence,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noticeable </a:t>
            </a:r>
            <a:r>
              <a:rPr dirty="0" sz="1200">
                <a:latin typeface="Times New Roman"/>
                <a:cs typeface="Times New Roman"/>
              </a:rPr>
              <a:t>that he </a:t>
            </a:r>
            <a:r>
              <a:rPr dirty="0" sz="1200" spc="-5">
                <a:latin typeface="Times New Roman"/>
                <a:cs typeface="Times New Roman"/>
              </a:rPr>
              <a:t>tries </a:t>
            </a:r>
            <a:r>
              <a:rPr dirty="0" sz="1200">
                <a:latin typeface="Times New Roman"/>
                <a:cs typeface="Times New Roman"/>
              </a:rPr>
              <a:t>to step on the  smooth </a:t>
            </a:r>
            <a:r>
              <a:rPr dirty="0" sz="1200" spc="-5">
                <a:latin typeface="Times New Roman"/>
                <a:cs typeface="Times New Roman"/>
              </a:rPr>
              <a:t>stones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</a:t>
            </a:r>
            <a:r>
              <a:rPr dirty="0" sz="1200">
                <a:latin typeface="Times New Roman"/>
                <a:cs typeface="Times New Roman"/>
              </a:rPr>
              <a:t>spoiling </a:t>
            </a:r>
            <a:r>
              <a:rPr dirty="0" sz="1200" spc="-5">
                <a:latin typeface="Times New Roman"/>
                <a:cs typeface="Times New Roman"/>
              </a:rPr>
              <a:t>his goloshes. At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 long </a:t>
            </a:r>
            <a:r>
              <a:rPr dirty="0" sz="1200" spc="-5">
                <a:latin typeface="Times New Roman"/>
                <a:cs typeface="Times New Roman"/>
              </a:rPr>
              <a:t>walk </a:t>
            </a:r>
            <a:r>
              <a:rPr dirty="0" sz="1200">
                <a:latin typeface="Times New Roman"/>
                <a:cs typeface="Times New Roman"/>
              </a:rPr>
              <a:t>the midwife </a:t>
            </a:r>
            <a:r>
              <a:rPr dirty="0" sz="1200" spc="-5">
                <a:latin typeface="Times New Roman"/>
                <a:cs typeface="Times New Roman"/>
              </a:rPr>
              <a:t>steps 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entry; from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she can see </a:t>
            </a:r>
            <a:r>
              <a:rPr dirty="0" sz="1200">
                <a:latin typeface="Times New Roman"/>
                <a:cs typeface="Times New Roman"/>
              </a:rPr>
              <a:t>a big decently </a:t>
            </a:r>
            <a:r>
              <a:rPr dirty="0" sz="1200" spc="-5">
                <a:latin typeface="Times New Roman"/>
                <a:cs typeface="Times New Roman"/>
              </a:rPr>
              <a:t>furnished </a:t>
            </a:r>
            <a:r>
              <a:rPr dirty="0" sz="1200">
                <a:latin typeface="Times New Roman"/>
                <a:cs typeface="Times New Roman"/>
              </a:rPr>
              <a:t>drawing-room. </a:t>
            </a:r>
            <a:r>
              <a:rPr dirty="0" sz="1200" spc="-5">
                <a:latin typeface="Times New Roman"/>
                <a:cs typeface="Times New Roman"/>
              </a:rPr>
              <a:t>There is  </a:t>
            </a:r>
            <a:r>
              <a:rPr dirty="0" sz="1200">
                <a:latin typeface="Times New Roman"/>
                <a:cs typeface="Times New Roman"/>
              </a:rPr>
              <a:t>not a soul in the rooms, </a:t>
            </a:r>
            <a:r>
              <a:rPr dirty="0" sz="1200" spc="-5">
                <a:latin typeface="Times New Roman"/>
                <a:cs typeface="Times New Roman"/>
              </a:rPr>
              <a:t>even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bedroom where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woman is lying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labour. </a:t>
            </a:r>
            <a:r>
              <a:rPr dirty="0" sz="1200">
                <a:latin typeface="Times New Roman"/>
                <a:cs typeface="Times New Roman"/>
              </a:rPr>
              <a:t>. . .  The old </a:t>
            </a:r>
            <a:r>
              <a:rPr dirty="0" sz="1200" spc="-5">
                <a:latin typeface="Times New Roman"/>
                <a:cs typeface="Times New Roman"/>
              </a:rPr>
              <a:t>women and relations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flock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crowds </a:t>
            </a:r>
            <a:r>
              <a:rPr dirty="0" sz="1200">
                <a:latin typeface="Times New Roman"/>
                <a:cs typeface="Times New Roman"/>
              </a:rPr>
              <a:t>to every </a:t>
            </a:r>
            <a:r>
              <a:rPr dirty="0" sz="1200" spc="-5">
                <a:latin typeface="Times New Roman"/>
                <a:cs typeface="Times New Roman"/>
              </a:rPr>
              <a:t>confinement are </a:t>
            </a:r>
            <a:r>
              <a:rPr dirty="0" sz="1200">
                <a:latin typeface="Times New Roman"/>
                <a:cs typeface="Times New Roman"/>
              </a:rPr>
              <a:t>not to be  </a:t>
            </a:r>
            <a:r>
              <a:rPr dirty="0" sz="1200" spc="-5">
                <a:latin typeface="Times New Roman"/>
                <a:cs typeface="Times New Roman"/>
              </a:rPr>
              <a:t>seen.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cook </a:t>
            </a:r>
            <a:r>
              <a:rPr dirty="0" sz="1200">
                <a:latin typeface="Times New Roman"/>
                <a:cs typeface="Times New Roman"/>
              </a:rPr>
              <a:t>rushes about </a:t>
            </a:r>
            <a:r>
              <a:rPr dirty="0" sz="1200" spc="-5">
                <a:latin typeface="Times New Roman"/>
                <a:cs typeface="Times New Roman"/>
              </a:rPr>
              <a:t>alone, </a:t>
            </a:r>
            <a:r>
              <a:rPr dirty="0" sz="1200">
                <a:latin typeface="Times New Roman"/>
                <a:cs typeface="Times New Roman"/>
              </a:rPr>
              <a:t>with a scared </a:t>
            </a:r>
            <a:r>
              <a:rPr dirty="0" sz="1200" spc="-5">
                <a:latin typeface="Times New Roman"/>
                <a:cs typeface="Times New Roman"/>
              </a:rPr>
              <a:t>and vacant face. There is </a:t>
            </a:r>
            <a:r>
              <a:rPr dirty="0" sz="1200">
                <a:latin typeface="Times New Roman"/>
                <a:cs typeface="Times New Roman"/>
              </a:rPr>
              <a:t>a sound of  loud</a:t>
            </a:r>
            <a:r>
              <a:rPr dirty="0" sz="1200" spc="-5">
                <a:latin typeface="Times New Roman"/>
                <a:cs typeface="Times New Roman"/>
              </a:rPr>
              <a:t> groans.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hours </a:t>
            </a:r>
            <a:r>
              <a:rPr dirty="0" sz="1200" spc="-5">
                <a:latin typeface="Times New Roman"/>
                <a:cs typeface="Times New Roman"/>
              </a:rPr>
              <a:t>pass. Marya Petrovna sits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mother's bedside and </a:t>
            </a:r>
            <a:r>
              <a:rPr dirty="0" sz="1200">
                <a:latin typeface="Times New Roman"/>
                <a:cs typeface="Times New Roman"/>
              </a:rPr>
              <a:t>whispers to </a:t>
            </a:r>
            <a:r>
              <a:rPr dirty="0" sz="1200" spc="-5">
                <a:latin typeface="Times New Roman"/>
                <a:cs typeface="Times New Roman"/>
              </a:rPr>
              <a:t>her.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two women have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time to make </a:t>
            </a:r>
            <a:r>
              <a:rPr dirty="0" sz="1200" spc="-5">
                <a:latin typeface="Times New Roman"/>
                <a:cs typeface="Times New Roman"/>
              </a:rPr>
              <a:t>friends, </a:t>
            </a:r>
            <a:r>
              <a:rPr dirty="0" sz="1200">
                <a:latin typeface="Times New Roman"/>
                <a:cs typeface="Times New Roman"/>
              </a:rPr>
              <a:t>they have </a:t>
            </a:r>
            <a:r>
              <a:rPr dirty="0" sz="1200" spc="-5">
                <a:latin typeface="Times New Roman"/>
                <a:cs typeface="Times New Roman"/>
              </a:rPr>
              <a:t>got </a:t>
            </a:r>
            <a:r>
              <a:rPr dirty="0" sz="1200">
                <a:latin typeface="Times New Roman"/>
                <a:cs typeface="Times New Roman"/>
              </a:rPr>
              <a:t>to know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other,  they </a:t>
            </a:r>
            <a:r>
              <a:rPr dirty="0" sz="1200" spc="-5">
                <a:latin typeface="Times New Roman"/>
                <a:cs typeface="Times New Roman"/>
              </a:rPr>
              <a:t>gossip,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sigh together. </a:t>
            </a:r>
            <a:r>
              <a:rPr dirty="0" sz="1200">
                <a:latin typeface="Times New Roman"/>
                <a:cs typeface="Times New Roman"/>
              </a:rPr>
              <a:t>. 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"You mustn't </a:t>
            </a:r>
            <a:r>
              <a:rPr dirty="0" sz="1200">
                <a:latin typeface="Times New Roman"/>
                <a:cs typeface="Times New Roman"/>
              </a:rPr>
              <a:t>talk,"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midwife anxiously, </a:t>
            </a:r>
            <a:r>
              <a:rPr dirty="0" sz="1200" spc="-5">
                <a:latin typeface="Times New Roman"/>
                <a:cs typeface="Times New Roman"/>
              </a:rPr>
              <a:t>and at </a:t>
            </a:r>
            <a:r>
              <a:rPr dirty="0" sz="1200">
                <a:latin typeface="Times New Roman"/>
                <a:cs typeface="Times New Roman"/>
              </a:rPr>
              <a:t>the same time </a:t>
            </a:r>
            <a:r>
              <a:rPr dirty="0" sz="1200" spc="-5">
                <a:latin typeface="Times New Roman"/>
                <a:cs typeface="Times New Roman"/>
              </a:rPr>
              <a:t>she showers  questions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the door </a:t>
            </a:r>
            <a:r>
              <a:rPr dirty="0" sz="1200" spc="-5">
                <a:latin typeface="Times New Roman"/>
                <a:cs typeface="Times New Roman"/>
              </a:rPr>
              <a:t>opens and Kiryakov himself comes </a:t>
            </a:r>
            <a:r>
              <a:rPr dirty="0" sz="1200">
                <a:latin typeface="Times New Roman"/>
                <a:cs typeface="Times New Roman"/>
              </a:rPr>
              <a:t>quietly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stolidly into the room. He  </a:t>
            </a:r>
            <a:r>
              <a:rPr dirty="0" sz="1200" spc="-5">
                <a:latin typeface="Times New Roman"/>
                <a:cs typeface="Times New Roman"/>
              </a:rPr>
              <a:t>sits </a:t>
            </a:r>
            <a:r>
              <a:rPr dirty="0" sz="1200">
                <a:latin typeface="Times New Roman"/>
                <a:cs typeface="Times New Roman"/>
              </a:rPr>
              <a:t>down in the </a:t>
            </a:r>
            <a:r>
              <a:rPr dirty="0" sz="1200" spc="-5">
                <a:latin typeface="Times New Roman"/>
                <a:cs typeface="Times New Roman"/>
              </a:rPr>
              <a:t>chair and strokes his whiskers. Silence reigns. Marya Petrovna </a:t>
            </a:r>
            <a:r>
              <a:rPr dirty="0" sz="1200">
                <a:latin typeface="Times New Roman"/>
                <a:cs typeface="Times New Roman"/>
              </a:rPr>
              <a:t>looks  timidly </a:t>
            </a:r>
            <a:r>
              <a:rPr dirty="0" sz="1200" spc="-5">
                <a:latin typeface="Times New Roman"/>
                <a:cs typeface="Times New Roman"/>
              </a:rPr>
              <a:t>at his </a:t>
            </a:r>
            <a:r>
              <a:rPr dirty="0" sz="1200">
                <a:latin typeface="Times New Roman"/>
                <a:cs typeface="Times New Roman"/>
              </a:rPr>
              <a:t>handsome, </a:t>
            </a:r>
            <a:r>
              <a:rPr dirty="0" sz="1200" spc="-5">
                <a:latin typeface="Times New Roman"/>
                <a:cs typeface="Times New Roman"/>
              </a:rPr>
              <a:t>passionless, </a:t>
            </a:r>
            <a:r>
              <a:rPr dirty="0" sz="1200">
                <a:latin typeface="Times New Roman"/>
                <a:cs typeface="Times New Roman"/>
              </a:rPr>
              <a:t>wooden face </a:t>
            </a:r>
            <a:r>
              <a:rPr dirty="0" sz="1200" spc="-5">
                <a:latin typeface="Times New Roman"/>
                <a:cs typeface="Times New Roman"/>
              </a:rPr>
              <a:t>and waits </a:t>
            </a:r>
            <a:r>
              <a:rPr dirty="0" sz="1200">
                <a:latin typeface="Times New Roman"/>
                <a:cs typeface="Times New Roman"/>
              </a:rPr>
              <a:t>for him to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to talk,  but he </a:t>
            </a:r>
            <a:r>
              <a:rPr dirty="0" sz="1200" spc="-5">
                <a:latin typeface="Times New Roman"/>
                <a:cs typeface="Times New Roman"/>
              </a:rPr>
              <a:t>remains </a:t>
            </a:r>
            <a:r>
              <a:rPr dirty="0" sz="1200">
                <a:latin typeface="Times New Roman"/>
                <a:cs typeface="Times New Roman"/>
              </a:rPr>
              <a:t>absolutely </a:t>
            </a:r>
            <a:r>
              <a:rPr dirty="0" sz="1200" spc="-5">
                <a:latin typeface="Times New Roman"/>
                <a:cs typeface="Times New Roman"/>
              </a:rPr>
              <a:t>silent and absorbed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thought. After </a:t>
            </a:r>
            <a:r>
              <a:rPr dirty="0" sz="1200">
                <a:latin typeface="Times New Roman"/>
                <a:cs typeface="Times New Roman"/>
              </a:rPr>
              <a:t>waiting in </a:t>
            </a:r>
            <a:r>
              <a:rPr dirty="0" sz="1200" spc="-5">
                <a:latin typeface="Times New Roman"/>
                <a:cs typeface="Times New Roman"/>
              </a:rPr>
              <a:t>vain, </a:t>
            </a:r>
            <a:r>
              <a:rPr dirty="0" sz="1200">
                <a:latin typeface="Times New Roman"/>
                <a:cs typeface="Times New Roman"/>
              </a:rPr>
              <a:t>the  midwife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mind to </a:t>
            </a:r>
            <a:r>
              <a:rPr dirty="0" sz="1200" spc="-5">
                <a:latin typeface="Times New Roman"/>
                <a:cs typeface="Times New Roman"/>
              </a:rPr>
              <a:t>begin herself,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utters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phrase </a:t>
            </a:r>
            <a:r>
              <a:rPr dirty="0" sz="1200">
                <a:latin typeface="Times New Roman"/>
                <a:cs typeface="Times New Roman"/>
              </a:rPr>
              <a:t>commonly used </a:t>
            </a:r>
            <a:r>
              <a:rPr dirty="0" sz="1200" spc="-5">
                <a:latin typeface="Times New Roman"/>
                <a:cs typeface="Times New Roman"/>
              </a:rPr>
              <a:t>at  confinements.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"Well </a:t>
            </a:r>
            <a:r>
              <a:rPr dirty="0" sz="1200">
                <a:latin typeface="Times New Roman"/>
                <a:cs typeface="Times New Roman"/>
              </a:rPr>
              <a:t>now, </a:t>
            </a:r>
            <a:r>
              <a:rPr dirty="0" sz="1200" spc="-5">
                <a:latin typeface="Times New Roman"/>
                <a:cs typeface="Times New Roman"/>
              </a:rPr>
              <a:t>thank </a:t>
            </a:r>
            <a:r>
              <a:rPr dirty="0" sz="1200">
                <a:latin typeface="Times New Roman"/>
                <a:cs typeface="Times New Roman"/>
              </a:rPr>
              <a:t>God,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one human being more in 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"Yes, that's </a:t>
            </a:r>
            <a:r>
              <a:rPr dirty="0" sz="1200">
                <a:latin typeface="Times New Roman"/>
                <a:cs typeface="Times New Roman"/>
              </a:rPr>
              <a:t>agreeable," </a:t>
            </a:r>
            <a:r>
              <a:rPr dirty="0" sz="1200" spc="-5">
                <a:latin typeface="Times New Roman"/>
                <a:cs typeface="Times New Roman"/>
              </a:rPr>
              <a:t>said Kiryakov, </a:t>
            </a:r>
            <a:r>
              <a:rPr dirty="0" sz="1200">
                <a:latin typeface="Times New Roman"/>
                <a:cs typeface="Times New Roman"/>
              </a:rPr>
              <a:t>preserving the wooden expression of </a:t>
            </a:r>
            <a:r>
              <a:rPr dirty="0" sz="1200" spc="-5">
                <a:latin typeface="Times New Roman"/>
                <a:cs typeface="Times New Roman"/>
              </a:rPr>
              <a:t>his face,  "though indeed, </a:t>
            </a:r>
            <a:r>
              <a:rPr dirty="0" sz="1200">
                <a:latin typeface="Times New Roman"/>
                <a:cs typeface="Times New Roman"/>
              </a:rPr>
              <a:t>on the other </a:t>
            </a:r>
            <a:r>
              <a:rPr dirty="0" sz="1200" spc="-5">
                <a:latin typeface="Times New Roman"/>
                <a:cs typeface="Times New Roman"/>
              </a:rPr>
              <a:t>hand, </a:t>
            </a:r>
            <a:r>
              <a:rPr dirty="0" sz="1200">
                <a:latin typeface="Times New Roman"/>
                <a:cs typeface="Times New Roman"/>
              </a:rPr>
              <a:t>to have more </a:t>
            </a:r>
            <a:r>
              <a:rPr dirty="0" sz="1200" spc="-5">
                <a:latin typeface="Times New Roman"/>
                <a:cs typeface="Times New Roman"/>
              </a:rPr>
              <a:t>children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must have more </a:t>
            </a:r>
            <a:r>
              <a:rPr dirty="0" sz="1200" spc="-5">
                <a:latin typeface="Times New Roman"/>
                <a:cs typeface="Times New Roman"/>
              </a:rPr>
              <a:t>money.  </a:t>
            </a:r>
            <a:r>
              <a:rPr dirty="0" sz="1200">
                <a:latin typeface="Times New Roman"/>
                <a:cs typeface="Times New Roman"/>
              </a:rPr>
              <a:t>The baby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born </a:t>
            </a:r>
            <a:r>
              <a:rPr dirty="0" sz="1200" spc="-5">
                <a:latin typeface="Times New Roman"/>
                <a:cs typeface="Times New Roman"/>
              </a:rPr>
              <a:t>fed 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clothed."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A guilty expression comes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mother's face, as though she had brought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creature 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world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permission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idle </a:t>
            </a:r>
            <a:r>
              <a:rPr dirty="0" sz="1200" spc="-5">
                <a:latin typeface="Times New Roman"/>
                <a:cs typeface="Times New Roman"/>
              </a:rPr>
              <a:t>caprice. Kiryakov gets </a:t>
            </a:r>
            <a:r>
              <a:rPr dirty="0" sz="1200">
                <a:latin typeface="Times New Roman"/>
                <a:cs typeface="Times New Roman"/>
              </a:rPr>
              <a:t>up with a </a:t>
            </a:r>
            <a:r>
              <a:rPr dirty="0" sz="1200" spc="-5">
                <a:latin typeface="Times New Roman"/>
                <a:cs typeface="Times New Roman"/>
              </a:rPr>
              <a:t>sigh  and walks with </a:t>
            </a:r>
            <a:r>
              <a:rPr dirty="0" sz="1200">
                <a:latin typeface="Times New Roman"/>
                <a:cs typeface="Times New Roman"/>
              </a:rPr>
              <a:t>solid dignity out of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man, </a:t>
            </a:r>
            <a:r>
              <a:rPr dirty="0" sz="1200" spc="-5">
                <a:latin typeface="Times New Roman"/>
                <a:cs typeface="Times New Roman"/>
              </a:rPr>
              <a:t>bless </a:t>
            </a:r>
            <a:r>
              <a:rPr dirty="0" sz="1200">
                <a:latin typeface="Times New Roman"/>
                <a:cs typeface="Times New Roman"/>
              </a:rPr>
              <a:t>him!"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midwife to the </a:t>
            </a:r>
            <a:r>
              <a:rPr dirty="0" sz="1200" spc="-5">
                <a:latin typeface="Times New Roman"/>
                <a:cs typeface="Times New Roman"/>
              </a:rPr>
              <a:t>mother. "He's so stern and does </a:t>
            </a:r>
            <a:r>
              <a:rPr dirty="0" sz="120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smile."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mother </a:t>
            </a:r>
            <a:r>
              <a:rPr dirty="0" sz="1200">
                <a:latin typeface="Times New Roman"/>
                <a:cs typeface="Times New Roman"/>
              </a:rPr>
              <a:t>tells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i="1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always </a:t>
            </a:r>
            <a:r>
              <a:rPr dirty="0" sz="1200">
                <a:latin typeface="Times New Roman"/>
                <a:cs typeface="Times New Roman"/>
              </a:rPr>
              <a:t>like that. . . . He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honest, fair, prudent, sensibly  </a:t>
            </a:r>
            <a:r>
              <a:rPr dirty="0" sz="1200" spc="-5">
                <a:latin typeface="Times New Roman"/>
                <a:cs typeface="Times New Roman"/>
              </a:rPr>
              <a:t>economical,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that to </a:t>
            </a:r>
            <a:r>
              <a:rPr dirty="0" sz="1200" spc="-5">
                <a:latin typeface="Times New Roman"/>
                <a:cs typeface="Times New Roman"/>
              </a:rPr>
              <a:t>such an exceptional degree </a:t>
            </a:r>
            <a:r>
              <a:rPr dirty="0" sz="1200">
                <a:latin typeface="Times New Roman"/>
                <a:cs typeface="Times New Roman"/>
              </a:rPr>
              <a:t>that simple mortals </a:t>
            </a:r>
            <a:r>
              <a:rPr dirty="0" sz="1200" spc="-5">
                <a:latin typeface="Times New Roman"/>
                <a:cs typeface="Times New Roman"/>
              </a:rPr>
              <a:t>feel  suffocated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it. </a:t>
            </a:r>
            <a:r>
              <a:rPr dirty="0" sz="1200" spc="-5">
                <a:latin typeface="Times New Roman"/>
                <a:cs typeface="Times New Roman"/>
              </a:rPr>
              <a:t>His relations have parted from </a:t>
            </a:r>
            <a:r>
              <a:rPr dirty="0" sz="1200">
                <a:latin typeface="Times New Roman"/>
                <a:cs typeface="Times New Roman"/>
              </a:rPr>
              <a:t>him, the </a:t>
            </a:r>
            <a:r>
              <a:rPr dirty="0" sz="1200" spc="-5">
                <a:latin typeface="Times New Roman"/>
                <a:cs typeface="Times New Roman"/>
              </a:rPr>
              <a:t>servants will </a:t>
            </a:r>
            <a:r>
              <a:rPr dirty="0" sz="1200">
                <a:latin typeface="Times New Roman"/>
                <a:cs typeface="Times New Roman"/>
              </a:rPr>
              <a:t>not stay more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075" cy="46043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a month;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have no </a:t>
            </a:r>
            <a:r>
              <a:rPr dirty="0" sz="1200" spc="-5">
                <a:latin typeface="Times New Roman"/>
                <a:cs typeface="Times New Roman"/>
              </a:rPr>
              <a:t>friends; his </a:t>
            </a:r>
            <a:r>
              <a:rPr dirty="0" sz="1200">
                <a:latin typeface="Times New Roman"/>
                <a:cs typeface="Times New Roman"/>
              </a:rPr>
              <a:t>wife </a:t>
            </a:r>
            <a:r>
              <a:rPr dirty="0" sz="1200" spc="-5">
                <a:latin typeface="Times New Roman"/>
                <a:cs typeface="Times New Roman"/>
              </a:rPr>
              <a:t>and children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on tenterhooks </a:t>
            </a:r>
            <a:r>
              <a:rPr dirty="0" sz="1200" spc="-5">
                <a:latin typeface="Times New Roman"/>
                <a:cs typeface="Times New Roman"/>
              </a:rPr>
              <a:t>from  terror </a:t>
            </a:r>
            <a:r>
              <a:rPr dirty="0" sz="1200">
                <a:latin typeface="Times New Roman"/>
                <a:cs typeface="Times New Roman"/>
              </a:rPr>
              <a:t>over every step they take. </a:t>
            </a:r>
            <a:r>
              <a:rPr dirty="0" sz="1200" spc="-5">
                <a:latin typeface="Times New Roman"/>
                <a:cs typeface="Times New Roman"/>
              </a:rPr>
              <a:t>He does </a:t>
            </a:r>
            <a:r>
              <a:rPr dirty="0" sz="1200">
                <a:latin typeface="Times New Roman"/>
                <a:cs typeface="Times New Roman"/>
              </a:rPr>
              <a:t>not shout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them nor beat </a:t>
            </a:r>
            <a:r>
              <a:rPr dirty="0" sz="1200" spc="5">
                <a:latin typeface="Times New Roman"/>
                <a:cs typeface="Times New Roman"/>
              </a:rPr>
              <a:t>them,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virtues are  far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numerous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his defects,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out of the house they </a:t>
            </a:r>
            <a:r>
              <a:rPr dirty="0" sz="1200" spc="-5">
                <a:latin typeface="Times New Roman"/>
                <a:cs typeface="Times New Roman"/>
              </a:rPr>
              <a:t>all feel  better, and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at ease.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woman herself cannot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"The basins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properly </a:t>
            </a:r>
            <a:r>
              <a:rPr dirty="0" sz="1200" spc="-5">
                <a:latin typeface="Times New Roman"/>
                <a:cs typeface="Times New Roman"/>
              </a:rPr>
              <a:t>washed and </a:t>
            </a:r>
            <a:r>
              <a:rPr dirty="0" sz="1200">
                <a:latin typeface="Times New Roman"/>
                <a:cs typeface="Times New Roman"/>
              </a:rPr>
              <a:t>put away in the store cupboard," </a:t>
            </a:r>
            <a:r>
              <a:rPr dirty="0" sz="1200" spc="-5">
                <a:latin typeface="Times New Roman"/>
                <a:cs typeface="Times New Roman"/>
              </a:rPr>
              <a:t>says  Kiryakov, </a:t>
            </a:r>
            <a:r>
              <a:rPr dirty="0" sz="1200">
                <a:latin typeface="Times New Roman"/>
                <a:cs typeface="Times New Roman"/>
              </a:rPr>
              <a:t>coming into the </a:t>
            </a:r>
            <a:r>
              <a:rPr dirty="0" sz="1200" spc="-5">
                <a:latin typeface="Times New Roman"/>
                <a:cs typeface="Times New Roman"/>
              </a:rPr>
              <a:t>bedroom. "These </a:t>
            </a:r>
            <a:r>
              <a:rPr dirty="0" sz="1200">
                <a:latin typeface="Times New Roman"/>
                <a:cs typeface="Times New Roman"/>
              </a:rPr>
              <a:t>bottles must be put away too: they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in handy."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What he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very simple </a:t>
            </a:r>
            <a:r>
              <a:rPr dirty="0" sz="1200" spc="-5">
                <a:latin typeface="Times New Roman"/>
                <a:cs typeface="Times New Roman"/>
              </a:rPr>
              <a:t>and ordinary, </a:t>
            </a:r>
            <a:r>
              <a:rPr dirty="0" sz="1200">
                <a:latin typeface="Times New Roman"/>
                <a:cs typeface="Times New Roman"/>
              </a:rPr>
              <a:t>but the midwife for some </a:t>
            </a:r>
            <a:r>
              <a:rPr dirty="0" sz="1200" spc="-5">
                <a:latin typeface="Times New Roman"/>
                <a:cs typeface="Times New Roman"/>
              </a:rPr>
              <a:t>reason feels  flustered. She begins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afraid </a:t>
            </a:r>
            <a:r>
              <a:rPr dirty="0" sz="1200">
                <a:latin typeface="Times New Roman"/>
                <a:cs typeface="Times New Roman"/>
              </a:rPr>
              <a:t>of the man and </a:t>
            </a:r>
            <a:r>
              <a:rPr dirty="0" sz="1200" spc="-5">
                <a:latin typeface="Times New Roman"/>
                <a:cs typeface="Times New Roman"/>
              </a:rPr>
              <a:t>shudders </a:t>
            </a:r>
            <a:r>
              <a:rPr dirty="0" sz="1200">
                <a:latin typeface="Times New Roman"/>
                <a:cs typeface="Times New Roman"/>
              </a:rPr>
              <a:t>every time </a:t>
            </a:r>
            <a:r>
              <a:rPr dirty="0" sz="1200" spc="-5">
                <a:latin typeface="Times New Roman"/>
                <a:cs typeface="Times New Roman"/>
              </a:rPr>
              <a:t>she hears his  footsteps.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morning </a:t>
            </a:r>
            <a:r>
              <a:rPr dirty="0" sz="1200" spc="-5">
                <a:latin typeface="Times New Roman"/>
                <a:cs typeface="Times New Roman"/>
              </a:rPr>
              <a:t>as she is </a:t>
            </a:r>
            <a:r>
              <a:rPr dirty="0" sz="1200">
                <a:latin typeface="Times New Roman"/>
                <a:cs typeface="Times New Roman"/>
              </a:rPr>
              <a:t>preparing to </a:t>
            </a:r>
            <a:r>
              <a:rPr dirty="0" sz="1200" spc="-5">
                <a:latin typeface="Times New Roman"/>
                <a:cs typeface="Times New Roman"/>
              </a:rPr>
              <a:t>depart she sees Kiryakov's </a:t>
            </a:r>
            <a:r>
              <a:rPr dirty="0" sz="1200">
                <a:latin typeface="Times New Roman"/>
                <a:cs typeface="Times New Roman"/>
              </a:rPr>
              <a:t>little son, a  </a:t>
            </a:r>
            <a:r>
              <a:rPr dirty="0" sz="1200" spc="-5">
                <a:latin typeface="Times New Roman"/>
                <a:cs typeface="Times New Roman"/>
              </a:rPr>
              <a:t>pale, close-cropped </a:t>
            </a:r>
            <a:r>
              <a:rPr dirty="0" sz="1200">
                <a:latin typeface="Times New Roman"/>
                <a:cs typeface="Times New Roman"/>
              </a:rPr>
              <a:t>schoolboy, in the dining-room drinking </a:t>
            </a:r>
            <a:r>
              <a:rPr dirty="0" sz="1200" spc="-5">
                <a:latin typeface="Times New Roman"/>
                <a:cs typeface="Times New Roman"/>
              </a:rPr>
              <a:t>his tea.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Kiryakov is  </a:t>
            </a:r>
            <a:r>
              <a:rPr dirty="0" sz="1200">
                <a:latin typeface="Times New Roman"/>
                <a:cs typeface="Times New Roman"/>
              </a:rPr>
              <a:t>standing opposite him, saying in </a:t>
            </a:r>
            <a:r>
              <a:rPr dirty="0" sz="1200" spc="-5">
                <a:latin typeface="Times New Roman"/>
                <a:cs typeface="Times New Roman"/>
              </a:rPr>
              <a:t>his flat, even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"You </a:t>
            </a:r>
            <a:r>
              <a:rPr dirty="0" sz="1200">
                <a:latin typeface="Times New Roman"/>
                <a:cs typeface="Times New Roman"/>
              </a:rPr>
              <a:t>know how to </a:t>
            </a:r>
            <a:r>
              <a:rPr dirty="0" sz="1200" spc="-5">
                <a:latin typeface="Times New Roman"/>
                <a:cs typeface="Times New Roman"/>
              </a:rPr>
              <a:t>eat, you </a:t>
            </a:r>
            <a:r>
              <a:rPr dirty="0" sz="1200">
                <a:latin typeface="Times New Roman"/>
                <a:cs typeface="Times New Roman"/>
              </a:rPr>
              <a:t>must know how to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too. You have just </a:t>
            </a:r>
            <a:r>
              <a:rPr dirty="0" sz="1200" spc="-5">
                <a:latin typeface="Times New Roman"/>
                <a:cs typeface="Times New Roman"/>
              </a:rPr>
              <a:t>swallowed </a:t>
            </a:r>
            <a:r>
              <a:rPr dirty="0" sz="1200">
                <a:latin typeface="Times New Roman"/>
                <a:cs typeface="Times New Roman"/>
              </a:rPr>
              <a:t>a  mouthful but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not probably </a:t>
            </a:r>
            <a:r>
              <a:rPr dirty="0" sz="1200" spc="-5">
                <a:latin typeface="Times New Roman"/>
                <a:cs typeface="Times New Roman"/>
              </a:rPr>
              <a:t>reflected </a:t>
            </a:r>
            <a:r>
              <a:rPr dirty="0" sz="1200">
                <a:latin typeface="Times New Roman"/>
                <a:cs typeface="Times New Roman"/>
              </a:rPr>
              <a:t>that that mouthful </a:t>
            </a:r>
            <a:r>
              <a:rPr dirty="0" sz="1200" spc="-5">
                <a:latin typeface="Times New Roman"/>
                <a:cs typeface="Times New Roman"/>
              </a:rPr>
              <a:t>costs </a:t>
            </a:r>
            <a:r>
              <a:rPr dirty="0" sz="1200">
                <a:latin typeface="Times New Roman"/>
                <a:cs typeface="Times New Roman"/>
              </a:rPr>
              <a:t>money and money </a:t>
            </a:r>
            <a:r>
              <a:rPr dirty="0" sz="1200" spc="-5">
                <a:latin typeface="Times New Roman"/>
                <a:cs typeface="Times New Roman"/>
              </a:rPr>
              <a:t>is  obtained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You must </a:t>
            </a:r>
            <a:r>
              <a:rPr dirty="0" sz="1200" spc="-5">
                <a:latin typeface="Times New Roman"/>
                <a:cs typeface="Times New Roman"/>
              </a:rPr>
              <a:t>eat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reflect. </a:t>
            </a:r>
            <a:r>
              <a:rPr dirty="0" sz="1200">
                <a:latin typeface="Times New Roman"/>
                <a:cs typeface="Times New Roman"/>
              </a:rPr>
              <a:t>. . 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midwife looks </a:t>
            </a:r>
            <a:r>
              <a:rPr dirty="0" sz="1200" spc="-5">
                <a:latin typeface="Times New Roman"/>
                <a:cs typeface="Times New Roman"/>
              </a:rPr>
              <a:t>at the boy's </a:t>
            </a:r>
            <a:r>
              <a:rPr dirty="0" sz="1200">
                <a:latin typeface="Times New Roman"/>
                <a:cs typeface="Times New Roman"/>
              </a:rPr>
              <a:t>dull </a:t>
            </a:r>
            <a:r>
              <a:rPr dirty="0" sz="1200" spc="-5">
                <a:latin typeface="Times New Roman"/>
                <a:cs typeface="Times New Roman"/>
              </a:rPr>
              <a:t>face,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seems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her as though </a:t>
            </a:r>
            <a:r>
              <a:rPr dirty="0" sz="1200">
                <a:latin typeface="Times New Roman"/>
                <a:cs typeface="Times New Roman"/>
              </a:rPr>
              <a:t>the very </a:t>
            </a:r>
            <a:r>
              <a:rPr dirty="0" sz="1200" spc="-5">
                <a:latin typeface="Times New Roman"/>
                <a:cs typeface="Times New Roman"/>
              </a:rPr>
              <a:t>air is  heavy, </a:t>
            </a:r>
            <a:r>
              <a:rPr dirty="0" sz="1200">
                <a:latin typeface="Times New Roman"/>
                <a:cs typeface="Times New Roman"/>
              </a:rPr>
              <a:t>that a little more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very </a:t>
            </a:r>
            <a:r>
              <a:rPr dirty="0" sz="1200" spc="-5">
                <a:latin typeface="Times New Roman"/>
                <a:cs typeface="Times New Roman"/>
              </a:rPr>
              <a:t>walls will fall, unable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endure </a:t>
            </a:r>
            <a:r>
              <a:rPr dirty="0" sz="1200">
                <a:latin typeface="Times New Roman"/>
                <a:cs typeface="Times New Roman"/>
              </a:rPr>
              <a:t>the crushing 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peculiar </a:t>
            </a:r>
            <a:r>
              <a:rPr dirty="0" sz="1200">
                <a:latin typeface="Times New Roman"/>
                <a:cs typeface="Times New Roman"/>
              </a:rPr>
              <a:t>man. </a:t>
            </a:r>
            <a:r>
              <a:rPr dirty="0" sz="1200" spc="-5">
                <a:latin typeface="Times New Roman"/>
                <a:cs typeface="Times New Roman"/>
              </a:rPr>
              <a:t>Beside herself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terror, and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now feeling a </a:t>
            </a:r>
            <a:r>
              <a:rPr dirty="0" sz="1200" spc="-5">
                <a:latin typeface="Times New Roman"/>
                <a:cs typeface="Times New Roman"/>
              </a:rPr>
              <a:t>violent  hatred </a:t>
            </a:r>
            <a:r>
              <a:rPr dirty="0" sz="1200">
                <a:latin typeface="Times New Roman"/>
                <a:cs typeface="Times New Roman"/>
              </a:rPr>
              <a:t>for the man, </a:t>
            </a:r>
            <a:r>
              <a:rPr dirty="0" sz="1200" spc="-5">
                <a:latin typeface="Times New Roman"/>
                <a:cs typeface="Times New Roman"/>
              </a:rPr>
              <a:t>Marya Petrovna gathers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bundles and hurriedly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Half-way </a:t>
            </a:r>
            <a:r>
              <a:rPr dirty="0" sz="1200">
                <a:latin typeface="Times New Roman"/>
                <a:cs typeface="Times New Roman"/>
              </a:rPr>
              <a:t>home she </a:t>
            </a:r>
            <a:r>
              <a:rPr dirty="0" sz="1200" spc="-5">
                <a:latin typeface="Times New Roman"/>
                <a:cs typeface="Times New Roman"/>
              </a:rPr>
              <a:t>remembers </a:t>
            </a:r>
            <a:r>
              <a:rPr dirty="0" sz="1200">
                <a:latin typeface="Times New Roman"/>
                <a:cs typeface="Times New Roman"/>
              </a:rPr>
              <a:t>that she </a:t>
            </a:r>
            <a:r>
              <a:rPr dirty="0" sz="1200" spc="-5">
                <a:latin typeface="Times New Roman"/>
                <a:cs typeface="Times New Roman"/>
              </a:rPr>
              <a:t>has forgotten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ask </a:t>
            </a:r>
            <a:r>
              <a:rPr dirty="0" sz="1200">
                <a:latin typeface="Times New Roman"/>
                <a:cs typeface="Times New Roman"/>
              </a:rPr>
              <a:t>for her three </a:t>
            </a:r>
            <a:r>
              <a:rPr dirty="0" sz="1200" spc="-5">
                <a:latin typeface="Times New Roman"/>
                <a:cs typeface="Times New Roman"/>
              </a:rPr>
              <a:t>roubles, </a:t>
            </a:r>
            <a:r>
              <a:rPr dirty="0" sz="1200">
                <a:latin typeface="Times New Roman"/>
                <a:cs typeface="Times New Roman"/>
              </a:rPr>
              <a:t>but 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stopping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thinking for a minute,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wave of her </a:t>
            </a:r>
            <a:r>
              <a:rPr dirty="0" sz="1200" spc="-5">
                <a:latin typeface="Times New Roman"/>
                <a:cs typeface="Times New Roman"/>
              </a:rPr>
              <a:t>hand, </a:t>
            </a:r>
            <a:r>
              <a:rPr dirty="0" sz="1200">
                <a:latin typeface="Times New Roman"/>
                <a:cs typeface="Times New Roman"/>
              </a:rPr>
              <a:t>she </a:t>
            </a:r>
            <a:r>
              <a:rPr dirty="0" sz="1200" spc="-5">
                <a:latin typeface="Times New Roman"/>
                <a:cs typeface="Times New Roman"/>
              </a:rPr>
              <a:t>goes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354581"/>
            <a:ext cx="5427980" cy="829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AT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BARBER'S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MORNING.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yet </a:t>
            </a:r>
            <a:r>
              <a:rPr dirty="0" sz="1200" spc="-5">
                <a:latin typeface="Times New Roman"/>
                <a:cs typeface="Times New Roman"/>
              </a:rPr>
              <a:t>seven </a:t>
            </a:r>
            <a:r>
              <a:rPr dirty="0" sz="1200">
                <a:latin typeface="Times New Roman"/>
                <a:cs typeface="Times New Roman"/>
              </a:rPr>
              <a:t>o'clock, but Makar Kuzmitch </a:t>
            </a:r>
            <a:r>
              <a:rPr dirty="0" sz="1200" spc="-5">
                <a:latin typeface="Times New Roman"/>
                <a:cs typeface="Times New Roman"/>
              </a:rPr>
              <a:t>Blyostken's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already  </a:t>
            </a:r>
            <a:r>
              <a:rPr dirty="0" sz="1200" spc="-5">
                <a:latin typeface="Times New Roman"/>
                <a:cs typeface="Times New Roman"/>
              </a:rPr>
              <a:t>open.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barber </a:t>
            </a:r>
            <a:r>
              <a:rPr dirty="0" sz="1200">
                <a:latin typeface="Times New Roman"/>
                <a:cs typeface="Times New Roman"/>
              </a:rPr>
              <a:t>himself, </a:t>
            </a:r>
            <a:r>
              <a:rPr dirty="0" sz="1200" spc="-5">
                <a:latin typeface="Times New Roman"/>
                <a:cs typeface="Times New Roman"/>
              </a:rPr>
              <a:t>an unwashed, greasy, </a:t>
            </a:r>
            <a:r>
              <a:rPr dirty="0" sz="1200">
                <a:latin typeface="Times New Roman"/>
                <a:cs typeface="Times New Roman"/>
              </a:rPr>
              <a:t>but foppishly </a:t>
            </a:r>
            <a:r>
              <a:rPr dirty="0" sz="1200" spc="-5">
                <a:latin typeface="Times New Roman"/>
                <a:cs typeface="Times New Roman"/>
              </a:rPr>
              <a:t>dressed youth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three  and twenty, is </a:t>
            </a:r>
            <a:r>
              <a:rPr dirty="0" sz="1200">
                <a:latin typeface="Times New Roman"/>
                <a:cs typeface="Times New Roman"/>
              </a:rPr>
              <a:t>busy clearing up;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really nothing to be </a:t>
            </a:r>
            <a:r>
              <a:rPr dirty="0" sz="1200" spc="-5">
                <a:latin typeface="Times New Roman"/>
                <a:cs typeface="Times New Roman"/>
              </a:rPr>
              <a:t>cleared away, </a:t>
            </a:r>
            <a:r>
              <a:rPr dirty="0" sz="1200">
                <a:latin typeface="Times New Roman"/>
                <a:cs typeface="Times New Roman"/>
              </a:rPr>
              <a:t>but he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perspiring with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exertions.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one place he polishes with a </a:t>
            </a:r>
            <a:r>
              <a:rPr dirty="0" sz="1200" spc="-5">
                <a:latin typeface="Times New Roman"/>
                <a:cs typeface="Times New Roman"/>
              </a:rPr>
              <a:t>rag, </a:t>
            </a:r>
            <a:r>
              <a:rPr dirty="0" sz="1200">
                <a:latin typeface="Times New Roman"/>
                <a:cs typeface="Times New Roman"/>
              </a:rPr>
              <a:t>in another he </a:t>
            </a:r>
            <a:r>
              <a:rPr dirty="0" sz="1200" spc="-5">
                <a:latin typeface="Times New Roman"/>
                <a:cs typeface="Times New Roman"/>
              </a:rPr>
              <a:t>scrapes 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finger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catches </a:t>
            </a:r>
            <a:r>
              <a:rPr dirty="0" sz="1200">
                <a:latin typeface="Times New Roman"/>
                <a:cs typeface="Times New Roman"/>
              </a:rPr>
              <a:t>a bug </a:t>
            </a:r>
            <a:r>
              <a:rPr dirty="0" sz="1200" spc="-5">
                <a:latin typeface="Times New Roman"/>
                <a:cs typeface="Times New Roman"/>
              </a:rPr>
              <a:t>and brushes </a:t>
            </a:r>
            <a:r>
              <a:rPr dirty="0" sz="1200">
                <a:latin typeface="Times New Roman"/>
                <a:cs typeface="Times New Roman"/>
              </a:rPr>
              <a:t>it off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barber's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small, </a:t>
            </a:r>
            <a:r>
              <a:rPr dirty="0" sz="1200" spc="-5">
                <a:latin typeface="Times New Roman"/>
                <a:cs typeface="Times New Roman"/>
              </a:rPr>
              <a:t>narrow, and unclean. </a:t>
            </a:r>
            <a:r>
              <a:rPr dirty="0" sz="1200">
                <a:latin typeface="Times New Roman"/>
                <a:cs typeface="Times New Roman"/>
              </a:rPr>
              <a:t>The log </a:t>
            </a:r>
            <a:r>
              <a:rPr dirty="0" sz="1200" spc="-5">
                <a:latin typeface="Times New Roman"/>
                <a:cs typeface="Times New Roman"/>
              </a:rPr>
              <a:t>walls are </a:t>
            </a:r>
            <a:r>
              <a:rPr dirty="0" sz="1200">
                <a:latin typeface="Times New Roman"/>
                <a:cs typeface="Times New Roman"/>
              </a:rPr>
              <a:t>hung with paper  </a:t>
            </a:r>
            <a:r>
              <a:rPr dirty="0" sz="1200" spc="-5">
                <a:latin typeface="Times New Roman"/>
                <a:cs typeface="Times New Roman"/>
              </a:rPr>
              <a:t>suggestive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cabman's faded </a:t>
            </a:r>
            <a:r>
              <a:rPr dirty="0" sz="1200">
                <a:latin typeface="Times New Roman"/>
                <a:cs typeface="Times New Roman"/>
              </a:rPr>
              <a:t>shirt.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two dingy, </a:t>
            </a:r>
            <a:r>
              <a:rPr dirty="0" sz="1200">
                <a:latin typeface="Times New Roman"/>
                <a:cs typeface="Times New Roman"/>
              </a:rPr>
              <a:t>perspiring </a:t>
            </a:r>
            <a:r>
              <a:rPr dirty="0" sz="1200" spc="5">
                <a:latin typeface="Times New Roman"/>
                <a:cs typeface="Times New Roman"/>
              </a:rPr>
              <a:t>windows </a:t>
            </a:r>
            <a:r>
              <a:rPr dirty="0" sz="1200" spc="-5">
                <a:latin typeface="Times New Roman"/>
                <a:cs typeface="Times New Roman"/>
              </a:rPr>
              <a:t>there  is </a:t>
            </a:r>
            <a:r>
              <a:rPr dirty="0" sz="1200">
                <a:latin typeface="Times New Roman"/>
                <a:cs typeface="Times New Roman"/>
              </a:rPr>
              <a:t>a thin, </a:t>
            </a:r>
            <a:r>
              <a:rPr dirty="0" sz="1200" spc="-5">
                <a:latin typeface="Times New Roman"/>
                <a:cs typeface="Times New Roman"/>
              </a:rPr>
              <a:t>creaking, </a:t>
            </a:r>
            <a:r>
              <a:rPr dirty="0" sz="1200">
                <a:latin typeface="Times New Roman"/>
                <a:cs typeface="Times New Roman"/>
              </a:rPr>
              <a:t>rickety door, above it, </a:t>
            </a:r>
            <a:r>
              <a:rPr dirty="0" sz="1200" spc="-5">
                <a:latin typeface="Times New Roman"/>
                <a:cs typeface="Times New Roman"/>
              </a:rPr>
              <a:t>green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damp,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bell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trembles  and gives </a:t>
            </a:r>
            <a:r>
              <a:rPr dirty="0" sz="1200">
                <a:latin typeface="Times New Roman"/>
                <a:cs typeface="Times New Roman"/>
              </a:rPr>
              <a:t>a sickly ring of </a:t>
            </a:r>
            <a:r>
              <a:rPr dirty="0" sz="1200" spc="-5">
                <a:latin typeface="Times New Roman"/>
                <a:cs typeface="Times New Roman"/>
              </a:rPr>
              <a:t>itself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provocation. </a:t>
            </a:r>
            <a:r>
              <a:rPr dirty="0" sz="1200">
                <a:latin typeface="Times New Roman"/>
                <a:cs typeface="Times New Roman"/>
              </a:rPr>
              <a:t>Glance into the looking-glass  </a:t>
            </a:r>
            <a:r>
              <a:rPr dirty="0" sz="1200" spc="-5">
                <a:latin typeface="Times New Roman"/>
                <a:cs typeface="Times New Roman"/>
              </a:rPr>
              <a:t>which hangs </a:t>
            </a:r>
            <a:r>
              <a:rPr dirty="0" sz="1200">
                <a:latin typeface="Times New Roman"/>
                <a:cs typeface="Times New Roman"/>
              </a:rPr>
              <a:t>on one of the </a:t>
            </a:r>
            <a:r>
              <a:rPr dirty="0" sz="1200" spc="-5">
                <a:latin typeface="Times New Roman"/>
                <a:cs typeface="Times New Roman"/>
              </a:rPr>
              <a:t>walls, and </a:t>
            </a:r>
            <a:r>
              <a:rPr dirty="0" sz="1200">
                <a:latin typeface="Times New Roman"/>
                <a:cs typeface="Times New Roman"/>
              </a:rPr>
              <a:t>it distorts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countenance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directions </a:t>
            </a:r>
            <a:r>
              <a:rPr dirty="0" sz="1200">
                <a:latin typeface="Times New Roman"/>
                <a:cs typeface="Times New Roman"/>
              </a:rPr>
              <a:t>in the  most </a:t>
            </a:r>
            <a:r>
              <a:rPr dirty="0" sz="1200" spc="-5">
                <a:latin typeface="Times New Roman"/>
                <a:cs typeface="Times New Roman"/>
              </a:rPr>
              <a:t>merciless </a:t>
            </a:r>
            <a:r>
              <a:rPr dirty="0" sz="1200" spc="-10">
                <a:latin typeface="Times New Roman"/>
                <a:cs typeface="Times New Roman"/>
              </a:rPr>
              <a:t>way!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shaving and haircutting is </a:t>
            </a:r>
            <a:r>
              <a:rPr dirty="0" sz="1200">
                <a:latin typeface="Times New Roman"/>
                <a:cs typeface="Times New Roman"/>
              </a:rPr>
              <a:t>done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this looking-glass. </a:t>
            </a:r>
            <a:r>
              <a:rPr dirty="0" sz="1200" spc="-5">
                <a:latin typeface="Times New Roman"/>
                <a:cs typeface="Times New Roman"/>
              </a:rPr>
              <a:t>On  </a:t>
            </a:r>
            <a:r>
              <a:rPr dirty="0" sz="1200">
                <a:latin typeface="Times New Roman"/>
                <a:cs typeface="Times New Roman"/>
              </a:rPr>
              <a:t>the little </a:t>
            </a:r>
            <a:r>
              <a:rPr dirty="0" sz="1200" spc="-5">
                <a:latin typeface="Times New Roman"/>
                <a:cs typeface="Times New Roman"/>
              </a:rPr>
              <a:t>table, as </a:t>
            </a:r>
            <a:r>
              <a:rPr dirty="0" sz="1200">
                <a:latin typeface="Times New Roman"/>
                <a:cs typeface="Times New Roman"/>
              </a:rPr>
              <a:t>greasy </a:t>
            </a:r>
            <a:r>
              <a:rPr dirty="0" sz="1200" spc="-5">
                <a:latin typeface="Times New Roman"/>
                <a:cs typeface="Times New Roman"/>
              </a:rPr>
              <a:t>and unwashed as </a:t>
            </a:r>
            <a:r>
              <a:rPr dirty="0" sz="1200">
                <a:latin typeface="Times New Roman"/>
                <a:cs typeface="Times New Roman"/>
              </a:rPr>
              <a:t>Makar Kuzmitch </a:t>
            </a:r>
            <a:r>
              <a:rPr dirty="0" sz="1200" spc="-5">
                <a:latin typeface="Times New Roman"/>
                <a:cs typeface="Times New Roman"/>
              </a:rPr>
              <a:t>himself, there is everything:  combs, scissors, </a:t>
            </a:r>
            <a:r>
              <a:rPr dirty="0" sz="1200">
                <a:latin typeface="Times New Roman"/>
                <a:cs typeface="Times New Roman"/>
              </a:rPr>
              <a:t>razors, a </a:t>
            </a:r>
            <a:r>
              <a:rPr dirty="0" sz="1200" spc="-5">
                <a:latin typeface="Times New Roman"/>
                <a:cs typeface="Times New Roman"/>
              </a:rPr>
              <a:t>ha'porth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wax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moustache, </a:t>
            </a:r>
            <a:r>
              <a:rPr dirty="0" sz="1200">
                <a:latin typeface="Times New Roman"/>
                <a:cs typeface="Times New Roman"/>
              </a:rPr>
              <a:t>a ha'porth of powder, a  </a:t>
            </a:r>
            <a:r>
              <a:rPr dirty="0" sz="1200" spc="-5">
                <a:latin typeface="Times New Roman"/>
                <a:cs typeface="Times New Roman"/>
              </a:rPr>
              <a:t>ha'porth </a:t>
            </a:r>
            <a:r>
              <a:rPr dirty="0" sz="1200">
                <a:latin typeface="Times New Roman"/>
                <a:cs typeface="Times New Roman"/>
              </a:rPr>
              <a:t>of much </a:t>
            </a:r>
            <a:r>
              <a:rPr dirty="0" sz="1200" spc="-5">
                <a:latin typeface="Times New Roman"/>
                <a:cs typeface="Times New Roman"/>
              </a:rPr>
              <a:t>watered eau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Cologne, and </a:t>
            </a:r>
            <a:r>
              <a:rPr dirty="0" sz="1200">
                <a:latin typeface="Times New Roman"/>
                <a:cs typeface="Times New Roman"/>
              </a:rPr>
              <a:t>indeed the whole </a:t>
            </a:r>
            <a:r>
              <a:rPr dirty="0" sz="1200" spc="-5">
                <a:latin typeface="Times New Roman"/>
                <a:cs typeface="Times New Roman"/>
              </a:rPr>
              <a:t>barber's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not  </a:t>
            </a:r>
            <a:r>
              <a:rPr dirty="0" sz="1200" spc="-5">
                <a:latin typeface="Times New Roman"/>
                <a:cs typeface="Times New Roman"/>
              </a:rPr>
              <a:t>worth </a:t>
            </a:r>
            <a:r>
              <a:rPr dirty="0" sz="1200">
                <a:latin typeface="Times New Roman"/>
                <a:cs typeface="Times New Roman"/>
              </a:rPr>
              <a:t>more than </a:t>
            </a:r>
            <a:r>
              <a:rPr dirty="0" sz="1200" spc="-5">
                <a:latin typeface="Times New Roman"/>
                <a:cs typeface="Times New Roman"/>
              </a:rPr>
              <a:t>fifteen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kopecks.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a squeaking sound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invalid </a:t>
            </a:r>
            <a:r>
              <a:rPr dirty="0" sz="1200" spc="-5">
                <a:latin typeface="Times New Roman"/>
                <a:cs typeface="Times New Roman"/>
              </a:rPr>
              <a:t>bell and an </a:t>
            </a:r>
            <a:r>
              <a:rPr dirty="0" sz="1200">
                <a:latin typeface="Times New Roman"/>
                <a:cs typeface="Times New Roman"/>
              </a:rPr>
              <a:t>elderly man in a </a:t>
            </a:r>
            <a:r>
              <a:rPr dirty="0" sz="1200" spc="-5">
                <a:latin typeface="Times New Roman"/>
                <a:cs typeface="Times New Roman"/>
              </a:rPr>
              <a:t>tanned  sheepskin and high felt over-boots walks </a:t>
            </a:r>
            <a:r>
              <a:rPr dirty="0" sz="1200">
                <a:latin typeface="Times New Roman"/>
                <a:cs typeface="Times New Roman"/>
              </a:rPr>
              <a:t>into the shop. </a:t>
            </a:r>
            <a:r>
              <a:rPr dirty="0" sz="1200" spc="-5">
                <a:latin typeface="Times New Roman"/>
                <a:cs typeface="Times New Roman"/>
              </a:rPr>
              <a:t>His head and neck are wrapped 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woman's shawl.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Erast Ivanitch Yagodov, </a:t>
            </a:r>
            <a:r>
              <a:rPr dirty="0" sz="1200">
                <a:latin typeface="Times New Roman"/>
                <a:cs typeface="Times New Roman"/>
              </a:rPr>
              <a:t>Makar </a:t>
            </a:r>
            <a:r>
              <a:rPr dirty="0" sz="1200" spc="-5">
                <a:latin typeface="Times New Roman"/>
                <a:cs typeface="Times New Roman"/>
              </a:rPr>
              <a:t>Kuzmitch's godfather. At </a:t>
            </a:r>
            <a:r>
              <a:rPr dirty="0" sz="1200">
                <a:latin typeface="Times New Roman"/>
                <a:cs typeface="Times New Roman"/>
              </a:rPr>
              <a:t>one time he </a:t>
            </a:r>
            <a:r>
              <a:rPr dirty="0" sz="1200" spc="-5">
                <a:latin typeface="Times New Roman"/>
                <a:cs typeface="Times New Roman"/>
              </a:rPr>
              <a:t>served as 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watchman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Consistory,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lives near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Red </a:t>
            </a:r>
            <a:r>
              <a:rPr dirty="0" sz="1200">
                <a:latin typeface="Times New Roman"/>
                <a:cs typeface="Times New Roman"/>
              </a:rPr>
              <a:t>Pond </a:t>
            </a:r>
            <a:r>
              <a:rPr dirty="0" sz="1200" spc="-5">
                <a:latin typeface="Times New Roman"/>
                <a:cs typeface="Times New Roman"/>
              </a:rPr>
              <a:t>and works as </a:t>
            </a:r>
            <a:r>
              <a:rPr dirty="0" sz="1200">
                <a:latin typeface="Times New Roman"/>
                <a:cs typeface="Times New Roman"/>
              </a:rPr>
              <a:t>a  locksmith.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"Makarushka, good-day, dear </a:t>
            </a:r>
            <a:r>
              <a:rPr dirty="0" sz="1200">
                <a:latin typeface="Times New Roman"/>
                <a:cs typeface="Times New Roman"/>
              </a:rPr>
              <a:t>boy!" he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Kuzmitch, who is </a:t>
            </a:r>
            <a:r>
              <a:rPr dirty="0" sz="1200" spc="-5">
                <a:latin typeface="Times New Roman"/>
                <a:cs typeface="Times New Roman"/>
              </a:rPr>
              <a:t>absorbed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tidying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kiss each other. Yagodov drags his </a:t>
            </a:r>
            <a:r>
              <a:rPr dirty="0" sz="1200">
                <a:latin typeface="Times New Roman"/>
                <a:cs typeface="Times New Roman"/>
              </a:rPr>
              <a:t>shawl off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head, </a:t>
            </a:r>
            <a:r>
              <a:rPr dirty="0" sz="1200" spc="-5">
                <a:latin typeface="Times New Roman"/>
                <a:cs typeface="Times New Roman"/>
              </a:rPr>
              <a:t>crosses </a:t>
            </a:r>
            <a:r>
              <a:rPr dirty="0" sz="1200">
                <a:latin typeface="Times New Roman"/>
                <a:cs typeface="Times New Roman"/>
              </a:rPr>
              <a:t>himself, </a:t>
            </a:r>
            <a:r>
              <a:rPr dirty="0" sz="1200" spc="-5">
                <a:latin typeface="Times New Roman"/>
                <a:cs typeface="Times New Roman"/>
              </a:rPr>
              <a:t>and sits  </a:t>
            </a:r>
            <a:r>
              <a:rPr dirty="0" sz="1200">
                <a:latin typeface="Times New Roman"/>
                <a:cs typeface="Times New Roman"/>
              </a:rPr>
              <a:t>down.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a long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is!"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says, </a:t>
            </a:r>
            <a:r>
              <a:rPr dirty="0" sz="1200">
                <a:latin typeface="Times New Roman"/>
                <a:cs typeface="Times New Roman"/>
              </a:rPr>
              <a:t>sighing </a:t>
            </a:r>
            <a:r>
              <a:rPr dirty="0" sz="1200" spc="-5">
                <a:latin typeface="Times New Roman"/>
                <a:cs typeface="Times New Roman"/>
              </a:rPr>
              <a:t>and clearing his throat.  "It's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joke! From </a:t>
            </a:r>
            <a:r>
              <a:rPr dirty="0" sz="1200">
                <a:latin typeface="Times New Roman"/>
                <a:cs typeface="Times New Roman"/>
              </a:rPr>
              <a:t>the Red Pond to the </a:t>
            </a:r>
            <a:r>
              <a:rPr dirty="0" sz="1200" spc="-5">
                <a:latin typeface="Times New Roman"/>
                <a:cs typeface="Times New Roman"/>
              </a:rPr>
              <a:t>Kaluga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"How 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you?"</a:t>
            </a:r>
            <a:endParaRPr sz="1200">
              <a:latin typeface="Times New Roman"/>
              <a:cs typeface="Times New Roman"/>
            </a:endParaRPr>
          </a:p>
          <a:p>
            <a:pPr marL="12700" marR="2853055">
              <a:lnSpc>
                <a:spcPts val="2790"/>
              </a:lnSpc>
              <a:spcBef>
                <a:spcPts val="310"/>
              </a:spcBef>
            </a:pPr>
            <a:r>
              <a:rPr dirty="0" sz="1200" spc="-10">
                <a:latin typeface="Times New Roman"/>
                <a:cs typeface="Times New Roman"/>
              </a:rPr>
              <a:t>"In </a:t>
            </a:r>
            <a:r>
              <a:rPr dirty="0" sz="1200">
                <a:latin typeface="Times New Roman"/>
                <a:cs typeface="Times New Roman"/>
              </a:rPr>
              <a:t>a poor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boy. I've had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fever."  </a:t>
            </a:r>
            <a:r>
              <a:rPr dirty="0" sz="1200" spc="-5">
                <a:latin typeface="Times New Roman"/>
                <a:cs typeface="Times New Roman"/>
              </a:rPr>
              <a:t>"You don't </a:t>
            </a:r>
            <a:r>
              <a:rPr dirty="0" sz="1200" spc="5">
                <a:latin typeface="Times New Roman"/>
                <a:cs typeface="Times New Roman"/>
              </a:rPr>
              <a:t>say </a:t>
            </a:r>
            <a:r>
              <a:rPr dirty="0" sz="1200" spc="-5">
                <a:latin typeface="Times New Roman"/>
                <a:cs typeface="Times New Roman"/>
              </a:rPr>
              <a:t>so!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Fever!"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1110"/>
              </a:spcBef>
            </a:pPr>
            <a:r>
              <a:rPr dirty="0" sz="1200" spc="-5">
                <a:latin typeface="Times New Roman"/>
                <a:cs typeface="Times New Roman"/>
              </a:rPr>
              <a:t>"Yes, </a:t>
            </a:r>
            <a:r>
              <a:rPr dirty="0" sz="1200">
                <a:latin typeface="Times New Roman"/>
                <a:cs typeface="Times New Roman"/>
              </a:rPr>
              <a:t>I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bed </a:t>
            </a:r>
            <a:r>
              <a:rPr dirty="0" sz="1200">
                <a:latin typeface="Times New Roman"/>
                <a:cs typeface="Times New Roman"/>
              </a:rPr>
              <a:t>a month; I </a:t>
            </a:r>
            <a:r>
              <a:rPr dirty="0" sz="1200" spc="-5">
                <a:latin typeface="Times New Roman"/>
                <a:cs typeface="Times New Roman"/>
              </a:rPr>
              <a:t>thought </a:t>
            </a:r>
            <a:r>
              <a:rPr dirty="0" sz="1200">
                <a:latin typeface="Times New Roman"/>
                <a:cs typeface="Times New Roman"/>
              </a:rPr>
              <a:t>I should die. I </a:t>
            </a:r>
            <a:r>
              <a:rPr dirty="0" sz="1200" spc="-5">
                <a:latin typeface="Times New Roman"/>
                <a:cs typeface="Times New Roman"/>
              </a:rPr>
              <a:t>had extreme unction. Now 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hair's </a:t>
            </a:r>
            <a:r>
              <a:rPr dirty="0" sz="1200">
                <a:latin typeface="Times New Roman"/>
                <a:cs typeface="Times New Roman"/>
              </a:rPr>
              <a:t>coming out. The </a:t>
            </a:r>
            <a:r>
              <a:rPr dirty="0" sz="1200" spc="-5">
                <a:latin typeface="Times New Roman"/>
                <a:cs typeface="Times New Roman"/>
              </a:rPr>
              <a:t>doctor says </a:t>
            </a:r>
            <a:r>
              <a:rPr dirty="0" sz="1200">
                <a:latin typeface="Times New Roman"/>
                <a:cs typeface="Times New Roman"/>
              </a:rPr>
              <a:t>I must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shaved. He </a:t>
            </a:r>
            <a:r>
              <a:rPr dirty="0" sz="1200" spc="-5">
                <a:latin typeface="Times New Roman"/>
                <a:cs typeface="Times New Roman"/>
              </a:rPr>
              <a:t>says </a:t>
            </a:r>
            <a:r>
              <a:rPr dirty="0" sz="1200">
                <a:latin typeface="Times New Roman"/>
                <a:cs typeface="Times New Roman"/>
              </a:rPr>
              <a:t>the hair </a:t>
            </a:r>
            <a:r>
              <a:rPr dirty="0" sz="1200" spc="-5">
                <a:latin typeface="Times New Roman"/>
                <a:cs typeface="Times New Roman"/>
              </a:rPr>
              <a:t>will grow  again strong.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so,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thought, </a:t>
            </a:r>
            <a:r>
              <a:rPr dirty="0" sz="1200" spc="-10">
                <a:latin typeface="Times New Roman"/>
                <a:cs typeface="Times New Roman"/>
              </a:rPr>
              <a:t>I'll go </a:t>
            </a:r>
            <a:r>
              <a:rPr dirty="0" sz="1200">
                <a:latin typeface="Times New Roman"/>
                <a:cs typeface="Times New Roman"/>
              </a:rPr>
              <a:t>to Makar.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relation </a:t>
            </a:r>
            <a:r>
              <a:rPr dirty="0" sz="1200">
                <a:latin typeface="Times New Roman"/>
                <a:cs typeface="Times New Roman"/>
              </a:rPr>
              <a:t>than to </a:t>
            </a:r>
            <a:r>
              <a:rPr dirty="0" sz="1200" spc="-5">
                <a:latin typeface="Times New Roman"/>
                <a:cs typeface="Times New Roman"/>
              </a:rPr>
              <a:t>anyone else.  He will </a:t>
            </a:r>
            <a:r>
              <a:rPr dirty="0" sz="1200">
                <a:latin typeface="Times New Roman"/>
                <a:cs typeface="Times New Roman"/>
              </a:rPr>
              <a:t>do it </a:t>
            </a:r>
            <a:r>
              <a:rPr dirty="0" sz="1200" spc="-5">
                <a:latin typeface="Times New Roman"/>
                <a:cs typeface="Times New Roman"/>
              </a:rPr>
              <a:t>better and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take anything for it.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 spc="-5">
                <a:latin typeface="Times New Roman"/>
                <a:cs typeface="Times New Roman"/>
              </a:rPr>
              <a:t>rather </a:t>
            </a:r>
            <a:r>
              <a:rPr dirty="0" sz="1200">
                <a:latin typeface="Times New Roman"/>
                <a:cs typeface="Times New Roman"/>
              </a:rPr>
              <a:t>far, </a:t>
            </a:r>
            <a:r>
              <a:rPr dirty="0" sz="1200" spc="-5">
                <a:latin typeface="Times New Roman"/>
                <a:cs typeface="Times New Roman"/>
              </a:rPr>
              <a:t>that's </a:t>
            </a:r>
            <a:r>
              <a:rPr dirty="0" sz="1200">
                <a:latin typeface="Times New Roman"/>
                <a:cs typeface="Times New Roman"/>
              </a:rPr>
              <a:t>true, but </a:t>
            </a:r>
            <a:r>
              <a:rPr dirty="0" sz="1200" spc="-5">
                <a:latin typeface="Times New Roman"/>
                <a:cs typeface="Times New Roman"/>
              </a:rPr>
              <a:t>what 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it? </a:t>
            </a:r>
            <a:r>
              <a:rPr dirty="0" sz="1200" spc="-1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walk."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6710" cy="848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"I'll </a:t>
            </a:r>
            <a:r>
              <a:rPr dirty="0" sz="1200">
                <a:latin typeface="Times New Roman"/>
                <a:cs typeface="Times New Roman"/>
              </a:rPr>
              <a:t>do it </a:t>
            </a:r>
            <a:r>
              <a:rPr dirty="0" sz="1200" spc="-5">
                <a:latin typeface="Times New Roman"/>
                <a:cs typeface="Times New Roman"/>
              </a:rPr>
              <a:t>with pleasure. </a:t>
            </a:r>
            <a:r>
              <a:rPr dirty="0" sz="1200">
                <a:latin typeface="Times New Roman"/>
                <a:cs typeface="Times New Roman"/>
              </a:rPr>
              <a:t>Please </a:t>
            </a:r>
            <a:r>
              <a:rPr dirty="0" sz="1200" spc="-5">
                <a:latin typeface="Times New Roman"/>
                <a:cs typeface="Times New Roman"/>
              </a:rPr>
              <a:t>sit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down."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scrape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foot </a:t>
            </a: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 </a:t>
            </a:r>
            <a:r>
              <a:rPr dirty="0" sz="1200" spc="-5">
                <a:latin typeface="Times New Roman"/>
                <a:cs typeface="Times New Roman"/>
              </a:rPr>
              <a:t>indicates </a:t>
            </a:r>
            <a:r>
              <a:rPr dirty="0" sz="1200">
                <a:latin typeface="Times New Roman"/>
                <a:cs typeface="Times New Roman"/>
              </a:rPr>
              <a:t>a chair. </a:t>
            </a:r>
            <a:r>
              <a:rPr dirty="0" sz="1200" spc="-5">
                <a:latin typeface="Times New Roman"/>
                <a:cs typeface="Times New Roman"/>
              </a:rPr>
              <a:t>Yagodov sits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 </a:t>
            </a:r>
            <a:r>
              <a:rPr dirty="0" sz="1200">
                <a:latin typeface="Times New Roman"/>
                <a:cs typeface="Times New Roman"/>
              </a:rPr>
              <a:t>looks </a:t>
            </a:r>
            <a:r>
              <a:rPr dirty="0" sz="1200" spc="-5">
                <a:latin typeface="Times New Roman"/>
                <a:cs typeface="Times New Roman"/>
              </a:rPr>
              <a:t>at himself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glass and is apparently pleased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his reflection: </a:t>
            </a:r>
            <a:r>
              <a:rPr dirty="0" sz="1200">
                <a:latin typeface="Times New Roman"/>
                <a:cs typeface="Times New Roman"/>
              </a:rPr>
              <a:t>the looking-  </a:t>
            </a:r>
            <a:r>
              <a:rPr dirty="0" sz="1200" spc="-5">
                <a:latin typeface="Times New Roman"/>
                <a:cs typeface="Times New Roman"/>
              </a:rPr>
              <a:t>glass displays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face awry,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Kalmuck </a:t>
            </a:r>
            <a:r>
              <a:rPr dirty="0" sz="1200">
                <a:latin typeface="Times New Roman"/>
                <a:cs typeface="Times New Roman"/>
              </a:rPr>
              <a:t>lips, a broad, blunt </a:t>
            </a:r>
            <a:r>
              <a:rPr dirty="0" sz="1200" spc="-5">
                <a:latin typeface="Times New Roman"/>
                <a:cs typeface="Times New Roman"/>
              </a:rPr>
              <a:t>nose,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eyes </a:t>
            </a:r>
            <a:r>
              <a:rPr dirty="0" sz="1200">
                <a:latin typeface="Times New Roman"/>
                <a:cs typeface="Times New Roman"/>
              </a:rPr>
              <a:t>in the  </a:t>
            </a:r>
            <a:r>
              <a:rPr dirty="0" sz="1200" spc="-5">
                <a:latin typeface="Times New Roman"/>
                <a:cs typeface="Times New Roman"/>
              </a:rPr>
              <a:t>forehead. </a:t>
            </a:r>
            <a:r>
              <a:rPr dirty="0" sz="1200">
                <a:latin typeface="Times New Roman"/>
                <a:cs typeface="Times New Roman"/>
              </a:rPr>
              <a:t>Makar </a:t>
            </a:r>
            <a:r>
              <a:rPr dirty="0" sz="1200" spc="-5">
                <a:latin typeface="Times New Roman"/>
                <a:cs typeface="Times New Roman"/>
              </a:rPr>
              <a:t>Kuzmitch </a:t>
            </a:r>
            <a:r>
              <a:rPr dirty="0" sz="1200">
                <a:latin typeface="Times New Roman"/>
                <a:cs typeface="Times New Roman"/>
              </a:rPr>
              <a:t>puts round </a:t>
            </a:r>
            <a:r>
              <a:rPr dirty="0" sz="1200" spc="-5">
                <a:latin typeface="Times New Roman"/>
                <a:cs typeface="Times New Roman"/>
              </a:rPr>
              <a:t>his client's shoulders </a:t>
            </a:r>
            <a:r>
              <a:rPr dirty="0" sz="1200">
                <a:latin typeface="Times New Roman"/>
                <a:cs typeface="Times New Roman"/>
              </a:rPr>
              <a:t>a white sheet with </a:t>
            </a:r>
            <a:r>
              <a:rPr dirty="0" sz="1200" spc="-5">
                <a:latin typeface="Times New Roman"/>
                <a:cs typeface="Times New Roman"/>
              </a:rPr>
              <a:t>yellow  spots </a:t>
            </a:r>
            <a:r>
              <a:rPr dirty="0" sz="1200">
                <a:latin typeface="Times New Roman"/>
                <a:cs typeface="Times New Roman"/>
              </a:rPr>
              <a:t>on it, and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snipping with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scissors.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"I'll shave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clean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skin!" </a:t>
            </a:r>
            <a:r>
              <a:rPr dirty="0" sz="1200" spc="5">
                <a:latin typeface="Times New Roman"/>
                <a:cs typeface="Times New Roman"/>
              </a:rPr>
              <a:t>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"To </a:t>
            </a:r>
            <a:r>
              <a:rPr dirty="0" sz="1200">
                <a:latin typeface="Times New Roman"/>
                <a:cs typeface="Times New Roman"/>
              </a:rPr>
              <a:t>be sure.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I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look like a Tartar, like a bomb. The </a:t>
            </a:r>
            <a:r>
              <a:rPr dirty="0" sz="1200" spc="-5">
                <a:latin typeface="Times New Roman"/>
                <a:cs typeface="Times New Roman"/>
              </a:rPr>
              <a:t>hair will grow all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thicker."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"How's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auntie?"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"Pretty </a:t>
            </a:r>
            <a:r>
              <a:rPr dirty="0" sz="1200" spc="-5">
                <a:latin typeface="Times New Roman"/>
                <a:cs typeface="Times New Roman"/>
              </a:rPr>
              <a:t>middling. </a:t>
            </a:r>
            <a:r>
              <a:rPr dirty="0" sz="1200">
                <a:latin typeface="Times New Roman"/>
                <a:cs typeface="Times New Roman"/>
              </a:rPr>
              <a:t>The other </a:t>
            </a:r>
            <a:r>
              <a:rPr dirty="0" sz="1200" spc="5">
                <a:latin typeface="Times New Roman"/>
                <a:cs typeface="Times New Roman"/>
              </a:rPr>
              <a:t>day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went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midwife to the </a:t>
            </a:r>
            <a:r>
              <a:rPr dirty="0" sz="1200" spc="-5">
                <a:latin typeface="Times New Roman"/>
                <a:cs typeface="Times New Roman"/>
              </a:rPr>
              <a:t>major's lady.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gave </a:t>
            </a:r>
            <a:r>
              <a:rPr dirty="0" sz="1200">
                <a:latin typeface="Times New Roman"/>
                <a:cs typeface="Times New Roman"/>
              </a:rPr>
              <a:t>her 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rouble."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"Oh, </a:t>
            </a:r>
            <a:r>
              <a:rPr dirty="0" sz="1200">
                <a:latin typeface="Times New Roman"/>
                <a:cs typeface="Times New Roman"/>
              </a:rPr>
              <a:t>indeed, a rouble. Hold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"I am </a:t>
            </a:r>
            <a:r>
              <a:rPr dirty="0" sz="1200">
                <a:latin typeface="Times New Roman"/>
                <a:cs typeface="Times New Roman"/>
              </a:rPr>
              <a:t>holding it. . . . 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don't </a:t>
            </a:r>
            <a:r>
              <a:rPr dirty="0" sz="1200">
                <a:latin typeface="Times New Roman"/>
                <a:cs typeface="Times New Roman"/>
              </a:rPr>
              <a:t>cut me. </a:t>
            </a:r>
            <a:r>
              <a:rPr dirty="0" sz="1200" spc="-5">
                <a:latin typeface="Times New Roman"/>
                <a:cs typeface="Times New Roman"/>
              </a:rPr>
              <a:t>Oy, you hurt! You </a:t>
            </a:r>
            <a:r>
              <a:rPr dirty="0" sz="1200">
                <a:latin typeface="Times New Roman"/>
                <a:cs typeface="Times New Roman"/>
              </a:rPr>
              <a:t>are pulling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hair."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"That doesn't matter.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can't help </a:t>
            </a:r>
            <a:r>
              <a:rPr dirty="0" sz="1200">
                <a:latin typeface="Times New Roman"/>
                <a:cs typeface="Times New Roman"/>
              </a:rPr>
              <a:t>that in our </a:t>
            </a:r>
            <a:r>
              <a:rPr dirty="0" sz="1200" spc="-5">
                <a:latin typeface="Times New Roman"/>
                <a:cs typeface="Times New Roman"/>
              </a:rPr>
              <a:t>work. </a:t>
            </a:r>
            <a:r>
              <a:rPr dirty="0" sz="1200">
                <a:latin typeface="Times New Roman"/>
                <a:cs typeface="Times New Roman"/>
              </a:rPr>
              <a:t>And how </a:t>
            </a:r>
            <a:r>
              <a:rPr dirty="0" sz="1200" spc="-5">
                <a:latin typeface="Times New Roman"/>
                <a:cs typeface="Times New Roman"/>
              </a:rPr>
              <a:t>is  Anna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Erastovna?"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"My </a:t>
            </a:r>
            <a:r>
              <a:rPr dirty="0" sz="1200" spc="-5">
                <a:latin typeface="Times New Roman"/>
                <a:cs typeface="Times New Roman"/>
              </a:rPr>
              <a:t>daughter? She is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right, she's </a:t>
            </a:r>
            <a:r>
              <a:rPr dirty="0" sz="1200">
                <a:latin typeface="Times New Roman"/>
                <a:cs typeface="Times New Roman"/>
              </a:rPr>
              <a:t>skipping about. </a:t>
            </a:r>
            <a:r>
              <a:rPr dirty="0" sz="1200" spc="-5">
                <a:latin typeface="Times New Roman"/>
                <a:cs typeface="Times New Roman"/>
              </a:rPr>
              <a:t>Last week </a:t>
            </a:r>
            <a:r>
              <a:rPr dirty="0" sz="1200">
                <a:latin typeface="Times New Roman"/>
                <a:cs typeface="Times New Roman"/>
              </a:rPr>
              <a:t>on the Wednesday </a:t>
            </a:r>
            <a:r>
              <a:rPr dirty="0" sz="1200" spc="-5">
                <a:latin typeface="Times New Roman"/>
                <a:cs typeface="Times New Roman"/>
              </a:rPr>
              <a:t>we  betrothed her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Sheikin.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didn't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come?"</a:t>
            </a:r>
            <a:endParaRPr sz="1200">
              <a:latin typeface="Times New Roman"/>
              <a:cs typeface="Times New Roman"/>
            </a:endParaRPr>
          </a:p>
          <a:p>
            <a:pPr marL="12700" marR="387985">
              <a:lnSpc>
                <a:spcPts val="2780"/>
              </a:lnSpc>
              <a:spcBef>
                <a:spcPts val="28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scissors cease snipping. </a:t>
            </a:r>
            <a:r>
              <a:rPr dirty="0" sz="1200">
                <a:latin typeface="Times New Roman"/>
                <a:cs typeface="Times New Roman"/>
              </a:rPr>
              <a:t>Makar </a:t>
            </a:r>
            <a:r>
              <a:rPr dirty="0" sz="1200" spc="-5">
                <a:latin typeface="Times New Roman"/>
                <a:cs typeface="Times New Roman"/>
              </a:rPr>
              <a:t>Kuzmitch </a:t>
            </a:r>
            <a:r>
              <a:rPr dirty="0" sz="1200">
                <a:latin typeface="Times New Roman"/>
                <a:cs typeface="Times New Roman"/>
              </a:rPr>
              <a:t>drops </a:t>
            </a:r>
            <a:r>
              <a:rPr dirty="0" sz="1200" spc="-5">
                <a:latin typeface="Times New Roman"/>
                <a:cs typeface="Times New Roman"/>
              </a:rPr>
              <a:t>his hands and asks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fright:  "Who is</a:t>
            </a:r>
            <a:r>
              <a:rPr dirty="0" sz="1200">
                <a:latin typeface="Times New Roman"/>
                <a:cs typeface="Times New Roman"/>
              </a:rPr>
              <a:t> betrothed?"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 spc="-5">
                <a:latin typeface="Times New Roman"/>
                <a:cs typeface="Times New Roman"/>
              </a:rPr>
              <a:t>"Anna."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"How's </a:t>
            </a:r>
            <a:r>
              <a:rPr dirty="0" sz="1200">
                <a:latin typeface="Times New Roman"/>
                <a:cs typeface="Times New Roman"/>
              </a:rPr>
              <a:t>that?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whom?"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"To Sheikin. </a:t>
            </a:r>
            <a:r>
              <a:rPr dirty="0" sz="1200">
                <a:latin typeface="Times New Roman"/>
                <a:cs typeface="Times New Roman"/>
              </a:rPr>
              <a:t>Prokofy Petrovitch. </a:t>
            </a:r>
            <a:r>
              <a:rPr dirty="0" sz="1200" spc="-5">
                <a:latin typeface="Times New Roman"/>
                <a:cs typeface="Times New Roman"/>
              </a:rPr>
              <a:t>His aunt's </a:t>
            </a:r>
            <a:r>
              <a:rPr dirty="0" sz="1200">
                <a:latin typeface="Times New Roman"/>
                <a:cs typeface="Times New Roman"/>
              </a:rPr>
              <a:t>a housekeeper in </a:t>
            </a:r>
            <a:r>
              <a:rPr dirty="0" sz="1200" spc="-5">
                <a:latin typeface="Times New Roman"/>
                <a:cs typeface="Times New Roman"/>
              </a:rPr>
              <a:t>Zlatoustensky </a:t>
            </a:r>
            <a:r>
              <a:rPr dirty="0" sz="1200" spc="-10">
                <a:latin typeface="Times New Roman"/>
                <a:cs typeface="Times New Roman"/>
              </a:rPr>
              <a:t>Lane. </a:t>
            </a:r>
            <a:r>
              <a:rPr dirty="0" sz="1200" spc="-5">
                <a:latin typeface="Times New Roman"/>
                <a:cs typeface="Times New Roman"/>
              </a:rPr>
              <a:t>She is  </a:t>
            </a:r>
            <a:r>
              <a:rPr dirty="0" sz="1200">
                <a:latin typeface="Times New Roman"/>
                <a:cs typeface="Times New Roman"/>
              </a:rPr>
              <a:t>a nice </a:t>
            </a:r>
            <a:r>
              <a:rPr dirty="0" sz="1200" spc="-5">
                <a:latin typeface="Times New Roman"/>
                <a:cs typeface="Times New Roman"/>
              </a:rPr>
              <a:t>woman. Naturally 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all delighted, </a:t>
            </a:r>
            <a:r>
              <a:rPr dirty="0" sz="1200">
                <a:latin typeface="Times New Roman"/>
                <a:cs typeface="Times New Roman"/>
              </a:rPr>
              <a:t>thank God. The </a:t>
            </a:r>
            <a:r>
              <a:rPr dirty="0" sz="1200" spc="-5">
                <a:latin typeface="Times New Roman"/>
                <a:cs typeface="Times New Roman"/>
              </a:rPr>
              <a:t>wedding will </a:t>
            </a:r>
            <a:r>
              <a:rPr dirty="0" sz="1200">
                <a:latin typeface="Times New Roman"/>
                <a:cs typeface="Times New Roman"/>
              </a:rPr>
              <a:t>be in a  </a:t>
            </a:r>
            <a:r>
              <a:rPr dirty="0" sz="1200" spc="-5">
                <a:latin typeface="Times New Roman"/>
                <a:cs typeface="Times New Roman"/>
              </a:rPr>
              <a:t>week. </a:t>
            </a:r>
            <a:r>
              <a:rPr dirty="0" sz="1200">
                <a:latin typeface="Times New Roman"/>
                <a:cs typeface="Times New Roman"/>
              </a:rPr>
              <a:t>Mind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come;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will have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"But how's </a:t>
            </a:r>
            <a:r>
              <a:rPr dirty="0" sz="1200">
                <a:latin typeface="Times New Roman"/>
                <a:cs typeface="Times New Roman"/>
              </a:rPr>
              <a:t>this, </a:t>
            </a:r>
            <a:r>
              <a:rPr dirty="0" sz="1200" spc="-5">
                <a:latin typeface="Times New Roman"/>
                <a:cs typeface="Times New Roman"/>
              </a:rPr>
              <a:t>Erast Ivanitch?" </a:t>
            </a:r>
            <a:r>
              <a:rPr dirty="0" sz="1200" spc="-10">
                <a:latin typeface="Times New Roman"/>
                <a:cs typeface="Times New Roman"/>
              </a:rPr>
              <a:t>says </a:t>
            </a: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Kuzmitch, </a:t>
            </a:r>
            <a:r>
              <a:rPr dirty="0" sz="1200" spc="-5">
                <a:latin typeface="Times New Roman"/>
                <a:cs typeface="Times New Roman"/>
              </a:rPr>
              <a:t>pale, astonished, and shrugging  his shoulders. "It's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-5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utterly impossible. </a:t>
            </a:r>
            <a:r>
              <a:rPr dirty="0" sz="1200" spc="-5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Anna </a:t>
            </a:r>
            <a:r>
              <a:rPr dirty="0" sz="1200" spc="-5">
                <a:latin typeface="Times New Roman"/>
                <a:cs typeface="Times New Roman"/>
              </a:rPr>
              <a:t>Erastovna </a:t>
            </a:r>
            <a:r>
              <a:rPr dirty="0" sz="1200">
                <a:latin typeface="Times New Roman"/>
                <a:cs typeface="Times New Roman"/>
              </a:rPr>
              <a:t>. . 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I . . . </a:t>
            </a:r>
            <a:r>
              <a:rPr dirty="0" sz="1200" spc="-5">
                <a:latin typeface="Times New Roman"/>
                <a:cs typeface="Times New Roman"/>
              </a:rPr>
              <a:t>why,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cherished sentiments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her,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had intentions.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could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happen?"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"Why, </a:t>
            </a:r>
            <a:r>
              <a:rPr dirty="0" sz="1200">
                <a:latin typeface="Times New Roman"/>
                <a:cs typeface="Times New Roman"/>
              </a:rPr>
              <a:t>we just </a:t>
            </a:r>
            <a:r>
              <a:rPr dirty="0" sz="1200" spc="-5">
                <a:latin typeface="Times New Roman"/>
                <a:cs typeface="Times New Roman"/>
              </a:rPr>
              <a:t>went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betrothed her. He's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fellow."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Cold drops of perspiration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puts the </a:t>
            </a:r>
            <a:r>
              <a:rPr dirty="0" sz="1200" spc="-5">
                <a:latin typeface="Times New Roman"/>
                <a:cs typeface="Times New Roman"/>
              </a:rPr>
              <a:t>scissors  down </a:t>
            </a:r>
            <a:r>
              <a:rPr dirty="0" sz="1200">
                <a:latin typeface="Times New Roman"/>
                <a:cs typeface="Times New Roman"/>
              </a:rPr>
              <a:t>on the 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begins rubbing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nose with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fist.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7980" cy="848487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8890">
              <a:lnSpc>
                <a:spcPct val="959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"I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5">
                <a:latin typeface="Times New Roman"/>
                <a:cs typeface="Times New Roman"/>
              </a:rPr>
              <a:t>intentions,"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says. "It's </a:t>
            </a:r>
            <a:r>
              <a:rPr dirty="0" sz="1200">
                <a:latin typeface="Times New Roman"/>
                <a:cs typeface="Times New Roman"/>
              </a:rPr>
              <a:t>impossible, Erast </a:t>
            </a:r>
            <a:r>
              <a:rPr dirty="0" sz="1200" spc="-5">
                <a:latin typeface="Times New Roman"/>
                <a:cs typeface="Times New Roman"/>
              </a:rPr>
              <a:t>Ivanitch. </a:t>
            </a:r>
            <a:r>
              <a:rPr dirty="0" sz="1200">
                <a:latin typeface="Times New Roman"/>
                <a:cs typeface="Times New Roman"/>
              </a:rPr>
              <a:t>I . . . 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in love with </a:t>
            </a:r>
            <a:r>
              <a:rPr dirty="0" sz="1200" spc="-5">
                <a:latin typeface="Times New Roman"/>
                <a:cs typeface="Times New Roman"/>
              </a:rPr>
              <a:t>her  and have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her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offer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heart . . . . And </a:t>
            </a:r>
            <a:r>
              <a:rPr dirty="0" sz="1200" spc="-5">
                <a:latin typeface="Times New Roman"/>
                <a:cs typeface="Times New Roman"/>
              </a:rPr>
              <a:t>auntie </a:t>
            </a:r>
            <a:r>
              <a:rPr dirty="0" sz="1200">
                <a:latin typeface="Times New Roman"/>
                <a:cs typeface="Times New Roman"/>
              </a:rPr>
              <a:t>promised. I </a:t>
            </a:r>
            <a:r>
              <a:rPr dirty="0" sz="1200" spc="-5">
                <a:latin typeface="Times New Roman"/>
                <a:cs typeface="Times New Roman"/>
              </a:rPr>
              <a:t>have always  respected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as though you were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father. . . . I </a:t>
            </a:r>
            <a:r>
              <a:rPr dirty="0" sz="1200" spc="-5">
                <a:latin typeface="Times New Roman"/>
                <a:cs typeface="Times New Roman"/>
              </a:rPr>
              <a:t>always cut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hair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nothing. </a:t>
            </a:r>
            <a:r>
              <a:rPr dirty="0" sz="1200">
                <a:latin typeface="Times New Roman"/>
                <a:cs typeface="Times New Roman"/>
              </a:rPr>
              <a:t>. . .  I </a:t>
            </a:r>
            <a:r>
              <a:rPr dirty="0" sz="1200" spc="-5">
                <a:latin typeface="Times New Roman"/>
                <a:cs typeface="Times New Roman"/>
              </a:rPr>
              <a:t>have always obliged you, and when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papa died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took the sofa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roubles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cash and </a:t>
            </a:r>
            <a:r>
              <a:rPr dirty="0" sz="1200">
                <a:latin typeface="Times New Roman"/>
                <a:cs typeface="Times New Roman"/>
              </a:rPr>
              <a:t>have never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back. Do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remember?"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"Remember! </a:t>
            </a:r>
            <a:r>
              <a:rPr dirty="0" sz="1200">
                <a:latin typeface="Times New Roman"/>
                <a:cs typeface="Times New Roman"/>
              </a:rPr>
              <a:t>of course I do. </a:t>
            </a:r>
            <a:r>
              <a:rPr dirty="0" sz="1200" spc="-5">
                <a:latin typeface="Times New Roman"/>
                <a:cs typeface="Times New Roman"/>
              </a:rPr>
              <a:t>Only, what </a:t>
            </a:r>
            <a:r>
              <a:rPr dirty="0" sz="1200">
                <a:latin typeface="Times New Roman"/>
                <a:cs typeface="Times New Roman"/>
              </a:rPr>
              <a:t>sort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would you </a:t>
            </a:r>
            <a:r>
              <a:rPr dirty="0" sz="1200" spc="-5">
                <a:latin typeface="Times New Roman"/>
                <a:cs typeface="Times New Roman"/>
              </a:rPr>
              <a:t>be, </a:t>
            </a:r>
            <a:r>
              <a:rPr dirty="0" sz="1200">
                <a:latin typeface="Times New Roman"/>
                <a:cs typeface="Times New Roman"/>
              </a:rPr>
              <a:t>Makar? You </a:t>
            </a:r>
            <a:r>
              <a:rPr dirty="0" sz="1200" spc="-5">
                <a:latin typeface="Times New Roman"/>
                <a:cs typeface="Times New Roman"/>
              </a:rPr>
              <a:t>are  </a:t>
            </a:r>
            <a:r>
              <a:rPr dirty="0" sz="1200">
                <a:latin typeface="Times New Roman"/>
                <a:cs typeface="Times New Roman"/>
              </a:rPr>
              <a:t>nothing of a match. You've </a:t>
            </a:r>
            <a:r>
              <a:rPr dirty="0" sz="1200" spc="-5">
                <a:latin typeface="Times New Roman"/>
                <a:cs typeface="Times New Roman"/>
              </a:rPr>
              <a:t>neither </a:t>
            </a:r>
            <a:r>
              <a:rPr dirty="0" sz="1200">
                <a:latin typeface="Times New Roman"/>
                <a:cs typeface="Times New Roman"/>
              </a:rPr>
              <a:t>money nor position,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trade's </a:t>
            </a:r>
            <a:r>
              <a:rPr dirty="0" sz="1200">
                <a:latin typeface="Times New Roman"/>
                <a:cs typeface="Times New Roman"/>
              </a:rPr>
              <a:t>a paltry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"And is Sheikin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rich?"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"Sheikin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of a union. </a:t>
            </a:r>
            <a:r>
              <a:rPr dirty="0" sz="1200" spc="-5">
                <a:latin typeface="Times New Roman"/>
                <a:cs typeface="Times New Roman"/>
              </a:rPr>
              <a:t>He has </a:t>
            </a:r>
            <a:r>
              <a:rPr dirty="0" sz="1200">
                <a:latin typeface="Times New Roman"/>
                <a:cs typeface="Times New Roman"/>
              </a:rPr>
              <a:t>a thousand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>
                <a:latin typeface="Times New Roman"/>
                <a:cs typeface="Times New Roman"/>
              </a:rPr>
              <a:t>lent on </a:t>
            </a:r>
            <a:r>
              <a:rPr dirty="0" sz="1200" spc="-5">
                <a:latin typeface="Times New Roman"/>
                <a:cs typeface="Times New Roman"/>
              </a:rPr>
              <a:t>mortgage. So </a:t>
            </a:r>
            <a:r>
              <a:rPr dirty="0" sz="1200" spc="10">
                <a:latin typeface="Times New Roman"/>
                <a:cs typeface="Times New Roman"/>
              </a:rPr>
              <a:t>my  </a:t>
            </a:r>
            <a:r>
              <a:rPr dirty="0" sz="1200">
                <a:latin typeface="Times New Roman"/>
                <a:cs typeface="Times New Roman"/>
              </a:rPr>
              <a:t>boy . . . 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talking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it, the thing's </a:t>
            </a:r>
            <a:r>
              <a:rPr dirty="0" sz="1200" spc="-5">
                <a:latin typeface="Times New Roman"/>
                <a:cs typeface="Times New Roman"/>
              </a:rPr>
              <a:t>done. There is </a:t>
            </a:r>
            <a:r>
              <a:rPr dirty="0" sz="1200" spc="5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altering </a:t>
            </a:r>
            <a:r>
              <a:rPr dirty="0" sz="1200">
                <a:latin typeface="Times New Roman"/>
                <a:cs typeface="Times New Roman"/>
              </a:rPr>
              <a:t>it,  </a:t>
            </a:r>
            <a:r>
              <a:rPr dirty="0" sz="1200" spc="-5">
                <a:latin typeface="Times New Roman"/>
                <a:cs typeface="Times New Roman"/>
              </a:rPr>
              <a:t>Makarushka. </a:t>
            </a:r>
            <a:r>
              <a:rPr dirty="0" sz="1200">
                <a:latin typeface="Times New Roman"/>
                <a:cs typeface="Times New Roman"/>
              </a:rPr>
              <a:t>You must look out for </a:t>
            </a:r>
            <a:r>
              <a:rPr dirty="0" sz="1200" spc="-5">
                <a:latin typeface="Times New Roman"/>
                <a:cs typeface="Times New Roman"/>
              </a:rPr>
              <a:t>another bride. </a:t>
            </a:r>
            <a:r>
              <a:rPr dirty="0" sz="1200">
                <a:latin typeface="Times New Roman"/>
                <a:cs typeface="Times New Roman"/>
              </a:rPr>
              <a:t>. . . The </a:t>
            </a:r>
            <a:r>
              <a:rPr dirty="0" sz="1200" spc="-5">
                <a:latin typeface="Times New Roman"/>
                <a:cs typeface="Times New Roman"/>
              </a:rPr>
              <a:t>world 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small. </a:t>
            </a:r>
            <a:r>
              <a:rPr dirty="0" sz="1200" spc="-5">
                <a:latin typeface="Times New Roman"/>
                <a:cs typeface="Times New Roman"/>
              </a:rPr>
              <a:t>Come,  cut away.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stopping?"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 </a:t>
            </a:r>
            <a:r>
              <a:rPr dirty="0" sz="1200" spc="-5">
                <a:latin typeface="Times New Roman"/>
                <a:cs typeface="Times New Roman"/>
              </a:rPr>
              <a:t>is silent and remains motionless, </a:t>
            </a:r>
            <a:r>
              <a:rPr dirty="0" sz="1200">
                <a:latin typeface="Times New Roman"/>
                <a:cs typeface="Times New Roman"/>
              </a:rPr>
              <a:t>then he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handkerchief </a:t>
            </a:r>
            <a:r>
              <a:rPr dirty="0" sz="1200">
                <a:latin typeface="Times New Roman"/>
                <a:cs typeface="Times New Roman"/>
              </a:rPr>
              <a:t>out of  </a:t>
            </a:r>
            <a:r>
              <a:rPr dirty="0" sz="1200" spc="-5">
                <a:latin typeface="Times New Roman"/>
                <a:cs typeface="Times New Roman"/>
              </a:rPr>
              <a:t>his pocket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begins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"Come, what is </a:t>
            </a:r>
            <a:r>
              <a:rPr dirty="0" sz="1200">
                <a:latin typeface="Times New Roman"/>
                <a:cs typeface="Times New Roman"/>
              </a:rPr>
              <a:t>it?" </a:t>
            </a:r>
            <a:r>
              <a:rPr dirty="0" sz="1200" spc="-5">
                <a:latin typeface="Times New Roman"/>
                <a:cs typeface="Times New Roman"/>
              </a:rPr>
              <a:t>Erast Ivanitch comforts </a:t>
            </a:r>
            <a:r>
              <a:rPr dirty="0" sz="1200">
                <a:latin typeface="Times New Roman"/>
                <a:cs typeface="Times New Roman"/>
              </a:rPr>
              <a:t>him. </a:t>
            </a:r>
            <a:r>
              <a:rPr dirty="0" sz="1200" spc="-5">
                <a:latin typeface="Times New Roman"/>
                <a:cs typeface="Times New Roman"/>
              </a:rPr>
              <a:t>"Give over. Fie,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is blubbering </a:t>
            </a:r>
            <a:r>
              <a:rPr dirty="0" sz="1200">
                <a:latin typeface="Times New Roman"/>
                <a:cs typeface="Times New Roman"/>
              </a:rPr>
              <a:t>like a  </a:t>
            </a:r>
            <a:r>
              <a:rPr dirty="0" sz="1200" spc="-5">
                <a:latin typeface="Times New Roman"/>
                <a:cs typeface="Times New Roman"/>
              </a:rPr>
              <a:t>woman! You </a:t>
            </a:r>
            <a:r>
              <a:rPr dirty="0" sz="1200">
                <a:latin typeface="Times New Roman"/>
                <a:cs typeface="Times New Roman"/>
              </a:rPr>
              <a:t>finish </a:t>
            </a:r>
            <a:r>
              <a:rPr dirty="0" sz="1200" spc="10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head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cry.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5">
                <a:latin typeface="Times New Roman"/>
                <a:cs typeface="Times New Roman"/>
              </a:rPr>
              <a:t>up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scissors!"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Makar </a:t>
            </a:r>
            <a:r>
              <a:rPr dirty="0" sz="1200">
                <a:latin typeface="Times New Roman"/>
                <a:cs typeface="Times New Roman"/>
              </a:rPr>
              <a:t>Kuzmitch </a:t>
            </a:r>
            <a:r>
              <a:rPr dirty="0" sz="1200" spc="-5">
                <a:latin typeface="Times New Roman"/>
                <a:cs typeface="Times New Roman"/>
              </a:rPr>
              <a:t>takes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scissors, stares </a:t>
            </a:r>
            <a:r>
              <a:rPr dirty="0" sz="1200">
                <a:latin typeface="Times New Roman"/>
                <a:cs typeface="Times New Roman"/>
              </a:rPr>
              <a:t>vacantly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them for a </a:t>
            </a:r>
            <a:r>
              <a:rPr dirty="0" sz="1200" spc="-5">
                <a:latin typeface="Times New Roman"/>
                <a:cs typeface="Times New Roman"/>
              </a:rPr>
              <a:t>minute, </a:t>
            </a:r>
            <a:r>
              <a:rPr dirty="0" sz="1200">
                <a:latin typeface="Times New Roman"/>
                <a:cs typeface="Times New Roman"/>
              </a:rPr>
              <a:t>then drops  them </a:t>
            </a:r>
            <a:r>
              <a:rPr dirty="0" sz="1200" spc="-5">
                <a:latin typeface="Times New Roman"/>
                <a:cs typeface="Times New Roman"/>
              </a:rPr>
              <a:t>again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table. His hands 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sz="1200" spc="-5">
                <a:latin typeface="Times New Roman"/>
                <a:cs typeface="Times New Roman"/>
              </a:rPr>
              <a:t>"I can't," </a:t>
            </a:r>
            <a:r>
              <a:rPr dirty="0" sz="1200" spc="5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says. </a:t>
            </a:r>
            <a:r>
              <a:rPr dirty="0" sz="1200">
                <a:latin typeface="Times New Roman"/>
                <a:cs typeface="Times New Roman"/>
              </a:rPr>
              <a:t>"I can't do it just now. I haven't the </a:t>
            </a:r>
            <a:r>
              <a:rPr dirty="0" sz="1200" spc="-5">
                <a:latin typeface="Times New Roman"/>
                <a:cs typeface="Times New Roman"/>
              </a:rPr>
              <a:t>strength!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</a:t>
            </a:r>
            <a:r>
              <a:rPr dirty="0" sz="1200">
                <a:latin typeface="Times New Roman"/>
                <a:cs typeface="Times New Roman"/>
              </a:rPr>
              <a:t>a miserable man!  And </a:t>
            </a:r>
            <a:r>
              <a:rPr dirty="0" sz="1200" spc="-5">
                <a:latin typeface="Times New Roman"/>
                <a:cs typeface="Times New Roman"/>
              </a:rPr>
              <a:t>she is miserable! </a:t>
            </a:r>
            <a:r>
              <a:rPr dirty="0" sz="1200">
                <a:latin typeface="Times New Roman"/>
                <a:cs typeface="Times New Roman"/>
              </a:rPr>
              <a:t>We loved </a:t>
            </a:r>
            <a:r>
              <a:rPr dirty="0" sz="1200" spc="-5">
                <a:latin typeface="Times New Roman"/>
                <a:cs typeface="Times New Roman"/>
              </a:rPr>
              <a:t>each other, we had given each </a:t>
            </a:r>
            <a:r>
              <a:rPr dirty="0" sz="1200">
                <a:latin typeface="Times New Roman"/>
                <a:cs typeface="Times New Roman"/>
              </a:rPr>
              <a:t>other our promise </a:t>
            </a:r>
            <a:r>
              <a:rPr dirty="0" sz="1200" spc="-5">
                <a:latin typeface="Times New Roman"/>
                <a:cs typeface="Times New Roman"/>
              </a:rPr>
              <a:t>and  we </a:t>
            </a:r>
            <a:r>
              <a:rPr dirty="0" sz="1200">
                <a:latin typeface="Times New Roman"/>
                <a:cs typeface="Times New Roman"/>
              </a:rPr>
              <a:t>have been separated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unkind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pity. Go away, </a:t>
            </a:r>
            <a:r>
              <a:rPr dirty="0" sz="1200">
                <a:latin typeface="Times New Roman"/>
                <a:cs typeface="Times New Roman"/>
              </a:rPr>
              <a:t>Erast </a:t>
            </a:r>
            <a:r>
              <a:rPr dirty="0" sz="1200" spc="-5">
                <a:latin typeface="Times New Roman"/>
                <a:cs typeface="Times New Roman"/>
              </a:rPr>
              <a:t>Ivanitch! </a:t>
            </a:r>
            <a:r>
              <a:rPr dirty="0" sz="1200">
                <a:latin typeface="Times New Roman"/>
                <a:cs typeface="Times New Roman"/>
              </a:rPr>
              <a:t>I  </a:t>
            </a:r>
            <a:r>
              <a:rPr dirty="0" sz="1200" spc="-5">
                <a:latin typeface="Times New Roman"/>
                <a:cs typeface="Times New Roman"/>
              </a:rPr>
              <a:t>can't </a:t>
            </a:r>
            <a:r>
              <a:rPr dirty="0" sz="1200">
                <a:latin typeface="Times New Roman"/>
                <a:cs typeface="Times New Roman"/>
              </a:rPr>
              <a:t>bear the </a:t>
            </a:r>
            <a:r>
              <a:rPr dirty="0" sz="1200" spc="-5">
                <a:latin typeface="Times New Roman"/>
                <a:cs typeface="Times New Roman"/>
              </a:rPr>
              <a:t>sight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you."</a:t>
            </a:r>
            <a:endParaRPr sz="1200">
              <a:latin typeface="Times New Roman"/>
              <a:cs typeface="Times New Roman"/>
            </a:endParaRPr>
          </a:p>
          <a:p>
            <a:pPr marL="12700" marR="1081405">
              <a:lnSpc>
                <a:spcPct val="192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"So </a:t>
            </a:r>
            <a:r>
              <a:rPr dirty="0" sz="1200" spc="-10">
                <a:latin typeface="Times New Roman"/>
                <a:cs typeface="Times New Roman"/>
              </a:rPr>
              <a:t>I'll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to-morrow, </a:t>
            </a:r>
            <a:r>
              <a:rPr dirty="0" sz="1200" spc="-5">
                <a:latin typeface="Times New Roman"/>
                <a:cs typeface="Times New Roman"/>
              </a:rPr>
              <a:t>Makarushka.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finish me to-morrow."  </a:t>
            </a:r>
            <a:r>
              <a:rPr dirty="0" sz="1200" spc="-5">
                <a:latin typeface="Times New Roman"/>
                <a:cs typeface="Times New Roman"/>
              </a:rPr>
              <a:t>"Right."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"You calm yourself and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come to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early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morning."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5600"/>
              </a:lnSpc>
            </a:pPr>
            <a:r>
              <a:rPr dirty="0" sz="1200" spc="-5">
                <a:latin typeface="Times New Roman"/>
                <a:cs typeface="Times New Roman"/>
              </a:rPr>
              <a:t>Erast Ivanitch </a:t>
            </a:r>
            <a:r>
              <a:rPr dirty="0" sz="1200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half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head shaven </a:t>
            </a:r>
            <a:r>
              <a:rPr dirty="0" sz="1200">
                <a:latin typeface="Times New Roman"/>
                <a:cs typeface="Times New Roman"/>
              </a:rPr>
              <a:t>to the skin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looks like a </a:t>
            </a:r>
            <a:r>
              <a:rPr dirty="0" sz="1200" spc="-5">
                <a:latin typeface="Times New Roman"/>
                <a:cs typeface="Times New Roman"/>
              </a:rPr>
              <a:t>convict.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 awkward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head </a:t>
            </a:r>
            <a:r>
              <a:rPr dirty="0" sz="1200">
                <a:latin typeface="Times New Roman"/>
                <a:cs typeface="Times New Roman"/>
              </a:rPr>
              <a:t>like that, but </a:t>
            </a:r>
            <a:r>
              <a:rPr dirty="0" sz="1200" spc="-5">
                <a:latin typeface="Times New Roman"/>
                <a:cs typeface="Times New Roman"/>
              </a:rPr>
              <a:t>there is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it. He wraps his head </a:t>
            </a:r>
            <a:r>
              <a:rPr dirty="0" sz="1200">
                <a:latin typeface="Times New Roman"/>
                <a:cs typeface="Times New Roman"/>
              </a:rPr>
              <a:t>in  the </a:t>
            </a:r>
            <a:r>
              <a:rPr dirty="0" sz="1200" spc="-5">
                <a:latin typeface="Times New Roman"/>
                <a:cs typeface="Times New Roman"/>
              </a:rPr>
              <a:t>shawl and walks </a:t>
            </a:r>
            <a:r>
              <a:rPr dirty="0" sz="1200">
                <a:latin typeface="Times New Roman"/>
                <a:cs typeface="Times New Roman"/>
              </a:rPr>
              <a:t>out of the </a:t>
            </a:r>
            <a:r>
              <a:rPr dirty="0" sz="1200" spc="-5">
                <a:latin typeface="Times New Roman"/>
                <a:cs typeface="Times New Roman"/>
              </a:rPr>
              <a:t>barber's </a:t>
            </a:r>
            <a:r>
              <a:rPr dirty="0" sz="1200">
                <a:latin typeface="Times New Roman"/>
                <a:cs typeface="Times New Roman"/>
              </a:rPr>
              <a:t>shop. </a:t>
            </a:r>
            <a:r>
              <a:rPr dirty="0" sz="1200" spc="-5">
                <a:latin typeface="Times New Roman"/>
                <a:cs typeface="Times New Roman"/>
              </a:rPr>
              <a:t>Left alone, Makar </a:t>
            </a:r>
            <a:r>
              <a:rPr dirty="0" sz="1200">
                <a:latin typeface="Times New Roman"/>
                <a:cs typeface="Times New Roman"/>
              </a:rPr>
              <a:t>Kuzmitch </a:t>
            </a:r>
            <a:r>
              <a:rPr dirty="0" sz="1200" spc="-5">
                <a:latin typeface="Times New Roman"/>
                <a:cs typeface="Times New Roman"/>
              </a:rPr>
              <a:t>sits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and  goes </a:t>
            </a:r>
            <a:r>
              <a:rPr dirty="0" sz="1200">
                <a:latin typeface="Times New Roman"/>
                <a:cs typeface="Times New Roman"/>
              </a:rPr>
              <a:t>on quietly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weeping.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Early next morning </a:t>
            </a:r>
            <a:r>
              <a:rPr dirty="0" sz="1200" spc="-5">
                <a:latin typeface="Times New Roman"/>
                <a:cs typeface="Times New Roman"/>
              </a:rPr>
              <a:t>Erast Ivanitch comes again.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"What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want?" </a:t>
            </a:r>
            <a:r>
              <a:rPr dirty="0" sz="1200" spc="-5">
                <a:latin typeface="Times New Roman"/>
                <a:cs typeface="Times New Roman"/>
              </a:rPr>
              <a:t>Makar Kuzmitch asks </a:t>
            </a:r>
            <a:r>
              <a:rPr dirty="0" sz="1200">
                <a:latin typeface="Times New Roman"/>
                <a:cs typeface="Times New Roman"/>
              </a:rPr>
              <a:t>him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coldly.</a:t>
            </a:r>
            <a:endParaRPr sz="1200">
              <a:latin typeface="Times New Roman"/>
              <a:cs typeface="Times New Roman"/>
            </a:endParaRPr>
          </a:p>
          <a:p>
            <a:pPr marL="12700" marR="1082675">
              <a:lnSpc>
                <a:spcPts val="2780"/>
              </a:lnSpc>
              <a:spcBef>
                <a:spcPts val="310"/>
              </a:spcBef>
            </a:pPr>
            <a:r>
              <a:rPr dirty="0" sz="1200" spc="-5">
                <a:latin typeface="Times New Roman"/>
                <a:cs typeface="Times New Roman"/>
              </a:rPr>
              <a:t>"Finish </a:t>
            </a:r>
            <a:r>
              <a:rPr dirty="0" sz="1200">
                <a:latin typeface="Times New Roman"/>
                <a:cs typeface="Times New Roman"/>
              </a:rPr>
              <a:t>cutting </a:t>
            </a:r>
            <a:r>
              <a:rPr dirty="0" sz="1200" spc="5">
                <a:latin typeface="Times New Roman"/>
                <a:cs typeface="Times New Roman"/>
              </a:rPr>
              <a:t>my </a:t>
            </a:r>
            <a:r>
              <a:rPr dirty="0" sz="1200">
                <a:latin typeface="Times New Roman"/>
                <a:cs typeface="Times New Roman"/>
              </a:rPr>
              <a:t>hair, </a:t>
            </a:r>
            <a:r>
              <a:rPr dirty="0" sz="1200" spc="-5">
                <a:latin typeface="Times New Roman"/>
                <a:cs typeface="Times New Roman"/>
              </a:rPr>
              <a:t>Makarushka.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half the </a:t>
            </a:r>
            <a:r>
              <a:rPr dirty="0" sz="1200" spc="-5">
                <a:latin typeface="Times New Roman"/>
                <a:cs typeface="Times New Roman"/>
              </a:rPr>
              <a:t>head </a:t>
            </a:r>
            <a:r>
              <a:rPr dirty="0" sz="1200">
                <a:latin typeface="Times New Roman"/>
                <a:cs typeface="Times New Roman"/>
              </a:rPr>
              <a:t>left to </a:t>
            </a:r>
            <a:r>
              <a:rPr dirty="0" sz="1200" spc="-5">
                <a:latin typeface="Times New Roman"/>
                <a:cs typeface="Times New Roman"/>
              </a:rPr>
              <a:t>do."  </a:t>
            </a:r>
            <a:r>
              <a:rPr dirty="0" sz="1200">
                <a:latin typeface="Times New Roman"/>
                <a:cs typeface="Times New Roman"/>
              </a:rPr>
              <a:t>"Kindly </a:t>
            </a:r>
            <a:r>
              <a:rPr dirty="0" sz="1200" spc="-5">
                <a:latin typeface="Times New Roman"/>
                <a:cs typeface="Times New Roman"/>
              </a:rPr>
              <a:t>give me </a:t>
            </a:r>
            <a:r>
              <a:rPr dirty="0" sz="1200">
                <a:latin typeface="Times New Roman"/>
                <a:cs typeface="Times New Roman"/>
              </a:rPr>
              <a:t>the money in </a:t>
            </a:r>
            <a:r>
              <a:rPr dirty="0" sz="1200" spc="-5">
                <a:latin typeface="Times New Roman"/>
                <a:cs typeface="Times New Roman"/>
              </a:rPr>
              <a:t>advance.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won't </a:t>
            </a:r>
            <a:r>
              <a:rPr dirty="0" sz="1200">
                <a:latin typeface="Times New Roman"/>
                <a:cs typeface="Times New Roman"/>
              </a:rPr>
              <a:t>cut it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nothing."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1219"/>
            <a:ext cx="5422265" cy="9131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saying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word Erast Ivanitch goes </a:t>
            </a:r>
            <a:r>
              <a:rPr dirty="0" sz="1200">
                <a:latin typeface="Times New Roman"/>
                <a:cs typeface="Times New Roman"/>
              </a:rPr>
              <a:t>out,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this day </a:t>
            </a:r>
            <a:r>
              <a:rPr dirty="0" sz="1200" spc="-5">
                <a:latin typeface="Times New Roman"/>
                <a:cs typeface="Times New Roman"/>
              </a:rPr>
              <a:t>his hair </a:t>
            </a:r>
            <a:r>
              <a:rPr dirty="0" sz="1200">
                <a:latin typeface="Times New Roman"/>
                <a:cs typeface="Times New Roman"/>
              </a:rPr>
              <a:t>is long on one  side of the </a:t>
            </a:r>
            <a:r>
              <a:rPr dirty="0" sz="1200" spc="-5">
                <a:latin typeface="Times New Roman"/>
                <a:cs typeface="Times New Roman"/>
              </a:rPr>
              <a:t>head and </a:t>
            </a:r>
            <a:r>
              <a:rPr dirty="0" sz="1200">
                <a:latin typeface="Times New Roman"/>
                <a:cs typeface="Times New Roman"/>
              </a:rPr>
              <a:t>short on the </a:t>
            </a:r>
            <a:r>
              <a:rPr dirty="0" sz="1200" spc="-5">
                <a:latin typeface="Times New Roman"/>
                <a:cs typeface="Times New Roman"/>
              </a:rPr>
              <a:t>other. He regards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as extravagance </a:t>
            </a:r>
            <a:r>
              <a:rPr dirty="0" sz="1200">
                <a:latin typeface="Times New Roman"/>
                <a:cs typeface="Times New Roman"/>
              </a:rPr>
              <a:t>to pay for </a:t>
            </a:r>
            <a:r>
              <a:rPr dirty="0" sz="1200" spc="-5">
                <a:latin typeface="Times New Roman"/>
                <a:cs typeface="Times New Roman"/>
              </a:rPr>
              <a:t>having  his </a:t>
            </a:r>
            <a:r>
              <a:rPr dirty="0" sz="1200">
                <a:latin typeface="Times New Roman"/>
                <a:cs typeface="Times New Roman"/>
              </a:rPr>
              <a:t>hair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is waiting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hair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grow </a:t>
            </a:r>
            <a:r>
              <a:rPr dirty="0" sz="1200">
                <a:latin typeface="Times New Roman"/>
                <a:cs typeface="Times New Roman"/>
              </a:rPr>
              <a:t>of itself on the </a:t>
            </a:r>
            <a:r>
              <a:rPr dirty="0" sz="1200" spc="-5">
                <a:latin typeface="Times New Roman"/>
                <a:cs typeface="Times New Roman"/>
              </a:rPr>
              <a:t>shaven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He danced at </a:t>
            </a:r>
            <a:r>
              <a:rPr dirty="0" sz="1200">
                <a:latin typeface="Times New Roman"/>
                <a:cs typeface="Times New Roman"/>
              </a:rPr>
              <a:t>the wedding in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 Chekhov</dc:creator>
  <dcterms:created xsi:type="dcterms:W3CDTF">2021-02-03T18:30:19Z</dcterms:created>
  <dcterms:modified xsi:type="dcterms:W3CDTF">2021-02-03T18:30:19Z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2014-01-27T00:00:00Z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2021-02-03T00:00:00Z</vt:filetime>
  </property>
</Properties>
</file>