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07390" y="1569604"/>
            <a:ext cx="3745229" cy="2019300"/>
          </a:xfrm>
          <a:prstGeom prst="rect">
            <a:avLst/>
          </a:prstGeom>
        </p:spPr>
        <p:txBody>
          <a:bodyPr wrap="square" lIns="0" tIns="16510" rIns="0" bIns="0" rtlCol="0" vert="horz">
            <a:spAutoFit/>
          </a:bodyPr>
          <a:lstStyle/>
          <a:p>
            <a:pPr algn="ctr">
              <a:lnSpc>
                <a:spcPct val="100000"/>
              </a:lnSpc>
              <a:spcBef>
                <a:spcPts val="130"/>
              </a:spcBef>
            </a:pPr>
            <a:r>
              <a:rPr dirty="0" sz="2850" spc="10" b="1">
                <a:latin typeface="Times New Roman"/>
                <a:cs typeface="Times New Roman"/>
              </a:rPr>
              <a:t>The </a:t>
            </a:r>
            <a:r>
              <a:rPr dirty="0" sz="2850" spc="-5" b="1">
                <a:latin typeface="Times New Roman"/>
                <a:cs typeface="Times New Roman"/>
              </a:rPr>
              <a:t>Wrong</a:t>
            </a:r>
            <a:r>
              <a:rPr dirty="0" sz="2850" spc="-20" b="1">
                <a:latin typeface="Times New Roman"/>
                <a:cs typeface="Times New Roman"/>
              </a:rPr>
              <a:t> </a:t>
            </a:r>
            <a:r>
              <a:rPr dirty="0" sz="2850" spc="15" b="1">
                <a:latin typeface="Times New Roman"/>
                <a:cs typeface="Times New Roman"/>
              </a:rPr>
              <a:t>Box</a:t>
            </a:r>
            <a:endParaRPr sz="2850">
              <a:latin typeface="Times New Roman"/>
              <a:cs typeface="Times New Roman"/>
            </a:endParaRPr>
          </a:p>
          <a:p>
            <a:pPr algn="ctr">
              <a:lnSpc>
                <a:spcPct val="100000"/>
              </a:lnSpc>
              <a:spcBef>
                <a:spcPts val="2700"/>
              </a:spcBef>
            </a:pPr>
            <a:r>
              <a:rPr dirty="0" sz="2850" spc="15" b="1">
                <a:latin typeface="Times New Roman"/>
                <a:cs typeface="Times New Roman"/>
              </a:rPr>
              <a:t>By</a:t>
            </a:r>
            <a:endParaRPr sz="2850">
              <a:latin typeface="Times New Roman"/>
              <a:cs typeface="Times New Roman"/>
            </a:endParaRPr>
          </a:p>
          <a:p>
            <a:pPr algn="ctr">
              <a:lnSpc>
                <a:spcPct val="100000"/>
              </a:lnSpc>
              <a:spcBef>
                <a:spcPts val="2700"/>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3" name="object 3"/>
          <p:cNvSpPr/>
          <p:nvPr/>
        </p:nvSpPr>
        <p:spPr>
          <a:xfrm>
            <a:off x="2618111" y="4435942"/>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6440" cy="797242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sixteen thousand pounds—it would </a:t>
            </a:r>
            <a:r>
              <a:rPr dirty="0" sz="1450" spc="-5">
                <a:latin typeface="Times New Roman"/>
                <a:cs typeface="Times New Roman"/>
              </a:rPr>
              <a:t>be </a:t>
            </a:r>
            <a:r>
              <a:rPr dirty="0" sz="1450" spc="-10">
                <a:latin typeface="Times New Roman"/>
                <a:cs typeface="Times New Roman"/>
              </a:rPr>
              <a:t>strange indeed if </a:t>
            </a:r>
            <a:r>
              <a:rPr dirty="0" sz="1450" spc="-5">
                <a:latin typeface="Times New Roman"/>
                <a:cs typeface="Times New Roman"/>
              </a:rPr>
              <a:t>he </a:t>
            </a:r>
            <a:r>
              <a:rPr dirty="0" sz="1450" spc="-10">
                <a:latin typeface="Times New Roman"/>
                <a:cs typeface="Times New Roman"/>
              </a:rPr>
              <a:t>could find </a:t>
            </a:r>
            <a:r>
              <a:rPr dirty="0" sz="1450" spc="-5">
                <a:latin typeface="Times New Roman"/>
                <a:cs typeface="Times New Roman"/>
              </a:rPr>
              <a:t>no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influencing Michael. ‘If </a:t>
            </a:r>
            <a:r>
              <a:rPr dirty="0" sz="1450" spc="-5">
                <a:latin typeface="Times New Roman"/>
                <a:cs typeface="Times New Roman"/>
              </a:rPr>
              <a:t>I </a:t>
            </a:r>
            <a:r>
              <a:rPr dirty="0" sz="1450" spc="-10">
                <a:latin typeface="Times New Roman"/>
                <a:cs typeface="Times New Roman"/>
              </a:rPr>
              <a:t>could only guess his reason,’ </a:t>
            </a:r>
            <a:r>
              <a:rPr dirty="0" sz="1450" spc="-5">
                <a:latin typeface="Times New Roman"/>
                <a:cs typeface="Times New Roman"/>
              </a:rPr>
              <a:t>he </a:t>
            </a:r>
            <a:r>
              <a:rPr dirty="0" sz="1450" spc="-10">
                <a:latin typeface="Times New Roman"/>
                <a:cs typeface="Times New Roman"/>
              </a:rPr>
              <a:t>repeated to  himself; and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walked in Branksome </a:t>
            </a:r>
            <a:r>
              <a:rPr dirty="0" sz="1450" spc="-30">
                <a:latin typeface="Times New Roman"/>
                <a:cs typeface="Times New Roman"/>
              </a:rPr>
              <a:t>Woods,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night, as </a:t>
            </a:r>
            <a:r>
              <a:rPr dirty="0" sz="1450" spc="-5">
                <a:latin typeface="Times New Roman"/>
                <a:cs typeface="Times New Roman"/>
              </a:rPr>
              <a:t>he  </a:t>
            </a:r>
            <a:r>
              <a:rPr dirty="0" sz="1450" spc="-10">
                <a:latin typeface="Times New Roman"/>
                <a:cs typeface="Times New Roman"/>
              </a:rPr>
              <a:t>turned </a:t>
            </a:r>
            <a:r>
              <a:rPr dirty="0" sz="1450" spc="-5">
                <a:latin typeface="Times New Roman"/>
                <a:cs typeface="Times New Roman"/>
              </a:rPr>
              <a:t>upon </a:t>
            </a:r>
            <a:r>
              <a:rPr dirty="0" sz="1450" spc="-10">
                <a:latin typeface="Times New Roman"/>
                <a:cs typeface="Times New Roman"/>
              </a:rPr>
              <a:t>his bed, and at meal-times, when </a:t>
            </a:r>
            <a:r>
              <a:rPr dirty="0" sz="1450" spc="-5">
                <a:latin typeface="Times New Roman"/>
                <a:cs typeface="Times New Roman"/>
              </a:rPr>
              <a:t>he </a:t>
            </a:r>
            <a:r>
              <a:rPr dirty="0" sz="1450" spc="-10">
                <a:latin typeface="Times New Roman"/>
                <a:cs typeface="Times New Roman"/>
              </a:rPr>
              <a:t>forgot to eat, and in the  bathing machine, when </a:t>
            </a:r>
            <a:r>
              <a:rPr dirty="0" sz="1450" spc="-5">
                <a:latin typeface="Times New Roman"/>
                <a:cs typeface="Times New Roman"/>
              </a:rPr>
              <a:t>he </a:t>
            </a:r>
            <a:r>
              <a:rPr dirty="0" sz="1450" spc="-10">
                <a:latin typeface="Times New Roman"/>
                <a:cs typeface="Times New Roman"/>
              </a:rPr>
              <a:t>forgot to dress himself, that problem was constantly  before him: Why had Michael</a:t>
            </a:r>
            <a:r>
              <a:rPr dirty="0" sz="1450" spc="10">
                <a:latin typeface="Times New Roman"/>
                <a:cs typeface="Times New Roman"/>
              </a:rPr>
              <a:t> </a:t>
            </a:r>
            <a:r>
              <a:rPr dirty="0" sz="1450" spc="-10">
                <a:latin typeface="Times New Roman"/>
                <a:cs typeface="Times New Roman"/>
              </a:rPr>
              <a:t>refused?</a:t>
            </a:r>
            <a:endParaRPr sz="1450">
              <a:latin typeface="Times New Roman"/>
              <a:cs typeface="Times New Roman"/>
            </a:endParaRPr>
          </a:p>
          <a:p>
            <a:pPr algn="just" marL="268605" marR="741680">
              <a:lnSpc>
                <a:spcPct val="140700"/>
              </a:lnSpc>
              <a:spcBef>
                <a:spcPts val="70"/>
              </a:spcBef>
            </a:pPr>
            <a:r>
              <a:rPr dirty="0" sz="1450" spc="-10">
                <a:latin typeface="Times New Roman"/>
                <a:cs typeface="Times New Roman"/>
              </a:rPr>
              <a:t>At last, </a:t>
            </a:r>
            <a:r>
              <a:rPr dirty="0" sz="1450" spc="-5">
                <a:latin typeface="Times New Roman"/>
                <a:cs typeface="Times New Roman"/>
              </a:rPr>
              <a:t>one </a:t>
            </a:r>
            <a:r>
              <a:rPr dirty="0" sz="1450" spc="-10">
                <a:latin typeface="Times New Roman"/>
                <a:cs typeface="Times New Roman"/>
              </a:rPr>
              <a:t>night, </a:t>
            </a:r>
            <a:r>
              <a:rPr dirty="0" sz="1450" spc="-5">
                <a:latin typeface="Times New Roman"/>
                <a:cs typeface="Times New Roman"/>
              </a:rPr>
              <a:t>he </a:t>
            </a:r>
            <a:r>
              <a:rPr dirty="0" sz="1450" spc="-10">
                <a:latin typeface="Times New Roman"/>
                <a:cs typeface="Times New Roman"/>
              </a:rPr>
              <a:t>burst into his brother’s room and woke him.  </a:t>
            </a:r>
            <a:r>
              <a:rPr dirty="0" sz="1450" spc="-20">
                <a:latin typeface="Times New Roman"/>
                <a:cs typeface="Times New Roman"/>
              </a:rPr>
              <a:t>‘What’s </a:t>
            </a:r>
            <a:r>
              <a:rPr dirty="0" sz="1450" spc="-10">
                <a:latin typeface="Times New Roman"/>
                <a:cs typeface="Times New Roman"/>
              </a:rPr>
              <a:t>all this?’ asked</a:t>
            </a:r>
            <a:r>
              <a:rPr dirty="0" sz="1450" spc="-90">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‘Julia leaves this place </a:t>
            </a:r>
            <a:r>
              <a:rPr dirty="0" sz="1450" spc="-20">
                <a:latin typeface="Times New Roman"/>
                <a:cs typeface="Times New Roman"/>
              </a:rPr>
              <a:t>tomorrow,’ </a:t>
            </a:r>
            <a:r>
              <a:rPr dirty="0" sz="1450" spc="-10">
                <a:latin typeface="Times New Roman"/>
                <a:cs typeface="Times New Roman"/>
              </a:rPr>
              <a:t>replied Morris. ‘She must </a:t>
            </a:r>
            <a:r>
              <a:rPr dirty="0" sz="1450" spc="-5">
                <a:latin typeface="Times New Roman"/>
                <a:cs typeface="Times New Roman"/>
              </a:rPr>
              <a:t>go up </a:t>
            </a:r>
            <a:r>
              <a:rPr dirty="0" sz="1450" spc="-10">
                <a:latin typeface="Times New Roman"/>
                <a:cs typeface="Times New Roman"/>
              </a:rPr>
              <a:t>to town  and get the house </a:t>
            </a:r>
            <a:r>
              <a:rPr dirty="0" sz="1450" spc="-25">
                <a:latin typeface="Times New Roman"/>
                <a:cs typeface="Times New Roman"/>
              </a:rPr>
              <a:t>ready, </a:t>
            </a:r>
            <a:r>
              <a:rPr dirty="0" sz="1450" spc="-10">
                <a:latin typeface="Times New Roman"/>
                <a:cs typeface="Times New Roman"/>
              </a:rPr>
              <a:t>and find servants. </a:t>
            </a:r>
            <a:r>
              <a:rPr dirty="0" sz="1450" spc="-70">
                <a:latin typeface="Times New Roman"/>
                <a:cs typeface="Times New Roman"/>
              </a:rPr>
              <a:t>We </a:t>
            </a:r>
            <a:r>
              <a:rPr dirty="0" sz="1450" spc="-10">
                <a:latin typeface="Times New Roman"/>
                <a:cs typeface="Times New Roman"/>
              </a:rPr>
              <a:t>shall all follow in three</a:t>
            </a:r>
            <a:r>
              <a:rPr dirty="0" sz="1450" spc="245">
                <a:latin typeface="Times New Roman"/>
                <a:cs typeface="Times New Roman"/>
              </a:rPr>
              <a:t> </a:t>
            </a:r>
            <a:r>
              <a:rPr dirty="0" sz="1450" spc="-10">
                <a:latin typeface="Times New Roman"/>
                <a:cs typeface="Times New Roman"/>
              </a:rPr>
              <a:t>days.’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‘Oh, brayvo!’ cried </a:t>
            </a:r>
            <a:r>
              <a:rPr dirty="0" sz="1450" spc="-5">
                <a:latin typeface="Times New Roman"/>
                <a:cs typeface="Times New Roman"/>
              </a:rPr>
              <a:t>John. </a:t>
            </a:r>
            <a:r>
              <a:rPr dirty="0" sz="1450" spc="-10">
                <a:latin typeface="Times New Roman"/>
                <a:cs typeface="Times New Roman"/>
              </a:rPr>
              <a:t>‘But</a:t>
            </a:r>
            <a:r>
              <a:rPr dirty="0" sz="1450" spc="-100">
                <a:latin typeface="Times New Roman"/>
                <a:cs typeface="Times New Roman"/>
              </a:rPr>
              <a:t> </a:t>
            </a:r>
            <a:r>
              <a:rPr dirty="0" sz="1450" spc="-10">
                <a:latin typeface="Times New Roman"/>
                <a:cs typeface="Times New Roman"/>
              </a:rPr>
              <a:t>why?’</a:t>
            </a:r>
            <a:endParaRPr sz="1450">
              <a:latin typeface="Times New Roman"/>
              <a:cs typeface="Times New Roman"/>
            </a:endParaRPr>
          </a:p>
          <a:p>
            <a:pPr algn="just" marL="268605" marR="1718945">
              <a:lnSpc>
                <a:spcPts val="2520"/>
              </a:lnSpc>
              <a:spcBef>
                <a:spcPts val="145"/>
              </a:spcBef>
            </a:pPr>
            <a:r>
              <a:rPr dirty="0" sz="1450" spc="-10">
                <a:latin typeface="Times New Roman"/>
                <a:cs typeface="Times New Roman"/>
              </a:rPr>
              <a:t>‘I’ve found it </a:t>
            </a:r>
            <a:r>
              <a:rPr dirty="0" sz="1450" spc="-5">
                <a:latin typeface="Times New Roman"/>
                <a:cs typeface="Times New Roman"/>
              </a:rPr>
              <a:t>out, John,’ </a:t>
            </a:r>
            <a:r>
              <a:rPr dirty="0" sz="1450" spc="-10">
                <a:latin typeface="Times New Roman"/>
                <a:cs typeface="Times New Roman"/>
              </a:rPr>
              <a:t>returned his brother </a:t>
            </a:r>
            <a:r>
              <a:rPr dirty="0" sz="1450" spc="-20">
                <a:latin typeface="Times New Roman"/>
                <a:cs typeface="Times New Roman"/>
              </a:rPr>
              <a:t>gently.  </a:t>
            </a:r>
            <a:r>
              <a:rPr dirty="0" sz="1450" spc="-10">
                <a:latin typeface="Times New Roman"/>
                <a:cs typeface="Times New Roman"/>
              </a:rPr>
              <a:t>‘It? What?’ enquired</a:t>
            </a:r>
            <a:r>
              <a:rPr dirty="0" sz="1450" spc="-10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8890" indent="255904">
              <a:lnSpc>
                <a:spcPts val="1730"/>
              </a:lnSpc>
              <a:spcBef>
                <a:spcPts val="630"/>
              </a:spcBef>
            </a:pPr>
            <a:r>
              <a:rPr dirty="0" sz="1450" spc="-10">
                <a:latin typeface="Times New Roman"/>
                <a:cs typeface="Times New Roman"/>
              </a:rPr>
              <a:t>‘Why Michael </a:t>
            </a:r>
            <a:r>
              <a:rPr dirty="0" sz="1450" spc="-15">
                <a:latin typeface="Times New Roman"/>
                <a:cs typeface="Times New Roman"/>
              </a:rPr>
              <a:t>won’t </a:t>
            </a:r>
            <a:r>
              <a:rPr dirty="0" sz="1450" spc="-10">
                <a:latin typeface="Times New Roman"/>
                <a:cs typeface="Times New Roman"/>
              </a:rPr>
              <a:t>compromise,’ said Morris. </a:t>
            </a:r>
            <a:r>
              <a:rPr dirty="0" sz="1450" spc="-25">
                <a:latin typeface="Times New Roman"/>
                <a:cs typeface="Times New Roman"/>
              </a:rPr>
              <a:t>‘It’s </a:t>
            </a:r>
            <a:r>
              <a:rPr dirty="0" sz="1450" spc="-10">
                <a:latin typeface="Times New Roman"/>
                <a:cs typeface="Times New Roman"/>
              </a:rPr>
              <a:t>because </a:t>
            </a:r>
            <a:r>
              <a:rPr dirty="0" sz="1450" spc="-5">
                <a:latin typeface="Times New Roman"/>
                <a:cs typeface="Times New Roman"/>
              </a:rPr>
              <a:t>he </a:t>
            </a:r>
            <a:r>
              <a:rPr dirty="0" sz="1450" spc="-15">
                <a:latin typeface="Times New Roman"/>
                <a:cs typeface="Times New Roman"/>
              </a:rPr>
              <a:t>can’t. </a:t>
            </a:r>
            <a:r>
              <a:rPr dirty="0" sz="1450" spc="-30">
                <a:latin typeface="Times New Roman"/>
                <a:cs typeface="Times New Roman"/>
              </a:rPr>
              <a:t>It’s  </a:t>
            </a:r>
            <a:r>
              <a:rPr dirty="0" sz="1450" spc="-10">
                <a:latin typeface="Times New Roman"/>
                <a:cs typeface="Times New Roman"/>
              </a:rPr>
              <a:t>because </a:t>
            </a:r>
            <a:r>
              <a:rPr dirty="0" sz="1450" spc="-20">
                <a:latin typeface="Times New Roman"/>
                <a:cs typeface="Times New Roman"/>
              </a:rPr>
              <a:t>Masterman’s </a:t>
            </a:r>
            <a:r>
              <a:rPr dirty="0" sz="1450" spc="-10">
                <a:latin typeface="Times New Roman"/>
                <a:cs typeface="Times New Roman"/>
              </a:rPr>
              <a:t>dead, and </a:t>
            </a:r>
            <a:r>
              <a:rPr dirty="0" sz="1450" spc="-30">
                <a:latin typeface="Times New Roman"/>
                <a:cs typeface="Times New Roman"/>
              </a:rPr>
              <a:t>he’s </a:t>
            </a:r>
            <a:r>
              <a:rPr dirty="0" sz="1450" spc="-10">
                <a:latin typeface="Times New Roman"/>
                <a:cs typeface="Times New Roman"/>
              </a:rPr>
              <a:t>keeping it</a:t>
            </a:r>
            <a:r>
              <a:rPr dirty="0" sz="1450" spc="65">
                <a:latin typeface="Times New Roman"/>
                <a:cs typeface="Times New Roman"/>
              </a:rPr>
              <a:t> </a:t>
            </a:r>
            <a:r>
              <a:rPr dirty="0" sz="1450" spc="-10">
                <a:latin typeface="Times New Roman"/>
                <a:cs typeface="Times New Roman"/>
              </a:rPr>
              <a:t>dark.’</a:t>
            </a:r>
            <a:endParaRPr sz="1450">
              <a:latin typeface="Times New Roman"/>
              <a:cs typeface="Times New Roman"/>
            </a:endParaRPr>
          </a:p>
          <a:p>
            <a:pPr algn="just" marL="12700" marR="9525" indent="255904">
              <a:lnSpc>
                <a:spcPts val="1730"/>
              </a:lnSpc>
              <a:spcBef>
                <a:spcPts val="720"/>
              </a:spcBef>
            </a:pPr>
            <a:r>
              <a:rPr dirty="0" sz="1450" spc="-10">
                <a:latin typeface="Times New Roman"/>
                <a:cs typeface="Times New Roman"/>
              </a:rPr>
              <a:t>‘Golly!’ cried the impressionable </a:t>
            </a:r>
            <a:r>
              <a:rPr dirty="0" sz="1450" spc="-5">
                <a:latin typeface="Times New Roman"/>
                <a:cs typeface="Times New Roman"/>
              </a:rPr>
              <a:t>John. </a:t>
            </a:r>
            <a:r>
              <a:rPr dirty="0" sz="1450" spc="-10">
                <a:latin typeface="Times New Roman"/>
                <a:cs typeface="Times New Roman"/>
              </a:rPr>
              <a:t>‘But </a:t>
            </a:r>
            <a:r>
              <a:rPr dirty="0" sz="1450" spc="-25">
                <a:latin typeface="Times New Roman"/>
                <a:cs typeface="Times New Roman"/>
              </a:rPr>
              <a:t>what’s </a:t>
            </a:r>
            <a:r>
              <a:rPr dirty="0" sz="1450" spc="-10">
                <a:latin typeface="Times New Roman"/>
                <a:cs typeface="Times New Roman"/>
              </a:rPr>
              <a:t>the use? Why does </a:t>
            </a:r>
            <a:r>
              <a:rPr dirty="0" sz="1450" spc="-5">
                <a:latin typeface="Times New Roman"/>
                <a:cs typeface="Times New Roman"/>
              </a:rPr>
              <a:t>he  do </a:t>
            </a:r>
            <a:r>
              <a:rPr dirty="0" sz="1450" spc="-10">
                <a:latin typeface="Times New Roman"/>
                <a:cs typeface="Times New Roman"/>
              </a:rPr>
              <a:t>it, anyway?’</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‘To </a:t>
            </a:r>
            <a:r>
              <a:rPr dirty="0" sz="1450" spc="-10">
                <a:latin typeface="Times New Roman"/>
                <a:cs typeface="Times New Roman"/>
              </a:rPr>
              <a:t>defraud </a:t>
            </a:r>
            <a:r>
              <a:rPr dirty="0" sz="1450" spc="-5">
                <a:latin typeface="Times New Roman"/>
                <a:cs typeface="Times New Roman"/>
              </a:rPr>
              <a:t>us of </a:t>
            </a:r>
            <a:r>
              <a:rPr dirty="0" sz="1450" spc="-10">
                <a:latin typeface="Times New Roman"/>
                <a:cs typeface="Times New Roman"/>
              </a:rPr>
              <a:t>the tontine,’ said his</a:t>
            </a:r>
            <a:r>
              <a:rPr dirty="0" sz="1450" spc="-45">
                <a:latin typeface="Times New Roman"/>
                <a:cs typeface="Times New Roman"/>
              </a:rPr>
              <a:t> </a:t>
            </a:r>
            <a:r>
              <a:rPr dirty="0" sz="1450" spc="-20">
                <a:latin typeface="Times New Roman"/>
                <a:cs typeface="Times New Roman"/>
              </a:rPr>
              <a:t>brother.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‘He couldn’t; </a:t>
            </a:r>
            <a:r>
              <a:rPr dirty="0" sz="1450" spc="-5">
                <a:latin typeface="Times New Roman"/>
                <a:cs typeface="Times New Roman"/>
              </a:rPr>
              <a:t>you </a:t>
            </a:r>
            <a:r>
              <a:rPr dirty="0" sz="1450" spc="-10">
                <a:latin typeface="Times New Roman"/>
                <a:cs typeface="Times New Roman"/>
              </a:rPr>
              <a:t>have to have </a:t>
            </a:r>
            <a:r>
              <a:rPr dirty="0" sz="1450" spc="-5">
                <a:latin typeface="Times New Roman"/>
                <a:cs typeface="Times New Roman"/>
              </a:rPr>
              <a:t>a </a:t>
            </a:r>
            <a:r>
              <a:rPr dirty="0" sz="1450" spc="-10">
                <a:latin typeface="Times New Roman"/>
                <a:cs typeface="Times New Roman"/>
              </a:rPr>
              <a:t>doctor’s certificate,’ objected</a:t>
            </a:r>
            <a:r>
              <a:rPr dirty="0" sz="1450" spc="-6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never hear </a:t>
            </a:r>
            <a:r>
              <a:rPr dirty="0" sz="1450" spc="-5">
                <a:latin typeface="Times New Roman"/>
                <a:cs typeface="Times New Roman"/>
              </a:rPr>
              <a:t>of </a:t>
            </a:r>
            <a:r>
              <a:rPr dirty="0" sz="1450" spc="-10">
                <a:latin typeface="Times New Roman"/>
                <a:cs typeface="Times New Roman"/>
              </a:rPr>
              <a:t>venal doctors?’ enquired Morris. ‘They’re as  common as blackberries: </a:t>
            </a:r>
            <a:r>
              <a:rPr dirty="0" sz="1450" spc="-5">
                <a:latin typeface="Times New Roman"/>
                <a:cs typeface="Times New Roman"/>
              </a:rPr>
              <a:t>you </a:t>
            </a:r>
            <a:r>
              <a:rPr dirty="0" sz="1450" spc="-10">
                <a:latin typeface="Times New Roman"/>
                <a:cs typeface="Times New Roman"/>
              </a:rPr>
              <a:t>can pick ‘em </a:t>
            </a:r>
            <a:r>
              <a:rPr dirty="0" sz="1450" spc="-5">
                <a:latin typeface="Times New Roman"/>
                <a:cs typeface="Times New Roman"/>
              </a:rPr>
              <a:t>up </a:t>
            </a:r>
            <a:r>
              <a:rPr dirty="0" sz="1450" spc="-10">
                <a:latin typeface="Times New Roman"/>
                <a:cs typeface="Times New Roman"/>
              </a:rPr>
              <a:t>for three-pound-ten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wouldn’t </a:t>
            </a:r>
            <a:r>
              <a:rPr dirty="0" sz="1450" spc="-5">
                <a:latin typeface="Times New Roman"/>
                <a:cs typeface="Times New Roman"/>
              </a:rPr>
              <a:t>do </a:t>
            </a:r>
            <a:r>
              <a:rPr dirty="0" sz="1450" spc="-10">
                <a:latin typeface="Times New Roman"/>
                <a:cs typeface="Times New Roman"/>
              </a:rPr>
              <a:t>it under fifty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sawbones,’ ejaculated</a:t>
            </a:r>
            <a:r>
              <a:rPr dirty="0" sz="1450" spc="-5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‘And then Michael,’ continued Morris, ‘is in the very thick </a:t>
            </a:r>
            <a:r>
              <a:rPr dirty="0" sz="1450" spc="-5">
                <a:latin typeface="Times New Roman"/>
                <a:cs typeface="Times New Roman"/>
              </a:rPr>
              <a:t>of </a:t>
            </a:r>
            <a:r>
              <a:rPr dirty="0" sz="1450" spc="-10">
                <a:latin typeface="Times New Roman"/>
                <a:cs typeface="Times New Roman"/>
              </a:rPr>
              <a:t>it. All his  clients have come to grief; his whole business is rotten eggs. If any man could  arrange it, </a:t>
            </a:r>
            <a:r>
              <a:rPr dirty="0" sz="1450" spc="-5">
                <a:latin typeface="Times New Roman"/>
                <a:cs typeface="Times New Roman"/>
              </a:rPr>
              <a:t>he </a:t>
            </a:r>
            <a:r>
              <a:rPr dirty="0" sz="1450" spc="-10">
                <a:latin typeface="Times New Roman"/>
                <a:cs typeface="Times New Roman"/>
              </a:rPr>
              <a:t>could; and depend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has his plan all straight; and  depend </a:t>
            </a:r>
            <a:r>
              <a:rPr dirty="0" sz="1450" spc="-5">
                <a:latin typeface="Times New Roman"/>
                <a:cs typeface="Times New Roman"/>
              </a:rPr>
              <a:t>upon </a:t>
            </a:r>
            <a:r>
              <a:rPr dirty="0" sz="1450" spc="-10">
                <a:latin typeface="Times New Roman"/>
                <a:cs typeface="Times New Roman"/>
              </a:rPr>
              <a:t>it, </a:t>
            </a:r>
            <a:r>
              <a:rPr dirty="0" sz="1450" spc="-30">
                <a:latin typeface="Times New Roman"/>
                <a:cs typeface="Times New Roman"/>
              </a:rPr>
              <a:t>it’s </a:t>
            </a:r>
            <a:r>
              <a:rPr dirty="0" sz="1450" spc="-5">
                <a:latin typeface="Times New Roman"/>
                <a:cs typeface="Times New Roman"/>
              </a:rPr>
              <a:t>a good </a:t>
            </a:r>
            <a:r>
              <a:rPr dirty="0" sz="1450" spc="-10">
                <a:latin typeface="Times New Roman"/>
                <a:cs typeface="Times New Roman"/>
              </a:rPr>
              <a:t>one, for </a:t>
            </a:r>
            <a:r>
              <a:rPr dirty="0" sz="1450" spc="-30">
                <a:latin typeface="Times New Roman"/>
                <a:cs typeface="Times New Roman"/>
              </a:rPr>
              <a:t>he’s </a:t>
            </a:r>
            <a:r>
              <a:rPr dirty="0" sz="1450" spc="-15">
                <a:latin typeface="Times New Roman"/>
                <a:cs typeface="Times New Roman"/>
              </a:rPr>
              <a:t>clever, </a:t>
            </a:r>
            <a:r>
              <a:rPr dirty="0" sz="1450" spc="-10">
                <a:latin typeface="Times New Roman"/>
                <a:cs typeface="Times New Roman"/>
              </a:rPr>
              <a:t>and </a:t>
            </a:r>
            <a:r>
              <a:rPr dirty="0" sz="1450" spc="-5">
                <a:latin typeface="Times New Roman"/>
                <a:cs typeface="Times New Roman"/>
              </a:rPr>
              <a:t>be </a:t>
            </a:r>
            <a:r>
              <a:rPr dirty="0" sz="1450" spc="-10">
                <a:latin typeface="Times New Roman"/>
                <a:cs typeface="Times New Roman"/>
              </a:rPr>
              <a:t>damned to him! But I’m  clever </a:t>
            </a:r>
            <a:r>
              <a:rPr dirty="0" sz="1450" spc="-5">
                <a:latin typeface="Times New Roman"/>
                <a:cs typeface="Times New Roman"/>
              </a:rPr>
              <a:t>too; </a:t>
            </a:r>
            <a:r>
              <a:rPr dirty="0" sz="1450" spc="-10">
                <a:latin typeface="Times New Roman"/>
                <a:cs typeface="Times New Roman"/>
              </a:rPr>
              <a:t>and I’m desperate. </a:t>
            </a:r>
            <a:r>
              <a:rPr dirty="0" sz="1450" spc="-5">
                <a:latin typeface="Times New Roman"/>
                <a:cs typeface="Times New Roman"/>
              </a:rPr>
              <a:t>I </a:t>
            </a:r>
            <a:r>
              <a:rPr dirty="0" sz="1450" spc="-10">
                <a:latin typeface="Times New Roman"/>
                <a:cs typeface="Times New Roman"/>
              </a:rPr>
              <a:t>lost seven thousand eight hundred </a:t>
            </a:r>
            <a:r>
              <a:rPr dirty="0" sz="1450" spc="-5">
                <a:latin typeface="Times New Roman"/>
                <a:cs typeface="Times New Roman"/>
              </a:rPr>
              <a:t>pounds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an orphan at</a:t>
            </a:r>
            <a:r>
              <a:rPr dirty="0" sz="1450" spc="10">
                <a:latin typeface="Times New Roman"/>
                <a:cs typeface="Times New Roman"/>
              </a:rPr>
              <a:t> </a:t>
            </a:r>
            <a:r>
              <a:rPr dirty="0" sz="1450" spc="-10">
                <a:latin typeface="Times New Roman"/>
                <a:cs typeface="Times New Roman"/>
              </a:rPr>
              <a:t>school.’</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‘O, don’t </a:t>
            </a:r>
            <a:r>
              <a:rPr dirty="0" sz="1450" spc="-5">
                <a:latin typeface="Times New Roman"/>
                <a:cs typeface="Times New Roman"/>
              </a:rPr>
              <a:t>be </a:t>
            </a:r>
            <a:r>
              <a:rPr dirty="0" sz="1450" spc="-10">
                <a:latin typeface="Times New Roman"/>
                <a:cs typeface="Times New Roman"/>
              </a:rPr>
              <a:t>tedious,’ interrupted </a:t>
            </a:r>
            <a:r>
              <a:rPr dirty="0" sz="1450" spc="-5">
                <a:latin typeface="Times New Roman"/>
                <a:cs typeface="Times New Roman"/>
              </a:rPr>
              <a:t>John. </a:t>
            </a:r>
            <a:r>
              <a:rPr dirty="0" sz="1450" spc="-30">
                <a:latin typeface="Times New Roman"/>
                <a:cs typeface="Times New Roman"/>
              </a:rPr>
              <a:t>‘You’ve </a:t>
            </a:r>
            <a:r>
              <a:rPr dirty="0" sz="1450" spc="-10">
                <a:latin typeface="Times New Roman"/>
                <a:cs typeface="Times New Roman"/>
              </a:rPr>
              <a:t>lost far more already trying  to get it</a:t>
            </a:r>
            <a:r>
              <a:rPr dirty="0" sz="1450">
                <a:latin typeface="Times New Roman"/>
                <a:cs typeface="Times New Roman"/>
              </a:rPr>
              <a:t> </a:t>
            </a:r>
            <a:r>
              <a:rPr dirty="0" sz="1450" spc="-10">
                <a:latin typeface="Times New Roman"/>
                <a:cs typeface="Times New Roman"/>
              </a:rPr>
              <a:t>back.’</a:t>
            </a:r>
            <a:endParaRPr sz="1450">
              <a:latin typeface="Times New Roman"/>
              <a:cs typeface="Times New Roman"/>
            </a:endParaRPr>
          </a:p>
        </p:txBody>
      </p:sp>
      <p:sp>
        <p:nvSpPr>
          <p:cNvPr id="3" name="object 3"/>
          <p:cNvSpPr txBox="1"/>
          <p:nvPr/>
        </p:nvSpPr>
        <p:spPr>
          <a:xfrm>
            <a:off x="1132464" y="9133572"/>
            <a:ext cx="5544185" cy="803275"/>
          </a:xfrm>
          <a:prstGeom prst="rect">
            <a:avLst/>
          </a:prstGeom>
        </p:spPr>
        <p:txBody>
          <a:bodyPr wrap="square" lIns="0" tIns="11430" rIns="0" bIns="0" rtlCol="0" vert="horz">
            <a:spAutoFit/>
          </a:bodyPr>
          <a:lstStyle/>
          <a:p>
            <a:pPr algn="ctr" marR="240665">
              <a:lnSpc>
                <a:spcPct val="100000"/>
              </a:lnSpc>
              <a:spcBef>
                <a:spcPts val="90"/>
              </a:spcBef>
            </a:pPr>
            <a:r>
              <a:rPr dirty="0" sz="1450" spc="-15" b="1">
                <a:latin typeface="Times New Roman"/>
                <a:cs typeface="Times New Roman"/>
              </a:rPr>
              <a:t>CHAPTER </a:t>
            </a:r>
            <a:r>
              <a:rPr dirty="0" sz="1450" spc="-10" b="1">
                <a:latin typeface="Times New Roman"/>
                <a:cs typeface="Times New Roman"/>
              </a:rPr>
              <a:t>II. In Which Morris takes</a:t>
            </a:r>
            <a:r>
              <a:rPr dirty="0" sz="1450" spc="20" b="1">
                <a:latin typeface="Times New Roman"/>
                <a:cs typeface="Times New Roman"/>
              </a:rPr>
              <a:t> </a:t>
            </a:r>
            <a:r>
              <a:rPr dirty="0" sz="1450" spc="-10" b="1">
                <a:latin typeface="Times New Roman"/>
                <a:cs typeface="Times New Roman"/>
              </a:rPr>
              <a:t>Action</a:t>
            </a:r>
            <a:endParaRPr sz="1450">
              <a:latin typeface="Times New Roman"/>
              <a:cs typeface="Times New Roman"/>
            </a:endParaRPr>
          </a:p>
          <a:p>
            <a:pPr>
              <a:lnSpc>
                <a:spcPct val="100000"/>
              </a:lnSpc>
              <a:spcBef>
                <a:spcPts val="5"/>
              </a:spcBef>
            </a:pPr>
            <a:endParaRPr sz="2300">
              <a:latin typeface="Times New Roman"/>
              <a:cs typeface="Times New Roman"/>
            </a:endParaRPr>
          </a:p>
          <a:p>
            <a:pPr marL="12700">
              <a:lnSpc>
                <a:spcPct val="100000"/>
              </a:lnSpc>
            </a:pPr>
            <a:r>
              <a:rPr dirty="0" sz="1450" spc="-10">
                <a:latin typeface="Times New Roman"/>
                <a:cs typeface="Times New Roman"/>
              </a:rPr>
              <a:t>Some</a:t>
            </a:r>
            <a:r>
              <a:rPr dirty="0" sz="1450" spc="280">
                <a:latin typeface="Times New Roman"/>
                <a:cs typeface="Times New Roman"/>
              </a:rPr>
              <a:t> </a:t>
            </a:r>
            <a:r>
              <a:rPr dirty="0" sz="1450" spc="-10">
                <a:latin typeface="Times New Roman"/>
                <a:cs typeface="Times New Roman"/>
              </a:rPr>
              <a:t>days</a:t>
            </a:r>
            <a:r>
              <a:rPr dirty="0" sz="1450" spc="285">
                <a:latin typeface="Times New Roman"/>
                <a:cs typeface="Times New Roman"/>
              </a:rPr>
              <a:t> </a:t>
            </a:r>
            <a:r>
              <a:rPr dirty="0" sz="1450" spc="-20">
                <a:latin typeface="Times New Roman"/>
                <a:cs typeface="Times New Roman"/>
              </a:rPr>
              <a:t>later,</a:t>
            </a:r>
            <a:r>
              <a:rPr dirty="0" sz="1450" spc="280">
                <a:latin typeface="Times New Roman"/>
                <a:cs typeface="Times New Roman"/>
              </a:rPr>
              <a:t> </a:t>
            </a:r>
            <a:r>
              <a:rPr dirty="0" sz="1450" spc="-15">
                <a:latin typeface="Times New Roman"/>
                <a:cs typeface="Times New Roman"/>
              </a:rPr>
              <a:t>accordingly,</a:t>
            </a:r>
            <a:r>
              <a:rPr dirty="0" sz="1450" spc="285">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three</a:t>
            </a:r>
            <a:r>
              <a:rPr dirty="0" sz="1450" spc="285">
                <a:latin typeface="Times New Roman"/>
                <a:cs typeface="Times New Roman"/>
              </a:rPr>
              <a:t> </a:t>
            </a:r>
            <a:r>
              <a:rPr dirty="0" sz="1450" spc="-10">
                <a:latin typeface="Times New Roman"/>
                <a:cs typeface="Times New Roman"/>
              </a:rPr>
              <a:t>males</a:t>
            </a:r>
            <a:r>
              <a:rPr dirty="0" sz="1450" spc="285">
                <a:latin typeface="Times New Roman"/>
                <a:cs typeface="Times New Roman"/>
              </a:rPr>
              <a:t> </a:t>
            </a:r>
            <a:r>
              <a:rPr dirty="0" sz="1450" spc="-5">
                <a:latin typeface="Times New Roman"/>
                <a:cs typeface="Times New Roman"/>
              </a:rPr>
              <a:t>of</a:t>
            </a:r>
            <a:r>
              <a:rPr dirty="0" sz="1450" spc="280">
                <a:latin typeface="Times New Roman"/>
                <a:cs typeface="Times New Roman"/>
              </a:rPr>
              <a:t> </a:t>
            </a:r>
            <a:r>
              <a:rPr dirty="0" sz="1450" spc="-10">
                <a:latin typeface="Times New Roman"/>
                <a:cs typeface="Times New Roman"/>
              </a:rPr>
              <a:t>this</a:t>
            </a:r>
            <a:r>
              <a:rPr dirty="0" sz="1450" spc="285">
                <a:latin typeface="Times New Roman"/>
                <a:cs typeface="Times New Roman"/>
              </a:rPr>
              <a:t> </a:t>
            </a:r>
            <a:r>
              <a:rPr dirty="0" sz="1450" spc="-10">
                <a:latin typeface="Times New Roman"/>
                <a:cs typeface="Times New Roman"/>
              </a:rPr>
              <a:t>depressing</a:t>
            </a:r>
            <a:r>
              <a:rPr dirty="0" sz="1450" spc="280">
                <a:latin typeface="Times New Roman"/>
                <a:cs typeface="Times New Roman"/>
              </a:rPr>
              <a:t> </a:t>
            </a:r>
            <a:r>
              <a:rPr dirty="0" sz="1450" spc="-10">
                <a:latin typeface="Times New Roman"/>
                <a:cs typeface="Times New Roman"/>
              </a:rPr>
              <a:t>family</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712343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desert me?’ said Gideon. ‘Say it</a:t>
            </a:r>
            <a:r>
              <a:rPr dirty="0" sz="1450" spc="-80">
                <a:latin typeface="Times New Roman"/>
                <a:cs typeface="Times New Roman"/>
              </a:rPr>
              <a:t> </a:t>
            </a:r>
            <a:r>
              <a:rPr dirty="0" sz="1450" spc="-20">
                <a:latin typeface="Times New Roman"/>
                <a:cs typeface="Times New Roman"/>
              </a:rPr>
              <a:t>plainly.’</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‘Far from it! far from it!’ protested Mr Bloomfield. ‘I only propose  caution. Common sense, Gid, should always </a:t>
            </a:r>
            <a:r>
              <a:rPr dirty="0" sz="1450" spc="-5">
                <a:latin typeface="Times New Roman"/>
                <a:cs typeface="Times New Roman"/>
              </a:rPr>
              <a:t>be </a:t>
            </a:r>
            <a:r>
              <a:rPr dirty="0" sz="1450" spc="-10">
                <a:latin typeface="Times New Roman"/>
                <a:cs typeface="Times New Roman"/>
              </a:rPr>
              <a:t>an </a:t>
            </a:r>
            <a:r>
              <a:rPr dirty="0" sz="1450" spc="-15">
                <a:latin typeface="Times New Roman"/>
                <a:cs typeface="Times New Roman"/>
              </a:rPr>
              <a:t>Englishman’s</a:t>
            </a:r>
            <a:r>
              <a:rPr dirty="0" sz="1450" spc="60">
                <a:latin typeface="Times New Roman"/>
                <a:cs typeface="Times New Roman"/>
              </a:rPr>
              <a:t> </a:t>
            </a:r>
            <a:r>
              <a:rPr dirty="0" sz="1450" spc="-10">
                <a:latin typeface="Times New Roman"/>
                <a:cs typeface="Times New Roman"/>
              </a:rPr>
              <a:t>guide.’</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let me speak?’ said Julia. ‘I think Gideon had better leave this  dreadful houseboat, and wait among the willows over there. If the piano  comes, then </a:t>
            </a:r>
            <a:r>
              <a:rPr dirty="0" sz="1450" spc="-5">
                <a:latin typeface="Times New Roman"/>
                <a:cs typeface="Times New Roman"/>
              </a:rPr>
              <a:t>he </a:t>
            </a:r>
            <a:r>
              <a:rPr dirty="0" sz="1450" spc="-10">
                <a:latin typeface="Times New Roman"/>
                <a:cs typeface="Times New Roman"/>
              </a:rPr>
              <a:t>could step </a:t>
            </a:r>
            <a:r>
              <a:rPr dirty="0" sz="1450" spc="-5">
                <a:latin typeface="Times New Roman"/>
                <a:cs typeface="Times New Roman"/>
              </a:rPr>
              <a:t>out </a:t>
            </a:r>
            <a:r>
              <a:rPr dirty="0" sz="1450" spc="-10">
                <a:latin typeface="Times New Roman"/>
                <a:cs typeface="Times New Roman"/>
              </a:rPr>
              <a:t>and take it </a:t>
            </a:r>
            <a:r>
              <a:rPr dirty="0" sz="1450" spc="-5">
                <a:latin typeface="Times New Roman"/>
                <a:cs typeface="Times New Roman"/>
              </a:rPr>
              <a:t>in; </a:t>
            </a:r>
            <a:r>
              <a:rPr dirty="0" sz="1450" spc="-10">
                <a:latin typeface="Times New Roman"/>
                <a:cs typeface="Times New Roman"/>
              </a:rPr>
              <a:t>and if the police come, </a:t>
            </a:r>
            <a:r>
              <a:rPr dirty="0" sz="1450" spc="-5">
                <a:latin typeface="Times New Roman"/>
                <a:cs typeface="Times New Roman"/>
              </a:rPr>
              <a:t>he </a:t>
            </a:r>
            <a:r>
              <a:rPr dirty="0" sz="1450" spc="-10">
                <a:latin typeface="Times New Roman"/>
                <a:cs typeface="Times New Roman"/>
              </a:rPr>
              <a:t>could  slip into </a:t>
            </a:r>
            <a:r>
              <a:rPr dirty="0" sz="1450" spc="-5">
                <a:latin typeface="Times New Roman"/>
                <a:cs typeface="Times New Roman"/>
              </a:rPr>
              <a:t>our </a:t>
            </a:r>
            <a:r>
              <a:rPr dirty="0" sz="1450" spc="-10">
                <a:latin typeface="Times New Roman"/>
                <a:cs typeface="Times New Roman"/>
              </a:rPr>
              <a:t>houseboat, and there needn’t </a:t>
            </a:r>
            <a:r>
              <a:rPr dirty="0" sz="1450" spc="-5">
                <a:latin typeface="Times New Roman"/>
                <a:cs typeface="Times New Roman"/>
              </a:rPr>
              <a:t>be </a:t>
            </a:r>
            <a:r>
              <a:rPr dirty="0" sz="1450" spc="-10">
                <a:latin typeface="Times New Roman"/>
                <a:cs typeface="Times New Roman"/>
              </a:rPr>
              <a:t>any more Jimson at all. He could  </a:t>
            </a:r>
            <a:r>
              <a:rPr dirty="0" sz="1450" spc="-5">
                <a:latin typeface="Times New Roman"/>
                <a:cs typeface="Times New Roman"/>
              </a:rPr>
              <a:t>go </a:t>
            </a:r>
            <a:r>
              <a:rPr dirty="0" sz="1450" spc="-10">
                <a:latin typeface="Times New Roman"/>
                <a:cs typeface="Times New Roman"/>
              </a:rPr>
              <a:t>to bed, and we could burn his clothes (couldn’t we?) in the steam-launch;  and then really it seems as if it would </a:t>
            </a:r>
            <a:r>
              <a:rPr dirty="0" sz="1450" spc="-5">
                <a:latin typeface="Times New Roman"/>
                <a:cs typeface="Times New Roman"/>
              </a:rPr>
              <a:t>be </a:t>
            </a:r>
            <a:r>
              <a:rPr dirty="0" sz="1450" spc="-10">
                <a:latin typeface="Times New Roman"/>
                <a:cs typeface="Times New Roman"/>
              </a:rPr>
              <a:t>all right. Mr Bloomfield is so  respectable,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and such </a:t>
            </a:r>
            <a:r>
              <a:rPr dirty="0" sz="1450" spc="-5">
                <a:latin typeface="Times New Roman"/>
                <a:cs typeface="Times New Roman"/>
              </a:rPr>
              <a:t>a </a:t>
            </a:r>
            <a:r>
              <a:rPr dirty="0" sz="1450" spc="-10">
                <a:latin typeface="Times New Roman"/>
                <a:cs typeface="Times New Roman"/>
              </a:rPr>
              <a:t>leading </a:t>
            </a:r>
            <a:r>
              <a:rPr dirty="0" sz="1450" spc="-15">
                <a:latin typeface="Times New Roman"/>
                <a:cs typeface="Times New Roman"/>
              </a:rPr>
              <a:t>character,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quite  impossible even to fancy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mixed </a:t>
            </a:r>
            <a:r>
              <a:rPr dirty="0" sz="1450" spc="-5">
                <a:latin typeface="Times New Roman"/>
                <a:cs typeface="Times New Roman"/>
              </a:rPr>
              <a:t>up </a:t>
            </a:r>
            <a:r>
              <a:rPr dirty="0" sz="1450" spc="-10">
                <a:latin typeface="Times New Roman"/>
                <a:cs typeface="Times New Roman"/>
              </a:rPr>
              <a:t>with</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268605" marR="672465">
              <a:lnSpc>
                <a:spcPts val="2520"/>
              </a:lnSpc>
              <a:spcBef>
                <a:spcPts val="145"/>
              </a:spcBef>
            </a:pPr>
            <a:r>
              <a:rPr dirty="0" sz="1450" spc="-10">
                <a:latin typeface="Times New Roman"/>
                <a:cs typeface="Times New Roman"/>
              </a:rPr>
              <a:t>‘This </a:t>
            </a:r>
            <a:r>
              <a:rPr dirty="0" sz="1450" spc="-5">
                <a:latin typeface="Times New Roman"/>
                <a:cs typeface="Times New Roman"/>
              </a:rPr>
              <a:t>young </a:t>
            </a:r>
            <a:r>
              <a:rPr dirty="0" sz="1450" spc="-10">
                <a:latin typeface="Times New Roman"/>
                <a:cs typeface="Times New Roman"/>
              </a:rPr>
              <a:t>lady has strong common sense,’ said the Squirradical.  ‘O, </a:t>
            </a:r>
            <a:r>
              <a:rPr dirty="0" sz="1450" spc="-5">
                <a:latin typeface="Times New Roman"/>
                <a:cs typeface="Times New Roman"/>
              </a:rPr>
              <a:t>I </a:t>
            </a:r>
            <a:r>
              <a:rPr dirty="0" sz="1450" spc="-10">
                <a:latin typeface="Times New Roman"/>
                <a:cs typeface="Times New Roman"/>
              </a:rPr>
              <a:t>don’t think I’m at all </a:t>
            </a:r>
            <a:r>
              <a:rPr dirty="0" sz="1450" spc="-5">
                <a:latin typeface="Times New Roman"/>
                <a:cs typeface="Times New Roman"/>
              </a:rPr>
              <a:t>a fool,’ </a:t>
            </a:r>
            <a:r>
              <a:rPr dirty="0" sz="1450" spc="-10">
                <a:latin typeface="Times New Roman"/>
                <a:cs typeface="Times New Roman"/>
              </a:rPr>
              <a:t>said Julia, with</a:t>
            </a:r>
            <a:r>
              <a:rPr dirty="0" sz="1450" spc="-50">
                <a:latin typeface="Times New Roman"/>
                <a:cs typeface="Times New Roman"/>
              </a:rPr>
              <a:t> </a:t>
            </a:r>
            <a:r>
              <a:rPr dirty="0" sz="1450" spc="-10">
                <a:latin typeface="Times New Roman"/>
                <a:cs typeface="Times New Roman"/>
              </a:rPr>
              <a:t>conviction.</a:t>
            </a:r>
            <a:endParaRPr sz="1450">
              <a:latin typeface="Times New Roman"/>
              <a:cs typeface="Times New Roman"/>
            </a:endParaRPr>
          </a:p>
          <a:p>
            <a:pPr marL="268605">
              <a:lnSpc>
                <a:spcPct val="100000"/>
              </a:lnSpc>
              <a:spcBef>
                <a:spcPts val="500"/>
              </a:spcBef>
            </a:pPr>
            <a:r>
              <a:rPr dirty="0" sz="1450" spc="-10">
                <a:latin typeface="Times New Roman"/>
                <a:cs typeface="Times New Roman"/>
              </a:rPr>
              <a:t>‘But what if neither </a:t>
            </a:r>
            <a:r>
              <a:rPr dirty="0" sz="1450" spc="-5">
                <a:latin typeface="Times New Roman"/>
                <a:cs typeface="Times New Roman"/>
              </a:rPr>
              <a:t>of </a:t>
            </a:r>
            <a:r>
              <a:rPr dirty="0" sz="1450" spc="-10">
                <a:latin typeface="Times New Roman"/>
                <a:cs typeface="Times New Roman"/>
              </a:rPr>
              <a:t>them come?’ asked Gideon; ‘what shall </a:t>
            </a:r>
            <a:r>
              <a:rPr dirty="0" sz="1450" spc="-5">
                <a:latin typeface="Times New Roman"/>
                <a:cs typeface="Times New Roman"/>
              </a:rPr>
              <a:t>I do</a:t>
            </a:r>
            <a:r>
              <a:rPr dirty="0" sz="145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‘Why then,’ said she, ‘you had better </a:t>
            </a:r>
            <a:r>
              <a:rPr dirty="0" sz="1450" spc="-5">
                <a:latin typeface="Times New Roman"/>
                <a:cs typeface="Times New Roman"/>
              </a:rPr>
              <a:t>go </a:t>
            </a:r>
            <a:r>
              <a:rPr dirty="0" sz="1450" spc="-10">
                <a:latin typeface="Times New Roman"/>
                <a:cs typeface="Times New Roman"/>
              </a:rPr>
              <a:t>down to the village after dark; and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could never </a:t>
            </a:r>
            <a:r>
              <a:rPr dirty="0" sz="1450" spc="-5">
                <a:latin typeface="Times New Roman"/>
                <a:cs typeface="Times New Roman"/>
              </a:rPr>
              <a:t>be </a:t>
            </a:r>
            <a:r>
              <a:rPr dirty="0" sz="1450" spc="-10">
                <a:latin typeface="Times New Roman"/>
                <a:cs typeface="Times New Roman"/>
              </a:rPr>
              <a:t>suspected; and even  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I </a:t>
            </a:r>
            <a:r>
              <a:rPr dirty="0" sz="1450" spc="-10">
                <a:latin typeface="Times New Roman"/>
                <a:cs typeface="Times New Roman"/>
              </a:rPr>
              <a:t>could tell them it was altogether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mistake.’</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permit that—I will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Miss Hazeltine to </a:t>
            </a:r>
            <a:r>
              <a:rPr dirty="0" sz="1450" spc="-5">
                <a:latin typeface="Times New Roman"/>
                <a:cs typeface="Times New Roman"/>
              </a:rPr>
              <a:t>go,’ </a:t>
            </a:r>
            <a:r>
              <a:rPr dirty="0" sz="1450" spc="-10">
                <a:latin typeface="Times New Roman"/>
                <a:cs typeface="Times New Roman"/>
              </a:rPr>
              <a:t>cried Mr  Bloomfield.</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‘Why?’ asked</a:t>
            </a:r>
            <a:r>
              <a:rPr dirty="0" sz="1450" spc="-11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Mr Bloomfield had </a:t>
            </a:r>
            <a:r>
              <a:rPr dirty="0" sz="1450" spc="-5">
                <a:latin typeface="Times New Roman"/>
                <a:cs typeface="Times New Roman"/>
              </a:rPr>
              <a:t>not </a:t>
            </a:r>
            <a:r>
              <a:rPr dirty="0" sz="1450" spc="-10">
                <a:latin typeface="Times New Roman"/>
                <a:cs typeface="Times New Roman"/>
              </a:rPr>
              <a:t>the least desire to tell her </a:t>
            </a:r>
            <a:r>
              <a:rPr dirty="0" sz="1450" spc="-30">
                <a:latin typeface="Times New Roman"/>
                <a:cs typeface="Times New Roman"/>
              </a:rPr>
              <a:t>why, </a:t>
            </a:r>
            <a:r>
              <a:rPr dirty="0" sz="1450" spc="-10">
                <a:latin typeface="Times New Roman"/>
                <a:cs typeface="Times New Roman"/>
              </a:rPr>
              <a:t>for it was simply </a:t>
            </a:r>
            <a:r>
              <a:rPr dirty="0" sz="1450" spc="-5">
                <a:latin typeface="Times New Roman"/>
                <a:cs typeface="Times New Roman"/>
              </a:rPr>
              <a:t>a  </a:t>
            </a:r>
            <a:r>
              <a:rPr dirty="0" sz="1450" spc="-10">
                <a:latin typeface="Times New Roman"/>
                <a:cs typeface="Times New Roman"/>
              </a:rPr>
              <a:t>craven fear </a:t>
            </a:r>
            <a:r>
              <a:rPr dirty="0" sz="1450" spc="-5">
                <a:latin typeface="Times New Roman"/>
                <a:cs typeface="Times New Roman"/>
              </a:rPr>
              <a:t>of </a:t>
            </a:r>
            <a:r>
              <a:rPr dirty="0" sz="1450" spc="-10">
                <a:latin typeface="Times New Roman"/>
                <a:cs typeface="Times New Roman"/>
              </a:rPr>
              <a:t>being drawn himself into the imbroglio; </a:t>
            </a:r>
            <a:r>
              <a:rPr dirty="0" sz="1450" spc="-5">
                <a:latin typeface="Times New Roman"/>
                <a:cs typeface="Times New Roman"/>
              </a:rPr>
              <a:t>but </a:t>
            </a:r>
            <a:r>
              <a:rPr dirty="0" sz="1450" spc="-10">
                <a:latin typeface="Times New Roman"/>
                <a:cs typeface="Times New Roman"/>
              </a:rPr>
              <a:t>with the usual  tactics </a:t>
            </a:r>
            <a:r>
              <a:rPr dirty="0" sz="1450" spc="-5">
                <a:latin typeface="Times New Roman"/>
                <a:cs typeface="Times New Roman"/>
              </a:rPr>
              <a:t>of a </a:t>
            </a:r>
            <a:r>
              <a:rPr dirty="0" sz="1450" spc="-10">
                <a:latin typeface="Times New Roman"/>
                <a:cs typeface="Times New Roman"/>
              </a:rPr>
              <a:t>man who is ashamed </a:t>
            </a:r>
            <a:r>
              <a:rPr dirty="0" sz="1450" spc="-5">
                <a:latin typeface="Times New Roman"/>
                <a:cs typeface="Times New Roman"/>
              </a:rPr>
              <a:t>of </a:t>
            </a:r>
            <a:r>
              <a:rPr dirty="0" sz="1450" spc="-10">
                <a:latin typeface="Times New Roman"/>
                <a:cs typeface="Times New Roman"/>
              </a:rPr>
              <a:t>himself, </a:t>
            </a:r>
            <a:r>
              <a:rPr dirty="0" sz="1450" spc="-5">
                <a:latin typeface="Times New Roman"/>
                <a:cs typeface="Times New Roman"/>
              </a:rPr>
              <a:t>he </a:t>
            </a:r>
            <a:r>
              <a:rPr dirty="0" sz="1450" spc="-10">
                <a:latin typeface="Times New Roman"/>
                <a:cs typeface="Times New Roman"/>
              </a:rPr>
              <a:t>took the high hand. ‘God  forbid, my dear Miss Hazeltine, that </a:t>
            </a:r>
            <a:r>
              <a:rPr dirty="0" sz="1450" spc="-5">
                <a:latin typeface="Times New Roman"/>
                <a:cs typeface="Times New Roman"/>
              </a:rPr>
              <a:t>I </a:t>
            </a:r>
            <a:r>
              <a:rPr dirty="0" sz="1450" spc="-10">
                <a:latin typeface="Times New Roman"/>
                <a:cs typeface="Times New Roman"/>
              </a:rPr>
              <a:t>should dictate to </a:t>
            </a:r>
            <a:r>
              <a:rPr dirty="0" sz="1450" spc="-5">
                <a:latin typeface="Times New Roman"/>
                <a:cs typeface="Times New Roman"/>
              </a:rPr>
              <a:t>a </a:t>
            </a:r>
            <a:r>
              <a:rPr dirty="0" sz="1450" spc="-10">
                <a:latin typeface="Times New Roman"/>
                <a:cs typeface="Times New Roman"/>
              </a:rPr>
              <a:t>lady </a:t>
            </a:r>
            <a:r>
              <a:rPr dirty="0" sz="1450" spc="-5">
                <a:latin typeface="Times New Roman"/>
                <a:cs typeface="Times New Roman"/>
              </a:rPr>
              <a:t>on </a:t>
            </a:r>
            <a:r>
              <a:rPr dirty="0" sz="1450" spc="-10">
                <a:latin typeface="Times New Roman"/>
                <a:cs typeface="Times New Roman"/>
              </a:rPr>
              <a:t>the question  </a:t>
            </a:r>
            <a:r>
              <a:rPr dirty="0" sz="1450" spc="-5">
                <a:latin typeface="Times New Roman"/>
                <a:cs typeface="Times New Roman"/>
              </a:rPr>
              <a:t>of </a:t>
            </a:r>
            <a:r>
              <a:rPr dirty="0" sz="1450" spc="-10">
                <a:latin typeface="Times New Roman"/>
                <a:cs typeface="Times New Roman"/>
              </a:rPr>
              <a:t>propriety—’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268605" marR="1043940">
              <a:lnSpc>
                <a:spcPct val="140700"/>
              </a:lnSpc>
              <a:spcBef>
                <a:spcPts val="10"/>
              </a:spcBef>
            </a:pPr>
            <a:r>
              <a:rPr dirty="0" sz="1450" spc="-10">
                <a:latin typeface="Times New Roman"/>
                <a:cs typeface="Times New Roman"/>
              </a:rPr>
              <a:t>‘O, is that all?’ interrupted Julia. ‘Then we must </a:t>
            </a:r>
            <a:r>
              <a:rPr dirty="0" sz="1450" spc="-5">
                <a:latin typeface="Times New Roman"/>
                <a:cs typeface="Times New Roman"/>
              </a:rPr>
              <a:t>go </a:t>
            </a:r>
            <a:r>
              <a:rPr dirty="0" sz="1450" spc="-10">
                <a:latin typeface="Times New Roman"/>
                <a:cs typeface="Times New Roman"/>
              </a:rPr>
              <a:t>all three.’  ‘Caught!’ </a:t>
            </a:r>
            <a:r>
              <a:rPr dirty="0" sz="1450" spc="-5">
                <a:latin typeface="Times New Roman"/>
                <a:cs typeface="Times New Roman"/>
              </a:rPr>
              <a:t>thought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Squirradical.</a:t>
            </a:r>
            <a:endParaRPr sz="1450">
              <a:latin typeface="Times New Roman"/>
              <a:cs typeface="Times New Roman"/>
            </a:endParaRPr>
          </a:p>
        </p:txBody>
      </p:sp>
      <p:sp>
        <p:nvSpPr>
          <p:cNvPr id="3" name="object 3"/>
          <p:cNvSpPr txBox="1"/>
          <p:nvPr/>
        </p:nvSpPr>
        <p:spPr>
          <a:xfrm>
            <a:off x="876300" y="8182360"/>
            <a:ext cx="5807710" cy="1690370"/>
          </a:xfrm>
          <a:prstGeom prst="rect">
            <a:avLst/>
          </a:prstGeom>
        </p:spPr>
        <p:txBody>
          <a:bodyPr wrap="square" lIns="0" tIns="11430" rIns="0" bIns="0" rtlCol="0" vert="horz">
            <a:spAutoFit/>
          </a:bodyPr>
          <a:lstStyle/>
          <a:p>
            <a:pPr marL="40005">
              <a:lnSpc>
                <a:spcPct val="100000"/>
              </a:lnSpc>
              <a:spcBef>
                <a:spcPts val="90"/>
              </a:spcBef>
            </a:pPr>
            <a:r>
              <a:rPr dirty="0" sz="1450" spc="-15" b="1">
                <a:latin typeface="Times New Roman"/>
                <a:cs typeface="Times New Roman"/>
              </a:rPr>
              <a:t>CHAPTER </a:t>
            </a:r>
            <a:r>
              <a:rPr dirty="0" sz="1450" spc="-10" b="1">
                <a:latin typeface="Times New Roman"/>
                <a:cs typeface="Times New Roman"/>
              </a:rPr>
              <a:t>XII. Positively the Last Appearance </a:t>
            </a:r>
            <a:r>
              <a:rPr dirty="0" sz="1450" spc="-5" b="1">
                <a:latin typeface="Times New Roman"/>
                <a:cs typeface="Times New Roman"/>
              </a:rPr>
              <a:t>of </a:t>
            </a:r>
            <a:r>
              <a:rPr dirty="0" sz="1450" spc="-10" b="1">
                <a:latin typeface="Times New Roman"/>
                <a:cs typeface="Times New Roman"/>
              </a:rPr>
              <a:t>the </a:t>
            </a:r>
            <a:r>
              <a:rPr dirty="0" sz="1450" spc="-15" b="1">
                <a:latin typeface="Times New Roman"/>
                <a:cs typeface="Times New Roman"/>
              </a:rPr>
              <a:t>Broadwood</a:t>
            </a:r>
            <a:r>
              <a:rPr dirty="0" sz="1450" spc="100" b="1">
                <a:latin typeface="Times New Roman"/>
                <a:cs typeface="Times New Roman"/>
              </a:rPr>
              <a:t> </a:t>
            </a:r>
            <a:r>
              <a:rPr dirty="0" sz="1450" spc="-10" b="1">
                <a:latin typeface="Times New Roman"/>
                <a:cs typeface="Times New Roman"/>
              </a:rPr>
              <a:t>Grand</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England is supposed to </a:t>
            </a:r>
            <a:r>
              <a:rPr dirty="0" sz="1450" spc="-5">
                <a:latin typeface="Times New Roman"/>
                <a:cs typeface="Times New Roman"/>
              </a:rPr>
              <a:t>be </a:t>
            </a:r>
            <a:r>
              <a:rPr dirty="0" sz="1450" spc="-10">
                <a:latin typeface="Times New Roman"/>
                <a:cs typeface="Times New Roman"/>
              </a:rPr>
              <a:t>unmusical; </a:t>
            </a:r>
            <a:r>
              <a:rPr dirty="0" sz="1450" spc="-5">
                <a:latin typeface="Times New Roman"/>
                <a:cs typeface="Times New Roman"/>
              </a:rPr>
              <a:t>but </a:t>
            </a:r>
            <a:r>
              <a:rPr dirty="0" sz="1450" spc="-10">
                <a:latin typeface="Times New Roman"/>
                <a:cs typeface="Times New Roman"/>
              </a:rPr>
              <a:t>without dwelling </a:t>
            </a:r>
            <a:r>
              <a:rPr dirty="0" sz="1450" spc="-5">
                <a:latin typeface="Times New Roman"/>
                <a:cs typeface="Times New Roman"/>
              </a:rPr>
              <a:t>on </a:t>
            </a:r>
            <a:r>
              <a:rPr dirty="0" sz="1450" spc="-10">
                <a:latin typeface="Times New Roman"/>
                <a:cs typeface="Times New Roman"/>
              </a:rPr>
              <a:t>the  patronage extended to the </a:t>
            </a:r>
            <a:r>
              <a:rPr dirty="0" sz="1450" spc="-15">
                <a:latin typeface="Times New Roman"/>
                <a:cs typeface="Times New Roman"/>
              </a:rPr>
              <a:t>organ-grinder, </a:t>
            </a:r>
            <a:r>
              <a:rPr dirty="0" sz="1450" spc="-10">
                <a:latin typeface="Times New Roman"/>
                <a:cs typeface="Times New Roman"/>
              </a:rPr>
              <a:t>without seeking to found any  argument </a:t>
            </a:r>
            <a:r>
              <a:rPr dirty="0" sz="1450" spc="-5">
                <a:latin typeface="Times New Roman"/>
                <a:cs typeface="Times New Roman"/>
              </a:rPr>
              <a:t>on </a:t>
            </a:r>
            <a:r>
              <a:rPr dirty="0" sz="1450" spc="-10">
                <a:latin typeface="Times New Roman"/>
                <a:cs typeface="Times New Roman"/>
              </a:rPr>
              <a:t>the prevalence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jew’s </a:t>
            </a:r>
            <a:r>
              <a:rPr dirty="0" sz="1450" spc="-10">
                <a:latin typeface="Times New Roman"/>
                <a:cs typeface="Times New Roman"/>
              </a:rPr>
              <a:t>trump, there is surely </a:t>
            </a:r>
            <a:r>
              <a:rPr dirty="0" sz="1450" spc="-5">
                <a:latin typeface="Times New Roman"/>
                <a:cs typeface="Times New Roman"/>
              </a:rPr>
              <a:t>one </a:t>
            </a:r>
            <a:r>
              <a:rPr dirty="0" sz="1450" spc="-10">
                <a:latin typeface="Times New Roman"/>
                <a:cs typeface="Times New Roman"/>
              </a:rPr>
              <a:t>instrument  that may </a:t>
            </a:r>
            <a:r>
              <a:rPr dirty="0" sz="1450" spc="-5">
                <a:latin typeface="Times New Roman"/>
                <a:cs typeface="Times New Roman"/>
              </a:rPr>
              <a:t>be </a:t>
            </a:r>
            <a:r>
              <a:rPr dirty="0" sz="1450" spc="-10">
                <a:latin typeface="Times New Roman"/>
                <a:cs typeface="Times New Roman"/>
              </a:rPr>
              <a:t>said to </a:t>
            </a:r>
            <a:r>
              <a:rPr dirty="0" sz="1450" spc="-5">
                <a:latin typeface="Times New Roman"/>
                <a:cs typeface="Times New Roman"/>
              </a:rPr>
              <a:t>be </a:t>
            </a:r>
            <a:r>
              <a:rPr dirty="0" sz="1450" spc="-10">
                <a:latin typeface="Times New Roman"/>
                <a:cs typeface="Times New Roman"/>
              </a:rPr>
              <a:t>national in the fullest acceptance </a:t>
            </a:r>
            <a:r>
              <a:rPr dirty="0" sz="1450" spc="-5">
                <a:latin typeface="Times New Roman"/>
                <a:cs typeface="Times New Roman"/>
              </a:rPr>
              <a:t>of </a:t>
            </a:r>
            <a:r>
              <a:rPr dirty="0" sz="1450" spc="-10">
                <a:latin typeface="Times New Roman"/>
                <a:cs typeface="Times New Roman"/>
              </a:rPr>
              <a:t>the word. The  herdboy</a:t>
            </a:r>
            <a:r>
              <a:rPr dirty="0" sz="1450" spc="95">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broom,</a:t>
            </a:r>
            <a:r>
              <a:rPr dirty="0" sz="1450" spc="100">
                <a:latin typeface="Times New Roman"/>
                <a:cs typeface="Times New Roman"/>
              </a:rPr>
              <a:t> </a:t>
            </a:r>
            <a:r>
              <a:rPr dirty="0" sz="1450" spc="-10">
                <a:latin typeface="Times New Roman"/>
                <a:cs typeface="Times New Roman"/>
              </a:rPr>
              <a:t>already</a:t>
            </a:r>
            <a:r>
              <a:rPr dirty="0" sz="1450" spc="95">
                <a:latin typeface="Times New Roman"/>
                <a:cs typeface="Times New Roman"/>
              </a:rPr>
              <a:t> </a:t>
            </a:r>
            <a:r>
              <a:rPr dirty="0" sz="1450" spc="-10">
                <a:latin typeface="Times New Roman"/>
                <a:cs typeface="Times New Roman"/>
              </a:rPr>
              <a:t>musical</a:t>
            </a:r>
            <a:r>
              <a:rPr dirty="0" sz="1450" spc="100">
                <a:latin typeface="Times New Roman"/>
                <a:cs typeface="Times New Roman"/>
              </a:rPr>
              <a:t> </a:t>
            </a:r>
            <a:r>
              <a:rPr dirty="0" sz="1450" spc="-10">
                <a:latin typeface="Times New Roman"/>
                <a:cs typeface="Times New Roman"/>
              </a:rPr>
              <a:t>in</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days</a:t>
            </a:r>
            <a:r>
              <a:rPr dirty="0" sz="1450" spc="95">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Father</a:t>
            </a:r>
            <a:r>
              <a:rPr dirty="0" sz="1450" spc="95">
                <a:latin typeface="Times New Roman"/>
                <a:cs typeface="Times New Roman"/>
              </a:rPr>
              <a:t> </a:t>
            </a:r>
            <a:r>
              <a:rPr dirty="0" sz="1450" spc="-15">
                <a:latin typeface="Times New Roman"/>
                <a:cs typeface="Times New Roman"/>
              </a:rPr>
              <a:t>Chaucer,</a:t>
            </a:r>
            <a:r>
              <a:rPr dirty="0" sz="1450" spc="100">
                <a:latin typeface="Times New Roman"/>
                <a:cs typeface="Times New Roman"/>
              </a:rPr>
              <a:t> </a:t>
            </a:r>
            <a:r>
              <a:rPr dirty="0" sz="1450" spc="-10">
                <a:latin typeface="Times New Roman"/>
                <a:cs typeface="Times New Roman"/>
              </a:rPr>
              <a:t>startles</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075" cy="9267825"/>
          </a:xfrm>
          <a:prstGeom prst="rect">
            <a:avLst/>
          </a:prstGeom>
        </p:spPr>
        <p:txBody>
          <a:bodyPr wrap="square" lIns="0" tIns="8255" rIns="0" bIns="0" rtlCol="0" vert="horz">
            <a:spAutoFit/>
          </a:bodyPr>
          <a:lstStyle/>
          <a:p>
            <a:pPr algn="just" marL="12700" marR="11430">
              <a:lnSpc>
                <a:spcPct val="101400"/>
              </a:lnSpc>
              <a:spcBef>
                <a:spcPts val="65"/>
              </a:spcBef>
            </a:pPr>
            <a:r>
              <a:rPr dirty="0" sz="1450" spc="-10">
                <a:latin typeface="Times New Roman"/>
                <a:cs typeface="Times New Roman"/>
              </a:rPr>
              <a:t>(and perhaps pains) the lark with this exiguous pipe; and in the hands </a:t>
            </a:r>
            <a:r>
              <a:rPr dirty="0" sz="1450" spc="-5">
                <a:latin typeface="Times New Roman"/>
                <a:cs typeface="Times New Roman"/>
              </a:rPr>
              <a:t>of </a:t>
            </a:r>
            <a:r>
              <a:rPr dirty="0" sz="1450" spc="-10">
                <a:latin typeface="Times New Roman"/>
                <a:cs typeface="Times New Roman"/>
              </a:rPr>
              <a:t>the  skilled </a:t>
            </a:r>
            <a:r>
              <a:rPr dirty="0" sz="1450" spc="-15">
                <a:latin typeface="Times New Roman"/>
                <a:cs typeface="Times New Roman"/>
              </a:rPr>
              <a:t>bricklayer,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‘The thing becomes </a:t>
            </a:r>
            <a:r>
              <a:rPr dirty="0" sz="1450" spc="-5">
                <a:latin typeface="Times New Roman"/>
                <a:cs typeface="Times New Roman"/>
              </a:rPr>
              <a:t>a </a:t>
            </a:r>
            <a:r>
              <a:rPr dirty="0" sz="1450" spc="-10">
                <a:latin typeface="Times New Roman"/>
                <a:cs typeface="Times New Roman"/>
              </a:rPr>
              <a:t>trumpet, whence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blows’</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general rule) either ‘The British Grenadiers’ </a:t>
            </a:r>
            <a:r>
              <a:rPr dirty="0" sz="1450" spc="-5">
                <a:latin typeface="Times New Roman"/>
                <a:cs typeface="Times New Roman"/>
              </a:rPr>
              <a:t>or </a:t>
            </a:r>
            <a:r>
              <a:rPr dirty="0" sz="1450" spc="-10">
                <a:latin typeface="Times New Roman"/>
                <a:cs typeface="Times New Roman"/>
              </a:rPr>
              <a:t>‘Cherry Ripe’. The  latter air is indeed the shibboleth and diploma piece </a:t>
            </a:r>
            <a:r>
              <a:rPr dirty="0" sz="1450" spc="-5">
                <a:latin typeface="Times New Roman"/>
                <a:cs typeface="Times New Roman"/>
              </a:rPr>
              <a:t>of </a:t>
            </a:r>
            <a:r>
              <a:rPr dirty="0" sz="1450" spc="-10">
                <a:latin typeface="Times New Roman"/>
                <a:cs typeface="Times New Roman"/>
              </a:rPr>
              <a:t>the penny whistler; </a:t>
            </a:r>
            <a:r>
              <a:rPr dirty="0" sz="1450" spc="-5">
                <a:latin typeface="Times New Roman"/>
                <a:cs typeface="Times New Roman"/>
              </a:rPr>
              <a:t>I  </a:t>
            </a:r>
            <a:r>
              <a:rPr dirty="0" sz="1450" spc="-10">
                <a:latin typeface="Times New Roman"/>
                <a:cs typeface="Times New Roman"/>
              </a:rPr>
              <a:t>hazard </a:t>
            </a:r>
            <a:r>
              <a:rPr dirty="0" sz="1450" spc="-5">
                <a:latin typeface="Times New Roman"/>
                <a:cs typeface="Times New Roman"/>
              </a:rPr>
              <a:t>a </a:t>
            </a:r>
            <a:r>
              <a:rPr dirty="0" sz="1450" spc="-10">
                <a:latin typeface="Times New Roman"/>
                <a:cs typeface="Times New Roman"/>
              </a:rPr>
              <a:t>guess it was originally composed for this instrument. It is singular  enough that </a:t>
            </a:r>
            <a:r>
              <a:rPr dirty="0" sz="1450" spc="-5">
                <a:latin typeface="Times New Roman"/>
                <a:cs typeface="Times New Roman"/>
              </a:rPr>
              <a:t>a </a:t>
            </a:r>
            <a:r>
              <a:rPr dirty="0" sz="1450" spc="-10">
                <a:latin typeface="Times New Roman"/>
                <a:cs typeface="Times New Roman"/>
              </a:rPr>
              <a:t>man should </a:t>
            </a:r>
            <a:r>
              <a:rPr dirty="0" sz="1450" spc="-5">
                <a:latin typeface="Times New Roman"/>
                <a:cs typeface="Times New Roman"/>
              </a:rPr>
              <a:t>be </a:t>
            </a:r>
            <a:r>
              <a:rPr dirty="0" sz="1450" spc="-10">
                <a:latin typeface="Times New Roman"/>
                <a:cs typeface="Times New Roman"/>
              </a:rPr>
              <a:t>able to gain </a:t>
            </a:r>
            <a:r>
              <a:rPr dirty="0" sz="1450" spc="-5">
                <a:latin typeface="Times New Roman"/>
                <a:cs typeface="Times New Roman"/>
              </a:rPr>
              <a:t>a </a:t>
            </a:r>
            <a:r>
              <a:rPr dirty="0" sz="1450" spc="-10">
                <a:latin typeface="Times New Roman"/>
                <a:cs typeface="Times New Roman"/>
              </a:rPr>
              <a:t>livelihood, </a:t>
            </a:r>
            <a:r>
              <a:rPr dirty="0" sz="1450" spc="-5">
                <a:latin typeface="Times New Roman"/>
                <a:cs typeface="Times New Roman"/>
              </a:rPr>
              <a:t>or </a:t>
            </a:r>
            <a:r>
              <a:rPr dirty="0" sz="1450" spc="-10">
                <a:latin typeface="Times New Roman"/>
                <a:cs typeface="Times New Roman"/>
              </a:rPr>
              <a:t>even to tide over </a:t>
            </a:r>
            <a:r>
              <a:rPr dirty="0" sz="1450" spc="-5">
                <a:latin typeface="Times New Roman"/>
                <a:cs typeface="Times New Roman"/>
              </a:rPr>
              <a:t>a  </a:t>
            </a:r>
            <a:r>
              <a:rPr dirty="0" sz="1450" spc="-10">
                <a:latin typeface="Times New Roman"/>
                <a:cs typeface="Times New Roman"/>
              </a:rPr>
              <a:t>period </a:t>
            </a:r>
            <a:r>
              <a:rPr dirty="0" sz="1450" spc="-5">
                <a:latin typeface="Times New Roman"/>
                <a:cs typeface="Times New Roman"/>
              </a:rPr>
              <a:t>of </a:t>
            </a:r>
            <a:r>
              <a:rPr dirty="0" sz="1450" spc="-10">
                <a:latin typeface="Times New Roman"/>
                <a:cs typeface="Times New Roman"/>
              </a:rPr>
              <a:t>unemployment, </a:t>
            </a:r>
            <a:r>
              <a:rPr dirty="0" sz="1450" spc="-5">
                <a:latin typeface="Times New Roman"/>
                <a:cs typeface="Times New Roman"/>
              </a:rPr>
              <a:t>by </a:t>
            </a:r>
            <a:r>
              <a:rPr dirty="0" sz="1450" spc="-10">
                <a:latin typeface="Times New Roman"/>
                <a:cs typeface="Times New Roman"/>
              </a:rPr>
              <a:t>the display </a:t>
            </a:r>
            <a:r>
              <a:rPr dirty="0" sz="1450" spc="-5">
                <a:latin typeface="Times New Roman"/>
                <a:cs typeface="Times New Roman"/>
              </a:rPr>
              <a:t>of </a:t>
            </a:r>
            <a:r>
              <a:rPr dirty="0" sz="1450" spc="-10">
                <a:latin typeface="Times New Roman"/>
                <a:cs typeface="Times New Roman"/>
              </a:rPr>
              <a:t>his proficiency </a:t>
            </a:r>
            <a:r>
              <a:rPr dirty="0" sz="1450" spc="-5">
                <a:latin typeface="Times New Roman"/>
                <a:cs typeface="Times New Roman"/>
              </a:rPr>
              <a:t>upon </a:t>
            </a:r>
            <a:r>
              <a:rPr dirty="0" sz="1450" spc="-10">
                <a:latin typeface="Times New Roman"/>
                <a:cs typeface="Times New Roman"/>
              </a:rPr>
              <a:t>the penny  whistle; still more so, that the professional should almost invariably confine  himself to ‘Cherry Ripe’. But indeed, singularities surround the subject, thick  like blackberries. </a:t>
            </a:r>
            <a:r>
              <a:rPr dirty="0" sz="1450" spc="-35">
                <a:latin typeface="Times New Roman"/>
                <a:cs typeface="Times New Roman"/>
              </a:rPr>
              <a:t>Why, </a:t>
            </a:r>
            <a:r>
              <a:rPr dirty="0" sz="1450" spc="-10">
                <a:latin typeface="Times New Roman"/>
                <a:cs typeface="Times New Roman"/>
              </a:rPr>
              <a:t>for instance, should the pipe </a:t>
            </a:r>
            <a:r>
              <a:rPr dirty="0" sz="1450" spc="-5">
                <a:latin typeface="Times New Roman"/>
                <a:cs typeface="Times New Roman"/>
              </a:rPr>
              <a:t>be </a:t>
            </a:r>
            <a:r>
              <a:rPr dirty="0" sz="1450" spc="-10">
                <a:latin typeface="Times New Roman"/>
                <a:cs typeface="Times New Roman"/>
              </a:rPr>
              <a:t>called </a:t>
            </a:r>
            <a:r>
              <a:rPr dirty="0" sz="1450" spc="-5">
                <a:latin typeface="Times New Roman"/>
                <a:cs typeface="Times New Roman"/>
              </a:rPr>
              <a:t>a </a:t>
            </a:r>
            <a:r>
              <a:rPr dirty="0" sz="1450" spc="-10">
                <a:latin typeface="Times New Roman"/>
                <a:cs typeface="Times New Roman"/>
              </a:rPr>
              <a:t>penny  whistle?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no one </a:t>
            </a:r>
            <a:r>
              <a:rPr dirty="0" sz="1450" spc="-10">
                <a:latin typeface="Times New Roman"/>
                <a:cs typeface="Times New Roman"/>
              </a:rPr>
              <a:t>ever </a:t>
            </a:r>
            <a:r>
              <a:rPr dirty="0" sz="1450" spc="-5">
                <a:latin typeface="Times New Roman"/>
                <a:cs typeface="Times New Roman"/>
              </a:rPr>
              <a:t>bought </a:t>
            </a:r>
            <a:r>
              <a:rPr dirty="0" sz="1450" spc="-10">
                <a:latin typeface="Times New Roman"/>
                <a:cs typeface="Times New Roman"/>
              </a:rPr>
              <a:t>it for </a:t>
            </a:r>
            <a:r>
              <a:rPr dirty="0" sz="1450" spc="-5">
                <a:latin typeface="Times New Roman"/>
                <a:cs typeface="Times New Roman"/>
              </a:rPr>
              <a:t>a </a:t>
            </a:r>
            <a:r>
              <a:rPr dirty="0" sz="1450" spc="-25">
                <a:latin typeface="Times New Roman"/>
                <a:cs typeface="Times New Roman"/>
              </a:rPr>
              <a:t>penny. </a:t>
            </a:r>
            <a:r>
              <a:rPr dirty="0" sz="1450" spc="-10">
                <a:latin typeface="Times New Roman"/>
                <a:cs typeface="Times New Roman"/>
              </a:rPr>
              <a:t>Why should the alternative  name </a:t>
            </a:r>
            <a:r>
              <a:rPr dirty="0" sz="1450" spc="-5">
                <a:latin typeface="Times New Roman"/>
                <a:cs typeface="Times New Roman"/>
              </a:rPr>
              <a:t>be </a:t>
            </a:r>
            <a:r>
              <a:rPr dirty="0" sz="1450" spc="-10">
                <a:latin typeface="Times New Roman"/>
                <a:cs typeface="Times New Roman"/>
              </a:rPr>
              <a:t>tin whistle? </a:t>
            </a:r>
            <a:r>
              <a:rPr dirty="0" sz="1450" spc="-5">
                <a:latin typeface="Times New Roman"/>
                <a:cs typeface="Times New Roman"/>
              </a:rPr>
              <a:t>I </a:t>
            </a:r>
            <a:r>
              <a:rPr dirty="0" sz="1450" spc="-10">
                <a:latin typeface="Times New Roman"/>
                <a:cs typeface="Times New Roman"/>
              </a:rPr>
              <a:t>am grossly deceived if it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tin. </a:t>
            </a:r>
            <a:r>
              <a:rPr dirty="0" sz="1450" spc="-25">
                <a:latin typeface="Times New Roman"/>
                <a:cs typeface="Times New Roman"/>
              </a:rPr>
              <a:t>Lastly, </a:t>
            </a:r>
            <a:r>
              <a:rPr dirty="0" sz="1450" spc="-10">
                <a:latin typeface="Times New Roman"/>
                <a:cs typeface="Times New Roman"/>
              </a:rPr>
              <a:t>in what  deaf catacomb, in what earless desert, does the beginner pass the excruciating  interval </a:t>
            </a:r>
            <a:r>
              <a:rPr dirty="0" sz="1450" spc="-5">
                <a:latin typeface="Times New Roman"/>
                <a:cs typeface="Times New Roman"/>
              </a:rPr>
              <a:t>of </a:t>
            </a:r>
            <a:r>
              <a:rPr dirty="0" sz="1450" spc="-10">
                <a:latin typeface="Times New Roman"/>
                <a:cs typeface="Times New Roman"/>
              </a:rPr>
              <a:t>his apprenticeship? </a:t>
            </a:r>
            <a:r>
              <a:rPr dirty="0" sz="1450" spc="-70">
                <a:latin typeface="Times New Roman"/>
                <a:cs typeface="Times New Roman"/>
              </a:rPr>
              <a:t>We </a:t>
            </a:r>
            <a:r>
              <a:rPr dirty="0" sz="1450" spc="-10">
                <a:latin typeface="Times New Roman"/>
                <a:cs typeface="Times New Roman"/>
              </a:rPr>
              <a:t>have all heard people learning the piano, the  fiddle, and the cornet;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young of </a:t>
            </a:r>
            <a:r>
              <a:rPr dirty="0" sz="1450" spc="-10">
                <a:latin typeface="Times New Roman"/>
                <a:cs typeface="Times New Roman"/>
              </a:rPr>
              <a:t>the penny whistler (like that </a:t>
            </a:r>
            <a:r>
              <a:rPr dirty="0" sz="1450" spc="-5">
                <a:latin typeface="Times New Roman"/>
                <a:cs typeface="Times New Roman"/>
              </a:rPr>
              <a:t>of </a:t>
            </a:r>
            <a:r>
              <a:rPr dirty="0" sz="1450" spc="-10">
                <a:latin typeface="Times New Roman"/>
                <a:cs typeface="Times New Roman"/>
              </a:rPr>
              <a:t>the  salmon) is occult from observation; </a:t>
            </a:r>
            <a:r>
              <a:rPr dirty="0" sz="1450" spc="-5">
                <a:latin typeface="Times New Roman"/>
                <a:cs typeface="Times New Roman"/>
              </a:rPr>
              <a:t>he </a:t>
            </a:r>
            <a:r>
              <a:rPr dirty="0" sz="1450" spc="-10">
                <a:latin typeface="Times New Roman"/>
                <a:cs typeface="Times New Roman"/>
              </a:rPr>
              <a:t>is never heard until proficient; and  providence (perhaps alarmed </a:t>
            </a:r>
            <a:r>
              <a:rPr dirty="0" sz="1450" spc="-5">
                <a:latin typeface="Times New Roman"/>
                <a:cs typeface="Times New Roman"/>
              </a:rPr>
              <a:t>by </a:t>
            </a:r>
            <a:r>
              <a:rPr dirty="0" sz="1450" spc="-10">
                <a:latin typeface="Times New Roman"/>
                <a:cs typeface="Times New Roman"/>
              </a:rPr>
              <a:t>the works </a:t>
            </a:r>
            <a:r>
              <a:rPr dirty="0" sz="1450" spc="-5">
                <a:latin typeface="Times New Roman"/>
                <a:cs typeface="Times New Roman"/>
              </a:rPr>
              <a:t>of </a:t>
            </a:r>
            <a:r>
              <a:rPr dirty="0" sz="1450" spc="-10">
                <a:latin typeface="Times New Roman"/>
                <a:cs typeface="Times New Roman"/>
              </a:rPr>
              <a:t>Mr Mallock) defends human  hearing from his first attempts </a:t>
            </a:r>
            <a:r>
              <a:rPr dirty="0" sz="1450" spc="-5">
                <a:latin typeface="Times New Roman"/>
                <a:cs typeface="Times New Roman"/>
              </a:rPr>
              <a:t>upon </a:t>
            </a:r>
            <a:r>
              <a:rPr dirty="0" sz="1450" spc="-10">
                <a:latin typeface="Times New Roman"/>
                <a:cs typeface="Times New Roman"/>
              </a:rPr>
              <a:t>the upper</a:t>
            </a:r>
            <a:r>
              <a:rPr dirty="0" sz="1450" spc="30">
                <a:latin typeface="Times New Roman"/>
                <a:cs typeface="Times New Roman"/>
              </a:rPr>
              <a:t> </a:t>
            </a:r>
            <a:r>
              <a:rPr dirty="0" sz="1450" spc="-10">
                <a:latin typeface="Times New Roman"/>
                <a:cs typeface="Times New Roman"/>
              </a:rPr>
              <a:t>octave.</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A really noteworthy thing was taking place in </a:t>
            </a:r>
            <a:r>
              <a:rPr dirty="0" sz="1450" spc="-5">
                <a:latin typeface="Times New Roman"/>
                <a:cs typeface="Times New Roman"/>
              </a:rPr>
              <a:t>a </a:t>
            </a:r>
            <a:r>
              <a:rPr dirty="0" sz="1450" spc="-10">
                <a:latin typeface="Times New Roman"/>
                <a:cs typeface="Times New Roman"/>
              </a:rPr>
              <a:t>green lane, </a:t>
            </a:r>
            <a:r>
              <a:rPr dirty="0" sz="1450" spc="-5">
                <a:latin typeface="Times New Roman"/>
                <a:cs typeface="Times New Roman"/>
              </a:rPr>
              <a:t>not </a:t>
            </a:r>
            <a:r>
              <a:rPr dirty="0" sz="1450" spc="-10">
                <a:latin typeface="Times New Roman"/>
                <a:cs typeface="Times New Roman"/>
              </a:rPr>
              <a:t>far from  Padwick. On the bench </a:t>
            </a:r>
            <a:r>
              <a:rPr dirty="0" sz="1450" spc="-5">
                <a:latin typeface="Times New Roman"/>
                <a:cs typeface="Times New Roman"/>
              </a:rPr>
              <a:t>of a </a:t>
            </a:r>
            <a:r>
              <a:rPr dirty="0" sz="1450" spc="-15">
                <a:latin typeface="Times New Roman"/>
                <a:cs typeface="Times New Roman"/>
              </a:rPr>
              <a:t>carrier’s </a:t>
            </a:r>
            <a:r>
              <a:rPr dirty="0" sz="1450" spc="-10">
                <a:latin typeface="Times New Roman"/>
                <a:cs typeface="Times New Roman"/>
              </a:rPr>
              <a:t>cart there sat </a:t>
            </a:r>
            <a:r>
              <a:rPr dirty="0" sz="1450" spc="-5">
                <a:latin typeface="Times New Roman"/>
                <a:cs typeface="Times New Roman"/>
              </a:rPr>
              <a:t>a </a:t>
            </a:r>
            <a:r>
              <a:rPr dirty="0" sz="1450" spc="-10">
                <a:latin typeface="Times New Roman"/>
                <a:cs typeface="Times New Roman"/>
              </a:rPr>
              <a:t>tow-headed, </a:t>
            </a:r>
            <a:r>
              <a:rPr dirty="0" sz="1450" spc="-25">
                <a:latin typeface="Times New Roman"/>
                <a:cs typeface="Times New Roman"/>
              </a:rPr>
              <a:t>lanky,  </a:t>
            </a:r>
            <a:r>
              <a:rPr dirty="0" sz="1450" spc="-10">
                <a:latin typeface="Times New Roman"/>
                <a:cs typeface="Times New Roman"/>
              </a:rPr>
              <a:t>modest-looking </a:t>
            </a:r>
            <a:r>
              <a:rPr dirty="0" sz="1450" spc="-5">
                <a:latin typeface="Times New Roman"/>
                <a:cs typeface="Times New Roman"/>
              </a:rPr>
              <a:t>youth; </a:t>
            </a:r>
            <a:r>
              <a:rPr dirty="0" sz="1450" spc="-10">
                <a:latin typeface="Times New Roman"/>
                <a:cs typeface="Times New Roman"/>
              </a:rPr>
              <a:t>the reins were </a:t>
            </a:r>
            <a:r>
              <a:rPr dirty="0" sz="1450" spc="-5">
                <a:latin typeface="Times New Roman"/>
                <a:cs typeface="Times New Roman"/>
              </a:rPr>
              <a:t>on </a:t>
            </a:r>
            <a:r>
              <a:rPr dirty="0" sz="1450" spc="-10">
                <a:latin typeface="Times New Roman"/>
                <a:cs typeface="Times New Roman"/>
              </a:rPr>
              <a:t>his lap; the whip lay behind him in  the interior </a:t>
            </a:r>
            <a:r>
              <a:rPr dirty="0" sz="1450" spc="-5">
                <a:latin typeface="Times New Roman"/>
                <a:cs typeface="Times New Roman"/>
              </a:rPr>
              <a:t>of </a:t>
            </a:r>
            <a:r>
              <a:rPr dirty="0" sz="1450" spc="-10">
                <a:latin typeface="Times New Roman"/>
                <a:cs typeface="Times New Roman"/>
              </a:rPr>
              <a:t>the cart; the horse proceeded without guidance </a:t>
            </a:r>
            <a:r>
              <a:rPr dirty="0" sz="1450" spc="-5">
                <a:latin typeface="Times New Roman"/>
                <a:cs typeface="Times New Roman"/>
              </a:rPr>
              <a:t>or  </a:t>
            </a:r>
            <a:r>
              <a:rPr dirty="0" sz="1450" spc="-10">
                <a:latin typeface="Times New Roman"/>
                <a:cs typeface="Times New Roman"/>
              </a:rPr>
              <a:t>encouragement; the carrier (or the </a:t>
            </a:r>
            <a:r>
              <a:rPr dirty="0" sz="1450" spc="-15">
                <a:latin typeface="Times New Roman"/>
                <a:cs typeface="Times New Roman"/>
              </a:rPr>
              <a:t>carrier’s </a:t>
            </a:r>
            <a:r>
              <a:rPr dirty="0" sz="1450" spc="-10">
                <a:latin typeface="Times New Roman"/>
                <a:cs typeface="Times New Roman"/>
              </a:rPr>
              <a:t>man), rapt into </a:t>
            </a:r>
            <a:r>
              <a:rPr dirty="0" sz="1450" spc="-5">
                <a:latin typeface="Times New Roman"/>
                <a:cs typeface="Times New Roman"/>
              </a:rPr>
              <a:t>a </a:t>
            </a:r>
            <a:r>
              <a:rPr dirty="0" sz="1450" spc="-10">
                <a:latin typeface="Times New Roman"/>
                <a:cs typeface="Times New Roman"/>
              </a:rPr>
              <a:t>higher sphere  than that </a:t>
            </a:r>
            <a:r>
              <a:rPr dirty="0" sz="1450" spc="-5">
                <a:latin typeface="Times New Roman"/>
                <a:cs typeface="Times New Roman"/>
              </a:rPr>
              <a:t>of </a:t>
            </a:r>
            <a:r>
              <a:rPr dirty="0" sz="1450" spc="-10">
                <a:latin typeface="Times New Roman"/>
                <a:cs typeface="Times New Roman"/>
              </a:rPr>
              <a:t>his daily occupations, his </a:t>
            </a:r>
            <a:r>
              <a:rPr dirty="0" sz="1450" spc="-5">
                <a:latin typeface="Times New Roman"/>
                <a:cs typeface="Times New Roman"/>
              </a:rPr>
              <a:t>looks </a:t>
            </a:r>
            <a:r>
              <a:rPr dirty="0" sz="1450" spc="-10">
                <a:latin typeface="Times New Roman"/>
                <a:cs typeface="Times New Roman"/>
              </a:rPr>
              <a:t>dwelling </a:t>
            </a:r>
            <a:r>
              <a:rPr dirty="0" sz="1450" spc="-5">
                <a:latin typeface="Times New Roman"/>
                <a:cs typeface="Times New Roman"/>
              </a:rPr>
              <a:t>on </a:t>
            </a:r>
            <a:r>
              <a:rPr dirty="0" sz="1450" spc="-10">
                <a:latin typeface="Times New Roman"/>
                <a:cs typeface="Times New Roman"/>
              </a:rPr>
              <a:t>the skies, devoted  himself wholly to </a:t>
            </a:r>
            <a:r>
              <a:rPr dirty="0" sz="1450" spc="-5">
                <a:latin typeface="Times New Roman"/>
                <a:cs typeface="Times New Roman"/>
              </a:rPr>
              <a:t>a </a:t>
            </a:r>
            <a:r>
              <a:rPr dirty="0" sz="1450" spc="-10">
                <a:latin typeface="Times New Roman"/>
                <a:cs typeface="Times New Roman"/>
              </a:rPr>
              <a:t>brand-new D penny whistle, whence </a:t>
            </a:r>
            <a:r>
              <a:rPr dirty="0" sz="1450" spc="-5">
                <a:latin typeface="Times New Roman"/>
                <a:cs typeface="Times New Roman"/>
              </a:rPr>
              <a:t>he </a:t>
            </a:r>
            <a:r>
              <a:rPr dirty="0" sz="1450" spc="-10">
                <a:latin typeface="Times New Roman"/>
                <a:cs typeface="Times New Roman"/>
              </a:rPr>
              <a:t>diffidently  endeavoured to elicit that pleasing melody ‘The Ploughboy’. </a:t>
            </a:r>
            <a:r>
              <a:rPr dirty="0" sz="1450" spc="-60">
                <a:latin typeface="Times New Roman"/>
                <a:cs typeface="Times New Roman"/>
              </a:rPr>
              <a:t>To </a:t>
            </a:r>
            <a:r>
              <a:rPr dirty="0" sz="1450" spc="-10">
                <a:latin typeface="Times New Roman"/>
                <a:cs typeface="Times New Roman"/>
              </a:rPr>
              <a:t>any observant  person who should have chanced to saunter in that lane, the </a:t>
            </a:r>
            <a:r>
              <a:rPr dirty="0" sz="1450" spc="-5">
                <a:latin typeface="Times New Roman"/>
                <a:cs typeface="Times New Roman"/>
              </a:rPr>
              <a:t>hour </a:t>
            </a:r>
            <a:r>
              <a:rPr dirty="0" sz="1450" spc="-10">
                <a:latin typeface="Times New Roman"/>
                <a:cs typeface="Times New Roman"/>
              </a:rPr>
              <a:t>would have  been thrilling. ‘Here at last,’ </a:t>
            </a:r>
            <a:r>
              <a:rPr dirty="0" sz="1450" spc="-5">
                <a:latin typeface="Times New Roman"/>
                <a:cs typeface="Times New Roman"/>
              </a:rPr>
              <a:t>he </a:t>
            </a:r>
            <a:r>
              <a:rPr dirty="0" sz="1450" spc="-10">
                <a:latin typeface="Times New Roman"/>
                <a:cs typeface="Times New Roman"/>
              </a:rPr>
              <a:t>would have said, ‘is the</a:t>
            </a:r>
            <a:r>
              <a:rPr dirty="0" sz="1450" spc="-40">
                <a:latin typeface="Times New Roman"/>
                <a:cs typeface="Times New Roman"/>
              </a:rPr>
              <a:t> </a:t>
            </a:r>
            <a:r>
              <a:rPr dirty="0" sz="1450" spc="-15">
                <a:latin typeface="Times New Roman"/>
                <a:cs typeface="Times New Roman"/>
              </a:rPr>
              <a:t>beginner.’</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The tow-headed youth (whose name was Harker) had just encored himself  for the nineteenth time, when </a:t>
            </a:r>
            <a:r>
              <a:rPr dirty="0" sz="1450" spc="-5">
                <a:latin typeface="Times New Roman"/>
                <a:cs typeface="Times New Roman"/>
              </a:rPr>
              <a:t>he </a:t>
            </a:r>
            <a:r>
              <a:rPr dirty="0" sz="1450" spc="-10">
                <a:latin typeface="Times New Roman"/>
                <a:cs typeface="Times New Roman"/>
              </a:rPr>
              <a:t>was struck into the extreme </a:t>
            </a:r>
            <a:r>
              <a:rPr dirty="0" sz="1450" spc="-5">
                <a:latin typeface="Times New Roman"/>
                <a:cs typeface="Times New Roman"/>
              </a:rPr>
              <a:t>of </a:t>
            </a:r>
            <a:r>
              <a:rPr dirty="0" sz="1450" spc="-10">
                <a:latin typeface="Times New Roman"/>
                <a:cs typeface="Times New Roman"/>
              </a:rPr>
              <a:t>confusion </a:t>
            </a:r>
            <a:r>
              <a:rPr dirty="0" sz="1450" spc="-5">
                <a:latin typeface="Times New Roman"/>
                <a:cs typeface="Times New Roman"/>
              </a:rPr>
              <a:t>by  </a:t>
            </a:r>
            <a:r>
              <a:rPr dirty="0" sz="1450" spc="-10">
                <a:latin typeface="Times New Roman"/>
                <a:cs typeface="Times New Roman"/>
              </a:rPr>
              <a:t>the discovery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a:t>
            </a:r>
            <a:r>
              <a:rPr dirty="0" sz="1450" spc="1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‘There </a:t>
            </a:r>
            <a:r>
              <a:rPr dirty="0" sz="1450" spc="-5">
                <a:latin typeface="Times New Roman"/>
                <a:cs typeface="Times New Roman"/>
              </a:rPr>
              <a:t>you </a:t>
            </a:r>
            <a:r>
              <a:rPr dirty="0" sz="1450" spc="-10">
                <a:latin typeface="Times New Roman"/>
                <a:cs typeface="Times New Roman"/>
              </a:rPr>
              <a:t>have it!’ cried </a:t>
            </a:r>
            <a:r>
              <a:rPr dirty="0" sz="1450" spc="-5">
                <a:latin typeface="Times New Roman"/>
                <a:cs typeface="Times New Roman"/>
              </a:rPr>
              <a:t>a </a:t>
            </a:r>
            <a:r>
              <a:rPr dirty="0" sz="1450" spc="-10">
                <a:latin typeface="Times New Roman"/>
                <a:cs typeface="Times New Roman"/>
              </a:rPr>
              <a:t>manly voice from the side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12700" indent="255904">
              <a:lnSpc>
                <a:spcPts val="1730"/>
              </a:lnSpc>
              <a:spcBef>
                <a:spcPts val="844"/>
              </a:spcBef>
            </a:pPr>
            <a:r>
              <a:rPr dirty="0" sz="1450" spc="-20">
                <a:latin typeface="Times New Roman"/>
                <a:cs typeface="Times New Roman"/>
              </a:rPr>
              <a:t>‘That’s </a:t>
            </a:r>
            <a:r>
              <a:rPr dirty="0" sz="1450" spc="-10">
                <a:latin typeface="Times New Roman"/>
                <a:cs typeface="Times New Roman"/>
              </a:rPr>
              <a:t>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want to </a:t>
            </a:r>
            <a:r>
              <a:rPr dirty="0" sz="1450" spc="-25">
                <a:latin typeface="Times New Roman"/>
                <a:cs typeface="Times New Roman"/>
              </a:rPr>
              <a:t>hear.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leetle oilier in the </a:t>
            </a:r>
            <a:r>
              <a:rPr dirty="0" sz="1450" spc="-5">
                <a:latin typeface="Times New Roman"/>
                <a:cs typeface="Times New Roman"/>
              </a:rPr>
              <a:t>run,’ </a:t>
            </a:r>
            <a:r>
              <a:rPr dirty="0" sz="1450" spc="-10">
                <a:latin typeface="Times New Roman"/>
                <a:cs typeface="Times New Roman"/>
              </a:rPr>
              <a:t>the  voice suggested, with meditative gusto. ‘Give it </a:t>
            </a:r>
            <a:r>
              <a:rPr dirty="0" sz="1450" spc="-5">
                <a:latin typeface="Times New Roman"/>
                <a:cs typeface="Times New Roman"/>
              </a:rPr>
              <a:t>us</a:t>
            </a:r>
            <a:r>
              <a:rPr dirty="0" sz="1450" spc="4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Harker glanced, from the depths </a:t>
            </a:r>
            <a:r>
              <a:rPr dirty="0" sz="1450" spc="-5">
                <a:latin typeface="Times New Roman"/>
                <a:cs typeface="Times New Roman"/>
              </a:rPr>
              <a:t>of </a:t>
            </a:r>
            <a:r>
              <a:rPr dirty="0" sz="1450" spc="-10">
                <a:latin typeface="Times New Roman"/>
                <a:cs typeface="Times New Roman"/>
              </a:rPr>
              <a:t>his humiliation, at the </a:t>
            </a:r>
            <a:r>
              <a:rPr dirty="0" sz="1450" spc="-20">
                <a:latin typeface="Times New Roman"/>
                <a:cs typeface="Times New Roman"/>
              </a:rPr>
              <a:t>speaker. </a:t>
            </a:r>
            <a:r>
              <a:rPr dirty="0" sz="1450" spc="-10">
                <a:latin typeface="Times New Roman"/>
                <a:cs typeface="Times New Roman"/>
              </a:rPr>
              <a:t>He  beheld </a:t>
            </a:r>
            <a:r>
              <a:rPr dirty="0" sz="1450" spc="-5">
                <a:latin typeface="Times New Roman"/>
                <a:cs typeface="Times New Roman"/>
              </a:rPr>
              <a:t>a </a:t>
            </a:r>
            <a:r>
              <a:rPr dirty="0" sz="1450" spc="-10">
                <a:latin typeface="Times New Roman"/>
                <a:cs typeface="Times New Roman"/>
              </a:rPr>
              <a:t>powerful, sun-brown, clean-shaven </a:t>
            </a:r>
            <a:r>
              <a:rPr dirty="0" sz="1450" spc="-25">
                <a:latin typeface="Times New Roman"/>
                <a:cs typeface="Times New Roman"/>
              </a:rPr>
              <a:t>fellow, </a:t>
            </a:r>
            <a:r>
              <a:rPr dirty="0" sz="1450" spc="-10">
                <a:latin typeface="Times New Roman"/>
                <a:cs typeface="Times New Roman"/>
              </a:rPr>
              <a:t>about forty years </a:t>
            </a:r>
            <a:r>
              <a:rPr dirty="0" sz="1450" spc="-5">
                <a:latin typeface="Times New Roman"/>
                <a:cs typeface="Times New Roman"/>
              </a:rPr>
              <a:t>of </a:t>
            </a:r>
            <a:r>
              <a:rPr dirty="0" sz="1450" spc="-10">
                <a:latin typeface="Times New Roman"/>
                <a:cs typeface="Times New Roman"/>
              </a:rPr>
              <a:t>age,  striding beside the cart with </a:t>
            </a:r>
            <a:r>
              <a:rPr dirty="0" sz="1450" spc="-5">
                <a:latin typeface="Times New Roman"/>
                <a:cs typeface="Times New Roman"/>
              </a:rPr>
              <a:t>a </a:t>
            </a:r>
            <a:r>
              <a:rPr dirty="0" sz="1450" spc="-10">
                <a:latin typeface="Times New Roman"/>
                <a:cs typeface="Times New Roman"/>
              </a:rPr>
              <a:t>non-commissioned military bearing, and (as </a:t>
            </a:r>
            <a:r>
              <a:rPr dirty="0" sz="1450" spc="-5">
                <a:latin typeface="Times New Roman"/>
                <a:cs typeface="Times New Roman"/>
              </a:rPr>
              <a:t>he  </a:t>
            </a:r>
            <a:r>
              <a:rPr dirty="0" sz="1450" spc="-10">
                <a:latin typeface="Times New Roman"/>
                <a:cs typeface="Times New Roman"/>
              </a:rPr>
              <a:t>strode)</a:t>
            </a:r>
            <a:r>
              <a:rPr dirty="0" sz="1450" spc="110">
                <a:latin typeface="Times New Roman"/>
                <a:cs typeface="Times New Roman"/>
              </a:rPr>
              <a:t> </a:t>
            </a:r>
            <a:r>
              <a:rPr dirty="0" sz="1450" spc="-10">
                <a:latin typeface="Times New Roman"/>
                <a:cs typeface="Times New Roman"/>
              </a:rPr>
              <a:t>spinning</a:t>
            </a:r>
            <a:r>
              <a:rPr dirty="0" sz="1450" spc="110">
                <a:latin typeface="Times New Roman"/>
                <a:cs typeface="Times New Roman"/>
              </a:rPr>
              <a:t> </a:t>
            </a:r>
            <a:r>
              <a:rPr dirty="0" sz="1450" spc="-10">
                <a:latin typeface="Times New Roman"/>
                <a:cs typeface="Times New Roman"/>
              </a:rPr>
              <a:t>in</a:t>
            </a:r>
            <a:r>
              <a:rPr dirty="0" sz="1450" spc="114">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air</a:t>
            </a:r>
            <a:r>
              <a:rPr dirty="0" sz="1450" spc="114">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cane.</a:t>
            </a:r>
            <a:r>
              <a:rPr dirty="0" sz="1450" spc="114">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20">
                <a:latin typeface="Times New Roman"/>
                <a:cs typeface="Times New Roman"/>
              </a:rPr>
              <a:t>fellow’s</a:t>
            </a:r>
            <a:r>
              <a:rPr dirty="0" sz="1450" spc="114">
                <a:latin typeface="Times New Roman"/>
                <a:cs typeface="Times New Roman"/>
              </a:rPr>
              <a:t> </a:t>
            </a:r>
            <a:r>
              <a:rPr dirty="0" sz="1450" spc="-10">
                <a:latin typeface="Times New Roman"/>
                <a:cs typeface="Times New Roman"/>
              </a:rPr>
              <a:t>clothes</a:t>
            </a:r>
            <a:r>
              <a:rPr dirty="0" sz="1450" spc="110">
                <a:latin typeface="Times New Roman"/>
                <a:cs typeface="Times New Roman"/>
              </a:rPr>
              <a:t> </a:t>
            </a:r>
            <a:r>
              <a:rPr dirty="0" sz="1450" spc="-10">
                <a:latin typeface="Times New Roman"/>
                <a:cs typeface="Times New Roman"/>
              </a:rPr>
              <a:t>were</a:t>
            </a:r>
            <a:r>
              <a:rPr dirty="0" sz="1450" spc="110">
                <a:latin typeface="Times New Roman"/>
                <a:cs typeface="Times New Roman"/>
              </a:rPr>
              <a:t> </a:t>
            </a:r>
            <a:r>
              <a:rPr dirty="0" sz="1450" spc="-10">
                <a:latin typeface="Times New Roman"/>
                <a:cs typeface="Times New Roman"/>
              </a:rPr>
              <a:t>very</a:t>
            </a:r>
            <a:r>
              <a:rPr dirty="0" sz="1450" spc="114">
                <a:latin typeface="Times New Roman"/>
                <a:cs typeface="Times New Roman"/>
              </a:rPr>
              <a:t> </a:t>
            </a:r>
            <a:r>
              <a:rPr dirty="0" sz="1450" spc="-10">
                <a:latin typeface="Times New Roman"/>
                <a:cs typeface="Times New Roman"/>
              </a:rPr>
              <a:t>bad,</a:t>
            </a:r>
            <a:r>
              <a:rPr dirty="0" sz="1450" spc="110">
                <a:latin typeface="Times New Roman"/>
                <a:cs typeface="Times New Roman"/>
              </a:rPr>
              <a:t> </a:t>
            </a:r>
            <a:r>
              <a:rPr dirty="0" sz="1450" spc="-5">
                <a:latin typeface="Times New Roman"/>
                <a:cs typeface="Times New Roman"/>
              </a:rPr>
              <a:t>but</a:t>
            </a:r>
            <a:r>
              <a:rPr dirty="0" sz="1450" spc="114">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075" cy="933831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looked clean and</a:t>
            </a:r>
            <a:r>
              <a:rPr dirty="0" sz="1450">
                <a:latin typeface="Times New Roman"/>
                <a:cs typeface="Times New Roman"/>
              </a:rPr>
              <a:t> </a:t>
            </a:r>
            <a:r>
              <a:rPr dirty="0" sz="1450" spc="-10">
                <a:latin typeface="Times New Roman"/>
                <a:cs typeface="Times New Roman"/>
              </a:rPr>
              <a:t>self-reliant.</a:t>
            </a:r>
            <a:endParaRPr sz="1450">
              <a:latin typeface="Times New Roman"/>
              <a:cs typeface="Times New Roman"/>
            </a:endParaRPr>
          </a:p>
          <a:p>
            <a:pPr algn="just" marL="12700" marR="8890" indent="255904">
              <a:lnSpc>
                <a:spcPts val="1730"/>
              </a:lnSpc>
              <a:spcBef>
                <a:spcPts val="819"/>
              </a:spcBef>
            </a:pPr>
            <a:r>
              <a:rPr dirty="0" sz="1450" spc="-10">
                <a:latin typeface="Times New Roman"/>
                <a:cs typeface="Times New Roman"/>
              </a:rPr>
              <a:t>‘I’m only </a:t>
            </a:r>
            <a:r>
              <a:rPr dirty="0" sz="1450" spc="-5">
                <a:latin typeface="Times New Roman"/>
                <a:cs typeface="Times New Roman"/>
              </a:rPr>
              <a:t>a </a:t>
            </a:r>
            <a:r>
              <a:rPr dirty="0" sz="1450" spc="-15">
                <a:latin typeface="Times New Roman"/>
                <a:cs typeface="Times New Roman"/>
              </a:rPr>
              <a:t>beginner,’ </a:t>
            </a:r>
            <a:r>
              <a:rPr dirty="0" sz="1450" spc="-10">
                <a:latin typeface="Times New Roman"/>
                <a:cs typeface="Times New Roman"/>
              </a:rPr>
              <a:t>gasped the blushing </a:t>
            </a:r>
            <a:r>
              <a:rPr dirty="0" sz="1450" spc="-20">
                <a:latin typeface="Times New Roman"/>
                <a:cs typeface="Times New Roman"/>
              </a:rPr>
              <a:t>Harker, </a:t>
            </a:r>
            <a:r>
              <a:rPr dirty="0" sz="1450" spc="-10">
                <a:latin typeface="Times New Roman"/>
                <a:cs typeface="Times New Roman"/>
              </a:rPr>
              <a:t>‘I didn’t think anybody  could hear</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1430" indent="255904">
              <a:lnSpc>
                <a:spcPts val="1730"/>
              </a:lnSpc>
              <a:spcBef>
                <a:spcPts val="715"/>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like that!’ returned the </a:t>
            </a:r>
            <a:r>
              <a:rPr dirty="0" sz="1450" spc="-20">
                <a:latin typeface="Times New Roman"/>
                <a:cs typeface="Times New Roman"/>
              </a:rPr>
              <a:t>other. </a:t>
            </a:r>
            <a:r>
              <a:rPr dirty="0" sz="1450" spc="-30">
                <a:latin typeface="Times New Roman"/>
                <a:cs typeface="Times New Roman"/>
              </a:rPr>
              <a:t>‘You’re </a:t>
            </a:r>
            <a:r>
              <a:rPr dirty="0" sz="1450" spc="-5">
                <a:latin typeface="Times New Roman"/>
                <a:cs typeface="Times New Roman"/>
              </a:rPr>
              <a:t>a </a:t>
            </a:r>
            <a:r>
              <a:rPr dirty="0" sz="1450" spc="-10">
                <a:latin typeface="Times New Roman"/>
                <a:cs typeface="Times New Roman"/>
              </a:rPr>
              <a:t>pretty old </a:t>
            </a:r>
            <a:r>
              <a:rPr dirty="0" sz="1450" spc="-15">
                <a:latin typeface="Times New Roman"/>
                <a:cs typeface="Times New Roman"/>
              </a:rPr>
              <a:t>beginner. </a:t>
            </a:r>
            <a:r>
              <a:rPr dirty="0" sz="1450" spc="-10">
                <a:latin typeface="Times New Roman"/>
                <a:cs typeface="Times New Roman"/>
              </a:rPr>
              <a:t>Come,  I’ll give </a:t>
            </a:r>
            <a:r>
              <a:rPr dirty="0" sz="1450" spc="-5">
                <a:latin typeface="Times New Roman"/>
                <a:cs typeface="Times New Roman"/>
              </a:rPr>
              <a:t>you a </a:t>
            </a:r>
            <a:r>
              <a:rPr dirty="0" sz="1450" spc="-10">
                <a:latin typeface="Times New Roman"/>
                <a:cs typeface="Times New Roman"/>
              </a:rPr>
              <a:t>lead myself. Give </a:t>
            </a:r>
            <a:r>
              <a:rPr dirty="0" sz="1450" spc="-5">
                <a:latin typeface="Times New Roman"/>
                <a:cs typeface="Times New Roman"/>
              </a:rPr>
              <a:t>us a </a:t>
            </a:r>
            <a:r>
              <a:rPr dirty="0" sz="1450" spc="-10">
                <a:latin typeface="Times New Roman"/>
                <a:cs typeface="Times New Roman"/>
              </a:rPr>
              <a:t>seat here beside</a:t>
            </a:r>
            <a:r>
              <a:rPr dirty="0" sz="1450" spc="3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next moment the military gentleman was perched </a:t>
            </a:r>
            <a:r>
              <a:rPr dirty="0" sz="1450" spc="-5">
                <a:latin typeface="Times New Roman"/>
                <a:cs typeface="Times New Roman"/>
              </a:rPr>
              <a:t>on </a:t>
            </a:r>
            <a:r>
              <a:rPr dirty="0" sz="1450" spc="-10">
                <a:latin typeface="Times New Roman"/>
                <a:cs typeface="Times New Roman"/>
              </a:rPr>
              <a:t>the cart, pipe in  hand. He gave the instrument </a:t>
            </a:r>
            <a:r>
              <a:rPr dirty="0" sz="1450" spc="-5">
                <a:latin typeface="Times New Roman"/>
                <a:cs typeface="Times New Roman"/>
              </a:rPr>
              <a:t>a </a:t>
            </a:r>
            <a:r>
              <a:rPr dirty="0" sz="1450" spc="-10">
                <a:latin typeface="Times New Roman"/>
                <a:cs typeface="Times New Roman"/>
              </a:rPr>
              <a:t>knowing rattle </a:t>
            </a:r>
            <a:r>
              <a:rPr dirty="0" sz="1450" spc="-5">
                <a:latin typeface="Times New Roman"/>
                <a:cs typeface="Times New Roman"/>
              </a:rPr>
              <a:t>on </a:t>
            </a:r>
            <a:r>
              <a:rPr dirty="0" sz="1450" spc="-10">
                <a:latin typeface="Times New Roman"/>
                <a:cs typeface="Times New Roman"/>
              </a:rPr>
              <a:t>the shaft, mouthed it,  appeared to commune for </a:t>
            </a:r>
            <a:r>
              <a:rPr dirty="0" sz="1450" spc="-5">
                <a:latin typeface="Times New Roman"/>
                <a:cs typeface="Times New Roman"/>
              </a:rPr>
              <a:t>a </a:t>
            </a:r>
            <a:r>
              <a:rPr dirty="0" sz="1450" spc="-10">
                <a:latin typeface="Times New Roman"/>
                <a:cs typeface="Times New Roman"/>
              </a:rPr>
              <a:t>moment with the muse, and dashed into ‘The girl </a:t>
            </a:r>
            <a:r>
              <a:rPr dirty="0" sz="1450" spc="-5">
                <a:latin typeface="Times New Roman"/>
                <a:cs typeface="Times New Roman"/>
              </a:rPr>
              <a:t>I  </a:t>
            </a:r>
            <a:r>
              <a:rPr dirty="0" sz="1450" spc="-10">
                <a:latin typeface="Times New Roman"/>
                <a:cs typeface="Times New Roman"/>
              </a:rPr>
              <a:t>left behind me’. He was </a:t>
            </a:r>
            <a:r>
              <a:rPr dirty="0" sz="1450" spc="-5">
                <a:latin typeface="Times New Roman"/>
                <a:cs typeface="Times New Roman"/>
              </a:rPr>
              <a:t>a </a:t>
            </a:r>
            <a:r>
              <a:rPr dirty="0" sz="1450" spc="-10">
                <a:latin typeface="Times New Roman"/>
                <a:cs typeface="Times New Roman"/>
              </a:rPr>
              <a:t>great, rather than </a:t>
            </a:r>
            <a:r>
              <a:rPr dirty="0" sz="1450" spc="-5">
                <a:latin typeface="Times New Roman"/>
                <a:cs typeface="Times New Roman"/>
              </a:rPr>
              <a:t>a </a:t>
            </a:r>
            <a:r>
              <a:rPr dirty="0" sz="1450" spc="-10">
                <a:latin typeface="Times New Roman"/>
                <a:cs typeface="Times New Roman"/>
              </a:rPr>
              <a:t>fine, performer; </a:t>
            </a:r>
            <a:r>
              <a:rPr dirty="0" sz="1450" spc="-5">
                <a:latin typeface="Times New Roman"/>
                <a:cs typeface="Times New Roman"/>
              </a:rPr>
              <a:t>he </a:t>
            </a:r>
            <a:r>
              <a:rPr dirty="0" sz="1450" spc="-10">
                <a:latin typeface="Times New Roman"/>
                <a:cs typeface="Times New Roman"/>
              </a:rPr>
              <a:t>lacked the  bird-like richness; </a:t>
            </a:r>
            <a:r>
              <a:rPr dirty="0" sz="1450" spc="-5">
                <a:latin typeface="Times New Roman"/>
                <a:cs typeface="Times New Roman"/>
              </a:rPr>
              <a:t>he </a:t>
            </a:r>
            <a:r>
              <a:rPr dirty="0" sz="1450" spc="-10">
                <a:latin typeface="Times New Roman"/>
                <a:cs typeface="Times New Roman"/>
              </a:rPr>
              <a:t>could scarce have extracted all the honey </a:t>
            </a:r>
            <a:r>
              <a:rPr dirty="0" sz="1450" spc="-5">
                <a:latin typeface="Times New Roman"/>
                <a:cs typeface="Times New Roman"/>
              </a:rPr>
              <a:t>out of </a:t>
            </a:r>
            <a:r>
              <a:rPr dirty="0" sz="1450" spc="-10">
                <a:latin typeface="Times New Roman"/>
                <a:cs typeface="Times New Roman"/>
              </a:rPr>
              <a:t>‘Cherry  Ripe’;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fear—he even ostentatiously displayed and seemed to revel  in </a:t>
            </a:r>
            <a:r>
              <a:rPr dirty="0" sz="1450" spc="-5">
                <a:latin typeface="Times New Roman"/>
                <a:cs typeface="Times New Roman"/>
              </a:rPr>
              <a:t>he </a:t>
            </a:r>
            <a:r>
              <a:rPr dirty="0" sz="1450" spc="-10">
                <a:latin typeface="Times New Roman"/>
                <a:cs typeface="Times New Roman"/>
              </a:rPr>
              <a:t>shrillness </a:t>
            </a:r>
            <a:r>
              <a:rPr dirty="0" sz="1450" spc="-5">
                <a:latin typeface="Times New Roman"/>
                <a:cs typeface="Times New Roman"/>
              </a:rPr>
              <a:t>of </a:t>
            </a:r>
            <a:r>
              <a:rPr dirty="0" sz="1450" spc="-10">
                <a:latin typeface="Times New Roman"/>
                <a:cs typeface="Times New Roman"/>
              </a:rPr>
              <a:t>the instrument; </a:t>
            </a:r>
            <a:r>
              <a:rPr dirty="0" sz="1450" spc="-5">
                <a:latin typeface="Times New Roman"/>
                <a:cs typeface="Times New Roman"/>
              </a:rPr>
              <a:t>but </a:t>
            </a:r>
            <a:r>
              <a:rPr dirty="0" sz="1450" spc="-10">
                <a:latin typeface="Times New Roman"/>
                <a:cs typeface="Times New Roman"/>
              </a:rPr>
              <a:t>in fire, speed, precision, evenness, and  fluency; in linked agility </a:t>
            </a:r>
            <a:r>
              <a:rPr dirty="0" sz="1450" spc="-5">
                <a:latin typeface="Times New Roman"/>
                <a:cs typeface="Times New Roman"/>
              </a:rPr>
              <a:t>of </a:t>
            </a:r>
            <a:r>
              <a:rPr dirty="0" sz="1450" spc="-10">
                <a:latin typeface="Times New Roman"/>
                <a:cs typeface="Times New Roman"/>
              </a:rPr>
              <a:t>jimmy—a technical expression, </a:t>
            </a:r>
            <a:r>
              <a:rPr dirty="0" sz="1450" spc="-5">
                <a:latin typeface="Times New Roman"/>
                <a:cs typeface="Times New Roman"/>
              </a:rPr>
              <a:t>by your </a:t>
            </a:r>
            <a:r>
              <a:rPr dirty="0" sz="1450" spc="-10">
                <a:latin typeface="Times New Roman"/>
                <a:cs typeface="Times New Roman"/>
              </a:rPr>
              <a:t>leave,  answering to warblers </a:t>
            </a:r>
            <a:r>
              <a:rPr dirty="0" sz="1450" spc="-5">
                <a:latin typeface="Times New Roman"/>
                <a:cs typeface="Times New Roman"/>
              </a:rPr>
              <a:t>on </a:t>
            </a:r>
            <a:r>
              <a:rPr dirty="0" sz="1450" spc="-10">
                <a:latin typeface="Times New Roman"/>
                <a:cs typeface="Times New Roman"/>
              </a:rPr>
              <a:t>the bagpipe; and perhaps, above all, in that inspiring  side-glance </a:t>
            </a:r>
            <a:r>
              <a:rPr dirty="0" sz="1450" spc="-5">
                <a:latin typeface="Times New Roman"/>
                <a:cs typeface="Times New Roman"/>
              </a:rPr>
              <a:t>of </a:t>
            </a:r>
            <a:r>
              <a:rPr dirty="0" sz="1450" spc="-10">
                <a:latin typeface="Times New Roman"/>
                <a:cs typeface="Times New Roman"/>
              </a:rPr>
              <a:t>the eye, with which </a:t>
            </a:r>
            <a:r>
              <a:rPr dirty="0" sz="1450" spc="-5">
                <a:latin typeface="Times New Roman"/>
                <a:cs typeface="Times New Roman"/>
              </a:rPr>
              <a:t>he </a:t>
            </a:r>
            <a:r>
              <a:rPr dirty="0" sz="1450" spc="-10">
                <a:latin typeface="Times New Roman"/>
                <a:cs typeface="Times New Roman"/>
              </a:rPr>
              <a:t>followed the </a:t>
            </a:r>
            <a:r>
              <a:rPr dirty="0" sz="1450" spc="-15">
                <a:latin typeface="Times New Roman"/>
                <a:cs typeface="Times New Roman"/>
              </a:rPr>
              <a:t>effect </a:t>
            </a:r>
            <a:r>
              <a:rPr dirty="0" sz="1450" spc="-10">
                <a:latin typeface="Times New Roman"/>
                <a:cs typeface="Times New Roman"/>
              </a:rPr>
              <a:t>and (as </a:t>
            </a:r>
            <a:r>
              <a:rPr dirty="0" sz="1450" spc="-5">
                <a:latin typeface="Times New Roman"/>
                <a:cs typeface="Times New Roman"/>
              </a:rPr>
              <a:t>by a </a:t>
            </a:r>
            <a:r>
              <a:rPr dirty="0" sz="1450" spc="-10">
                <a:latin typeface="Times New Roman"/>
                <a:cs typeface="Times New Roman"/>
              </a:rPr>
              <a:t>human  appeal) eked </a:t>
            </a:r>
            <a:r>
              <a:rPr dirty="0" sz="1450" spc="-5">
                <a:latin typeface="Times New Roman"/>
                <a:cs typeface="Times New Roman"/>
              </a:rPr>
              <a:t>out </a:t>
            </a:r>
            <a:r>
              <a:rPr dirty="0" sz="1450" spc="-10">
                <a:latin typeface="Times New Roman"/>
                <a:cs typeface="Times New Roman"/>
              </a:rPr>
              <a:t>the insufficiency </a:t>
            </a:r>
            <a:r>
              <a:rPr dirty="0" sz="1450" spc="-5">
                <a:latin typeface="Times New Roman"/>
                <a:cs typeface="Times New Roman"/>
              </a:rPr>
              <a:t>of </a:t>
            </a:r>
            <a:r>
              <a:rPr dirty="0" sz="1450" spc="-10">
                <a:latin typeface="Times New Roman"/>
                <a:cs typeface="Times New Roman"/>
              </a:rPr>
              <a:t>his performance: in these, the fellow  stood without </a:t>
            </a:r>
            <a:r>
              <a:rPr dirty="0" sz="1450" spc="-5">
                <a:latin typeface="Times New Roman"/>
                <a:cs typeface="Times New Roman"/>
              </a:rPr>
              <a:t>a </a:t>
            </a:r>
            <a:r>
              <a:rPr dirty="0" sz="1450" spc="-10">
                <a:latin typeface="Times New Roman"/>
                <a:cs typeface="Times New Roman"/>
              </a:rPr>
              <a:t>rival. Harker listened: ‘The girl </a:t>
            </a:r>
            <a:r>
              <a:rPr dirty="0" sz="1450" spc="-5">
                <a:latin typeface="Times New Roman"/>
                <a:cs typeface="Times New Roman"/>
              </a:rPr>
              <a:t>I </a:t>
            </a:r>
            <a:r>
              <a:rPr dirty="0" sz="1450" spc="-10">
                <a:latin typeface="Times New Roman"/>
                <a:cs typeface="Times New Roman"/>
              </a:rPr>
              <a:t>left behind me’ filled him  with despair; ‘The Soldier’s Joy’ carried him beyond jealousy into generous  enthusiasm.</a:t>
            </a:r>
            <a:endParaRPr sz="1450">
              <a:latin typeface="Times New Roman"/>
              <a:cs typeface="Times New Roman"/>
            </a:endParaRPr>
          </a:p>
          <a:p>
            <a:pPr algn="just" marL="268605" marR="1179830">
              <a:lnSpc>
                <a:spcPts val="2450"/>
              </a:lnSpc>
              <a:spcBef>
                <a:spcPts val="195"/>
              </a:spcBef>
            </a:pPr>
            <a:r>
              <a:rPr dirty="0" sz="1450" spc="-20">
                <a:latin typeface="Times New Roman"/>
                <a:cs typeface="Times New Roman"/>
              </a:rPr>
              <a:t>‘Turn </a:t>
            </a:r>
            <a:r>
              <a:rPr dirty="0" sz="1450" spc="-10">
                <a:latin typeface="Times New Roman"/>
                <a:cs typeface="Times New Roman"/>
              </a:rPr>
              <a:t>about,’ said the military gentleman, offering the pipe.  ‘O, </a:t>
            </a:r>
            <a:r>
              <a:rPr dirty="0" sz="1450" spc="-5">
                <a:latin typeface="Times New Roman"/>
                <a:cs typeface="Times New Roman"/>
              </a:rPr>
              <a:t>not </a:t>
            </a:r>
            <a:r>
              <a:rPr dirty="0" sz="1450" spc="-10">
                <a:latin typeface="Times New Roman"/>
                <a:cs typeface="Times New Roman"/>
              </a:rPr>
              <a:t>after </a:t>
            </a:r>
            <a:r>
              <a:rPr dirty="0" sz="1450" spc="-5">
                <a:latin typeface="Times New Roman"/>
                <a:cs typeface="Times New Roman"/>
              </a:rPr>
              <a:t>you!’ </a:t>
            </a:r>
            <a:r>
              <a:rPr dirty="0" sz="1450" spc="-10">
                <a:latin typeface="Times New Roman"/>
                <a:cs typeface="Times New Roman"/>
              </a:rPr>
              <a:t>cried Harker; ‘you’re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professional.’</a:t>
            </a:r>
            <a:endParaRPr sz="1450">
              <a:latin typeface="Times New Roman"/>
              <a:cs typeface="Times New Roman"/>
            </a:endParaRPr>
          </a:p>
          <a:p>
            <a:pPr algn="just" marL="12700" marR="5715" indent="255904">
              <a:lnSpc>
                <a:spcPts val="1730"/>
              </a:lnSpc>
              <a:spcBef>
                <a:spcPts val="645"/>
              </a:spcBef>
            </a:pPr>
            <a:r>
              <a:rPr dirty="0" sz="1450" spc="-10">
                <a:latin typeface="Times New Roman"/>
                <a:cs typeface="Times New Roman"/>
              </a:rPr>
              <a:t>‘No,’ said his companion; ‘an amatyure like yourself. </a:t>
            </a:r>
            <a:r>
              <a:rPr dirty="0" sz="1450" spc="-25">
                <a:latin typeface="Times New Roman"/>
                <a:cs typeface="Times New Roman"/>
              </a:rPr>
              <a:t>That’s </a:t>
            </a:r>
            <a:r>
              <a:rPr dirty="0" sz="1450" spc="-5">
                <a:latin typeface="Times New Roman"/>
                <a:cs typeface="Times New Roman"/>
              </a:rPr>
              <a:t>one </a:t>
            </a:r>
            <a:r>
              <a:rPr dirty="0" sz="1450" spc="-10">
                <a:latin typeface="Times New Roman"/>
                <a:cs typeface="Times New Roman"/>
              </a:rPr>
              <a:t>style </a:t>
            </a:r>
            <a:r>
              <a:rPr dirty="0" sz="1450" spc="-5">
                <a:latin typeface="Times New Roman"/>
                <a:cs typeface="Times New Roman"/>
              </a:rPr>
              <a:t>of  </a:t>
            </a:r>
            <a:r>
              <a:rPr dirty="0" sz="1450" spc="-25">
                <a:latin typeface="Times New Roman"/>
                <a:cs typeface="Times New Roman"/>
              </a:rPr>
              <a:t>play, </a:t>
            </a:r>
            <a:r>
              <a:rPr dirty="0" sz="1450" spc="-10">
                <a:latin typeface="Times New Roman"/>
                <a:cs typeface="Times New Roman"/>
              </a:rPr>
              <a:t>yours is the </a:t>
            </a:r>
            <a:r>
              <a:rPr dirty="0" sz="1450" spc="-20">
                <a:latin typeface="Times New Roman"/>
                <a:cs typeface="Times New Roman"/>
              </a:rPr>
              <a:t>other,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like it best. But </a:t>
            </a:r>
            <a:r>
              <a:rPr dirty="0" sz="1450" spc="-5">
                <a:latin typeface="Times New Roman"/>
                <a:cs typeface="Times New Roman"/>
              </a:rPr>
              <a:t>I </a:t>
            </a:r>
            <a:r>
              <a:rPr dirty="0" sz="1450" spc="-10">
                <a:latin typeface="Times New Roman"/>
                <a:cs typeface="Times New Roman"/>
              </a:rPr>
              <a:t>began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30">
                <a:latin typeface="Times New Roman"/>
                <a:cs typeface="Times New Roman"/>
              </a:rPr>
              <a:t>boy, </a:t>
            </a:r>
            <a:r>
              <a:rPr dirty="0" sz="1450" spc="-5">
                <a:latin typeface="Times New Roman"/>
                <a:cs typeface="Times New Roman"/>
              </a:rPr>
              <a:t>you  </a:t>
            </a:r>
            <a:r>
              <a:rPr dirty="0" sz="1450" spc="-10">
                <a:latin typeface="Times New Roman"/>
                <a:cs typeface="Times New Roman"/>
              </a:rPr>
              <a:t>see, before my taste was formed. When you’re my age you’ll play that thing  like </a:t>
            </a:r>
            <a:r>
              <a:rPr dirty="0" sz="1450" spc="-5">
                <a:latin typeface="Times New Roman"/>
                <a:cs typeface="Times New Roman"/>
              </a:rPr>
              <a:t>a </a:t>
            </a:r>
            <a:r>
              <a:rPr dirty="0" sz="1450" spc="-10">
                <a:latin typeface="Times New Roman"/>
                <a:cs typeface="Times New Roman"/>
              </a:rPr>
              <a:t>cornet-a-piston. Give </a:t>
            </a:r>
            <a:r>
              <a:rPr dirty="0" sz="1450" spc="-5">
                <a:latin typeface="Times New Roman"/>
                <a:cs typeface="Times New Roman"/>
              </a:rPr>
              <a:t>us </a:t>
            </a:r>
            <a:r>
              <a:rPr dirty="0" sz="1450" spc="-10">
                <a:latin typeface="Times New Roman"/>
                <a:cs typeface="Times New Roman"/>
              </a:rPr>
              <a:t>that air again; how does it go?’ and </a:t>
            </a:r>
            <a:r>
              <a:rPr dirty="0" sz="1450" spc="-5">
                <a:latin typeface="Times New Roman"/>
                <a:cs typeface="Times New Roman"/>
              </a:rPr>
              <a:t>he </a:t>
            </a:r>
            <a:r>
              <a:rPr dirty="0" sz="1450" spc="-15">
                <a:latin typeface="Times New Roman"/>
                <a:cs typeface="Times New Roman"/>
              </a:rPr>
              <a:t>affected  </a:t>
            </a:r>
            <a:r>
              <a:rPr dirty="0" sz="1450" spc="-10">
                <a:latin typeface="Times New Roman"/>
                <a:cs typeface="Times New Roman"/>
              </a:rPr>
              <a:t>to endeavour to recall ‘The</a:t>
            </a:r>
            <a:r>
              <a:rPr dirty="0" sz="1450" spc="15">
                <a:latin typeface="Times New Roman"/>
                <a:cs typeface="Times New Roman"/>
              </a:rPr>
              <a:t> </a:t>
            </a:r>
            <a:r>
              <a:rPr dirty="0" sz="1450" spc="-10">
                <a:latin typeface="Times New Roman"/>
                <a:cs typeface="Times New Roman"/>
              </a:rPr>
              <a:t>Ploughboy’.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timid, insane </a:t>
            </a:r>
            <a:r>
              <a:rPr dirty="0" sz="1450" spc="-5">
                <a:latin typeface="Times New Roman"/>
                <a:cs typeface="Times New Roman"/>
              </a:rPr>
              <a:t>hope </a:t>
            </a:r>
            <a:r>
              <a:rPr dirty="0" sz="1450" spc="-10">
                <a:latin typeface="Times New Roman"/>
                <a:cs typeface="Times New Roman"/>
              </a:rPr>
              <a:t>sprang in the breast </a:t>
            </a:r>
            <a:r>
              <a:rPr dirty="0" sz="1450" spc="-5">
                <a:latin typeface="Times New Roman"/>
                <a:cs typeface="Times New Roman"/>
              </a:rPr>
              <a:t>of </a:t>
            </a:r>
            <a:r>
              <a:rPr dirty="0" sz="1450" spc="-20">
                <a:latin typeface="Times New Roman"/>
                <a:cs typeface="Times New Roman"/>
              </a:rPr>
              <a:t>Harker. </a:t>
            </a:r>
            <a:r>
              <a:rPr dirty="0" sz="1450" spc="-50">
                <a:latin typeface="Times New Roman"/>
                <a:cs typeface="Times New Roman"/>
              </a:rPr>
              <a:t>Was </a:t>
            </a:r>
            <a:r>
              <a:rPr dirty="0" sz="1450" spc="-10">
                <a:latin typeface="Times New Roman"/>
                <a:cs typeface="Times New Roman"/>
              </a:rPr>
              <a:t>it possible? </a:t>
            </a:r>
            <a:r>
              <a:rPr dirty="0" sz="1450" spc="-50">
                <a:latin typeface="Times New Roman"/>
                <a:cs typeface="Times New Roman"/>
              </a:rPr>
              <a:t>Was  </a:t>
            </a:r>
            <a:r>
              <a:rPr dirty="0" sz="1450" spc="-10">
                <a:latin typeface="Times New Roman"/>
                <a:cs typeface="Times New Roman"/>
              </a:rPr>
              <a:t>there something in his playing? It had, indeed, seemed to him at times as if </a:t>
            </a:r>
            <a:r>
              <a:rPr dirty="0" sz="1450" spc="-5">
                <a:latin typeface="Times New Roman"/>
                <a:cs typeface="Times New Roman"/>
              </a:rPr>
              <a:t>he  got a </a:t>
            </a:r>
            <a:r>
              <a:rPr dirty="0" sz="1450" spc="-10">
                <a:latin typeface="Times New Roman"/>
                <a:cs typeface="Times New Roman"/>
              </a:rPr>
              <a:t>kind </a:t>
            </a:r>
            <a:r>
              <a:rPr dirty="0" sz="1450" spc="-5">
                <a:latin typeface="Times New Roman"/>
                <a:cs typeface="Times New Roman"/>
              </a:rPr>
              <a:t>of a </a:t>
            </a:r>
            <a:r>
              <a:rPr dirty="0" sz="1450" spc="-10">
                <a:latin typeface="Times New Roman"/>
                <a:cs typeface="Times New Roman"/>
              </a:rPr>
              <a:t>richness </a:t>
            </a:r>
            <a:r>
              <a:rPr dirty="0" sz="1450" spc="-5">
                <a:latin typeface="Times New Roman"/>
                <a:cs typeface="Times New Roman"/>
              </a:rPr>
              <a:t>out of </a:t>
            </a:r>
            <a:r>
              <a:rPr dirty="0" sz="1450" spc="-10">
                <a:latin typeface="Times New Roman"/>
                <a:cs typeface="Times New Roman"/>
              </a:rPr>
              <a:t>it. </a:t>
            </a:r>
            <a:r>
              <a:rPr dirty="0" sz="1450" spc="-50">
                <a:latin typeface="Times New Roman"/>
                <a:cs typeface="Times New Roman"/>
              </a:rPr>
              <a:t>Was </a:t>
            </a:r>
            <a:r>
              <a:rPr dirty="0" sz="1450" spc="-5">
                <a:latin typeface="Times New Roman"/>
                <a:cs typeface="Times New Roman"/>
              </a:rPr>
              <a:t>he a </a:t>
            </a:r>
            <a:r>
              <a:rPr dirty="0" sz="1450" spc="-10">
                <a:latin typeface="Times New Roman"/>
                <a:cs typeface="Times New Roman"/>
              </a:rPr>
              <a:t>genius? Meantime the military  gentleman stumbled over the</a:t>
            </a:r>
            <a:r>
              <a:rPr dirty="0" sz="1450" spc="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‘No,’ said the unhappy </a:t>
            </a:r>
            <a:r>
              <a:rPr dirty="0" sz="1450" spc="-20">
                <a:latin typeface="Times New Roman"/>
                <a:cs typeface="Times New Roman"/>
              </a:rPr>
              <a:t>Harker, ‘that’s </a:t>
            </a:r>
            <a:r>
              <a:rPr dirty="0" sz="1450" spc="-5">
                <a:latin typeface="Times New Roman"/>
                <a:cs typeface="Times New Roman"/>
              </a:rPr>
              <a:t>not </a:t>
            </a:r>
            <a:r>
              <a:rPr dirty="0" sz="1450" spc="-10">
                <a:latin typeface="Times New Roman"/>
                <a:cs typeface="Times New Roman"/>
              </a:rPr>
              <a:t>quite it. It goes this way—just to  show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taking the pipe between his lips, </a:t>
            </a:r>
            <a:r>
              <a:rPr dirty="0" sz="1450" spc="-5">
                <a:latin typeface="Times New Roman"/>
                <a:cs typeface="Times New Roman"/>
              </a:rPr>
              <a:t>he </a:t>
            </a:r>
            <a:r>
              <a:rPr dirty="0" sz="1450" spc="-10">
                <a:latin typeface="Times New Roman"/>
                <a:cs typeface="Times New Roman"/>
              </a:rPr>
              <a:t>sealed his doom. When </a:t>
            </a:r>
            <a:r>
              <a:rPr dirty="0" sz="1450" spc="-5">
                <a:latin typeface="Times New Roman"/>
                <a:cs typeface="Times New Roman"/>
              </a:rPr>
              <a:t>he </a:t>
            </a:r>
            <a:r>
              <a:rPr dirty="0" sz="1450" spc="-10">
                <a:latin typeface="Times New Roman"/>
                <a:cs typeface="Times New Roman"/>
              </a:rPr>
              <a:t>had  played the </a:t>
            </a:r>
            <a:r>
              <a:rPr dirty="0" sz="1450" spc="-25">
                <a:latin typeface="Times New Roman"/>
                <a:cs typeface="Times New Roman"/>
              </a:rPr>
              <a:t>air, </a:t>
            </a:r>
            <a:r>
              <a:rPr dirty="0" sz="1450" spc="-10">
                <a:latin typeface="Times New Roman"/>
                <a:cs typeface="Times New Roman"/>
              </a:rPr>
              <a:t>and then </a:t>
            </a:r>
            <a:r>
              <a:rPr dirty="0" sz="1450" spc="-5">
                <a:latin typeface="Times New Roman"/>
                <a:cs typeface="Times New Roman"/>
              </a:rPr>
              <a:t>a </a:t>
            </a:r>
            <a:r>
              <a:rPr dirty="0" sz="1450" spc="-10">
                <a:latin typeface="Times New Roman"/>
                <a:cs typeface="Times New Roman"/>
              </a:rPr>
              <a:t>second time, and </a:t>
            </a:r>
            <a:r>
              <a:rPr dirty="0" sz="1450" spc="-5">
                <a:latin typeface="Times New Roman"/>
                <a:cs typeface="Times New Roman"/>
              </a:rPr>
              <a:t>a </a:t>
            </a:r>
            <a:r>
              <a:rPr dirty="0" sz="1450" spc="-10">
                <a:latin typeface="Times New Roman"/>
                <a:cs typeface="Times New Roman"/>
              </a:rPr>
              <a:t>third; when the military  gentleman had tried it once more, and once more failed; when it became clear  to Harker that he, the blushing debutant, was actually giving </a:t>
            </a:r>
            <a:r>
              <a:rPr dirty="0" sz="1450" spc="-5">
                <a:latin typeface="Times New Roman"/>
                <a:cs typeface="Times New Roman"/>
              </a:rPr>
              <a:t>a </a:t>
            </a:r>
            <a:r>
              <a:rPr dirty="0" sz="1450" spc="-10">
                <a:latin typeface="Times New Roman"/>
                <a:cs typeface="Times New Roman"/>
              </a:rPr>
              <a:t>lesson to this  full-grown flutist—and the flutist under his care was </a:t>
            </a:r>
            <a:r>
              <a:rPr dirty="0" sz="1450" spc="-5">
                <a:latin typeface="Times New Roman"/>
                <a:cs typeface="Times New Roman"/>
              </a:rPr>
              <a:t>not </a:t>
            </a:r>
            <a:r>
              <a:rPr dirty="0" sz="1450" spc="-10">
                <a:latin typeface="Times New Roman"/>
                <a:cs typeface="Times New Roman"/>
              </a:rPr>
              <a:t>very brilliantly  progressing—how</a:t>
            </a:r>
            <a:r>
              <a:rPr dirty="0" sz="1450" spc="170">
                <a:latin typeface="Times New Roman"/>
                <a:cs typeface="Times New Roman"/>
              </a:rPr>
              <a:t> </a:t>
            </a:r>
            <a:r>
              <a:rPr dirty="0" sz="1450" spc="-10">
                <a:latin typeface="Times New Roman"/>
                <a:cs typeface="Times New Roman"/>
              </a:rPr>
              <a:t>am</a:t>
            </a:r>
            <a:r>
              <a:rPr dirty="0" sz="1450" spc="170">
                <a:latin typeface="Times New Roman"/>
                <a:cs typeface="Times New Roman"/>
              </a:rPr>
              <a:t> </a:t>
            </a:r>
            <a:r>
              <a:rPr dirty="0" sz="1450" spc="-5">
                <a:latin typeface="Times New Roman"/>
                <a:cs typeface="Times New Roman"/>
              </a:rPr>
              <a:t>I</a:t>
            </a:r>
            <a:r>
              <a:rPr dirty="0" sz="1450" spc="170">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tell</a:t>
            </a:r>
            <a:r>
              <a:rPr dirty="0" sz="1450" spc="170">
                <a:latin typeface="Times New Roman"/>
                <a:cs typeface="Times New Roman"/>
              </a:rPr>
              <a:t> </a:t>
            </a:r>
            <a:r>
              <a:rPr dirty="0" sz="1450" spc="-10">
                <a:latin typeface="Times New Roman"/>
                <a:cs typeface="Times New Roman"/>
              </a:rPr>
              <a:t>what</a:t>
            </a:r>
            <a:r>
              <a:rPr dirty="0" sz="1450" spc="170">
                <a:latin typeface="Times New Roman"/>
                <a:cs typeface="Times New Roman"/>
              </a:rPr>
              <a:t> </a:t>
            </a:r>
            <a:r>
              <a:rPr dirty="0" sz="1450" spc="-10">
                <a:latin typeface="Times New Roman"/>
                <a:cs typeface="Times New Roman"/>
              </a:rPr>
              <a:t>floods</a:t>
            </a:r>
            <a:r>
              <a:rPr dirty="0" sz="1450" spc="170">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10">
                <a:latin typeface="Times New Roman"/>
                <a:cs typeface="Times New Roman"/>
              </a:rPr>
              <a:t>glory</a:t>
            </a:r>
            <a:r>
              <a:rPr dirty="0" sz="1450" spc="170">
                <a:latin typeface="Times New Roman"/>
                <a:cs typeface="Times New Roman"/>
              </a:rPr>
              <a:t> </a:t>
            </a:r>
            <a:r>
              <a:rPr dirty="0" sz="1450" spc="-10">
                <a:latin typeface="Times New Roman"/>
                <a:cs typeface="Times New Roman"/>
              </a:rPr>
              <a:t>brightened</a:t>
            </a:r>
            <a:r>
              <a:rPr dirty="0" sz="1450" spc="170">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autumnal</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13335" rIns="0" bIns="0" rtlCol="0" vert="horz">
            <a:spAutoFit/>
          </a:bodyPr>
          <a:lstStyle/>
          <a:p>
            <a:pPr algn="just" marL="12700" marR="10160">
              <a:lnSpc>
                <a:spcPct val="99200"/>
              </a:lnSpc>
              <a:spcBef>
                <a:spcPts val="105"/>
              </a:spcBef>
            </a:pPr>
            <a:r>
              <a:rPr dirty="0" sz="1450" spc="-10">
                <a:latin typeface="Times New Roman"/>
                <a:cs typeface="Times New Roman"/>
              </a:rPr>
              <a:t>countryside; </a:t>
            </a:r>
            <a:r>
              <a:rPr dirty="0" sz="1450" spc="-30">
                <a:latin typeface="Times New Roman"/>
                <a:cs typeface="Times New Roman"/>
              </a:rPr>
              <a:t>how, </a:t>
            </a:r>
            <a:r>
              <a:rPr dirty="0" sz="1450" spc="-10">
                <a:latin typeface="Times New Roman"/>
                <a:cs typeface="Times New Roman"/>
              </a:rPr>
              <a:t>unless the reader were an amateur himself, describe the  heights </a:t>
            </a:r>
            <a:r>
              <a:rPr dirty="0" sz="1450" spc="-5">
                <a:latin typeface="Times New Roman"/>
                <a:cs typeface="Times New Roman"/>
              </a:rPr>
              <a:t>of </a:t>
            </a:r>
            <a:r>
              <a:rPr dirty="0" sz="1450" spc="-10">
                <a:latin typeface="Times New Roman"/>
                <a:cs typeface="Times New Roman"/>
              </a:rPr>
              <a:t>idiotic vanity to which the carrier climbed? One significant fact  shall paint the situation: thenceforth it was Harker who played, and the  military gentleman listened and</a:t>
            </a:r>
            <a:r>
              <a:rPr dirty="0" sz="1450" spc="10">
                <a:latin typeface="Times New Roman"/>
                <a:cs typeface="Times New Roman"/>
              </a:rPr>
              <a:t> </a:t>
            </a:r>
            <a:r>
              <a:rPr dirty="0" sz="1450" spc="-10">
                <a:latin typeface="Times New Roman"/>
                <a:cs typeface="Times New Roman"/>
              </a:rPr>
              <a:t>approved.</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listened,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the habit </a:t>
            </a:r>
            <a:r>
              <a:rPr dirty="0" sz="1450" spc="-5">
                <a:latin typeface="Times New Roman"/>
                <a:cs typeface="Times New Roman"/>
              </a:rPr>
              <a:t>of </a:t>
            </a:r>
            <a:r>
              <a:rPr dirty="0" sz="1450" spc="-10">
                <a:latin typeface="Times New Roman"/>
                <a:cs typeface="Times New Roman"/>
              </a:rPr>
              <a:t>soldierly precaution,  looking both behind and before. He looked behind and computed the value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carrier’s </a:t>
            </a:r>
            <a:r>
              <a:rPr dirty="0" sz="1450" spc="-10">
                <a:latin typeface="Times New Roman"/>
                <a:cs typeface="Times New Roman"/>
              </a:rPr>
              <a:t>load, divining the contents </a:t>
            </a:r>
            <a:r>
              <a:rPr dirty="0" sz="1450" spc="-5">
                <a:latin typeface="Times New Roman"/>
                <a:cs typeface="Times New Roman"/>
              </a:rPr>
              <a:t>of </a:t>
            </a:r>
            <a:r>
              <a:rPr dirty="0" sz="1450" spc="-10">
                <a:latin typeface="Times New Roman"/>
                <a:cs typeface="Times New Roman"/>
              </a:rPr>
              <a:t>the brown-paper parcels and the  portly </a:t>
            </a:r>
            <a:r>
              <a:rPr dirty="0" sz="1450" spc="-15">
                <a:latin typeface="Times New Roman"/>
                <a:cs typeface="Times New Roman"/>
              </a:rPr>
              <a:t>hamper, </a:t>
            </a:r>
            <a:r>
              <a:rPr dirty="0" sz="1450" spc="-10">
                <a:latin typeface="Times New Roman"/>
                <a:cs typeface="Times New Roman"/>
              </a:rPr>
              <a:t>and briefly setting down the grand piano in the brand-new  piano-case as ‘difficult to get rid </a:t>
            </a:r>
            <a:r>
              <a:rPr dirty="0" sz="1450" spc="10">
                <a:latin typeface="Times New Roman"/>
                <a:cs typeface="Times New Roman"/>
              </a:rPr>
              <a:t>of’. </a:t>
            </a:r>
            <a:r>
              <a:rPr dirty="0" sz="1450" spc="-10">
                <a:latin typeface="Times New Roman"/>
                <a:cs typeface="Times New Roman"/>
              </a:rPr>
              <a:t>He looked before, and spied at the corner  </a:t>
            </a:r>
            <a:r>
              <a:rPr dirty="0" sz="1450" spc="-5">
                <a:latin typeface="Times New Roman"/>
                <a:cs typeface="Times New Roman"/>
              </a:rPr>
              <a:t>of </a:t>
            </a:r>
            <a:r>
              <a:rPr dirty="0" sz="1450" spc="-10">
                <a:latin typeface="Times New Roman"/>
                <a:cs typeface="Times New Roman"/>
              </a:rPr>
              <a:t>the green lane </a:t>
            </a:r>
            <a:r>
              <a:rPr dirty="0" sz="1450" spc="-5">
                <a:latin typeface="Times New Roman"/>
                <a:cs typeface="Times New Roman"/>
              </a:rPr>
              <a:t>a </a:t>
            </a:r>
            <a:r>
              <a:rPr dirty="0" sz="1450" spc="-10">
                <a:latin typeface="Times New Roman"/>
                <a:cs typeface="Times New Roman"/>
              </a:rPr>
              <a:t>little country public-house embowered in roses. ‘I’ll have </a:t>
            </a:r>
            <a:r>
              <a:rPr dirty="0" sz="1450" spc="-5">
                <a:latin typeface="Times New Roman"/>
                <a:cs typeface="Times New Roman"/>
              </a:rPr>
              <a:t>a  </a:t>
            </a:r>
            <a:r>
              <a:rPr dirty="0" sz="1450" spc="-10">
                <a:latin typeface="Times New Roman"/>
                <a:cs typeface="Times New Roman"/>
              </a:rPr>
              <a:t>shy at it,’ concluded the military gentleman, and roundly proposed </a:t>
            </a:r>
            <a:r>
              <a:rPr dirty="0" sz="1450" spc="-5">
                <a:latin typeface="Times New Roman"/>
                <a:cs typeface="Times New Roman"/>
              </a:rPr>
              <a:t>a </a:t>
            </a:r>
            <a:r>
              <a:rPr dirty="0" sz="1450" spc="-10">
                <a:latin typeface="Times New Roman"/>
                <a:cs typeface="Times New Roman"/>
              </a:rPr>
              <a:t>glass.  </a:t>
            </a:r>
            <a:r>
              <a:rPr dirty="0" sz="1450" spc="-30">
                <a:latin typeface="Times New Roman"/>
                <a:cs typeface="Times New Roman"/>
              </a:rPr>
              <a:t>‘Well, </a:t>
            </a:r>
            <a:r>
              <a:rPr dirty="0" sz="1450" spc="-10">
                <a:latin typeface="Times New Roman"/>
                <a:cs typeface="Times New Roman"/>
              </a:rPr>
              <a:t>I’m </a:t>
            </a:r>
            <a:r>
              <a:rPr dirty="0" sz="1450" spc="-5">
                <a:latin typeface="Times New Roman"/>
                <a:cs typeface="Times New Roman"/>
              </a:rPr>
              <a:t>not a </a:t>
            </a:r>
            <a:r>
              <a:rPr dirty="0" sz="1450" spc="-10">
                <a:latin typeface="Times New Roman"/>
                <a:cs typeface="Times New Roman"/>
              </a:rPr>
              <a:t>drinking man,’ said</a:t>
            </a:r>
            <a:r>
              <a:rPr dirty="0" sz="1450" spc="-75">
                <a:latin typeface="Times New Roman"/>
                <a:cs typeface="Times New Roman"/>
              </a:rPr>
              <a:t> </a:t>
            </a:r>
            <a:r>
              <a:rPr dirty="0" sz="1450" spc="-20">
                <a:latin typeface="Times New Roman"/>
                <a:cs typeface="Times New Roman"/>
              </a:rPr>
              <a:t>Harker.</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‘Look here, </a:t>
            </a:r>
            <a:r>
              <a:rPr dirty="0" sz="1450" spc="-25">
                <a:latin typeface="Times New Roman"/>
                <a:cs typeface="Times New Roman"/>
              </a:rPr>
              <a:t>now,’ </a:t>
            </a:r>
            <a:r>
              <a:rPr dirty="0" sz="1450" spc="-10">
                <a:latin typeface="Times New Roman"/>
                <a:cs typeface="Times New Roman"/>
              </a:rPr>
              <a:t>cut in the </a:t>
            </a:r>
            <a:r>
              <a:rPr dirty="0" sz="1450" spc="-20">
                <a:latin typeface="Times New Roman"/>
                <a:cs typeface="Times New Roman"/>
              </a:rPr>
              <a:t>other, </a:t>
            </a: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who </a:t>
            </a:r>
            <a:r>
              <a:rPr dirty="0" sz="1450" spc="-5">
                <a:latin typeface="Times New Roman"/>
                <a:cs typeface="Times New Roman"/>
              </a:rPr>
              <a:t>I </a:t>
            </a:r>
            <a:r>
              <a:rPr dirty="0" sz="1450" spc="-10">
                <a:latin typeface="Times New Roman"/>
                <a:cs typeface="Times New Roman"/>
              </a:rPr>
              <a:t>am: I’m Colour-  </a:t>
            </a:r>
            <a:r>
              <a:rPr dirty="0" sz="1450" spc="-15">
                <a:latin typeface="Times New Roman"/>
                <a:cs typeface="Times New Roman"/>
              </a:rPr>
              <a:t>Sergeant </a:t>
            </a:r>
            <a:r>
              <a:rPr dirty="0" sz="1450" spc="-10">
                <a:latin typeface="Times New Roman"/>
                <a:cs typeface="Times New Roman"/>
              </a:rPr>
              <a:t>Brand </a:t>
            </a:r>
            <a:r>
              <a:rPr dirty="0" sz="1450" spc="-5">
                <a:latin typeface="Times New Roman"/>
                <a:cs typeface="Times New Roman"/>
              </a:rPr>
              <a:t>of </a:t>
            </a:r>
            <a:r>
              <a:rPr dirty="0" sz="1450" spc="-10">
                <a:latin typeface="Times New Roman"/>
                <a:cs typeface="Times New Roman"/>
              </a:rPr>
              <a:t>the Blankth. That’ll tell </a:t>
            </a:r>
            <a:r>
              <a:rPr dirty="0" sz="1450" spc="-5">
                <a:latin typeface="Times New Roman"/>
                <a:cs typeface="Times New Roman"/>
              </a:rPr>
              <a:t>you </a:t>
            </a:r>
            <a:r>
              <a:rPr dirty="0" sz="1450" spc="-10">
                <a:latin typeface="Times New Roman"/>
                <a:cs typeface="Times New Roman"/>
              </a:rPr>
              <a:t>if I’m </a:t>
            </a:r>
            <a:r>
              <a:rPr dirty="0" sz="1450" spc="-5">
                <a:latin typeface="Times New Roman"/>
                <a:cs typeface="Times New Roman"/>
              </a:rPr>
              <a:t>a </a:t>
            </a:r>
            <a:r>
              <a:rPr dirty="0" sz="1450" spc="-10">
                <a:latin typeface="Times New Roman"/>
                <a:cs typeface="Times New Roman"/>
              </a:rPr>
              <a:t>drinking man </a:t>
            </a:r>
            <a:r>
              <a:rPr dirty="0" sz="1450" spc="-5">
                <a:latin typeface="Times New Roman"/>
                <a:cs typeface="Times New Roman"/>
              </a:rPr>
              <a:t>or not.’ </a:t>
            </a:r>
            <a:r>
              <a:rPr dirty="0" sz="1450" spc="-10">
                <a:latin typeface="Times New Roman"/>
                <a:cs typeface="Times New Roman"/>
              </a:rPr>
              <a:t>It  might and it might </a:t>
            </a:r>
            <a:r>
              <a:rPr dirty="0" sz="1450" spc="-5">
                <a:latin typeface="Times New Roman"/>
                <a:cs typeface="Times New Roman"/>
              </a:rPr>
              <a:t>not, </a:t>
            </a:r>
            <a:r>
              <a:rPr dirty="0" sz="1450" spc="-10">
                <a:latin typeface="Times New Roman"/>
                <a:cs typeface="Times New Roman"/>
              </a:rPr>
              <a:t>thus </a:t>
            </a:r>
            <a:r>
              <a:rPr dirty="0" sz="1450" spc="-5">
                <a:latin typeface="Times New Roman"/>
                <a:cs typeface="Times New Roman"/>
              </a:rPr>
              <a:t>a </a:t>
            </a:r>
            <a:r>
              <a:rPr dirty="0" sz="1450" spc="-10">
                <a:latin typeface="Times New Roman"/>
                <a:cs typeface="Times New Roman"/>
              </a:rPr>
              <a:t>Greek chorus would have intervened, and </a:t>
            </a:r>
            <a:r>
              <a:rPr dirty="0" sz="1450" spc="-5">
                <a:latin typeface="Times New Roman"/>
                <a:cs typeface="Times New Roman"/>
              </a:rPr>
              <a:t>gone  on </a:t>
            </a:r>
            <a:r>
              <a:rPr dirty="0" sz="1450" spc="-10">
                <a:latin typeface="Times New Roman"/>
                <a:cs typeface="Times New Roman"/>
              </a:rPr>
              <a:t>to </a:t>
            </a:r>
            <a:r>
              <a:rPr dirty="0" sz="1450" spc="-5">
                <a:latin typeface="Times New Roman"/>
                <a:cs typeface="Times New Roman"/>
              </a:rPr>
              <a:t>point out </a:t>
            </a:r>
            <a:r>
              <a:rPr dirty="0" sz="1450" spc="-10">
                <a:latin typeface="Times New Roman"/>
                <a:cs typeface="Times New Roman"/>
              </a:rPr>
              <a:t>how very far it fell short </a:t>
            </a:r>
            <a:r>
              <a:rPr dirty="0" sz="1450" spc="-5">
                <a:latin typeface="Times New Roman"/>
                <a:cs typeface="Times New Roman"/>
              </a:rPr>
              <a:t>of </a:t>
            </a:r>
            <a:r>
              <a:rPr dirty="0" sz="1450" spc="-10">
                <a:latin typeface="Times New Roman"/>
                <a:cs typeface="Times New Roman"/>
              </a:rPr>
              <a:t>telling why the </a:t>
            </a:r>
            <a:r>
              <a:rPr dirty="0" sz="1450" spc="-15">
                <a:latin typeface="Times New Roman"/>
                <a:cs typeface="Times New Roman"/>
              </a:rPr>
              <a:t>sergeant </a:t>
            </a:r>
            <a:r>
              <a:rPr dirty="0" sz="1450" spc="-10">
                <a:latin typeface="Times New Roman"/>
                <a:cs typeface="Times New Roman"/>
              </a:rPr>
              <a:t>was  tramping </a:t>
            </a:r>
            <a:r>
              <a:rPr dirty="0" sz="1450" spc="-5">
                <a:latin typeface="Times New Roman"/>
                <a:cs typeface="Times New Roman"/>
              </a:rPr>
              <a:t>a </a:t>
            </a:r>
            <a:r>
              <a:rPr dirty="0" sz="1450" spc="-10">
                <a:latin typeface="Times New Roman"/>
                <a:cs typeface="Times New Roman"/>
              </a:rPr>
              <a:t>country lane in tatters; </a:t>
            </a:r>
            <a:r>
              <a:rPr dirty="0" sz="1450" spc="-5">
                <a:latin typeface="Times New Roman"/>
                <a:cs typeface="Times New Roman"/>
              </a:rPr>
              <a:t>or </a:t>
            </a:r>
            <a:r>
              <a:rPr dirty="0" sz="1450" spc="-10">
                <a:latin typeface="Times New Roman"/>
                <a:cs typeface="Times New Roman"/>
              </a:rPr>
              <a:t>even to </a:t>
            </a:r>
            <a:r>
              <a:rPr dirty="0" sz="1450" spc="-15">
                <a:latin typeface="Times New Roman"/>
                <a:cs typeface="Times New Roman"/>
              </a:rPr>
              <a:t>argue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must have  pretermitted some while ago his labours for the general defence, and (in the  interval) possibly turned his attention to oakum. But there was </a:t>
            </a:r>
            <a:r>
              <a:rPr dirty="0" sz="1450" spc="-5">
                <a:latin typeface="Times New Roman"/>
                <a:cs typeface="Times New Roman"/>
              </a:rPr>
              <a:t>no </a:t>
            </a:r>
            <a:r>
              <a:rPr dirty="0" sz="1450" spc="-10">
                <a:latin typeface="Times New Roman"/>
                <a:cs typeface="Times New Roman"/>
              </a:rPr>
              <a:t>Greek  chorus present; and the man </a:t>
            </a:r>
            <a:r>
              <a:rPr dirty="0" sz="1450" spc="-5">
                <a:latin typeface="Times New Roman"/>
                <a:cs typeface="Times New Roman"/>
              </a:rPr>
              <a:t>of </a:t>
            </a:r>
            <a:r>
              <a:rPr dirty="0" sz="1450" spc="-10">
                <a:latin typeface="Times New Roman"/>
                <a:cs typeface="Times New Roman"/>
              </a:rPr>
              <a:t>war went </a:t>
            </a:r>
            <a:r>
              <a:rPr dirty="0" sz="1450" spc="-5">
                <a:latin typeface="Times New Roman"/>
                <a:cs typeface="Times New Roman"/>
              </a:rPr>
              <a:t>on </a:t>
            </a:r>
            <a:r>
              <a:rPr dirty="0" sz="1450" spc="-10">
                <a:latin typeface="Times New Roman"/>
                <a:cs typeface="Times New Roman"/>
              </a:rPr>
              <a:t>to contend that drinking was </a:t>
            </a:r>
            <a:r>
              <a:rPr dirty="0" sz="1450" spc="-5">
                <a:latin typeface="Times New Roman"/>
                <a:cs typeface="Times New Roman"/>
              </a:rPr>
              <a:t>one  </a:t>
            </a:r>
            <a:r>
              <a:rPr dirty="0" sz="1450" spc="-10">
                <a:latin typeface="Times New Roman"/>
                <a:cs typeface="Times New Roman"/>
              </a:rPr>
              <a:t>thing and </a:t>
            </a:r>
            <a:r>
              <a:rPr dirty="0" sz="1450" spc="-5">
                <a:latin typeface="Times New Roman"/>
                <a:cs typeface="Times New Roman"/>
              </a:rPr>
              <a:t>a </a:t>
            </a:r>
            <a:r>
              <a:rPr dirty="0" sz="1450" spc="-10">
                <a:latin typeface="Times New Roman"/>
                <a:cs typeface="Times New Roman"/>
              </a:rPr>
              <a:t>friendly glass</a:t>
            </a:r>
            <a:r>
              <a:rPr dirty="0" sz="1450" spc="10">
                <a:latin typeface="Times New Roman"/>
                <a:cs typeface="Times New Roman"/>
              </a:rPr>
              <a:t> </a:t>
            </a:r>
            <a:r>
              <a:rPr dirty="0" sz="1450" spc="-20">
                <a:latin typeface="Times New Roman"/>
                <a:cs typeface="Times New Roman"/>
              </a:rPr>
              <a:t>another.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In the Blue Lion, which was the name </a:t>
            </a:r>
            <a:r>
              <a:rPr dirty="0" sz="1450" spc="-5">
                <a:latin typeface="Times New Roman"/>
                <a:cs typeface="Times New Roman"/>
              </a:rPr>
              <a:t>of </a:t>
            </a:r>
            <a:r>
              <a:rPr dirty="0" sz="1450" spc="-10">
                <a:latin typeface="Times New Roman"/>
                <a:cs typeface="Times New Roman"/>
              </a:rPr>
              <a:t>the country public-house, Colour-  </a:t>
            </a:r>
            <a:r>
              <a:rPr dirty="0" sz="1450" spc="-15">
                <a:latin typeface="Times New Roman"/>
                <a:cs typeface="Times New Roman"/>
              </a:rPr>
              <a:t>Sergeant </a:t>
            </a:r>
            <a:r>
              <a:rPr dirty="0" sz="1450" spc="-10">
                <a:latin typeface="Times New Roman"/>
                <a:cs typeface="Times New Roman"/>
              </a:rPr>
              <a:t>Brand introduced his new friend, Mr </a:t>
            </a:r>
            <a:r>
              <a:rPr dirty="0" sz="1450" spc="-20">
                <a:latin typeface="Times New Roman"/>
                <a:cs typeface="Times New Roman"/>
              </a:rPr>
              <a:t>Harker,</a:t>
            </a:r>
            <a:r>
              <a:rPr dirty="0" sz="1450" spc="320">
                <a:latin typeface="Times New Roman"/>
                <a:cs typeface="Times New Roman"/>
              </a:rPr>
              <a: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ingenious mixtures, calculated to prevent the approaches </a:t>
            </a:r>
            <a:r>
              <a:rPr dirty="0" sz="1450" spc="-5">
                <a:latin typeface="Times New Roman"/>
                <a:cs typeface="Times New Roman"/>
              </a:rPr>
              <a:t>of </a:t>
            </a:r>
            <a:r>
              <a:rPr dirty="0" sz="1450" spc="-10">
                <a:latin typeface="Times New Roman"/>
                <a:cs typeface="Times New Roman"/>
              </a:rPr>
              <a:t>intoxication.  These </a:t>
            </a:r>
            <a:r>
              <a:rPr dirty="0" sz="1450" spc="-5">
                <a:latin typeface="Times New Roman"/>
                <a:cs typeface="Times New Roman"/>
              </a:rPr>
              <a:t>he </a:t>
            </a:r>
            <a:r>
              <a:rPr dirty="0" sz="1450" spc="-10">
                <a:latin typeface="Times New Roman"/>
                <a:cs typeface="Times New Roman"/>
              </a:rPr>
              <a:t>explained to </a:t>
            </a:r>
            <a:r>
              <a:rPr dirty="0" sz="1450" spc="-5">
                <a:latin typeface="Times New Roman"/>
                <a:cs typeface="Times New Roman"/>
              </a:rPr>
              <a:t>be </a:t>
            </a:r>
            <a:r>
              <a:rPr dirty="0" sz="1450" spc="-10">
                <a:latin typeface="Times New Roman"/>
                <a:cs typeface="Times New Roman"/>
              </a:rPr>
              <a:t>‘rekisite’ in the service, so that </a:t>
            </a:r>
            <a:r>
              <a:rPr dirty="0" sz="1450" spc="-5">
                <a:latin typeface="Times New Roman"/>
                <a:cs typeface="Times New Roman"/>
              </a:rPr>
              <a:t>a </a:t>
            </a:r>
            <a:r>
              <a:rPr dirty="0" sz="1450" spc="-10">
                <a:latin typeface="Times New Roman"/>
                <a:cs typeface="Times New Roman"/>
              </a:rPr>
              <a:t>self-respecting  </a:t>
            </a:r>
            <a:r>
              <a:rPr dirty="0" sz="1450" spc="-15">
                <a:latin typeface="Times New Roman"/>
                <a:cs typeface="Times New Roman"/>
              </a:rPr>
              <a:t>officer </a:t>
            </a:r>
            <a:r>
              <a:rPr dirty="0" sz="1450" spc="-10">
                <a:latin typeface="Times New Roman"/>
                <a:cs typeface="Times New Roman"/>
              </a:rPr>
              <a:t>should always appear </a:t>
            </a:r>
            <a:r>
              <a:rPr dirty="0" sz="1450" spc="-5">
                <a:latin typeface="Times New Roman"/>
                <a:cs typeface="Times New Roman"/>
              </a:rPr>
              <a:t>upon </a:t>
            </a:r>
            <a:r>
              <a:rPr dirty="0" sz="1450" spc="-10">
                <a:latin typeface="Times New Roman"/>
                <a:cs typeface="Times New Roman"/>
              </a:rPr>
              <a:t>parade in </a:t>
            </a:r>
            <a:r>
              <a:rPr dirty="0" sz="1450" spc="-5">
                <a:latin typeface="Times New Roman"/>
                <a:cs typeface="Times New Roman"/>
              </a:rPr>
              <a:t>a </a:t>
            </a:r>
            <a:r>
              <a:rPr dirty="0" sz="1450" spc="-10">
                <a:latin typeface="Times New Roman"/>
                <a:cs typeface="Times New Roman"/>
              </a:rPr>
              <a:t>condition honourable to his  corps. The most efficacious </a:t>
            </a:r>
            <a:r>
              <a:rPr dirty="0" sz="1450" spc="-5">
                <a:latin typeface="Times New Roman"/>
                <a:cs typeface="Times New Roman"/>
              </a:rPr>
              <a:t>of </a:t>
            </a:r>
            <a:r>
              <a:rPr dirty="0" sz="1450" spc="-10">
                <a:latin typeface="Times New Roman"/>
                <a:cs typeface="Times New Roman"/>
              </a:rPr>
              <a:t>these devices was to lace </a:t>
            </a:r>
            <a:r>
              <a:rPr dirty="0" sz="1450" spc="-5">
                <a:latin typeface="Times New Roman"/>
                <a:cs typeface="Times New Roman"/>
              </a:rPr>
              <a:t>a pint of </a:t>
            </a:r>
            <a:r>
              <a:rPr dirty="0" sz="1450" spc="-10">
                <a:latin typeface="Times New Roman"/>
                <a:cs typeface="Times New Roman"/>
              </a:rPr>
              <a:t>mild ale with  twopenceworth </a:t>
            </a:r>
            <a:r>
              <a:rPr dirty="0" sz="1450" spc="-5">
                <a:latin typeface="Times New Roman"/>
                <a:cs typeface="Times New Roman"/>
              </a:rPr>
              <a:t>of </a:t>
            </a:r>
            <a:r>
              <a:rPr dirty="0" sz="1450" spc="-10">
                <a:latin typeface="Times New Roman"/>
                <a:cs typeface="Times New Roman"/>
              </a:rPr>
              <a:t>London </a:t>
            </a:r>
            <a:r>
              <a:rPr dirty="0" sz="1450" spc="-5">
                <a:latin typeface="Times New Roman"/>
                <a:cs typeface="Times New Roman"/>
              </a:rPr>
              <a:t>gin. I </a:t>
            </a:r>
            <a:r>
              <a:rPr dirty="0" sz="1450" spc="-10">
                <a:latin typeface="Times New Roman"/>
                <a:cs typeface="Times New Roman"/>
              </a:rPr>
              <a:t>am pleased to hand in this recipe to the  discerning </a:t>
            </a:r>
            <a:r>
              <a:rPr dirty="0" sz="1450" spc="-20">
                <a:latin typeface="Times New Roman"/>
                <a:cs typeface="Times New Roman"/>
              </a:rPr>
              <a:t>reader, </a:t>
            </a:r>
            <a:r>
              <a:rPr dirty="0" sz="1450" spc="-10">
                <a:latin typeface="Times New Roman"/>
                <a:cs typeface="Times New Roman"/>
              </a:rPr>
              <a:t>who may find it useful even in civil station; for its </a:t>
            </a:r>
            <a:r>
              <a:rPr dirty="0" sz="1450" spc="-15">
                <a:latin typeface="Times New Roman"/>
                <a:cs typeface="Times New Roman"/>
              </a:rPr>
              <a:t>effect  </a:t>
            </a:r>
            <a:r>
              <a:rPr dirty="0" sz="1450" spc="-5">
                <a:latin typeface="Times New Roman"/>
                <a:cs typeface="Times New Roman"/>
              </a:rPr>
              <a:t>upon </a:t>
            </a:r>
            <a:r>
              <a:rPr dirty="0" sz="1450" spc="-10">
                <a:latin typeface="Times New Roman"/>
                <a:cs typeface="Times New Roman"/>
              </a:rPr>
              <a:t>Mr Harker was </a:t>
            </a:r>
            <a:r>
              <a:rPr dirty="0" sz="1450" spc="-15">
                <a:latin typeface="Times New Roman"/>
                <a:cs typeface="Times New Roman"/>
              </a:rPr>
              <a:t>revolutionary. </a:t>
            </a:r>
            <a:r>
              <a:rPr dirty="0" sz="1450" spc="-10">
                <a:latin typeface="Times New Roman"/>
                <a:cs typeface="Times New Roman"/>
              </a:rPr>
              <a:t>He must </a:t>
            </a:r>
            <a:r>
              <a:rPr dirty="0" sz="1450" spc="-5">
                <a:latin typeface="Times New Roman"/>
                <a:cs typeface="Times New Roman"/>
              </a:rPr>
              <a:t>be </a:t>
            </a:r>
            <a:r>
              <a:rPr dirty="0" sz="1450" spc="-10">
                <a:latin typeface="Times New Roman"/>
                <a:cs typeface="Times New Roman"/>
              </a:rPr>
              <a:t>helped </a:t>
            </a:r>
            <a:r>
              <a:rPr dirty="0" sz="1450" spc="-5">
                <a:latin typeface="Times New Roman"/>
                <a:cs typeface="Times New Roman"/>
              </a:rPr>
              <a:t>on </a:t>
            </a:r>
            <a:r>
              <a:rPr dirty="0" sz="1450" spc="-10">
                <a:latin typeface="Times New Roman"/>
                <a:cs typeface="Times New Roman"/>
              </a:rPr>
              <a:t>board his own  waggon, where </a:t>
            </a:r>
            <a:r>
              <a:rPr dirty="0" sz="1450" spc="-5">
                <a:latin typeface="Times New Roman"/>
                <a:cs typeface="Times New Roman"/>
              </a:rPr>
              <a:t>he </a:t>
            </a:r>
            <a:r>
              <a:rPr dirty="0" sz="1450" spc="-10">
                <a:latin typeface="Times New Roman"/>
                <a:cs typeface="Times New Roman"/>
              </a:rPr>
              <a:t>proceeded to display </a:t>
            </a:r>
            <a:r>
              <a:rPr dirty="0" sz="1450" spc="-5">
                <a:latin typeface="Times New Roman"/>
                <a:cs typeface="Times New Roman"/>
              </a:rPr>
              <a:t>a </a:t>
            </a:r>
            <a:r>
              <a:rPr dirty="0" sz="1450" spc="-10">
                <a:latin typeface="Times New Roman"/>
                <a:cs typeface="Times New Roman"/>
              </a:rPr>
              <a:t>spirit entirely given over to mirth  and music, alternately hooting with </a:t>
            </a:r>
            <a:r>
              <a:rPr dirty="0" sz="1450" spc="-15">
                <a:latin typeface="Times New Roman"/>
                <a:cs typeface="Times New Roman"/>
              </a:rPr>
              <a:t>laughter, </a:t>
            </a:r>
            <a:r>
              <a:rPr dirty="0" sz="1450" spc="-10">
                <a:latin typeface="Times New Roman"/>
                <a:cs typeface="Times New Roman"/>
              </a:rPr>
              <a:t>to which the </a:t>
            </a:r>
            <a:r>
              <a:rPr dirty="0" sz="1450" spc="-15">
                <a:latin typeface="Times New Roman"/>
                <a:cs typeface="Times New Roman"/>
              </a:rPr>
              <a:t>sergeant </a:t>
            </a:r>
            <a:r>
              <a:rPr dirty="0" sz="1450" spc="-10">
                <a:latin typeface="Times New Roman"/>
                <a:cs typeface="Times New Roman"/>
              </a:rPr>
              <a:t>hastened to  bear chorus, and incoherently tootling </a:t>
            </a:r>
            <a:r>
              <a:rPr dirty="0" sz="1450" spc="-5">
                <a:latin typeface="Times New Roman"/>
                <a:cs typeface="Times New Roman"/>
              </a:rPr>
              <a:t>on </a:t>
            </a:r>
            <a:r>
              <a:rPr dirty="0" sz="1450" spc="-10">
                <a:latin typeface="Times New Roman"/>
                <a:cs typeface="Times New Roman"/>
              </a:rPr>
              <a:t>the pipe. The man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meantime,  unostentatiously possessed himself </a:t>
            </a:r>
            <a:r>
              <a:rPr dirty="0" sz="1450" spc="-5">
                <a:latin typeface="Times New Roman"/>
                <a:cs typeface="Times New Roman"/>
              </a:rPr>
              <a:t>of </a:t>
            </a:r>
            <a:r>
              <a:rPr dirty="0" sz="1450" spc="-10">
                <a:latin typeface="Times New Roman"/>
                <a:cs typeface="Times New Roman"/>
              </a:rPr>
              <a:t>the reins. It was plain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taste for  the secluded beauties </a:t>
            </a:r>
            <a:r>
              <a:rPr dirty="0" sz="1450" spc="-5">
                <a:latin typeface="Times New Roman"/>
                <a:cs typeface="Times New Roman"/>
              </a:rPr>
              <a:t>of </a:t>
            </a:r>
            <a:r>
              <a:rPr dirty="0" sz="1450" spc="-10">
                <a:latin typeface="Times New Roman"/>
                <a:cs typeface="Times New Roman"/>
              </a:rPr>
              <a:t>an English landscape; for the cart, although it  wandered under his guidance for some time, was never observed to issue </a:t>
            </a:r>
            <a:r>
              <a:rPr dirty="0" sz="1450" spc="-5">
                <a:latin typeface="Times New Roman"/>
                <a:cs typeface="Times New Roman"/>
              </a:rPr>
              <a:t>on  </a:t>
            </a:r>
            <a:r>
              <a:rPr dirty="0" sz="1450" spc="-10">
                <a:latin typeface="Times New Roman"/>
                <a:cs typeface="Times New Roman"/>
              </a:rPr>
              <a:t>the dusty </a:t>
            </a:r>
            <a:r>
              <a:rPr dirty="0" sz="1450" spc="-20">
                <a:latin typeface="Times New Roman"/>
                <a:cs typeface="Times New Roman"/>
              </a:rPr>
              <a:t>highway, </a:t>
            </a:r>
            <a:r>
              <a:rPr dirty="0" sz="1450" spc="-10">
                <a:latin typeface="Times New Roman"/>
                <a:cs typeface="Times New Roman"/>
              </a:rPr>
              <a:t>journeying between hedge and ditch, and for the most part  under overhanging </a:t>
            </a:r>
            <a:r>
              <a:rPr dirty="0" sz="1450" spc="-5">
                <a:latin typeface="Times New Roman"/>
                <a:cs typeface="Times New Roman"/>
              </a:rPr>
              <a:t>boughs. </a:t>
            </a:r>
            <a:r>
              <a:rPr dirty="0" sz="1450" spc="-10">
                <a:latin typeface="Times New Roman"/>
                <a:cs typeface="Times New Roman"/>
              </a:rPr>
              <a:t>It was plain, besides, </a:t>
            </a:r>
            <a:r>
              <a:rPr dirty="0" sz="1450" spc="-5">
                <a:latin typeface="Times New Roman"/>
                <a:cs typeface="Times New Roman"/>
              </a:rPr>
              <a:t>he </a:t>
            </a:r>
            <a:r>
              <a:rPr dirty="0" sz="1450" spc="-10">
                <a:latin typeface="Times New Roman"/>
                <a:cs typeface="Times New Roman"/>
              </a:rPr>
              <a:t>had an eye to the true  interests </a:t>
            </a:r>
            <a:r>
              <a:rPr dirty="0" sz="1450" spc="-5">
                <a:latin typeface="Times New Roman"/>
                <a:cs typeface="Times New Roman"/>
              </a:rPr>
              <a:t>of </a:t>
            </a:r>
            <a:r>
              <a:rPr dirty="0" sz="1450" spc="-10">
                <a:latin typeface="Times New Roman"/>
                <a:cs typeface="Times New Roman"/>
              </a:rPr>
              <a:t>Mr Harker; for though the cart drew </a:t>
            </a:r>
            <a:r>
              <a:rPr dirty="0" sz="1450" spc="-5">
                <a:latin typeface="Times New Roman"/>
                <a:cs typeface="Times New Roman"/>
              </a:rPr>
              <a:t>up </a:t>
            </a:r>
            <a:r>
              <a:rPr dirty="0" sz="1450" spc="-10">
                <a:latin typeface="Times New Roman"/>
                <a:cs typeface="Times New Roman"/>
              </a:rPr>
              <a:t>more than once at the  doors </a:t>
            </a:r>
            <a:r>
              <a:rPr dirty="0" sz="1450" spc="-5">
                <a:latin typeface="Times New Roman"/>
                <a:cs typeface="Times New Roman"/>
              </a:rPr>
              <a:t>of </a:t>
            </a:r>
            <a:r>
              <a:rPr dirty="0" sz="1450" spc="-10">
                <a:latin typeface="Times New Roman"/>
                <a:cs typeface="Times New Roman"/>
              </a:rPr>
              <a:t>public-houses, it was only the </a:t>
            </a:r>
            <a:r>
              <a:rPr dirty="0" sz="1450" spc="-15">
                <a:latin typeface="Times New Roman"/>
                <a:cs typeface="Times New Roman"/>
              </a:rPr>
              <a:t>sergeant </a:t>
            </a:r>
            <a:r>
              <a:rPr dirty="0" sz="1450" spc="-10">
                <a:latin typeface="Times New Roman"/>
                <a:cs typeface="Times New Roman"/>
              </a:rPr>
              <a:t>who set </a:t>
            </a:r>
            <a:r>
              <a:rPr dirty="0" sz="1450" spc="-5">
                <a:latin typeface="Times New Roman"/>
                <a:cs typeface="Times New Roman"/>
              </a:rPr>
              <a:t>foot </a:t>
            </a:r>
            <a:r>
              <a:rPr dirty="0" sz="1450" spc="-10">
                <a:latin typeface="Times New Roman"/>
                <a:cs typeface="Times New Roman"/>
              </a:rPr>
              <a:t>to </a:t>
            </a:r>
            <a:r>
              <a:rPr dirty="0" sz="1450" spc="-5">
                <a:latin typeface="Times New Roman"/>
                <a:cs typeface="Times New Roman"/>
              </a:rPr>
              <a:t>ground, </a:t>
            </a:r>
            <a:r>
              <a:rPr dirty="0" sz="1450" spc="-10">
                <a:latin typeface="Times New Roman"/>
                <a:cs typeface="Times New Roman"/>
              </a:rPr>
              <a:t>and,  being</a:t>
            </a:r>
            <a:r>
              <a:rPr dirty="0" sz="1450" spc="95">
                <a:latin typeface="Times New Roman"/>
                <a:cs typeface="Times New Roman"/>
              </a:rPr>
              <a:t> </a:t>
            </a:r>
            <a:r>
              <a:rPr dirty="0" sz="1450" spc="-10">
                <a:latin typeface="Times New Roman"/>
                <a:cs typeface="Times New Roman"/>
              </a:rPr>
              <a:t>equipped</a:t>
            </a:r>
            <a:r>
              <a:rPr dirty="0" sz="1450" spc="100">
                <a:latin typeface="Times New Roman"/>
                <a:cs typeface="Times New Roman"/>
              </a:rPr>
              <a:t> </a:t>
            </a:r>
            <a:r>
              <a:rPr dirty="0" sz="1450" spc="-10">
                <a:latin typeface="Times New Roman"/>
                <a:cs typeface="Times New Roman"/>
              </a:rPr>
              <a:t>himself</a:t>
            </a:r>
            <a:r>
              <a:rPr dirty="0" sz="1450" spc="100">
                <a:latin typeface="Times New Roman"/>
                <a:cs typeface="Times New Roman"/>
              </a:rPr>
              <a:t> </a:t>
            </a:r>
            <a:r>
              <a:rPr dirty="0" sz="1450" spc="-10">
                <a:latin typeface="Times New Roman"/>
                <a:cs typeface="Times New Roman"/>
              </a:rPr>
              <a:t>with</a:t>
            </a:r>
            <a:r>
              <a:rPr dirty="0" sz="1450" spc="100">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quart</a:t>
            </a:r>
            <a:r>
              <a:rPr dirty="0" sz="1450" spc="95">
                <a:latin typeface="Times New Roman"/>
                <a:cs typeface="Times New Roman"/>
              </a:rPr>
              <a:t> </a:t>
            </a:r>
            <a:r>
              <a:rPr dirty="0" sz="1450" spc="-10">
                <a:latin typeface="Times New Roman"/>
                <a:cs typeface="Times New Roman"/>
              </a:rPr>
              <a:t>bottle,</a:t>
            </a:r>
            <a:r>
              <a:rPr dirty="0" sz="1450" spc="100">
                <a:latin typeface="Times New Roman"/>
                <a:cs typeface="Times New Roman"/>
              </a:rPr>
              <a:t> </a:t>
            </a:r>
            <a:r>
              <a:rPr dirty="0" sz="1450" spc="-10">
                <a:latin typeface="Times New Roman"/>
                <a:cs typeface="Times New Roman"/>
              </a:rPr>
              <a:t>once</a:t>
            </a:r>
            <a:r>
              <a:rPr dirty="0" sz="1450" spc="100">
                <a:latin typeface="Times New Roman"/>
                <a:cs typeface="Times New Roman"/>
              </a:rPr>
              <a:t> </a:t>
            </a:r>
            <a:r>
              <a:rPr dirty="0" sz="1450" spc="-10">
                <a:latin typeface="Times New Roman"/>
                <a:cs typeface="Times New Roman"/>
              </a:rPr>
              <a:t>more</a:t>
            </a:r>
            <a:r>
              <a:rPr dirty="0" sz="1450" spc="100">
                <a:latin typeface="Times New Roman"/>
                <a:cs typeface="Times New Roman"/>
              </a:rPr>
              <a:t> </a:t>
            </a:r>
            <a:r>
              <a:rPr dirty="0" sz="1450" spc="-10">
                <a:latin typeface="Times New Roman"/>
                <a:cs typeface="Times New Roman"/>
              </a:rPr>
              <a:t>proceeded</a:t>
            </a:r>
            <a:r>
              <a:rPr dirty="0" sz="1450" spc="100">
                <a:latin typeface="Times New Roman"/>
                <a:cs typeface="Times New Roman"/>
              </a:rPr>
              <a:t> </a:t>
            </a:r>
            <a:r>
              <a:rPr dirty="0" sz="1450" spc="-5">
                <a:latin typeface="Times New Roman"/>
                <a:cs typeface="Times New Roman"/>
              </a:rPr>
              <a:t>on</a:t>
            </a:r>
            <a:r>
              <a:rPr dirty="0" sz="1450" spc="95">
                <a:latin typeface="Times New Roman"/>
                <a:cs typeface="Times New Roman"/>
              </a:rPr>
              <a:t> </a:t>
            </a:r>
            <a:r>
              <a:rPr dirty="0" sz="1450" spc="-10">
                <a:latin typeface="Times New Roman"/>
                <a:cs typeface="Times New Roman"/>
              </a:rPr>
              <a:t>his</a:t>
            </a:r>
            <a:r>
              <a:rPr dirty="0" sz="1450" spc="100">
                <a:latin typeface="Times New Roman"/>
                <a:cs typeface="Times New Roman"/>
              </a:rPr>
              <a:t> </a:t>
            </a:r>
            <a:r>
              <a:rPr dirty="0" sz="1450" spc="-10">
                <a:latin typeface="Times New Roman"/>
                <a:cs typeface="Times New Roman"/>
              </a:rPr>
              <a:t>rural</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710" cy="9445625"/>
          </a:xfrm>
          <a:prstGeom prst="rect">
            <a:avLst/>
          </a:prstGeom>
        </p:spPr>
        <p:txBody>
          <a:bodyPr wrap="square" lIns="0" tIns="111760" rIns="0" bIns="0" rtlCol="0" vert="horz">
            <a:spAutoFit/>
          </a:bodyPr>
          <a:lstStyle/>
          <a:p>
            <a:pPr marL="12700">
              <a:lnSpc>
                <a:spcPct val="100000"/>
              </a:lnSpc>
              <a:spcBef>
                <a:spcPts val="880"/>
              </a:spcBef>
            </a:pPr>
            <a:r>
              <a:rPr dirty="0" sz="1450" spc="-10">
                <a:latin typeface="Times New Roman"/>
                <a:cs typeface="Times New Roman"/>
              </a:rPr>
              <a:t>drive.</a:t>
            </a:r>
            <a:endParaRPr sz="1450">
              <a:latin typeface="Times New Roman"/>
              <a:cs typeface="Times New Roman"/>
            </a:endParaRPr>
          </a:p>
          <a:p>
            <a:pPr algn="just" marL="12700" marR="5080" indent="255904">
              <a:lnSpc>
                <a:spcPts val="1730"/>
              </a:lnSpc>
              <a:spcBef>
                <a:spcPts val="845"/>
              </a:spcBef>
            </a:pPr>
            <a:r>
              <a:rPr dirty="0" sz="1450" spc="-60">
                <a:latin typeface="Times New Roman"/>
                <a:cs typeface="Times New Roman"/>
              </a:rPr>
              <a:t>To </a:t>
            </a:r>
            <a:r>
              <a:rPr dirty="0" sz="1450" spc="-10">
                <a:latin typeface="Times New Roman"/>
                <a:cs typeface="Times New Roman"/>
              </a:rPr>
              <a:t>give any idea </a:t>
            </a:r>
            <a:r>
              <a:rPr dirty="0" sz="1450" spc="-5">
                <a:latin typeface="Times New Roman"/>
                <a:cs typeface="Times New Roman"/>
              </a:rPr>
              <a:t>of </a:t>
            </a:r>
            <a:r>
              <a:rPr dirty="0" sz="1450" spc="-10">
                <a:latin typeface="Times New Roman"/>
                <a:cs typeface="Times New Roman"/>
              </a:rPr>
              <a:t>the complexity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sergeant’s </a:t>
            </a:r>
            <a:r>
              <a:rPr dirty="0" sz="1450" spc="-10">
                <a:latin typeface="Times New Roman"/>
                <a:cs typeface="Times New Roman"/>
              </a:rPr>
              <a:t>course, </a:t>
            </a:r>
            <a:r>
              <a:rPr dirty="0" sz="1450" spc="-5">
                <a:latin typeface="Times New Roman"/>
                <a:cs typeface="Times New Roman"/>
              </a:rPr>
              <a:t>a </a:t>
            </a:r>
            <a:r>
              <a:rPr dirty="0" sz="1450" spc="-10">
                <a:latin typeface="Times New Roman"/>
                <a:cs typeface="Times New Roman"/>
              </a:rPr>
              <a:t>map </a:t>
            </a:r>
            <a:r>
              <a:rPr dirty="0" sz="1450" spc="-5">
                <a:latin typeface="Times New Roman"/>
                <a:cs typeface="Times New Roman"/>
              </a:rPr>
              <a:t>of </a:t>
            </a:r>
            <a:r>
              <a:rPr dirty="0" sz="1450" spc="-10">
                <a:latin typeface="Times New Roman"/>
                <a:cs typeface="Times New Roman"/>
              </a:rPr>
              <a:t>that  part </a:t>
            </a:r>
            <a:r>
              <a:rPr dirty="0" sz="1450" spc="-5">
                <a:latin typeface="Times New Roman"/>
                <a:cs typeface="Times New Roman"/>
              </a:rPr>
              <a:t>of </a:t>
            </a:r>
            <a:r>
              <a:rPr dirty="0" sz="1450" spc="-10">
                <a:latin typeface="Times New Roman"/>
                <a:cs typeface="Times New Roman"/>
              </a:rPr>
              <a:t>Middlesex would </a:t>
            </a:r>
            <a:r>
              <a:rPr dirty="0" sz="1450" spc="-5">
                <a:latin typeface="Times New Roman"/>
                <a:cs typeface="Times New Roman"/>
              </a:rPr>
              <a:t>be </a:t>
            </a:r>
            <a:r>
              <a:rPr dirty="0" sz="1450" spc="-10">
                <a:latin typeface="Times New Roman"/>
                <a:cs typeface="Times New Roman"/>
              </a:rPr>
              <a:t>required, and my publisher is averse from the  expense. </a:t>
            </a:r>
            <a:r>
              <a:rPr dirty="0" sz="1450" spc="-15">
                <a:latin typeface="Times New Roman"/>
                <a:cs typeface="Times New Roman"/>
              </a:rPr>
              <a:t>Suffice </a:t>
            </a:r>
            <a:r>
              <a:rPr dirty="0" sz="1450" spc="-10">
                <a:latin typeface="Times New Roman"/>
                <a:cs typeface="Times New Roman"/>
              </a:rPr>
              <a:t>it, that </a:t>
            </a:r>
            <a:r>
              <a:rPr dirty="0" sz="1450" spc="-5">
                <a:latin typeface="Times New Roman"/>
                <a:cs typeface="Times New Roman"/>
              </a:rPr>
              <a:t>a </a:t>
            </a:r>
            <a:r>
              <a:rPr dirty="0" sz="1450" spc="-10">
                <a:latin typeface="Times New Roman"/>
                <a:cs typeface="Times New Roman"/>
              </a:rPr>
              <a:t>little after the </a:t>
            </a:r>
            <a:r>
              <a:rPr dirty="0" sz="1450" spc="-5">
                <a:latin typeface="Times New Roman"/>
                <a:cs typeface="Times New Roman"/>
              </a:rPr>
              <a:t>night </a:t>
            </a:r>
            <a:r>
              <a:rPr dirty="0" sz="1450" spc="-10">
                <a:latin typeface="Times New Roman"/>
                <a:cs typeface="Times New Roman"/>
              </a:rPr>
              <a:t>had closed, the cart was </a:t>
            </a:r>
            <a:r>
              <a:rPr dirty="0" sz="1450" spc="-5">
                <a:latin typeface="Times New Roman"/>
                <a:cs typeface="Times New Roman"/>
              </a:rPr>
              <a:t>brought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standstill in </a:t>
            </a:r>
            <a:r>
              <a:rPr dirty="0" sz="1450" spc="-5">
                <a:latin typeface="Times New Roman"/>
                <a:cs typeface="Times New Roman"/>
              </a:rPr>
              <a:t>a </a:t>
            </a:r>
            <a:r>
              <a:rPr dirty="0" sz="1450" spc="-10">
                <a:latin typeface="Times New Roman"/>
                <a:cs typeface="Times New Roman"/>
              </a:rPr>
              <a:t>woody road; where the </a:t>
            </a:r>
            <a:r>
              <a:rPr dirty="0" sz="1450" spc="-15">
                <a:latin typeface="Times New Roman"/>
                <a:cs typeface="Times New Roman"/>
              </a:rPr>
              <a:t>sergeant </a:t>
            </a:r>
            <a:r>
              <a:rPr dirty="0" sz="1450" spc="-10">
                <a:latin typeface="Times New Roman"/>
                <a:cs typeface="Times New Roman"/>
              </a:rPr>
              <a:t>lifted from among the  parcels, and tenderly deposited </a:t>
            </a:r>
            <a:r>
              <a:rPr dirty="0" sz="1450" spc="-5">
                <a:latin typeface="Times New Roman"/>
                <a:cs typeface="Times New Roman"/>
              </a:rPr>
              <a:t>upon </a:t>
            </a:r>
            <a:r>
              <a:rPr dirty="0" sz="1450" spc="-10">
                <a:latin typeface="Times New Roman"/>
                <a:cs typeface="Times New Roman"/>
              </a:rPr>
              <a:t>the wayside, the inanimate form </a:t>
            </a:r>
            <a:r>
              <a:rPr dirty="0" sz="1450" spc="-5">
                <a:latin typeface="Times New Roman"/>
                <a:cs typeface="Times New Roman"/>
              </a:rPr>
              <a:t>of  </a:t>
            </a:r>
            <a:r>
              <a:rPr dirty="0" sz="1450" spc="-20">
                <a:latin typeface="Times New Roman"/>
                <a:cs typeface="Times New Roman"/>
              </a:rPr>
              <a:t>Harker.</a:t>
            </a:r>
            <a:endParaRPr sz="1450">
              <a:latin typeface="Times New Roman"/>
              <a:cs typeface="Times New Roman"/>
            </a:endParaRPr>
          </a:p>
          <a:p>
            <a:pPr algn="just" marL="12700" marR="12065" indent="255904">
              <a:lnSpc>
                <a:spcPts val="1730"/>
              </a:lnSpc>
              <a:spcBef>
                <a:spcPts val="71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come-to before daylight,’ </a:t>
            </a:r>
            <a:r>
              <a:rPr dirty="0" sz="1450" spc="-5">
                <a:latin typeface="Times New Roman"/>
                <a:cs typeface="Times New Roman"/>
              </a:rPr>
              <a:t>thought </a:t>
            </a:r>
            <a:r>
              <a:rPr dirty="0" sz="1450" spc="-10">
                <a:latin typeface="Times New Roman"/>
                <a:cs typeface="Times New Roman"/>
              </a:rPr>
              <a:t>the sergeant, ‘I shall </a:t>
            </a:r>
            <a:r>
              <a:rPr dirty="0" sz="1450" spc="-5">
                <a:latin typeface="Times New Roman"/>
                <a:cs typeface="Times New Roman"/>
              </a:rPr>
              <a:t>be </a:t>
            </a:r>
            <a:r>
              <a:rPr dirty="0" sz="1450" spc="-10">
                <a:latin typeface="Times New Roman"/>
                <a:cs typeface="Times New Roman"/>
              </a:rPr>
              <a:t>surprised  for </a:t>
            </a:r>
            <a:r>
              <a:rPr dirty="0" sz="1450" spc="-5">
                <a:latin typeface="Times New Roman"/>
                <a:cs typeface="Times New Roman"/>
              </a:rPr>
              <a:t>one.’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From the various pockets </a:t>
            </a:r>
            <a:r>
              <a:rPr dirty="0" sz="1450" spc="-5">
                <a:latin typeface="Times New Roman"/>
                <a:cs typeface="Times New Roman"/>
              </a:rPr>
              <a:t>of </a:t>
            </a:r>
            <a:r>
              <a:rPr dirty="0" sz="1450" spc="-10">
                <a:latin typeface="Times New Roman"/>
                <a:cs typeface="Times New Roman"/>
              </a:rPr>
              <a:t>the slumbering carrier </a:t>
            </a:r>
            <a:r>
              <a:rPr dirty="0" sz="1450" spc="-5">
                <a:latin typeface="Times New Roman"/>
                <a:cs typeface="Times New Roman"/>
              </a:rPr>
              <a:t>he </a:t>
            </a:r>
            <a:r>
              <a:rPr dirty="0" sz="1450" spc="-10">
                <a:latin typeface="Times New Roman"/>
                <a:cs typeface="Times New Roman"/>
              </a:rPr>
              <a:t>gently collected the  sum </a:t>
            </a:r>
            <a:r>
              <a:rPr dirty="0" sz="1450" spc="-5">
                <a:latin typeface="Times New Roman"/>
                <a:cs typeface="Times New Roman"/>
              </a:rPr>
              <a:t>of </a:t>
            </a:r>
            <a:r>
              <a:rPr dirty="0" sz="1450" spc="-10">
                <a:latin typeface="Times New Roman"/>
                <a:cs typeface="Times New Roman"/>
              </a:rPr>
              <a:t>seventeen shillings and eightpence sterling; and, getting once more into  the cart, drove thoughtfully</a:t>
            </a:r>
            <a:r>
              <a:rPr dirty="0" sz="1450" spc="1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was exactly sure </a:t>
            </a:r>
            <a:r>
              <a:rPr dirty="0" sz="1450" spc="-5">
                <a:latin typeface="Times New Roman"/>
                <a:cs typeface="Times New Roman"/>
              </a:rPr>
              <a:t>of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was, it would </a:t>
            </a:r>
            <a:r>
              <a:rPr dirty="0" sz="1450" spc="-5">
                <a:latin typeface="Times New Roman"/>
                <a:cs typeface="Times New Roman"/>
              </a:rPr>
              <a:t>be a good job,’ he </a:t>
            </a:r>
            <a:r>
              <a:rPr dirty="0" sz="1450" spc="-10">
                <a:latin typeface="Times New Roman"/>
                <a:cs typeface="Times New Roman"/>
              </a:rPr>
              <a:t>reflected.  </a:t>
            </a:r>
            <a:r>
              <a:rPr dirty="0" sz="1450" spc="-20">
                <a:latin typeface="Times New Roman"/>
                <a:cs typeface="Times New Roman"/>
              </a:rPr>
              <a:t>‘Anyway, </a:t>
            </a:r>
            <a:r>
              <a:rPr dirty="0" sz="1450" spc="-25">
                <a:latin typeface="Times New Roman"/>
                <a:cs typeface="Times New Roman"/>
              </a:rPr>
              <a:t>here’s </a:t>
            </a:r>
            <a:r>
              <a:rPr dirty="0" sz="1450" spc="-5">
                <a:latin typeface="Times New Roman"/>
                <a:cs typeface="Times New Roman"/>
              </a:rPr>
              <a:t>a</a:t>
            </a:r>
            <a:r>
              <a:rPr dirty="0" sz="1450" spc="25">
                <a:latin typeface="Times New Roman"/>
                <a:cs typeface="Times New Roman"/>
              </a:rPr>
              <a:t> </a:t>
            </a:r>
            <a:r>
              <a:rPr dirty="0" sz="1450" spc="-20">
                <a:latin typeface="Times New Roman"/>
                <a:cs typeface="Times New Roman"/>
              </a:rPr>
              <a:t>corner.’</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He turned it, and found himself </a:t>
            </a:r>
            <a:r>
              <a:rPr dirty="0" sz="1450" spc="-5">
                <a:latin typeface="Times New Roman"/>
                <a:cs typeface="Times New Roman"/>
              </a:rPr>
              <a:t>upon </a:t>
            </a:r>
            <a:r>
              <a:rPr dirty="0" sz="1450" spc="-10">
                <a:latin typeface="Times New Roman"/>
                <a:cs typeface="Times New Roman"/>
              </a:rPr>
              <a:t>the riverside. A little above him the  lights </a:t>
            </a:r>
            <a:r>
              <a:rPr dirty="0" sz="1450" spc="-5">
                <a:latin typeface="Times New Roman"/>
                <a:cs typeface="Times New Roman"/>
              </a:rPr>
              <a:t>of a </a:t>
            </a:r>
            <a:r>
              <a:rPr dirty="0" sz="1450" spc="-10">
                <a:latin typeface="Times New Roman"/>
                <a:cs typeface="Times New Roman"/>
              </a:rPr>
              <a:t>houseboat shone cheerfully; and already close at hand, so close that  it was impossible to avoid their notice, three persons, </a:t>
            </a:r>
            <a:r>
              <a:rPr dirty="0" sz="1450" spc="-5">
                <a:latin typeface="Times New Roman"/>
                <a:cs typeface="Times New Roman"/>
              </a:rPr>
              <a:t>a </a:t>
            </a:r>
            <a:r>
              <a:rPr dirty="0" sz="1450" spc="-10">
                <a:latin typeface="Times New Roman"/>
                <a:cs typeface="Times New Roman"/>
              </a:rPr>
              <a:t>lady and two  gentlemen, were deliberately drawing </a:t>
            </a:r>
            <a:r>
              <a:rPr dirty="0" sz="1450" spc="-25">
                <a:latin typeface="Times New Roman"/>
                <a:cs typeface="Times New Roman"/>
              </a:rPr>
              <a:t>near. </a:t>
            </a:r>
            <a:r>
              <a:rPr dirty="0" sz="1450" spc="-10">
                <a:latin typeface="Times New Roman"/>
                <a:cs typeface="Times New Roman"/>
              </a:rPr>
              <a:t>The </a:t>
            </a:r>
            <a:r>
              <a:rPr dirty="0" sz="1450" spc="-15">
                <a:latin typeface="Times New Roman"/>
                <a:cs typeface="Times New Roman"/>
              </a:rPr>
              <a:t>sergeant </a:t>
            </a:r>
            <a:r>
              <a:rPr dirty="0" sz="1450" spc="-5">
                <a:latin typeface="Times New Roman"/>
                <a:cs typeface="Times New Roman"/>
              </a:rPr>
              <a:t>put </a:t>
            </a:r>
            <a:r>
              <a:rPr dirty="0" sz="1450" spc="-10">
                <a:latin typeface="Times New Roman"/>
                <a:cs typeface="Times New Roman"/>
              </a:rPr>
              <a:t>his trust in the  convenient darkness </a:t>
            </a:r>
            <a:r>
              <a:rPr dirty="0" sz="1450" spc="-5">
                <a:latin typeface="Times New Roman"/>
                <a:cs typeface="Times New Roman"/>
              </a:rPr>
              <a:t>of </a:t>
            </a:r>
            <a:r>
              <a:rPr dirty="0" sz="1450" spc="-10">
                <a:latin typeface="Times New Roman"/>
                <a:cs typeface="Times New Roman"/>
              </a:rPr>
              <a:t>the night, and drove </a:t>
            </a:r>
            <a:r>
              <a:rPr dirty="0" sz="1450" spc="-5">
                <a:latin typeface="Times New Roman"/>
                <a:cs typeface="Times New Roman"/>
              </a:rPr>
              <a:t>on </a:t>
            </a:r>
            <a:r>
              <a:rPr dirty="0" sz="1450" spc="-10">
                <a:latin typeface="Times New Roman"/>
                <a:cs typeface="Times New Roman"/>
              </a:rPr>
              <a:t>to meet them. One </a:t>
            </a:r>
            <a:r>
              <a:rPr dirty="0" sz="1450" spc="-5">
                <a:latin typeface="Times New Roman"/>
                <a:cs typeface="Times New Roman"/>
              </a:rPr>
              <a:t>of </a:t>
            </a:r>
            <a:r>
              <a:rPr dirty="0" sz="1450" spc="-10">
                <a:latin typeface="Times New Roman"/>
                <a:cs typeface="Times New Roman"/>
              </a:rPr>
              <a:t>the  gentlemen, who was </a:t>
            </a:r>
            <a:r>
              <a:rPr dirty="0" sz="1450" spc="-5">
                <a:latin typeface="Times New Roman"/>
                <a:cs typeface="Times New Roman"/>
              </a:rPr>
              <a:t>of a </a:t>
            </a:r>
            <a:r>
              <a:rPr dirty="0" sz="1450" spc="-10">
                <a:latin typeface="Times New Roman"/>
                <a:cs typeface="Times New Roman"/>
              </a:rPr>
              <a:t>portly figure, walked in the midst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fairway, </a:t>
            </a:r>
            <a:r>
              <a:rPr dirty="0" sz="1450" spc="-10">
                <a:latin typeface="Times New Roman"/>
                <a:cs typeface="Times New Roman"/>
              </a:rPr>
              <a:t>and  presently held </a:t>
            </a:r>
            <a:r>
              <a:rPr dirty="0" sz="1450" spc="-5">
                <a:latin typeface="Times New Roman"/>
                <a:cs typeface="Times New Roman"/>
              </a:rPr>
              <a:t>up a </a:t>
            </a:r>
            <a:r>
              <a:rPr dirty="0" sz="1450" spc="-15">
                <a:latin typeface="Times New Roman"/>
                <a:cs typeface="Times New Roman"/>
              </a:rPr>
              <a:t>staff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signal.</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‘My man, have </a:t>
            </a:r>
            <a:r>
              <a:rPr dirty="0" sz="1450" spc="-5">
                <a:latin typeface="Times New Roman"/>
                <a:cs typeface="Times New Roman"/>
              </a:rPr>
              <a:t>you </a:t>
            </a:r>
            <a:r>
              <a:rPr dirty="0" sz="1450" spc="-10">
                <a:latin typeface="Times New Roman"/>
                <a:cs typeface="Times New Roman"/>
              </a:rPr>
              <a:t>seen anything </a:t>
            </a:r>
            <a:r>
              <a:rPr dirty="0" sz="1450" spc="-5">
                <a:latin typeface="Times New Roman"/>
                <a:cs typeface="Times New Roman"/>
              </a:rPr>
              <a:t>of a </a:t>
            </a:r>
            <a:r>
              <a:rPr dirty="0" sz="1450" spc="-15">
                <a:latin typeface="Times New Roman"/>
                <a:cs typeface="Times New Roman"/>
              </a:rPr>
              <a:t>carrier’s </a:t>
            </a:r>
            <a:r>
              <a:rPr dirty="0" sz="1450" spc="-10">
                <a:latin typeface="Times New Roman"/>
                <a:cs typeface="Times New Roman"/>
              </a:rPr>
              <a:t>cart?’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Dark as it was, it seemed to the </a:t>
            </a:r>
            <a:r>
              <a:rPr dirty="0" sz="1450" spc="-15">
                <a:latin typeface="Times New Roman"/>
                <a:cs typeface="Times New Roman"/>
              </a:rPr>
              <a:t>sergeant </a:t>
            </a:r>
            <a:r>
              <a:rPr dirty="0" sz="1450" spc="-10">
                <a:latin typeface="Times New Roman"/>
                <a:cs typeface="Times New Roman"/>
              </a:rPr>
              <a:t>as though the slimmer </a:t>
            </a:r>
            <a:r>
              <a:rPr dirty="0" sz="1450" spc="-5">
                <a:latin typeface="Times New Roman"/>
                <a:cs typeface="Times New Roman"/>
              </a:rPr>
              <a:t>of </a:t>
            </a:r>
            <a:r>
              <a:rPr dirty="0" sz="1450" spc="-10">
                <a:latin typeface="Times New Roman"/>
                <a:cs typeface="Times New Roman"/>
              </a:rPr>
              <a:t>the two  gentlemen had made </a:t>
            </a:r>
            <a:r>
              <a:rPr dirty="0" sz="1450" spc="-5">
                <a:latin typeface="Times New Roman"/>
                <a:cs typeface="Times New Roman"/>
              </a:rPr>
              <a:t>a </a:t>
            </a:r>
            <a:r>
              <a:rPr dirty="0" sz="1450" spc="-10">
                <a:latin typeface="Times New Roman"/>
                <a:cs typeface="Times New Roman"/>
              </a:rPr>
              <a:t>motion to prevent the other speaking, and (finding  himself too late) had skipped aside with some </a:t>
            </a:r>
            <a:r>
              <a:rPr dirty="0" sz="1450" spc="-20">
                <a:latin typeface="Times New Roman"/>
                <a:cs typeface="Times New Roman"/>
              </a:rPr>
              <a:t>alacrity. </a:t>
            </a:r>
            <a:r>
              <a:rPr dirty="0" sz="1450" spc="-10">
                <a:latin typeface="Times New Roman"/>
                <a:cs typeface="Times New Roman"/>
              </a:rPr>
              <a:t>At another season,  </a:t>
            </a:r>
            <a:r>
              <a:rPr dirty="0" sz="1450" spc="-15">
                <a:latin typeface="Times New Roman"/>
                <a:cs typeface="Times New Roman"/>
              </a:rPr>
              <a:t>Sergeant </a:t>
            </a:r>
            <a:r>
              <a:rPr dirty="0" sz="1450" spc="-10">
                <a:latin typeface="Times New Roman"/>
                <a:cs typeface="Times New Roman"/>
              </a:rPr>
              <a:t>Brand would have paid more attention to the fact; </a:t>
            </a:r>
            <a:r>
              <a:rPr dirty="0" sz="1450" spc="-5">
                <a:latin typeface="Times New Roman"/>
                <a:cs typeface="Times New Roman"/>
              </a:rPr>
              <a:t>but he </a:t>
            </a:r>
            <a:r>
              <a:rPr dirty="0" sz="1450" spc="-10">
                <a:latin typeface="Times New Roman"/>
                <a:cs typeface="Times New Roman"/>
              </a:rPr>
              <a:t>was then  immersed in the perils </a:t>
            </a:r>
            <a:r>
              <a:rPr dirty="0" sz="1450" spc="-5">
                <a:latin typeface="Times New Roman"/>
                <a:cs typeface="Times New Roman"/>
              </a:rPr>
              <a:t>of </a:t>
            </a:r>
            <a:r>
              <a:rPr dirty="0" sz="1450" spc="-10">
                <a:latin typeface="Times New Roman"/>
                <a:cs typeface="Times New Roman"/>
              </a:rPr>
              <a:t>his own</a:t>
            </a:r>
            <a:r>
              <a:rPr dirty="0" sz="1450" spc="20">
                <a:latin typeface="Times New Roman"/>
                <a:cs typeface="Times New Roman"/>
              </a:rPr>
              <a:t> </a:t>
            </a:r>
            <a:r>
              <a:rPr dirty="0" sz="1450" spc="-10">
                <a:latin typeface="Times New Roman"/>
                <a:cs typeface="Times New Roman"/>
              </a:rPr>
              <a:t>predicament.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 </a:t>
            </a:r>
            <a:r>
              <a:rPr dirty="0" sz="1450" spc="-15">
                <a:latin typeface="Times New Roman"/>
                <a:cs typeface="Times New Roman"/>
              </a:rPr>
              <a:t>carrier’s </a:t>
            </a:r>
            <a:r>
              <a:rPr dirty="0" sz="1450" spc="-10">
                <a:latin typeface="Times New Roman"/>
                <a:cs typeface="Times New Roman"/>
              </a:rPr>
              <a:t>cart?’ said he, with </a:t>
            </a:r>
            <a:r>
              <a:rPr dirty="0" sz="1450" spc="-5">
                <a:latin typeface="Times New Roman"/>
                <a:cs typeface="Times New Roman"/>
              </a:rPr>
              <a:t>a </a:t>
            </a:r>
            <a:r>
              <a:rPr dirty="0" sz="1450" spc="-10">
                <a:latin typeface="Times New Roman"/>
                <a:cs typeface="Times New Roman"/>
              </a:rPr>
              <a:t>perceptible uncertainty </a:t>
            </a:r>
            <a:r>
              <a:rPr dirty="0" sz="1450" spc="-5">
                <a:latin typeface="Times New Roman"/>
                <a:cs typeface="Times New Roman"/>
              </a:rPr>
              <a:t>of </a:t>
            </a:r>
            <a:r>
              <a:rPr dirty="0" sz="1450" spc="-10">
                <a:latin typeface="Times New Roman"/>
                <a:cs typeface="Times New Roman"/>
              </a:rPr>
              <a:t>voice. ‘No,</a:t>
            </a:r>
            <a:r>
              <a:rPr dirty="0" sz="1450" spc="-45">
                <a:latin typeface="Times New Roman"/>
                <a:cs typeface="Times New Roman"/>
              </a:rPr>
              <a:t> </a:t>
            </a:r>
            <a:r>
              <a:rPr dirty="0" sz="1450" spc="-25">
                <a:latin typeface="Times New Roman"/>
                <a:cs typeface="Times New Roman"/>
              </a:rPr>
              <a:t>sir.’</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‘Ah!’ said the portly gentleman, and stood aside to let the </a:t>
            </a:r>
            <a:r>
              <a:rPr dirty="0" sz="1450" spc="-15">
                <a:latin typeface="Times New Roman"/>
                <a:cs typeface="Times New Roman"/>
              </a:rPr>
              <a:t>sergeant </a:t>
            </a:r>
            <a:r>
              <a:rPr dirty="0" sz="1450" spc="-10">
                <a:latin typeface="Times New Roman"/>
                <a:cs typeface="Times New Roman"/>
              </a:rPr>
              <a:t>pass.  The lady appeared to bend forward and study the cart with every mark </a:t>
            </a:r>
            <a:r>
              <a:rPr dirty="0" sz="1450" spc="-5">
                <a:latin typeface="Times New Roman"/>
                <a:cs typeface="Times New Roman"/>
              </a:rPr>
              <a:t>of  </a:t>
            </a:r>
            <a:r>
              <a:rPr dirty="0" sz="1450" spc="-10">
                <a:latin typeface="Times New Roman"/>
                <a:cs typeface="Times New Roman"/>
              </a:rPr>
              <a:t>sharpened </a:t>
            </a:r>
            <a:r>
              <a:rPr dirty="0" sz="1450" spc="-20">
                <a:latin typeface="Times New Roman"/>
                <a:cs typeface="Times New Roman"/>
              </a:rPr>
              <a:t>curiosity, </a:t>
            </a:r>
            <a:r>
              <a:rPr dirty="0" sz="1450" spc="-10">
                <a:latin typeface="Times New Roman"/>
                <a:cs typeface="Times New Roman"/>
              </a:rPr>
              <a:t>the slimmer gentleman still keeping in the</a:t>
            </a:r>
            <a:r>
              <a:rPr dirty="0" sz="1450" spc="70">
                <a:latin typeface="Times New Roman"/>
                <a:cs typeface="Times New Roman"/>
              </a:rPr>
              <a:t> </a:t>
            </a:r>
            <a:r>
              <a:rPr dirty="0" sz="1450" spc="-25">
                <a:latin typeface="Times New Roman"/>
                <a:cs typeface="Times New Roman"/>
              </a:rPr>
              <a:t>rear.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wonder what the devil they would </a:t>
            </a:r>
            <a:r>
              <a:rPr dirty="0" sz="1450" spc="-5">
                <a:latin typeface="Times New Roman"/>
                <a:cs typeface="Times New Roman"/>
              </a:rPr>
              <a:t>be </a:t>
            </a:r>
            <a:r>
              <a:rPr dirty="0" sz="1450" spc="-10">
                <a:latin typeface="Times New Roman"/>
                <a:cs typeface="Times New Roman"/>
              </a:rPr>
              <a:t>at,’ </a:t>
            </a:r>
            <a:r>
              <a:rPr dirty="0" sz="1450" spc="-5">
                <a:latin typeface="Times New Roman"/>
                <a:cs typeface="Times New Roman"/>
              </a:rPr>
              <a:t>thought </a:t>
            </a:r>
            <a:r>
              <a:rPr dirty="0" sz="1450" spc="-15">
                <a:latin typeface="Times New Roman"/>
                <a:cs typeface="Times New Roman"/>
              </a:rPr>
              <a:t>Sergeant </a:t>
            </a:r>
            <a:r>
              <a:rPr dirty="0" sz="1450" spc="-10">
                <a:latin typeface="Times New Roman"/>
                <a:cs typeface="Times New Roman"/>
              </a:rPr>
              <a:t>Brand; and,  looking fearfully back, </a:t>
            </a:r>
            <a:r>
              <a:rPr dirty="0" sz="1450" spc="-5">
                <a:latin typeface="Times New Roman"/>
                <a:cs typeface="Times New Roman"/>
              </a:rPr>
              <a:t>he </a:t>
            </a:r>
            <a:r>
              <a:rPr dirty="0" sz="1450" spc="-10">
                <a:latin typeface="Times New Roman"/>
                <a:cs typeface="Times New Roman"/>
              </a:rPr>
              <a:t>saw the trio standing together in the midst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like folk consulting. The bravest </a:t>
            </a:r>
            <a:r>
              <a:rPr dirty="0" sz="1450" spc="-5">
                <a:latin typeface="Times New Roman"/>
                <a:cs typeface="Times New Roman"/>
              </a:rPr>
              <a:t>of </a:t>
            </a:r>
            <a:r>
              <a:rPr dirty="0" sz="1450" spc="-10">
                <a:latin typeface="Times New Roman"/>
                <a:cs typeface="Times New Roman"/>
              </a:rPr>
              <a:t>military heroes are </a:t>
            </a:r>
            <a:r>
              <a:rPr dirty="0" sz="1450" spc="-5">
                <a:latin typeface="Times New Roman"/>
                <a:cs typeface="Times New Roman"/>
              </a:rPr>
              <a:t>not </a:t>
            </a:r>
            <a:r>
              <a:rPr dirty="0" sz="1450" spc="-10">
                <a:latin typeface="Times New Roman"/>
                <a:cs typeface="Times New Roman"/>
              </a:rPr>
              <a:t>always equal  to themselves as to their reputation; and </a:t>
            </a:r>
            <a:r>
              <a:rPr dirty="0" sz="1450" spc="-20">
                <a:latin typeface="Times New Roman"/>
                <a:cs typeface="Times New Roman"/>
              </a:rPr>
              <a:t>fear, </a:t>
            </a:r>
            <a:r>
              <a:rPr dirty="0" sz="1450" spc="-5">
                <a:latin typeface="Times New Roman"/>
                <a:cs typeface="Times New Roman"/>
              </a:rPr>
              <a:t>on </a:t>
            </a:r>
            <a:r>
              <a:rPr dirty="0" sz="1450" spc="-10">
                <a:latin typeface="Times New Roman"/>
                <a:cs typeface="Times New Roman"/>
              </a:rPr>
              <a:t>some singular provocation,  will find </a:t>
            </a:r>
            <a:r>
              <a:rPr dirty="0" sz="1450" spc="-5">
                <a:latin typeface="Times New Roman"/>
                <a:cs typeface="Times New Roman"/>
              </a:rPr>
              <a:t>a </a:t>
            </a:r>
            <a:r>
              <a:rPr dirty="0" sz="1450" spc="-10">
                <a:latin typeface="Times New Roman"/>
                <a:cs typeface="Times New Roman"/>
              </a:rPr>
              <a:t>lodgment in the most unfamiliar bosom. The word ‘detective’ might  have been heard to gurgle in the </a:t>
            </a:r>
            <a:r>
              <a:rPr dirty="0" sz="1450" spc="-20">
                <a:latin typeface="Times New Roman"/>
                <a:cs typeface="Times New Roman"/>
              </a:rPr>
              <a:t>sergeant’s </a:t>
            </a:r>
            <a:r>
              <a:rPr dirty="0" sz="1450" spc="-10">
                <a:latin typeface="Times New Roman"/>
                <a:cs typeface="Times New Roman"/>
              </a:rPr>
              <a:t>throat; and vigorously applying the  whip,</a:t>
            </a:r>
            <a:r>
              <a:rPr dirty="0" sz="1450" spc="200">
                <a:latin typeface="Times New Roman"/>
                <a:cs typeface="Times New Roman"/>
              </a:rPr>
              <a:t> </a:t>
            </a:r>
            <a:r>
              <a:rPr dirty="0" sz="1450" spc="-5">
                <a:latin typeface="Times New Roman"/>
                <a:cs typeface="Times New Roman"/>
              </a:rPr>
              <a:t>he</a:t>
            </a:r>
            <a:r>
              <a:rPr dirty="0" sz="1450" spc="204">
                <a:latin typeface="Times New Roman"/>
                <a:cs typeface="Times New Roman"/>
              </a:rPr>
              <a:t> </a:t>
            </a:r>
            <a:r>
              <a:rPr dirty="0" sz="1450" spc="-10">
                <a:latin typeface="Times New Roman"/>
                <a:cs typeface="Times New Roman"/>
              </a:rPr>
              <a:t>fled</a:t>
            </a:r>
            <a:r>
              <a:rPr dirty="0" sz="1450" spc="200">
                <a:latin typeface="Times New Roman"/>
                <a:cs typeface="Times New Roman"/>
              </a:rPr>
              <a:t> </a:t>
            </a:r>
            <a:r>
              <a:rPr dirty="0" sz="1450" spc="-5">
                <a:latin typeface="Times New Roman"/>
                <a:cs typeface="Times New Roman"/>
              </a:rPr>
              <a:t>up</a:t>
            </a:r>
            <a:r>
              <a:rPr dirty="0" sz="1450" spc="204">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riverside</a:t>
            </a:r>
            <a:r>
              <a:rPr dirty="0" sz="1450" spc="200">
                <a:latin typeface="Times New Roman"/>
                <a:cs typeface="Times New Roman"/>
              </a:rPr>
              <a:t> </a:t>
            </a:r>
            <a:r>
              <a:rPr dirty="0" sz="1450" spc="-10">
                <a:latin typeface="Times New Roman"/>
                <a:cs typeface="Times New Roman"/>
              </a:rPr>
              <a:t>road</a:t>
            </a:r>
            <a:r>
              <a:rPr dirty="0" sz="1450" spc="204">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Great</a:t>
            </a:r>
            <a:r>
              <a:rPr dirty="0" sz="1450" spc="195">
                <a:latin typeface="Times New Roman"/>
                <a:cs typeface="Times New Roman"/>
              </a:rPr>
              <a:t> </a:t>
            </a:r>
            <a:r>
              <a:rPr dirty="0" sz="1450" spc="-10">
                <a:latin typeface="Times New Roman"/>
                <a:cs typeface="Times New Roman"/>
              </a:rPr>
              <a:t>Haverham,</a:t>
            </a:r>
            <a:r>
              <a:rPr dirty="0" sz="1450" spc="204">
                <a:latin typeface="Times New Roman"/>
                <a:cs typeface="Times New Roman"/>
              </a:rPr>
              <a:t> </a:t>
            </a:r>
            <a:r>
              <a:rPr dirty="0" sz="1450" spc="-10">
                <a:latin typeface="Times New Roman"/>
                <a:cs typeface="Times New Roman"/>
              </a:rPr>
              <a:t>at</a:t>
            </a:r>
            <a:r>
              <a:rPr dirty="0" sz="1450" spc="204">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gallop</a:t>
            </a:r>
            <a:r>
              <a:rPr dirty="0" sz="1450" spc="204">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140825"/>
          </a:xfrm>
          <a:prstGeom prst="rect">
            <a:avLst/>
          </a:prstGeom>
        </p:spPr>
        <p:txBody>
          <a:bodyPr wrap="square" lIns="0" tIns="13970" rIns="0" bIns="0" rtlCol="0" vert="horz">
            <a:spAutoFit/>
          </a:bodyPr>
          <a:lstStyle/>
          <a:p>
            <a:pPr algn="just" marL="12700" marR="10160">
              <a:lnSpc>
                <a:spcPct val="98700"/>
              </a:lnSpc>
              <a:spcBef>
                <a:spcPts val="110"/>
              </a:spcBef>
            </a:pPr>
            <a:r>
              <a:rPr dirty="0" sz="1450" spc="-15">
                <a:latin typeface="Times New Roman"/>
                <a:cs typeface="Times New Roman"/>
              </a:rPr>
              <a:t>carrier’s </a:t>
            </a:r>
            <a:r>
              <a:rPr dirty="0" sz="1450" spc="-10">
                <a:latin typeface="Times New Roman"/>
                <a:cs typeface="Times New Roman"/>
              </a:rPr>
              <a:t>horse. The lights </a:t>
            </a:r>
            <a:r>
              <a:rPr dirty="0" sz="1450" spc="-5">
                <a:latin typeface="Times New Roman"/>
                <a:cs typeface="Times New Roman"/>
              </a:rPr>
              <a:t>of </a:t>
            </a:r>
            <a:r>
              <a:rPr dirty="0" sz="1450" spc="-10">
                <a:latin typeface="Times New Roman"/>
                <a:cs typeface="Times New Roman"/>
              </a:rPr>
              <a:t>the houseboat flashed </a:t>
            </a:r>
            <a:r>
              <a:rPr dirty="0" sz="1450" spc="-5">
                <a:latin typeface="Times New Roman"/>
                <a:cs typeface="Times New Roman"/>
              </a:rPr>
              <a:t>upon </a:t>
            </a:r>
            <a:r>
              <a:rPr dirty="0" sz="1450" spc="-10">
                <a:latin typeface="Times New Roman"/>
                <a:cs typeface="Times New Roman"/>
              </a:rPr>
              <a:t>the flying waggon as  it passed; the beat </a:t>
            </a:r>
            <a:r>
              <a:rPr dirty="0" sz="1450" spc="-5">
                <a:latin typeface="Times New Roman"/>
                <a:cs typeface="Times New Roman"/>
              </a:rPr>
              <a:t>of </a:t>
            </a:r>
            <a:r>
              <a:rPr dirty="0" sz="1450" spc="-10">
                <a:latin typeface="Times New Roman"/>
                <a:cs typeface="Times New Roman"/>
              </a:rPr>
              <a:t>hoofs and the rattle </a:t>
            </a:r>
            <a:r>
              <a:rPr dirty="0" sz="1450" spc="-5">
                <a:latin typeface="Times New Roman"/>
                <a:cs typeface="Times New Roman"/>
              </a:rPr>
              <a:t>of </a:t>
            </a:r>
            <a:r>
              <a:rPr dirty="0" sz="1450" spc="-10">
                <a:latin typeface="Times New Roman"/>
                <a:cs typeface="Times New Roman"/>
              </a:rPr>
              <a:t>the vehicle gradually coalesced  and died away; and </a:t>
            </a:r>
            <a:r>
              <a:rPr dirty="0" sz="1450" spc="-20">
                <a:latin typeface="Times New Roman"/>
                <a:cs typeface="Times New Roman"/>
              </a:rPr>
              <a:t>presently,</a:t>
            </a:r>
            <a:r>
              <a:rPr dirty="0" sz="1450" spc="320">
                <a:latin typeface="Times New Roman"/>
                <a:cs typeface="Times New Roman"/>
              </a:rPr>
              <a:t> </a:t>
            </a:r>
            <a:r>
              <a:rPr dirty="0" sz="1450" spc="-10">
                <a:latin typeface="Times New Roman"/>
                <a:cs typeface="Times New Roman"/>
              </a:rPr>
              <a:t>to the trio </a:t>
            </a:r>
            <a:r>
              <a:rPr dirty="0" sz="1450" spc="-5">
                <a:latin typeface="Times New Roman"/>
                <a:cs typeface="Times New Roman"/>
              </a:rPr>
              <a:t>on </a:t>
            </a:r>
            <a:r>
              <a:rPr dirty="0" sz="1450" spc="-10">
                <a:latin typeface="Times New Roman"/>
                <a:cs typeface="Times New Roman"/>
              </a:rPr>
              <a:t>the riverside, silence had  redescended.</a:t>
            </a:r>
            <a:endParaRPr sz="1450">
              <a:latin typeface="Times New Roman"/>
              <a:cs typeface="Times New Roman"/>
            </a:endParaRPr>
          </a:p>
          <a:p>
            <a:pPr marL="12700" marR="7620" indent="255904">
              <a:lnSpc>
                <a:spcPts val="1730"/>
              </a:lnSpc>
              <a:spcBef>
                <a:spcPts val="850"/>
              </a:spcBef>
            </a:pPr>
            <a:r>
              <a:rPr dirty="0" sz="1450" spc="-25">
                <a:latin typeface="Times New Roman"/>
                <a:cs typeface="Times New Roman"/>
              </a:rPr>
              <a:t>‘It’s </a:t>
            </a:r>
            <a:r>
              <a:rPr dirty="0" sz="1450" spc="-10">
                <a:latin typeface="Times New Roman"/>
                <a:cs typeface="Times New Roman"/>
              </a:rPr>
              <a:t>the most extraordinary </a:t>
            </a:r>
            <a:r>
              <a:rPr dirty="0" sz="1450" spc="-5">
                <a:latin typeface="Times New Roman"/>
                <a:cs typeface="Times New Roman"/>
              </a:rPr>
              <a:t>thing,’ </a:t>
            </a:r>
            <a:r>
              <a:rPr dirty="0" sz="1450" spc="-10">
                <a:latin typeface="Times New Roman"/>
                <a:cs typeface="Times New Roman"/>
              </a:rPr>
              <a:t>cried the slimmer </a:t>
            </a:r>
            <a:r>
              <a:rPr dirty="0" sz="1450" spc="-5">
                <a:latin typeface="Times New Roman"/>
                <a:cs typeface="Times New Roman"/>
              </a:rPr>
              <a:t>of </a:t>
            </a:r>
            <a:r>
              <a:rPr dirty="0" sz="1450" spc="-10">
                <a:latin typeface="Times New Roman"/>
                <a:cs typeface="Times New Roman"/>
              </a:rPr>
              <a:t>the two gentlemen,  </a:t>
            </a:r>
            <a:r>
              <a:rPr dirty="0" sz="1450" spc="-5">
                <a:latin typeface="Times New Roman"/>
                <a:cs typeface="Times New Roman"/>
              </a:rPr>
              <a:t>‘but </a:t>
            </a:r>
            <a:r>
              <a:rPr dirty="0" sz="1450" spc="-25">
                <a:latin typeface="Times New Roman"/>
                <a:cs typeface="Times New Roman"/>
              </a:rPr>
              <a:t>that’s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cart.’</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piano,’ said the</a:t>
            </a:r>
            <a:r>
              <a:rPr dirty="0" sz="1450" spc="-85">
                <a:latin typeface="Times New Roman"/>
                <a:cs typeface="Times New Roman"/>
              </a:rPr>
              <a:t> </a:t>
            </a:r>
            <a:r>
              <a:rPr dirty="0" sz="1450" spc="-10">
                <a:latin typeface="Times New Roman"/>
                <a:cs typeface="Times New Roman"/>
              </a:rPr>
              <a:t>girl.</a:t>
            </a:r>
            <a:endParaRPr sz="1450">
              <a:latin typeface="Times New Roman"/>
              <a:cs typeface="Times New Roman"/>
            </a:endParaRPr>
          </a:p>
          <a:p>
            <a:pPr marL="12700" marR="11430" indent="255904">
              <a:lnSpc>
                <a:spcPts val="1730"/>
              </a:lnSpc>
              <a:spcBef>
                <a:spcPts val="844"/>
              </a:spcBef>
            </a:pPr>
            <a:r>
              <a:rPr dirty="0" sz="1450" spc="-10">
                <a:latin typeface="Times New Roman"/>
                <a:cs typeface="Times New Roman"/>
              </a:rPr>
              <a:t>‘O, </a:t>
            </a:r>
            <a:r>
              <a:rPr dirty="0" sz="1450" spc="-30">
                <a:latin typeface="Times New Roman"/>
                <a:cs typeface="Times New Roman"/>
              </a:rPr>
              <a:t>it’s </a:t>
            </a:r>
            <a:r>
              <a:rPr dirty="0" sz="1450" spc="-10">
                <a:latin typeface="Times New Roman"/>
                <a:cs typeface="Times New Roman"/>
              </a:rPr>
              <a:t>the cart, certainly; and the extraordinary thing is,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the man,’  added the</a:t>
            </a:r>
            <a:r>
              <a:rPr dirty="0" sz="1450" spc="-5">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marL="268605" marR="1388745">
              <a:lnSpc>
                <a:spcPct val="140700"/>
              </a:lnSpc>
              <a:spcBef>
                <a:spcPts val="15"/>
              </a:spcBef>
            </a:pP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the man, Gid, it must </a:t>
            </a:r>
            <a:r>
              <a:rPr dirty="0" sz="1450" spc="-5">
                <a:latin typeface="Times New Roman"/>
                <a:cs typeface="Times New Roman"/>
              </a:rPr>
              <a:t>be,’ </a:t>
            </a:r>
            <a:r>
              <a:rPr dirty="0" sz="1450" spc="-10">
                <a:latin typeface="Times New Roman"/>
                <a:cs typeface="Times New Roman"/>
              </a:rPr>
              <a:t>said the portly one.  </a:t>
            </a:r>
            <a:r>
              <a:rPr dirty="0" sz="1450" spc="-30">
                <a:latin typeface="Times New Roman"/>
                <a:cs typeface="Times New Roman"/>
              </a:rPr>
              <a:t>‘Well, </a:t>
            </a:r>
            <a:r>
              <a:rPr dirty="0" sz="1450" spc="-10">
                <a:latin typeface="Times New Roman"/>
                <a:cs typeface="Times New Roman"/>
              </a:rPr>
              <a:t>then, why is </a:t>
            </a:r>
            <a:r>
              <a:rPr dirty="0" sz="1450" spc="-5">
                <a:latin typeface="Times New Roman"/>
                <a:cs typeface="Times New Roman"/>
              </a:rPr>
              <a:t>he </a:t>
            </a:r>
            <a:r>
              <a:rPr dirty="0" sz="1450" spc="-10">
                <a:latin typeface="Times New Roman"/>
                <a:cs typeface="Times New Roman"/>
              </a:rPr>
              <a:t>running away?’ asked</a:t>
            </a:r>
            <a:r>
              <a:rPr dirty="0" sz="1450" spc="-4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‘His horse bolted, </a:t>
            </a:r>
            <a:r>
              <a:rPr dirty="0" sz="1450" spc="-5">
                <a:latin typeface="Times New Roman"/>
                <a:cs typeface="Times New Roman"/>
              </a:rPr>
              <a:t>I </a:t>
            </a:r>
            <a:r>
              <a:rPr dirty="0" sz="1450" spc="-10">
                <a:latin typeface="Times New Roman"/>
                <a:cs typeface="Times New Roman"/>
              </a:rPr>
              <a:t>suppose,’ said the</a:t>
            </a:r>
            <a:r>
              <a:rPr dirty="0" sz="1450" spc="-80">
                <a:latin typeface="Times New Roman"/>
                <a:cs typeface="Times New Roman"/>
              </a:rPr>
              <a:t> </a:t>
            </a:r>
            <a:r>
              <a:rPr dirty="0" sz="1450" spc="-10">
                <a:latin typeface="Times New Roman"/>
                <a:cs typeface="Times New Roman"/>
              </a:rPr>
              <a:t>Squirradical.</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‘Nonsense! </a:t>
            </a:r>
            <a:r>
              <a:rPr dirty="0" sz="1450" spc="-5">
                <a:latin typeface="Times New Roman"/>
                <a:cs typeface="Times New Roman"/>
              </a:rPr>
              <a:t>I </a:t>
            </a:r>
            <a:r>
              <a:rPr dirty="0" sz="1450" spc="-10">
                <a:latin typeface="Times New Roman"/>
                <a:cs typeface="Times New Roman"/>
              </a:rPr>
              <a:t>heard the whip going like </a:t>
            </a:r>
            <a:r>
              <a:rPr dirty="0" sz="1450" spc="-5">
                <a:latin typeface="Times New Roman"/>
                <a:cs typeface="Times New Roman"/>
              </a:rPr>
              <a:t>a </a:t>
            </a:r>
            <a:r>
              <a:rPr dirty="0" sz="1450" spc="-10">
                <a:latin typeface="Times New Roman"/>
                <a:cs typeface="Times New Roman"/>
              </a:rPr>
              <a:t>flail,’ said Gideon. ‘It simply  defies the human</a:t>
            </a:r>
            <a:r>
              <a:rPr dirty="0" sz="1450">
                <a:latin typeface="Times New Roman"/>
                <a:cs typeface="Times New Roman"/>
              </a:rPr>
              <a:t> </a:t>
            </a:r>
            <a:r>
              <a:rPr dirty="0" sz="1450" spc="-10">
                <a:latin typeface="Times New Roman"/>
                <a:cs typeface="Times New Roman"/>
              </a:rPr>
              <a:t>reason.’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broke in the girl, ‘he came round that </a:t>
            </a:r>
            <a:r>
              <a:rPr dirty="0" sz="1450" spc="-20">
                <a:latin typeface="Times New Roman"/>
                <a:cs typeface="Times New Roman"/>
              </a:rPr>
              <a:t>corner. </a:t>
            </a:r>
            <a:r>
              <a:rPr dirty="0" sz="1450" spc="-10">
                <a:latin typeface="Times New Roman"/>
                <a:cs typeface="Times New Roman"/>
              </a:rPr>
              <a:t>Suppose we  went and—what </a:t>
            </a:r>
            <a:r>
              <a:rPr dirty="0" sz="1450" spc="-5">
                <a:latin typeface="Times New Roman"/>
                <a:cs typeface="Times New Roman"/>
              </a:rPr>
              <a:t>do you </a:t>
            </a:r>
            <a:r>
              <a:rPr dirty="0" sz="1450" spc="-10">
                <a:latin typeface="Times New Roman"/>
                <a:cs typeface="Times New Roman"/>
              </a:rPr>
              <a:t>call it in books?—followed his trail? There may </a:t>
            </a:r>
            <a:r>
              <a:rPr dirty="0" sz="1450" spc="-5">
                <a:latin typeface="Times New Roman"/>
                <a:cs typeface="Times New Roman"/>
              </a:rPr>
              <a:t>be a  </a:t>
            </a:r>
            <a:r>
              <a:rPr dirty="0" sz="1450" spc="-10">
                <a:latin typeface="Times New Roman"/>
                <a:cs typeface="Times New Roman"/>
              </a:rPr>
              <a:t>house there, </a:t>
            </a:r>
            <a:r>
              <a:rPr dirty="0" sz="1450" spc="-5">
                <a:latin typeface="Times New Roman"/>
                <a:cs typeface="Times New Roman"/>
              </a:rPr>
              <a:t>or </a:t>
            </a:r>
            <a:r>
              <a:rPr dirty="0" sz="1450" spc="-10">
                <a:latin typeface="Times New Roman"/>
                <a:cs typeface="Times New Roman"/>
              </a:rPr>
              <a:t>somebody who saw him, </a:t>
            </a:r>
            <a:r>
              <a:rPr dirty="0" sz="1450" spc="-5">
                <a:latin typeface="Times New Roman"/>
                <a:cs typeface="Times New Roman"/>
              </a:rPr>
              <a:t>or</a:t>
            </a:r>
            <a:r>
              <a:rPr dirty="0" sz="1450" spc="30">
                <a:latin typeface="Times New Roman"/>
                <a:cs typeface="Times New Roman"/>
              </a:rPr>
              <a:t> </a:t>
            </a:r>
            <a:r>
              <a:rPr dirty="0" sz="1450" spc="-10">
                <a:latin typeface="Times New Roman"/>
                <a:cs typeface="Times New Roman"/>
              </a:rPr>
              <a:t>something.’</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‘Well, </a:t>
            </a:r>
            <a:r>
              <a:rPr dirty="0" sz="1450" spc="-10">
                <a:latin typeface="Times New Roman"/>
                <a:cs typeface="Times New Roman"/>
              </a:rPr>
              <a:t>suppose we </a:t>
            </a:r>
            <a:r>
              <a:rPr dirty="0" sz="1450" spc="-5">
                <a:latin typeface="Times New Roman"/>
                <a:cs typeface="Times New Roman"/>
              </a:rPr>
              <a:t>did, </a:t>
            </a:r>
            <a:r>
              <a:rPr dirty="0" sz="1450" spc="-10">
                <a:latin typeface="Times New Roman"/>
                <a:cs typeface="Times New Roman"/>
              </a:rPr>
              <a:t>for the fun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thing,’ </a:t>
            </a:r>
            <a:r>
              <a:rPr dirty="0" sz="1450" spc="-10">
                <a:latin typeface="Times New Roman"/>
                <a:cs typeface="Times New Roman"/>
              </a:rPr>
              <a:t>said</a:t>
            </a:r>
            <a:r>
              <a:rPr dirty="0" sz="1450" spc="-45">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fun </a:t>
            </a:r>
            <a:r>
              <a:rPr dirty="0" sz="1450" spc="-5">
                <a:latin typeface="Times New Roman"/>
                <a:cs typeface="Times New Roman"/>
              </a:rPr>
              <a:t>of </a:t>
            </a:r>
            <a:r>
              <a:rPr dirty="0" sz="1450" spc="-10">
                <a:latin typeface="Times New Roman"/>
                <a:cs typeface="Times New Roman"/>
              </a:rPr>
              <a:t>the thing (it would appear) consisted in the extremely close  juxtaposition </a:t>
            </a:r>
            <a:r>
              <a:rPr dirty="0" sz="1450" spc="-5">
                <a:latin typeface="Times New Roman"/>
                <a:cs typeface="Times New Roman"/>
              </a:rPr>
              <a:t>of </a:t>
            </a:r>
            <a:r>
              <a:rPr dirty="0" sz="1450" spc="-10">
                <a:latin typeface="Times New Roman"/>
                <a:cs typeface="Times New Roman"/>
              </a:rPr>
              <a:t>himself and Miss Hazeltine. </a:t>
            </a:r>
            <a:r>
              <a:rPr dirty="0" sz="1450" spc="-60">
                <a:latin typeface="Times New Roman"/>
                <a:cs typeface="Times New Roman"/>
              </a:rPr>
              <a:t>To </a:t>
            </a:r>
            <a:r>
              <a:rPr dirty="0" sz="1450" spc="-10">
                <a:latin typeface="Times New Roman"/>
                <a:cs typeface="Times New Roman"/>
              </a:rPr>
              <a:t>Uncle Ned, who was excluded  from these simple pleasures, the excursion appeared hopeless from the first;  and when </a:t>
            </a:r>
            <a:r>
              <a:rPr dirty="0" sz="1450" spc="-5">
                <a:latin typeface="Times New Roman"/>
                <a:cs typeface="Times New Roman"/>
              </a:rPr>
              <a:t>a </a:t>
            </a:r>
            <a:r>
              <a:rPr dirty="0" sz="1450" spc="-10">
                <a:latin typeface="Times New Roman"/>
                <a:cs typeface="Times New Roman"/>
              </a:rPr>
              <a:t>fresh perspective </a:t>
            </a:r>
            <a:r>
              <a:rPr dirty="0" sz="1450" spc="-5">
                <a:latin typeface="Times New Roman"/>
                <a:cs typeface="Times New Roman"/>
              </a:rPr>
              <a:t>of </a:t>
            </a:r>
            <a:r>
              <a:rPr dirty="0" sz="1450" spc="-10">
                <a:latin typeface="Times New Roman"/>
                <a:cs typeface="Times New Roman"/>
              </a:rPr>
              <a:t>darkness opened </a:t>
            </a:r>
            <a:r>
              <a:rPr dirty="0" sz="1450" spc="-5">
                <a:latin typeface="Times New Roman"/>
                <a:cs typeface="Times New Roman"/>
              </a:rPr>
              <a:t>up, </a:t>
            </a:r>
            <a:r>
              <a:rPr dirty="0" sz="1450" spc="-10">
                <a:latin typeface="Times New Roman"/>
                <a:cs typeface="Times New Roman"/>
              </a:rPr>
              <a:t>dimly contained between  park palings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and </a:t>
            </a:r>
            <a:r>
              <a:rPr dirty="0" sz="1450" spc="-5">
                <a:latin typeface="Times New Roman"/>
                <a:cs typeface="Times New Roman"/>
              </a:rPr>
              <a:t>a </a:t>
            </a:r>
            <a:r>
              <a:rPr dirty="0" sz="1450" spc="-10">
                <a:latin typeface="Times New Roman"/>
                <a:cs typeface="Times New Roman"/>
              </a:rPr>
              <a:t>hedge and ditch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the whole  without the smallest signal </a:t>
            </a:r>
            <a:r>
              <a:rPr dirty="0" sz="1450" spc="-5">
                <a:latin typeface="Times New Roman"/>
                <a:cs typeface="Times New Roman"/>
              </a:rPr>
              <a:t>of </a:t>
            </a:r>
            <a:r>
              <a:rPr dirty="0" sz="1450" spc="-10">
                <a:latin typeface="Times New Roman"/>
                <a:cs typeface="Times New Roman"/>
              </a:rPr>
              <a:t>human habitation, the Squirradical drew</a:t>
            </a:r>
            <a:r>
              <a:rPr dirty="0" sz="1450" spc="8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wild-goose chase,’ said</a:t>
            </a:r>
            <a:r>
              <a:rPr dirty="0" sz="1450" spc="-9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268605" marR="280035">
              <a:lnSpc>
                <a:spcPct val="144900"/>
              </a:lnSpc>
            </a:pPr>
            <a:r>
              <a:rPr dirty="0" sz="1450" spc="-25">
                <a:latin typeface="Times New Roman"/>
                <a:cs typeface="Times New Roman"/>
              </a:rPr>
              <a:t>With </a:t>
            </a:r>
            <a:r>
              <a:rPr dirty="0" sz="1450" spc="-10">
                <a:latin typeface="Times New Roman"/>
                <a:cs typeface="Times New Roman"/>
              </a:rPr>
              <a:t>the cessation </a:t>
            </a:r>
            <a:r>
              <a:rPr dirty="0" sz="1450" spc="-5">
                <a:latin typeface="Times New Roman"/>
                <a:cs typeface="Times New Roman"/>
              </a:rPr>
              <a:t>of </a:t>
            </a:r>
            <a:r>
              <a:rPr dirty="0" sz="1450" spc="-10">
                <a:latin typeface="Times New Roman"/>
                <a:cs typeface="Times New Roman"/>
              </a:rPr>
              <a:t>the footfalls, another sound smote </a:t>
            </a:r>
            <a:r>
              <a:rPr dirty="0" sz="1450" spc="-5">
                <a:latin typeface="Times New Roman"/>
                <a:cs typeface="Times New Roman"/>
              </a:rPr>
              <a:t>upon </a:t>
            </a:r>
            <a:r>
              <a:rPr dirty="0" sz="1450" spc="-10">
                <a:latin typeface="Times New Roman"/>
                <a:cs typeface="Times New Roman"/>
              </a:rPr>
              <a:t>their ears.  ‘O, </a:t>
            </a:r>
            <a:r>
              <a:rPr dirty="0" sz="1450" spc="-25">
                <a:latin typeface="Times New Roman"/>
                <a:cs typeface="Times New Roman"/>
              </a:rPr>
              <a:t>what’s </a:t>
            </a:r>
            <a:r>
              <a:rPr dirty="0" sz="1450" spc="-10">
                <a:latin typeface="Times New Roman"/>
                <a:cs typeface="Times New Roman"/>
              </a:rPr>
              <a:t>that?’ cried</a:t>
            </a:r>
            <a:r>
              <a:rPr dirty="0" sz="1450" spc="-85">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‘I </a:t>
            </a:r>
            <a:r>
              <a:rPr dirty="0" sz="1450" spc="-15">
                <a:latin typeface="Times New Roman"/>
                <a:cs typeface="Times New Roman"/>
              </a:rPr>
              <a:t>can’t </a:t>
            </a:r>
            <a:r>
              <a:rPr dirty="0" sz="1450" spc="-5">
                <a:latin typeface="Times New Roman"/>
                <a:cs typeface="Times New Roman"/>
              </a:rPr>
              <a:t>think,’ </a:t>
            </a:r>
            <a:r>
              <a:rPr dirty="0" sz="1450" spc="-10">
                <a:latin typeface="Times New Roman"/>
                <a:cs typeface="Times New Roman"/>
              </a:rPr>
              <a:t>said</a:t>
            </a:r>
            <a:r>
              <a:rPr dirty="0" sz="1450" spc="-10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marL="12700" marR="9525" indent="255904">
              <a:lnSpc>
                <a:spcPts val="1730"/>
              </a:lnSpc>
              <a:spcBef>
                <a:spcPts val="844"/>
              </a:spcBef>
            </a:pPr>
            <a:r>
              <a:rPr dirty="0" sz="1450" spc="-10">
                <a:latin typeface="Times New Roman"/>
                <a:cs typeface="Times New Roman"/>
              </a:rPr>
              <a:t>The Squirradical had his stick presented like </a:t>
            </a:r>
            <a:r>
              <a:rPr dirty="0" sz="1450" spc="-5">
                <a:latin typeface="Times New Roman"/>
                <a:cs typeface="Times New Roman"/>
              </a:rPr>
              <a:t>a </a:t>
            </a:r>
            <a:r>
              <a:rPr dirty="0" sz="1450" spc="-10">
                <a:latin typeface="Times New Roman"/>
                <a:cs typeface="Times New Roman"/>
              </a:rPr>
              <a:t>sword. ‘Gid,’ </a:t>
            </a:r>
            <a:r>
              <a:rPr dirty="0" sz="1450" spc="-5">
                <a:latin typeface="Times New Roman"/>
                <a:cs typeface="Times New Roman"/>
              </a:rPr>
              <a:t>he </a:t>
            </a:r>
            <a:r>
              <a:rPr dirty="0" sz="1450" spc="-10">
                <a:latin typeface="Times New Roman"/>
                <a:cs typeface="Times New Roman"/>
              </a:rPr>
              <a:t>began,  ‘Gid, I—’</a:t>
            </a:r>
            <a:endParaRPr sz="1450">
              <a:latin typeface="Times New Roman"/>
              <a:cs typeface="Times New Roman"/>
            </a:endParaRPr>
          </a:p>
          <a:p>
            <a:pPr marL="12700" marR="13335" indent="255904">
              <a:lnSpc>
                <a:spcPts val="1730"/>
              </a:lnSpc>
              <a:spcBef>
                <a:spcPts val="790"/>
              </a:spcBef>
            </a:pPr>
            <a:r>
              <a:rPr dirty="0" sz="1450" spc="-10">
                <a:latin typeface="Times New Roman"/>
                <a:cs typeface="Times New Roman"/>
              </a:rPr>
              <a:t>‘O Mr Forsyth!’ cried the girl. ‘O don’t </a:t>
            </a:r>
            <a:r>
              <a:rPr dirty="0" sz="1450" spc="-5">
                <a:latin typeface="Times New Roman"/>
                <a:cs typeface="Times New Roman"/>
              </a:rPr>
              <a:t>go </a:t>
            </a:r>
            <a:r>
              <a:rPr dirty="0" sz="1450" spc="-10">
                <a:latin typeface="Times New Roman"/>
                <a:cs typeface="Times New Roman"/>
              </a:rPr>
              <a:t>forward, </a:t>
            </a:r>
            <a:r>
              <a:rPr dirty="0" sz="1450" spc="-5">
                <a:latin typeface="Times New Roman"/>
                <a:cs typeface="Times New Roman"/>
              </a:rPr>
              <a:t>you </a:t>
            </a:r>
            <a:r>
              <a:rPr dirty="0" sz="1450" spc="-10">
                <a:latin typeface="Times New Roman"/>
                <a:cs typeface="Times New Roman"/>
              </a:rPr>
              <a:t>don’t know what it  might be—it might </a:t>
            </a:r>
            <a:r>
              <a:rPr dirty="0" sz="1450" spc="-5">
                <a:latin typeface="Times New Roman"/>
                <a:cs typeface="Times New Roman"/>
              </a:rPr>
              <a:t>be </a:t>
            </a:r>
            <a:r>
              <a:rPr dirty="0" sz="1450" spc="-10">
                <a:latin typeface="Times New Roman"/>
                <a:cs typeface="Times New Roman"/>
              </a:rPr>
              <a:t>something perfectly</a:t>
            </a:r>
            <a:r>
              <a:rPr dirty="0" sz="1450" spc="15">
                <a:latin typeface="Times New Roman"/>
                <a:cs typeface="Times New Roman"/>
              </a:rPr>
              <a:t> </a:t>
            </a:r>
            <a:r>
              <a:rPr dirty="0" sz="1450" spc="-10">
                <a:latin typeface="Times New Roman"/>
                <a:cs typeface="Times New Roman"/>
              </a:rPr>
              <a:t>horrid.’</a:t>
            </a:r>
            <a:endParaRPr sz="1450">
              <a:latin typeface="Times New Roman"/>
              <a:cs typeface="Times New Roman"/>
            </a:endParaRPr>
          </a:p>
          <a:p>
            <a:pPr marL="12700" marR="8255" indent="255904">
              <a:lnSpc>
                <a:spcPts val="1730"/>
              </a:lnSpc>
              <a:spcBef>
                <a:spcPts val="720"/>
              </a:spcBef>
            </a:pP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the devil itself,’ said Gideon, disengaging himself, </a:t>
            </a:r>
            <a:r>
              <a:rPr dirty="0" sz="1450" spc="-5">
                <a:latin typeface="Times New Roman"/>
                <a:cs typeface="Times New Roman"/>
              </a:rPr>
              <a:t>‘but I </a:t>
            </a:r>
            <a:r>
              <a:rPr dirty="0" sz="1450" spc="-10">
                <a:latin typeface="Times New Roman"/>
                <a:cs typeface="Times New Roman"/>
              </a:rPr>
              <a:t>am  going to see</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19285"/>
          </a:xfrm>
          <a:prstGeom prst="rect">
            <a:avLst/>
          </a:prstGeom>
        </p:spPr>
        <p:txBody>
          <a:bodyPr wrap="square" lIns="0" tIns="111760" rIns="0" bIns="0" rtlCol="0" vert="horz">
            <a:spAutoFit/>
          </a:bodyPr>
          <a:lstStyle/>
          <a:p>
            <a:pPr algn="just" marL="268605">
              <a:lnSpc>
                <a:spcPct val="100000"/>
              </a:lnSpc>
              <a:spcBef>
                <a:spcPts val="880"/>
              </a:spcBef>
            </a:pPr>
            <a:r>
              <a:rPr dirty="0" sz="1450" spc="-15">
                <a:latin typeface="Times New Roman"/>
                <a:cs typeface="Times New Roman"/>
              </a:rPr>
              <a:t>‘Don’t </a:t>
            </a:r>
            <a:r>
              <a:rPr dirty="0" sz="1450" spc="-5">
                <a:latin typeface="Times New Roman"/>
                <a:cs typeface="Times New Roman"/>
              </a:rPr>
              <a:t>be </a:t>
            </a:r>
            <a:r>
              <a:rPr dirty="0" sz="1450" spc="-10">
                <a:latin typeface="Times New Roman"/>
                <a:cs typeface="Times New Roman"/>
              </a:rPr>
              <a:t>rash, Gid,’ cried his</a:t>
            </a:r>
            <a:r>
              <a:rPr dirty="0" sz="1450" spc="-85">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The barrister drew near to the </a:t>
            </a:r>
            <a:r>
              <a:rPr dirty="0" sz="1450" spc="-5">
                <a:latin typeface="Times New Roman"/>
                <a:cs typeface="Times New Roman"/>
              </a:rPr>
              <a:t>sound, </a:t>
            </a:r>
            <a:r>
              <a:rPr dirty="0" sz="1450" spc="-10">
                <a:latin typeface="Times New Roman"/>
                <a:cs typeface="Times New Roman"/>
              </a:rPr>
              <a:t>which was certainly </a:t>
            </a:r>
            <a:r>
              <a:rPr dirty="0" sz="1450" spc="-5">
                <a:latin typeface="Times New Roman"/>
                <a:cs typeface="Times New Roman"/>
              </a:rPr>
              <a:t>of a </a:t>
            </a:r>
            <a:r>
              <a:rPr dirty="0" sz="1450" spc="-10">
                <a:latin typeface="Times New Roman"/>
                <a:cs typeface="Times New Roman"/>
              </a:rPr>
              <a:t>portentous  </a:t>
            </a:r>
            <a:r>
              <a:rPr dirty="0" sz="1450" spc="-20">
                <a:latin typeface="Times New Roman"/>
                <a:cs typeface="Times New Roman"/>
              </a:rPr>
              <a:t>character. </a:t>
            </a:r>
            <a:r>
              <a:rPr dirty="0" sz="1450" spc="-10">
                <a:latin typeface="Times New Roman"/>
                <a:cs typeface="Times New Roman"/>
              </a:rPr>
              <a:t>In quality it appeared to blend the strains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cow, </a:t>
            </a:r>
            <a:r>
              <a:rPr dirty="0" sz="1450" spc="-10">
                <a:latin typeface="Times New Roman"/>
                <a:cs typeface="Times New Roman"/>
              </a:rPr>
              <a:t>the fog-horn,  and the mosquito; and the startling manner </a:t>
            </a:r>
            <a:r>
              <a:rPr dirty="0" sz="1450" spc="-5">
                <a:latin typeface="Times New Roman"/>
                <a:cs typeface="Times New Roman"/>
              </a:rPr>
              <a:t>of </a:t>
            </a:r>
            <a:r>
              <a:rPr dirty="0" sz="1450" spc="-10">
                <a:latin typeface="Times New Roman"/>
                <a:cs typeface="Times New Roman"/>
              </a:rPr>
              <a:t>its enunciation added  incalculably to its terrors. A dark object, </a:t>
            </a:r>
            <a:r>
              <a:rPr dirty="0" sz="1450" spc="-5">
                <a:latin typeface="Times New Roman"/>
                <a:cs typeface="Times New Roman"/>
              </a:rPr>
              <a:t>not </a:t>
            </a:r>
            <a:r>
              <a:rPr dirty="0" sz="1450" spc="-10">
                <a:latin typeface="Times New Roman"/>
                <a:cs typeface="Times New Roman"/>
              </a:rPr>
              <a:t>unlike the human form divine,  appeared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ditch.</a:t>
            </a:r>
            <a:endParaRPr sz="1450">
              <a:latin typeface="Times New Roman"/>
              <a:cs typeface="Times New Roman"/>
            </a:endParaRPr>
          </a:p>
          <a:p>
            <a:pPr algn="just" marL="12700" marR="11430" indent="255904">
              <a:lnSpc>
                <a:spcPts val="1730"/>
              </a:lnSpc>
              <a:spcBef>
                <a:spcPts val="710"/>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man,’ said Gideon, </a:t>
            </a:r>
            <a:r>
              <a:rPr dirty="0" sz="1450" spc="-25">
                <a:latin typeface="Times New Roman"/>
                <a:cs typeface="Times New Roman"/>
              </a:rPr>
              <a:t>‘it’s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seems to </a:t>
            </a:r>
            <a:r>
              <a:rPr dirty="0" sz="1450" spc="-5">
                <a:latin typeface="Times New Roman"/>
                <a:cs typeface="Times New Roman"/>
              </a:rPr>
              <a:t>be </a:t>
            </a:r>
            <a:r>
              <a:rPr dirty="0" sz="1450" spc="-10">
                <a:latin typeface="Times New Roman"/>
                <a:cs typeface="Times New Roman"/>
              </a:rPr>
              <a:t>asleep and  snoring. Hullo,’ </a:t>
            </a:r>
            <a:r>
              <a:rPr dirty="0" sz="1450" spc="-5">
                <a:latin typeface="Times New Roman"/>
                <a:cs typeface="Times New Roman"/>
              </a:rPr>
              <a:t>he </a:t>
            </a:r>
            <a:r>
              <a:rPr dirty="0" sz="1450" spc="-10">
                <a:latin typeface="Times New Roman"/>
                <a:cs typeface="Times New Roman"/>
              </a:rPr>
              <a:t>added, </a:t>
            </a:r>
            <a:r>
              <a:rPr dirty="0" sz="1450" spc="-5">
                <a:latin typeface="Times New Roman"/>
                <a:cs typeface="Times New Roman"/>
              </a:rPr>
              <a:t>a </a:t>
            </a:r>
            <a:r>
              <a:rPr dirty="0" sz="1450" spc="-10">
                <a:latin typeface="Times New Roman"/>
                <a:cs typeface="Times New Roman"/>
              </a:rPr>
              <a:t>moment </a:t>
            </a:r>
            <a:r>
              <a:rPr dirty="0" sz="1450" spc="-20">
                <a:latin typeface="Times New Roman"/>
                <a:cs typeface="Times New Roman"/>
              </a:rPr>
              <a:t>after, </a:t>
            </a:r>
            <a:r>
              <a:rPr dirty="0" sz="1450" spc="-10">
                <a:latin typeface="Times New Roman"/>
                <a:cs typeface="Times New Roman"/>
              </a:rPr>
              <a:t>‘there must </a:t>
            </a:r>
            <a:r>
              <a:rPr dirty="0" sz="1450" spc="-5">
                <a:latin typeface="Times New Roman"/>
                <a:cs typeface="Times New Roman"/>
              </a:rPr>
              <a:t>be </a:t>
            </a:r>
            <a:r>
              <a:rPr dirty="0" sz="1450" spc="-10">
                <a:latin typeface="Times New Roman"/>
                <a:cs typeface="Times New Roman"/>
              </a:rPr>
              <a:t>something wrong  with him, </a:t>
            </a:r>
            <a:r>
              <a:rPr dirty="0" sz="1450" spc="-5">
                <a:latin typeface="Times New Roman"/>
                <a:cs typeface="Times New Roman"/>
              </a:rPr>
              <a:t>he </a:t>
            </a:r>
            <a:r>
              <a:rPr dirty="0" sz="1450" spc="-15">
                <a:latin typeface="Times New Roman"/>
                <a:cs typeface="Times New Roman"/>
              </a:rPr>
              <a:t>won’t</a:t>
            </a:r>
            <a:r>
              <a:rPr dirty="0" sz="1450">
                <a:latin typeface="Times New Roman"/>
                <a:cs typeface="Times New Roman"/>
              </a:rPr>
              <a:t> </a:t>
            </a:r>
            <a:r>
              <a:rPr dirty="0" sz="1450" spc="-10">
                <a:latin typeface="Times New Roman"/>
                <a:cs typeface="Times New Roman"/>
              </a:rPr>
              <a:t>waken.’</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Gideon produced his vestas, struck one, and </a:t>
            </a:r>
            <a:r>
              <a:rPr dirty="0" sz="1450" spc="-5">
                <a:latin typeface="Times New Roman"/>
                <a:cs typeface="Times New Roman"/>
              </a:rPr>
              <a:t>by </a:t>
            </a:r>
            <a:r>
              <a:rPr dirty="0" sz="1450" spc="-10">
                <a:latin typeface="Times New Roman"/>
                <a:cs typeface="Times New Roman"/>
              </a:rPr>
              <a:t>its light recognized the tow  head </a:t>
            </a:r>
            <a:r>
              <a:rPr dirty="0" sz="1450" spc="-5">
                <a:latin typeface="Times New Roman"/>
                <a:cs typeface="Times New Roman"/>
              </a:rPr>
              <a:t>of </a:t>
            </a:r>
            <a:r>
              <a:rPr dirty="0" sz="1450" spc="-20">
                <a:latin typeface="Times New Roman"/>
                <a:cs typeface="Times New Roman"/>
              </a:rPr>
              <a:t>Harker.</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‘This is the man,’ said he, ‘as drunk as Belial. </a:t>
            </a:r>
            <a:r>
              <a:rPr dirty="0" sz="1450" spc="-5">
                <a:latin typeface="Times New Roman"/>
                <a:cs typeface="Times New Roman"/>
              </a:rPr>
              <a:t>I </a:t>
            </a:r>
            <a:r>
              <a:rPr dirty="0" sz="1450" spc="-10">
                <a:latin typeface="Times New Roman"/>
                <a:cs typeface="Times New Roman"/>
              </a:rPr>
              <a:t>see the whole story’; and to  his two companions, who had now ventured to rejoin him, </a:t>
            </a:r>
            <a:r>
              <a:rPr dirty="0" sz="1450" spc="-5">
                <a:latin typeface="Times New Roman"/>
                <a:cs typeface="Times New Roman"/>
              </a:rPr>
              <a:t>he </a:t>
            </a:r>
            <a:r>
              <a:rPr dirty="0" sz="1450" spc="-10">
                <a:latin typeface="Times New Roman"/>
                <a:cs typeface="Times New Roman"/>
              </a:rPr>
              <a:t>set forth </a:t>
            </a:r>
            <a:r>
              <a:rPr dirty="0" sz="1450" spc="-5">
                <a:latin typeface="Times New Roman"/>
                <a:cs typeface="Times New Roman"/>
              </a:rPr>
              <a:t>a </a:t>
            </a:r>
            <a:r>
              <a:rPr dirty="0" sz="1450" spc="-10">
                <a:latin typeface="Times New Roman"/>
                <a:cs typeface="Times New Roman"/>
              </a:rPr>
              <a:t>theory  </a:t>
            </a:r>
            <a:r>
              <a:rPr dirty="0" sz="1450" spc="-5">
                <a:latin typeface="Times New Roman"/>
                <a:cs typeface="Times New Roman"/>
              </a:rPr>
              <a:t>of </a:t>
            </a:r>
            <a:r>
              <a:rPr dirty="0" sz="1450" spc="-10">
                <a:latin typeface="Times New Roman"/>
                <a:cs typeface="Times New Roman"/>
              </a:rPr>
              <a:t>the divorce between the carrier and his cart, which was </a:t>
            </a:r>
            <a:r>
              <a:rPr dirty="0" sz="1450" spc="-5">
                <a:latin typeface="Times New Roman"/>
                <a:cs typeface="Times New Roman"/>
              </a:rPr>
              <a:t>not </a:t>
            </a:r>
            <a:r>
              <a:rPr dirty="0" sz="1450" spc="-10">
                <a:latin typeface="Times New Roman"/>
                <a:cs typeface="Times New Roman"/>
              </a:rPr>
              <a:t>unlike the</a:t>
            </a:r>
            <a:r>
              <a:rPr dirty="0" sz="1450" spc="145">
                <a:latin typeface="Times New Roman"/>
                <a:cs typeface="Times New Roman"/>
              </a:rPr>
              <a:t> </a:t>
            </a:r>
            <a:r>
              <a:rPr dirty="0" sz="1450" spc="-10">
                <a:latin typeface="Times New Roman"/>
                <a:cs typeface="Times New Roman"/>
              </a:rPr>
              <a:t>truth.</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‘Drunken brute!’ said Uncle Ned, </a:t>
            </a:r>
            <a:r>
              <a:rPr dirty="0" sz="1450" spc="-25">
                <a:latin typeface="Times New Roman"/>
                <a:cs typeface="Times New Roman"/>
              </a:rPr>
              <a:t>‘let’s </a:t>
            </a:r>
            <a:r>
              <a:rPr dirty="0" sz="1450" spc="-10">
                <a:latin typeface="Times New Roman"/>
                <a:cs typeface="Times New Roman"/>
              </a:rPr>
              <a:t>get him to </a:t>
            </a:r>
            <a:r>
              <a:rPr dirty="0" sz="1450" spc="-5">
                <a:latin typeface="Times New Roman"/>
                <a:cs typeface="Times New Roman"/>
              </a:rPr>
              <a:t>a </a:t>
            </a:r>
            <a:r>
              <a:rPr dirty="0" sz="1450" spc="-10">
                <a:latin typeface="Times New Roman"/>
                <a:cs typeface="Times New Roman"/>
              </a:rPr>
              <a:t>pump and give him  what </a:t>
            </a:r>
            <a:r>
              <a:rPr dirty="0" sz="1450" spc="-5">
                <a:latin typeface="Times New Roman"/>
                <a:cs typeface="Times New Roman"/>
              </a:rPr>
              <a:t>he </a:t>
            </a:r>
            <a:r>
              <a:rPr dirty="0" sz="1450" spc="-10">
                <a:latin typeface="Times New Roman"/>
                <a:cs typeface="Times New Roman"/>
              </a:rPr>
              <a:t>deserves.’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‘Not at all!’ said Gideon. ‘It is highly undesirable </a:t>
            </a:r>
            <a:r>
              <a:rPr dirty="0" sz="1450" spc="-5">
                <a:latin typeface="Times New Roman"/>
                <a:cs typeface="Times New Roman"/>
              </a:rPr>
              <a:t>he </a:t>
            </a:r>
            <a:r>
              <a:rPr dirty="0" sz="1450" spc="-10">
                <a:latin typeface="Times New Roman"/>
                <a:cs typeface="Times New Roman"/>
              </a:rPr>
              <a:t>should see </a:t>
            </a:r>
            <a:r>
              <a:rPr dirty="0" sz="1450" spc="-5">
                <a:latin typeface="Times New Roman"/>
                <a:cs typeface="Times New Roman"/>
              </a:rPr>
              <a:t>us  </a:t>
            </a:r>
            <a:r>
              <a:rPr dirty="0" sz="1450" spc="-10">
                <a:latin typeface="Times New Roman"/>
                <a:cs typeface="Times New Roman"/>
              </a:rPr>
              <a:t>together; and </a:t>
            </a:r>
            <a:r>
              <a:rPr dirty="0" sz="1450" spc="-25">
                <a:latin typeface="Times New Roman"/>
                <a:cs typeface="Times New Roman"/>
              </a:rPr>
              <a:t>really, </a:t>
            </a:r>
            <a:r>
              <a:rPr dirty="0" sz="1450" spc="-5">
                <a:latin typeface="Times New Roman"/>
                <a:cs typeface="Times New Roman"/>
              </a:rPr>
              <a:t>do you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am very much obliged to him, for this is  about the luckiest thing that could have possibly occurred. It seems to </a:t>
            </a:r>
            <a:r>
              <a:rPr dirty="0" sz="1450" spc="-15">
                <a:latin typeface="Times New Roman"/>
                <a:cs typeface="Times New Roman"/>
              </a:rPr>
              <a:t>me—  </a:t>
            </a:r>
            <a:r>
              <a:rPr dirty="0" sz="1450" spc="-10">
                <a:latin typeface="Times New Roman"/>
                <a:cs typeface="Times New Roman"/>
              </a:rPr>
              <a:t>Uncle Ned, </a:t>
            </a:r>
            <a:r>
              <a:rPr dirty="0" sz="1450" spc="-5">
                <a:latin typeface="Times New Roman"/>
                <a:cs typeface="Times New Roman"/>
              </a:rPr>
              <a:t>I </a:t>
            </a:r>
            <a:r>
              <a:rPr dirty="0" sz="1450" spc="-10">
                <a:latin typeface="Times New Roman"/>
                <a:cs typeface="Times New Roman"/>
              </a:rPr>
              <a:t>declare to heaven it seems to me—I’m clear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‘Clear </a:t>
            </a:r>
            <a:r>
              <a:rPr dirty="0" sz="1450" spc="-5">
                <a:latin typeface="Times New Roman"/>
                <a:cs typeface="Times New Roman"/>
              </a:rPr>
              <a:t>of </a:t>
            </a:r>
            <a:r>
              <a:rPr dirty="0" sz="1450" spc="-10">
                <a:latin typeface="Times New Roman"/>
                <a:cs typeface="Times New Roman"/>
              </a:rPr>
              <a:t>what?’ asked the</a:t>
            </a:r>
            <a:r>
              <a:rPr dirty="0" sz="1450" spc="-100">
                <a:latin typeface="Times New Roman"/>
                <a:cs typeface="Times New Roman"/>
              </a:rPr>
              <a:t> </a:t>
            </a:r>
            <a:r>
              <a:rPr dirty="0" sz="1450" spc="-10">
                <a:latin typeface="Times New Roman"/>
                <a:cs typeface="Times New Roman"/>
              </a:rPr>
              <a:t>Squirradical.</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 whole </a:t>
            </a:r>
            <a:r>
              <a:rPr dirty="0" sz="1450" spc="-15">
                <a:latin typeface="Times New Roman"/>
                <a:cs typeface="Times New Roman"/>
              </a:rPr>
              <a:t>affair!’ </a:t>
            </a:r>
            <a:r>
              <a:rPr dirty="0" sz="1450" spc="-10">
                <a:latin typeface="Times New Roman"/>
                <a:cs typeface="Times New Roman"/>
              </a:rPr>
              <a:t>cried Gideon. ‘That man has been ass enough to steal  the cart and the dead </a:t>
            </a:r>
            <a:r>
              <a:rPr dirty="0" sz="1450" spc="-5">
                <a:latin typeface="Times New Roman"/>
                <a:cs typeface="Times New Roman"/>
              </a:rPr>
              <a:t>body;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hopes to </a:t>
            </a:r>
            <a:r>
              <a:rPr dirty="0" sz="1450" spc="-5">
                <a:latin typeface="Times New Roman"/>
                <a:cs typeface="Times New Roman"/>
              </a:rPr>
              <a:t>do </a:t>
            </a:r>
            <a:r>
              <a:rPr dirty="0" sz="1450" spc="-10">
                <a:latin typeface="Times New Roman"/>
                <a:cs typeface="Times New Roman"/>
              </a:rPr>
              <a:t>with it </a:t>
            </a:r>
            <a:r>
              <a:rPr dirty="0" sz="1450" spc="-5">
                <a:latin typeface="Times New Roman"/>
                <a:cs typeface="Times New Roman"/>
              </a:rPr>
              <a:t>I </a:t>
            </a:r>
            <a:r>
              <a:rPr dirty="0" sz="1450" spc="-10">
                <a:latin typeface="Times New Roman"/>
                <a:cs typeface="Times New Roman"/>
              </a:rPr>
              <a:t>neither know </a:t>
            </a:r>
            <a:r>
              <a:rPr dirty="0" sz="1450" spc="-5">
                <a:latin typeface="Times New Roman"/>
                <a:cs typeface="Times New Roman"/>
              </a:rPr>
              <a:t>nor  </a:t>
            </a:r>
            <a:r>
              <a:rPr dirty="0" sz="1450" spc="-10">
                <a:latin typeface="Times New Roman"/>
                <a:cs typeface="Times New Roman"/>
              </a:rPr>
              <a:t>care. My hands are free, Jimson ceases; down with Jimson. Shake hands with  me, Uncle Ned—Julia, darling girl, Julia,</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‘Gideon, Gideon!’ said his uncle. ‘O, </a:t>
            </a:r>
            <a:r>
              <a:rPr dirty="0" sz="1450" spc="-30">
                <a:latin typeface="Times New Roman"/>
                <a:cs typeface="Times New Roman"/>
              </a:rPr>
              <a:t>it’s </a:t>
            </a:r>
            <a:r>
              <a:rPr dirty="0" sz="1450" spc="-10">
                <a:latin typeface="Times New Roman"/>
                <a:cs typeface="Times New Roman"/>
              </a:rPr>
              <a:t>all right, uncle, when we’re going  to </a:t>
            </a:r>
            <a:r>
              <a:rPr dirty="0" sz="1450" spc="-5">
                <a:latin typeface="Times New Roman"/>
                <a:cs typeface="Times New Roman"/>
              </a:rPr>
              <a:t>be </a:t>
            </a:r>
            <a:r>
              <a:rPr dirty="0" sz="1450" spc="-10">
                <a:latin typeface="Times New Roman"/>
                <a:cs typeface="Times New Roman"/>
              </a:rPr>
              <a:t>married so </a:t>
            </a:r>
            <a:r>
              <a:rPr dirty="0" sz="1450" spc="-5">
                <a:latin typeface="Times New Roman"/>
                <a:cs typeface="Times New Roman"/>
              </a:rPr>
              <a:t>soon,’ </a:t>
            </a:r>
            <a:r>
              <a:rPr dirty="0" sz="1450" spc="-10">
                <a:latin typeface="Times New Roman"/>
                <a:cs typeface="Times New Roman"/>
              </a:rPr>
              <a:t>said Gideon. </a:t>
            </a:r>
            <a:r>
              <a:rPr dirty="0" sz="1450" spc="-4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said so yourself in the  houseboat.’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‘Did I?’ said Uncle Ned; ‘I am certain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no </a:t>
            </a:r>
            <a:r>
              <a:rPr dirty="0" sz="1450" spc="-10">
                <a:latin typeface="Times New Roman"/>
                <a:cs typeface="Times New Roman"/>
              </a:rPr>
              <a:t>such</a:t>
            </a:r>
            <a:r>
              <a:rPr dirty="0" sz="1450" spc="-65">
                <a:latin typeface="Times New Roman"/>
                <a:cs typeface="Times New Roman"/>
              </a:rPr>
              <a:t> </a:t>
            </a:r>
            <a:r>
              <a:rPr dirty="0" sz="1450" spc="-5">
                <a:latin typeface="Times New Roman"/>
                <a:cs typeface="Times New Roman"/>
              </a:rPr>
              <a:t>thing.’</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‘Appeal to him, tell him </a:t>
            </a:r>
            <a:r>
              <a:rPr dirty="0" sz="1450" spc="-5">
                <a:latin typeface="Times New Roman"/>
                <a:cs typeface="Times New Roman"/>
              </a:rPr>
              <a:t>he did, </a:t>
            </a:r>
            <a:r>
              <a:rPr dirty="0" sz="1450" spc="-10">
                <a:latin typeface="Times New Roman"/>
                <a:cs typeface="Times New Roman"/>
              </a:rPr>
              <a:t>get </a:t>
            </a:r>
            <a:r>
              <a:rPr dirty="0" sz="1450" spc="-5">
                <a:latin typeface="Times New Roman"/>
                <a:cs typeface="Times New Roman"/>
              </a:rPr>
              <a:t>on </a:t>
            </a:r>
            <a:r>
              <a:rPr dirty="0" sz="1450" spc="-10">
                <a:latin typeface="Times New Roman"/>
                <a:cs typeface="Times New Roman"/>
              </a:rPr>
              <a:t>his soft side,’ cried Gideon. </a:t>
            </a:r>
            <a:r>
              <a:rPr dirty="0" sz="1450" spc="-25">
                <a:latin typeface="Times New Roman"/>
                <a:cs typeface="Times New Roman"/>
              </a:rPr>
              <a:t>‘He’s </a:t>
            </a:r>
            <a:r>
              <a:rPr dirty="0" sz="1450" spc="-5">
                <a:latin typeface="Times New Roman"/>
                <a:cs typeface="Times New Roman"/>
              </a:rPr>
              <a:t>a  </a:t>
            </a:r>
            <a:r>
              <a:rPr dirty="0" sz="1450" spc="-10">
                <a:latin typeface="Times New Roman"/>
                <a:cs typeface="Times New Roman"/>
              </a:rPr>
              <a:t>real brick if </a:t>
            </a:r>
            <a:r>
              <a:rPr dirty="0" sz="1450" spc="-5">
                <a:latin typeface="Times New Roman"/>
                <a:cs typeface="Times New Roman"/>
              </a:rPr>
              <a:t>you </a:t>
            </a:r>
            <a:r>
              <a:rPr dirty="0" sz="1450" spc="-10">
                <a:latin typeface="Times New Roman"/>
                <a:cs typeface="Times New Roman"/>
              </a:rPr>
              <a:t>get </a:t>
            </a:r>
            <a:r>
              <a:rPr dirty="0" sz="1450" spc="-5">
                <a:latin typeface="Times New Roman"/>
                <a:cs typeface="Times New Roman"/>
              </a:rPr>
              <a:t>on </a:t>
            </a:r>
            <a:r>
              <a:rPr dirty="0" sz="1450" spc="-10">
                <a:latin typeface="Times New Roman"/>
                <a:cs typeface="Times New Roman"/>
              </a:rPr>
              <a:t>his soft</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‘Dear Mr Bloomfield,’ said Julia, ‘I know Gideon will </a:t>
            </a:r>
            <a:r>
              <a:rPr dirty="0" sz="1450" spc="-5">
                <a:latin typeface="Times New Roman"/>
                <a:cs typeface="Times New Roman"/>
              </a:rPr>
              <a:t>be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30">
                <a:latin typeface="Times New Roman"/>
                <a:cs typeface="Times New Roman"/>
              </a:rPr>
              <a:t>boy,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has promised me to </a:t>
            </a:r>
            <a:r>
              <a:rPr dirty="0" sz="1450" spc="-5">
                <a:latin typeface="Times New Roman"/>
                <a:cs typeface="Times New Roman"/>
              </a:rPr>
              <a:t>do </a:t>
            </a:r>
            <a:r>
              <a:rPr dirty="0" sz="1450" spc="-10">
                <a:latin typeface="Times New Roman"/>
                <a:cs typeface="Times New Roman"/>
              </a:rPr>
              <a:t>such </a:t>
            </a:r>
            <a:r>
              <a:rPr dirty="0" sz="1450" spc="-5">
                <a:latin typeface="Times New Roman"/>
                <a:cs typeface="Times New Roman"/>
              </a:rPr>
              <a:t>a lot of </a:t>
            </a:r>
            <a:r>
              <a:rPr dirty="0" sz="1450" spc="-35">
                <a:latin typeface="Times New Roman"/>
                <a:cs typeface="Times New Roman"/>
              </a:rPr>
              <a:t>law,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see that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too.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know it is so very steadying to </a:t>
            </a:r>
            <a:r>
              <a:rPr dirty="0" sz="1450" spc="-5">
                <a:latin typeface="Times New Roman"/>
                <a:cs typeface="Times New Roman"/>
              </a:rPr>
              <a:t>young </a:t>
            </a:r>
            <a:r>
              <a:rPr dirty="0" sz="1450" spc="-10">
                <a:latin typeface="Times New Roman"/>
                <a:cs typeface="Times New Roman"/>
              </a:rPr>
              <a:t>men, everybody admits  that; </a:t>
            </a:r>
            <a:r>
              <a:rPr dirty="0" sz="1450" spc="-5">
                <a:latin typeface="Times New Roman"/>
                <a:cs typeface="Times New Roman"/>
              </a:rPr>
              <a:t>though, 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25">
                <a:latin typeface="Times New Roman"/>
                <a:cs typeface="Times New Roman"/>
              </a:rPr>
              <a:t>money, </a:t>
            </a:r>
            <a:r>
              <a:rPr dirty="0" sz="1450" spc="-10">
                <a:latin typeface="Times New Roman"/>
                <a:cs typeface="Times New Roman"/>
              </a:rPr>
              <a:t>Mr Bloomfield,’ she</a:t>
            </a:r>
            <a:r>
              <a:rPr dirty="0" sz="145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‘My dear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as this rapscallion told </a:t>
            </a:r>
            <a:r>
              <a:rPr dirty="0" sz="1450" spc="-5">
                <a:latin typeface="Times New Roman"/>
                <a:cs typeface="Times New Roman"/>
              </a:rPr>
              <a:t>you </a:t>
            </a:r>
            <a:r>
              <a:rPr dirty="0" sz="1450" spc="-10">
                <a:latin typeface="Times New Roman"/>
                <a:cs typeface="Times New Roman"/>
              </a:rPr>
              <a:t>today </a:t>
            </a:r>
            <a:r>
              <a:rPr dirty="0" sz="1450" spc="-5">
                <a:latin typeface="Times New Roman"/>
                <a:cs typeface="Times New Roman"/>
              </a:rPr>
              <a:t>on </a:t>
            </a:r>
            <a:r>
              <a:rPr dirty="0" sz="1450" spc="-10">
                <a:latin typeface="Times New Roman"/>
                <a:cs typeface="Times New Roman"/>
              </a:rPr>
              <a:t>the boat, Uncle  Ned</a:t>
            </a:r>
            <a:r>
              <a:rPr dirty="0" sz="1450" spc="160">
                <a:latin typeface="Times New Roman"/>
                <a:cs typeface="Times New Roman"/>
              </a:rPr>
              <a:t> </a:t>
            </a:r>
            <a:r>
              <a:rPr dirty="0" sz="1450" spc="-10">
                <a:latin typeface="Times New Roman"/>
                <a:cs typeface="Times New Roman"/>
              </a:rPr>
              <a:t>has</a:t>
            </a:r>
            <a:r>
              <a:rPr dirty="0" sz="1450" spc="165">
                <a:latin typeface="Times New Roman"/>
                <a:cs typeface="Times New Roman"/>
              </a:rPr>
              <a:t> </a:t>
            </a:r>
            <a:r>
              <a:rPr dirty="0" sz="1450" spc="-20">
                <a:latin typeface="Times New Roman"/>
                <a:cs typeface="Times New Roman"/>
              </a:rPr>
              <a:t>plenty,’</a:t>
            </a:r>
            <a:r>
              <a:rPr dirty="0" sz="1450" spc="55">
                <a:latin typeface="Times New Roman"/>
                <a:cs typeface="Times New Roman"/>
              </a:rPr>
              <a:t> </a:t>
            </a:r>
            <a:r>
              <a:rPr dirty="0" sz="1450" spc="-10">
                <a:latin typeface="Times New Roman"/>
                <a:cs typeface="Times New Roman"/>
              </a:rPr>
              <a:t>said</a:t>
            </a:r>
            <a:r>
              <a:rPr dirty="0" sz="1450" spc="16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Squirradical,</a:t>
            </a:r>
            <a:r>
              <a:rPr dirty="0" sz="1450" spc="165">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can</a:t>
            </a:r>
            <a:r>
              <a:rPr dirty="0" sz="1450" spc="160">
                <a:latin typeface="Times New Roman"/>
                <a:cs typeface="Times New Roman"/>
              </a:rPr>
              <a:t> </a:t>
            </a:r>
            <a:r>
              <a:rPr dirty="0" sz="1450" spc="-10">
                <a:latin typeface="Times New Roman"/>
                <a:cs typeface="Times New Roman"/>
              </a:rPr>
              <a:t>never</a:t>
            </a:r>
            <a:r>
              <a:rPr dirty="0" sz="1450" spc="165">
                <a:latin typeface="Times New Roman"/>
                <a:cs typeface="Times New Roman"/>
              </a:rPr>
              <a:t> </a:t>
            </a:r>
            <a:r>
              <a:rPr dirty="0" sz="1450" spc="-15">
                <a:latin typeface="Times New Roman"/>
                <a:cs typeface="Times New Roman"/>
              </a:rPr>
              <a:t>forget</a:t>
            </a:r>
            <a:r>
              <a:rPr dirty="0" sz="1450" spc="165">
                <a:latin typeface="Times New Roman"/>
                <a:cs typeface="Times New Roman"/>
              </a:rPr>
              <a:t> </a:t>
            </a:r>
            <a:r>
              <a:rPr dirty="0" sz="1450" spc="-10">
                <a:latin typeface="Times New Roman"/>
                <a:cs typeface="Times New Roman"/>
              </a:rPr>
              <a:t>that</a:t>
            </a:r>
            <a:r>
              <a:rPr dirty="0" sz="1450" spc="160">
                <a:latin typeface="Times New Roman"/>
                <a:cs typeface="Times New Roman"/>
              </a:rPr>
              <a:t> </a:t>
            </a:r>
            <a:r>
              <a:rPr dirty="0" sz="1450" spc="-5">
                <a:latin typeface="Times New Roman"/>
                <a:cs typeface="Times New Roman"/>
              </a:rPr>
              <a:t>you</a:t>
            </a:r>
            <a:r>
              <a:rPr dirty="0" sz="1450" spc="165">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075" cy="4365625"/>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been shamefully defrauded. So as </a:t>
            </a:r>
            <a:r>
              <a:rPr dirty="0" sz="1450" spc="-20">
                <a:latin typeface="Times New Roman"/>
                <a:cs typeface="Times New Roman"/>
              </a:rPr>
              <a:t>there’s </a:t>
            </a:r>
            <a:r>
              <a:rPr dirty="0" sz="1450" spc="-5">
                <a:latin typeface="Times New Roman"/>
                <a:cs typeface="Times New Roman"/>
              </a:rPr>
              <a:t>nobody </a:t>
            </a:r>
            <a:r>
              <a:rPr dirty="0" sz="1450" spc="-10">
                <a:latin typeface="Times New Roman"/>
                <a:cs typeface="Times New Roman"/>
              </a:rPr>
              <a:t>looking, </a:t>
            </a:r>
            <a:r>
              <a:rPr dirty="0" sz="1450" spc="-5">
                <a:latin typeface="Times New Roman"/>
                <a:cs typeface="Times New Roman"/>
              </a:rPr>
              <a:t>you </a:t>
            </a:r>
            <a:r>
              <a:rPr dirty="0" sz="1450" spc="-10">
                <a:latin typeface="Times New Roman"/>
                <a:cs typeface="Times New Roman"/>
              </a:rPr>
              <a:t>had better give  </a:t>
            </a:r>
            <a:r>
              <a:rPr dirty="0" sz="1450" spc="-5">
                <a:latin typeface="Times New Roman"/>
                <a:cs typeface="Times New Roman"/>
              </a:rPr>
              <a:t>your </a:t>
            </a:r>
            <a:r>
              <a:rPr dirty="0" sz="1450" spc="-10">
                <a:latin typeface="Times New Roman"/>
                <a:cs typeface="Times New Roman"/>
              </a:rPr>
              <a:t>Uncle Ned </a:t>
            </a:r>
            <a:r>
              <a:rPr dirty="0" sz="1450" spc="-5">
                <a:latin typeface="Times New Roman"/>
                <a:cs typeface="Times New Roman"/>
              </a:rPr>
              <a:t>a </a:t>
            </a:r>
            <a:r>
              <a:rPr dirty="0" sz="1450" spc="-10">
                <a:latin typeface="Times New Roman"/>
                <a:cs typeface="Times New Roman"/>
              </a:rPr>
              <a:t>kiss. There, </a:t>
            </a:r>
            <a:r>
              <a:rPr dirty="0" sz="1450" spc="-5">
                <a:latin typeface="Times New Roman"/>
                <a:cs typeface="Times New Roman"/>
              </a:rPr>
              <a:t>you </a:t>
            </a:r>
            <a:r>
              <a:rPr dirty="0" sz="1450" spc="-10">
                <a:latin typeface="Times New Roman"/>
                <a:cs typeface="Times New Roman"/>
              </a:rPr>
              <a:t>rogue,’ resumed Mr Bloomfield, when the  ceremony had been daintily performed, ‘this very pretty </a:t>
            </a:r>
            <a:r>
              <a:rPr dirty="0" sz="1450" spc="-5">
                <a:latin typeface="Times New Roman"/>
                <a:cs typeface="Times New Roman"/>
              </a:rPr>
              <a:t>young </a:t>
            </a:r>
            <a:r>
              <a:rPr dirty="0" sz="1450" spc="-10">
                <a:latin typeface="Times New Roman"/>
                <a:cs typeface="Times New Roman"/>
              </a:rPr>
              <a:t>lady is yours,  and </a:t>
            </a:r>
            <a:r>
              <a:rPr dirty="0" sz="1450" spc="-5">
                <a:latin typeface="Times New Roman"/>
                <a:cs typeface="Times New Roman"/>
              </a:rPr>
              <a:t>a </a:t>
            </a:r>
            <a:r>
              <a:rPr dirty="0" sz="1450" spc="-10">
                <a:latin typeface="Times New Roman"/>
                <a:cs typeface="Times New Roman"/>
              </a:rPr>
              <a:t>vast deal more than </a:t>
            </a:r>
            <a:r>
              <a:rPr dirty="0" sz="1450" spc="-5">
                <a:latin typeface="Times New Roman"/>
                <a:cs typeface="Times New Roman"/>
              </a:rPr>
              <a:t>you </a:t>
            </a:r>
            <a:r>
              <a:rPr dirty="0" sz="1450" spc="-10">
                <a:latin typeface="Times New Roman"/>
                <a:cs typeface="Times New Roman"/>
              </a:rPr>
              <a:t>deserve. But </a:t>
            </a:r>
            <a:r>
              <a:rPr dirty="0" sz="1450" spc="-30">
                <a:latin typeface="Times New Roman"/>
                <a:cs typeface="Times New Roman"/>
              </a:rPr>
              <a:t>now,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get back to the  houseboat, get </a:t>
            </a:r>
            <a:r>
              <a:rPr dirty="0" sz="1450" spc="-5">
                <a:latin typeface="Times New Roman"/>
                <a:cs typeface="Times New Roman"/>
              </a:rPr>
              <a:t>up </a:t>
            </a:r>
            <a:r>
              <a:rPr dirty="0" sz="1450" spc="-10">
                <a:latin typeface="Times New Roman"/>
                <a:cs typeface="Times New Roman"/>
              </a:rPr>
              <a:t>steam </a:t>
            </a:r>
            <a:r>
              <a:rPr dirty="0" sz="1450" spc="-5">
                <a:latin typeface="Times New Roman"/>
                <a:cs typeface="Times New Roman"/>
              </a:rPr>
              <a:t>on </a:t>
            </a:r>
            <a:r>
              <a:rPr dirty="0" sz="1450" spc="-10">
                <a:latin typeface="Times New Roman"/>
                <a:cs typeface="Times New Roman"/>
              </a:rPr>
              <a:t>the launch, and away back to</a:t>
            </a:r>
            <a:r>
              <a:rPr dirty="0" sz="1450" spc="55">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marR="6985" indent="255904">
              <a:lnSpc>
                <a:spcPts val="1730"/>
              </a:lnSpc>
              <a:spcBef>
                <a:spcPts val="844"/>
              </a:spcBef>
            </a:pPr>
            <a:r>
              <a:rPr dirty="0" sz="1450" spc="-20">
                <a:latin typeface="Times New Roman"/>
                <a:cs typeface="Times New Roman"/>
              </a:rPr>
              <a:t>‘That’s</a:t>
            </a:r>
            <a:r>
              <a:rPr dirty="0" sz="1450" spc="320">
                <a:latin typeface="Times New Roman"/>
                <a:cs typeface="Times New Roman"/>
              </a:rPr>
              <a:t> </a:t>
            </a:r>
            <a:r>
              <a:rPr dirty="0" sz="1450" spc="-10">
                <a:latin typeface="Times New Roman"/>
                <a:cs typeface="Times New Roman"/>
              </a:rPr>
              <a:t>the thing!’ cried Gideon; ‘and tomorrow there will </a:t>
            </a:r>
            <a:r>
              <a:rPr dirty="0" sz="1450" spc="-5">
                <a:latin typeface="Times New Roman"/>
                <a:cs typeface="Times New Roman"/>
              </a:rPr>
              <a:t>be no  </a:t>
            </a:r>
            <a:r>
              <a:rPr dirty="0" sz="1450" spc="-10">
                <a:latin typeface="Times New Roman"/>
                <a:cs typeface="Times New Roman"/>
              </a:rPr>
              <a:t>houseboat, and </a:t>
            </a:r>
            <a:r>
              <a:rPr dirty="0" sz="1450" spc="-5">
                <a:latin typeface="Times New Roman"/>
                <a:cs typeface="Times New Roman"/>
              </a:rPr>
              <a:t>no </a:t>
            </a:r>
            <a:r>
              <a:rPr dirty="0" sz="1450" spc="-10">
                <a:latin typeface="Times New Roman"/>
                <a:cs typeface="Times New Roman"/>
              </a:rPr>
              <a:t>Jimson, and </a:t>
            </a:r>
            <a:r>
              <a:rPr dirty="0" sz="1450" spc="-5">
                <a:latin typeface="Times New Roman"/>
                <a:cs typeface="Times New Roman"/>
              </a:rPr>
              <a:t>no </a:t>
            </a:r>
            <a:r>
              <a:rPr dirty="0" sz="1450" spc="-15">
                <a:latin typeface="Times New Roman"/>
                <a:cs typeface="Times New Roman"/>
              </a:rPr>
              <a:t>carrier’s </a:t>
            </a:r>
            <a:r>
              <a:rPr dirty="0" sz="1450" spc="-10">
                <a:latin typeface="Times New Roman"/>
                <a:cs typeface="Times New Roman"/>
              </a:rPr>
              <a:t>cart, and </a:t>
            </a:r>
            <a:r>
              <a:rPr dirty="0" sz="1450" spc="-5">
                <a:latin typeface="Times New Roman"/>
                <a:cs typeface="Times New Roman"/>
              </a:rPr>
              <a:t>no </a:t>
            </a:r>
            <a:r>
              <a:rPr dirty="0" sz="1450" spc="-10">
                <a:latin typeface="Times New Roman"/>
                <a:cs typeface="Times New Roman"/>
              </a:rPr>
              <a:t>piano; and when  Harker awakes </a:t>
            </a:r>
            <a:r>
              <a:rPr dirty="0" sz="1450" spc="-5">
                <a:latin typeface="Times New Roman"/>
                <a:cs typeface="Times New Roman"/>
              </a:rPr>
              <a:t>on </a:t>
            </a:r>
            <a:r>
              <a:rPr dirty="0" sz="1450" spc="-10">
                <a:latin typeface="Times New Roman"/>
                <a:cs typeface="Times New Roman"/>
              </a:rPr>
              <a:t>the ditchside, </a:t>
            </a:r>
            <a:r>
              <a:rPr dirty="0" sz="1450" spc="-5">
                <a:latin typeface="Times New Roman"/>
                <a:cs typeface="Times New Roman"/>
              </a:rPr>
              <a:t>he </a:t>
            </a:r>
            <a:r>
              <a:rPr dirty="0" sz="1450" spc="-10">
                <a:latin typeface="Times New Roman"/>
                <a:cs typeface="Times New Roman"/>
              </a:rPr>
              <a:t>may tell himself the whole </a:t>
            </a:r>
            <a:r>
              <a:rPr dirty="0" sz="1450" spc="-15">
                <a:latin typeface="Times New Roman"/>
                <a:cs typeface="Times New Roman"/>
              </a:rPr>
              <a:t>affair </a:t>
            </a:r>
            <a:r>
              <a:rPr dirty="0" sz="1450" spc="-10">
                <a:latin typeface="Times New Roman"/>
                <a:cs typeface="Times New Roman"/>
              </a:rPr>
              <a:t>has been  </a:t>
            </a:r>
            <a:r>
              <a:rPr dirty="0" sz="1450" spc="-5">
                <a:latin typeface="Times New Roman"/>
                <a:cs typeface="Times New Roman"/>
              </a:rPr>
              <a:t>a</a:t>
            </a:r>
            <a:r>
              <a:rPr dirty="0" sz="1450" spc="-10">
                <a:latin typeface="Times New Roman"/>
                <a:cs typeface="Times New Roman"/>
              </a:rPr>
              <a:t> dream.’</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‘Aha!’ said Uncle Ned, </a:t>
            </a:r>
            <a:r>
              <a:rPr dirty="0" sz="1450" spc="-5">
                <a:latin typeface="Times New Roman"/>
                <a:cs typeface="Times New Roman"/>
              </a:rPr>
              <a:t>‘but </a:t>
            </a:r>
            <a:r>
              <a:rPr dirty="0" sz="1450" spc="-20">
                <a:latin typeface="Times New Roman"/>
                <a:cs typeface="Times New Roman"/>
              </a:rPr>
              <a:t>there’s </a:t>
            </a:r>
            <a:r>
              <a:rPr dirty="0" sz="1450" spc="-10">
                <a:latin typeface="Times New Roman"/>
                <a:cs typeface="Times New Roman"/>
              </a:rPr>
              <a:t>another man who will have </a:t>
            </a:r>
            <a:r>
              <a:rPr dirty="0" sz="1450" spc="-5">
                <a:latin typeface="Times New Roman"/>
                <a:cs typeface="Times New Roman"/>
              </a:rPr>
              <a:t>a </a:t>
            </a:r>
            <a:r>
              <a:rPr dirty="0" sz="1450" spc="-10">
                <a:latin typeface="Times New Roman"/>
                <a:cs typeface="Times New Roman"/>
              </a:rPr>
              <a:t>different  awakening. That fellow in the cart will find </a:t>
            </a:r>
            <a:r>
              <a:rPr dirty="0" sz="1450" spc="-5">
                <a:latin typeface="Times New Roman"/>
                <a:cs typeface="Times New Roman"/>
              </a:rPr>
              <a:t>he </a:t>
            </a:r>
            <a:r>
              <a:rPr dirty="0" sz="1450" spc="-10">
                <a:latin typeface="Times New Roman"/>
                <a:cs typeface="Times New Roman"/>
              </a:rPr>
              <a:t>has been too clever </a:t>
            </a:r>
            <a:r>
              <a:rPr dirty="0" sz="1450" spc="-5">
                <a:latin typeface="Times New Roman"/>
                <a:cs typeface="Times New Roman"/>
              </a:rPr>
              <a:t>by</a:t>
            </a:r>
            <a:r>
              <a:rPr dirty="0" sz="1450" spc="125">
                <a:latin typeface="Times New Roman"/>
                <a:cs typeface="Times New Roman"/>
              </a:rPr>
              <a:t> </a:t>
            </a:r>
            <a:r>
              <a:rPr dirty="0" sz="1450" spc="-10">
                <a:latin typeface="Times New Roman"/>
                <a:cs typeface="Times New Roman"/>
              </a:rPr>
              <a:t>half.’</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‘Uncle Ned and Julia,’ said Gideon, ‘I am as happy as the King </a:t>
            </a:r>
            <a:r>
              <a:rPr dirty="0" sz="1450" spc="-5">
                <a:latin typeface="Times New Roman"/>
                <a:cs typeface="Times New Roman"/>
              </a:rPr>
              <a:t>of </a:t>
            </a:r>
            <a:r>
              <a:rPr dirty="0" sz="1450" spc="-35">
                <a:latin typeface="Times New Roman"/>
                <a:cs typeface="Times New Roman"/>
              </a:rPr>
              <a:t>Tartary,  </a:t>
            </a:r>
            <a:r>
              <a:rPr dirty="0" sz="1450" spc="-10">
                <a:latin typeface="Times New Roman"/>
                <a:cs typeface="Times New Roman"/>
              </a:rPr>
              <a:t>my heart is like </a:t>
            </a:r>
            <a:r>
              <a:rPr dirty="0" sz="1450" spc="-5">
                <a:latin typeface="Times New Roman"/>
                <a:cs typeface="Times New Roman"/>
              </a:rPr>
              <a:t>a </a:t>
            </a:r>
            <a:r>
              <a:rPr dirty="0" sz="1450" spc="-10">
                <a:latin typeface="Times New Roman"/>
                <a:cs typeface="Times New Roman"/>
              </a:rPr>
              <a:t>threepenny-bit, my heels are like feathers;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out of </a:t>
            </a:r>
            <a:r>
              <a:rPr dirty="0" sz="1450" spc="-10">
                <a:latin typeface="Times New Roman"/>
                <a:cs typeface="Times New Roman"/>
              </a:rPr>
              <a:t>all my  troubles, </a:t>
            </a:r>
            <a:r>
              <a:rPr dirty="0" sz="1450" spc="-20">
                <a:latin typeface="Times New Roman"/>
                <a:cs typeface="Times New Roman"/>
              </a:rPr>
              <a:t>Julia’s </a:t>
            </a:r>
            <a:r>
              <a:rPr dirty="0" sz="1450" spc="-10">
                <a:latin typeface="Times New Roman"/>
                <a:cs typeface="Times New Roman"/>
              </a:rPr>
              <a:t>hand is in mine. Is this </a:t>
            </a:r>
            <a:r>
              <a:rPr dirty="0" sz="1450" spc="-5">
                <a:latin typeface="Times New Roman"/>
                <a:cs typeface="Times New Roman"/>
              </a:rPr>
              <a:t>a </a:t>
            </a:r>
            <a:r>
              <a:rPr dirty="0" sz="1450" spc="-10">
                <a:latin typeface="Times New Roman"/>
                <a:cs typeface="Times New Roman"/>
              </a:rPr>
              <a:t>time for anything </a:t>
            </a:r>
            <a:r>
              <a:rPr dirty="0" sz="1450" spc="-5">
                <a:latin typeface="Times New Roman"/>
                <a:cs typeface="Times New Roman"/>
              </a:rPr>
              <a:t>but </a:t>
            </a:r>
            <a:r>
              <a:rPr dirty="0" sz="1450" spc="-10">
                <a:latin typeface="Times New Roman"/>
                <a:cs typeface="Times New Roman"/>
              </a:rPr>
              <a:t>handsome  sentiments? </a:t>
            </a:r>
            <a:r>
              <a:rPr dirty="0" sz="1450" spc="-35">
                <a:latin typeface="Times New Roman"/>
                <a:cs typeface="Times New Roman"/>
              </a:rPr>
              <a:t>Why, </a:t>
            </a:r>
            <a:r>
              <a:rPr dirty="0" sz="1450" spc="-20">
                <a:latin typeface="Times New Roman"/>
                <a:cs typeface="Times New Roman"/>
              </a:rPr>
              <a:t>there’s </a:t>
            </a:r>
            <a:r>
              <a:rPr dirty="0" sz="1450" spc="-5">
                <a:latin typeface="Times New Roman"/>
                <a:cs typeface="Times New Roman"/>
              </a:rPr>
              <a:t>not </a:t>
            </a:r>
            <a:r>
              <a:rPr dirty="0" sz="1450" spc="-10">
                <a:latin typeface="Times New Roman"/>
                <a:cs typeface="Times New Roman"/>
              </a:rPr>
              <a:t>room in me for anything </a:t>
            </a:r>
            <a:r>
              <a:rPr dirty="0" sz="1450" spc="-25">
                <a:latin typeface="Times New Roman"/>
                <a:cs typeface="Times New Roman"/>
              </a:rPr>
              <a:t>that’s </a:t>
            </a:r>
            <a:r>
              <a:rPr dirty="0" sz="1450" spc="-5">
                <a:latin typeface="Times New Roman"/>
                <a:cs typeface="Times New Roman"/>
              </a:rPr>
              <a:t>not </a:t>
            </a:r>
            <a:r>
              <a:rPr dirty="0" sz="1450" spc="-10">
                <a:latin typeface="Times New Roman"/>
                <a:cs typeface="Times New Roman"/>
              </a:rPr>
              <a:t>angelic! And  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poor </a:t>
            </a:r>
            <a:r>
              <a:rPr dirty="0" sz="1450" spc="-10">
                <a:latin typeface="Times New Roman"/>
                <a:cs typeface="Times New Roman"/>
              </a:rPr>
              <a:t>unhappy devil in the cart, </a:t>
            </a:r>
            <a:r>
              <a:rPr dirty="0" sz="1450" spc="-5">
                <a:latin typeface="Times New Roman"/>
                <a:cs typeface="Times New Roman"/>
              </a:rPr>
              <a:t>I </a:t>
            </a:r>
            <a:r>
              <a:rPr dirty="0" sz="1450" spc="-10">
                <a:latin typeface="Times New Roman"/>
                <a:cs typeface="Times New Roman"/>
              </a:rPr>
              <a:t>stand here in the </a:t>
            </a:r>
            <a:r>
              <a:rPr dirty="0" sz="1450" spc="-5">
                <a:latin typeface="Times New Roman"/>
                <a:cs typeface="Times New Roman"/>
              </a:rPr>
              <a:t>night  </a:t>
            </a:r>
            <a:r>
              <a:rPr dirty="0" sz="1450" spc="-10">
                <a:latin typeface="Times New Roman"/>
                <a:cs typeface="Times New Roman"/>
              </a:rPr>
              <a:t>and cry with </a:t>
            </a:r>
            <a:r>
              <a:rPr dirty="0" sz="1450" spc="-5">
                <a:latin typeface="Times New Roman"/>
                <a:cs typeface="Times New Roman"/>
              </a:rPr>
              <a:t>a </a:t>
            </a:r>
            <a:r>
              <a:rPr dirty="0" sz="1450" spc="-10">
                <a:latin typeface="Times New Roman"/>
                <a:cs typeface="Times New Roman"/>
              </a:rPr>
              <a:t>single heart God help</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‘Amen,’ said Uncle</a:t>
            </a:r>
            <a:r>
              <a:rPr dirty="0" sz="1450" spc="-105">
                <a:latin typeface="Times New Roman"/>
                <a:cs typeface="Times New Roman"/>
              </a:rPr>
              <a:t> </a:t>
            </a:r>
            <a:r>
              <a:rPr dirty="0" sz="1450" spc="-10">
                <a:latin typeface="Times New Roman"/>
                <a:cs typeface="Times New Roman"/>
              </a:rPr>
              <a:t>Ned.</a:t>
            </a:r>
            <a:endParaRPr sz="1450">
              <a:latin typeface="Times New Roman"/>
              <a:cs typeface="Times New Roman"/>
            </a:endParaRPr>
          </a:p>
        </p:txBody>
      </p:sp>
      <p:sp>
        <p:nvSpPr>
          <p:cNvPr id="3" name="object 3"/>
          <p:cNvSpPr txBox="1"/>
          <p:nvPr/>
        </p:nvSpPr>
        <p:spPr>
          <a:xfrm>
            <a:off x="876300" y="5529941"/>
            <a:ext cx="5807075" cy="4415790"/>
          </a:xfrm>
          <a:prstGeom prst="rect">
            <a:avLst/>
          </a:prstGeom>
        </p:spPr>
        <p:txBody>
          <a:bodyPr wrap="square" lIns="0" tIns="11430" rIns="0" bIns="0" rtlCol="0" vert="horz">
            <a:spAutoFit/>
          </a:bodyPr>
          <a:lstStyle/>
          <a:p>
            <a:pPr marL="489584">
              <a:lnSpc>
                <a:spcPct val="100000"/>
              </a:lnSpc>
              <a:spcBef>
                <a:spcPts val="90"/>
              </a:spcBef>
            </a:pPr>
            <a:r>
              <a:rPr dirty="0" sz="1450" spc="-15" b="1">
                <a:latin typeface="Times New Roman"/>
                <a:cs typeface="Times New Roman"/>
              </a:rPr>
              <a:t>CHAPTER </a:t>
            </a:r>
            <a:r>
              <a:rPr dirty="0" sz="1450" spc="-10" b="1">
                <a:latin typeface="Times New Roman"/>
                <a:cs typeface="Times New Roman"/>
              </a:rPr>
              <a:t>XIII. The </a:t>
            </a:r>
            <a:r>
              <a:rPr dirty="0" sz="1450" spc="-20" b="1">
                <a:latin typeface="Times New Roman"/>
                <a:cs typeface="Times New Roman"/>
              </a:rPr>
              <a:t>Tribulations </a:t>
            </a:r>
            <a:r>
              <a:rPr dirty="0" sz="1450" spc="-5" b="1">
                <a:latin typeface="Times New Roman"/>
                <a:cs typeface="Times New Roman"/>
              </a:rPr>
              <a:t>of </a:t>
            </a:r>
            <a:r>
              <a:rPr dirty="0" sz="1450" spc="-10" b="1">
                <a:latin typeface="Times New Roman"/>
                <a:cs typeface="Times New Roman"/>
              </a:rPr>
              <a:t>Morris: Part the</a:t>
            </a:r>
            <a:r>
              <a:rPr dirty="0" sz="1450" spc="50" b="1">
                <a:latin typeface="Times New Roman"/>
                <a:cs typeface="Times New Roman"/>
              </a:rPr>
              <a:t> </a:t>
            </a:r>
            <a:r>
              <a:rPr dirty="0" sz="1450" spc="-10" b="1">
                <a:latin typeface="Times New Roman"/>
                <a:cs typeface="Times New Roman"/>
              </a:rPr>
              <a:t>Second</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7620" indent="255904">
              <a:lnSpc>
                <a:spcPts val="1730"/>
              </a:lnSpc>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really polite age </a:t>
            </a:r>
            <a:r>
              <a:rPr dirty="0" sz="1450" spc="-5">
                <a:latin typeface="Times New Roman"/>
                <a:cs typeface="Times New Roman"/>
              </a:rPr>
              <a:t>of </a:t>
            </a:r>
            <a:r>
              <a:rPr dirty="0" sz="1450" spc="-10">
                <a:latin typeface="Times New Roman"/>
                <a:cs typeface="Times New Roman"/>
              </a:rPr>
              <a:t>literature </a:t>
            </a:r>
            <a:r>
              <a:rPr dirty="0" sz="1450" spc="-5">
                <a:latin typeface="Times New Roman"/>
                <a:cs typeface="Times New Roman"/>
              </a:rPr>
              <a:t>I </a:t>
            </a:r>
            <a:r>
              <a:rPr dirty="0" sz="1450" spc="-10">
                <a:latin typeface="Times New Roman"/>
                <a:cs typeface="Times New Roman"/>
              </a:rPr>
              <a:t>would have scorned to cast my eye  again </a:t>
            </a:r>
            <a:r>
              <a:rPr dirty="0" sz="1450" spc="-5">
                <a:latin typeface="Times New Roman"/>
                <a:cs typeface="Times New Roman"/>
              </a:rPr>
              <a:t>on </a:t>
            </a:r>
            <a:r>
              <a:rPr dirty="0" sz="1450" spc="-10">
                <a:latin typeface="Times New Roman"/>
                <a:cs typeface="Times New Roman"/>
              </a:rPr>
              <a:t>the contortions </a:t>
            </a:r>
            <a:r>
              <a:rPr dirty="0" sz="1450" spc="-5">
                <a:latin typeface="Times New Roman"/>
                <a:cs typeface="Times New Roman"/>
              </a:rPr>
              <a:t>of </a:t>
            </a:r>
            <a:r>
              <a:rPr dirty="0" sz="1450" spc="-10">
                <a:latin typeface="Times New Roman"/>
                <a:cs typeface="Times New Roman"/>
              </a:rPr>
              <a:t>Morris. But the study is in the spirit </a:t>
            </a:r>
            <a:r>
              <a:rPr dirty="0" sz="1450" spc="-5">
                <a:latin typeface="Times New Roman"/>
                <a:cs typeface="Times New Roman"/>
              </a:rPr>
              <a:t>of </a:t>
            </a:r>
            <a:r>
              <a:rPr dirty="0" sz="1450" spc="-10">
                <a:latin typeface="Times New Roman"/>
                <a:cs typeface="Times New Roman"/>
              </a:rPr>
              <a:t>the day; it  presents, besides, features </a:t>
            </a:r>
            <a:r>
              <a:rPr dirty="0" sz="1450" spc="-5">
                <a:latin typeface="Times New Roman"/>
                <a:cs typeface="Times New Roman"/>
              </a:rPr>
              <a:t>of a high, </a:t>
            </a:r>
            <a:r>
              <a:rPr dirty="0" sz="1450" spc="-10">
                <a:latin typeface="Times New Roman"/>
                <a:cs typeface="Times New Roman"/>
              </a:rPr>
              <a:t>almost </a:t>
            </a:r>
            <a:r>
              <a:rPr dirty="0" sz="1450" spc="-5">
                <a:latin typeface="Times New Roman"/>
                <a:cs typeface="Times New Roman"/>
              </a:rPr>
              <a:t>a </a:t>
            </a:r>
            <a:r>
              <a:rPr dirty="0" sz="1450" spc="-10">
                <a:latin typeface="Times New Roman"/>
                <a:cs typeface="Times New Roman"/>
              </a:rPr>
              <a:t>repulsive, morality; and if it  should prove the means </a:t>
            </a:r>
            <a:r>
              <a:rPr dirty="0" sz="1450" spc="-5">
                <a:latin typeface="Times New Roman"/>
                <a:cs typeface="Times New Roman"/>
              </a:rPr>
              <a:t>of </a:t>
            </a:r>
            <a:r>
              <a:rPr dirty="0" sz="1450" spc="-10">
                <a:latin typeface="Times New Roman"/>
                <a:cs typeface="Times New Roman"/>
              </a:rPr>
              <a:t>preventing any respectable and inexperienced  gentleman from plunging light-heartedly into crime, even political crime, this  work will </a:t>
            </a:r>
            <a:r>
              <a:rPr dirty="0" sz="1450" spc="-5">
                <a:latin typeface="Times New Roman"/>
                <a:cs typeface="Times New Roman"/>
              </a:rPr>
              <a:t>not </a:t>
            </a:r>
            <a:r>
              <a:rPr dirty="0" sz="1450" spc="-10">
                <a:latin typeface="Times New Roman"/>
                <a:cs typeface="Times New Roman"/>
              </a:rPr>
              <a:t>have been penned in</a:t>
            </a:r>
            <a:r>
              <a:rPr dirty="0" sz="1450" spc="20">
                <a:latin typeface="Times New Roman"/>
                <a:cs typeface="Times New Roman"/>
              </a:rPr>
              <a:t> </a:t>
            </a:r>
            <a:r>
              <a:rPr dirty="0" sz="1450" spc="-10">
                <a:latin typeface="Times New Roman"/>
                <a:cs typeface="Times New Roman"/>
              </a:rPr>
              <a:t>vain.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rose </a:t>
            </a:r>
            <a:r>
              <a:rPr dirty="0" sz="1450" spc="-5">
                <a:latin typeface="Times New Roman"/>
                <a:cs typeface="Times New Roman"/>
              </a:rPr>
              <a:t>on </a:t>
            </a:r>
            <a:r>
              <a:rPr dirty="0" sz="1450" spc="-10">
                <a:latin typeface="Times New Roman"/>
                <a:cs typeface="Times New Roman"/>
              </a:rPr>
              <a:t>the morrow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night </a:t>
            </a:r>
            <a:r>
              <a:rPr dirty="0" sz="1450" spc="-10">
                <a:latin typeface="Times New Roman"/>
                <a:cs typeface="Times New Roman"/>
              </a:rPr>
              <a:t>with Michael, rose from the leaden  slumber </a:t>
            </a:r>
            <a:r>
              <a:rPr dirty="0" sz="1450" spc="-5">
                <a:latin typeface="Times New Roman"/>
                <a:cs typeface="Times New Roman"/>
              </a:rPr>
              <a:t>of </a:t>
            </a:r>
            <a:r>
              <a:rPr dirty="0" sz="1450" spc="-10">
                <a:latin typeface="Times New Roman"/>
                <a:cs typeface="Times New Roman"/>
              </a:rPr>
              <a:t>distress, to find his hand tremulous, his eyes closed with rheum, his  throat parched, and his digestion obviously paralysed. ‘Lord knows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from eating!’ Morris thought; and as </a:t>
            </a:r>
            <a:r>
              <a:rPr dirty="0" sz="1450" spc="-5">
                <a:latin typeface="Times New Roman"/>
                <a:cs typeface="Times New Roman"/>
              </a:rPr>
              <a:t>he </a:t>
            </a:r>
            <a:r>
              <a:rPr dirty="0" sz="1450" spc="-10">
                <a:latin typeface="Times New Roman"/>
                <a:cs typeface="Times New Roman"/>
              </a:rPr>
              <a:t>dressed </a:t>
            </a:r>
            <a:r>
              <a:rPr dirty="0" sz="1450" spc="-5">
                <a:latin typeface="Times New Roman"/>
                <a:cs typeface="Times New Roman"/>
              </a:rPr>
              <a:t>he </a:t>
            </a:r>
            <a:r>
              <a:rPr dirty="0" sz="1450" spc="-10">
                <a:latin typeface="Times New Roman"/>
                <a:cs typeface="Times New Roman"/>
              </a:rPr>
              <a:t>reconsidered his position  under several heads. Nothing will so well depict the troubled seas in which </a:t>
            </a:r>
            <a:r>
              <a:rPr dirty="0" sz="1450" spc="-5">
                <a:latin typeface="Times New Roman"/>
                <a:cs typeface="Times New Roman"/>
              </a:rPr>
              <a:t>he  </a:t>
            </a:r>
            <a:r>
              <a:rPr dirty="0" sz="1450" spc="-10">
                <a:latin typeface="Times New Roman"/>
                <a:cs typeface="Times New Roman"/>
              </a:rPr>
              <a:t>was now voyaging as </a:t>
            </a:r>
            <a:r>
              <a:rPr dirty="0" sz="1450" spc="-5">
                <a:latin typeface="Times New Roman"/>
                <a:cs typeface="Times New Roman"/>
              </a:rPr>
              <a:t>a </a:t>
            </a:r>
            <a:r>
              <a:rPr dirty="0" sz="1450" spc="-10">
                <a:latin typeface="Times New Roman"/>
                <a:cs typeface="Times New Roman"/>
              </a:rPr>
              <a:t>review </a:t>
            </a:r>
            <a:r>
              <a:rPr dirty="0" sz="1450" spc="-5">
                <a:latin typeface="Times New Roman"/>
                <a:cs typeface="Times New Roman"/>
              </a:rPr>
              <a:t>of </a:t>
            </a:r>
            <a:r>
              <a:rPr dirty="0" sz="1450" spc="-10">
                <a:latin typeface="Times New Roman"/>
                <a:cs typeface="Times New Roman"/>
              </a:rPr>
              <a:t>these various anxieties. </a:t>
            </a:r>
            <a:r>
              <a:rPr dirty="0" sz="1450" spc="-5">
                <a:latin typeface="Times New Roman"/>
                <a:cs typeface="Times New Roman"/>
              </a:rPr>
              <a:t>I </a:t>
            </a:r>
            <a:r>
              <a:rPr dirty="0" sz="1450" spc="-10">
                <a:latin typeface="Times New Roman"/>
                <a:cs typeface="Times New Roman"/>
              </a:rPr>
              <a:t>have thrown them  (for the </a:t>
            </a:r>
            <a:r>
              <a:rPr dirty="0" sz="1450" spc="-15">
                <a:latin typeface="Times New Roman"/>
                <a:cs typeface="Times New Roman"/>
              </a:rPr>
              <a:t>reader’s </a:t>
            </a:r>
            <a:r>
              <a:rPr dirty="0" sz="1450" spc="-10">
                <a:latin typeface="Times New Roman"/>
                <a:cs typeface="Times New Roman"/>
              </a:rPr>
              <a:t>convenience) into </a:t>
            </a:r>
            <a:r>
              <a:rPr dirty="0" sz="1450" spc="-5">
                <a:latin typeface="Times New Roman"/>
                <a:cs typeface="Times New Roman"/>
              </a:rPr>
              <a:t>a </a:t>
            </a:r>
            <a:r>
              <a:rPr dirty="0" sz="1450" spc="-10">
                <a:latin typeface="Times New Roman"/>
                <a:cs typeface="Times New Roman"/>
              </a:rPr>
              <a:t>certain order; </a:t>
            </a:r>
            <a:r>
              <a:rPr dirty="0" sz="1450" spc="-5">
                <a:latin typeface="Times New Roman"/>
                <a:cs typeface="Times New Roman"/>
              </a:rPr>
              <a:t>but </a:t>
            </a:r>
            <a:r>
              <a:rPr dirty="0" sz="1450" spc="-10">
                <a:latin typeface="Times New Roman"/>
                <a:cs typeface="Times New Roman"/>
              </a:rPr>
              <a:t>in the mind </a:t>
            </a:r>
            <a:r>
              <a:rPr dirty="0" sz="1450" spc="-5">
                <a:latin typeface="Times New Roman"/>
                <a:cs typeface="Times New Roman"/>
              </a:rPr>
              <a:t>of one poor  </a:t>
            </a:r>
            <a:r>
              <a:rPr dirty="0" sz="1450" spc="-10">
                <a:latin typeface="Times New Roman"/>
                <a:cs typeface="Times New Roman"/>
              </a:rPr>
              <a:t>human equal they whirled together like the dust </a:t>
            </a:r>
            <a:r>
              <a:rPr dirty="0" sz="1450" spc="-5">
                <a:latin typeface="Times New Roman"/>
                <a:cs typeface="Times New Roman"/>
              </a:rPr>
              <a:t>of </a:t>
            </a:r>
            <a:r>
              <a:rPr dirty="0" sz="1450" spc="-10">
                <a:latin typeface="Times New Roman"/>
                <a:cs typeface="Times New Roman"/>
              </a:rPr>
              <a:t>hurricanes. </a:t>
            </a:r>
            <a:r>
              <a:rPr dirty="0" sz="1450" spc="-25">
                <a:latin typeface="Times New Roman"/>
                <a:cs typeface="Times New Roman"/>
              </a:rPr>
              <a:t>With </a:t>
            </a:r>
            <a:r>
              <a:rPr dirty="0" sz="1450" spc="-10">
                <a:latin typeface="Times New Roman"/>
                <a:cs typeface="Times New Roman"/>
              </a:rPr>
              <a:t>the same  obliging preoccupation,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put a </a:t>
            </a:r>
            <a:r>
              <a:rPr dirty="0" sz="1450" spc="-10">
                <a:latin typeface="Times New Roman"/>
                <a:cs typeface="Times New Roman"/>
              </a:rPr>
              <a:t>name to each </a:t>
            </a:r>
            <a:r>
              <a:rPr dirty="0" sz="1450" spc="-5">
                <a:latin typeface="Times New Roman"/>
                <a:cs typeface="Times New Roman"/>
              </a:rPr>
              <a:t>of </a:t>
            </a:r>
            <a:r>
              <a:rPr dirty="0" sz="1450" spc="-10">
                <a:latin typeface="Times New Roman"/>
                <a:cs typeface="Times New Roman"/>
              </a:rPr>
              <a:t>his distresses; and it will  </a:t>
            </a:r>
            <a:r>
              <a:rPr dirty="0" sz="1450" spc="-5">
                <a:latin typeface="Times New Roman"/>
                <a:cs typeface="Times New Roman"/>
              </a:rPr>
              <a:t>be </a:t>
            </a:r>
            <a:r>
              <a:rPr dirty="0" sz="1450" spc="-10">
                <a:latin typeface="Times New Roman"/>
                <a:cs typeface="Times New Roman"/>
              </a:rPr>
              <a:t>observed with pity that every individual item would have graced and  commended the cover </a:t>
            </a:r>
            <a:r>
              <a:rPr dirty="0" sz="1450" spc="-5">
                <a:latin typeface="Times New Roman"/>
                <a:cs typeface="Times New Roman"/>
              </a:rPr>
              <a:t>of a </a:t>
            </a:r>
            <a:r>
              <a:rPr dirty="0" sz="1450" spc="-10">
                <a:latin typeface="Times New Roman"/>
                <a:cs typeface="Times New Roman"/>
              </a:rPr>
              <a:t>railway</a:t>
            </a:r>
            <a:r>
              <a:rPr dirty="0" sz="1450" spc="5">
                <a:latin typeface="Times New Roman"/>
                <a:cs typeface="Times New Roman"/>
              </a:rPr>
              <a:t> </a:t>
            </a:r>
            <a:r>
              <a:rPr dirty="0" sz="1450" spc="-10">
                <a:latin typeface="Times New Roman"/>
                <a:cs typeface="Times New Roman"/>
              </a:rPr>
              <a:t>novel.</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Anxiety the First: Where is the Body? </a:t>
            </a:r>
            <a:r>
              <a:rPr dirty="0" sz="1450" spc="-25">
                <a:latin typeface="Times New Roman"/>
                <a:cs typeface="Times New Roman"/>
              </a:rPr>
              <a:t>or, </a:t>
            </a:r>
            <a:r>
              <a:rPr dirty="0" sz="1450" spc="-10">
                <a:latin typeface="Times New Roman"/>
                <a:cs typeface="Times New Roman"/>
              </a:rPr>
              <a:t>The Mystery </a:t>
            </a:r>
            <a:r>
              <a:rPr dirty="0" sz="1450" spc="-5">
                <a:latin typeface="Times New Roman"/>
                <a:cs typeface="Times New Roman"/>
              </a:rPr>
              <a:t>of </a:t>
            </a:r>
            <a:r>
              <a:rPr dirty="0" sz="1450" spc="-10">
                <a:latin typeface="Times New Roman"/>
                <a:cs typeface="Times New Roman"/>
              </a:rPr>
              <a:t>Bent Pitman. It  was now manifestly plain that Bent Pitman (as was to </a:t>
            </a:r>
            <a:r>
              <a:rPr dirty="0" sz="1450" spc="-5">
                <a:latin typeface="Times New Roman"/>
                <a:cs typeface="Times New Roman"/>
              </a:rPr>
              <a:t>be </a:t>
            </a:r>
            <a:r>
              <a:rPr dirty="0" sz="1450" spc="-10">
                <a:latin typeface="Times New Roman"/>
                <a:cs typeface="Times New Roman"/>
              </a:rPr>
              <a:t>looked for from his  ominous appellation) belonged to the darker order </a:t>
            </a:r>
            <a:r>
              <a:rPr dirty="0" sz="1450" spc="-5">
                <a:latin typeface="Times New Roman"/>
                <a:cs typeface="Times New Roman"/>
              </a:rPr>
              <a:t>of </a:t>
            </a:r>
            <a:r>
              <a:rPr dirty="0" sz="1450" spc="-10">
                <a:latin typeface="Times New Roman"/>
                <a:cs typeface="Times New Roman"/>
              </a:rPr>
              <a:t>the criminal class. An  honest man would </a:t>
            </a:r>
            <a:r>
              <a:rPr dirty="0" sz="1450" spc="-5">
                <a:latin typeface="Times New Roman"/>
                <a:cs typeface="Times New Roman"/>
              </a:rPr>
              <a:t>not </a:t>
            </a:r>
            <a:r>
              <a:rPr dirty="0" sz="1450" spc="-10">
                <a:latin typeface="Times New Roman"/>
                <a:cs typeface="Times New Roman"/>
              </a:rPr>
              <a:t>have cashed the bill; </a:t>
            </a:r>
            <a:r>
              <a:rPr dirty="0" sz="1450" spc="-5">
                <a:latin typeface="Times New Roman"/>
                <a:cs typeface="Times New Roman"/>
              </a:rPr>
              <a:t>a </a:t>
            </a:r>
            <a:r>
              <a:rPr dirty="0" sz="1450" spc="-10">
                <a:latin typeface="Times New Roman"/>
                <a:cs typeface="Times New Roman"/>
              </a:rPr>
              <a:t>humane man would </a:t>
            </a:r>
            <a:r>
              <a:rPr dirty="0" sz="1450" spc="-5">
                <a:latin typeface="Times New Roman"/>
                <a:cs typeface="Times New Roman"/>
              </a:rPr>
              <a:t>not </a:t>
            </a:r>
            <a:r>
              <a:rPr dirty="0" sz="1450" spc="-10">
                <a:latin typeface="Times New Roman"/>
                <a:cs typeface="Times New Roman"/>
              </a:rPr>
              <a:t>have  accepted in silence the tragic contents </a:t>
            </a:r>
            <a:r>
              <a:rPr dirty="0" sz="1450" spc="-5">
                <a:latin typeface="Times New Roman"/>
                <a:cs typeface="Times New Roman"/>
              </a:rPr>
              <a:t>of </a:t>
            </a:r>
            <a:r>
              <a:rPr dirty="0" sz="1450" spc="-10">
                <a:latin typeface="Times New Roman"/>
                <a:cs typeface="Times New Roman"/>
              </a:rPr>
              <a:t>the water-butt; </a:t>
            </a:r>
            <a:r>
              <a:rPr dirty="0" sz="1450" spc="-5">
                <a:latin typeface="Times New Roman"/>
                <a:cs typeface="Times New Roman"/>
              </a:rPr>
              <a:t>a </a:t>
            </a:r>
            <a:r>
              <a:rPr dirty="0" sz="1450" spc="-10">
                <a:latin typeface="Times New Roman"/>
                <a:cs typeface="Times New Roman"/>
              </a:rPr>
              <a:t>man, who was </a:t>
            </a:r>
            <a:r>
              <a:rPr dirty="0" sz="1450" spc="-5">
                <a:latin typeface="Times New Roman"/>
                <a:cs typeface="Times New Roman"/>
              </a:rPr>
              <a:t>not  </a:t>
            </a:r>
            <a:r>
              <a:rPr dirty="0" sz="1450" spc="-10">
                <a:latin typeface="Times New Roman"/>
                <a:cs typeface="Times New Roman"/>
              </a:rPr>
              <a:t>already </a:t>
            </a:r>
            <a:r>
              <a:rPr dirty="0" sz="1450" spc="-5">
                <a:latin typeface="Times New Roman"/>
                <a:cs typeface="Times New Roman"/>
              </a:rPr>
              <a:t>up </a:t>
            </a:r>
            <a:r>
              <a:rPr dirty="0" sz="1450" spc="-10">
                <a:latin typeface="Times New Roman"/>
                <a:cs typeface="Times New Roman"/>
              </a:rPr>
              <a:t>to the hilts in gore, would have lacked the means </a:t>
            </a:r>
            <a:r>
              <a:rPr dirty="0" sz="1450" spc="-5">
                <a:latin typeface="Times New Roman"/>
                <a:cs typeface="Times New Roman"/>
              </a:rPr>
              <a:t>of </a:t>
            </a:r>
            <a:r>
              <a:rPr dirty="0" sz="1450" spc="-10">
                <a:latin typeface="Times New Roman"/>
                <a:cs typeface="Times New Roman"/>
              </a:rPr>
              <a:t>secretly  disposing them. This process </a:t>
            </a:r>
            <a:r>
              <a:rPr dirty="0" sz="1450" spc="-5">
                <a:latin typeface="Times New Roman"/>
                <a:cs typeface="Times New Roman"/>
              </a:rPr>
              <a:t>of </a:t>
            </a:r>
            <a:r>
              <a:rPr dirty="0" sz="1450" spc="-10">
                <a:latin typeface="Times New Roman"/>
                <a:cs typeface="Times New Roman"/>
              </a:rPr>
              <a:t>reasoning left </a:t>
            </a:r>
            <a:r>
              <a:rPr dirty="0" sz="1450" spc="-5">
                <a:latin typeface="Times New Roman"/>
                <a:cs typeface="Times New Roman"/>
              </a:rPr>
              <a:t>a </a:t>
            </a:r>
            <a:r>
              <a:rPr dirty="0" sz="1450" spc="-10">
                <a:latin typeface="Times New Roman"/>
                <a:cs typeface="Times New Roman"/>
              </a:rPr>
              <a:t>horrid image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monster,  </a:t>
            </a:r>
            <a:r>
              <a:rPr dirty="0" sz="1450" spc="-10">
                <a:latin typeface="Times New Roman"/>
                <a:cs typeface="Times New Roman"/>
              </a:rPr>
              <a:t>Pitman. Doubtless </a:t>
            </a:r>
            <a:r>
              <a:rPr dirty="0" sz="1450" spc="-5">
                <a:latin typeface="Times New Roman"/>
                <a:cs typeface="Times New Roman"/>
              </a:rPr>
              <a:t>he </a:t>
            </a:r>
            <a:r>
              <a:rPr dirty="0" sz="1450" spc="-10">
                <a:latin typeface="Times New Roman"/>
                <a:cs typeface="Times New Roman"/>
              </a:rPr>
              <a:t>had long ago disposed </a:t>
            </a:r>
            <a:r>
              <a:rPr dirty="0" sz="1450" spc="-5">
                <a:latin typeface="Times New Roman"/>
                <a:cs typeface="Times New Roman"/>
              </a:rPr>
              <a:t>of </a:t>
            </a:r>
            <a:r>
              <a:rPr dirty="0" sz="1450" spc="-10">
                <a:latin typeface="Times New Roman"/>
                <a:cs typeface="Times New Roman"/>
              </a:rPr>
              <a:t>the body—dropping it through  </a:t>
            </a:r>
            <a:r>
              <a:rPr dirty="0" sz="1450" spc="-5">
                <a:latin typeface="Times New Roman"/>
                <a:cs typeface="Times New Roman"/>
              </a:rPr>
              <a:t>a </a:t>
            </a:r>
            <a:r>
              <a:rPr dirty="0" sz="1450" spc="-10">
                <a:latin typeface="Times New Roman"/>
                <a:cs typeface="Times New Roman"/>
              </a:rPr>
              <a:t>trapdoor in his back kitchen, Morris supposed, with some hazy recollection  </a:t>
            </a:r>
            <a:r>
              <a:rPr dirty="0" sz="1450" spc="-5">
                <a:latin typeface="Times New Roman"/>
                <a:cs typeface="Times New Roman"/>
              </a:rPr>
              <a:t>of a </a:t>
            </a:r>
            <a:r>
              <a:rPr dirty="0" sz="1450" spc="-10">
                <a:latin typeface="Times New Roman"/>
                <a:cs typeface="Times New Roman"/>
              </a:rPr>
              <a:t>picture in </a:t>
            </a:r>
            <a:r>
              <a:rPr dirty="0" sz="1450" spc="-5">
                <a:latin typeface="Times New Roman"/>
                <a:cs typeface="Times New Roman"/>
              </a:rPr>
              <a:t>a </a:t>
            </a:r>
            <a:r>
              <a:rPr dirty="0" sz="1450" spc="-10">
                <a:latin typeface="Times New Roman"/>
                <a:cs typeface="Times New Roman"/>
              </a:rPr>
              <a:t>penny dreadful; and doubtless the man now lived in wanton  splendour </a:t>
            </a:r>
            <a:r>
              <a:rPr dirty="0" sz="1450" spc="-5">
                <a:latin typeface="Times New Roman"/>
                <a:cs typeface="Times New Roman"/>
              </a:rPr>
              <a:t>on </a:t>
            </a:r>
            <a:r>
              <a:rPr dirty="0" sz="1450" spc="-10">
                <a:latin typeface="Times New Roman"/>
                <a:cs typeface="Times New Roman"/>
              </a:rPr>
              <a:t>the proceeds </a:t>
            </a:r>
            <a:r>
              <a:rPr dirty="0" sz="1450" spc="-5">
                <a:latin typeface="Times New Roman"/>
                <a:cs typeface="Times New Roman"/>
              </a:rPr>
              <a:t>of </a:t>
            </a:r>
            <a:r>
              <a:rPr dirty="0" sz="1450" spc="-10">
                <a:latin typeface="Times New Roman"/>
                <a:cs typeface="Times New Roman"/>
              </a:rPr>
              <a:t>the bill. So </a:t>
            </a:r>
            <a:r>
              <a:rPr dirty="0" sz="1450" spc="-25">
                <a:latin typeface="Times New Roman"/>
                <a:cs typeface="Times New Roman"/>
              </a:rPr>
              <a:t>far, </a:t>
            </a:r>
            <a:r>
              <a:rPr dirty="0" sz="1450" spc="-10">
                <a:latin typeface="Times New Roman"/>
                <a:cs typeface="Times New Roman"/>
              </a:rPr>
              <a:t>all was peace. But with the  profligate habits </a:t>
            </a:r>
            <a:r>
              <a:rPr dirty="0" sz="1450" spc="-5">
                <a:latin typeface="Times New Roman"/>
                <a:cs typeface="Times New Roman"/>
              </a:rPr>
              <a:t>of a </a:t>
            </a:r>
            <a:r>
              <a:rPr dirty="0" sz="1450" spc="-10">
                <a:latin typeface="Times New Roman"/>
                <a:cs typeface="Times New Roman"/>
              </a:rPr>
              <a:t>man like Bent Pitman (who was </a:t>
            </a:r>
            <a:r>
              <a:rPr dirty="0" sz="1450" spc="-5">
                <a:latin typeface="Times New Roman"/>
                <a:cs typeface="Times New Roman"/>
              </a:rPr>
              <a:t>no doubt a </a:t>
            </a:r>
            <a:r>
              <a:rPr dirty="0" sz="1450" spc="-10">
                <a:latin typeface="Times New Roman"/>
                <a:cs typeface="Times New Roman"/>
              </a:rPr>
              <a:t>hunchback in  the bargain), eight hundred </a:t>
            </a:r>
            <a:r>
              <a:rPr dirty="0" sz="1450" spc="-5">
                <a:latin typeface="Times New Roman"/>
                <a:cs typeface="Times New Roman"/>
              </a:rPr>
              <a:t>pounds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easily melted in </a:t>
            </a:r>
            <a:r>
              <a:rPr dirty="0" sz="1450" spc="-5">
                <a:latin typeface="Times New Roman"/>
                <a:cs typeface="Times New Roman"/>
              </a:rPr>
              <a:t>a </a:t>
            </a:r>
            <a:r>
              <a:rPr dirty="0" sz="1450" spc="-10">
                <a:latin typeface="Times New Roman"/>
                <a:cs typeface="Times New Roman"/>
              </a:rPr>
              <a:t>week. When  they were gone, what would </a:t>
            </a:r>
            <a:r>
              <a:rPr dirty="0" sz="1450" spc="-5">
                <a:latin typeface="Times New Roman"/>
                <a:cs typeface="Times New Roman"/>
              </a:rPr>
              <a:t>he be </a:t>
            </a:r>
            <a:r>
              <a:rPr dirty="0" sz="1450" spc="-10">
                <a:latin typeface="Times New Roman"/>
                <a:cs typeface="Times New Roman"/>
              </a:rPr>
              <a:t>likely to </a:t>
            </a:r>
            <a:r>
              <a:rPr dirty="0" sz="1450" spc="-5">
                <a:latin typeface="Times New Roman"/>
                <a:cs typeface="Times New Roman"/>
              </a:rPr>
              <a:t>do </a:t>
            </a:r>
            <a:r>
              <a:rPr dirty="0" sz="1450" spc="-10">
                <a:latin typeface="Times New Roman"/>
                <a:cs typeface="Times New Roman"/>
              </a:rPr>
              <a:t>next? A hell-like voice in  </a:t>
            </a:r>
            <a:r>
              <a:rPr dirty="0" sz="1450" spc="-20">
                <a:latin typeface="Times New Roman"/>
                <a:cs typeface="Times New Roman"/>
              </a:rPr>
              <a:t>Morris’s </a:t>
            </a:r>
            <a:r>
              <a:rPr dirty="0" sz="1450" spc="-10">
                <a:latin typeface="Times New Roman"/>
                <a:cs typeface="Times New Roman"/>
              </a:rPr>
              <a:t>own bosom gave the answer: ‘Blackmail</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Anxiety the Second: The Fraud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Tontine; </a:t>
            </a:r>
            <a:r>
              <a:rPr dirty="0" sz="1450" spc="-25">
                <a:latin typeface="Times New Roman"/>
                <a:cs typeface="Times New Roman"/>
              </a:rPr>
              <a:t>or, </a:t>
            </a:r>
            <a:r>
              <a:rPr dirty="0" sz="1450" spc="-10">
                <a:latin typeface="Times New Roman"/>
                <a:cs typeface="Times New Roman"/>
              </a:rPr>
              <a:t>Is my Uncle dead? This,  </a:t>
            </a:r>
            <a:r>
              <a:rPr dirty="0" sz="1450" spc="-5">
                <a:latin typeface="Times New Roman"/>
                <a:cs typeface="Times New Roman"/>
              </a:rPr>
              <a:t>on </a:t>
            </a:r>
            <a:r>
              <a:rPr dirty="0" sz="1450" spc="-10">
                <a:latin typeface="Times New Roman"/>
                <a:cs typeface="Times New Roman"/>
              </a:rPr>
              <a:t>which all </a:t>
            </a:r>
            <a:r>
              <a:rPr dirty="0" sz="1450" spc="-20">
                <a:latin typeface="Times New Roman"/>
                <a:cs typeface="Times New Roman"/>
              </a:rPr>
              <a:t>Morris’s </a:t>
            </a:r>
            <a:r>
              <a:rPr dirty="0" sz="1450" spc="-10">
                <a:latin typeface="Times New Roman"/>
                <a:cs typeface="Times New Roman"/>
              </a:rPr>
              <a:t>hopes depended, was yet </a:t>
            </a:r>
            <a:r>
              <a:rPr dirty="0" sz="1450" spc="-5">
                <a:latin typeface="Times New Roman"/>
                <a:cs typeface="Times New Roman"/>
              </a:rPr>
              <a:t>a </a:t>
            </a:r>
            <a:r>
              <a:rPr dirty="0" sz="1450" spc="-10">
                <a:latin typeface="Times New Roman"/>
                <a:cs typeface="Times New Roman"/>
              </a:rPr>
              <a:t>question. He had tried to  bully </a:t>
            </a:r>
            <a:r>
              <a:rPr dirty="0" sz="1450" spc="-25">
                <a:latin typeface="Times New Roman"/>
                <a:cs typeface="Times New Roman"/>
              </a:rPr>
              <a:t>Teena; </a:t>
            </a:r>
            <a:r>
              <a:rPr dirty="0" sz="1450" spc="-5">
                <a:latin typeface="Times New Roman"/>
                <a:cs typeface="Times New Roman"/>
              </a:rPr>
              <a:t>he </a:t>
            </a:r>
            <a:r>
              <a:rPr dirty="0" sz="1450" spc="-10">
                <a:latin typeface="Times New Roman"/>
                <a:cs typeface="Times New Roman"/>
              </a:rPr>
              <a:t>had tried to bribe her; and nothing came </a:t>
            </a:r>
            <a:r>
              <a:rPr dirty="0" sz="1450" spc="-5">
                <a:latin typeface="Times New Roman"/>
                <a:cs typeface="Times New Roman"/>
              </a:rPr>
              <a:t>of </a:t>
            </a:r>
            <a:r>
              <a:rPr dirty="0" sz="1450" spc="-10">
                <a:latin typeface="Times New Roman"/>
                <a:cs typeface="Times New Roman"/>
              </a:rPr>
              <a:t>it. He had his  moral conviction still; </a:t>
            </a:r>
            <a:r>
              <a:rPr dirty="0" sz="1450" spc="-5">
                <a:latin typeface="Times New Roman"/>
                <a:cs typeface="Times New Roman"/>
              </a:rPr>
              <a:t>but you </a:t>
            </a:r>
            <a:r>
              <a:rPr dirty="0" sz="1450" spc="-10">
                <a:latin typeface="Times New Roman"/>
                <a:cs typeface="Times New Roman"/>
              </a:rPr>
              <a:t>cannot blackmail </a:t>
            </a:r>
            <a:r>
              <a:rPr dirty="0" sz="1450" spc="-5">
                <a:latin typeface="Times New Roman"/>
                <a:cs typeface="Times New Roman"/>
              </a:rPr>
              <a:t>a </a:t>
            </a:r>
            <a:r>
              <a:rPr dirty="0" sz="1450" spc="-10">
                <a:latin typeface="Times New Roman"/>
                <a:cs typeface="Times New Roman"/>
              </a:rPr>
              <a:t>sharp lawyer </a:t>
            </a:r>
            <a:r>
              <a:rPr dirty="0" sz="1450" spc="-5">
                <a:latin typeface="Times New Roman"/>
                <a:cs typeface="Times New Roman"/>
              </a:rPr>
              <a:t>on a </a:t>
            </a:r>
            <a:r>
              <a:rPr dirty="0" sz="1450" spc="-10">
                <a:latin typeface="Times New Roman"/>
                <a:cs typeface="Times New Roman"/>
              </a:rPr>
              <a:t>moral  conviction. And besides, since his interview with Michael, the idea wore </a:t>
            </a:r>
            <a:r>
              <a:rPr dirty="0" sz="1450" spc="-5">
                <a:latin typeface="Times New Roman"/>
                <a:cs typeface="Times New Roman"/>
              </a:rPr>
              <a:t>a </a:t>
            </a:r>
            <a:r>
              <a:rPr dirty="0" sz="1450" spc="-10">
                <a:latin typeface="Times New Roman"/>
                <a:cs typeface="Times New Roman"/>
              </a:rPr>
              <a:t>less  attractive countenance. </a:t>
            </a:r>
            <a:r>
              <a:rPr dirty="0" sz="1450" spc="-50">
                <a:latin typeface="Times New Roman"/>
                <a:cs typeface="Times New Roman"/>
              </a:rPr>
              <a:t>Was </a:t>
            </a:r>
            <a:r>
              <a:rPr dirty="0" sz="1450" spc="-10">
                <a:latin typeface="Times New Roman"/>
                <a:cs typeface="Times New Roman"/>
              </a:rPr>
              <a:t>Michael the man to </a:t>
            </a:r>
            <a:r>
              <a:rPr dirty="0" sz="1450" spc="-5">
                <a:latin typeface="Times New Roman"/>
                <a:cs typeface="Times New Roman"/>
              </a:rPr>
              <a:t>be </a:t>
            </a:r>
            <a:r>
              <a:rPr dirty="0" sz="1450" spc="-10">
                <a:latin typeface="Times New Roman"/>
                <a:cs typeface="Times New Roman"/>
              </a:rPr>
              <a:t>blackmailed? and was  Morris the man to </a:t>
            </a:r>
            <a:r>
              <a:rPr dirty="0" sz="1450" spc="-5">
                <a:latin typeface="Times New Roman"/>
                <a:cs typeface="Times New Roman"/>
              </a:rPr>
              <a:t>do </a:t>
            </a:r>
            <a:r>
              <a:rPr dirty="0" sz="1450" spc="-10">
                <a:latin typeface="Times New Roman"/>
                <a:cs typeface="Times New Roman"/>
              </a:rPr>
              <a:t>it? Grave considerations. </a:t>
            </a: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that I’m afraid </a:t>
            </a:r>
            <a:r>
              <a:rPr dirty="0" sz="1450" spc="-5">
                <a:latin typeface="Times New Roman"/>
                <a:cs typeface="Times New Roman"/>
              </a:rPr>
              <a:t>of </a:t>
            </a:r>
            <a:r>
              <a:rPr dirty="0" sz="1450" spc="-10">
                <a:latin typeface="Times New Roman"/>
                <a:cs typeface="Times New Roman"/>
              </a:rPr>
              <a:t>him,’  Morris so far condescended to reassure himself; </a:t>
            </a:r>
            <a:r>
              <a:rPr dirty="0" sz="1450" spc="-5">
                <a:latin typeface="Times New Roman"/>
                <a:cs typeface="Times New Roman"/>
              </a:rPr>
              <a:t>‘but 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very certain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ground, </a:t>
            </a:r>
            <a:r>
              <a:rPr dirty="0" sz="1450" spc="-10">
                <a:latin typeface="Times New Roman"/>
                <a:cs typeface="Times New Roman"/>
              </a:rPr>
              <a:t>and the deuce </a:t>
            </a:r>
            <a:r>
              <a:rPr dirty="0" sz="1450" spc="-5">
                <a:latin typeface="Times New Roman"/>
                <a:cs typeface="Times New Roman"/>
              </a:rPr>
              <a:t>of </a:t>
            </a:r>
            <a:r>
              <a:rPr dirty="0" sz="1450" spc="-10">
                <a:latin typeface="Times New Roman"/>
                <a:cs typeface="Times New Roman"/>
              </a:rPr>
              <a:t>it is,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no </a:t>
            </a:r>
            <a:r>
              <a:rPr dirty="0" sz="1450" spc="-35">
                <a:latin typeface="Times New Roman"/>
                <a:cs typeface="Times New Roman"/>
              </a:rPr>
              <a:t>way. </a:t>
            </a:r>
            <a:r>
              <a:rPr dirty="0" sz="1450" spc="-10">
                <a:latin typeface="Times New Roman"/>
                <a:cs typeface="Times New Roman"/>
              </a:rPr>
              <a:t>How unlike is life to novels! </a:t>
            </a:r>
            <a:r>
              <a:rPr dirty="0" sz="1450" spc="-5">
                <a:latin typeface="Times New Roman"/>
                <a:cs typeface="Times New Roman"/>
              </a:rPr>
              <a:t>I  </a:t>
            </a:r>
            <a:r>
              <a:rPr dirty="0" sz="1450" spc="-10">
                <a:latin typeface="Times New Roman"/>
                <a:cs typeface="Times New Roman"/>
              </a:rPr>
              <a:t>wouldn’t have even begun this business in </a:t>
            </a:r>
            <a:r>
              <a:rPr dirty="0" sz="1450" spc="-5">
                <a:latin typeface="Times New Roman"/>
                <a:cs typeface="Times New Roman"/>
              </a:rPr>
              <a:t>a </a:t>
            </a:r>
            <a:r>
              <a:rPr dirty="0" sz="1450" spc="-10">
                <a:latin typeface="Times New Roman"/>
                <a:cs typeface="Times New Roman"/>
              </a:rPr>
              <a:t>novel, </a:t>
            </a:r>
            <a:r>
              <a:rPr dirty="0" sz="1450" spc="-5">
                <a:latin typeface="Times New Roman"/>
                <a:cs typeface="Times New Roman"/>
              </a:rPr>
              <a:t>but </a:t>
            </a:r>
            <a:r>
              <a:rPr dirty="0" sz="1450" spc="-10">
                <a:latin typeface="Times New Roman"/>
                <a:cs typeface="Times New Roman"/>
              </a:rPr>
              <a:t>what I’d have met </a:t>
            </a:r>
            <a:r>
              <a:rPr dirty="0" sz="1450" spc="-5">
                <a:latin typeface="Times New Roman"/>
                <a:cs typeface="Times New Roman"/>
              </a:rPr>
              <a:t>a  </a:t>
            </a:r>
            <a:r>
              <a:rPr dirty="0" sz="1450" spc="-10">
                <a:latin typeface="Times New Roman"/>
                <a:cs typeface="Times New Roman"/>
              </a:rPr>
              <a:t>dark, slouching fellow in the Oxford Road, who’d have become my  accomplice, and known all about how to </a:t>
            </a:r>
            <a:r>
              <a:rPr dirty="0" sz="1450" spc="-5">
                <a:latin typeface="Times New Roman"/>
                <a:cs typeface="Times New Roman"/>
              </a:rPr>
              <a:t>do </a:t>
            </a:r>
            <a:r>
              <a:rPr dirty="0" sz="1450" spc="-10">
                <a:latin typeface="Times New Roman"/>
                <a:cs typeface="Times New Roman"/>
              </a:rPr>
              <a:t>it, and probably broken into  </a:t>
            </a:r>
            <a:r>
              <a:rPr dirty="0" sz="1450" spc="-20">
                <a:latin typeface="Times New Roman"/>
                <a:cs typeface="Times New Roman"/>
              </a:rPr>
              <a:t>Michael’s </a:t>
            </a:r>
            <a:r>
              <a:rPr dirty="0" sz="1450" spc="-10">
                <a:latin typeface="Times New Roman"/>
                <a:cs typeface="Times New Roman"/>
              </a:rPr>
              <a:t>house at </a:t>
            </a:r>
            <a:r>
              <a:rPr dirty="0" sz="1450" spc="-5">
                <a:latin typeface="Times New Roman"/>
                <a:cs typeface="Times New Roman"/>
              </a:rPr>
              <a:t>night </a:t>
            </a:r>
            <a:r>
              <a:rPr dirty="0" sz="1450" spc="-10">
                <a:latin typeface="Times New Roman"/>
                <a:cs typeface="Times New Roman"/>
              </a:rPr>
              <a:t>and found nothing </a:t>
            </a:r>
            <a:r>
              <a:rPr dirty="0" sz="1450" spc="-5">
                <a:latin typeface="Times New Roman"/>
                <a:cs typeface="Times New Roman"/>
              </a:rPr>
              <a:t>but a </a:t>
            </a:r>
            <a:r>
              <a:rPr dirty="0" sz="1450" spc="-10">
                <a:latin typeface="Times New Roman"/>
                <a:cs typeface="Times New Roman"/>
              </a:rPr>
              <a:t>waxwork image; and then  blackmailed </a:t>
            </a:r>
            <a:r>
              <a:rPr dirty="0" sz="1450" spc="-5">
                <a:latin typeface="Times New Roman"/>
                <a:cs typeface="Times New Roman"/>
              </a:rPr>
              <a:t>or </a:t>
            </a:r>
            <a:r>
              <a:rPr dirty="0" sz="1450" spc="-10">
                <a:latin typeface="Times New Roman"/>
                <a:cs typeface="Times New Roman"/>
              </a:rPr>
              <a:t>murdered me. But here, in real life, </a:t>
            </a:r>
            <a:r>
              <a:rPr dirty="0" sz="1450" spc="-5">
                <a:latin typeface="Times New Roman"/>
                <a:cs typeface="Times New Roman"/>
              </a:rPr>
              <a:t>I </a:t>
            </a:r>
            <a:r>
              <a:rPr dirty="0" sz="1450" spc="-10">
                <a:latin typeface="Times New Roman"/>
                <a:cs typeface="Times New Roman"/>
              </a:rPr>
              <a:t>might walk the streets till  </a:t>
            </a:r>
            <a:r>
              <a:rPr dirty="0" sz="1450" spc="-5">
                <a:latin typeface="Times New Roman"/>
                <a:cs typeface="Times New Roman"/>
              </a:rPr>
              <a:t>I </a:t>
            </a:r>
            <a:r>
              <a:rPr dirty="0" sz="1450" spc="-10">
                <a:latin typeface="Times New Roman"/>
                <a:cs typeface="Times New Roman"/>
              </a:rPr>
              <a:t>dropped dead, and </a:t>
            </a:r>
            <a:r>
              <a:rPr dirty="0" sz="1450" spc="-5">
                <a:latin typeface="Times New Roman"/>
                <a:cs typeface="Times New Roman"/>
              </a:rPr>
              <a:t>none of </a:t>
            </a:r>
            <a:r>
              <a:rPr dirty="0" sz="1450" spc="-10">
                <a:latin typeface="Times New Roman"/>
                <a:cs typeface="Times New Roman"/>
              </a:rPr>
              <a:t>the criminal classes would look near me. Though,  to </a:t>
            </a:r>
            <a:r>
              <a:rPr dirty="0" sz="1450" spc="-5">
                <a:latin typeface="Times New Roman"/>
                <a:cs typeface="Times New Roman"/>
              </a:rPr>
              <a:t>be </a:t>
            </a:r>
            <a:r>
              <a:rPr dirty="0" sz="1450" spc="-10">
                <a:latin typeface="Times New Roman"/>
                <a:cs typeface="Times New Roman"/>
              </a:rPr>
              <a:t>sure, there is always Pitman,’ </a:t>
            </a:r>
            <a:r>
              <a:rPr dirty="0" sz="1450" spc="-5">
                <a:latin typeface="Times New Roman"/>
                <a:cs typeface="Times New Roman"/>
              </a:rPr>
              <a:t>he </a:t>
            </a:r>
            <a:r>
              <a:rPr dirty="0" sz="1450" spc="-10">
                <a:latin typeface="Times New Roman"/>
                <a:cs typeface="Times New Roman"/>
              </a:rPr>
              <a:t>added</a:t>
            </a:r>
            <a:r>
              <a:rPr dirty="0" sz="1450" spc="-75">
                <a:latin typeface="Times New Roman"/>
                <a:cs typeface="Times New Roman"/>
              </a:rPr>
              <a:t> </a:t>
            </a:r>
            <a:r>
              <a:rPr dirty="0" sz="1450" spc="-15">
                <a:latin typeface="Times New Roman"/>
                <a:cs typeface="Times New Roman"/>
              </a:rPr>
              <a:t>thoughtfully.</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Anxiety the Third: The Cottage at Browndean; </a:t>
            </a:r>
            <a:r>
              <a:rPr dirty="0" sz="1450" spc="-25">
                <a:latin typeface="Times New Roman"/>
                <a:cs typeface="Times New Roman"/>
              </a:rPr>
              <a:t>or, </a:t>
            </a:r>
            <a:r>
              <a:rPr dirty="0" sz="1450" spc="-10">
                <a:latin typeface="Times New Roman"/>
                <a:cs typeface="Times New Roman"/>
              </a:rPr>
              <a:t>The Underpaid  Accomplice. For </a:t>
            </a:r>
            <a:r>
              <a:rPr dirty="0" sz="1450" spc="-5">
                <a:latin typeface="Times New Roman"/>
                <a:cs typeface="Times New Roman"/>
              </a:rPr>
              <a:t>he </a:t>
            </a:r>
            <a:r>
              <a:rPr dirty="0" sz="1450" spc="-10">
                <a:latin typeface="Times New Roman"/>
                <a:cs typeface="Times New Roman"/>
              </a:rPr>
              <a:t>had an accomplice, and that accomplice was blooming  unseen in </a:t>
            </a:r>
            <a:r>
              <a:rPr dirty="0" sz="1450" spc="-5">
                <a:latin typeface="Times New Roman"/>
                <a:cs typeface="Times New Roman"/>
              </a:rPr>
              <a:t>a </a:t>
            </a:r>
            <a:r>
              <a:rPr dirty="0" sz="1450" spc="-10">
                <a:latin typeface="Times New Roman"/>
                <a:cs typeface="Times New Roman"/>
              </a:rPr>
              <a:t>damp cottage in Hampshire with empty pockets. What could </a:t>
            </a:r>
            <a:r>
              <a:rPr dirty="0" sz="1450" spc="-5">
                <a:latin typeface="Times New Roman"/>
                <a:cs typeface="Times New Roman"/>
              </a:rPr>
              <a:t>be  done </a:t>
            </a:r>
            <a:r>
              <a:rPr dirty="0" sz="1450" spc="-10">
                <a:latin typeface="Times New Roman"/>
                <a:cs typeface="Times New Roman"/>
              </a:rPr>
              <a:t>about that? He really </a:t>
            </a:r>
            <a:r>
              <a:rPr dirty="0" sz="1450" spc="-5">
                <a:latin typeface="Times New Roman"/>
                <a:cs typeface="Times New Roman"/>
              </a:rPr>
              <a:t>ought </a:t>
            </a:r>
            <a:r>
              <a:rPr dirty="0" sz="1450" spc="-10">
                <a:latin typeface="Times New Roman"/>
                <a:cs typeface="Times New Roman"/>
              </a:rPr>
              <a:t>to have sent him something; if it was only </a:t>
            </a:r>
            <a:r>
              <a:rPr dirty="0" sz="1450" spc="-5">
                <a:latin typeface="Times New Roman"/>
                <a:cs typeface="Times New Roman"/>
              </a:rPr>
              <a:t>a  </a:t>
            </a:r>
            <a:r>
              <a:rPr dirty="0" sz="1450" spc="-10">
                <a:latin typeface="Times New Roman"/>
                <a:cs typeface="Times New Roman"/>
              </a:rPr>
              <a:t>post-office order for five </a:t>
            </a:r>
            <a:r>
              <a:rPr dirty="0" sz="1450" spc="-5">
                <a:latin typeface="Times New Roman"/>
                <a:cs typeface="Times New Roman"/>
              </a:rPr>
              <a:t>bob, </a:t>
            </a:r>
            <a:r>
              <a:rPr dirty="0" sz="1450" spc="-10">
                <a:latin typeface="Times New Roman"/>
                <a:cs typeface="Times New Roman"/>
              </a:rPr>
              <a:t>enough to prove that </a:t>
            </a:r>
            <a:r>
              <a:rPr dirty="0" sz="1450" spc="-5">
                <a:latin typeface="Times New Roman"/>
                <a:cs typeface="Times New Roman"/>
              </a:rPr>
              <a:t>he </a:t>
            </a:r>
            <a:r>
              <a:rPr dirty="0" sz="1450" spc="-10">
                <a:latin typeface="Times New Roman"/>
                <a:cs typeface="Times New Roman"/>
              </a:rPr>
              <a:t>was kept in mind,  enough to keep him in hope, </a:t>
            </a:r>
            <a:r>
              <a:rPr dirty="0" sz="1450" spc="-20">
                <a:latin typeface="Times New Roman"/>
                <a:cs typeface="Times New Roman"/>
              </a:rPr>
              <a:t>beer, </a:t>
            </a:r>
            <a:r>
              <a:rPr dirty="0" sz="1450" spc="-10">
                <a:latin typeface="Times New Roman"/>
                <a:cs typeface="Times New Roman"/>
              </a:rPr>
              <a:t>and tobacco. ‘But what would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Morris; and ruefully poured into his hand </a:t>
            </a:r>
            <a:r>
              <a:rPr dirty="0" sz="1450" spc="-5">
                <a:latin typeface="Times New Roman"/>
                <a:cs typeface="Times New Roman"/>
              </a:rPr>
              <a:t>a </a:t>
            </a:r>
            <a:r>
              <a:rPr dirty="0" sz="1450" spc="-10">
                <a:latin typeface="Times New Roman"/>
                <a:cs typeface="Times New Roman"/>
              </a:rPr>
              <a:t>half-crown, </a:t>
            </a:r>
            <a:r>
              <a:rPr dirty="0" sz="1450" spc="-5">
                <a:latin typeface="Times New Roman"/>
                <a:cs typeface="Times New Roman"/>
              </a:rPr>
              <a:t>a </a:t>
            </a:r>
            <a:r>
              <a:rPr dirty="0" sz="1450" spc="-10">
                <a:latin typeface="Times New Roman"/>
                <a:cs typeface="Times New Roman"/>
              </a:rPr>
              <a:t>florin, and  eightpence in small change. For </a:t>
            </a:r>
            <a:r>
              <a:rPr dirty="0" sz="1450" spc="-5">
                <a:latin typeface="Times New Roman"/>
                <a:cs typeface="Times New Roman"/>
              </a:rPr>
              <a:t>a </a:t>
            </a:r>
            <a:r>
              <a:rPr dirty="0" sz="1450" spc="-10">
                <a:latin typeface="Times New Roman"/>
                <a:cs typeface="Times New Roman"/>
              </a:rPr>
              <a:t>man in </a:t>
            </a:r>
            <a:r>
              <a:rPr dirty="0" sz="1450" spc="-20">
                <a:latin typeface="Times New Roman"/>
                <a:cs typeface="Times New Roman"/>
              </a:rPr>
              <a:t>Morris’s </a:t>
            </a:r>
            <a:r>
              <a:rPr dirty="0" sz="1450" spc="-10">
                <a:latin typeface="Times New Roman"/>
                <a:cs typeface="Times New Roman"/>
              </a:rPr>
              <a:t>position, at war with all  </a:t>
            </a:r>
            <a:r>
              <a:rPr dirty="0" sz="1450" spc="-20">
                <a:latin typeface="Times New Roman"/>
                <a:cs typeface="Times New Roman"/>
              </a:rPr>
              <a:t>society, </a:t>
            </a:r>
            <a:r>
              <a:rPr dirty="0" sz="1450" spc="-10">
                <a:latin typeface="Times New Roman"/>
                <a:cs typeface="Times New Roman"/>
              </a:rPr>
              <a:t>and conducting, with the hand </a:t>
            </a:r>
            <a:r>
              <a:rPr dirty="0" sz="1450" spc="-5">
                <a:latin typeface="Times New Roman"/>
                <a:cs typeface="Times New Roman"/>
              </a:rPr>
              <a:t>of </a:t>
            </a:r>
            <a:r>
              <a:rPr dirty="0" sz="1450" spc="-10">
                <a:latin typeface="Times New Roman"/>
                <a:cs typeface="Times New Roman"/>
              </a:rPr>
              <a:t>inexperience, </a:t>
            </a:r>
            <a:r>
              <a:rPr dirty="0" sz="1450" spc="-5">
                <a:latin typeface="Times New Roman"/>
                <a:cs typeface="Times New Roman"/>
              </a:rPr>
              <a:t>a </a:t>
            </a:r>
            <a:r>
              <a:rPr dirty="0" sz="1450" spc="-10">
                <a:latin typeface="Times New Roman"/>
                <a:cs typeface="Times New Roman"/>
              </a:rPr>
              <a:t>widely ramified  intrigue, the sum was already </a:t>
            </a:r>
            <a:r>
              <a:rPr dirty="0" sz="1450" spc="-5">
                <a:latin typeface="Times New Roman"/>
                <a:cs typeface="Times New Roman"/>
              </a:rPr>
              <a:t>a </a:t>
            </a:r>
            <a:r>
              <a:rPr dirty="0" sz="1450" spc="-10">
                <a:latin typeface="Times New Roman"/>
                <a:cs typeface="Times New Roman"/>
              </a:rPr>
              <a:t>derision. John would have to </a:t>
            </a:r>
            <a:r>
              <a:rPr dirty="0" sz="1450" spc="-5">
                <a:latin typeface="Times New Roman"/>
                <a:cs typeface="Times New Roman"/>
              </a:rPr>
              <a:t>be doing; no  </a:t>
            </a:r>
            <a:r>
              <a:rPr dirty="0" sz="1450" spc="-10">
                <a:latin typeface="Times New Roman"/>
                <a:cs typeface="Times New Roman"/>
              </a:rPr>
              <a:t>mistake</a:t>
            </a:r>
            <a:r>
              <a:rPr dirty="0" sz="1450" spc="80">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10">
                <a:latin typeface="Times New Roman"/>
                <a:cs typeface="Times New Roman"/>
              </a:rPr>
              <a:t>‘But</a:t>
            </a:r>
            <a:r>
              <a:rPr dirty="0" sz="1450" spc="80">
                <a:latin typeface="Times New Roman"/>
                <a:cs typeface="Times New Roman"/>
              </a:rPr>
              <a:t> </a:t>
            </a:r>
            <a:r>
              <a:rPr dirty="0" sz="1450" spc="-10">
                <a:latin typeface="Times New Roman"/>
                <a:cs typeface="Times New Roman"/>
              </a:rPr>
              <a:t>then,’</a:t>
            </a:r>
            <a:r>
              <a:rPr dirty="0" sz="1450" spc="-30">
                <a:latin typeface="Times New Roman"/>
                <a:cs typeface="Times New Roman"/>
              </a:rPr>
              <a:t> </a:t>
            </a:r>
            <a:r>
              <a:rPr dirty="0" sz="1450" spc="-10">
                <a:latin typeface="Times New Roman"/>
                <a:cs typeface="Times New Roman"/>
              </a:rPr>
              <a:t>asked</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hell-like</a:t>
            </a:r>
            <a:r>
              <a:rPr dirty="0" sz="1450" spc="85">
                <a:latin typeface="Times New Roman"/>
                <a:cs typeface="Times New Roman"/>
              </a:rPr>
              <a:t> </a:t>
            </a:r>
            <a:r>
              <a:rPr dirty="0" sz="1450" spc="-10">
                <a:latin typeface="Times New Roman"/>
                <a:cs typeface="Times New Roman"/>
              </a:rPr>
              <a:t>voice,</a:t>
            </a:r>
            <a:r>
              <a:rPr dirty="0" sz="1450" spc="85">
                <a:latin typeface="Times New Roman"/>
                <a:cs typeface="Times New Roman"/>
              </a:rPr>
              <a:t> </a:t>
            </a:r>
            <a:r>
              <a:rPr dirty="0" sz="1450" spc="-10">
                <a:latin typeface="Times New Roman"/>
                <a:cs typeface="Times New Roman"/>
              </a:rPr>
              <a:t>‘how</a:t>
            </a:r>
            <a:r>
              <a:rPr dirty="0" sz="1450" spc="80">
                <a:latin typeface="Times New Roman"/>
                <a:cs typeface="Times New Roman"/>
              </a:rPr>
              <a:t> </a:t>
            </a:r>
            <a:r>
              <a:rPr dirty="0" sz="1450" spc="-10">
                <a:latin typeface="Times New Roman"/>
                <a:cs typeface="Times New Roman"/>
              </a:rPr>
              <a:t>long</a:t>
            </a:r>
            <a:r>
              <a:rPr dirty="0" sz="1450" spc="85">
                <a:latin typeface="Times New Roman"/>
                <a:cs typeface="Times New Roman"/>
              </a:rPr>
              <a:t> </a:t>
            </a:r>
            <a:r>
              <a:rPr dirty="0" sz="1450" spc="-10">
                <a:latin typeface="Times New Roman"/>
                <a:cs typeface="Times New Roman"/>
              </a:rPr>
              <a:t>is</a:t>
            </a:r>
            <a:r>
              <a:rPr dirty="0" sz="1450" spc="85">
                <a:latin typeface="Times New Roman"/>
                <a:cs typeface="Times New Roman"/>
              </a:rPr>
              <a:t> </a:t>
            </a:r>
            <a:r>
              <a:rPr dirty="0" sz="1450" spc="-10">
                <a:latin typeface="Times New Roman"/>
                <a:cs typeface="Times New Roman"/>
              </a:rPr>
              <a:t>John</a:t>
            </a:r>
            <a:r>
              <a:rPr dirty="0" sz="1450" spc="85">
                <a:latin typeface="Times New Roman"/>
                <a:cs typeface="Times New Roman"/>
              </a:rPr>
              <a:t> </a:t>
            </a:r>
            <a:r>
              <a:rPr dirty="0" sz="1450" spc="-10">
                <a:latin typeface="Times New Roman"/>
                <a:cs typeface="Times New Roman"/>
              </a:rPr>
              <a:t>likely</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3774"/>
            <a:ext cx="5807075" cy="9278620"/>
          </a:xfrm>
          <a:prstGeom prst="rect">
            <a:avLst/>
          </a:prstGeom>
        </p:spPr>
        <p:txBody>
          <a:bodyPr wrap="square" lIns="0" tIns="114935" rIns="0" bIns="0" rtlCol="0" vert="horz">
            <a:spAutoFit/>
          </a:bodyPr>
          <a:lstStyle/>
          <a:p>
            <a:pPr marL="12700">
              <a:lnSpc>
                <a:spcPct val="100000"/>
              </a:lnSpc>
              <a:spcBef>
                <a:spcPts val="905"/>
              </a:spcBef>
            </a:pPr>
            <a:r>
              <a:rPr dirty="0" sz="1450" spc="-10">
                <a:latin typeface="Times New Roman"/>
                <a:cs typeface="Times New Roman"/>
              </a:rPr>
              <a:t>to stand</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70"/>
              </a:spcBef>
            </a:pPr>
            <a:r>
              <a:rPr dirty="0" sz="1450" spc="-10">
                <a:latin typeface="Times New Roman"/>
                <a:cs typeface="Times New Roman"/>
              </a:rPr>
              <a:t>Anxiety the Fourth: The Leather Business; </a:t>
            </a:r>
            <a:r>
              <a:rPr dirty="0" sz="1450" spc="-25">
                <a:latin typeface="Times New Roman"/>
                <a:cs typeface="Times New Roman"/>
              </a:rPr>
              <a:t>or, </a:t>
            </a:r>
            <a:r>
              <a:rPr dirty="0" sz="1450" spc="-10">
                <a:latin typeface="Times New Roman"/>
                <a:cs typeface="Times New Roman"/>
              </a:rPr>
              <a:t>The Shutters at Last: </a:t>
            </a:r>
            <a:r>
              <a:rPr dirty="0" sz="1450" spc="-5">
                <a:latin typeface="Times New Roman"/>
                <a:cs typeface="Times New Roman"/>
              </a:rPr>
              <a:t>a </a:t>
            </a:r>
            <a:r>
              <a:rPr dirty="0" sz="1450" spc="-35">
                <a:latin typeface="Times New Roman"/>
                <a:cs typeface="Times New Roman"/>
              </a:rPr>
              <a:t>Tale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City. </a:t>
            </a:r>
            <a:r>
              <a:rPr dirty="0" sz="1450" spc="-10">
                <a:latin typeface="Times New Roman"/>
                <a:cs typeface="Times New Roman"/>
              </a:rPr>
              <a:t>On this head Morris had </a:t>
            </a:r>
            <a:r>
              <a:rPr dirty="0" sz="1450" spc="-5">
                <a:latin typeface="Times New Roman"/>
                <a:cs typeface="Times New Roman"/>
              </a:rPr>
              <a:t>no </a:t>
            </a:r>
            <a:r>
              <a:rPr dirty="0" sz="1450" spc="-10">
                <a:latin typeface="Times New Roman"/>
                <a:cs typeface="Times New Roman"/>
              </a:rPr>
              <a:t>news. He had </a:t>
            </a:r>
            <a:r>
              <a:rPr dirty="0" sz="1450" spc="-5">
                <a:latin typeface="Times New Roman"/>
                <a:cs typeface="Times New Roman"/>
              </a:rPr>
              <a:t>not </a:t>
            </a:r>
            <a:r>
              <a:rPr dirty="0" sz="1450" spc="-10">
                <a:latin typeface="Times New Roman"/>
                <a:cs typeface="Times New Roman"/>
              </a:rPr>
              <a:t>yet dared to visit the  family concern; yet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must delay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if anything had been  wanted to sharpen this conviction, </a:t>
            </a:r>
            <a:r>
              <a:rPr dirty="0" sz="1450" spc="-20">
                <a:latin typeface="Times New Roman"/>
                <a:cs typeface="Times New Roman"/>
              </a:rPr>
              <a:t>Michael’s </a:t>
            </a:r>
            <a:r>
              <a:rPr dirty="0" sz="1450" spc="-10">
                <a:latin typeface="Times New Roman"/>
                <a:cs typeface="Times New Roman"/>
              </a:rPr>
              <a:t>references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rang ambiguously in his </a:t>
            </a:r>
            <a:r>
              <a:rPr dirty="0" sz="1450" spc="-30">
                <a:latin typeface="Times New Roman"/>
                <a:cs typeface="Times New Roman"/>
              </a:rPr>
              <a:t>ear. </a:t>
            </a:r>
            <a:r>
              <a:rPr dirty="0" sz="1450" spc="-40">
                <a:latin typeface="Times New Roman"/>
                <a:cs typeface="Times New Roman"/>
              </a:rPr>
              <a:t>Well </a:t>
            </a:r>
            <a:r>
              <a:rPr dirty="0" sz="1450" spc="-10">
                <a:latin typeface="Times New Roman"/>
                <a:cs typeface="Times New Roman"/>
              </a:rPr>
              <a:t>and </a:t>
            </a:r>
            <a:r>
              <a:rPr dirty="0" sz="1450" spc="-5">
                <a:latin typeface="Times New Roman"/>
                <a:cs typeface="Times New Roman"/>
              </a:rPr>
              <a:t>good. </a:t>
            </a:r>
            <a:r>
              <a:rPr dirty="0" sz="1450" spc="-60">
                <a:latin typeface="Times New Roman"/>
                <a:cs typeface="Times New Roman"/>
              </a:rPr>
              <a:t>To </a:t>
            </a:r>
            <a:r>
              <a:rPr dirty="0" sz="1450" spc="-10">
                <a:latin typeface="Times New Roman"/>
                <a:cs typeface="Times New Roman"/>
              </a:rPr>
              <a:t>visit the city might </a:t>
            </a:r>
            <a:r>
              <a:rPr dirty="0" sz="1450" spc="-5">
                <a:latin typeface="Times New Roman"/>
                <a:cs typeface="Times New Roman"/>
              </a:rPr>
              <a:t>be  </a:t>
            </a:r>
            <a:r>
              <a:rPr dirty="0" sz="1450" spc="-10">
                <a:latin typeface="Times New Roman"/>
                <a:cs typeface="Times New Roman"/>
              </a:rPr>
              <a:t>indispensable; </a:t>
            </a:r>
            <a:r>
              <a:rPr dirty="0" sz="1450" spc="-5">
                <a:latin typeface="Times New Roman"/>
                <a:cs typeface="Times New Roman"/>
              </a:rPr>
              <a:t>but </a:t>
            </a:r>
            <a:r>
              <a:rPr dirty="0" sz="1450" spc="-10">
                <a:latin typeface="Times New Roman"/>
                <a:cs typeface="Times New Roman"/>
              </a:rPr>
              <a:t>what was </a:t>
            </a:r>
            <a:r>
              <a:rPr dirty="0" sz="1450" spc="-5">
                <a:latin typeface="Times New Roman"/>
                <a:cs typeface="Times New Roman"/>
              </a:rPr>
              <a:t>he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there? He had </a:t>
            </a:r>
            <a:r>
              <a:rPr dirty="0" sz="1450" spc="-5">
                <a:latin typeface="Times New Roman"/>
                <a:cs typeface="Times New Roman"/>
              </a:rPr>
              <a:t>no </a:t>
            </a:r>
            <a:r>
              <a:rPr dirty="0" sz="1450" spc="-10">
                <a:latin typeface="Times New Roman"/>
                <a:cs typeface="Times New Roman"/>
              </a:rPr>
              <a:t>right to  sign in his own name; and, with all the will in the world, </a:t>
            </a:r>
            <a:r>
              <a:rPr dirty="0" sz="1450" spc="-5">
                <a:latin typeface="Times New Roman"/>
                <a:cs typeface="Times New Roman"/>
              </a:rPr>
              <a:t>he </a:t>
            </a:r>
            <a:r>
              <a:rPr dirty="0" sz="1450" spc="-10">
                <a:latin typeface="Times New Roman"/>
                <a:cs typeface="Times New Roman"/>
              </a:rPr>
              <a:t>seemed to lack the  art </a:t>
            </a:r>
            <a:r>
              <a:rPr dirty="0" sz="1450" spc="-5">
                <a:latin typeface="Times New Roman"/>
                <a:cs typeface="Times New Roman"/>
              </a:rPr>
              <a:t>of </a:t>
            </a:r>
            <a:r>
              <a:rPr dirty="0" sz="1450" spc="-10">
                <a:latin typeface="Times New Roman"/>
                <a:cs typeface="Times New Roman"/>
              </a:rPr>
              <a:t>signing with his </a:t>
            </a:r>
            <a:r>
              <a:rPr dirty="0" sz="1450" spc="-20">
                <a:latin typeface="Times New Roman"/>
                <a:cs typeface="Times New Roman"/>
              </a:rPr>
              <a:t>uncle’s. </a:t>
            </a:r>
            <a:r>
              <a:rPr dirty="0" sz="1450" spc="-10">
                <a:latin typeface="Times New Roman"/>
                <a:cs typeface="Times New Roman"/>
              </a:rPr>
              <a:t>Under these circumstances, Morris could </a:t>
            </a:r>
            <a:r>
              <a:rPr dirty="0" sz="1450" spc="-5">
                <a:latin typeface="Times New Roman"/>
                <a:cs typeface="Times New Roman"/>
              </a:rPr>
              <a:t>do  </a:t>
            </a:r>
            <a:r>
              <a:rPr dirty="0" sz="1450" spc="-10">
                <a:latin typeface="Times New Roman"/>
                <a:cs typeface="Times New Roman"/>
              </a:rPr>
              <a:t>nothing to procrastinate the crash; and, when it came, when prying eyes began  to </a:t>
            </a:r>
            <a:r>
              <a:rPr dirty="0" sz="1450" spc="-5">
                <a:latin typeface="Times New Roman"/>
                <a:cs typeface="Times New Roman"/>
              </a:rPr>
              <a:t>be </a:t>
            </a:r>
            <a:r>
              <a:rPr dirty="0" sz="1450" spc="-10">
                <a:latin typeface="Times New Roman"/>
                <a:cs typeface="Times New Roman"/>
              </a:rPr>
              <a:t>applied to every joint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behaviour, </a:t>
            </a:r>
            <a:r>
              <a:rPr dirty="0" sz="1450" spc="-10">
                <a:latin typeface="Times New Roman"/>
                <a:cs typeface="Times New Roman"/>
              </a:rPr>
              <a:t>two questions could </a:t>
            </a:r>
            <a:r>
              <a:rPr dirty="0" sz="1450" spc="-5">
                <a:latin typeface="Times New Roman"/>
                <a:cs typeface="Times New Roman"/>
              </a:rPr>
              <a:t>not </a:t>
            </a:r>
            <a:r>
              <a:rPr dirty="0" sz="1450" spc="-10">
                <a:latin typeface="Times New Roman"/>
                <a:cs typeface="Times New Roman"/>
              </a:rPr>
              <a:t>fail to </a:t>
            </a:r>
            <a:r>
              <a:rPr dirty="0" sz="1450" spc="-5">
                <a:latin typeface="Times New Roman"/>
                <a:cs typeface="Times New Roman"/>
              </a:rPr>
              <a:t>be  </a:t>
            </a:r>
            <a:r>
              <a:rPr dirty="0" sz="1450" spc="-10">
                <a:latin typeface="Times New Roman"/>
                <a:cs typeface="Times New Roman"/>
              </a:rPr>
              <a:t>addressed, sooner </a:t>
            </a:r>
            <a:r>
              <a:rPr dirty="0" sz="1450" spc="-5">
                <a:latin typeface="Times New Roman"/>
                <a:cs typeface="Times New Roman"/>
              </a:rPr>
              <a:t>or </a:t>
            </a:r>
            <a:r>
              <a:rPr dirty="0" sz="1450" spc="-20">
                <a:latin typeface="Times New Roman"/>
                <a:cs typeface="Times New Roman"/>
              </a:rPr>
              <a:t>later,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speechless and perspiring insolvent. Where is  Mr Joseph Finsbury? and how about </a:t>
            </a:r>
            <a:r>
              <a:rPr dirty="0" sz="1450" spc="-5">
                <a:latin typeface="Times New Roman"/>
                <a:cs typeface="Times New Roman"/>
              </a:rPr>
              <a:t>your </a:t>
            </a:r>
            <a:r>
              <a:rPr dirty="0" sz="1450" spc="-10">
                <a:latin typeface="Times New Roman"/>
                <a:cs typeface="Times New Roman"/>
              </a:rPr>
              <a:t>visit to the bank? Questions, how  easy to put!—ye </a:t>
            </a:r>
            <a:r>
              <a:rPr dirty="0" sz="1450" spc="-5">
                <a:latin typeface="Times New Roman"/>
                <a:cs typeface="Times New Roman"/>
              </a:rPr>
              <a:t>gods, </a:t>
            </a:r>
            <a:r>
              <a:rPr dirty="0" sz="1450" spc="-10">
                <a:latin typeface="Times New Roman"/>
                <a:cs typeface="Times New Roman"/>
              </a:rPr>
              <a:t>how impossible to answer! The man to whom they  should </a:t>
            </a:r>
            <a:r>
              <a:rPr dirty="0" sz="1450" spc="-5">
                <a:latin typeface="Times New Roman"/>
                <a:cs typeface="Times New Roman"/>
              </a:rPr>
              <a:t>be </a:t>
            </a:r>
            <a:r>
              <a:rPr dirty="0" sz="1450" spc="-10">
                <a:latin typeface="Times New Roman"/>
                <a:cs typeface="Times New Roman"/>
              </a:rPr>
              <a:t>addressed went certainly to gaol, and—eh! what was this?—  possibly to the gallows. Morris was trying to shave when this idea struck him,  and </a:t>
            </a:r>
            <a:r>
              <a:rPr dirty="0" sz="1450" spc="-5">
                <a:latin typeface="Times New Roman"/>
                <a:cs typeface="Times New Roman"/>
              </a:rPr>
              <a:t>he </a:t>
            </a:r>
            <a:r>
              <a:rPr dirty="0" sz="1450" spc="-10">
                <a:latin typeface="Times New Roman"/>
                <a:cs typeface="Times New Roman"/>
              </a:rPr>
              <a:t>laid the razor down. Here (in </a:t>
            </a:r>
            <a:r>
              <a:rPr dirty="0" sz="1450" spc="-20">
                <a:latin typeface="Times New Roman"/>
                <a:cs typeface="Times New Roman"/>
              </a:rPr>
              <a:t>Michael’s</a:t>
            </a:r>
            <a:r>
              <a:rPr dirty="0" sz="1450" spc="320">
                <a:latin typeface="Times New Roman"/>
                <a:cs typeface="Times New Roman"/>
              </a:rPr>
              <a:t> </a:t>
            </a:r>
            <a:r>
              <a:rPr dirty="0" sz="1450" spc="-10">
                <a:latin typeface="Times New Roman"/>
                <a:cs typeface="Times New Roman"/>
              </a:rPr>
              <a:t>words) was the total  disappearance </a:t>
            </a:r>
            <a:r>
              <a:rPr dirty="0" sz="1450" spc="-5">
                <a:latin typeface="Times New Roman"/>
                <a:cs typeface="Times New Roman"/>
              </a:rPr>
              <a:t>of a </a:t>
            </a:r>
            <a:r>
              <a:rPr dirty="0" sz="1450" spc="-10">
                <a:latin typeface="Times New Roman"/>
                <a:cs typeface="Times New Roman"/>
              </a:rPr>
              <a:t>valuable uncle; here was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inexplicable conduct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 </a:t>
            </a:r>
            <a:r>
              <a:rPr dirty="0" sz="1450" spc="-10">
                <a:latin typeface="Times New Roman"/>
                <a:cs typeface="Times New Roman"/>
              </a:rPr>
              <a:t>nephew who had been in bad blood with the old man any time  these seven years; what </a:t>
            </a:r>
            <a:r>
              <a:rPr dirty="0" sz="1450" spc="-5">
                <a:latin typeface="Times New Roman"/>
                <a:cs typeface="Times New Roman"/>
              </a:rPr>
              <a:t>a </a:t>
            </a:r>
            <a:r>
              <a:rPr dirty="0" sz="1450" spc="-10">
                <a:latin typeface="Times New Roman"/>
                <a:cs typeface="Times New Roman"/>
              </a:rPr>
              <a:t>chance for </a:t>
            </a:r>
            <a:r>
              <a:rPr dirty="0" sz="1450" spc="-5">
                <a:latin typeface="Times New Roman"/>
                <a:cs typeface="Times New Roman"/>
              </a:rPr>
              <a:t>a </a:t>
            </a:r>
            <a:r>
              <a:rPr dirty="0" sz="1450" spc="-10">
                <a:latin typeface="Times New Roman"/>
                <a:cs typeface="Times New Roman"/>
              </a:rPr>
              <a:t>judicial blunder! ‘But </a:t>
            </a:r>
            <a:r>
              <a:rPr dirty="0" sz="1450" spc="-5">
                <a:latin typeface="Times New Roman"/>
                <a:cs typeface="Times New Roman"/>
              </a:rPr>
              <a:t>no,’ thought  </a:t>
            </a:r>
            <a:r>
              <a:rPr dirty="0" sz="1450" spc="-10">
                <a:latin typeface="Times New Roman"/>
                <a:cs typeface="Times New Roman"/>
              </a:rPr>
              <a:t>Morris, ‘they cannot, they dare </a:t>
            </a:r>
            <a:r>
              <a:rPr dirty="0" sz="1450" spc="-5">
                <a:latin typeface="Times New Roman"/>
                <a:cs typeface="Times New Roman"/>
              </a:rPr>
              <a:t>not, </a:t>
            </a:r>
            <a:r>
              <a:rPr dirty="0" sz="1450" spc="-10">
                <a:latin typeface="Times New Roman"/>
                <a:cs typeface="Times New Roman"/>
              </a:rPr>
              <a:t>make it </a:t>
            </a:r>
            <a:r>
              <a:rPr dirty="0" sz="1450" spc="-20">
                <a:latin typeface="Times New Roman"/>
                <a:cs typeface="Times New Roman"/>
              </a:rPr>
              <a:t>murder. </a:t>
            </a:r>
            <a:r>
              <a:rPr dirty="0" sz="1450" spc="-10">
                <a:latin typeface="Times New Roman"/>
                <a:cs typeface="Times New Roman"/>
              </a:rPr>
              <a:t>Not that. But </a:t>
            </a:r>
            <a:r>
              <a:rPr dirty="0" sz="1450" spc="-20">
                <a:latin typeface="Times New Roman"/>
                <a:cs typeface="Times New Roman"/>
              </a:rPr>
              <a:t>honestly,  </a:t>
            </a:r>
            <a:r>
              <a:rPr dirty="0" sz="1450" spc="-10">
                <a:latin typeface="Times New Roman"/>
                <a:cs typeface="Times New Roman"/>
              </a:rPr>
              <a:t>and speaking as </a:t>
            </a:r>
            <a:r>
              <a:rPr dirty="0" sz="1450" spc="-5">
                <a:latin typeface="Times New Roman"/>
                <a:cs typeface="Times New Roman"/>
              </a:rPr>
              <a:t>a </a:t>
            </a:r>
            <a:r>
              <a:rPr dirty="0" sz="1450" spc="-10">
                <a:latin typeface="Times New Roman"/>
                <a:cs typeface="Times New Roman"/>
              </a:rPr>
              <a:t>man to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don’t see any other crime in the calendar  (except arson) that </a:t>
            </a:r>
            <a:r>
              <a:rPr dirty="0" sz="1450" spc="-5">
                <a:latin typeface="Times New Roman"/>
                <a:cs typeface="Times New Roman"/>
              </a:rPr>
              <a:t>I </a:t>
            </a:r>
            <a:r>
              <a:rPr dirty="0" sz="1450" spc="-10">
                <a:latin typeface="Times New Roman"/>
                <a:cs typeface="Times New Roman"/>
              </a:rPr>
              <a:t>don’t seem somehow to have committed. And yet I’m </a:t>
            </a:r>
            <a:r>
              <a:rPr dirty="0" sz="1450" spc="-5">
                <a:latin typeface="Times New Roman"/>
                <a:cs typeface="Times New Roman"/>
              </a:rPr>
              <a:t>a  </a:t>
            </a:r>
            <a:r>
              <a:rPr dirty="0" sz="1450" spc="-10">
                <a:latin typeface="Times New Roman"/>
                <a:cs typeface="Times New Roman"/>
              </a:rPr>
              <a:t>perfectly respectable man, and wished nothing </a:t>
            </a:r>
            <a:r>
              <a:rPr dirty="0" sz="1450" spc="-5">
                <a:latin typeface="Times New Roman"/>
                <a:cs typeface="Times New Roman"/>
              </a:rPr>
              <a:t>but </a:t>
            </a:r>
            <a:r>
              <a:rPr dirty="0" sz="1450" spc="-10">
                <a:latin typeface="Times New Roman"/>
                <a:cs typeface="Times New Roman"/>
              </a:rPr>
              <a:t>my due. Law is </a:t>
            </a:r>
            <a:r>
              <a:rPr dirty="0" sz="1450" spc="-5">
                <a:latin typeface="Times New Roman"/>
                <a:cs typeface="Times New Roman"/>
              </a:rPr>
              <a:t>a </a:t>
            </a:r>
            <a:r>
              <a:rPr dirty="0" sz="1450" spc="-10">
                <a:latin typeface="Times New Roman"/>
                <a:cs typeface="Times New Roman"/>
              </a:rPr>
              <a:t>pretty  business.’</a:t>
            </a:r>
            <a:endParaRPr sz="1450">
              <a:latin typeface="Times New Roman"/>
              <a:cs typeface="Times New Roman"/>
            </a:endParaRPr>
          </a:p>
          <a:p>
            <a:pPr algn="just" marL="12700" marR="10160" indent="255904">
              <a:lnSpc>
                <a:spcPts val="1730"/>
              </a:lnSpc>
              <a:spcBef>
                <a:spcPts val="680"/>
              </a:spcBef>
            </a:pPr>
            <a:r>
              <a:rPr dirty="0" sz="1450" spc="-25">
                <a:latin typeface="Times New Roman"/>
                <a:cs typeface="Times New Roman"/>
              </a:rPr>
              <a:t>With </a:t>
            </a:r>
            <a:r>
              <a:rPr dirty="0" sz="1450" spc="-10">
                <a:latin typeface="Times New Roman"/>
                <a:cs typeface="Times New Roman"/>
              </a:rPr>
              <a:t>this conclusion firmly seated in his mind, Morris Finsbury descended  to the hall </a:t>
            </a:r>
            <a:r>
              <a:rPr dirty="0" sz="1450" spc="-5">
                <a:latin typeface="Times New Roman"/>
                <a:cs typeface="Times New Roman"/>
              </a:rPr>
              <a:t>of </a:t>
            </a:r>
            <a:r>
              <a:rPr dirty="0" sz="1450" spc="-10">
                <a:latin typeface="Times New Roman"/>
                <a:cs typeface="Times New Roman"/>
              </a:rPr>
              <a:t>the house in John Street, still half-shaven. There was </a:t>
            </a:r>
            <a:r>
              <a:rPr dirty="0" sz="1450" spc="-5">
                <a:latin typeface="Times New Roman"/>
                <a:cs typeface="Times New Roman"/>
              </a:rPr>
              <a:t>a </a:t>
            </a:r>
            <a:r>
              <a:rPr dirty="0" sz="1450" spc="-10">
                <a:latin typeface="Times New Roman"/>
                <a:cs typeface="Times New Roman"/>
              </a:rPr>
              <a:t>letter in  the </a:t>
            </a:r>
            <a:r>
              <a:rPr dirty="0" sz="1450" spc="-5">
                <a:latin typeface="Times New Roman"/>
                <a:cs typeface="Times New Roman"/>
              </a:rPr>
              <a:t>box; he </a:t>
            </a:r>
            <a:r>
              <a:rPr dirty="0" sz="1450" spc="-10">
                <a:latin typeface="Times New Roman"/>
                <a:cs typeface="Times New Roman"/>
              </a:rPr>
              <a:t>knew the handwriting: John at</a:t>
            </a:r>
            <a:r>
              <a:rPr dirty="0" sz="1450" spc="20">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11430" indent="255904">
              <a:lnSpc>
                <a:spcPts val="1730"/>
              </a:lnSpc>
              <a:spcBef>
                <a:spcPts val="790"/>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might have been spared this,’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bitterly, </a:t>
            </a:r>
            <a:r>
              <a:rPr dirty="0" sz="1450" spc="-10">
                <a:latin typeface="Times New Roman"/>
                <a:cs typeface="Times New Roman"/>
              </a:rPr>
              <a:t>and tore it  open.</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Dear Morris [it ran], what the dickens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by </a:t>
            </a:r>
            <a:r>
              <a:rPr dirty="0" sz="1450" spc="-10">
                <a:latin typeface="Times New Roman"/>
                <a:cs typeface="Times New Roman"/>
              </a:rPr>
              <a:t>it? I’m in an awful  hole down here; </a:t>
            </a: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go on </a:t>
            </a:r>
            <a:r>
              <a:rPr dirty="0" sz="1450" spc="-10">
                <a:latin typeface="Times New Roman"/>
                <a:cs typeface="Times New Roman"/>
              </a:rPr>
              <a:t>tick, and the parties </a:t>
            </a:r>
            <a:r>
              <a:rPr dirty="0" sz="1450" spc="-5">
                <a:latin typeface="Times New Roman"/>
                <a:cs typeface="Times New Roman"/>
              </a:rPr>
              <a:t>on </a:t>
            </a:r>
            <a:r>
              <a:rPr dirty="0" sz="1450" spc="-10">
                <a:latin typeface="Times New Roman"/>
                <a:cs typeface="Times New Roman"/>
              </a:rPr>
              <a:t>the spot don’t cotton to  the idea; they couldn’t, because it is so plain I’m in </a:t>
            </a:r>
            <a:r>
              <a:rPr dirty="0" sz="1450" spc="-5">
                <a:latin typeface="Times New Roman"/>
                <a:cs typeface="Times New Roman"/>
              </a:rPr>
              <a:t>a </a:t>
            </a:r>
            <a:r>
              <a:rPr dirty="0" sz="1450" spc="-10">
                <a:latin typeface="Times New Roman"/>
                <a:cs typeface="Times New Roman"/>
              </a:rPr>
              <a:t>stait </a:t>
            </a:r>
            <a:r>
              <a:rPr dirty="0" sz="1450" spc="-5">
                <a:latin typeface="Times New Roman"/>
                <a:cs typeface="Times New Roman"/>
              </a:rPr>
              <a:t>of </a:t>
            </a:r>
            <a:r>
              <a:rPr dirty="0" sz="1450" spc="-10">
                <a:latin typeface="Times New Roman"/>
                <a:cs typeface="Times New Roman"/>
              </a:rPr>
              <a:t>Destitution. I’ve  </a:t>
            </a:r>
            <a:r>
              <a:rPr dirty="0" sz="1450" spc="-5">
                <a:latin typeface="Times New Roman"/>
                <a:cs typeface="Times New Roman"/>
              </a:rPr>
              <a:t>got no </a:t>
            </a:r>
            <a:r>
              <a:rPr dirty="0" sz="1450" spc="-10">
                <a:latin typeface="Times New Roman"/>
                <a:cs typeface="Times New Roman"/>
              </a:rPr>
              <a:t>bedclothes, think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must have coins, the hole </a:t>
            </a:r>
            <a:r>
              <a:rPr dirty="0" sz="1450" spc="-20">
                <a:latin typeface="Times New Roman"/>
                <a:cs typeface="Times New Roman"/>
              </a:rPr>
              <a:t>thing’s </a:t>
            </a:r>
            <a:r>
              <a:rPr dirty="0" sz="1450" spc="-5">
                <a:latin typeface="Times New Roman"/>
                <a:cs typeface="Times New Roman"/>
              </a:rPr>
              <a:t>a </a:t>
            </a:r>
            <a:r>
              <a:rPr dirty="0" sz="1450" spc="-25">
                <a:latin typeface="Times New Roman"/>
                <a:cs typeface="Times New Roman"/>
              </a:rPr>
              <a:t>Mockry, </a:t>
            </a:r>
            <a:r>
              <a:rPr dirty="0" sz="1450" spc="-5">
                <a:latin typeface="Times New Roman"/>
                <a:cs typeface="Times New Roman"/>
              </a:rPr>
              <a:t>I  </a:t>
            </a:r>
            <a:r>
              <a:rPr dirty="0" sz="1450" spc="-10">
                <a:latin typeface="Times New Roman"/>
                <a:cs typeface="Times New Roman"/>
              </a:rPr>
              <a:t>wont stand it, </a:t>
            </a:r>
            <a:r>
              <a:rPr dirty="0" sz="1450" spc="-5">
                <a:latin typeface="Times New Roman"/>
                <a:cs typeface="Times New Roman"/>
              </a:rPr>
              <a:t>nobody </a:t>
            </a:r>
            <a:r>
              <a:rPr dirty="0" sz="1450" spc="-10">
                <a:latin typeface="Times New Roman"/>
                <a:cs typeface="Times New Roman"/>
              </a:rPr>
              <a:t>would. </a:t>
            </a:r>
            <a:r>
              <a:rPr dirty="0" sz="1450" spc="-5">
                <a:latin typeface="Times New Roman"/>
                <a:cs typeface="Times New Roman"/>
              </a:rPr>
              <a:t>I </a:t>
            </a:r>
            <a:r>
              <a:rPr dirty="0" sz="1450" spc="-10">
                <a:latin typeface="Times New Roman"/>
                <a:cs typeface="Times New Roman"/>
              </a:rPr>
              <a:t>would have come away before, only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money for the railway fare. </a:t>
            </a:r>
            <a:r>
              <a:rPr dirty="0" sz="1450" spc="-15">
                <a:latin typeface="Times New Roman"/>
                <a:cs typeface="Times New Roman"/>
              </a:rPr>
              <a:t>Don’t </a:t>
            </a:r>
            <a:r>
              <a:rPr dirty="0" sz="1450" spc="-5">
                <a:latin typeface="Times New Roman"/>
                <a:cs typeface="Times New Roman"/>
              </a:rPr>
              <a:t>be a </a:t>
            </a:r>
            <a:r>
              <a:rPr dirty="0" sz="1450" spc="-10">
                <a:latin typeface="Times New Roman"/>
                <a:cs typeface="Times New Roman"/>
              </a:rPr>
              <a:t>lunatic, Morris, </a:t>
            </a:r>
            <a:r>
              <a:rPr dirty="0" sz="1450" spc="-5">
                <a:latin typeface="Times New Roman"/>
                <a:cs typeface="Times New Roman"/>
              </a:rPr>
              <a:t>you </a:t>
            </a:r>
            <a:r>
              <a:rPr dirty="0" sz="1450" spc="-10">
                <a:latin typeface="Times New Roman"/>
                <a:cs typeface="Times New Roman"/>
              </a:rPr>
              <a:t>don’t seem to  understand my dredful situation. </a:t>
            </a:r>
            <a:r>
              <a:rPr dirty="0" sz="1450" spc="-5">
                <a:latin typeface="Times New Roman"/>
                <a:cs typeface="Times New Roman"/>
              </a:rPr>
              <a:t>I </a:t>
            </a:r>
            <a:r>
              <a:rPr dirty="0" sz="1450" spc="-10">
                <a:latin typeface="Times New Roman"/>
                <a:cs typeface="Times New Roman"/>
              </a:rPr>
              <a:t>have to get the stamp </a:t>
            </a:r>
            <a:r>
              <a:rPr dirty="0" sz="1450" spc="-5">
                <a:latin typeface="Times New Roman"/>
                <a:cs typeface="Times New Roman"/>
              </a:rPr>
              <a:t>on </a:t>
            </a:r>
            <a:r>
              <a:rPr dirty="0" sz="1450" spc="-10">
                <a:latin typeface="Times New Roman"/>
                <a:cs typeface="Times New Roman"/>
              </a:rPr>
              <a:t>tick. A</a:t>
            </a:r>
            <a:r>
              <a:rPr dirty="0" sz="1450" spc="15">
                <a:latin typeface="Times New Roman"/>
                <a:cs typeface="Times New Roman"/>
              </a:rPr>
              <a:t> </a:t>
            </a:r>
            <a:r>
              <a:rPr dirty="0" sz="1450" spc="-10">
                <a:latin typeface="Times New Roman"/>
                <a:cs typeface="Times New Roman"/>
              </a:rPr>
              <a:t>fact.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—Ever </a:t>
            </a:r>
            <a:r>
              <a:rPr dirty="0" sz="1450" spc="-5">
                <a:latin typeface="Times New Roman"/>
                <a:cs typeface="Times New Roman"/>
              </a:rPr>
              <a:t>your </a:t>
            </a:r>
            <a:r>
              <a:rPr dirty="0" sz="1450" spc="-15">
                <a:latin typeface="Times New Roman"/>
                <a:cs typeface="Times New Roman"/>
              </a:rPr>
              <a:t>affte.</a:t>
            </a:r>
            <a:r>
              <a:rPr dirty="0" sz="1450" spc="-5">
                <a:latin typeface="Times New Roman"/>
                <a:cs typeface="Times New Roman"/>
              </a:rPr>
              <a:t> </a:t>
            </a:r>
            <a:r>
              <a:rPr dirty="0" sz="1450" spc="-15">
                <a:latin typeface="Times New Roman"/>
                <a:cs typeface="Times New Roman"/>
              </a:rPr>
              <a:t>Brother,</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J. </a:t>
            </a:r>
            <a:r>
              <a:rPr dirty="0" sz="1450" spc="-25">
                <a:latin typeface="Times New Roman"/>
                <a:cs typeface="Times New Roman"/>
              </a:rPr>
              <a:t>FINSBURY</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5812"/>
            <a:ext cx="5807710" cy="927671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might have been observed (by </a:t>
            </a:r>
            <a:r>
              <a:rPr dirty="0" sz="1450" spc="-5">
                <a:latin typeface="Times New Roman"/>
                <a:cs typeface="Times New Roman"/>
              </a:rPr>
              <a:t>a </a:t>
            </a:r>
            <a:r>
              <a:rPr dirty="0" sz="1450" spc="-10">
                <a:latin typeface="Times New Roman"/>
                <a:cs typeface="Times New Roman"/>
              </a:rPr>
              <a:t>reader </a:t>
            </a:r>
            <a:r>
              <a:rPr dirty="0" sz="1450" spc="-5">
                <a:latin typeface="Times New Roman"/>
                <a:cs typeface="Times New Roman"/>
              </a:rPr>
              <a:t>of </a:t>
            </a:r>
            <a:r>
              <a:rPr dirty="0" sz="1450" spc="-10">
                <a:latin typeface="Times New Roman"/>
                <a:cs typeface="Times New Roman"/>
              </a:rPr>
              <a:t>G. </a:t>
            </a:r>
            <a:r>
              <a:rPr dirty="0" sz="1450" spc="-90">
                <a:latin typeface="Times New Roman"/>
                <a:cs typeface="Times New Roman"/>
              </a:rPr>
              <a:t>P. </a:t>
            </a:r>
            <a:r>
              <a:rPr dirty="0" sz="1450" spc="-10">
                <a:latin typeface="Times New Roman"/>
                <a:cs typeface="Times New Roman"/>
              </a:rPr>
              <a:t>R. James) taking their  departure from the East Station </a:t>
            </a:r>
            <a:r>
              <a:rPr dirty="0" sz="1450" spc="-5">
                <a:latin typeface="Times New Roman"/>
                <a:cs typeface="Times New Roman"/>
              </a:rPr>
              <a:t>of </a:t>
            </a:r>
            <a:r>
              <a:rPr dirty="0" sz="1450" spc="-10">
                <a:latin typeface="Times New Roman"/>
                <a:cs typeface="Times New Roman"/>
              </a:rPr>
              <a:t>Bournemouth. The weather was raw and  changeable, and Joseph was arrayed in consequence according to the  principles </a:t>
            </a:r>
            <a:r>
              <a:rPr dirty="0" sz="1450" spc="-5">
                <a:latin typeface="Times New Roman"/>
                <a:cs typeface="Times New Roman"/>
              </a:rPr>
              <a:t>of </a:t>
            </a:r>
            <a:r>
              <a:rPr dirty="0" sz="1450" spc="-10">
                <a:latin typeface="Times New Roman"/>
                <a:cs typeface="Times New Roman"/>
              </a:rPr>
              <a:t>Sir Faraday Bond,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no </a:t>
            </a:r>
            <a:r>
              <a:rPr dirty="0" sz="1450" spc="-10">
                <a:latin typeface="Times New Roman"/>
                <a:cs typeface="Times New Roman"/>
              </a:rPr>
              <a:t>less strict (as is well known) </a:t>
            </a:r>
            <a:r>
              <a:rPr dirty="0" sz="1450" spc="-5">
                <a:latin typeface="Times New Roman"/>
                <a:cs typeface="Times New Roman"/>
              </a:rPr>
              <a:t>on  </a:t>
            </a:r>
            <a:r>
              <a:rPr dirty="0" sz="1450" spc="-10">
                <a:latin typeface="Times New Roman"/>
                <a:cs typeface="Times New Roman"/>
              </a:rPr>
              <a:t>costume than </a:t>
            </a:r>
            <a:r>
              <a:rPr dirty="0" sz="1450" spc="-5">
                <a:latin typeface="Times New Roman"/>
                <a:cs typeface="Times New Roman"/>
              </a:rPr>
              <a:t>on </a:t>
            </a:r>
            <a:r>
              <a:rPr dirty="0" sz="1450" spc="-10">
                <a:latin typeface="Times New Roman"/>
                <a:cs typeface="Times New Roman"/>
              </a:rPr>
              <a:t>diet. There are few polite invalids who have </a:t>
            </a:r>
            <a:r>
              <a:rPr dirty="0" sz="1450" spc="-5">
                <a:latin typeface="Times New Roman"/>
                <a:cs typeface="Times New Roman"/>
              </a:rPr>
              <a:t>not </a:t>
            </a:r>
            <a:r>
              <a:rPr dirty="0" sz="1450" spc="-10">
                <a:latin typeface="Times New Roman"/>
                <a:cs typeface="Times New Roman"/>
              </a:rPr>
              <a:t>lived, </a:t>
            </a:r>
            <a:r>
              <a:rPr dirty="0" sz="1450" spc="-5">
                <a:latin typeface="Times New Roman"/>
                <a:cs typeface="Times New Roman"/>
              </a:rPr>
              <a:t>or </a:t>
            </a:r>
            <a:r>
              <a:rPr dirty="0" sz="1450" spc="-10">
                <a:latin typeface="Times New Roman"/>
                <a:cs typeface="Times New Roman"/>
              </a:rPr>
              <a:t>tried  to live, </a:t>
            </a:r>
            <a:r>
              <a:rPr dirty="0" sz="1450" spc="-5">
                <a:latin typeface="Times New Roman"/>
                <a:cs typeface="Times New Roman"/>
              </a:rPr>
              <a:t>by </a:t>
            </a:r>
            <a:r>
              <a:rPr dirty="0" sz="1450" spc="-10">
                <a:latin typeface="Times New Roman"/>
                <a:cs typeface="Times New Roman"/>
              </a:rPr>
              <a:t>that punctilious </a:t>
            </a:r>
            <a:r>
              <a:rPr dirty="0" sz="1450" spc="-15">
                <a:latin typeface="Times New Roman"/>
                <a:cs typeface="Times New Roman"/>
              </a:rPr>
              <a:t>physician’s </a:t>
            </a:r>
            <a:r>
              <a:rPr dirty="0" sz="1450" spc="-10">
                <a:latin typeface="Times New Roman"/>
                <a:cs typeface="Times New Roman"/>
              </a:rPr>
              <a:t>orders. </a:t>
            </a:r>
            <a:r>
              <a:rPr dirty="0" sz="1450" spc="-25">
                <a:latin typeface="Times New Roman"/>
                <a:cs typeface="Times New Roman"/>
              </a:rPr>
              <a:t>‘Avoid </a:t>
            </a:r>
            <a:r>
              <a:rPr dirty="0" sz="1450" spc="-10">
                <a:latin typeface="Times New Roman"/>
                <a:cs typeface="Times New Roman"/>
              </a:rPr>
              <a:t>tea, madam,’ the reader  has doubtless heard him </a:t>
            </a:r>
            <a:r>
              <a:rPr dirty="0" sz="1450" spc="-30">
                <a:latin typeface="Times New Roman"/>
                <a:cs typeface="Times New Roman"/>
              </a:rPr>
              <a:t>say, </a:t>
            </a:r>
            <a:r>
              <a:rPr dirty="0" sz="1450" spc="-10">
                <a:latin typeface="Times New Roman"/>
                <a:cs typeface="Times New Roman"/>
              </a:rPr>
              <a:t>‘avoid tea, fried </a:t>
            </a:r>
            <a:r>
              <a:rPr dirty="0" sz="1450" spc="-20">
                <a:latin typeface="Times New Roman"/>
                <a:cs typeface="Times New Roman"/>
              </a:rPr>
              <a:t>liver, </a:t>
            </a:r>
            <a:r>
              <a:rPr dirty="0" sz="1450" spc="-10">
                <a:latin typeface="Times New Roman"/>
                <a:cs typeface="Times New Roman"/>
              </a:rPr>
              <a:t>antimonial wine, and  bakers’ bread. Retire nightly at </a:t>
            </a:r>
            <a:r>
              <a:rPr dirty="0" sz="1450" spc="-5">
                <a:latin typeface="Times New Roman"/>
                <a:cs typeface="Times New Roman"/>
              </a:rPr>
              <a:t>10.45; </a:t>
            </a:r>
            <a:r>
              <a:rPr dirty="0" sz="1450" spc="-10">
                <a:latin typeface="Times New Roman"/>
                <a:cs typeface="Times New Roman"/>
              </a:rPr>
              <a:t>and clothe yourself (if </a:t>
            </a:r>
            <a:r>
              <a:rPr dirty="0" sz="1450" spc="-5">
                <a:latin typeface="Times New Roman"/>
                <a:cs typeface="Times New Roman"/>
              </a:rPr>
              <a:t>you </a:t>
            </a:r>
            <a:r>
              <a:rPr dirty="0" sz="1450" spc="-10">
                <a:latin typeface="Times New Roman"/>
                <a:cs typeface="Times New Roman"/>
              </a:rPr>
              <a:t>please)  throughout in hygienic flannel. </a:t>
            </a:r>
            <a:r>
              <a:rPr dirty="0" sz="1450" spc="-20">
                <a:latin typeface="Times New Roman"/>
                <a:cs typeface="Times New Roman"/>
              </a:rPr>
              <a:t>Externally, </a:t>
            </a:r>
            <a:r>
              <a:rPr dirty="0" sz="1450" spc="-10">
                <a:latin typeface="Times New Roman"/>
                <a:cs typeface="Times New Roman"/>
              </a:rPr>
              <a:t>the fur </a:t>
            </a:r>
            <a:r>
              <a:rPr dirty="0" sz="1450" spc="-5">
                <a:latin typeface="Times New Roman"/>
                <a:cs typeface="Times New Roman"/>
              </a:rPr>
              <a:t>of </a:t>
            </a:r>
            <a:r>
              <a:rPr dirty="0" sz="1450" spc="-10">
                <a:latin typeface="Times New Roman"/>
                <a:cs typeface="Times New Roman"/>
              </a:rPr>
              <a:t>the marten is indicated.  Do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to procure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health </a:t>
            </a:r>
            <a:r>
              <a:rPr dirty="0" sz="1450" spc="-5">
                <a:latin typeface="Times New Roman"/>
                <a:cs typeface="Times New Roman"/>
              </a:rPr>
              <a:t>boots </a:t>
            </a:r>
            <a:r>
              <a:rPr dirty="0" sz="1450" spc="-10">
                <a:latin typeface="Times New Roman"/>
                <a:cs typeface="Times New Roman"/>
              </a:rPr>
              <a:t>at Messrs Dail and </a:t>
            </a:r>
            <a:r>
              <a:rPr dirty="0" sz="1450" spc="-15">
                <a:latin typeface="Times New Roman"/>
                <a:cs typeface="Times New Roman"/>
              </a:rPr>
              <a:t>Crumbie’s.’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has probably called </a:t>
            </a:r>
            <a:r>
              <a:rPr dirty="0" sz="1450" spc="-5">
                <a:latin typeface="Times New Roman"/>
                <a:cs typeface="Times New Roman"/>
              </a:rPr>
              <a:t>you </a:t>
            </a:r>
            <a:r>
              <a:rPr dirty="0" sz="1450" spc="-10">
                <a:latin typeface="Times New Roman"/>
                <a:cs typeface="Times New Roman"/>
              </a:rPr>
              <a:t>back, even after </a:t>
            </a:r>
            <a:r>
              <a:rPr dirty="0" sz="1450" spc="-5">
                <a:latin typeface="Times New Roman"/>
                <a:cs typeface="Times New Roman"/>
              </a:rPr>
              <a:t>you </a:t>
            </a:r>
            <a:r>
              <a:rPr dirty="0" sz="1450" spc="-10">
                <a:latin typeface="Times New Roman"/>
                <a:cs typeface="Times New Roman"/>
              </a:rPr>
              <a:t>have paid </a:t>
            </a:r>
            <a:r>
              <a:rPr dirty="0" sz="1450" spc="-5">
                <a:latin typeface="Times New Roman"/>
                <a:cs typeface="Times New Roman"/>
              </a:rPr>
              <a:t>your </a:t>
            </a:r>
            <a:r>
              <a:rPr dirty="0" sz="1450" spc="-10">
                <a:latin typeface="Times New Roman"/>
                <a:cs typeface="Times New Roman"/>
              </a:rPr>
              <a:t>fee, to  add with stentorian emphasis: ‘I had forgotten </a:t>
            </a:r>
            <a:r>
              <a:rPr dirty="0" sz="1450" spc="-5">
                <a:latin typeface="Times New Roman"/>
                <a:cs typeface="Times New Roman"/>
              </a:rPr>
              <a:t>one </a:t>
            </a:r>
            <a:r>
              <a:rPr dirty="0" sz="1450" spc="-10">
                <a:latin typeface="Times New Roman"/>
                <a:cs typeface="Times New Roman"/>
              </a:rPr>
              <a:t>caution: avoid kippered  sturgeon as </a:t>
            </a:r>
            <a:r>
              <a:rPr dirty="0" sz="1450" spc="-5">
                <a:latin typeface="Times New Roman"/>
                <a:cs typeface="Times New Roman"/>
              </a:rPr>
              <a:t>you </a:t>
            </a:r>
            <a:r>
              <a:rPr dirty="0" sz="1450" spc="-10">
                <a:latin typeface="Times New Roman"/>
                <a:cs typeface="Times New Roman"/>
              </a:rPr>
              <a:t>would the very devil.’ The unfortunate Joseph was cut to the  pattern </a:t>
            </a:r>
            <a:r>
              <a:rPr dirty="0" sz="1450" spc="-5">
                <a:latin typeface="Times New Roman"/>
                <a:cs typeface="Times New Roman"/>
              </a:rPr>
              <a:t>of </a:t>
            </a:r>
            <a:r>
              <a:rPr dirty="0" sz="1450" spc="-10">
                <a:latin typeface="Times New Roman"/>
                <a:cs typeface="Times New Roman"/>
              </a:rPr>
              <a:t>Sir Faraday in every button; </a:t>
            </a:r>
            <a:r>
              <a:rPr dirty="0" sz="1450" spc="-5">
                <a:latin typeface="Times New Roman"/>
                <a:cs typeface="Times New Roman"/>
              </a:rPr>
              <a:t>he </a:t>
            </a:r>
            <a:r>
              <a:rPr dirty="0" sz="1450" spc="-10">
                <a:latin typeface="Times New Roman"/>
                <a:cs typeface="Times New Roman"/>
              </a:rPr>
              <a:t>was shod with the health </a:t>
            </a:r>
            <a:r>
              <a:rPr dirty="0" sz="1450" spc="-5">
                <a:latin typeface="Times New Roman"/>
                <a:cs typeface="Times New Roman"/>
              </a:rPr>
              <a:t>boot; </a:t>
            </a:r>
            <a:r>
              <a:rPr dirty="0" sz="1450" spc="-10">
                <a:latin typeface="Times New Roman"/>
                <a:cs typeface="Times New Roman"/>
              </a:rPr>
              <a:t>his  suit was </a:t>
            </a:r>
            <a:r>
              <a:rPr dirty="0" sz="1450" spc="-5">
                <a:latin typeface="Times New Roman"/>
                <a:cs typeface="Times New Roman"/>
              </a:rPr>
              <a:t>of </a:t>
            </a:r>
            <a:r>
              <a:rPr dirty="0" sz="1450" spc="-10">
                <a:latin typeface="Times New Roman"/>
                <a:cs typeface="Times New Roman"/>
              </a:rPr>
              <a:t>genuine ventilating cloth; his shirt </a:t>
            </a:r>
            <a:r>
              <a:rPr dirty="0" sz="1450" spc="-5">
                <a:latin typeface="Times New Roman"/>
                <a:cs typeface="Times New Roman"/>
              </a:rPr>
              <a:t>of </a:t>
            </a:r>
            <a:r>
              <a:rPr dirty="0" sz="1450" spc="-10">
                <a:latin typeface="Times New Roman"/>
                <a:cs typeface="Times New Roman"/>
              </a:rPr>
              <a:t>hygienic flannel, </a:t>
            </a:r>
            <a:r>
              <a:rPr dirty="0" sz="1450" spc="-5">
                <a:latin typeface="Times New Roman"/>
                <a:cs typeface="Times New Roman"/>
              </a:rPr>
              <a:t>a </a:t>
            </a:r>
            <a:r>
              <a:rPr dirty="0" sz="1450" spc="-10">
                <a:latin typeface="Times New Roman"/>
                <a:cs typeface="Times New Roman"/>
              </a:rPr>
              <a:t>somewhat  dingy fabric; and </a:t>
            </a:r>
            <a:r>
              <a:rPr dirty="0" sz="1450" spc="-5">
                <a:latin typeface="Times New Roman"/>
                <a:cs typeface="Times New Roman"/>
              </a:rPr>
              <a:t>he </a:t>
            </a:r>
            <a:r>
              <a:rPr dirty="0" sz="1450" spc="-10">
                <a:latin typeface="Times New Roman"/>
                <a:cs typeface="Times New Roman"/>
              </a:rPr>
              <a:t>was draped to the knees in the inevitable greatcoat </a:t>
            </a:r>
            <a:r>
              <a:rPr dirty="0" sz="1450" spc="-5">
                <a:latin typeface="Times New Roman"/>
                <a:cs typeface="Times New Roman"/>
              </a:rPr>
              <a:t>of  </a:t>
            </a:r>
            <a:r>
              <a:rPr dirty="0" sz="1450" spc="-20">
                <a:latin typeface="Times New Roman"/>
                <a:cs typeface="Times New Roman"/>
              </a:rPr>
              <a:t>marten’s </a:t>
            </a:r>
            <a:r>
              <a:rPr dirty="0" sz="1450" spc="-30">
                <a:latin typeface="Times New Roman"/>
                <a:cs typeface="Times New Roman"/>
              </a:rPr>
              <a:t>fur. </a:t>
            </a:r>
            <a:r>
              <a:rPr dirty="0" sz="1450" spc="-10">
                <a:latin typeface="Times New Roman"/>
                <a:cs typeface="Times New Roman"/>
              </a:rPr>
              <a:t>The very railway porters at Bournemouth (which was </a:t>
            </a:r>
            <a:r>
              <a:rPr dirty="0" sz="1450" spc="-5">
                <a:latin typeface="Times New Roman"/>
                <a:cs typeface="Times New Roman"/>
              </a:rPr>
              <a:t>a </a:t>
            </a:r>
            <a:r>
              <a:rPr dirty="0" sz="1450" spc="-10">
                <a:latin typeface="Times New Roman"/>
                <a:cs typeface="Times New Roman"/>
              </a:rPr>
              <a:t>favourite  station </a:t>
            </a:r>
            <a:r>
              <a:rPr dirty="0" sz="1450" spc="-5">
                <a:latin typeface="Times New Roman"/>
                <a:cs typeface="Times New Roman"/>
              </a:rPr>
              <a:t>of </a:t>
            </a:r>
            <a:r>
              <a:rPr dirty="0" sz="1450" spc="-10">
                <a:latin typeface="Times New Roman"/>
                <a:cs typeface="Times New Roman"/>
              </a:rPr>
              <a:t>the doctor’s) marked the old gentleman for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Faraday.  </a:t>
            </a:r>
            <a:r>
              <a:rPr dirty="0" sz="1450" spc="-10">
                <a:latin typeface="Times New Roman"/>
                <a:cs typeface="Times New Roman"/>
              </a:rPr>
              <a:t>There was </a:t>
            </a:r>
            <a:r>
              <a:rPr dirty="0" sz="1450" spc="-5">
                <a:latin typeface="Times New Roman"/>
                <a:cs typeface="Times New Roman"/>
              </a:rPr>
              <a:t>but one </a:t>
            </a:r>
            <a:r>
              <a:rPr dirty="0" sz="1450" spc="-10">
                <a:latin typeface="Times New Roman"/>
                <a:cs typeface="Times New Roman"/>
              </a:rPr>
              <a:t>evidence </a:t>
            </a:r>
            <a:r>
              <a:rPr dirty="0" sz="1450" spc="-5">
                <a:latin typeface="Times New Roman"/>
                <a:cs typeface="Times New Roman"/>
              </a:rPr>
              <a:t>of </a:t>
            </a:r>
            <a:r>
              <a:rPr dirty="0" sz="1450" spc="-10">
                <a:latin typeface="Times New Roman"/>
                <a:cs typeface="Times New Roman"/>
              </a:rPr>
              <a:t>personal taste, </a:t>
            </a:r>
            <a:r>
              <a:rPr dirty="0" sz="1450" spc="-5">
                <a:latin typeface="Times New Roman"/>
                <a:cs typeface="Times New Roman"/>
              </a:rPr>
              <a:t>a </a:t>
            </a:r>
            <a:r>
              <a:rPr dirty="0" sz="1450" spc="-10">
                <a:latin typeface="Times New Roman"/>
                <a:cs typeface="Times New Roman"/>
              </a:rPr>
              <a:t>vizarded forage cap; from this  form </a:t>
            </a:r>
            <a:r>
              <a:rPr dirty="0" sz="1450" spc="-5">
                <a:latin typeface="Times New Roman"/>
                <a:cs typeface="Times New Roman"/>
              </a:rPr>
              <a:t>of </a:t>
            </a:r>
            <a:r>
              <a:rPr dirty="0" sz="1450" spc="-10">
                <a:latin typeface="Times New Roman"/>
                <a:cs typeface="Times New Roman"/>
              </a:rPr>
              <a:t>headpiece, since </a:t>
            </a:r>
            <a:r>
              <a:rPr dirty="0" sz="1450" spc="-5">
                <a:latin typeface="Times New Roman"/>
                <a:cs typeface="Times New Roman"/>
              </a:rPr>
              <a:t>he </a:t>
            </a:r>
            <a:r>
              <a:rPr dirty="0" sz="1450" spc="-10">
                <a:latin typeface="Times New Roman"/>
                <a:cs typeface="Times New Roman"/>
              </a:rPr>
              <a:t>had fled from </a:t>
            </a:r>
            <a:r>
              <a:rPr dirty="0" sz="1450" spc="-5">
                <a:latin typeface="Times New Roman"/>
                <a:cs typeface="Times New Roman"/>
              </a:rPr>
              <a:t>a </a:t>
            </a:r>
            <a:r>
              <a:rPr dirty="0" sz="1450" spc="-10">
                <a:latin typeface="Times New Roman"/>
                <a:cs typeface="Times New Roman"/>
              </a:rPr>
              <a:t>dying jackal </a:t>
            </a:r>
            <a:r>
              <a:rPr dirty="0" sz="1450" spc="-5">
                <a:latin typeface="Times New Roman"/>
                <a:cs typeface="Times New Roman"/>
              </a:rPr>
              <a:t>on </a:t>
            </a:r>
            <a:r>
              <a:rPr dirty="0" sz="1450" spc="-10">
                <a:latin typeface="Times New Roman"/>
                <a:cs typeface="Times New Roman"/>
              </a:rPr>
              <a:t>the plains </a:t>
            </a:r>
            <a:r>
              <a:rPr dirty="0" sz="1450" spc="-5">
                <a:latin typeface="Times New Roman"/>
                <a:cs typeface="Times New Roman"/>
              </a:rPr>
              <a:t>of  </a:t>
            </a:r>
            <a:r>
              <a:rPr dirty="0" sz="1450" spc="-10">
                <a:latin typeface="Times New Roman"/>
                <a:cs typeface="Times New Roman"/>
              </a:rPr>
              <a:t>Ephesus, and weathered </a:t>
            </a:r>
            <a:r>
              <a:rPr dirty="0" sz="1450" spc="-5">
                <a:latin typeface="Times New Roman"/>
                <a:cs typeface="Times New Roman"/>
              </a:rPr>
              <a:t>a </a:t>
            </a:r>
            <a:r>
              <a:rPr dirty="0" sz="1450" spc="-10">
                <a:latin typeface="Times New Roman"/>
                <a:cs typeface="Times New Roman"/>
              </a:rPr>
              <a:t>bora in the Adriatic, nothing could divorce </a:t>
            </a:r>
            <a:r>
              <a:rPr dirty="0" sz="1450" spc="-5">
                <a:latin typeface="Times New Roman"/>
                <a:cs typeface="Times New Roman"/>
              </a:rPr>
              <a:t>our  </a:t>
            </a:r>
            <a:r>
              <a:rPr dirty="0" sz="1450" spc="-20">
                <a:latin typeface="Times New Roman"/>
                <a:cs typeface="Times New Roman"/>
              </a:rPr>
              <a:t>traveller.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three Finsburys mounted into their compartment, and fell immediately  to quarrelling, </a:t>
            </a:r>
            <a:r>
              <a:rPr dirty="0" sz="1450" spc="-5">
                <a:latin typeface="Times New Roman"/>
                <a:cs typeface="Times New Roman"/>
              </a:rPr>
              <a:t>a </a:t>
            </a:r>
            <a:r>
              <a:rPr dirty="0" sz="1450" spc="-10">
                <a:latin typeface="Times New Roman"/>
                <a:cs typeface="Times New Roman"/>
              </a:rPr>
              <a:t>step unseemly in itself and (in this case) highly unfortunate  for Morris. Had </a:t>
            </a:r>
            <a:r>
              <a:rPr dirty="0" sz="1450" spc="-5">
                <a:latin typeface="Times New Roman"/>
                <a:cs typeface="Times New Roman"/>
              </a:rPr>
              <a:t>he </a:t>
            </a:r>
            <a:r>
              <a:rPr dirty="0" sz="1450" spc="-10">
                <a:latin typeface="Times New Roman"/>
                <a:cs typeface="Times New Roman"/>
              </a:rPr>
              <a:t>lingered </a:t>
            </a:r>
            <a:r>
              <a:rPr dirty="0" sz="1450" spc="-5">
                <a:latin typeface="Times New Roman"/>
                <a:cs typeface="Times New Roman"/>
              </a:rPr>
              <a:t>a </a:t>
            </a:r>
            <a:r>
              <a:rPr dirty="0" sz="1450" spc="-10">
                <a:latin typeface="Times New Roman"/>
                <a:cs typeface="Times New Roman"/>
              </a:rPr>
              <a:t>moment longer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this tale need  never have been written. For </a:t>
            </a:r>
            <a:r>
              <a:rPr dirty="0" sz="1450" spc="-5">
                <a:latin typeface="Times New Roman"/>
                <a:cs typeface="Times New Roman"/>
              </a:rPr>
              <a:t>he </a:t>
            </a:r>
            <a:r>
              <a:rPr dirty="0" sz="1450" spc="-10">
                <a:latin typeface="Times New Roman"/>
                <a:cs typeface="Times New Roman"/>
              </a:rPr>
              <a:t>might then have observed (as the porters did  </a:t>
            </a:r>
            <a:r>
              <a:rPr dirty="0" sz="1450" spc="-5">
                <a:latin typeface="Times New Roman"/>
                <a:cs typeface="Times New Roman"/>
              </a:rPr>
              <a:t>not </a:t>
            </a:r>
            <a:r>
              <a:rPr dirty="0" sz="1450" spc="-10">
                <a:latin typeface="Times New Roman"/>
                <a:cs typeface="Times New Roman"/>
              </a:rPr>
              <a:t>fail to </a:t>
            </a:r>
            <a:r>
              <a:rPr dirty="0" sz="1450" spc="-5">
                <a:latin typeface="Times New Roman"/>
                <a:cs typeface="Times New Roman"/>
              </a:rPr>
              <a:t>do) </a:t>
            </a:r>
            <a:r>
              <a:rPr dirty="0" sz="1450" spc="-10">
                <a:latin typeface="Times New Roman"/>
                <a:cs typeface="Times New Roman"/>
              </a:rPr>
              <a:t>the arrival </a:t>
            </a:r>
            <a:r>
              <a:rPr dirty="0" sz="1450" spc="-5">
                <a:latin typeface="Times New Roman"/>
                <a:cs typeface="Times New Roman"/>
              </a:rPr>
              <a:t>of a </a:t>
            </a:r>
            <a:r>
              <a:rPr dirty="0" sz="1450" spc="-10">
                <a:latin typeface="Times New Roman"/>
                <a:cs typeface="Times New Roman"/>
              </a:rPr>
              <a:t>second passenger in the uniform </a:t>
            </a:r>
            <a:r>
              <a:rPr dirty="0" sz="1450" spc="-5">
                <a:latin typeface="Times New Roman"/>
                <a:cs typeface="Times New Roman"/>
              </a:rPr>
              <a:t>of </a:t>
            </a:r>
            <a:r>
              <a:rPr dirty="0" sz="1450" spc="-10">
                <a:latin typeface="Times New Roman"/>
                <a:cs typeface="Times New Roman"/>
              </a:rPr>
              <a:t>Sir Faraday  Bond. But </a:t>
            </a:r>
            <a:r>
              <a:rPr dirty="0" sz="1450" spc="-5">
                <a:latin typeface="Times New Roman"/>
                <a:cs typeface="Times New Roman"/>
              </a:rPr>
              <a:t>he </a:t>
            </a:r>
            <a:r>
              <a:rPr dirty="0" sz="1450" spc="-10">
                <a:latin typeface="Times New Roman"/>
                <a:cs typeface="Times New Roman"/>
              </a:rPr>
              <a:t>had other matters </a:t>
            </a:r>
            <a:r>
              <a:rPr dirty="0" sz="1450" spc="-5">
                <a:latin typeface="Times New Roman"/>
                <a:cs typeface="Times New Roman"/>
              </a:rPr>
              <a:t>on </a:t>
            </a:r>
            <a:r>
              <a:rPr dirty="0" sz="1450" spc="-10">
                <a:latin typeface="Times New Roman"/>
                <a:cs typeface="Times New Roman"/>
              </a:rPr>
              <a:t>hand, which </a:t>
            </a:r>
            <a:r>
              <a:rPr dirty="0" sz="1450" spc="-5">
                <a:latin typeface="Times New Roman"/>
                <a:cs typeface="Times New Roman"/>
              </a:rPr>
              <a:t>he </a:t>
            </a:r>
            <a:r>
              <a:rPr dirty="0" sz="1450" spc="-10">
                <a:latin typeface="Times New Roman"/>
                <a:cs typeface="Times New Roman"/>
              </a:rPr>
              <a:t>judged (God knows how  erroneously) to </a:t>
            </a:r>
            <a:r>
              <a:rPr dirty="0" sz="1450" spc="-5">
                <a:latin typeface="Times New Roman"/>
                <a:cs typeface="Times New Roman"/>
              </a:rPr>
              <a:t>be </a:t>
            </a:r>
            <a:r>
              <a:rPr dirty="0" sz="1450" spc="-10">
                <a:latin typeface="Times New Roman"/>
                <a:cs typeface="Times New Roman"/>
              </a:rPr>
              <a:t>more</a:t>
            </a:r>
            <a:r>
              <a:rPr dirty="0" sz="1450">
                <a:latin typeface="Times New Roman"/>
                <a:cs typeface="Times New Roman"/>
              </a:rPr>
              <a:t> </a:t>
            </a:r>
            <a:r>
              <a:rPr dirty="0" sz="1450" spc="-10">
                <a:latin typeface="Times New Roman"/>
                <a:cs typeface="Times New Roman"/>
              </a:rPr>
              <a:t>important.</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‘I never heard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thing,’ he </a:t>
            </a:r>
            <a:r>
              <a:rPr dirty="0" sz="1450" spc="-10">
                <a:latin typeface="Times New Roman"/>
                <a:cs typeface="Times New Roman"/>
              </a:rPr>
              <a:t>cried, resuming </a:t>
            </a:r>
            <a:r>
              <a:rPr dirty="0" sz="1450" spc="-5">
                <a:latin typeface="Times New Roman"/>
                <a:cs typeface="Times New Roman"/>
              </a:rPr>
              <a:t>a </a:t>
            </a:r>
            <a:r>
              <a:rPr dirty="0" sz="1450" spc="-10">
                <a:latin typeface="Times New Roman"/>
                <a:cs typeface="Times New Roman"/>
              </a:rPr>
              <a:t>discussion which had  scarcely ceased all morning. ‘The bill is </a:t>
            </a:r>
            <a:r>
              <a:rPr dirty="0" sz="1450" spc="-5">
                <a:latin typeface="Times New Roman"/>
                <a:cs typeface="Times New Roman"/>
              </a:rPr>
              <a:t>not </a:t>
            </a:r>
            <a:r>
              <a:rPr dirty="0" sz="1450" spc="-10">
                <a:latin typeface="Times New Roman"/>
                <a:cs typeface="Times New Roman"/>
              </a:rPr>
              <a:t>yours; it is</a:t>
            </a:r>
            <a:r>
              <a:rPr dirty="0" sz="1450" spc="6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‘It is payable to me,’ returned the old gentleman, with an air </a:t>
            </a:r>
            <a:r>
              <a:rPr dirty="0" sz="1450" spc="-5">
                <a:latin typeface="Times New Roman"/>
                <a:cs typeface="Times New Roman"/>
              </a:rPr>
              <a:t>of </a:t>
            </a:r>
            <a:r>
              <a:rPr dirty="0" sz="1450" spc="-10">
                <a:latin typeface="Times New Roman"/>
                <a:cs typeface="Times New Roman"/>
              </a:rPr>
              <a:t>bitter  </a:t>
            </a:r>
            <a:r>
              <a:rPr dirty="0" sz="1450" spc="-20">
                <a:latin typeface="Times New Roman"/>
                <a:cs typeface="Times New Roman"/>
              </a:rPr>
              <a:t>obstinacy. </a:t>
            </a:r>
            <a:r>
              <a:rPr dirty="0" sz="1450" spc="-10">
                <a:latin typeface="Times New Roman"/>
                <a:cs typeface="Times New Roman"/>
              </a:rPr>
              <a:t>‘I will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please with my own</a:t>
            </a:r>
            <a:r>
              <a:rPr dirty="0" sz="1450" spc="50">
                <a:latin typeface="Times New Roman"/>
                <a:cs typeface="Times New Roman"/>
              </a:rPr>
              <a:t> </a:t>
            </a:r>
            <a:r>
              <a:rPr dirty="0" sz="1450" spc="-20">
                <a:latin typeface="Times New Roman"/>
                <a:cs typeface="Times New Roman"/>
              </a:rPr>
              <a:t>property.’</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 bill was </a:t>
            </a:r>
            <a:r>
              <a:rPr dirty="0" sz="1450" spc="-5">
                <a:latin typeface="Times New Roman"/>
                <a:cs typeface="Times New Roman"/>
              </a:rPr>
              <a:t>one </a:t>
            </a:r>
            <a:r>
              <a:rPr dirty="0" sz="1450" spc="-10">
                <a:latin typeface="Times New Roman"/>
                <a:cs typeface="Times New Roman"/>
              </a:rPr>
              <a:t>for eight hundred </a:t>
            </a:r>
            <a:r>
              <a:rPr dirty="0" sz="1450" spc="-5">
                <a:latin typeface="Times New Roman"/>
                <a:cs typeface="Times New Roman"/>
              </a:rPr>
              <a:t>pounds, </a:t>
            </a:r>
            <a:r>
              <a:rPr dirty="0" sz="1450" spc="-10">
                <a:latin typeface="Times New Roman"/>
                <a:cs typeface="Times New Roman"/>
              </a:rPr>
              <a:t>which had been given him at  breakfast to endorse, and which </a:t>
            </a:r>
            <a:r>
              <a:rPr dirty="0" sz="1450" spc="-5">
                <a:latin typeface="Times New Roman"/>
                <a:cs typeface="Times New Roman"/>
              </a:rPr>
              <a:t>he </a:t>
            </a:r>
            <a:r>
              <a:rPr dirty="0" sz="1450" spc="-10">
                <a:latin typeface="Times New Roman"/>
                <a:cs typeface="Times New Roman"/>
              </a:rPr>
              <a:t>had simply</a:t>
            </a:r>
            <a:r>
              <a:rPr dirty="0" sz="1450" spc="30">
                <a:latin typeface="Times New Roman"/>
                <a:cs typeface="Times New Roman"/>
              </a:rPr>
              <a:t> </a:t>
            </a:r>
            <a:r>
              <a:rPr dirty="0" sz="1450" spc="-10">
                <a:latin typeface="Times New Roman"/>
                <a:cs typeface="Times New Roman"/>
              </a:rPr>
              <a:t>pocketed.</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‘Hear him, Johnny!’ cried Morris. ‘His property! the very clothes </a:t>
            </a:r>
            <a:r>
              <a:rPr dirty="0" sz="1450" spc="-5">
                <a:latin typeface="Times New Roman"/>
                <a:cs typeface="Times New Roman"/>
              </a:rPr>
              <a:t>upon </a:t>
            </a:r>
            <a:r>
              <a:rPr dirty="0" sz="1450" spc="-10">
                <a:latin typeface="Times New Roman"/>
                <a:cs typeface="Times New Roman"/>
              </a:rPr>
              <a:t>his  back belong to</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‘Let him alone,’ said </a:t>
            </a:r>
            <a:r>
              <a:rPr dirty="0" sz="1450" spc="-5">
                <a:latin typeface="Times New Roman"/>
                <a:cs typeface="Times New Roman"/>
              </a:rPr>
              <a:t>John. </a:t>
            </a:r>
            <a:r>
              <a:rPr dirty="0" sz="1450" spc="-10">
                <a:latin typeface="Times New Roman"/>
                <a:cs typeface="Times New Roman"/>
              </a:rPr>
              <a:t>‘I am sick </a:t>
            </a:r>
            <a:r>
              <a:rPr dirty="0" sz="1450" spc="-5">
                <a:latin typeface="Times New Roman"/>
                <a:cs typeface="Times New Roman"/>
              </a:rPr>
              <a:t>of </a:t>
            </a:r>
            <a:r>
              <a:rPr dirty="0" sz="1450" spc="-10">
                <a:latin typeface="Times New Roman"/>
                <a:cs typeface="Times New Roman"/>
              </a:rPr>
              <a:t>both </a:t>
            </a:r>
            <a:r>
              <a:rPr dirty="0" sz="1450" spc="-5">
                <a:latin typeface="Times New Roman"/>
                <a:cs typeface="Times New Roman"/>
              </a:rPr>
              <a:t>of</a:t>
            </a:r>
            <a:r>
              <a:rPr dirty="0" sz="1450" spc="-7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‘That is </a:t>
            </a:r>
            <a:r>
              <a:rPr dirty="0" sz="1450" spc="-5">
                <a:latin typeface="Times New Roman"/>
                <a:cs typeface="Times New Roman"/>
              </a:rPr>
              <a:t>no </a:t>
            </a:r>
            <a:r>
              <a:rPr dirty="0" sz="1450" spc="-10">
                <a:latin typeface="Times New Roman"/>
                <a:cs typeface="Times New Roman"/>
              </a:rPr>
              <a:t>way to speak </a:t>
            </a:r>
            <a:r>
              <a:rPr dirty="0" sz="1450" spc="-5">
                <a:latin typeface="Times New Roman"/>
                <a:cs typeface="Times New Roman"/>
              </a:rPr>
              <a:t>of your </a:t>
            </a:r>
            <a:r>
              <a:rPr dirty="0" sz="1450" spc="-10">
                <a:latin typeface="Times New Roman"/>
                <a:cs typeface="Times New Roman"/>
              </a:rPr>
              <a:t>uncle, </a:t>
            </a:r>
            <a:r>
              <a:rPr dirty="0" sz="1450" spc="-20">
                <a:latin typeface="Times New Roman"/>
                <a:cs typeface="Times New Roman"/>
              </a:rPr>
              <a:t>sir,’ </a:t>
            </a:r>
            <a:r>
              <a:rPr dirty="0" sz="1450" spc="-10">
                <a:latin typeface="Times New Roman"/>
                <a:cs typeface="Times New Roman"/>
              </a:rPr>
              <a:t>cried Joseph. ‘I will </a:t>
            </a:r>
            <a:r>
              <a:rPr dirty="0" sz="1450" spc="-5">
                <a:latin typeface="Times New Roman"/>
                <a:cs typeface="Times New Roman"/>
              </a:rPr>
              <a:t>not</a:t>
            </a:r>
            <a:r>
              <a:rPr dirty="0" sz="1450" spc="254">
                <a:latin typeface="Times New Roman"/>
                <a:cs typeface="Times New Roman"/>
              </a:rPr>
              <a:t> </a:t>
            </a:r>
            <a:r>
              <a:rPr dirty="0" sz="1450" spc="-10">
                <a:latin typeface="Times New Roman"/>
                <a:cs typeface="Times New Roman"/>
              </a:rPr>
              <a:t>endure</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5">
                <a:latin typeface="Times New Roman"/>
                <a:cs typeface="Times New Roman"/>
              </a:rPr>
              <a:t>‘Can’t </a:t>
            </a:r>
            <a:r>
              <a:rPr dirty="0" sz="1450" spc="-10">
                <a:latin typeface="Times New Roman"/>
                <a:cs typeface="Times New Roman"/>
              </a:rPr>
              <a:t>even spell!’ Morris reflected, as </a:t>
            </a:r>
            <a:r>
              <a:rPr dirty="0" sz="1450" spc="-5">
                <a:latin typeface="Times New Roman"/>
                <a:cs typeface="Times New Roman"/>
              </a:rPr>
              <a:t>he </a:t>
            </a:r>
            <a:r>
              <a:rPr dirty="0" sz="1450" spc="-10">
                <a:latin typeface="Times New Roman"/>
                <a:cs typeface="Times New Roman"/>
              </a:rPr>
              <a:t>crammed the letter in his pocket,  and left the house. ‘What can </a:t>
            </a:r>
            <a:r>
              <a:rPr dirty="0" sz="1450" spc="-5">
                <a:latin typeface="Times New Roman"/>
                <a:cs typeface="Times New Roman"/>
              </a:rPr>
              <a:t>I do </a:t>
            </a:r>
            <a:r>
              <a:rPr dirty="0" sz="1450" spc="-10">
                <a:latin typeface="Times New Roman"/>
                <a:cs typeface="Times New Roman"/>
              </a:rPr>
              <a:t>for him? </a:t>
            </a: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go </a:t>
            </a:r>
            <a:r>
              <a:rPr dirty="0" sz="1450" spc="-10">
                <a:latin typeface="Times New Roman"/>
                <a:cs typeface="Times New Roman"/>
              </a:rPr>
              <a:t>to the expense </a:t>
            </a:r>
            <a:r>
              <a:rPr dirty="0" sz="1450" spc="-5">
                <a:latin typeface="Times New Roman"/>
                <a:cs typeface="Times New Roman"/>
              </a:rPr>
              <a:t>of a  </a:t>
            </a:r>
            <a:r>
              <a:rPr dirty="0" sz="1450" spc="-15">
                <a:latin typeface="Times New Roman"/>
                <a:cs typeface="Times New Roman"/>
              </a:rPr>
              <a:t>barber, </a:t>
            </a:r>
            <a:r>
              <a:rPr dirty="0" sz="1450" spc="-10">
                <a:latin typeface="Times New Roman"/>
                <a:cs typeface="Times New Roman"/>
              </a:rPr>
              <a:t>I’m so shattered! How can </a:t>
            </a:r>
            <a:r>
              <a:rPr dirty="0" sz="1450" spc="-5">
                <a:latin typeface="Times New Roman"/>
                <a:cs typeface="Times New Roman"/>
              </a:rPr>
              <a:t>I </a:t>
            </a:r>
            <a:r>
              <a:rPr dirty="0" sz="1450" spc="-10">
                <a:latin typeface="Times New Roman"/>
                <a:cs typeface="Times New Roman"/>
              </a:rPr>
              <a:t>send anybody coins? </a:t>
            </a:r>
            <a:r>
              <a:rPr dirty="0" sz="1450" spc="-30">
                <a:latin typeface="Times New Roman"/>
                <a:cs typeface="Times New Roman"/>
              </a:rPr>
              <a:t>It’s </a:t>
            </a:r>
            <a:r>
              <a:rPr dirty="0" sz="1450" spc="-10">
                <a:latin typeface="Times New Roman"/>
                <a:cs typeface="Times New Roman"/>
              </a:rPr>
              <a:t>hard lines, </a:t>
            </a:r>
            <a:r>
              <a:rPr dirty="0" sz="1450" spc="-5">
                <a:latin typeface="Times New Roman"/>
                <a:cs typeface="Times New Roman"/>
              </a:rPr>
              <a:t>I  </a:t>
            </a:r>
            <a:r>
              <a:rPr dirty="0" sz="1450" spc="-10">
                <a:latin typeface="Times New Roman"/>
                <a:cs typeface="Times New Roman"/>
              </a:rPr>
              <a:t>daresay; </a:t>
            </a:r>
            <a:r>
              <a:rPr dirty="0" sz="1450" spc="-5">
                <a:latin typeface="Times New Roman"/>
                <a:cs typeface="Times New Roman"/>
              </a:rPr>
              <a:t>but </a:t>
            </a:r>
            <a:r>
              <a:rPr dirty="0" sz="1450" spc="-10">
                <a:latin typeface="Times New Roman"/>
                <a:cs typeface="Times New Roman"/>
              </a:rPr>
              <a:t>does </a:t>
            </a:r>
            <a:r>
              <a:rPr dirty="0" sz="1450" spc="-5">
                <a:latin typeface="Times New Roman"/>
                <a:cs typeface="Times New Roman"/>
              </a:rPr>
              <a:t>he </a:t>
            </a:r>
            <a:r>
              <a:rPr dirty="0" sz="1450" spc="-10">
                <a:latin typeface="Times New Roman"/>
                <a:cs typeface="Times New Roman"/>
              </a:rPr>
              <a:t>think I’m living </a:t>
            </a:r>
            <a:r>
              <a:rPr dirty="0" sz="1450" spc="-5">
                <a:latin typeface="Times New Roman"/>
                <a:cs typeface="Times New Roman"/>
              </a:rPr>
              <a:t>on hot </a:t>
            </a:r>
            <a:r>
              <a:rPr dirty="0" sz="1450" spc="-15">
                <a:latin typeface="Times New Roman"/>
                <a:cs typeface="Times New Roman"/>
              </a:rPr>
              <a:t>muffins? </a:t>
            </a:r>
            <a:r>
              <a:rPr dirty="0" sz="1450" spc="-10">
                <a:latin typeface="Times New Roman"/>
                <a:cs typeface="Times New Roman"/>
              </a:rPr>
              <a:t>One comfort,’ was his  grim reflection, ‘he </a:t>
            </a:r>
            <a:r>
              <a:rPr dirty="0" sz="1450" spc="-15">
                <a:latin typeface="Times New Roman"/>
                <a:cs typeface="Times New Roman"/>
              </a:rPr>
              <a:t>can’t </a:t>
            </a:r>
            <a:r>
              <a:rPr dirty="0" sz="1450" spc="-10">
                <a:latin typeface="Times New Roman"/>
                <a:cs typeface="Times New Roman"/>
              </a:rPr>
              <a:t>cut and </a:t>
            </a:r>
            <a:r>
              <a:rPr dirty="0" sz="1450" spc="-20">
                <a:latin typeface="Times New Roman"/>
                <a:cs typeface="Times New Roman"/>
              </a:rPr>
              <a:t>run—he’s </a:t>
            </a:r>
            <a:r>
              <a:rPr dirty="0" sz="1450" spc="-5">
                <a:latin typeface="Times New Roman"/>
                <a:cs typeface="Times New Roman"/>
              </a:rPr>
              <a:t>got </a:t>
            </a:r>
            <a:r>
              <a:rPr dirty="0" sz="1450" spc="-10">
                <a:latin typeface="Times New Roman"/>
                <a:cs typeface="Times New Roman"/>
              </a:rPr>
              <a:t>to stay; </a:t>
            </a:r>
            <a:r>
              <a:rPr dirty="0" sz="1450" spc="-30">
                <a:latin typeface="Times New Roman"/>
                <a:cs typeface="Times New Roman"/>
              </a:rPr>
              <a:t>he’s </a:t>
            </a:r>
            <a:r>
              <a:rPr dirty="0" sz="1450" spc="-10">
                <a:latin typeface="Times New Roman"/>
                <a:cs typeface="Times New Roman"/>
              </a:rPr>
              <a:t>as helpless as the  dead.’ And then </a:t>
            </a:r>
            <a:r>
              <a:rPr dirty="0" sz="1450" spc="-5">
                <a:latin typeface="Times New Roman"/>
                <a:cs typeface="Times New Roman"/>
              </a:rPr>
              <a:t>he </a:t>
            </a:r>
            <a:r>
              <a:rPr dirty="0" sz="1450" spc="-10">
                <a:latin typeface="Times New Roman"/>
                <a:cs typeface="Times New Roman"/>
              </a:rPr>
              <a:t>broke forth again: ‘Complains, does he? and </a:t>
            </a:r>
            <a:r>
              <a:rPr dirty="0" sz="1450" spc="-30">
                <a:latin typeface="Times New Roman"/>
                <a:cs typeface="Times New Roman"/>
              </a:rPr>
              <a:t>he’s </a:t>
            </a:r>
            <a:r>
              <a:rPr dirty="0" sz="1450" spc="-10">
                <a:latin typeface="Times New Roman"/>
                <a:cs typeface="Times New Roman"/>
              </a:rPr>
              <a:t>never  even heard </a:t>
            </a:r>
            <a:r>
              <a:rPr dirty="0" sz="1450" spc="-5">
                <a:latin typeface="Times New Roman"/>
                <a:cs typeface="Times New Roman"/>
              </a:rPr>
              <a:t>of </a:t>
            </a:r>
            <a:r>
              <a:rPr dirty="0" sz="1450" spc="-10">
                <a:latin typeface="Times New Roman"/>
                <a:cs typeface="Times New Roman"/>
              </a:rPr>
              <a:t>Bent Pitman! If </a:t>
            </a:r>
            <a:r>
              <a:rPr dirty="0" sz="1450" spc="-5">
                <a:latin typeface="Times New Roman"/>
                <a:cs typeface="Times New Roman"/>
              </a:rPr>
              <a:t>he </a:t>
            </a:r>
            <a:r>
              <a:rPr dirty="0" sz="1450" spc="-10">
                <a:latin typeface="Times New Roman"/>
                <a:cs typeface="Times New Roman"/>
              </a:rPr>
              <a:t>had what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on </a:t>
            </a:r>
            <a:r>
              <a:rPr dirty="0" sz="1450" spc="-10">
                <a:latin typeface="Times New Roman"/>
                <a:cs typeface="Times New Roman"/>
              </a:rPr>
              <a:t>my mind, </a:t>
            </a:r>
            <a:r>
              <a:rPr dirty="0" sz="1450" spc="-5">
                <a:latin typeface="Times New Roman"/>
                <a:cs typeface="Times New Roman"/>
              </a:rPr>
              <a:t>he </a:t>
            </a:r>
            <a:r>
              <a:rPr dirty="0" sz="1450" spc="-10">
                <a:latin typeface="Times New Roman"/>
                <a:cs typeface="Times New Roman"/>
              </a:rPr>
              <a:t>might  complain with </a:t>
            </a:r>
            <a:r>
              <a:rPr dirty="0" sz="1450" spc="-5">
                <a:latin typeface="Times New Roman"/>
                <a:cs typeface="Times New Roman"/>
              </a:rPr>
              <a:t>a good</a:t>
            </a:r>
            <a:r>
              <a:rPr dirty="0" sz="1450">
                <a:latin typeface="Times New Roman"/>
                <a:cs typeface="Times New Roman"/>
              </a:rPr>
              <a:t> </a:t>
            </a:r>
            <a:r>
              <a:rPr dirty="0" sz="1450" spc="-10">
                <a:latin typeface="Times New Roman"/>
                <a:cs typeface="Times New Roman"/>
              </a:rPr>
              <a:t>grace.’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But these were </a:t>
            </a:r>
            <a:r>
              <a:rPr dirty="0" sz="1450" spc="-5">
                <a:latin typeface="Times New Roman"/>
                <a:cs typeface="Times New Roman"/>
              </a:rPr>
              <a:t>not </a:t>
            </a:r>
            <a:r>
              <a:rPr dirty="0" sz="1450" spc="-10">
                <a:latin typeface="Times New Roman"/>
                <a:cs typeface="Times New Roman"/>
              </a:rPr>
              <a:t>honest arguments, </a:t>
            </a:r>
            <a:r>
              <a:rPr dirty="0" sz="1450" spc="-5">
                <a:latin typeface="Times New Roman"/>
                <a:cs typeface="Times New Roman"/>
              </a:rPr>
              <a:t>or not </a:t>
            </a:r>
            <a:r>
              <a:rPr dirty="0" sz="1450" spc="-10">
                <a:latin typeface="Times New Roman"/>
                <a:cs typeface="Times New Roman"/>
              </a:rPr>
              <a:t>wholly honest; there was </a:t>
            </a:r>
            <a:r>
              <a:rPr dirty="0" sz="1450" spc="-5">
                <a:latin typeface="Times New Roman"/>
                <a:cs typeface="Times New Roman"/>
              </a:rPr>
              <a:t>a  </a:t>
            </a:r>
            <a:r>
              <a:rPr dirty="0" sz="1450" spc="-10">
                <a:latin typeface="Times New Roman"/>
                <a:cs typeface="Times New Roman"/>
              </a:rPr>
              <a:t>struggle in the mind </a:t>
            </a:r>
            <a:r>
              <a:rPr dirty="0" sz="1450" spc="-5">
                <a:latin typeface="Times New Roman"/>
                <a:cs typeface="Times New Roman"/>
              </a:rPr>
              <a:t>of </a:t>
            </a:r>
            <a:r>
              <a:rPr dirty="0" sz="1450" spc="-10">
                <a:latin typeface="Times New Roman"/>
                <a:cs typeface="Times New Roman"/>
              </a:rPr>
              <a:t>Morris;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disguise from himself that his  brother John was miserably situated at Browndean, without news,</a:t>
            </a:r>
            <a:r>
              <a:rPr dirty="0" sz="1450" spc="120">
                <a:latin typeface="Times New Roman"/>
                <a:cs typeface="Times New Roman"/>
              </a:rPr>
              <a:t> </a:t>
            </a:r>
            <a:r>
              <a:rPr dirty="0" sz="1450" spc="-10">
                <a:latin typeface="Times New Roman"/>
                <a:cs typeface="Times New Roman"/>
              </a:rPr>
              <a:t>without  </a:t>
            </a:r>
            <a:r>
              <a:rPr dirty="0" sz="1450" spc="-25">
                <a:latin typeface="Times New Roman"/>
                <a:cs typeface="Times New Roman"/>
              </a:rPr>
              <a:t>money, </a:t>
            </a:r>
            <a:r>
              <a:rPr dirty="0" sz="1450" spc="-10">
                <a:latin typeface="Times New Roman"/>
                <a:cs typeface="Times New Roman"/>
              </a:rPr>
              <a:t>without bedclothes, without society </a:t>
            </a:r>
            <a:r>
              <a:rPr dirty="0" sz="1450" spc="-5">
                <a:latin typeface="Times New Roman"/>
                <a:cs typeface="Times New Roman"/>
              </a:rPr>
              <a:t>or </a:t>
            </a:r>
            <a:r>
              <a:rPr dirty="0" sz="1450" spc="-10">
                <a:latin typeface="Times New Roman"/>
                <a:cs typeface="Times New Roman"/>
              </a:rPr>
              <a:t>any entertainment; and </a:t>
            </a:r>
            <a:r>
              <a:rPr dirty="0" sz="1450" spc="-5">
                <a:latin typeface="Times New Roman"/>
                <a:cs typeface="Times New Roman"/>
              </a:rPr>
              <a:t>by </a:t>
            </a:r>
            <a:r>
              <a:rPr dirty="0" sz="1450" spc="-10">
                <a:latin typeface="Times New Roman"/>
                <a:cs typeface="Times New Roman"/>
              </a:rPr>
              <a:t>the  time </a:t>
            </a:r>
            <a:r>
              <a:rPr dirty="0" sz="1450" spc="-5">
                <a:latin typeface="Times New Roman"/>
                <a:cs typeface="Times New Roman"/>
              </a:rPr>
              <a:t>he </a:t>
            </a:r>
            <a:r>
              <a:rPr dirty="0" sz="1450" spc="-10">
                <a:latin typeface="Times New Roman"/>
                <a:cs typeface="Times New Roman"/>
              </a:rPr>
              <a:t>had been shaved and picked </a:t>
            </a:r>
            <a:r>
              <a:rPr dirty="0" sz="1450" spc="-5">
                <a:latin typeface="Times New Roman"/>
                <a:cs typeface="Times New Roman"/>
              </a:rPr>
              <a:t>a </a:t>
            </a:r>
            <a:r>
              <a:rPr dirty="0" sz="1450" spc="-10">
                <a:latin typeface="Times New Roman"/>
                <a:cs typeface="Times New Roman"/>
              </a:rPr>
              <a:t>hasty breakfast at </a:t>
            </a:r>
            <a:r>
              <a:rPr dirty="0" sz="1450" spc="-5">
                <a:latin typeface="Times New Roman"/>
                <a:cs typeface="Times New Roman"/>
              </a:rPr>
              <a:t>a </a:t>
            </a:r>
            <a:r>
              <a:rPr dirty="0" sz="1450" spc="-15">
                <a:latin typeface="Times New Roman"/>
                <a:cs typeface="Times New Roman"/>
              </a:rPr>
              <a:t>coffee </a:t>
            </a:r>
            <a:r>
              <a:rPr dirty="0" sz="1450" spc="-10">
                <a:latin typeface="Times New Roman"/>
                <a:cs typeface="Times New Roman"/>
              </a:rPr>
              <a:t>tavern,  Morris had arrived at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compromise.</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‘Poor </a:t>
            </a:r>
            <a:r>
              <a:rPr dirty="0" sz="1450" spc="-20">
                <a:latin typeface="Times New Roman"/>
                <a:cs typeface="Times New Roman"/>
              </a:rPr>
              <a:t>Johnny,’ </a:t>
            </a:r>
            <a:r>
              <a:rPr dirty="0" sz="1450" spc="-5">
                <a:latin typeface="Times New Roman"/>
                <a:cs typeface="Times New Roman"/>
              </a:rPr>
              <a:t>he </a:t>
            </a:r>
            <a:r>
              <a:rPr dirty="0" sz="1450" spc="-10">
                <a:latin typeface="Times New Roman"/>
                <a:cs typeface="Times New Roman"/>
              </a:rPr>
              <a:t>said to himself, </a:t>
            </a:r>
            <a:r>
              <a:rPr dirty="0" sz="1450" spc="-25">
                <a:latin typeface="Times New Roman"/>
                <a:cs typeface="Times New Roman"/>
              </a:rPr>
              <a:t>‘he’s </a:t>
            </a:r>
            <a:r>
              <a:rPr dirty="0" sz="1450" spc="-10">
                <a:latin typeface="Times New Roman"/>
                <a:cs typeface="Times New Roman"/>
              </a:rPr>
              <a:t>in an awful </a:t>
            </a:r>
            <a:r>
              <a:rPr dirty="0" sz="1450" spc="-5">
                <a:latin typeface="Times New Roman"/>
                <a:cs typeface="Times New Roman"/>
              </a:rPr>
              <a:t>box! I </a:t>
            </a:r>
            <a:r>
              <a:rPr dirty="0" sz="1450" spc="-15">
                <a:latin typeface="Times New Roman"/>
                <a:cs typeface="Times New Roman"/>
              </a:rPr>
              <a:t>can’t </a:t>
            </a:r>
            <a:r>
              <a:rPr dirty="0" sz="1450" spc="-10">
                <a:latin typeface="Times New Roman"/>
                <a:cs typeface="Times New Roman"/>
              </a:rPr>
              <a:t>send him  coins, </a:t>
            </a:r>
            <a:r>
              <a:rPr dirty="0" sz="1450" spc="-5">
                <a:latin typeface="Times New Roman"/>
                <a:cs typeface="Times New Roman"/>
              </a:rPr>
              <a:t>but </a:t>
            </a: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I’ll </a:t>
            </a:r>
            <a:r>
              <a:rPr dirty="0" sz="1450" spc="-5">
                <a:latin typeface="Times New Roman"/>
                <a:cs typeface="Times New Roman"/>
              </a:rPr>
              <a:t>do: </a:t>
            </a:r>
            <a:r>
              <a:rPr dirty="0" sz="1450" spc="-10">
                <a:latin typeface="Times New Roman"/>
                <a:cs typeface="Times New Roman"/>
              </a:rPr>
              <a:t>I’ll send him the Pink Un—it’ll cheer John  </a:t>
            </a:r>
            <a:r>
              <a:rPr dirty="0" sz="1450" spc="-5">
                <a:latin typeface="Times New Roman"/>
                <a:cs typeface="Times New Roman"/>
              </a:rPr>
              <a:t>up; </a:t>
            </a:r>
            <a:r>
              <a:rPr dirty="0" sz="1450" spc="-10">
                <a:latin typeface="Times New Roman"/>
                <a:cs typeface="Times New Roman"/>
              </a:rPr>
              <a:t>and besides, it’ll </a:t>
            </a:r>
            <a:r>
              <a:rPr dirty="0" sz="1450" spc="-5">
                <a:latin typeface="Times New Roman"/>
                <a:cs typeface="Times New Roman"/>
              </a:rPr>
              <a:t>do </a:t>
            </a:r>
            <a:r>
              <a:rPr dirty="0" sz="1450" spc="-10">
                <a:latin typeface="Times New Roman"/>
                <a:cs typeface="Times New Roman"/>
              </a:rPr>
              <a:t>his credit </a:t>
            </a:r>
            <a:r>
              <a:rPr dirty="0" sz="1450" spc="-5">
                <a:latin typeface="Times New Roman"/>
                <a:cs typeface="Times New Roman"/>
              </a:rPr>
              <a:t>good </a:t>
            </a:r>
            <a:r>
              <a:rPr dirty="0" sz="1450" spc="-10">
                <a:latin typeface="Times New Roman"/>
                <a:cs typeface="Times New Roman"/>
              </a:rPr>
              <a:t>getting anything </a:t>
            </a:r>
            <a:r>
              <a:rPr dirty="0" sz="1450" spc="-5">
                <a:latin typeface="Times New Roman"/>
                <a:cs typeface="Times New Roman"/>
              </a:rPr>
              <a:t>by</a:t>
            </a:r>
            <a:r>
              <a:rPr dirty="0" sz="1450" spc="55">
                <a:latin typeface="Times New Roman"/>
                <a:cs typeface="Times New Roman"/>
              </a:rPr>
              <a:t> </a:t>
            </a:r>
            <a:r>
              <a:rPr dirty="0" sz="1450" spc="-10">
                <a:latin typeface="Times New Roman"/>
                <a:cs typeface="Times New Roman"/>
              </a:rPr>
              <a:t>post.’</a:t>
            </a:r>
            <a:endParaRPr sz="1450">
              <a:latin typeface="Times New Roman"/>
              <a:cs typeface="Times New Roman"/>
            </a:endParaRPr>
          </a:p>
          <a:p>
            <a:pPr algn="just" marL="12700" marR="5715" indent="255904">
              <a:lnSpc>
                <a:spcPts val="1730"/>
              </a:lnSpc>
              <a:spcBef>
                <a:spcPts val="790"/>
              </a:spcBef>
            </a:pPr>
            <a:r>
              <a:rPr dirty="0" sz="1450" spc="-15">
                <a:latin typeface="Times New Roman"/>
                <a:cs typeface="Times New Roman"/>
              </a:rPr>
              <a:t>Accordingly, </a:t>
            </a:r>
            <a:r>
              <a:rPr dirty="0" sz="1450" spc="-5">
                <a:latin typeface="Times New Roman"/>
                <a:cs typeface="Times New Roman"/>
              </a:rPr>
              <a:t>on </a:t>
            </a:r>
            <a:r>
              <a:rPr dirty="0" sz="1450" spc="-10">
                <a:latin typeface="Times New Roman"/>
                <a:cs typeface="Times New Roman"/>
              </a:rPr>
              <a:t>his way to the leather business, whither </a:t>
            </a:r>
            <a:r>
              <a:rPr dirty="0" sz="1450" spc="-5">
                <a:latin typeface="Times New Roman"/>
                <a:cs typeface="Times New Roman"/>
              </a:rPr>
              <a:t>he </a:t>
            </a:r>
            <a:r>
              <a:rPr dirty="0" sz="1450" spc="-10">
                <a:latin typeface="Times New Roman"/>
                <a:cs typeface="Times New Roman"/>
              </a:rPr>
              <a:t>proceeded  (according to his thrifty habit) </a:t>
            </a:r>
            <a:r>
              <a:rPr dirty="0" sz="1450" spc="-5">
                <a:latin typeface="Times New Roman"/>
                <a:cs typeface="Times New Roman"/>
              </a:rPr>
              <a:t>on </a:t>
            </a:r>
            <a:r>
              <a:rPr dirty="0" sz="1450" spc="-10">
                <a:latin typeface="Times New Roman"/>
                <a:cs typeface="Times New Roman"/>
              </a:rPr>
              <a:t>foot, Morris purchased and dispatched </a:t>
            </a:r>
            <a:r>
              <a:rPr dirty="0" sz="1450" spc="-5">
                <a:latin typeface="Times New Roman"/>
                <a:cs typeface="Times New Roman"/>
              </a:rPr>
              <a:t>a  </a:t>
            </a:r>
            <a:r>
              <a:rPr dirty="0" sz="1450" spc="-10">
                <a:latin typeface="Times New Roman"/>
                <a:cs typeface="Times New Roman"/>
              </a:rPr>
              <a:t>single copy </a:t>
            </a:r>
            <a:r>
              <a:rPr dirty="0" sz="1450" spc="-5">
                <a:latin typeface="Times New Roman"/>
                <a:cs typeface="Times New Roman"/>
              </a:rPr>
              <a:t>of </a:t>
            </a:r>
            <a:r>
              <a:rPr dirty="0" sz="1450" spc="-10">
                <a:latin typeface="Times New Roman"/>
                <a:cs typeface="Times New Roman"/>
              </a:rPr>
              <a:t>that enlivening periodical, to which (in </a:t>
            </a:r>
            <a:r>
              <a:rPr dirty="0" sz="1450" spc="-5">
                <a:latin typeface="Times New Roman"/>
                <a:cs typeface="Times New Roman"/>
              </a:rPr>
              <a:t>a </a:t>
            </a:r>
            <a:r>
              <a:rPr dirty="0" sz="1450" spc="-10">
                <a:latin typeface="Times New Roman"/>
                <a:cs typeface="Times New Roman"/>
              </a:rPr>
              <a:t>sudden pang </a:t>
            </a:r>
            <a:r>
              <a:rPr dirty="0" sz="1450" spc="-5">
                <a:latin typeface="Times New Roman"/>
                <a:cs typeface="Times New Roman"/>
              </a:rPr>
              <a:t>of  </a:t>
            </a:r>
            <a:r>
              <a:rPr dirty="0" sz="1450" spc="-10">
                <a:latin typeface="Times New Roman"/>
                <a:cs typeface="Times New Roman"/>
              </a:rPr>
              <a:t>remorse) </a:t>
            </a:r>
            <a:r>
              <a:rPr dirty="0" sz="1450" spc="-5">
                <a:latin typeface="Times New Roman"/>
                <a:cs typeface="Times New Roman"/>
              </a:rPr>
              <a:t>he </a:t>
            </a:r>
            <a:r>
              <a:rPr dirty="0" sz="1450" spc="-10">
                <a:latin typeface="Times New Roman"/>
                <a:cs typeface="Times New Roman"/>
              </a:rPr>
              <a:t>added at random the Athenaeum, the Revivalist, and the Penny  Pictorial </a:t>
            </a:r>
            <a:r>
              <a:rPr dirty="0" sz="1450" spc="-40">
                <a:latin typeface="Times New Roman"/>
                <a:cs typeface="Times New Roman"/>
              </a:rPr>
              <a:t>Weekly. </a:t>
            </a:r>
            <a:r>
              <a:rPr dirty="0" sz="1450" spc="-10">
                <a:latin typeface="Times New Roman"/>
                <a:cs typeface="Times New Roman"/>
              </a:rPr>
              <a:t>So there was John set </a:t>
            </a:r>
            <a:r>
              <a:rPr dirty="0" sz="1450" spc="-5">
                <a:latin typeface="Times New Roman"/>
                <a:cs typeface="Times New Roman"/>
              </a:rPr>
              <a:t>up </a:t>
            </a:r>
            <a:r>
              <a:rPr dirty="0" sz="1450" spc="-10">
                <a:latin typeface="Times New Roman"/>
                <a:cs typeface="Times New Roman"/>
              </a:rPr>
              <a:t>with literature, and Morris had laid  balm </a:t>
            </a:r>
            <a:r>
              <a:rPr dirty="0" sz="1450" spc="-5">
                <a:latin typeface="Times New Roman"/>
                <a:cs typeface="Times New Roman"/>
              </a:rPr>
              <a:t>upon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conscience.</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As if to reward him, </a:t>
            </a:r>
            <a:r>
              <a:rPr dirty="0" sz="1450" spc="-5">
                <a:latin typeface="Times New Roman"/>
                <a:cs typeface="Times New Roman"/>
              </a:rPr>
              <a:t>he </a:t>
            </a:r>
            <a:r>
              <a:rPr dirty="0" sz="1450" spc="-10">
                <a:latin typeface="Times New Roman"/>
                <a:cs typeface="Times New Roman"/>
              </a:rPr>
              <a:t>was received in his place </a:t>
            </a:r>
            <a:r>
              <a:rPr dirty="0" sz="1450" spc="-5">
                <a:latin typeface="Times New Roman"/>
                <a:cs typeface="Times New Roman"/>
              </a:rPr>
              <a:t>of </a:t>
            </a:r>
            <a:r>
              <a:rPr dirty="0" sz="1450" spc="-10">
                <a:latin typeface="Times New Roman"/>
                <a:cs typeface="Times New Roman"/>
              </a:rPr>
              <a:t>business with </a:t>
            </a:r>
            <a:r>
              <a:rPr dirty="0" sz="1450" spc="-5">
                <a:latin typeface="Times New Roman"/>
                <a:cs typeface="Times New Roman"/>
              </a:rPr>
              <a:t>good  </a:t>
            </a:r>
            <a:r>
              <a:rPr dirty="0" sz="1450" spc="-10">
                <a:latin typeface="Times New Roman"/>
                <a:cs typeface="Times New Roman"/>
              </a:rPr>
              <a:t>news. Orders were pouring </a:t>
            </a:r>
            <a:r>
              <a:rPr dirty="0" sz="1450" spc="-5">
                <a:latin typeface="Times New Roman"/>
                <a:cs typeface="Times New Roman"/>
              </a:rPr>
              <a:t>in;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run </a:t>
            </a:r>
            <a:r>
              <a:rPr dirty="0" sz="1450" spc="-5">
                <a:latin typeface="Times New Roman"/>
                <a:cs typeface="Times New Roman"/>
              </a:rPr>
              <a:t>on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back stock, and  the figure had </a:t>
            </a:r>
            <a:r>
              <a:rPr dirty="0" sz="1450" spc="-5">
                <a:latin typeface="Times New Roman"/>
                <a:cs typeface="Times New Roman"/>
              </a:rPr>
              <a:t>gone up. </a:t>
            </a:r>
            <a:r>
              <a:rPr dirty="0" sz="1450" spc="-10">
                <a:latin typeface="Times New Roman"/>
                <a:cs typeface="Times New Roman"/>
              </a:rPr>
              <a:t>Even the manager appeared elated. As for Morris, who  had almost forgotten the meaning </a:t>
            </a:r>
            <a:r>
              <a:rPr dirty="0" sz="1450" spc="-5">
                <a:latin typeface="Times New Roman"/>
                <a:cs typeface="Times New Roman"/>
              </a:rPr>
              <a:t>of good </a:t>
            </a:r>
            <a:r>
              <a:rPr dirty="0" sz="1450" spc="-10">
                <a:latin typeface="Times New Roman"/>
                <a:cs typeface="Times New Roman"/>
              </a:rPr>
              <a:t>news, </a:t>
            </a:r>
            <a:r>
              <a:rPr dirty="0" sz="1450" spc="-5">
                <a:latin typeface="Times New Roman"/>
                <a:cs typeface="Times New Roman"/>
              </a:rPr>
              <a:t>he </a:t>
            </a:r>
            <a:r>
              <a:rPr dirty="0" sz="1450" spc="-10">
                <a:latin typeface="Times New Roman"/>
                <a:cs typeface="Times New Roman"/>
              </a:rPr>
              <a:t>longed to sob like </a:t>
            </a:r>
            <a:r>
              <a:rPr dirty="0" sz="1450" spc="-5">
                <a:latin typeface="Times New Roman"/>
                <a:cs typeface="Times New Roman"/>
              </a:rPr>
              <a:t>a </a:t>
            </a:r>
            <a:r>
              <a:rPr dirty="0" sz="1450" spc="-10">
                <a:latin typeface="Times New Roman"/>
                <a:cs typeface="Times New Roman"/>
              </a:rPr>
              <a:t>little  child; </a:t>
            </a:r>
            <a:r>
              <a:rPr dirty="0" sz="1450" spc="-5">
                <a:latin typeface="Times New Roman"/>
                <a:cs typeface="Times New Roman"/>
              </a:rPr>
              <a:t>he </a:t>
            </a:r>
            <a:r>
              <a:rPr dirty="0" sz="1450" spc="-10">
                <a:latin typeface="Times New Roman"/>
                <a:cs typeface="Times New Roman"/>
              </a:rPr>
              <a:t>could have caught the manager (a pallid man with startled eyebrows)  to his bosom; </a:t>
            </a:r>
            <a:r>
              <a:rPr dirty="0" sz="1450" spc="-5">
                <a:latin typeface="Times New Roman"/>
                <a:cs typeface="Times New Roman"/>
              </a:rPr>
              <a:t>he </a:t>
            </a:r>
            <a:r>
              <a:rPr dirty="0" sz="1450" spc="-10">
                <a:latin typeface="Times New Roman"/>
                <a:cs typeface="Times New Roman"/>
              </a:rPr>
              <a:t>could have found it in his generosity to give </a:t>
            </a:r>
            <a:r>
              <a:rPr dirty="0" sz="1450" spc="-5">
                <a:latin typeface="Times New Roman"/>
                <a:cs typeface="Times New Roman"/>
              </a:rPr>
              <a:t>a </a:t>
            </a:r>
            <a:r>
              <a:rPr dirty="0" sz="1450" spc="-10">
                <a:latin typeface="Times New Roman"/>
                <a:cs typeface="Times New Roman"/>
              </a:rPr>
              <a:t>cheque (for </a:t>
            </a:r>
            <a:r>
              <a:rPr dirty="0" sz="1450" spc="-5">
                <a:latin typeface="Times New Roman"/>
                <a:cs typeface="Times New Roman"/>
              </a:rPr>
              <a:t>a  </a:t>
            </a:r>
            <a:r>
              <a:rPr dirty="0" sz="1450" spc="-10">
                <a:latin typeface="Times New Roman"/>
                <a:cs typeface="Times New Roman"/>
              </a:rPr>
              <a:t>small sum) to every clerk in the counting-house. As </a:t>
            </a:r>
            <a:r>
              <a:rPr dirty="0" sz="1450" spc="-5">
                <a:latin typeface="Times New Roman"/>
                <a:cs typeface="Times New Roman"/>
              </a:rPr>
              <a:t>he </a:t>
            </a:r>
            <a:r>
              <a:rPr dirty="0" sz="1450" spc="-10">
                <a:latin typeface="Times New Roman"/>
                <a:cs typeface="Times New Roman"/>
              </a:rPr>
              <a:t>sat and opened his  letters </a:t>
            </a:r>
            <a:r>
              <a:rPr dirty="0" sz="1450" spc="-5">
                <a:latin typeface="Times New Roman"/>
                <a:cs typeface="Times New Roman"/>
              </a:rPr>
              <a:t>a </a:t>
            </a:r>
            <a:r>
              <a:rPr dirty="0" sz="1450" spc="-10">
                <a:latin typeface="Times New Roman"/>
                <a:cs typeface="Times New Roman"/>
              </a:rPr>
              <a:t>chorus </a:t>
            </a:r>
            <a:r>
              <a:rPr dirty="0" sz="1450" spc="-5">
                <a:latin typeface="Times New Roman"/>
                <a:cs typeface="Times New Roman"/>
              </a:rPr>
              <a:t>of </a:t>
            </a:r>
            <a:r>
              <a:rPr dirty="0" sz="1450" spc="-10">
                <a:latin typeface="Times New Roman"/>
                <a:cs typeface="Times New Roman"/>
              </a:rPr>
              <a:t>airy vocalists sang in his brain, to most exquisite music,  ‘This whole concern may </a:t>
            </a:r>
            <a:r>
              <a:rPr dirty="0" sz="1450" spc="-5">
                <a:latin typeface="Times New Roman"/>
                <a:cs typeface="Times New Roman"/>
              </a:rPr>
              <a:t>be </a:t>
            </a:r>
            <a:r>
              <a:rPr dirty="0" sz="1450" spc="-10">
                <a:latin typeface="Times New Roman"/>
                <a:cs typeface="Times New Roman"/>
              </a:rPr>
              <a:t>profitable yet, profitable yet, profitable</a:t>
            </a:r>
            <a:r>
              <a:rPr dirty="0" sz="1450" spc="90">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8890" indent="255904">
              <a:lnSpc>
                <a:spcPts val="1730"/>
              </a:lnSpc>
              <a:spcBef>
                <a:spcPts val="705"/>
              </a:spcBef>
            </a:pPr>
            <a:r>
              <a:rPr dirty="0" sz="1450" spc="-60">
                <a:latin typeface="Times New Roman"/>
                <a:cs typeface="Times New Roman"/>
              </a:rPr>
              <a:t>To </a:t>
            </a:r>
            <a:r>
              <a:rPr dirty="0" sz="1450" spc="-10">
                <a:latin typeface="Times New Roman"/>
                <a:cs typeface="Times New Roman"/>
              </a:rPr>
              <a:t>him, in this sunny moment </a:t>
            </a:r>
            <a:r>
              <a:rPr dirty="0" sz="1450" spc="-5">
                <a:latin typeface="Times New Roman"/>
                <a:cs typeface="Times New Roman"/>
              </a:rPr>
              <a:t>of </a:t>
            </a:r>
            <a:r>
              <a:rPr dirty="0" sz="1450" spc="-10">
                <a:latin typeface="Times New Roman"/>
                <a:cs typeface="Times New Roman"/>
              </a:rPr>
              <a:t>relief, enter </a:t>
            </a:r>
            <a:r>
              <a:rPr dirty="0" sz="1450" spc="-5">
                <a:latin typeface="Times New Roman"/>
                <a:cs typeface="Times New Roman"/>
              </a:rPr>
              <a:t>a </a:t>
            </a:r>
            <a:r>
              <a:rPr dirty="0" sz="1450" spc="-10">
                <a:latin typeface="Times New Roman"/>
                <a:cs typeface="Times New Roman"/>
              </a:rPr>
              <a:t>Mr Rodgerson, </a:t>
            </a:r>
            <a:r>
              <a:rPr dirty="0" sz="1450" spc="-5">
                <a:latin typeface="Times New Roman"/>
                <a:cs typeface="Times New Roman"/>
              </a:rPr>
              <a:t>a </a:t>
            </a:r>
            <a:r>
              <a:rPr dirty="0" sz="1450" spc="-15">
                <a:latin typeface="Times New Roman"/>
                <a:cs typeface="Times New Roman"/>
              </a:rPr>
              <a:t>creditor,  </a:t>
            </a:r>
            <a:r>
              <a:rPr dirty="0" sz="1450" spc="-5">
                <a:latin typeface="Times New Roman"/>
                <a:cs typeface="Times New Roman"/>
              </a:rPr>
              <a:t>but not one </a:t>
            </a:r>
            <a:r>
              <a:rPr dirty="0" sz="1450" spc="-10">
                <a:latin typeface="Times New Roman"/>
                <a:cs typeface="Times New Roman"/>
              </a:rPr>
              <a:t>who was expected to </a:t>
            </a:r>
            <a:r>
              <a:rPr dirty="0" sz="1450" spc="-5">
                <a:latin typeface="Times New Roman"/>
                <a:cs typeface="Times New Roman"/>
              </a:rPr>
              <a:t>be </a:t>
            </a:r>
            <a:r>
              <a:rPr dirty="0" sz="1450" spc="-10">
                <a:latin typeface="Times New Roman"/>
                <a:cs typeface="Times New Roman"/>
              </a:rPr>
              <a:t>pressing, for his connection with the firm  was old and</a:t>
            </a:r>
            <a:r>
              <a:rPr dirty="0" sz="1450">
                <a:latin typeface="Times New Roman"/>
                <a:cs typeface="Times New Roman"/>
              </a:rPr>
              <a:t> </a:t>
            </a:r>
            <a:r>
              <a:rPr dirty="0" sz="1450" spc="-20">
                <a:latin typeface="Times New Roman"/>
                <a:cs typeface="Times New Roman"/>
              </a:rPr>
              <a:t>regular.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 </a:t>
            </a:r>
            <a:r>
              <a:rPr dirty="0" sz="1450" spc="-20">
                <a:latin typeface="Times New Roman"/>
                <a:cs typeface="Times New Roman"/>
              </a:rPr>
              <a:t>Finsbury,’ </a:t>
            </a:r>
            <a:r>
              <a:rPr dirty="0" sz="1450" spc="-10">
                <a:latin typeface="Times New Roman"/>
                <a:cs typeface="Times New Roman"/>
              </a:rPr>
              <a:t>said he, </a:t>
            </a:r>
            <a:r>
              <a:rPr dirty="0" sz="1450" spc="-5">
                <a:latin typeface="Times New Roman"/>
                <a:cs typeface="Times New Roman"/>
              </a:rPr>
              <a:t>not </a:t>
            </a:r>
            <a:r>
              <a:rPr dirty="0" sz="1450" spc="-10">
                <a:latin typeface="Times New Roman"/>
                <a:cs typeface="Times New Roman"/>
              </a:rPr>
              <a:t>without embarrassment, </a:t>
            </a:r>
            <a:r>
              <a:rPr dirty="0" sz="1450" spc="-25">
                <a:latin typeface="Times New Roman"/>
                <a:cs typeface="Times New Roman"/>
              </a:rPr>
              <a:t>‘it’s </a:t>
            </a:r>
            <a:r>
              <a:rPr dirty="0" sz="1450" spc="-5">
                <a:latin typeface="Times New Roman"/>
                <a:cs typeface="Times New Roman"/>
              </a:rPr>
              <a:t>of </a:t>
            </a:r>
            <a:r>
              <a:rPr dirty="0" sz="1450" spc="-10">
                <a:latin typeface="Times New Roman"/>
                <a:cs typeface="Times New Roman"/>
              </a:rPr>
              <a:t>course only fair  to let </a:t>
            </a:r>
            <a:r>
              <a:rPr dirty="0" sz="1450" spc="-5">
                <a:latin typeface="Times New Roman"/>
                <a:cs typeface="Times New Roman"/>
              </a:rPr>
              <a:t>you </a:t>
            </a:r>
            <a:r>
              <a:rPr dirty="0" sz="1450" spc="-10">
                <a:latin typeface="Times New Roman"/>
                <a:cs typeface="Times New Roman"/>
              </a:rPr>
              <a:t>know—the fact is, money is </a:t>
            </a:r>
            <a:r>
              <a:rPr dirty="0" sz="1450" spc="-5">
                <a:latin typeface="Times New Roman"/>
                <a:cs typeface="Times New Roman"/>
              </a:rPr>
              <a:t>a </a:t>
            </a:r>
            <a:r>
              <a:rPr dirty="0" sz="1450" spc="-10">
                <a:latin typeface="Times New Roman"/>
                <a:cs typeface="Times New Roman"/>
              </a:rPr>
              <a:t>trifle tight—I have some paper out—  for that </a:t>
            </a:r>
            <a:r>
              <a:rPr dirty="0" sz="1450" spc="-20">
                <a:latin typeface="Times New Roman"/>
                <a:cs typeface="Times New Roman"/>
              </a:rPr>
              <a:t>matter, </a:t>
            </a:r>
            <a:r>
              <a:rPr dirty="0" sz="1450" spc="-10">
                <a:latin typeface="Times New Roman"/>
                <a:cs typeface="Times New Roman"/>
              </a:rPr>
              <a:t>every </a:t>
            </a:r>
            <a:r>
              <a:rPr dirty="0" sz="1450" spc="-25">
                <a:latin typeface="Times New Roman"/>
                <a:cs typeface="Times New Roman"/>
              </a:rPr>
              <a:t>one’s </a:t>
            </a:r>
            <a:r>
              <a:rPr dirty="0" sz="1450" spc="-10">
                <a:latin typeface="Times New Roman"/>
                <a:cs typeface="Times New Roman"/>
              </a:rPr>
              <a:t>complaining—and in</a:t>
            </a:r>
            <a:r>
              <a:rPr dirty="0" sz="1450" spc="60">
                <a:latin typeface="Times New Roman"/>
                <a:cs typeface="Times New Roman"/>
              </a:rPr>
              <a:t> </a:t>
            </a:r>
            <a:r>
              <a:rPr dirty="0" sz="1450" spc="-10">
                <a:latin typeface="Times New Roman"/>
                <a:cs typeface="Times New Roman"/>
              </a:rPr>
              <a:t>short—’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has never been </a:t>
            </a:r>
            <a:r>
              <a:rPr dirty="0" sz="1450" spc="-5">
                <a:latin typeface="Times New Roman"/>
                <a:cs typeface="Times New Roman"/>
              </a:rPr>
              <a:t>our </a:t>
            </a:r>
            <a:r>
              <a:rPr dirty="0" sz="1450" spc="-10">
                <a:latin typeface="Times New Roman"/>
                <a:cs typeface="Times New Roman"/>
              </a:rPr>
              <a:t>habit, Rodgerson,’ said Morris, turning pale.</a:t>
            </a:r>
            <a:r>
              <a:rPr dirty="0" sz="1450" spc="20">
                <a:latin typeface="Times New Roman"/>
                <a:cs typeface="Times New Roman"/>
              </a:rPr>
              <a:t> </a:t>
            </a:r>
            <a:r>
              <a:rPr dirty="0" sz="1450" spc="-10">
                <a:latin typeface="Times New Roman"/>
                <a:cs typeface="Times New Roman"/>
              </a:rPr>
              <a:t>‘But</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15145"/>
          </a:xfrm>
          <a:prstGeom prst="rect">
            <a:avLst/>
          </a:prstGeom>
        </p:spPr>
        <p:txBody>
          <a:bodyPr wrap="square" lIns="0" tIns="22860" rIns="0" bIns="0" rtlCol="0" vert="horz">
            <a:spAutoFit/>
          </a:bodyPr>
          <a:lstStyle/>
          <a:p>
            <a:pPr marL="12700" marR="12700">
              <a:lnSpc>
                <a:spcPts val="1700"/>
              </a:lnSpc>
              <a:spcBef>
                <a:spcPts val="180"/>
              </a:spcBef>
            </a:pPr>
            <a:r>
              <a:rPr dirty="0" sz="1450" spc="-10">
                <a:latin typeface="Times New Roman"/>
                <a:cs typeface="Times New Roman"/>
              </a:rPr>
              <a:t>give me time to turn </a:t>
            </a:r>
            <a:r>
              <a:rPr dirty="0" sz="1450" spc="-5">
                <a:latin typeface="Times New Roman"/>
                <a:cs typeface="Times New Roman"/>
              </a:rPr>
              <a:t>round, </a:t>
            </a:r>
            <a:r>
              <a:rPr dirty="0" sz="1450" spc="-10">
                <a:latin typeface="Times New Roman"/>
                <a:cs typeface="Times New Roman"/>
              </a:rPr>
              <a:t>and I’ll see what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I </a:t>
            </a:r>
            <a:r>
              <a:rPr dirty="0" sz="1450" spc="-10">
                <a:latin typeface="Times New Roman"/>
                <a:cs typeface="Times New Roman"/>
              </a:rPr>
              <a:t>daresay we can let </a:t>
            </a:r>
            <a:r>
              <a:rPr dirty="0" sz="1450" spc="-5">
                <a:latin typeface="Times New Roman"/>
                <a:cs typeface="Times New Roman"/>
              </a:rPr>
              <a:t>you  </a:t>
            </a:r>
            <a:r>
              <a:rPr dirty="0" sz="1450" spc="-10">
                <a:latin typeface="Times New Roman"/>
                <a:cs typeface="Times New Roman"/>
              </a:rPr>
              <a:t>have something to</a:t>
            </a:r>
            <a:r>
              <a:rPr dirty="0" sz="1450">
                <a:latin typeface="Times New Roman"/>
                <a:cs typeface="Times New Roman"/>
              </a:rPr>
              <a:t> </a:t>
            </a:r>
            <a:r>
              <a:rPr dirty="0" sz="1450" spc="-10">
                <a:latin typeface="Times New Roman"/>
                <a:cs typeface="Times New Roman"/>
              </a:rPr>
              <a:t>account.’</a:t>
            </a:r>
            <a:endParaRPr sz="1450">
              <a:latin typeface="Times New Roman"/>
              <a:cs typeface="Times New Roman"/>
            </a:endParaRPr>
          </a:p>
          <a:p>
            <a:pPr marL="12700" marR="9525" indent="255904">
              <a:lnSpc>
                <a:spcPts val="1730"/>
              </a:lnSpc>
              <a:spcBef>
                <a:spcPts val="795"/>
              </a:spcBef>
            </a:pPr>
            <a:r>
              <a:rPr dirty="0" sz="1450" spc="-30">
                <a:latin typeface="Times New Roman"/>
                <a:cs typeface="Times New Roman"/>
              </a:rPr>
              <a:t>‘Well, </a:t>
            </a:r>
            <a:r>
              <a:rPr dirty="0" sz="1450" spc="-25">
                <a:latin typeface="Times New Roman"/>
                <a:cs typeface="Times New Roman"/>
              </a:rPr>
              <a:t>that’s </a:t>
            </a:r>
            <a:r>
              <a:rPr dirty="0" sz="1450" spc="-10">
                <a:latin typeface="Times New Roman"/>
                <a:cs typeface="Times New Roman"/>
              </a:rPr>
              <a:t>just where is,’ replied Rodgerson. ‘I was tempted; I’ve let the  credit </a:t>
            </a:r>
            <a:r>
              <a:rPr dirty="0" sz="1450" spc="-5">
                <a:latin typeface="Times New Roman"/>
                <a:cs typeface="Times New Roman"/>
              </a:rPr>
              <a:t>out of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marL="12700" marR="5080" indent="255904">
              <a:lnSpc>
                <a:spcPts val="1730"/>
              </a:lnSpc>
              <a:spcBef>
                <a:spcPts val="715"/>
              </a:spcBef>
            </a:pPr>
            <a:r>
              <a:rPr dirty="0" sz="1450" spc="-10">
                <a:latin typeface="Times New Roman"/>
                <a:cs typeface="Times New Roman"/>
              </a:rPr>
              <a:t>‘Out </a:t>
            </a:r>
            <a:r>
              <a:rPr dirty="0" sz="1450" spc="-5">
                <a:latin typeface="Times New Roman"/>
                <a:cs typeface="Times New Roman"/>
              </a:rPr>
              <a:t>of your </a:t>
            </a:r>
            <a:r>
              <a:rPr dirty="0" sz="1450" spc="-10">
                <a:latin typeface="Times New Roman"/>
                <a:cs typeface="Times New Roman"/>
              </a:rPr>
              <a:t>hands?’ repeated Morris. </a:t>
            </a:r>
            <a:r>
              <a:rPr dirty="0" sz="1450" spc="-20">
                <a:latin typeface="Times New Roman"/>
                <a:cs typeface="Times New Roman"/>
              </a:rPr>
              <a:t>‘That’s </a:t>
            </a:r>
            <a:r>
              <a:rPr dirty="0" sz="1450" spc="-10">
                <a:latin typeface="Times New Roman"/>
                <a:cs typeface="Times New Roman"/>
              </a:rPr>
              <a:t>playing rather fast and loose  with us, Mr</a:t>
            </a:r>
            <a:r>
              <a:rPr dirty="0" sz="1450">
                <a:latin typeface="Times New Roman"/>
                <a:cs typeface="Times New Roman"/>
              </a:rPr>
              <a:t> </a:t>
            </a:r>
            <a:r>
              <a:rPr dirty="0" sz="1450" spc="-10">
                <a:latin typeface="Times New Roman"/>
                <a:cs typeface="Times New Roman"/>
              </a:rPr>
              <a:t>Rodgerson.’</a:t>
            </a:r>
            <a:endParaRPr sz="1450">
              <a:latin typeface="Times New Roman"/>
              <a:cs typeface="Times New Roman"/>
            </a:endParaRPr>
          </a:p>
          <a:p>
            <a:pPr marL="12700" marR="8890" indent="255904">
              <a:lnSpc>
                <a:spcPts val="1730"/>
              </a:lnSpc>
              <a:spcBef>
                <a:spcPts val="790"/>
              </a:spcBef>
            </a:pPr>
            <a:r>
              <a:rPr dirty="0" sz="1450" spc="-30">
                <a:latin typeface="Times New Roman"/>
                <a:cs typeface="Times New Roman"/>
              </a:rPr>
              <a:t>‘Well, </a:t>
            </a:r>
            <a:r>
              <a:rPr dirty="0" sz="1450" spc="-5">
                <a:latin typeface="Times New Roman"/>
                <a:cs typeface="Times New Roman"/>
              </a:rPr>
              <a:t>I got </a:t>
            </a:r>
            <a:r>
              <a:rPr dirty="0" sz="1450" spc="-10">
                <a:latin typeface="Times New Roman"/>
                <a:cs typeface="Times New Roman"/>
              </a:rPr>
              <a:t>cent. for cent. for it,’ said the </a:t>
            </a:r>
            <a:r>
              <a:rPr dirty="0" sz="1450" spc="-20">
                <a:latin typeface="Times New Roman"/>
                <a:cs typeface="Times New Roman"/>
              </a:rPr>
              <a:t>other, </a:t>
            </a:r>
            <a:r>
              <a:rPr dirty="0" sz="1450" spc="-10">
                <a:latin typeface="Times New Roman"/>
                <a:cs typeface="Times New Roman"/>
              </a:rPr>
              <a:t>‘on the nail, in </a:t>
            </a:r>
            <a:r>
              <a:rPr dirty="0" sz="1450" spc="-5">
                <a:latin typeface="Times New Roman"/>
                <a:cs typeface="Times New Roman"/>
              </a:rPr>
              <a:t>a </a:t>
            </a:r>
            <a:r>
              <a:rPr dirty="0" sz="1450" spc="-10">
                <a:latin typeface="Times New Roman"/>
                <a:cs typeface="Times New Roman"/>
              </a:rPr>
              <a:t>certified  cheque.’</a:t>
            </a:r>
            <a:endParaRPr sz="1450">
              <a:latin typeface="Times New Roman"/>
              <a:cs typeface="Times New Roman"/>
            </a:endParaRPr>
          </a:p>
          <a:p>
            <a:pPr marL="12700" marR="12065" indent="255904">
              <a:lnSpc>
                <a:spcPts val="1730"/>
              </a:lnSpc>
              <a:spcBef>
                <a:spcPts val="790"/>
              </a:spcBef>
            </a:pPr>
            <a:r>
              <a:rPr dirty="0" sz="1450" spc="-10">
                <a:latin typeface="Times New Roman"/>
                <a:cs typeface="Times New Roman"/>
              </a:rPr>
              <a:t>‘Cent. for cent.!’ cried Morris. </a:t>
            </a:r>
            <a:r>
              <a:rPr dirty="0" sz="1450" spc="-30">
                <a:latin typeface="Times New Roman"/>
                <a:cs typeface="Times New Roman"/>
              </a:rPr>
              <a:t>‘Why, </a:t>
            </a:r>
            <a:r>
              <a:rPr dirty="0" sz="1450" spc="-25">
                <a:latin typeface="Times New Roman"/>
                <a:cs typeface="Times New Roman"/>
              </a:rPr>
              <a:t>that’s </a:t>
            </a:r>
            <a:r>
              <a:rPr dirty="0" sz="1450" spc="-10">
                <a:latin typeface="Times New Roman"/>
                <a:cs typeface="Times New Roman"/>
              </a:rPr>
              <a:t>something like thirty per cent.  </a:t>
            </a:r>
            <a:r>
              <a:rPr dirty="0" sz="1450" spc="-5">
                <a:latin typeface="Times New Roman"/>
                <a:cs typeface="Times New Roman"/>
              </a:rPr>
              <a:t>bonus; a </a:t>
            </a:r>
            <a:r>
              <a:rPr dirty="0" sz="1450" spc="-10">
                <a:latin typeface="Times New Roman"/>
                <a:cs typeface="Times New Roman"/>
              </a:rPr>
              <a:t>singular thing! </a:t>
            </a:r>
            <a:r>
              <a:rPr dirty="0" sz="1450" spc="-25">
                <a:latin typeface="Times New Roman"/>
                <a:cs typeface="Times New Roman"/>
              </a:rPr>
              <a:t>Who’s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party?’</a:t>
            </a:r>
            <a:endParaRPr sz="1450">
              <a:latin typeface="Times New Roman"/>
              <a:cs typeface="Times New Roman"/>
            </a:endParaRPr>
          </a:p>
          <a:p>
            <a:pPr marL="268605">
              <a:lnSpc>
                <a:spcPct val="100000"/>
              </a:lnSpc>
              <a:spcBef>
                <a:spcPts val="650"/>
              </a:spcBef>
            </a:pPr>
            <a:r>
              <a:rPr dirty="0" sz="1450" spc="-15">
                <a:latin typeface="Times New Roman"/>
                <a:cs typeface="Times New Roman"/>
              </a:rPr>
              <a:t>‘Don’t </a:t>
            </a:r>
            <a:r>
              <a:rPr dirty="0" sz="1450" spc="-10">
                <a:latin typeface="Times New Roman"/>
                <a:cs typeface="Times New Roman"/>
              </a:rPr>
              <a:t>know the man,’ was the </a:t>
            </a:r>
            <a:r>
              <a:rPr dirty="0" sz="1450" spc="-25">
                <a:latin typeface="Times New Roman"/>
                <a:cs typeface="Times New Roman"/>
              </a:rPr>
              <a:t>reply. </a:t>
            </a:r>
            <a:r>
              <a:rPr dirty="0" sz="1450" spc="-10">
                <a:latin typeface="Times New Roman"/>
                <a:cs typeface="Times New Roman"/>
              </a:rPr>
              <a:t>‘Name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Moss.’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 </a:t>
            </a:r>
            <a:r>
              <a:rPr dirty="0" sz="1450" spc="-25">
                <a:latin typeface="Times New Roman"/>
                <a:cs typeface="Times New Roman"/>
              </a:rPr>
              <a:t>Jew,’ </a:t>
            </a:r>
            <a:r>
              <a:rPr dirty="0" sz="1450" spc="-10">
                <a:latin typeface="Times New Roman"/>
                <a:cs typeface="Times New Roman"/>
              </a:rPr>
              <a:t>Morris reflected, when his visitor was gone. And what could </a:t>
            </a:r>
            <a:r>
              <a:rPr dirty="0" sz="1450" spc="-5">
                <a:latin typeface="Times New Roman"/>
                <a:cs typeface="Times New Roman"/>
              </a:rPr>
              <a:t>a  </a:t>
            </a:r>
            <a:r>
              <a:rPr dirty="0" sz="1450" spc="-10">
                <a:latin typeface="Times New Roman"/>
                <a:cs typeface="Times New Roman"/>
              </a:rPr>
              <a:t>Jew want with </a:t>
            </a:r>
            <a:r>
              <a:rPr dirty="0" sz="1450" spc="-5">
                <a:latin typeface="Times New Roman"/>
                <a:cs typeface="Times New Roman"/>
              </a:rPr>
              <a:t>a </a:t>
            </a:r>
            <a:r>
              <a:rPr dirty="0" sz="1450" spc="-10">
                <a:latin typeface="Times New Roman"/>
                <a:cs typeface="Times New Roman"/>
              </a:rPr>
              <a:t>claim of—he verified the amount in the books—a claim </a:t>
            </a:r>
            <a:r>
              <a:rPr dirty="0" sz="1450" spc="-5">
                <a:latin typeface="Times New Roman"/>
                <a:cs typeface="Times New Roman"/>
              </a:rPr>
              <a:t>of  </a:t>
            </a:r>
            <a:r>
              <a:rPr dirty="0" sz="1450" spc="-10">
                <a:latin typeface="Times New Roman"/>
                <a:cs typeface="Times New Roman"/>
              </a:rPr>
              <a:t>three five eight, nineteen, ten, against the house </a:t>
            </a:r>
            <a:r>
              <a:rPr dirty="0" sz="1450" spc="-5">
                <a:latin typeface="Times New Roman"/>
                <a:cs typeface="Times New Roman"/>
              </a:rPr>
              <a:t>of </a:t>
            </a:r>
            <a:r>
              <a:rPr dirty="0" sz="1450" spc="-10">
                <a:latin typeface="Times New Roman"/>
                <a:cs typeface="Times New Roman"/>
              </a:rPr>
              <a:t>Finsbury? And why should  </a:t>
            </a:r>
            <a:r>
              <a:rPr dirty="0" sz="1450" spc="-5">
                <a:latin typeface="Times New Roman"/>
                <a:cs typeface="Times New Roman"/>
              </a:rPr>
              <a:t>he </a:t>
            </a:r>
            <a:r>
              <a:rPr dirty="0" sz="1450" spc="-10">
                <a:latin typeface="Times New Roman"/>
                <a:cs typeface="Times New Roman"/>
              </a:rPr>
              <a:t>pay cent. for cent.? The figure proved the loyalty </a:t>
            </a:r>
            <a:r>
              <a:rPr dirty="0" sz="1450" spc="-5">
                <a:latin typeface="Times New Roman"/>
                <a:cs typeface="Times New Roman"/>
              </a:rPr>
              <a:t>of </a:t>
            </a:r>
            <a:r>
              <a:rPr dirty="0" sz="1450" spc="-10">
                <a:latin typeface="Times New Roman"/>
                <a:cs typeface="Times New Roman"/>
              </a:rPr>
              <a:t>Rodgerson—even  Morris admitted that. But it proved unfortunately something else—the  eagerness </a:t>
            </a:r>
            <a:r>
              <a:rPr dirty="0" sz="1450" spc="-5">
                <a:latin typeface="Times New Roman"/>
                <a:cs typeface="Times New Roman"/>
              </a:rPr>
              <a:t>of </a:t>
            </a:r>
            <a:r>
              <a:rPr dirty="0" sz="1450" spc="-10">
                <a:latin typeface="Times New Roman"/>
                <a:cs typeface="Times New Roman"/>
              </a:rPr>
              <a:t>Moss. The claim must have been wanted </a:t>
            </a:r>
            <a:r>
              <a:rPr dirty="0" sz="1450" spc="-20">
                <a:latin typeface="Times New Roman"/>
                <a:cs typeface="Times New Roman"/>
              </a:rPr>
              <a:t>instantly, </a:t>
            </a:r>
            <a:r>
              <a:rPr dirty="0" sz="1450" spc="-10">
                <a:latin typeface="Times New Roman"/>
                <a:cs typeface="Times New Roman"/>
              </a:rPr>
              <a:t>for that </a:t>
            </a:r>
            <a:r>
              <a:rPr dirty="0" sz="1450" spc="-30">
                <a:latin typeface="Times New Roman"/>
                <a:cs typeface="Times New Roman"/>
              </a:rPr>
              <a:t>day,  </a:t>
            </a:r>
            <a:r>
              <a:rPr dirty="0" sz="1450" spc="-10">
                <a:latin typeface="Times New Roman"/>
                <a:cs typeface="Times New Roman"/>
              </a:rPr>
              <a:t>for that morning even. Why? The mystery </a:t>
            </a:r>
            <a:r>
              <a:rPr dirty="0" sz="1450" spc="-5">
                <a:latin typeface="Times New Roman"/>
                <a:cs typeface="Times New Roman"/>
              </a:rPr>
              <a:t>of </a:t>
            </a:r>
            <a:r>
              <a:rPr dirty="0" sz="1450" spc="-10">
                <a:latin typeface="Times New Roman"/>
                <a:cs typeface="Times New Roman"/>
              </a:rPr>
              <a:t>Moss promised to </a:t>
            </a:r>
            <a:r>
              <a:rPr dirty="0" sz="1450" spc="-5">
                <a:latin typeface="Times New Roman"/>
                <a:cs typeface="Times New Roman"/>
              </a:rPr>
              <a:t>be a </a:t>
            </a:r>
            <a:r>
              <a:rPr dirty="0" sz="1450" spc="-10">
                <a:latin typeface="Times New Roman"/>
                <a:cs typeface="Times New Roman"/>
              </a:rPr>
              <a:t>fit  pendant to the mystery </a:t>
            </a:r>
            <a:r>
              <a:rPr dirty="0" sz="1450" spc="-5">
                <a:latin typeface="Times New Roman"/>
                <a:cs typeface="Times New Roman"/>
              </a:rPr>
              <a:t>of </a:t>
            </a:r>
            <a:r>
              <a:rPr dirty="0" sz="1450" spc="-10">
                <a:latin typeface="Times New Roman"/>
                <a:cs typeface="Times New Roman"/>
              </a:rPr>
              <a:t>Pitman. ‘And just when all was looking well too!’  cried Morris, smiting his hand </a:t>
            </a:r>
            <a:r>
              <a:rPr dirty="0" sz="1450" spc="-5">
                <a:latin typeface="Times New Roman"/>
                <a:cs typeface="Times New Roman"/>
              </a:rPr>
              <a:t>upon </a:t>
            </a:r>
            <a:r>
              <a:rPr dirty="0" sz="1450" spc="-10">
                <a:latin typeface="Times New Roman"/>
                <a:cs typeface="Times New Roman"/>
              </a:rPr>
              <a:t>the desk. And almost at the same moment  Mr Moss was</a:t>
            </a:r>
            <a:r>
              <a:rPr dirty="0" sz="1450">
                <a:latin typeface="Times New Roman"/>
                <a:cs typeface="Times New Roman"/>
              </a:rPr>
              <a:t> </a:t>
            </a:r>
            <a:r>
              <a:rPr dirty="0" sz="1450" spc="-10">
                <a:latin typeface="Times New Roman"/>
                <a:cs typeface="Times New Roman"/>
              </a:rPr>
              <a:t>announced.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Mr Moss was </a:t>
            </a:r>
            <a:r>
              <a:rPr dirty="0" sz="1450" spc="-5">
                <a:latin typeface="Times New Roman"/>
                <a:cs typeface="Times New Roman"/>
              </a:rPr>
              <a:t>a </a:t>
            </a:r>
            <a:r>
              <a:rPr dirty="0" sz="1450" spc="-10">
                <a:latin typeface="Times New Roman"/>
                <a:cs typeface="Times New Roman"/>
              </a:rPr>
              <a:t>radiant </a:t>
            </a:r>
            <a:r>
              <a:rPr dirty="0" sz="1450" spc="-25">
                <a:latin typeface="Times New Roman"/>
                <a:cs typeface="Times New Roman"/>
              </a:rPr>
              <a:t>Hebrew, </a:t>
            </a:r>
            <a:r>
              <a:rPr dirty="0" sz="1450" spc="-10">
                <a:latin typeface="Times New Roman"/>
                <a:cs typeface="Times New Roman"/>
              </a:rPr>
              <a:t>brutally handsome, and offensively polite.  He was acting, it appeared, for </a:t>
            </a:r>
            <a:r>
              <a:rPr dirty="0" sz="1450" spc="-5">
                <a:latin typeface="Times New Roman"/>
                <a:cs typeface="Times New Roman"/>
              </a:rPr>
              <a:t>a </a:t>
            </a:r>
            <a:r>
              <a:rPr dirty="0" sz="1450" spc="-10">
                <a:latin typeface="Times New Roman"/>
                <a:cs typeface="Times New Roman"/>
              </a:rPr>
              <a:t>third party; </a:t>
            </a:r>
            <a:r>
              <a:rPr dirty="0" sz="1450" spc="-5">
                <a:latin typeface="Times New Roman"/>
                <a:cs typeface="Times New Roman"/>
              </a:rPr>
              <a:t>he </a:t>
            </a:r>
            <a:r>
              <a:rPr dirty="0" sz="1450" spc="-10">
                <a:latin typeface="Times New Roman"/>
                <a:cs typeface="Times New Roman"/>
              </a:rPr>
              <a:t>understood nothing </a:t>
            </a:r>
            <a:r>
              <a:rPr dirty="0" sz="1450" spc="-5">
                <a:latin typeface="Times New Roman"/>
                <a:cs typeface="Times New Roman"/>
              </a:rPr>
              <a:t>of </a:t>
            </a:r>
            <a:r>
              <a:rPr dirty="0" sz="1450" spc="-10">
                <a:latin typeface="Times New Roman"/>
                <a:cs typeface="Times New Roman"/>
              </a:rPr>
              <a:t>the  circumstances; his client desired to have his position regularized; </a:t>
            </a:r>
            <a:r>
              <a:rPr dirty="0" sz="1450" spc="-5">
                <a:latin typeface="Times New Roman"/>
                <a:cs typeface="Times New Roman"/>
              </a:rPr>
              <a:t>but he </a:t>
            </a:r>
            <a:r>
              <a:rPr dirty="0" sz="1450" spc="-10">
                <a:latin typeface="Times New Roman"/>
                <a:cs typeface="Times New Roman"/>
              </a:rPr>
              <a:t>would  accept an antedated cheque—antedated </a:t>
            </a:r>
            <a:r>
              <a:rPr dirty="0" sz="1450" spc="-5">
                <a:latin typeface="Times New Roman"/>
                <a:cs typeface="Times New Roman"/>
              </a:rPr>
              <a:t>by </a:t>
            </a:r>
            <a:r>
              <a:rPr dirty="0" sz="1450" spc="-10">
                <a:latin typeface="Times New Roman"/>
                <a:cs typeface="Times New Roman"/>
              </a:rPr>
              <a:t>two months, if Mr Finsbury</a:t>
            </a:r>
            <a:r>
              <a:rPr dirty="0" sz="1450" spc="100">
                <a:latin typeface="Times New Roman"/>
                <a:cs typeface="Times New Roman"/>
              </a:rPr>
              <a:t> </a:t>
            </a:r>
            <a:r>
              <a:rPr dirty="0" sz="1450" spc="-10">
                <a:latin typeface="Times New Roman"/>
                <a:cs typeface="Times New Roman"/>
              </a:rPr>
              <a:t>chose.</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don’t understand this,’ said Morris. ‘What made </a:t>
            </a:r>
            <a:r>
              <a:rPr dirty="0" sz="1450" spc="-5">
                <a:latin typeface="Times New Roman"/>
                <a:cs typeface="Times New Roman"/>
              </a:rPr>
              <a:t>you </a:t>
            </a:r>
            <a:r>
              <a:rPr dirty="0" sz="1450" spc="-10">
                <a:latin typeface="Times New Roman"/>
                <a:cs typeface="Times New Roman"/>
              </a:rPr>
              <a:t>pay cent. per  cent. for it</a:t>
            </a:r>
            <a:r>
              <a:rPr dirty="0" sz="1450">
                <a:latin typeface="Times New Roman"/>
                <a:cs typeface="Times New Roman"/>
              </a:rPr>
              <a:t> </a:t>
            </a:r>
            <a:r>
              <a:rPr dirty="0" sz="1450" spc="-10">
                <a:latin typeface="Times New Roman"/>
                <a:cs typeface="Times New Roman"/>
              </a:rPr>
              <a:t>today?’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Mr Moss had </a:t>
            </a:r>
            <a:r>
              <a:rPr dirty="0" sz="1450" spc="-5">
                <a:latin typeface="Times New Roman"/>
                <a:cs typeface="Times New Roman"/>
              </a:rPr>
              <a:t>no </a:t>
            </a:r>
            <a:r>
              <a:rPr dirty="0" sz="1450" spc="-10">
                <a:latin typeface="Times New Roman"/>
                <a:cs typeface="Times New Roman"/>
              </a:rPr>
              <a:t>idea; only his</a:t>
            </a:r>
            <a:r>
              <a:rPr dirty="0" sz="1450" spc="20">
                <a:latin typeface="Times New Roman"/>
                <a:cs typeface="Times New Roman"/>
              </a:rPr>
              <a:t> </a:t>
            </a:r>
            <a:r>
              <a:rPr dirty="0" sz="1450" spc="-10">
                <a:latin typeface="Times New Roman"/>
                <a:cs typeface="Times New Roman"/>
              </a:rPr>
              <a:t>orders.</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‘The whole thing is thoroughly </a:t>
            </a:r>
            <a:r>
              <a:rPr dirty="0" sz="1450" spc="-15">
                <a:latin typeface="Times New Roman"/>
                <a:cs typeface="Times New Roman"/>
              </a:rPr>
              <a:t>irregular,’ </a:t>
            </a:r>
            <a:r>
              <a:rPr dirty="0" sz="1450" spc="-10">
                <a:latin typeface="Times New Roman"/>
                <a:cs typeface="Times New Roman"/>
              </a:rPr>
              <a:t>said Morris. ‘It is </a:t>
            </a:r>
            <a:r>
              <a:rPr dirty="0" sz="1450" spc="-5">
                <a:latin typeface="Times New Roman"/>
                <a:cs typeface="Times New Roman"/>
              </a:rPr>
              <a:t>not </a:t>
            </a:r>
            <a:r>
              <a:rPr dirty="0" sz="1450" spc="-10">
                <a:latin typeface="Times New Roman"/>
                <a:cs typeface="Times New Roman"/>
              </a:rPr>
              <a:t>the custom  </a:t>
            </a:r>
            <a:r>
              <a:rPr dirty="0" sz="1450" spc="-5">
                <a:latin typeface="Times New Roman"/>
                <a:cs typeface="Times New Roman"/>
              </a:rPr>
              <a:t>of </a:t>
            </a:r>
            <a:r>
              <a:rPr dirty="0" sz="1450" spc="-10">
                <a:latin typeface="Times New Roman"/>
                <a:cs typeface="Times New Roman"/>
              </a:rPr>
              <a:t>the trade to settle at this time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year. </a:t>
            </a:r>
            <a:r>
              <a:rPr dirty="0" sz="1450" spc="-10">
                <a:latin typeface="Times New Roman"/>
                <a:cs typeface="Times New Roman"/>
              </a:rPr>
              <a:t>What are </a:t>
            </a:r>
            <a:r>
              <a:rPr dirty="0" sz="1450" spc="-5">
                <a:latin typeface="Times New Roman"/>
                <a:cs typeface="Times New Roman"/>
              </a:rPr>
              <a:t>your </a:t>
            </a:r>
            <a:r>
              <a:rPr dirty="0" sz="1450" spc="-10">
                <a:latin typeface="Times New Roman"/>
                <a:cs typeface="Times New Roman"/>
              </a:rPr>
              <a:t>instructions if </a:t>
            </a:r>
            <a:r>
              <a:rPr dirty="0" sz="1450" spc="-5">
                <a:latin typeface="Times New Roman"/>
                <a:cs typeface="Times New Roman"/>
              </a:rPr>
              <a:t>I  </a:t>
            </a:r>
            <a:r>
              <a:rPr dirty="0" sz="1450" spc="-10">
                <a:latin typeface="Times New Roman"/>
                <a:cs typeface="Times New Roman"/>
              </a:rPr>
              <a:t>refuse?’</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‘I am to see Mr Joseph </a:t>
            </a:r>
            <a:r>
              <a:rPr dirty="0" sz="1450" spc="-20">
                <a:latin typeface="Times New Roman"/>
                <a:cs typeface="Times New Roman"/>
              </a:rPr>
              <a:t>Finsbury, </a:t>
            </a:r>
            <a:r>
              <a:rPr dirty="0" sz="1450" spc="-10">
                <a:latin typeface="Times New Roman"/>
                <a:cs typeface="Times New Roman"/>
              </a:rPr>
              <a:t>the head </a:t>
            </a:r>
            <a:r>
              <a:rPr dirty="0" sz="1450" spc="-5">
                <a:latin typeface="Times New Roman"/>
                <a:cs typeface="Times New Roman"/>
              </a:rPr>
              <a:t>of </a:t>
            </a:r>
            <a:r>
              <a:rPr dirty="0" sz="1450" spc="-10">
                <a:latin typeface="Times New Roman"/>
                <a:cs typeface="Times New Roman"/>
              </a:rPr>
              <a:t>the firm,’ said Mr Moss. ‘I  was directed to insist </a:t>
            </a:r>
            <a:r>
              <a:rPr dirty="0" sz="1450" spc="-5">
                <a:latin typeface="Times New Roman"/>
                <a:cs typeface="Times New Roman"/>
              </a:rPr>
              <a:t>on </a:t>
            </a:r>
            <a:r>
              <a:rPr dirty="0" sz="1450" spc="-10">
                <a:latin typeface="Times New Roman"/>
                <a:cs typeface="Times New Roman"/>
              </a:rPr>
              <a:t>that; it was implied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status here—the  expressions are </a:t>
            </a:r>
            <a:r>
              <a:rPr dirty="0" sz="1450" spc="-5">
                <a:latin typeface="Times New Roman"/>
                <a:cs typeface="Times New Roman"/>
              </a:rPr>
              <a:t>not</a:t>
            </a:r>
            <a:r>
              <a:rPr dirty="0" sz="145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‘You </a:t>
            </a:r>
            <a:r>
              <a:rPr dirty="0" sz="1450" spc="-10">
                <a:latin typeface="Times New Roman"/>
                <a:cs typeface="Times New Roman"/>
              </a:rPr>
              <a:t>cannot see Mr Joseph; </a:t>
            </a:r>
            <a:r>
              <a:rPr dirty="0" sz="1450" spc="-5">
                <a:latin typeface="Times New Roman"/>
                <a:cs typeface="Times New Roman"/>
              </a:rPr>
              <a:t>he </a:t>
            </a:r>
            <a:r>
              <a:rPr dirty="0" sz="1450" spc="-10">
                <a:latin typeface="Times New Roman"/>
                <a:cs typeface="Times New Roman"/>
              </a:rPr>
              <a:t>is unwell,’ said</a:t>
            </a:r>
            <a:r>
              <a:rPr dirty="0" sz="1450" spc="-3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‘In that case </a:t>
            </a:r>
            <a:r>
              <a:rPr dirty="0" sz="1450" spc="-5">
                <a:latin typeface="Times New Roman"/>
                <a:cs typeface="Times New Roman"/>
              </a:rPr>
              <a:t>I </a:t>
            </a:r>
            <a:r>
              <a:rPr dirty="0" sz="1450" spc="-10">
                <a:latin typeface="Times New Roman"/>
                <a:cs typeface="Times New Roman"/>
              </a:rPr>
              <a:t>was to place the matter in the hands </a:t>
            </a:r>
            <a:r>
              <a:rPr dirty="0" sz="1450" spc="-5">
                <a:latin typeface="Times New Roman"/>
                <a:cs typeface="Times New Roman"/>
              </a:rPr>
              <a:t>of a </a:t>
            </a:r>
            <a:r>
              <a:rPr dirty="0" sz="1450" spc="-20">
                <a:latin typeface="Times New Roman"/>
                <a:cs typeface="Times New Roman"/>
              </a:rPr>
              <a:t>lawyer. </a:t>
            </a:r>
            <a:r>
              <a:rPr dirty="0" sz="1450" spc="-10">
                <a:latin typeface="Times New Roman"/>
                <a:cs typeface="Times New Roman"/>
              </a:rPr>
              <a:t>Let me see,’  said</a:t>
            </a:r>
            <a:r>
              <a:rPr dirty="0" sz="1450" spc="200">
                <a:latin typeface="Times New Roman"/>
                <a:cs typeface="Times New Roman"/>
              </a:rPr>
              <a:t> </a:t>
            </a:r>
            <a:r>
              <a:rPr dirty="0" sz="1450" spc="-10">
                <a:latin typeface="Times New Roman"/>
                <a:cs typeface="Times New Roman"/>
              </a:rPr>
              <a:t>Mr</a:t>
            </a:r>
            <a:r>
              <a:rPr dirty="0" sz="1450" spc="204">
                <a:latin typeface="Times New Roman"/>
                <a:cs typeface="Times New Roman"/>
              </a:rPr>
              <a:t> </a:t>
            </a:r>
            <a:r>
              <a:rPr dirty="0" sz="1450" spc="-10">
                <a:latin typeface="Times New Roman"/>
                <a:cs typeface="Times New Roman"/>
              </a:rPr>
              <a:t>Moss,</a:t>
            </a:r>
            <a:r>
              <a:rPr dirty="0" sz="1450" spc="200">
                <a:latin typeface="Times New Roman"/>
                <a:cs typeface="Times New Roman"/>
              </a:rPr>
              <a:t> </a:t>
            </a:r>
            <a:r>
              <a:rPr dirty="0" sz="1450" spc="-10">
                <a:latin typeface="Times New Roman"/>
                <a:cs typeface="Times New Roman"/>
              </a:rPr>
              <a:t>opening</a:t>
            </a:r>
            <a:r>
              <a:rPr dirty="0" sz="1450" spc="204">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pocket-book</a:t>
            </a:r>
            <a:r>
              <a:rPr dirty="0" sz="1450" spc="204">
                <a:latin typeface="Times New Roman"/>
                <a:cs typeface="Times New Roman"/>
              </a:rPr>
              <a:t> </a:t>
            </a:r>
            <a:r>
              <a:rPr dirty="0" sz="1450" spc="-10">
                <a:latin typeface="Times New Roman"/>
                <a:cs typeface="Times New Roman"/>
              </a:rPr>
              <a:t>with,</a:t>
            </a:r>
            <a:r>
              <a:rPr dirty="0" sz="1450" spc="204">
                <a:latin typeface="Times New Roman"/>
                <a:cs typeface="Times New Roman"/>
              </a:rPr>
              <a:t> </a:t>
            </a:r>
            <a:r>
              <a:rPr dirty="0" sz="1450" spc="-10">
                <a:latin typeface="Times New Roman"/>
                <a:cs typeface="Times New Roman"/>
              </a:rPr>
              <a:t>perhaps,</a:t>
            </a:r>
            <a:r>
              <a:rPr dirty="0" sz="1450" spc="200">
                <a:latin typeface="Times New Roman"/>
                <a:cs typeface="Times New Roman"/>
              </a:rPr>
              <a:t> </a:t>
            </a:r>
            <a:r>
              <a:rPr dirty="0" sz="1450" spc="-10">
                <a:latin typeface="Times New Roman"/>
                <a:cs typeface="Times New Roman"/>
              </a:rPr>
              <a:t>suspicious</a:t>
            </a:r>
            <a:r>
              <a:rPr dirty="0" sz="1450" spc="204">
                <a:latin typeface="Times New Roman"/>
                <a:cs typeface="Times New Roman"/>
              </a:rPr>
              <a:t> </a:t>
            </a:r>
            <a:r>
              <a:rPr dirty="0" sz="1450" spc="-10">
                <a:latin typeface="Times New Roman"/>
                <a:cs typeface="Times New Roman"/>
              </a:rPr>
              <a:t>care,</a:t>
            </a:r>
            <a:r>
              <a:rPr dirty="0" sz="1450" spc="200">
                <a:latin typeface="Times New Roman"/>
                <a:cs typeface="Times New Roman"/>
              </a:rPr>
              <a:t> </a:t>
            </a:r>
            <a:r>
              <a:rPr dirty="0" sz="1450" spc="-10">
                <a:latin typeface="Times New Roman"/>
                <a:cs typeface="Times New Roman"/>
              </a:rPr>
              <a:t>at</a:t>
            </a:r>
            <a:r>
              <a:rPr dirty="0" sz="1450" spc="20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075" cy="9432925"/>
          </a:xfrm>
          <a:prstGeom prst="rect">
            <a:avLst/>
          </a:prstGeom>
        </p:spPr>
        <p:txBody>
          <a:bodyPr wrap="square" lIns="0" tIns="23495" rIns="0" bIns="0" rtlCol="0" vert="horz">
            <a:spAutoFit/>
          </a:bodyPr>
          <a:lstStyle/>
          <a:p>
            <a:pPr algn="just" marL="12700" marR="8890">
              <a:lnSpc>
                <a:spcPts val="1689"/>
              </a:lnSpc>
              <a:spcBef>
                <a:spcPts val="185"/>
              </a:spcBef>
            </a:pPr>
            <a:r>
              <a:rPr dirty="0" sz="1450" spc="-10">
                <a:latin typeface="Times New Roman"/>
                <a:cs typeface="Times New Roman"/>
              </a:rPr>
              <a:t>right </a:t>
            </a:r>
            <a:r>
              <a:rPr dirty="0" sz="1450" spc="-20">
                <a:latin typeface="Times New Roman"/>
                <a:cs typeface="Times New Roman"/>
              </a:rPr>
              <a:t>place—‘Yes—of </a:t>
            </a:r>
            <a:r>
              <a:rPr dirty="0" sz="1450" spc="-10">
                <a:latin typeface="Times New Roman"/>
                <a:cs typeface="Times New Roman"/>
              </a:rPr>
              <a:t>Mr Michael </a:t>
            </a:r>
            <a:r>
              <a:rPr dirty="0" sz="1450" spc="-20">
                <a:latin typeface="Times New Roman"/>
                <a:cs typeface="Times New Roman"/>
              </a:rPr>
              <a:t>Finsbury. </a:t>
            </a:r>
            <a:r>
              <a:rPr dirty="0" sz="1450" spc="-10">
                <a:latin typeface="Times New Roman"/>
                <a:cs typeface="Times New Roman"/>
              </a:rPr>
              <a:t>A relation, perhaps? In that case,  </a:t>
            </a:r>
            <a:r>
              <a:rPr dirty="0" sz="1450" spc="-5">
                <a:latin typeface="Times New Roman"/>
                <a:cs typeface="Times New Roman"/>
              </a:rPr>
              <a:t>I </a:t>
            </a:r>
            <a:r>
              <a:rPr dirty="0" sz="1450" spc="-10">
                <a:latin typeface="Times New Roman"/>
                <a:cs typeface="Times New Roman"/>
              </a:rPr>
              <a:t>presume, the matter will </a:t>
            </a:r>
            <a:r>
              <a:rPr dirty="0" sz="1450" spc="-5">
                <a:latin typeface="Times New Roman"/>
                <a:cs typeface="Times New Roman"/>
              </a:rPr>
              <a:t>be </a:t>
            </a:r>
            <a:r>
              <a:rPr dirty="0" sz="1450" spc="-10">
                <a:latin typeface="Times New Roman"/>
                <a:cs typeface="Times New Roman"/>
              </a:rPr>
              <a:t>pleasantly</a:t>
            </a:r>
            <a:r>
              <a:rPr dirty="0" sz="1450" spc="15">
                <a:latin typeface="Times New Roman"/>
                <a:cs typeface="Times New Roman"/>
              </a:rPr>
              <a:t> </a:t>
            </a:r>
            <a:r>
              <a:rPr dirty="0" sz="1450" spc="-10">
                <a:latin typeface="Times New Roman"/>
                <a:cs typeface="Times New Roman"/>
              </a:rPr>
              <a:t>arranged.’</a:t>
            </a:r>
            <a:endParaRPr sz="1450">
              <a:latin typeface="Times New Roman"/>
              <a:cs typeface="Times New Roman"/>
            </a:endParaRPr>
          </a:p>
          <a:p>
            <a:pPr algn="just" marL="12700" marR="5715" indent="255904">
              <a:lnSpc>
                <a:spcPts val="1730"/>
              </a:lnSpc>
              <a:spcBef>
                <a:spcPts val="805"/>
              </a:spcBef>
            </a:pPr>
            <a:r>
              <a:rPr dirty="0" sz="1450" spc="-60">
                <a:latin typeface="Times New Roman"/>
                <a:cs typeface="Times New Roman"/>
              </a:rPr>
              <a:t>To </a:t>
            </a:r>
            <a:r>
              <a:rPr dirty="0" sz="1450" spc="-10">
                <a:latin typeface="Times New Roman"/>
                <a:cs typeface="Times New Roman"/>
              </a:rPr>
              <a:t>pass into the hands </a:t>
            </a:r>
            <a:r>
              <a:rPr dirty="0" sz="1450" spc="-5">
                <a:latin typeface="Times New Roman"/>
                <a:cs typeface="Times New Roman"/>
              </a:rPr>
              <a:t>of </a:t>
            </a:r>
            <a:r>
              <a:rPr dirty="0" sz="1450" spc="-10">
                <a:latin typeface="Times New Roman"/>
                <a:cs typeface="Times New Roman"/>
              </a:rPr>
              <a:t>Michael was too much for Morris. He struck his  colours. A cheque at two months was nothing, after all. In two months </a:t>
            </a:r>
            <a:r>
              <a:rPr dirty="0" sz="1450" spc="-5">
                <a:latin typeface="Times New Roman"/>
                <a:cs typeface="Times New Roman"/>
              </a:rPr>
              <a:t>he  </a:t>
            </a:r>
            <a:r>
              <a:rPr dirty="0" sz="1450" spc="-10">
                <a:latin typeface="Times New Roman"/>
                <a:cs typeface="Times New Roman"/>
              </a:rPr>
              <a:t>would probably </a:t>
            </a:r>
            <a:r>
              <a:rPr dirty="0" sz="1450" spc="-5">
                <a:latin typeface="Times New Roman"/>
                <a:cs typeface="Times New Roman"/>
              </a:rPr>
              <a:t>be </a:t>
            </a:r>
            <a:r>
              <a:rPr dirty="0" sz="1450" spc="-10">
                <a:latin typeface="Times New Roman"/>
                <a:cs typeface="Times New Roman"/>
              </a:rPr>
              <a:t>dead, </a:t>
            </a:r>
            <a:r>
              <a:rPr dirty="0" sz="1450" spc="-5">
                <a:latin typeface="Times New Roman"/>
                <a:cs typeface="Times New Roman"/>
              </a:rPr>
              <a:t>or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gaol at any rate. He bade the manager give Mr  Moss </a:t>
            </a:r>
            <a:r>
              <a:rPr dirty="0" sz="1450" spc="-5">
                <a:latin typeface="Times New Roman"/>
                <a:cs typeface="Times New Roman"/>
              </a:rPr>
              <a:t>a </a:t>
            </a:r>
            <a:r>
              <a:rPr dirty="0" sz="1450" spc="-10">
                <a:latin typeface="Times New Roman"/>
                <a:cs typeface="Times New Roman"/>
              </a:rPr>
              <a:t>chair and the </a:t>
            </a:r>
            <a:r>
              <a:rPr dirty="0" sz="1450" spc="-20">
                <a:latin typeface="Times New Roman"/>
                <a:cs typeface="Times New Roman"/>
              </a:rPr>
              <a:t>paper. </a:t>
            </a:r>
            <a:r>
              <a:rPr dirty="0" sz="1450" spc="-10">
                <a:latin typeface="Times New Roman"/>
                <a:cs typeface="Times New Roman"/>
              </a:rPr>
              <a:t>‘I’m going over to get </a:t>
            </a:r>
            <a:r>
              <a:rPr dirty="0" sz="1450" spc="-5">
                <a:latin typeface="Times New Roman"/>
                <a:cs typeface="Times New Roman"/>
              </a:rPr>
              <a:t>a </a:t>
            </a:r>
            <a:r>
              <a:rPr dirty="0" sz="1450" spc="-10">
                <a:latin typeface="Times New Roman"/>
                <a:cs typeface="Times New Roman"/>
              </a:rPr>
              <a:t>cheque signed </a:t>
            </a:r>
            <a:r>
              <a:rPr dirty="0" sz="1450" spc="-5">
                <a:latin typeface="Times New Roman"/>
                <a:cs typeface="Times New Roman"/>
              </a:rPr>
              <a:t>by </a:t>
            </a: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said he, ‘who is lying ill at John</a:t>
            </a:r>
            <a:r>
              <a:rPr dirty="0" sz="1450" spc="-5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 cab there and </a:t>
            </a:r>
            <a:r>
              <a:rPr dirty="0" sz="1450" spc="-5">
                <a:latin typeface="Times New Roman"/>
                <a:cs typeface="Times New Roman"/>
              </a:rPr>
              <a:t>a </a:t>
            </a:r>
            <a:r>
              <a:rPr dirty="0" sz="1450" spc="-10">
                <a:latin typeface="Times New Roman"/>
                <a:cs typeface="Times New Roman"/>
              </a:rPr>
              <a:t>cab back; here were inroads </a:t>
            </a:r>
            <a:r>
              <a:rPr dirty="0" sz="1450" spc="-5">
                <a:latin typeface="Times New Roman"/>
                <a:cs typeface="Times New Roman"/>
              </a:rPr>
              <a:t>on </a:t>
            </a:r>
            <a:r>
              <a:rPr dirty="0" sz="1450" spc="-10">
                <a:latin typeface="Times New Roman"/>
                <a:cs typeface="Times New Roman"/>
              </a:rPr>
              <a:t>his wretched capital! He  counted the cost;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done </a:t>
            </a:r>
            <a:r>
              <a:rPr dirty="0" sz="1450" spc="-10">
                <a:latin typeface="Times New Roman"/>
                <a:cs typeface="Times New Roman"/>
              </a:rPr>
              <a:t>with Mr Moss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left with  twelvepence-halfpenny in the world. What was even worse, </a:t>
            </a:r>
            <a:r>
              <a:rPr dirty="0" sz="1450" spc="-5">
                <a:latin typeface="Times New Roman"/>
                <a:cs typeface="Times New Roman"/>
              </a:rPr>
              <a:t>he </a:t>
            </a:r>
            <a:r>
              <a:rPr dirty="0" sz="1450" spc="-10">
                <a:latin typeface="Times New Roman"/>
                <a:cs typeface="Times New Roman"/>
              </a:rPr>
              <a:t>had now been  forced to bring his uncle </a:t>
            </a:r>
            <a:r>
              <a:rPr dirty="0" sz="1450" spc="-5">
                <a:latin typeface="Times New Roman"/>
                <a:cs typeface="Times New Roman"/>
              </a:rPr>
              <a:t>up </a:t>
            </a:r>
            <a:r>
              <a:rPr dirty="0" sz="1450" spc="-10">
                <a:latin typeface="Times New Roman"/>
                <a:cs typeface="Times New Roman"/>
              </a:rPr>
              <a:t>to </a:t>
            </a:r>
            <a:r>
              <a:rPr dirty="0" sz="1450" spc="-20">
                <a:latin typeface="Times New Roman"/>
                <a:cs typeface="Times New Roman"/>
              </a:rPr>
              <a:t>Bloomsbury. </a:t>
            </a:r>
            <a:r>
              <a:rPr dirty="0" sz="1450" spc="-10">
                <a:latin typeface="Times New Roman"/>
                <a:cs typeface="Times New Roman"/>
              </a:rPr>
              <a:t>‘No use for </a:t>
            </a:r>
            <a:r>
              <a:rPr dirty="0" sz="1450" spc="-5">
                <a:latin typeface="Times New Roman"/>
                <a:cs typeface="Times New Roman"/>
              </a:rPr>
              <a:t>poor </a:t>
            </a:r>
            <a:r>
              <a:rPr dirty="0" sz="1450" spc="-10">
                <a:latin typeface="Times New Roman"/>
                <a:cs typeface="Times New Roman"/>
              </a:rPr>
              <a:t>Johnny in  Hampshire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reflected. ‘And how the farce is to </a:t>
            </a:r>
            <a:r>
              <a:rPr dirty="0" sz="1450" spc="-5">
                <a:latin typeface="Times New Roman"/>
                <a:cs typeface="Times New Roman"/>
              </a:rPr>
              <a:t>be </a:t>
            </a:r>
            <a:r>
              <a:rPr dirty="0" sz="1450" spc="-10">
                <a:latin typeface="Times New Roman"/>
                <a:cs typeface="Times New Roman"/>
              </a:rPr>
              <a:t>kept </a:t>
            </a:r>
            <a:r>
              <a:rPr dirty="0" sz="1450" spc="-5">
                <a:latin typeface="Times New Roman"/>
                <a:cs typeface="Times New Roman"/>
              </a:rPr>
              <a:t>up </a:t>
            </a:r>
            <a:r>
              <a:rPr dirty="0" sz="1450" spc="-10">
                <a:latin typeface="Times New Roman"/>
                <a:cs typeface="Times New Roman"/>
              </a:rPr>
              <a:t>completely  passes me. At Browndean it was just possible; in Bloomsbury it seems beyond  human ingenuity—though </a:t>
            </a:r>
            <a:r>
              <a:rPr dirty="0" sz="1450" spc="-5">
                <a:latin typeface="Times New Roman"/>
                <a:cs typeface="Times New Roman"/>
              </a:rPr>
              <a:t>I </a:t>
            </a:r>
            <a:r>
              <a:rPr dirty="0" sz="1450" spc="-10">
                <a:latin typeface="Times New Roman"/>
                <a:cs typeface="Times New Roman"/>
              </a:rPr>
              <a:t>suppose </a:t>
            </a:r>
            <a:r>
              <a:rPr dirty="0" sz="1450" spc="-30">
                <a:latin typeface="Times New Roman"/>
                <a:cs typeface="Times New Roman"/>
              </a:rPr>
              <a:t>it’s </a:t>
            </a:r>
            <a:r>
              <a:rPr dirty="0" sz="1450" spc="-10">
                <a:latin typeface="Times New Roman"/>
                <a:cs typeface="Times New Roman"/>
              </a:rPr>
              <a:t>what Michael does. But then </a:t>
            </a:r>
            <a:r>
              <a:rPr dirty="0" sz="1450" spc="-5">
                <a:latin typeface="Times New Roman"/>
                <a:cs typeface="Times New Roman"/>
              </a:rPr>
              <a:t>he </a:t>
            </a:r>
            <a:r>
              <a:rPr dirty="0" sz="1450" spc="-10">
                <a:latin typeface="Times New Roman"/>
                <a:cs typeface="Times New Roman"/>
              </a:rPr>
              <a:t>has  accomplices—that Scotsman and the whole gang. Ah, if </a:t>
            </a:r>
            <a:r>
              <a:rPr dirty="0" sz="1450" spc="-5">
                <a:latin typeface="Times New Roman"/>
                <a:cs typeface="Times New Roman"/>
              </a:rPr>
              <a:t>I </a:t>
            </a:r>
            <a:r>
              <a:rPr dirty="0" sz="1450" spc="-10">
                <a:latin typeface="Times New Roman"/>
                <a:cs typeface="Times New Roman"/>
              </a:rPr>
              <a:t>had</a:t>
            </a:r>
            <a:r>
              <a:rPr dirty="0" sz="1450" spc="85">
                <a:latin typeface="Times New Roman"/>
                <a:cs typeface="Times New Roman"/>
              </a:rPr>
              <a:t> </a:t>
            </a:r>
            <a:r>
              <a:rPr dirty="0" sz="1450" spc="-10">
                <a:latin typeface="Times New Roman"/>
                <a:cs typeface="Times New Roman"/>
              </a:rPr>
              <a:t>accomplices!’</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Necessity is the mother </a:t>
            </a:r>
            <a:r>
              <a:rPr dirty="0" sz="1450" spc="-5">
                <a:latin typeface="Times New Roman"/>
                <a:cs typeface="Times New Roman"/>
              </a:rPr>
              <a:t>of </a:t>
            </a:r>
            <a:r>
              <a:rPr dirty="0" sz="1450" spc="-10">
                <a:latin typeface="Times New Roman"/>
                <a:cs typeface="Times New Roman"/>
              </a:rPr>
              <a:t>the arts. Under </a:t>
            </a:r>
            <a:r>
              <a:rPr dirty="0" sz="1450" spc="-5">
                <a:latin typeface="Times New Roman"/>
                <a:cs typeface="Times New Roman"/>
              </a:rPr>
              <a:t>a </a:t>
            </a:r>
            <a:r>
              <a:rPr dirty="0" sz="1450" spc="-10">
                <a:latin typeface="Times New Roman"/>
                <a:cs typeface="Times New Roman"/>
              </a:rPr>
              <a:t>spur so immediate, Morris  surprised himself </a:t>
            </a:r>
            <a:r>
              <a:rPr dirty="0" sz="1450" spc="-5">
                <a:latin typeface="Times New Roman"/>
                <a:cs typeface="Times New Roman"/>
              </a:rPr>
              <a:t>by </a:t>
            </a:r>
            <a:r>
              <a:rPr dirty="0" sz="1450" spc="-10">
                <a:latin typeface="Times New Roman"/>
                <a:cs typeface="Times New Roman"/>
              </a:rPr>
              <a:t>the neatness and dispatch </a:t>
            </a:r>
            <a:r>
              <a:rPr dirty="0" sz="1450" spc="-5">
                <a:latin typeface="Times New Roman"/>
                <a:cs typeface="Times New Roman"/>
              </a:rPr>
              <a:t>of </a:t>
            </a:r>
            <a:r>
              <a:rPr dirty="0" sz="1450" spc="-10">
                <a:latin typeface="Times New Roman"/>
                <a:cs typeface="Times New Roman"/>
              </a:rPr>
              <a:t>his new </a:t>
            </a:r>
            <a:r>
              <a:rPr dirty="0" sz="1450" spc="-25">
                <a:latin typeface="Times New Roman"/>
                <a:cs typeface="Times New Roman"/>
              </a:rPr>
              <a:t>forgery, </a:t>
            </a:r>
            <a:r>
              <a:rPr dirty="0" sz="1450" spc="-10">
                <a:latin typeface="Times New Roman"/>
                <a:cs typeface="Times New Roman"/>
              </a:rPr>
              <a:t>and within  three-fourths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had handed it to Mr</a:t>
            </a:r>
            <a:r>
              <a:rPr dirty="0" sz="1450" spc="25">
                <a:latin typeface="Times New Roman"/>
                <a:cs typeface="Times New Roman"/>
              </a:rPr>
              <a:t> </a:t>
            </a:r>
            <a:r>
              <a:rPr dirty="0" sz="1450" spc="-10">
                <a:latin typeface="Times New Roman"/>
                <a:cs typeface="Times New Roman"/>
              </a:rPr>
              <a:t>Moss.</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‘That is very </a:t>
            </a:r>
            <a:r>
              <a:rPr dirty="0" sz="1450" spc="-15">
                <a:latin typeface="Times New Roman"/>
                <a:cs typeface="Times New Roman"/>
              </a:rPr>
              <a:t>satisfactory,’ </a:t>
            </a:r>
            <a:r>
              <a:rPr dirty="0" sz="1450" spc="-10">
                <a:latin typeface="Times New Roman"/>
                <a:cs typeface="Times New Roman"/>
              </a:rPr>
              <a:t>observed that gentleman, rising. ‘I was to tell  </a:t>
            </a:r>
            <a:r>
              <a:rPr dirty="0" sz="1450" spc="-5">
                <a:latin typeface="Times New Roman"/>
                <a:cs typeface="Times New Roman"/>
              </a:rPr>
              <a:t>you </a:t>
            </a:r>
            <a:r>
              <a:rPr dirty="0" sz="1450" spc="-10">
                <a:latin typeface="Times New Roman"/>
                <a:cs typeface="Times New Roman"/>
              </a:rPr>
              <a:t>it will </a:t>
            </a:r>
            <a:r>
              <a:rPr dirty="0" sz="1450" spc="-5">
                <a:latin typeface="Times New Roman"/>
                <a:cs typeface="Times New Roman"/>
              </a:rPr>
              <a:t>not be </a:t>
            </a:r>
            <a:r>
              <a:rPr dirty="0" sz="1450" spc="-10">
                <a:latin typeface="Times New Roman"/>
                <a:cs typeface="Times New Roman"/>
              </a:rPr>
              <a:t>presented, </a:t>
            </a:r>
            <a:r>
              <a:rPr dirty="0" sz="1450" spc="-5">
                <a:latin typeface="Times New Roman"/>
                <a:cs typeface="Times New Roman"/>
              </a:rPr>
              <a:t>but you </a:t>
            </a:r>
            <a:r>
              <a:rPr dirty="0" sz="1450" spc="-10">
                <a:latin typeface="Times New Roman"/>
                <a:cs typeface="Times New Roman"/>
              </a:rPr>
              <a:t>had better take</a:t>
            </a:r>
            <a:r>
              <a:rPr dirty="0" sz="1450" spc="25">
                <a:latin typeface="Times New Roman"/>
                <a:cs typeface="Times New Roman"/>
              </a:rPr>
              <a:t> </a:t>
            </a:r>
            <a:r>
              <a:rPr dirty="0" sz="1450" spc="-10">
                <a:latin typeface="Times New Roman"/>
                <a:cs typeface="Times New Roman"/>
              </a:rPr>
              <a:t>care.’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room swam round Morris. </a:t>
            </a:r>
            <a:r>
              <a:rPr dirty="0" sz="1450" spc="-15">
                <a:latin typeface="Times New Roman"/>
                <a:cs typeface="Times New Roman"/>
              </a:rPr>
              <a:t>‘What—what’s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cried, grasping the  table. He was miserably conscious the next moment </a:t>
            </a:r>
            <a:r>
              <a:rPr dirty="0" sz="1450" spc="-5">
                <a:latin typeface="Times New Roman"/>
                <a:cs typeface="Times New Roman"/>
              </a:rPr>
              <a:t>of </a:t>
            </a:r>
            <a:r>
              <a:rPr dirty="0" sz="1450" spc="-10">
                <a:latin typeface="Times New Roman"/>
                <a:cs typeface="Times New Roman"/>
              </a:rPr>
              <a:t>his shrill </a:t>
            </a:r>
            <a:r>
              <a:rPr dirty="0" sz="1450" spc="-5">
                <a:latin typeface="Times New Roman"/>
                <a:cs typeface="Times New Roman"/>
              </a:rPr>
              <a:t>tongue </a:t>
            </a:r>
            <a:r>
              <a:rPr dirty="0" sz="1450" spc="-10">
                <a:latin typeface="Times New Roman"/>
                <a:cs typeface="Times New Roman"/>
              </a:rPr>
              <a:t>and  ashen face. ‘What </a:t>
            </a:r>
            <a:r>
              <a:rPr dirty="0" sz="1450" spc="-5">
                <a:latin typeface="Times New Roman"/>
                <a:cs typeface="Times New Roman"/>
              </a:rPr>
              <a:t>do you </a:t>
            </a:r>
            <a:r>
              <a:rPr dirty="0" sz="1450" spc="-10">
                <a:latin typeface="Times New Roman"/>
                <a:cs typeface="Times New Roman"/>
              </a:rPr>
              <a:t>mean—it will </a:t>
            </a:r>
            <a:r>
              <a:rPr dirty="0" sz="1450" spc="-5">
                <a:latin typeface="Times New Roman"/>
                <a:cs typeface="Times New Roman"/>
              </a:rPr>
              <a:t>not be </a:t>
            </a:r>
            <a:r>
              <a:rPr dirty="0" sz="1450" spc="-10">
                <a:latin typeface="Times New Roman"/>
                <a:cs typeface="Times New Roman"/>
              </a:rPr>
              <a:t>presented? Why am </a:t>
            </a:r>
            <a:r>
              <a:rPr dirty="0" sz="1450" spc="-5">
                <a:latin typeface="Times New Roman"/>
                <a:cs typeface="Times New Roman"/>
              </a:rPr>
              <a:t>I </a:t>
            </a:r>
            <a:r>
              <a:rPr dirty="0" sz="1450" spc="-10">
                <a:latin typeface="Times New Roman"/>
                <a:cs typeface="Times New Roman"/>
              </a:rPr>
              <a:t>to take  care? What is all this</a:t>
            </a:r>
            <a:r>
              <a:rPr dirty="0" sz="1450" spc="10">
                <a:latin typeface="Times New Roman"/>
                <a:cs typeface="Times New Roman"/>
              </a:rPr>
              <a:t> </a:t>
            </a:r>
            <a:r>
              <a:rPr dirty="0" sz="1450" spc="-10">
                <a:latin typeface="Times New Roman"/>
                <a:cs typeface="Times New Roman"/>
              </a:rPr>
              <a:t>mummery?’</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idea, Mr </a:t>
            </a:r>
            <a:r>
              <a:rPr dirty="0" sz="1450" spc="-20">
                <a:latin typeface="Times New Roman"/>
                <a:cs typeface="Times New Roman"/>
              </a:rPr>
              <a:t>Finsbury,’ </a:t>
            </a:r>
            <a:r>
              <a:rPr dirty="0" sz="1450" spc="-10">
                <a:latin typeface="Times New Roman"/>
                <a:cs typeface="Times New Roman"/>
              </a:rPr>
              <a:t>replied the smiling </a:t>
            </a:r>
            <a:r>
              <a:rPr dirty="0" sz="1450" spc="-25">
                <a:latin typeface="Times New Roman"/>
                <a:cs typeface="Times New Roman"/>
              </a:rPr>
              <a:t>Hebrew.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message </a:t>
            </a:r>
            <a:r>
              <a:rPr dirty="0" sz="1450" spc="-5">
                <a:latin typeface="Times New Roman"/>
                <a:cs typeface="Times New Roman"/>
              </a:rPr>
              <a:t>I </a:t>
            </a:r>
            <a:r>
              <a:rPr dirty="0" sz="1450" spc="-10">
                <a:latin typeface="Times New Roman"/>
                <a:cs typeface="Times New Roman"/>
              </a:rPr>
              <a:t>was to </a:t>
            </a:r>
            <a:r>
              <a:rPr dirty="0" sz="1450" spc="-20">
                <a:latin typeface="Times New Roman"/>
                <a:cs typeface="Times New Roman"/>
              </a:rPr>
              <a:t>deliver. </a:t>
            </a:r>
            <a:r>
              <a:rPr dirty="0" sz="1450" spc="-10">
                <a:latin typeface="Times New Roman"/>
                <a:cs typeface="Times New Roman"/>
              </a:rPr>
              <a:t>The expressions were </a:t>
            </a:r>
            <a:r>
              <a:rPr dirty="0" sz="1450" spc="-5">
                <a:latin typeface="Times New Roman"/>
                <a:cs typeface="Times New Roman"/>
              </a:rPr>
              <a:t>put </a:t>
            </a:r>
            <a:r>
              <a:rPr dirty="0" sz="1450" spc="-10">
                <a:latin typeface="Times New Roman"/>
                <a:cs typeface="Times New Roman"/>
              </a:rPr>
              <a:t>into my</a:t>
            </a:r>
            <a:r>
              <a:rPr dirty="0" sz="1450" spc="65">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is </a:t>
            </a:r>
            <a:r>
              <a:rPr dirty="0" sz="1450" spc="-5">
                <a:latin typeface="Times New Roman"/>
                <a:cs typeface="Times New Roman"/>
              </a:rPr>
              <a:t>your </a:t>
            </a:r>
            <a:r>
              <a:rPr dirty="0" sz="1450" spc="-20">
                <a:latin typeface="Times New Roman"/>
                <a:cs typeface="Times New Roman"/>
              </a:rPr>
              <a:t>client’s </a:t>
            </a:r>
            <a:r>
              <a:rPr dirty="0" sz="1450" spc="-10">
                <a:latin typeface="Times New Roman"/>
                <a:cs typeface="Times New Roman"/>
              </a:rPr>
              <a:t>name?’ asked</a:t>
            </a:r>
            <a:r>
              <a:rPr dirty="0" sz="1450" spc="-8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‘That is </a:t>
            </a:r>
            <a:r>
              <a:rPr dirty="0" sz="1450" spc="-5">
                <a:latin typeface="Times New Roman"/>
                <a:cs typeface="Times New Roman"/>
              </a:rPr>
              <a:t>a </a:t>
            </a:r>
            <a:r>
              <a:rPr dirty="0" sz="1450" spc="-10">
                <a:latin typeface="Times New Roman"/>
                <a:cs typeface="Times New Roman"/>
              </a:rPr>
              <a:t>secret for the moment,’ answered Mr Moss. Morris bent toward  him. </a:t>
            </a: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the bank?’ </a:t>
            </a:r>
            <a:r>
              <a:rPr dirty="0" sz="1450" spc="-5">
                <a:latin typeface="Times New Roman"/>
                <a:cs typeface="Times New Roman"/>
              </a:rPr>
              <a:t>he </a:t>
            </a:r>
            <a:r>
              <a:rPr dirty="0" sz="1450" spc="-10">
                <a:latin typeface="Times New Roman"/>
                <a:cs typeface="Times New Roman"/>
              </a:rPr>
              <a:t>asked</a:t>
            </a:r>
            <a:r>
              <a:rPr dirty="0" sz="1450" spc="-75">
                <a:latin typeface="Times New Roman"/>
                <a:cs typeface="Times New Roman"/>
              </a:rPr>
              <a:t> </a:t>
            </a:r>
            <a:r>
              <a:rPr dirty="0" sz="1450" spc="-20">
                <a:latin typeface="Times New Roman"/>
                <a:cs typeface="Times New Roman"/>
              </a:rPr>
              <a:t>hoarsely.</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authority to say more, Mr </a:t>
            </a:r>
            <a:r>
              <a:rPr dirty="0" sz="1450" spc="-20">
                <a:latin typeface="Times New Roman"/>
                <a:cs typeface="Times New Roman"/>
              </a:rPr>
              <a:t>Finsbury,’ </a:t>
            </a:r>
            <a:r>
              <a:rPr dirty="0" sz="1450" spc="-10">
                <a:latin typeface="Times New Roman"/>
                <a:cs typeface="Times New Roman"/>
              </a:rPr>
              <a:t>returned Mr Moss. ‘I will  wish </a:t>
            </a:r>
            <a:r>
              <a:rPr dirty="0" sz="1450" spc="-5">
                <a:latin typeface="Times New Roman"/>
                <a:cs typeface="Times New Roman"/>
              </a:rPr>
              <a:t>you a good </a:t>
            </a:r>
            <a:r>
              <a:rPr dirty="0" sz="1450" spc="-10">
                <a:latin typeface="Times New Roman"/>
                <a:cs typeface="Times New Roman"/>
              </a:rPr>
              <a:t>morning, if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5715" indent="255904">
              <a:lnSpc>
                <a:spcPts val="1730"/>
              </a:lnSpc>
              <a:spcBef>
                <a:spcPts val="790"/>
              </a:spcBef>
            </a:pPr>
            <a:r>
              <a:rPr dirty="0" sz="1450" spc="-20">
                <a:latin typeface="Times New Roman"/>
                <a:cs typeface="Times New Roman"/>
              </a:rPr>
              <a:t>‘Wish </a:t>
            </a:r>
            <a:r>
              <a:rPr dirty="0" sz="1450" spc="-10">
                <a:latin typeface="Times New Roman"/>
                <a:cs typeface="Times New Roman"/>
              </a:rPr>
              <a:t>me </a:t>
            </a:r>
            <a:r>
              <a:rPr dirty="0" sz="1450" spc="-5">
                <a:latin typeface="Times New Roman"/>
                <a:cs typeface="Times New Roman"/>
              </a:rPr>
              <a:t>a good </a:t>
            </a:r>
            <a:r>
              <a:rPr dirty="0" sz="1450" spc="-10">
                <a:latin typeface="Times New Roman"/>
                <a:cs typeface="Times New Roman"/>
              </a:rPr>
              <a:t>morning!’ </a:t>
            </a:r>
            <a:r>
              <a:rPr dirty="0" sz="1450" spc="-5">
                <a:latin typeface="Times New Roman"/>
                <a:cs typeface="Times New Roman"/>
              </a:rPr>
              <a:t>thought </a:t>
            </a:r>
            <a:r>
              <a:rPr dirty="0" sz="1450" spc="-10">
                <a:latin typeface="Times New Roman"/>
                <a:cs typeface="Times New Roman"/>
              </a:rPr>
              <a:t>Morris; and the next moment, seizing  his hat, </a:t>
            </a:r>
            <a:r>
              <a:rPr dirty="0" sz="1450" spc="-5">
                <a:latin typeface="Times New Roman"/>
                <a:cs typeface="Times New Roman"/>
              </a:rPr>
              <a:t>he </a:t>
            </a:r>
            <a:r>
              <a:rPr dirty="0" sz="1450" spc="-10">
                <a:latin typeface="Times New Roman"/>
                <a:cs typeface="Times New Roman"/>
              </a:rPr>
              <a:t>fled from his place </a:t>
            </a:r>
            <a:r>
              <a:rPr dirty="0" sz="1450" spc="-5">
                <a:latin typeface="Times New Roman"/>
                <a:cs typeface="Times New Roman"/>
              </a:rPr>
              <a:t>of </a:t>
            </a:r>
            <a:r>
              <a:rPr dirty="0" sz="1450" spc="-10">
                <a:latin typeface="Times New Roman"/>
                <a:cs typeface="Times New Roman"/>
              </a:rPr>
              <a:t>business like </a:t>
            </a:r>
            <a:r>
              <a:rPr dirty="0" sz="1450" spc="-5">
                <a:latin typeface="Times New Roman"/>
                <a:cs typeface="Times New Roman"/>
              </a:rPr>
              <a:t>a </a:t>
            </a:r>
            <a:r>
              <a:rPr dirty="0" sz="1450" spc="-10">
                <a:latin typeface="Times New Roman"/>
                <a:cs typeface="Times New Roman"/>
              </a:rPr>
              <a:t>madman. Three streets away  </a:t>
            </a:r>
            <a:r>
              <a:rPr dirty="0" sz="1450" spc="-5">
                <a:latin typeface="Times New Roman"/>
                <a:cs typeface="Times New Roman"/>
              </a:rPr>
              <a:t>he </a:t>
            </a:r>
            <a:r>
              <a:rPr dirty="0" sz="1450" spc="-10">
                <a:latin typeface="Times New Roman"/>
                <a:cs typeface="Times New Roman"/>
              </a:rPr>
              <a:t>stopped and groaned. ‘Lord! </a:t>
            </a:r>
            <a:r>
              <a:rPr dirty="0" sz="1450" spc="-5">
                <a:latin typeface="Times New Roman"/>
                <a:cs typeface="Times New Roman"/>
              </a:rPr>
              <a:t>I </a:t>
            </a:r>
            <a:r>
              <a:rPr dirty="0" sz="1450" spc="-10">
                <a:latin typeface="Times New Roman"/>
                <a:cs typeface="Times New Roman"/>
              </a:rPr>
              <a:t>should have borrowed from the manager!’ </a:t>
            </a:r>
            <a:r>
              <a:rPr dirty="0" sz="1450" spc="-5">
                <a:latin typeface="Times New Roman"/>
                <a:cs typeface="Times New Roman"/>
              </a:rPr>
              <a:t>he  </a:t>
            </a:r>
            <a:r>
              <a:rPr dirty="0" sz="1450" spc="-10">
                <a:latin typeface="Times New Roman"/>
                <a:cs typeface="Times New Roman"/>
              </a:rPr>
              <a:t>cried. ‘But </a:t>
            </a:r>
            <a:r>
              <a:rPr dirty="0" sz="1450" spc="-30">
                <a:latin typeface="Times New Roman"/>
                <a:cs typeface="Times New Roman"/>
              </a:rPr>
              <a:t>it’s </a:t>
            </a:r>
            <a:r>
              <a:rPr dirty="0" sz="1450" spc="-10">
                <a:latin typeface="Times New Roman"/>
                <a:cs typeface="Times New Roman"/>
              </a:rPr>
              <a:t>too late now; it would look dicky to </a:t>
            </a:r>
            <a:r>
              <a:rPr dirty="0" sz="1450" spc="-5">
                <a:latin typeface="Times New Roman"/>
                <a:cs typeface="Times New Roman"/>
              </a:rPr>
              <a:t>go </a:t>
            </a:r>
            <a:r>
              <a:rPr dirty="0" sz="1450" spc="-10">
                <a:latin typeface="Times New Roman"/>
                <a:cs typeface="Times New Roman"/>
              </a:rPr>
              <a:t>back; I’m penniless—  simply penniless—like the</a:t>
            </a:r>
            <a:r>
              <a:rPr dirty="0" sz="1450" spc="5">
                <a:latin typeface="Times New Roman"/>
                <a:cs typeface="Times New Roman"/>
              </a:rPr>
              <a:t> </a:t>
            </a:r>
            <a:r>
              <a:rPr dirty="0" sz="1450" spc="-10">
                <a:latin typeface="Times New Roman"/>
                <a:cs typeface="Times New Roman"/>
              </a:rPr>
              <a:t>unemployed.’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He went home and sat in the dismantled dining-room with his head in his  hands. Newton never </a:t>
            </a:r>
            <a:r>
              <a:rPr dirty="0" sz="1450" spc="-5">
                <a:latin typeface="Times New Roman"/>
                <a:cs typeface="Times New Roman"/>
              </a:rPr>
              <a:t>thought </a:t>
            </a:r>
            <a:r>
              <a:rPr dirty="0" sz="1450" spc="-10">
                <a:latin typeface="Times New Roman"/>
                <a:cs typeface="Times New Roman"/>
              </a:rPr>
              <a:t>harder than this victim </a:t>
            </a:r>
            <a:r>
              <a:rPr dirty="0" sz="1450" spc="-5">
                <a:latin typeface="Times New Roman"/>
                <a:cs typeface="Times New Roman"/>
              </a:rPr>
              <a:t>of </a:t>
            </a:r>
            <a:r>
              <a:rPr dirty="0" sz="1450" spc="-10">
                <a:latin typeface="Times New Roman"/>
                <a:cs typeface="Times New Roman"/>
              </a:rPr>
              <a:t>circumstances, and</a:t>
            </a:r>
            <a:r>
              <a:rPr dirty="0" sz="1450" spc="265">
                <a:latin typeface="Times New Roman"/>
                <a:cs typeface="Times New Roman"/>
              </a:rPr>
              <a:t> </a:t>
            </a:r>
            <a:r>
              <a:rPr dirty="0" sz="1450" spc="-10">
                <a:latin typeface="Times New Roman"/>
                <a:cs typeface="Times New Roman"/>
              </a:rPr>
              <a:t>yet</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8762365"/>
          </a:xfrm>
          <a:prstGeom prst="rect">
            <a:avLst/>
          </a:prstGeom>
        </p:spPr>
        <p:txBody>
          <a:bodyPr wrap="square" lIns="0" tIns="12700" rIns="0" bIns="0" rtlCol="0" vert="horz">
            <a:spAutoFit/>
          </a:bodyPr>
          <a:lstStyle/>
          <a:p>
            <a:pPr algn="just" marL="12700" marR="5080">
              <a:lnSpc>
                <a:spcPct val="99400"/>
              </a:lnSpc>
              <a:spcBef>
                <a:spcPts val="100"/>
              </a:spcBef>
            </a:pPr>
            <a:r>
              <a:rPr dirty="0" sz="1450" spc="-5">
                <a:latin typeface="Times New Roman"/>
                <a:cs typeface="Times New Roman"/>
              </a:rPr>
              <a:t>no </a:t>
            </a:r>
            <a:r>
              <a:rPr dirty="0" sz="1450" spc="-10">
                <a:latin typeface="Times New Roman"/>
                <a:cs typeface="Times New Roman"/>
              </a:rPr>
              <a:t>clearness came. ‘It may </a:t>
            </a:r>
            <a:r>
              <a:rPr dirty="0" sz="1450" spc="-5">
                <a:latin typeface="Times New Roman"/>
                <a:cs typeface="Times New Roman"/>
              </a:rPr>
              <a:t>be a </a:t>
            </a:r>
            <a:r>
              <a:rPr dirty="0" sz="1450" spc="-10">
                <a:latin typeface="Times New Roman"/>
                <a:cs typeface="Times New Roman"/>
              </a:rPr>
              <a:t>defect in my intelligence,’ </a:t>
            </a:r>
            <a:r>
              <a:rPr dirty="0" sz="1450" spc="-5">
                <a:latin typeface="Times New Roman"/>
                <a:cs typeface="Times New Roman"/>
              </a:rPr>
              <a:t>he </a:t>
            </a:r>
            <a:r>
              <a:rPr dirty="0" sz="1450" spc="-10">
                <a:latin typeface="Times New Roman"/>
                <a:cs typeface="Times New Roman"/>
              </a:rPr>
              <a:t>cried, rising to  his feet, </a:t>
            </a:r>
            <a:r>
              <a:rPr dirty="0" sz="1450" spc="-5">
                <a:latin typeface="Times New Roman"/>
                <a:cs typeface="Times New Roman"/>
              </a:rPr>
              <a:t>‘but I </a:t>
            </a:r>
            <a:r>
              <a:rPr dirty="0" sz="1450" spc="-10">
                <a:latin typeface="Times New Roman"/>
                <a:cs typeface="Times New Roman"/>
              </a:rPr>
              <a:t>cannot see that </a:t>
            </a:r>
            <a:r>
              <a:rPr dirty="0" sz="1450" spc="-5">
                <a:latin typeface="Times New Roman"/>
                <a:cs typeface="Times New Roman"/>
              </a:rPr>
              <a:t>I </a:t>
            </a:r>
            <a:r>
              <a:rPr dirty="0" sz="1450" spc="-10">
                <a:latin typeface="Times New Roman"/>
                <a:cs typeface="Times New Roman"/>
              </a:rPr>
              <a:t>am fairly used. The bad luck I’ve had is </a:t>
            </a:r>
            <a:r>
              <a:rPr dirty="0" sz="1450" spc="-5">
                <a:latin typeface="Times New Roman"/>
                <a:cs typeface="Times New Roman"/>
              </a:rPr>
              <a:t>a </a:t>
            </a:r>
            <a:r>
              <a:rPr dirty="0" sz="1450" spc="-10">
                <a:latin typeface="Times New Roman"/>
                <a:cs typeface="Times New Roman"/>
              </a:rPr>
              <a:t>thing  to write to The </a:t>
            </a:r>
            <a:r>
              <a:rPr dirty="0" sz="1450" spc="-20">
                <a:latin typeface="Times New Roman"/>
                <a:cs typeface="Times New Roman"/>
              </a:rPr>
              <a:t>Times </a:t>
            </a:r>
            <a:r>
              <a:rPr dirty="0" sz="1450" spc="-10">
                <a:latin typeface="Times New Roman"/>
                <a:cs typeface="Times New Roman"/>
              </a:rPr>
              <a:t>about; </a:t>
            </a:r>
            <a:r>
              <a:rPr dirty="0" sz="1450" spc="-30">
                <a:latin typeface="Times New Roman"/>
                <a:cs typeface="Times New Roman"/>
              </a:rPr>
              <a:t>it’s </a:t>
            </a:r>
            <a:r>
              <a:rPr dirty="0" sz="1450" spc="-10">
                <a:latin typeface="Times New Roman"/>
                <a:cs typeface="Times New Roman"/>
              </a:rPr>
              <a:t>enough to breed </a:t>
            </a:r>
            <a:r>
              <a:rPr dirty="0" sz="1450" spc="-5">
                <a:latin typeface="Times New Roman"/>
                <a:cs typeface="Times New Roman"/>
              </a:rPr>
              <a:t>a </a:t>
            </a:r>
            <a:r>
              <a:rPr dirty="0" sz="1450" spc="-10">
                <a:latin typeface="Times New Roman"/>
                <a:cs typeface="Times New Roman"/>
              </a:rPr>
              <a:t>revolution. And the plain  English </a:t>
            </a:r>
            <a:r>
              <a:rPr dirty="0" sz="1450" spc="-5">
                <a:latin typeface="Times New Roman"/>
                <a:cs typeface="Times New Roman"/>
              </a:rPr>
              <a:t>of </a:t>
            </a:r>
            <a:r>
              <a:rPr dirty="0" sz="1450" spc="-10">
                <a:latin typeface="Times New Roman"/>
                <a:cs typeface="Times New Roman"/>
              </a:rPr>
              <a:t>the whole thing is that </a:t>
            </a:r>
            <a:r>
              <a:rPr dirty="0" sz="1450" spc="-5">
                <a:latin typeface="Times New Roman"/>
                <a:cs typeface="Times New Roman"/>
              </a:rPr>
              <a:t>I </a:t>
            </a:r>
            <a:r>
              <a:rPr dirty="0" sz="1450" spc="-10">
                <a:latin typeface="Times New Roman"/>
                <a:cs typeface="Times New Roman"/>
              </a:rPr>
              <a:t>must have money at once. I’m </a:t>
            </a:r>
            <a:r>
              <a:rPr dirty="0" sz="1450" spc="-5">
                <a:latin typeface="Times New Roman"/>
                <a:cs typeface="Times New Roman"/>
              </a:rPr>
              <a:t>done </a:t>
            </a:r>
            <a:r>
              <a:rPr dirty="0" sz="1450" spc="-10">
                <a:latin typeface="Times New Roman"/>
                <a:cs typeface="Times New Roman"/>
              </a:rPr>
              <a:t>with  all morality now; I’m long past that stage; money </a:t>
            </a:r>
            <a:r>
              <a:rPr dirty="0" sz="1450" spc="-5">
                <a:latin typeface="Times New Roman"/>
                <a:cs typeface="Times New Roman"/>
              </a:rPr>
              <a:t>I </a:t>
            </a:r>
            <a:r>
              <a:rPr dirty="0" sz="1450" spc="-10">
                <a:latin typeface="Times New Roman"/>
                <a:cs typeface="Times New Roman"/>
              </a:rPr>
              <a:t>must have, and the only  chance </a:t>
            </a:r>
            <a:r>
              <a:rPr dirty="0" sz="1450" spc="-5">
                <a:latin typeface="Times New Roman"/>
                <a:cs typeface="Times New Roman"/>
              </a:rPr>
              <a:t>I </a:t>
            </a:r>
            <a:r>
              <a:rPr dirty="0" sz="1450" spc="-10">
                <a:latin typeface="Times New Roman"/>
                <a:cs typeface="Times New Roman"/>
              </a:rPr>
              <a:t>see is Bent Pitman. Bent Pitman is </a:t>
            </a:r>
            <a:r>
              <a:rPr dirty="0" sz="1450" spc="-5">
                <a:latin typeface="Times New Roman"/>
                <a:cs typeface="Times New Roman"/>
              </a:rPr>
              <a:t>a </a:t>
            </a:r>
            <a:r>
              <a:rPr dirty="0" sz="1450" spc="-10">
                <a:latin typeface="Times New Roman"/>
                <a:cs typeface="Times New Roman"/>
              </a:rPr>
              <a:t>criminal, and therefore his  </a:t>
            </a:r>
            <a:r>
              <a:rPr dirty="0" sz="1450" spc="-15">
                <a:latin typeface="Times New Roman"/>
                <a:cs typeface="Times New Roman"/>
              </a:rPr>
              <a:t>position’s </a:t>
            </a:r>
            <a:r>
              <a:rPr dirty="0" sz="1450" spc="-10">
                <a:latin typeface="Times New Roman"/>
                <a:cs typeface="Times New Roman"/>
              </a:rPr>
              <a:t>weak. He must have some </a:t>
            </a:r>
            <a:r>
              <a:rPr dirty="0" sz="1450" spc="-5">
                <a:latin typeface="Times New Roman"/>
                <a:cs typeface="Times New Roman"/>
              </a:rPr>
              <a:t>of </a:t>
            </a:r>
            <a:r>
              <a:rPr dirty="0" sz="1450" spc="-10">
                <a:latin typeface="Times New Roman"/>
                <a:cs typeface="Times New Roman"/>
              </a:rPr>
              <a:t>that eight hundred left; if </a:t>
            </a:r>
            <a:r>
              <a:rPr dirty="0" sz="1450" spc="-5">
                <a:latin typeface="Times New Roman"/>
                <a:cs typeface="Times New Roman"/>
              </a:rPr>
              <a:t>he </a:t>
            </a:r>
            <a:r>
              <a:rPr dirty="0" sz="1450" spc="-10">
                <a:latin typeface="Times New Roman"/>
                <a:cs typeface="Times New Roman"/>
              </a:rPr>
              <a:t>has I’ll  force him to </a:t>
            </a:r>
            <a:r>
              <a:rPr dirty="0" sz="1450" spc="-5">
                <a:latin typeface="Times New Roman"/>
                <a:cs typeface="Times New Roman"/>
              </a:rPr>
              <a:t>go </a:t>
            </a:r>
            <a:r>
              <a:rPr dirty="0" sz="1450" spc="-10">
                <a:latin typeface="Times New Roman"/>
                <a:cs typeface="Times New Roman"/>
              </a:rPr>
              <a:t>shares; and even if </a:t>
            </a:r>
            <a:r>
              <a:rPr dirty="0" sz="1450" spc="-5">
                <a:latin typeface="Times New Roman"/>
                <a:cs typeface="Times New Roman"/>
              </a:rPr>
              <a:t>he </a:t>
            </a:r>
            <a:r>
              <a:rPr dirty="0" sz="1450" spc="-10">
                <a:latin typeface="Times New Roman"/>
                <a:cs typeface="Times New Roman"/>
              </a:rPr>
              <a:t>hasn’t, I’ll tell him the tontine </a:t>
            </a:r>
            <a:r>
              <a:rPr dirty="0" sz="1450" spc="-20">
                <a:latin typeface="Times New Roman"/>
                <a:cs typeface="Times New Roman"/>
              </a:rPr>
              <a:t>affair,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desperate man like Pitman at my back, it’ll </a:t>
            </a:r>
            <a:r>
              <a:rPr dirty="0" sz="1450" spc="-5">
                <a:latin typeface="Times New Roman"/>
                <a:cs typeface="Times New Roman"/>
              </a:rPr>
              <a:t>be </a:t>
            </a:r>
            <a:r>
              <a:rPr dirty="0" sz="1450" spc="-10">
                <a:latin typeface="Times New Roman"/>
                <a:cs typeface="Times New Roman"/>
              </a:rPr>
              <a:t>strange if </a:t>
            </a:r>
            <a:r>
              <a:rPr dirty="0" sz="1450" spc="-5">
                <a:latin typeface="Times New Roman"/>
                <a:cs typeface="Times New Roman"/>
              </a:rPr>
              <a:t>I </a:t>
            </a:r>
            <a:r>
              <a:rPr dirty="0" sz="1450" spc="-10">
                <a:latin typeface="Times New Roman"/>
                <a:cs typeface="Times New Roman"/>
              </a:rPr>
              <a:t>don’t  succeed.’</a:t>
            </a:r>
            <a:endParaRPr sz="1450">
              <a:latin typeface="Times New Roman"/>
              <a:cs typeface="Times New Roman"/>
            </a:endParaRPr>
          </a:p>
          <a:p>
            <a:pPr algn="just" marL="12700" marR="5715" indent="255904">
              <a:lnSpc>
                <a:spcPts val="1730"/>
              </a:lnSpc>
              <a:spcBef>
                <a:spcPts val="844"/>
              </a:spcBef>
            </a:pPr>
            <a:r>
              <a:rPr dirty="0" sz="1450" spc="-40">
                <a:latin typeface="Times New Roman"/>
                <a:cs typeface="Times New Roman"/>
              </a:rPr>
              <a:t>Well </a:t>
            </a:r>
            <a:r>
              <a:rPr dirty="0" sz="1450" spc="-10">
                <a:latin typeface="Times New Roman"/>
                <a:cs typeface="Times New Roman"/>
              </a:rPr>
              <a:t>and </a:t>
            </a:r>
            <a:r>
              <a:rPr dirty="0" sz="1450" spc="-5">
                <a:latin typeface="Times New Roman"/>
                <a:cs typeface="Times New Roman"/>
              </a:rPr>
              <a:t>good. </a:t>
            </a:r>
            <a:r>
              <a:rPr dirty="0" sz="1450" spc="-10">
                <a:latin typeface="Times New Roman"/>
                <a:cs typeface="Times New Roman"/>
              </a:rPr>
              <a:t>But how to lay hands </a:t>
            </a:r>
            <a:r>
              <a:rPr dirty="0" sz="1450" spc="-5">
                <a:latin typeface="Times New Roman"/>
                <a:cs typeface="Times New Roman"/>
              </a:rPr>
              <a:t>upon </a:t>
            </a:r>
            <a:r>
              <a:rPr dirty="0" sz="1450" spc="-10">
                <a:latin typeface="Times New Roman"/>
                <a:cs typeface="Times New Roman"/>
              </a:rPr>
              <a:t>Bent Pitman, except </a:t>
            </a:r>
            <a:r>
              <a:rPr dirty="0" sz="1450" spc="-5">
                <a:latin typeface="Times New Roman"/>
                <a:cs typeface="Times New Roman"/>
              </a:rPr>
              <a:t>by  </a:t>
            </a:r>
            <a:r>
              <a:rPr dirty="0" sz="1450" spc="-10">
                <a:latin typeface="Times New Roman"/>
                <a:cs typeface="Times New Roman"/>
              </a:rPr>
              <a:t>advertisement, was </a:t>
            </a:r>
            <a:r>
              <a:rPr dirty="0" sz="1450" spc="-5">
                <a:latin typeface="Times New Roman"/>
                <a:cs typeface="Times New Roman"/>
              </a:rPr>
              <a:t>not </a:t>
            </a:r>
            <a:r>
              <a:rPr dirty="0" sz="1450" spc="-10">
                <a:latin typeface="Times New Roman"/>
                <a:cs typeface="Times New Roman"/>
              </a:rPr>
              <a:t>so </a:t>
            </a:r>
            <a:r>
              <a:rPr dirty="0" sz="1450" spc="-25">
                <a:latin typeface="Times New Roman"/>
                <a:cs typeface="Times New Roman"/>
              </a:rPr>
              <a:t>clear. </a:t>
            </a:r>
            <a:r>
              <a:rPr dirty="0" sz="1450" spc="-10">
                <a:latin typeface="Times New Roman"/>
                <a:cs typeface="Times New Roman"/>
              </a:rPr>
              <a:t>And even so, in what terms to ask </a:t>
            </a:r>
            <a:r>
              <a:rPr dirty="0" sz="1450" spc="-5">
                <a:latin typeface="Times New Roman"/>
                <a:cs typeface="Times New Roman"/>
              </a:rPr>
              <a:t>a </a:t>
            </a:r>
            <a:r>
              <a:rPr dirty="0" sz="1450" spc="-10">
                <a:latin typeface="Times New Roman"/>
                <a:cs typeface="Times New Roman"/>
              </a:rPr>
              <a:t>meeting?  </a:t>
            </a:r>
            <a:r>
              <a:rPr dirty="0" sz="1450" spc="-5">
                <a:latin typeface="Times New Roman"/>
                <a:cs typeface="Times New Roman"/>
              </a:rPr>
              <a:t>on </a:t>
            </a:r>
            <a:r>
              <a:rPr dirty="0" sz="1450" spc="-10">
                <a:latin typeface="Times New Roman"/>
                <a:cs typeface="Times New Roman"/>
              </a:rPr>
              <a:t>what grounds? and where? Not at John Street, for it would never </a:t>
            </a:r>
            <a:r>
              <a:rPr dirty="0" sz="1450" spc="-5">
                <a:latin typeface="Times New Roman"/>
                <a:cs typeface="Times New Roman"/>
              </a:rPr>
              <a:t>do </a:t>
            </a:r>
            <a:r>
              <a:rPr dirty="0" sz="1450" spc="-10">
                <a:latin typeface="Times New Roman"/>
                <a:cs typeface="Times New Roman"/>
              </a:rPr>
              <a:t>to let </a:t>
            </a:r>
            <a:r>
              <a:rPr dirty="0" sz="1450" spc="-5">
                <a:latin typeface="Times New Roman"/>
                <a:cs typeface="Times New Roman"/>
              </a:rPr>
              <a:t>a  </a:t>
            </a:r>
            <a:r>
              <a:rPr dirty="0" sz="1450" spc="-10">
                <a:latin typeface="Times New Roman"/>
                <a:cs typeface="Times New Roman"/>
              </a:rPr>
              <a:t>man like Bent Pitman know </a:t>
            </a:r>
            <a:r>
              <a:rPr dirty="0" sz="1450" spc="-5">
                <a:latin typeface="Times New Roman"/>
                <a:cs typeface="Times New Roman"/>
              </a:rPr>
              <a:t>your </a:t>
            </a:r>
            <a:r>
              <a:rPr dirty="0" sz="1450" spc="-10">
                <a:latin typeface="Times New Roman"/>
                <a:cs typeface="Times New Roman"/>
              </a:rPr>
              <a:t>real address; </a:t>
            </a:r>
            <a:r>
              <a:rPr dirty="0" sz="1450" spc="-5">
                <a:latin typeface="Times New Roman"/>
                <a:cs typeface="Times New Roman"/>
              </a:rPr>
              <a:t>nor </a:t>
            </a:r>
            <a:r>
              <a:rPr dirty="0" sz="1450" spc="-10">
                <a:latin typeface="Times New Roman"/>
                <a:cs typeface="Times New Roman"/>
              </a:rPr>
              <a:t>yet at </a:t>
            </a:r>
            <a:r>
              <a:rPr dirty="0" sz="1450" spc="-20">
                <a:latin typeface="Times New Roman"/>
                <a:cs typeface="Times New Roman"/>
              </a:rPr>
              <a:t>Pitman’s </a:t>
            </a:r>
            <a:r>
              <a:rPr dirty="0" sz="1450" spc="-10">
                <a:latin typeface="Times New Roman"/>
                <a:cs typeface="Times New Roman"/>
              </a:rPr>
              <a:t>house, some  dreadful place in </a:t>
            </a:r>
            <a:r>
              <a:rPr dirty="0" sz="1450" spc="-20">
                <a:latin typeface="Times New Roman"/>
                <a:cs typeface="Times New Roman"/>
              </a:rPr>
              <a:t>Holloway,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trapdoor in the back kitchen; </a:t>
            </a:r>
            <a:r>
              <a:rPr dirty="0" sz="1450" spc="-5">
                <a:latin typeface="Times New Roman"/>
                <a:cs typeface="Times New Roman"/>
              </a:rPr>
              <a:t>a </a:t>
            </a:r>
            <a:r>
              <a:rPr dirty="0" sz="1450" spc="-10">
                <a:latin typeface="Times New Roman"/>
                <a:cs typeface="Times New Roman"/>
              </a:rPr>
              <a:t>house which  </a:t>
            </a:r>
            <a:r>
              <a:rPr dirty="0" sz="1450" spc="-5">
                <a:latin typeface="Times New Roman"/>
                <a:cs typeface="Times New Roman"/>
              </a:rPr>
              <a:t>you </a:t>
            </a:r>
            <a:r>
              <a:rPr dirty="0" sz="1450" spc="-10">
                <a:latin typeface="Times New Roman"/>
                <a:cs typeface="Times New Roman"/>
              </a:rPr>
              <a:t>might enter in </a:t>
            </a:r>
            <a:r>
              <a:rPr dirty="0" sz="1450" spc="-5">
                <a:latin typeface="Times New Roman"/>
                <a:cs typeface="Times New Roman"/>
              </a:rPr>
              <a:t>a </a:t>
            </a:r>
            <a:r>
              <a:rPr dirty="0" sz="1450" spc="-10">
                <a:latin typeface="Times New Roman"/>
                <a:cs typeface="Times New Roman"/>
              </a:rPr>
              <a:t>light summer overcoat and varnished boots, to come forth  again piecemeal in </a:t>
            </a:r>
            <a:r>
              <a:rPr dirty="0" sz="1450" spc="-5">
                <a:latin typeface="Times New Roman"/>
                <a:cs typeface="Times New Roman"/>
              </a:rPr>
              <a:t>a </a:t>
            </a:r>
            <a:r>
              <a:rPr dirty="0" sz="1450" spc="-10">
                <a:latin typeface="Times New Roman"/>
                <a:cs typeface="Times New Roman"/>
              </a:rPr>
              <a:t>market-basket. That was the drawback </a:t>
            </a:r>
            <a:r>
              <a:rPr dirty="0" sz="1450" spc="-5">
                <a:latin typeface="Times New Roman"/>
                <a:cs typeface="Times New Roman"/>
              </a:rPr>
              <a:t>of a </a:t>
            </a:r>
            <a:r>
              <a:rPr dirty="0" sz="1450" spc="-10">
                <a:latin typeface="Times New Roman"/>
                <a:cs typeface="Times New Roman"/>
              </a:rPr>
              <a:t>really  </a:t>
            </a:r>
            <a:r>
              <a:rPr dirty="0" sz="1450" spc="-15">
                <a:latin typeface="Times New Roman"/>
                <a:cs typeface="Times New Roman"/>
              </a:rPr>
              <a:t>efficient </a:t>
            </a:r>
            <a:r>
              <a:rPr dirty="0" sz="1450" spc="-10">
                <a:latin typeface="Times New Roman"/>
                <a:cs typeface="Times New Roman"/>
              </a:rPr>
              <a:t>accomplice, Morris felt,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20">
                <a:latin typeface="Times New Roman"/>
                <a:cs typeface="Times New Roman"/>
              </a:rPr>
              <a:t>shudder. </a:t>
            </a:r>
            <a:r>
              <a:rPr dirty="0" sz="1450" spc="-10">
                <a:latin typeface="Times New Roman"/>
                <a:cs typeface="Times New Roman"/>
              </a:rPr>
              <a:t>‘I never dreamed </a:t>
            </a:r>
            <a:r>
              <a:rPr dirty="0" sz="1450" spc="-5">
                <a:latin typeface="Times New Roman"/>
                <a:cs typeface="Times New Roman"/>
              </a:rPr>
              <a:t>I  </a:t>
            </a:r>
            <a:r>
              <a:rPr dirty="0" sz="1450" spc="-10">
                <a:latin typeface="Times New Roman"/>
                <a:cs typeface="Times New Roman"/>
              </a:rPr>
              <a:t>should come to actually covet such </a:t>
            </a:r>
            <a:r>
              <a:rPr dirty="0" sz="1450" spc="-20">
                <a:latin typeface="Times New Roman"/>
                <a:cs typeface="Times New Roman"/>
              </a:rPr>
              <a:t>society,’ </a:t>
            </a:r>
            <a:r>
              <a:rPr dirty="0" sz="1450" spc="-5">
                <a:latin typeface="Times New Roman"/>
                <a:cs typeface="Times New Roman"/>
              </a:rPr>
              <a:t>he </a:t>
            </a:r>
            <a:r>
              <a:rPr dirty="0" sz="1450" spc="-10">
                <a:latin typeface="Times New Roman"/>
                <a:cs typeface="Times New Roman"/>
              </a:rPr>
              <a:t>thought. And then </a:t>
            </a:r>
            <a:r>
              <a:rPr dirty="0" sz="1450" spc="-5">
                <a:latin typeface="Times New Roman"/>
                <a:cs typeface="Times New Roman"/>
              </a:rPr>
              <a:t>a </a:t>
            </a:r>
            <a:r>
              <a:rPr dirty="0" sz="1450" spc="-10">
                <a:latin typeface="Times New Roman"/>
                <a:cs typeface="Times New Roman"/>
              </a:rPr>
              <a:t>brilliant  idea struck him. </a:t>
            </a:r>
            <a:r>
              <a:rPr dirty="0" sz="1450" spc="-25">
                <a:latin typeface="Times New Roman"/>
                <a:cs typeface="Times New Roman"/>
              </a:rPr>
              <a:t>Waterloo </a:t>
            </a:r>
            <a:r>
              <a:rPr dirty="0" sz="1450" spc="-10">
                <a:latin typeface="Times New Roman"/>
                <a:cs typeface="Times New Roman"/>
              </a:rPr>
              <a:t>Station, </a:t>
            </a:r>
            <a:r>
              <a:rPr dirty="0" sz="1450" spc="-5">
                <a:latin typeface="Times New Roman"/>
                <a:cs typeface="Times New Roman"/>
              </a:rPr>
              <a:t>a </a:t>
            </a:r>
            <a:r>
              <a:rPr dirty="0" sz="1450" spc="-10">
                <a:latin typeface="Times New Roman"/>
                <a:cs typeface="Times New Roman"/>
              </a:rPr>
              <a:t>public place, yet at certain hours </a:t>
            </a:r>
            <a:r>
              <a:rPr dirty="0" sz="1450" spc="-5">
                <a:latin typeface="Times New Roman"/>
                <a:cs typeface="Times New Roman"/>
              </a:rPr>
              <a:t>of </a:t>
            </a:r>
            <a:r>
              <a:rPr dirty="0" sz="1450" spc="-10">
                <a:latin typeface="Times New Roman"/>
                <a:cs typeface="Times New Roman"/>
              </a:rPr>
              <a:t>the  day </a:t>
            </a:r>
            <a:r>
              <a:rPr dirty="0" sz="1450" spc="-5">
                <a:latin typeface="Times New Roman"/>
                <a:cs typeface="Times New Roman"/>
              </a:rPr>
              <a:t>a </a:t>
            </a:r>
            <a:r>
              <a:rPr dirty="0" sz="1450" spc="-10">
                <a:latin typeface="Times New Roman"/>
                <a:cs typeface="Times New Roman"/>
              </a:rPr>
              <a:t>solitary; </a:t>
            </a:r>
            <a:r>
              <a:rPr dirty="0" sz="1450" spc="-5">
                <a:latin typeface="Times New Roman"/>
                <a:cs typeface="Times New Roman"/>
              </a:rPr>
              <a:t>a </a:t>
            </a:r>
            <a:r>
              <a:rPr dirty="0" sz="1450" spc="-10">
                <a:latin typeface="Times New Roman"/>
                <a:cs typeface="Times New Roman"/>
              </a:rPr>
              <a:t>place, besides, the very name </a:t>
            </a:r>
            <a:r>
              <a:rPr dirty="0" sz="1450" spc="-5">
                <a:latin typeface="Times New Roman"/>
                <a:cs typeface="Times New Roman"/>
              </a:rPr>
              <a:t>of </a:t>
            </a:r>
            <a:r>
              <a:rPr dirty="0" sz="1450" spc="-10">
                <a:latin typeface="Times New Roman"/>
                <a:cs typeface="Times New Roman"/>
              </a:rPr>
              <a:t>which must knock </a:t>
            </a:r>
            <a:r>
              <a:rPr dirty="0" sz="1450" spc="-5">
                <a:latin typeface="Times New Roman"/>
                <a:cs typeface="Times New Roman"/>
              </a:rPr>
              <a:t>upon </a:t>
            </a:r>
            <a:r>
              <a:rPr dirty="0" sz="1450" spc="-10">
                <a:latin typeface="Times New Roman"/>
                <a:cs typeface="Times New Roman"/>
              </a:rPr>
              <a:t>the  heart </a:t>
            </a:r>
            <a:r>
              <a:rPr dirty="0" sz="1450" spc="-5">
                <a:latin typeface="Times New Roman"/>
                <a:cs typeface="Times New Roman"/>
              </a:rPr>
              <a:t>of </a:t>
            </a:r>
            <a:r>
              <a:rPr dirty="0" sz="1450" spc="-10">
                <a:latin typeface="Times New Roman"/>
                <a:cs typeface="Times New Roman"/>
              </a:rPr>
              <a:t>Pitman, and at once suggest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the latest </a:t>
            </a:r>
            <a:r>
              <a:rPr dirty="0" sz="1450" spc="-5">
                <a:latin typeface="Times New Roman"/>
                <a:cs typeface="Times New Roman"/>
              </a:rPr>
              <a:t>of </a:t>
            </a:r>
            <a:r>
              <a:rPr dirty="0" sz="1450" spc="-10">
                <a:latin typeface="Times New Roman"/>
                <a:cs typeface="Times New Roman"/>
              </a:rPr>
              <a:t>his guilty  secrets. Morris took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paper and sketched his</a:t>
            </a:r>
            <a:r>
              <a:rPr dirty="0" sz="1450" spc="55">
                <a:latin typeface="Times New Roman"/>
                <a:cs typeface="Times New Roman"/>
              </a:rPr>
              <a:t> </a:t>
            </a:r>
            <a:r>
              <a:rPr dirty="0" sz="1450" spc="-10">
                <a:latin typeface="Times New Roman"/>
                <a:cs typeface="Times New Roman"/>
              </a:rPr>
              <a:t>advertisement.</a:t>
            </a:r>
            <a:endParaRPr sz="1450">
              <a:latin typeface="Times New Roman"/>
              <a:cs typeface="Times New Roman"/>
            </a:endParaRPr>
          </a:p>
          <a:p>
            <a:pPr algn="just" marL="12700" marR="5080" indent="255904">
              <a:lnSpc>
                <a:spcPts val="1730"/>
              </a:lnSpc>
              <a:spcBef>
                <a:spcPts val="700"/>
              </a:spcBef>
            </a:pPr>
            <a:r>
              <a:rPr dirty="0" sz="1450" spc="-15">
                <a:latin typeface="Times New Roman"/>
                <a:cs typeface="Times New Roman"/>
              </a:rPr>
              <a:t>WILLIAM </a:t>
            </a:r>
            <a:r>
              <a:rPr dirty="0" sz="1450" spc="-10">
                <a:latin typeface="Times New Roman"/>
                <a:cs typeface="Times New Roman"/>
              </a:rPr>
              <a:t>BENT PITMAN, if this should meet the eye </a:t>
            </a:r>
            <a:r>
              <a:rPr dirty="0" sz="1450" spc="-5">
                <a:latin typeface="Times New Roman"/>
                <a:cs typeface="Times New Roman"/>
              </a:rPr>
              <a:t>of, he </a:t>
            </a:r>
            <a:r>
              <a:rPr dirty="0" sz="1450" spc="-10">
                <a:latin typeface="Times New Roman"/>
                <a:cs typeface="Times New Roman"/>
              </a:rPr>
              <a:t>will hear </a:t>
            </a:r>
            <a:r>
              <a:rPr dirty="0" sz="1450" spc="-5">
                <a:latin typeface="Times New Roman"/>
                <a:cs typeface="Times New Roman"/>
              </a:rPr>
              <a:t>of  </a:t>
            </a:r>
            <a:r>
              <a:rPr dirty="0" sz="1450" spc="-15">
                <a:latin typeface="Times New Roman"/>
                <a:cs typeface="Times New Roman"/>
              </a:rPr>
              <a:t>SOMETHING </a:t>
            </a:r>
            <a:r>
              <a:rPr dirty="0" sz="1450" spc="-25">
                <a:latin typeface="Times New Roman"/>
                <a:cs typeface="Times New Roman"/>
              </a:rPr>
              <a:t>TO </a:t>
            </a:r>
            <a:r>
              <a:rPr dirty="0" sz="1450" spc="-10">
                <a:latin typeface="Times New Roman"/>
                <a:cs typeface="Times New Roman"/>
              </a:rPr>
              <a:t>HIS </a:t>
            </a:r>
            <a:r>
              <a:rPr dirty="0" sz="1450" spc="-45">
                <a:latin typeface="Times New Roman"/>
                <a:cs typeface="Times New Roman"/>
              </a:rPr>
              <a:t>ADVANTAGE</a:t>
            </a:r>
            <a:r>
              <a:rPr dirty="0" sz="1450" spc="270">
                <a:latin typeface="Times New Roman"/>
                <a:cs typeface="Times New Roman"/>
              </a:rPr>
              <a:t> </a:t>
            </a:r>
            <a:r>
              <a:rPr dirty="0" sz="1450" spc="-5">
                <a:latin typeface="Times New Roman"/>
                <a:cs typeface="Times New Roman"/>
              </a:rPr>
              <a:t>on </a:t>
            </a:r>
            <a:r>
              <a:rPr dirty="0" sz="1450" spc="-10">
                <a:latin typeface="Times New Roman"/>
                <a:cs typeface="Times New Roman"/>
              </a:rPr>
              <a:t>the far end </a:t>
            </a:r>
            <a:r>
              <a:rPr dirty="0" sz="1450" spc="-5">
                <a:latin typeface="Times New Roman"/>
                <a:cs typeface="Times New Roman"/>
              </a:rPr>
              <a:t>of </a:t>
            </a:r>
            <a:r>
              <a:rPr dirty="0" sz="1450" spc="-10">
                <a:latin typeface="Times New Roman"/>
                <a:cs typeface="Times New Roman"/>
              </a:rPr>
              <a:t>the main line  departure platform, </a:t>
            </a:r>
            <a:r>
              <a:rPr dirty="0" sz="1450" spc="-25">
                <a:latin typeface="Times New Roman"/>
                <a:cs typeface="Times New Roman"/>
              </a:rPr>
              <a:t>Waterloo </a:t>
            </a:r>
            <a:r>
              <a:rPr dirty="0" sz="1450" spc="-10">
                <a:latin typeface="Times New Roman"/>
                <a:cs typeface="Times New Roman"/>
              </a:rPr>
              <a:t>Station, </a:t>
            </a:r>
            <a:r>
              <a:rPr dirty="0" sz="1450" spc="-5">
                <a:latin typeface="Times New Roman"/>
                <a:cs typeface="Times New Roman"/>
              </a:rPr>
              <a:t>2 </a:t>
            </a:r>
            <a:r>
              <a:rPr dirty="0" sz="1450" spc="-10">
                <a:latin typeface="Times New Roman"/>
                <a:cs typeface="Times New Roman"/>
              </a:rPr>
              <a:t>to </a:t>
            </a:r>
            <a:r>
              <a:rPr dirty="0" sz="1450" spc="-5">
                <a:latin typeface="Times New Roman"/>
                <a:cs typeface="Times New Roman"/>
              </a:rPr>
              <a:t>4 </a:t>
            </a:r>
            <a:r>
              <a:rPr dirty="0" sz="1450" spc="-40">
                <a:latin typeface="Times New Roman"/>
                <a:cs typeface="Times New Roman"/>
              </a:rPr>
              <a:t>P.M., </a:t>
            </a:r>
            <a:r>
              <a:rPr dirty="0" sz="1450" spc="-10">
                <a:latin typeface="Times New Roman"/>
                <a:cs typeface="Times New Roman"/>
              </a:rPr>
              <a:t>Sunday</a:t>
            </a:r>
            <a:r>
              <a:rPr dirty="0" sz="1450" spc="85">
                <a:latin typeface="Times New Roman"/>
                <a:cs typeface="Times New Roman"/>
              </a:rPr>
              <a:t> </a:t>
            </a:r>
            <a:r>
              <a:rPr dirty="0" sz="1450" spc="-10">
                <a:latin typeface="Times New Roman"/>
                <a:cs typeface="Times New Roman"/>
              </a:rPr>
              <a:t>next.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Morris reperused this literary trifle with approbation. </a:t>
            </a:r>
            <a:r>
              <a:rPr dirty="0" sz="1450" spc="-20">
                <a:latin typeface="Times New Roman"/>
                <a:cs typeface="Times New Roman"/>
              </a:rPr>
              <a:t>‘Terse,’ </a:t>
            </a:r>
            <a:r>
              <a:rPr dirty="0" sz="1450" spc="-5">
                <a:latin typeface="Times New Roman"/>
                <a:cs typeface="Times New Roman"/>
              </a:rPr>
              <a:t>he </a:t>
            </a:r>
            <a:r>
              <a:rPr dirty="0" sz="1450" spc="-10">
                <a:latin typeface="Times New Roman"/>
                <a:cs typeface="Times New Roman"/>
              </a:rPr>
              <a:t>reflected.  ‘Something to his advantage is </a:t>
            </a:r>
            <a:r>
              <a:rPr dirty="0" sz="1450" spc="-5">
                <a:latin typeface="Times New Roman"/>
                <a:cs typeface="Times New Roman"/>
              </a:rPr>
              <a:t>not </a:t>
            </a:r>
            <a:r>
              <a:rPr dirty="0" sz="1450" spc="-10">
                <a:latin typeface="Times New Roman"/>
                <a:cs typeface="Times New Roman"/>
              </a:rPr>
              <a:t>strictly true; </a:t>
            </a:r>
            <a:r>
              <a:rPr dirty="0" sz="1450" spc="-5">
                <a:latin typeface="Times New Roman"/>
                <a:cs typeface="Times New Roman"/>
              </a:rPr>
              <a:t>but </a:t>
            </a:r>
            <a:r>
              <a:rPr dirty="0" sz="1450" spc="-30">
                <a:latin typeface="Times New Roman"/>
                <a:cs typeface="Times New Roman"/>
              </a:rPr>
              <a:t>it’s </a:t>
            </a:r>
            <a:r>
              <a:rPr dirty="0" sz="1450" spc="-10">
                <a:latin typeface="Times New Roman"/>
                <a:cs typeface="Times New Roman"/>
              </a:rPr>
              <a:t>taking and original,  and </a:t>
            </a:r>
            <a:r>
              <a:rPr dirty="0" sz="1450" spc="-5">
                <a:latin typeface="Times New Roman"/>
                <a:cs typeface="Times New Roman"/>
              </a:rPr>
              <a:t>a </a:t>
            </a:r>
            <a:r>
              <a:rPr dirty="0" sz="1450" spc="-10">
                <a:latin typeface="Times New Roman"/>
                <a:cs typeface="Times New Roman"/>
              </a:rPr>
              <a:t>man is </a:t>
            </a:r>
            <a:r>
              <a:rPr dirty="0" sz="1450" spc="-5">
                <a:latin typeface="Times New Roman"/>
                <a:cs typeface="Times New Roman"/>
              </a:rPr>
              <a:t>not on </a:t>
            </a:r>
            <a:r>
              <a:rPr dirty="0" sz="1450" spc="-10">
                <a:latin typeface="Times New Roman"/>
                <a:cs typeface="Times New Roman"/>
              </a:rPr>
              <a:t>oath in an advertisement. All that </a:t>
            </a:r>
            <a:r>
              <a:rPr dirty="0" sz="1450" spc="-5">
                <a:latin typeface="Times New Roman"/>
                <a:cs typeface="Times New Roman"/>
              </a:rPr>
              <a:t>I </a:t>
            </a:r>
            <a:r>
              <a:rPr dirty="0" sz="1450" spc="-10">
                <a:latin typeface="Times New Roman"/>
                <a:cs typeface="Times New Roman"/>
              </a:rPr>
              <a:t>require now is the  ready cash for my own meals and for the advertisement, and—no,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lavish money </a:t>
            </a:r>
            <a:r>
              <a:rPr dirty="0" sz="1450" spc="-5">
                <a:latin typeface="Times New Roman"/>
                <a:cs typeface="Times New Roman"/>
              </a:rPr>
              <a:t>upon John, but </a:t>
            </a:r>
            <a:r>
              <a:rPr dirty="0" sz="1450" spc="-10">
                <a:latin typeface="Times New Roman"/>
                <a:cs typeface="Times New Roman"/>
              </a:rPr>
              <a:t>I’ll give him some more papers. How to raise the  wind?’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 approached his cabinet </a:t>
            </a:r>
            <a:r>
              <a:rPr dirty="0" sz="1450" spc="-5">
                <a:latin typeface="Times New Roman"/>
                <a:cs typeface="Times New Roman"/>
              </a:rPr>
              <a:t>of </a:t>
            </a:r>
            <a:r>
              <a:rPr dirty="0" sz="1450" spc="-10">
                <a:latin typeface="Times New Roman"/>
                <a:cs typeface="Times New Roman"/>
              </a:rPr>
              <a:t>signets, and the collector suddenly revolted  in his </a:t>
            </a:r>
            <a:r>
              <a:rPr dirty="0" sz="1450" spc="-5">
                <a:latin typeface="Times New Roman"/>
                <a:cs typeface="Times New Roman"/>
              </a:rPr>
              <a:t>blood. </a:t>
            </a:r>
            <a:r>
              <a:rPr dirty="0" sz="1450" spc="-10">
                <a:latin typeface="Times New Roman"/>
                <a:cs typeface="Times New Roman"/>
              </a:rPr>
              <a:t>‘I will not!’ </a:t>
            </a:r>
            <a:r>
              <a:rPr dirty="0" sz="1450" spc="-5">
                <a:latin typeface="Times New Roman"/>
                <a:cs typeface="Times New Roman"/>
              </a:rPr>
              <a:t>he </a:t>
            </a:r>
            <a:r>
              <a:rPr dirty="0" sz="1450" spc="-10">
                <a:latin typeface="Times New Roman"/>
                <a:cs typeface="Times New Roman"/>
              </a:rPr>
              <a:t>cried; ‘nothing shall induce me to massacre my  collection—rather theft!’ And dashing upstairs to the drawing-room, </a:t>
            </a:r>
            <a:r>
              <a:rPr dirty="0" sz="1450" spc="-5">
                <a:latin typeface="Times New Roman"/>
                <a:cs typeface="Times New Roman"/>
              </a:rPr>
              <a:t>he </a:t>
            </a:r>
            <a:r>
              <a:rPr dirty="0" sz="1450" spc="-10">
                <a:latin typeface="Times New Roman"/>
                <a:cs typeface="Times New Roman"/>
              </a:rPr>
              <a:t>helped  himself to </a:t>
            </a:r>
            <a:r>
              <a:rPr dirty="0" sz="1450" spc="-5">
                <a:latin typeface="Times New Roman"/>
                <a:cs typeface="Times New Roman"/>
              </a:rPr>
              <a:t>a </a:t>
            </a:r>
            <a:r>
              <a:rPr dirty="0" sz="1450" spc="-10">
                <a:latin typeface="Times New Roman"/>
                <a:cs typeface="Times New Roman"/>
              </a:rPr>
              <a:t>few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uncle’s </a:t>
            </a:r>
            <a:r>
              <a:rPr dirty="0" sz="1450" spc="-10">
                <a:latin typeface="Times New Roman"/>
                <a:cs typeface="Times New Roman"/>
              </a:rPr>
              <a:t>curiosities: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5">
                <a:latin typeface="Times New Roman"/>
                <a:cs typeface="Times New Roman"/>
              </a:rPr>
              <a:t>Turkish </a:t>
            </a:r>
            <a:r>
              <a:rPr dirty="0" sz="1450" spc="-10">
                <a:latin typeface="Times New Roman"/>
                <a:cs typeface="Times New Roman"/>
              </a:rPr>
              <a:t>babooshes, </a:t>
            </a:r>
            <a:r>
              <a:rPr dirty="0" sz="1450" spc="-5">
                <a:latin typeface="Times New Roman"/>
                <a:cs typeface="Times New Roman"/>
              </a:rPr>
              <a:t>a  </a:t>
            </a:r>
            <a:r>
              <a:rPr dirty="0" sz="1450" spc="-10">
                <a:latin typeface="Times New Roman"/>
                <a:cs typeface="Times New Roman"/>
              </a:rPr>
              <a:t>Smyrna fan, </a:t>
            </a:r>
            <a:r>
              <a:rPr dirty="0" sz="1450" spc="-5">
                <a:latin typeface="Times New Roman"/>
                <a:cs typeface="Times New Roman"/>
              </a:rPr>
              <a:t>a </a:t>
            </a:r>
            <a:r>
              <a:rPr dirty="0" sz="1450" spc="-15">
                <a:latin typeface="Times New Roman"/>
                <a:cs typeface="Times New Roman"/>
              </a:rPr>
              <a:t>water-cooler, </a:t>
            </a:r>
            <a:r>
              <a:rPr dirty="0" sz="1450" spc="-5">
                <a:latin typeface="Times New Roman"/>
                <a:cs typeface="Times New Roman"/>
              </a:rPr>
              <a:t>a </a:t>
            </a:r>
            <a:r>
              <a:rPr dirty="0" sz="1450" spc="-10">
                <a:latin typeface="Times New Roman"/>
                <a:cs typeface="Times New Roman"/>
              </a:rPr>
              <a:t>musket guaranteed to have been seized from an  Ephesian bandit, and </a:t>
            </a:r>
            <a:r>
              <a:rPr dirty="0" sz="1450" spc="-5">
                <a:latin typeface="Times New Roman"/>
                <a:cs typeface="Times New Roman"/>
              </a:rPr>
              <a:t>a </a:t>
            </a:r>
            <a:r>
              <a:rPr dirty="0" sz="1450" spc="-10">
                <a:latin typeface="Times New Roman"/>
                <a:cs typeface="Times New Roman"/>
              </a:rPr>
              <a:t>pocketful </a:t>
            </a:r>
            <a:r>
              <a:rPr dirty="0" sz="1450" spc="-5">
                <a:latin typeface="Times New Roman"/>
                <a:cs typeface="Times New Roman"/>
              </a:rPr>
              <a:t>of </a:t>
            </a:r>
            <a:r>
              <a:rPr dirty="0" sz="1450" spc="-10">
                <a:latin typeface="Times New Roman"/>
                <a:cs typeface="Times New Roman"/>
              </a:rPr>
              <a:t>curious </a:t>
            </a:r>
            <a:r>
              <a:rPr dirty="0" sz="1450" spc="-5">
                <a:latin typeface="Times New Roman"/>
                <a:cs typeface="Times New Roman"/>
              </a:rPr>
              <a:t>but </a:t>
            </a:r>
            <a:r>
              <a:rPr dirty="0" sz="1450" spc="-10">
                <a:latin typeface="Times New Roman"/>
                <a:cs typeface="Times New Roman"/>
              </a:rPr>
              <a:t>incomplete</a:t>
            </a:r>
            <a:r>
              <a:rPr dirty="0" sz="1450" spc="50">
                <a:latin typeface="Times New Roman"/>
                <a:cs typeface="Times New Roman"/>
              </a:rPr>
              <a:t> </a:t>
            </a:r>
            <a:r>
              <a:rPr dirty="0" sz="1450" spc="-10">
                <a:latin typeface="Times New Roman"/>
                <a:cs typeface="Times New Roman"/>
              </a:rPr>
              <a:t>seashells.</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3876040"/>
          </a:xfrm>
          <a:prstGeom prst="rect">
            <a:avLst/>
          </a:prstGeom>
        </p:spPr>
        <p:txBody>
          <a:bodyPr wrap="square" lIns="0" tIns="19685" rIns="0" bIns="0" rtlCol="0" vert="horz">
            <a:spAutoFit/>
          </a:bodyPr>
          <a:lstStyle/>
          <a:p>
            <a:pPr marL="2481580" marR="368935" indent="-2105025">
              <a:lnSpc>
                <a:spcPts val="1730"/>
              </a:lnSpc>
              <a:spcBef>
                <a:spcPts val="155"/>
              </a:spcBef>
            </a:pPr>
            <a:r>
              <a:rPr dirty="0" sz="1450" spc="-15" b="1">
                <a:latin typeface="Times New Roman"/>
                <a:cs typeface="Times New Roman"/>
              </a:rPr>
              <a:t>CHAPTER </a:t>
            </a:r>
            <a:r>
              <a:rPr dirty="0" sz="1450" spc="-55" b="1">
                <a:latin typeface="Times New Roman"/>
                <a:cs typeface="Times New Roman"/>
              </a:rPr>
              <a:t>XIV. </a:t>
            </a:r>
            <a:r>
              <a:rPr dirty="0" sz="1450" spc="-15" b="1">
                <a:latin typeface="Times New Roman"/>
                <a:cs typeface="Times New Roman"/>
              </a:rPr>
              <a:t>William </a:t>
            </a:r>
            <a:r>
              <a:rPr dirty="0" sz="1450" spc="-10" b="1">
                <a:latin typeface="Times New Roman"/>
                <a:cs typeface="Times New Roman"/>
              </a:rPr>
              <a:t>Bent Pitman Hears </a:t>
            </a:r>
            <a:r>
              <a:rPr dirty="0" sz="1450" spc="-5" b="1">
                <a:latin typeface="Times New Roman"/>
                <a:cs typeface="Times New Roman"/>
              </a:rPr>
              <a:t>of </a:t>
            </a:r>
            <a:r>
              <a:rPr dirty="0" sz="1450" spc="-10" b="1">
                <a:latin typeface="Times New Roman"/>
                <a:cs typeface="Times New Roman"/>
              </a:rPr>
              <a:t>Something to his  Advantage</a:t>
            </a:r>
            <a:endParaRPr sz="1450">
              <a:latin typeface="Times New Roman"/>
              <a:cs typeface="Times New Roman"/>
            </a:endParaRPr>
          </a:p>
          <a:p>
            <a:pPr>
              <a:lnSpc>
                <a:spcPct val="100000"/>
              </a:lnSpc>
              <a:spcBef>
                <a:spcPts val="15"/>
              </a:spcBef>
            </a:pPr>
            <a:endParaRPr sz="2300">
              <a:latin typeface="Times New Roman"/>
              <a:cs typeface="Times New Roman"/>
            </a:endParaRPr>
          </a:p>
          <a:p>
            <a:pPr algn="just" marL="12700" marR="5080" indent="255904">
              <a:lnSpc>
                <a:spcPts val="1730"/>
              </a:lnSpc>
            </a:pPr>
            <a:r>
              <a:rPr dirty="0" sz="1450" spc="-10">
                <a:latin typeface="Times New Roman"/>
                <a:cs typeface="Times New Roman"/>
              </a:rPr>
              <a:t>On the morning </a:t>
            </a:r>
            <a:r>
              <a:rPr dirty="0" sz="1450" spc="-5">
                <a:latin typeface="Times New Roman"/>
                <a:cs typeface="Times New Roman"/>
              </a:rPr>
              <a:t>of </a:t>
            </a:r>
            <a:r>
              <a:rPr dirty="0" sz="1450" spc="-20">
                <a:latin typeface="Times New Roman"/>
                <a:cs typeface="Times New Roman"/>
              </a:rPr>
              <a:t>Sunday, William </a:t>
            </a:r>
            <a:r>
              <a:rPr dirty="0" sz="1450" spc="-10">
                <a:latin typeface="Times New Roman"/>
                <a:cs typeface="Times New Roman"/>
              </a:rPr>
              <a:t>Dent Pitman rose at his usual </a:t>
            </a:r>
            <a:r>
              <a:rPr dirty="0" sz="1450" spc="-20">
                <a:latin typeface="Times New Roman"/>
                <a:cs typeface="Times New Roman"/>
              </a:rPr>
              <a:t>hour, </a:t>
            </a:r>
            <a:r>
              <a:rPr dirty="0" sz="1450" spc="320">
                <a:latin typeface="Times New Roman"/>
                <a:cs typeface="Times New Roman"/>
              </a:rPr>
              <a:t> </a:t>
            </a:r>
            <a:r>
              <a:rPr dirty="0" sz="1450" spc="-10">
                <a:latin typeface="Times New Roman"/>
                <a:cs typeface="Times New Roman"/>
              </a:rPr>
              <a:t>although with something more than the usual reluctance. The day before (it  should </a:t>
            </a:r>
            <a:r>
              <a:rPr dirty="0" sz="1450" spc="-5">
                <a:latin typeface="Times New Roman"/>
                <a:cs typeface="Times New Roman"/>
              </a:rPr>
              <a:t>be </a:t>
            </a:r>
            <a:r>
              <a:rPr dirty="0" sz="1450" spc="-10">
                <a:latin typeface="Times New Roman"/>
                <a:cs typeface="Times New Roman"/>
              </a:rPr>
              <a:t>explained) an addition had been made to his family in the person </a:t>
            </a:r>
            <a:r>
              <a:rPr dirty="0" sz="1450" spc="-5">
                <a:latin typeface="Times New Roman"/>
                <a:cs typeface="Times New Roman"/>
              </a:rPr>
              <a:t>of  a </a:t>
            </a:r>
            <a:r>
              <a:rPr dirty="0" sz="1450" spc="-20">
                <a:latin typeface="Times New Roman"/>
                <a:cs typeface="Times New Roman"/>
              </a:rPr>
              <a:t>lodger. </a:t>
            </a:r>
            <a:r>
              <a:rPr dirty="0" sz="1450" spc="-10">
                <a:latin typeface="Times New Roman"/>
                <a:cs typeface="Times New Roman"/>
              </a:rPr>
              <a:t>Michael Finsbury had acted sponsor in the business, and guaranteed  the weekly bill; </a:t>
            </a:r>
            <a:r>
              <a:rPr dirty="0" sz="1450" spc="-5">
                <a:latin typeface="Times New Roman"/>
                <a:cs typeface="Times New Roman"/>
              </a:rPr>
              <a:t>on </a:t>
            </a:r>
            <a:r>
              <a:rPr dirty="0" sz="1450" spc="-10">
                <a:latin typeface="Times New Roman"/>
                <a:cs typeface="Times New Roman"/>
              </a:rPr>
              <a:t>the other hand, </a:t>
            </a:r>
            <a:r>
              <a:rPr dirty="0" sz="1450" spc="-5">
                <a:latin typeface="Times New Roman"/>
                <a:cs typeface="Times New Roman"/>
              </a:rPr>
              <a:t>no doubt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spice </a:t>
            </a:r>
            <a:r>
              <a:rPr dirty="0" sz="1450" spc="-5">
                <a:latin typeface="Times New Roman"/>
                <a:cs typeface="Times New Roman"/>
              </a:rPr>
              <a:t>of </a:t>
            </a:r>
            <a:r>
              <a:rPr dirty="0" sz="1450" spc="-10">
                <a:latin typeface="Times New Roman"/>
                <a:cs typeface="Times New Roman"/>
              </a:rPr>
              <a:t>his prevailing  </a:t>
            </a:r>
            <a:r>
              <a:rPr dirty="0" sz="1450" spc="-20">
                <a:latin typeface="Times New Roman"/>
                <a:cs typeface="Times New Roman"/>
              </a:rPr>
              <a:t>jocularity, </a:t>
            </a:r>
            <a:r>
              <a:rPr dirty="0" sz="1450" spc="-5">
                <a:latin typeface="Times New Roman"/>
                <a:cs typeface="Times New Roman"/>
              </a:rPr>
              <a:t>he </a:t>
            </a:r>
            <a:r>
              <a:rPr dirty="0" sz="1450" spc="-10">
                <a:latin typeface="Times New Roman"/>
                <a:cs typeface="Times New Roman"/>
              </a:rPr>
              <a:t>had drawn </a:t>
            </a:r>
            <a:r>
              <a:rPr dirty="0" sz="1450" spc="-5">
                <a:latin typeface="Times New Roman"/>
                <a:cs typeface="Times New Roman"/>
              </a:rPr>
              <a:t>a </a:t>
            </a:r>
            <a:r>
              <a:rPr dirty="0" sz="1450" spc="-10">
                <a:latin typeface="Times New Roman"/>
                <a:cs typeface="Times New Roman"/>
              </a:rPr>
              <a:t>depressing portrait </a:t>
            </a:r>
            <a:r>
              <a:rPr dirty="0" sz="1450" spc="-5">
                <a:latin typeface="Times New Roman"/>
                <a:cs typeface="Times New Roman"/>
              </a:rPr>
              <a:t>of </a:t>
            </a:r>
            <a:r>
              <a:rPr dirty="0" sz="1450" spc="-10">
                <a:latin typeface="Times New Roman"/>
                <a:cs typeface="Times New Roman"/>
              </a:rPr>
              <a:t>the lodger’s </a:t>
            </a:r>
            <a:r>
              <a:rPr dirty="0" sz="1450" spc="-20">
                <a:latin typeface="Times New Roman"/>
                <a:cs typeface="Times New Roman"/>
              </a:rPr>
              <a:t>character. </a:t>
            </a:r>
            <a:r>
              <a:rPr dirty="0" sz="1450" spc="-10">
                <a:latin typeface="Times New Roman"/>
                <a:cs typeface="Times New Roman"/>
              </a:rPr>
              <a:t>Mr  Pitman had been led to understand his guest was </a:t>
            </a:r>
            <a:r>
              <a:rPr dirty="0" sz="1450" spc="-5">
                <a:latin typeface="Times New Roman"/>
                <a:cs typeface="Times New Roman"/>
              </a:rPr>
              <a:t>not good </a:t>
            </a:r>
            <a:r>
              <a:rPr dirty="0" sz="1450" spc="-10">
                <a:latin typeface="Times New Roman"/>
                <a:cs typeface="Times New Roman"/>
              </a:rPr>
              <a:t>company; </a:t>
            </a:r>
            <a:r>
              <a:rPr dirty="0" sz="1450" spc="-5">
                <a:latin typeface="Times New Roman"/>
                <a:cs typeface="Times New Roman"/>
              </a:rPr>
              <a:t>he </a:t>
            </a:r>
            <a:r>
              <a:rPr dirty="0" sz="1450" spc="-10">
                <a:latin typeface="Times New Roman"/>
                <a:cs typeface="Times New Roman"/>
              </a:rPr>
              <a:t>had  approached the gentleman with </a:t>
            </a:r>
            <a:r>
              <a:rPr dirty="0" sz="1450" spc="-20">
                <a:latin typeface="Times New Roman"/>
                <a:cs typeface="Times New Roman"/>
              </a:rPr>
              <a:t>fear, </a:t>
            </a:r>
            <a:r>
              <a:rPr dirty="0" sz="1450" spc="-10">
                <a:latin typeface="Times New Roman"/>
                <a:cs typeface="Times New Roman"/>
              </a:rPr>
              <a:t>and had rejoiced to find himself the  entertainer </a:t>
            </a:r>
            <a:r>
              <a:rPr dirty="0" sz="1450" spc="-5">
                <a:latin typeface="Times New Roman"/>
                <a:cs typeface="Times New Roman"/>
              </a:rPr>
              <a:t>of </a:t>
            </a:r>
            <a:r>
              <a:rPr dirty="0" sz="1450" spc="-10">
                <a:latin typeface="Times New Roman"/>
                <a:cs typeface="Times New Roman"/>
              </a:rPr>
              <a:t>an angel. At tea </a:t>
            </a:r>
            <a:r>
              <a:rPr dirty="0" sz="1450" spc="-5">
                <a:latin typeface="Times New Roman"/>
                <a:cs typeface="Times New Roman"/>
              </a:rPr>
              <a:t>he </a:t>
            </a:r>
            <a:r>
              <a:rPr dirty="0" sz="1450" spc="-10">
                <a:latin typeface="Times New Roman"/>
                <a:cs typeface="Times New Roman"/>
              </a:rPr>
              <a:t>had been vastly pleased; till hard </a:t>
            </a:r>
            <a:r>
              <a:rPr dirty="0" sz="1450" spc="-5">
                <a:latin typeface="Times New Roman"/>
                <a:cs typeface="Times New Roman"/>
              </a:rPr>
              <a:t>on one </a:t>
            </a:r>
            <a:r>
              <a:rPr dirty="0" sz="1450" spc="-10">
                <a:latin typeface="Times New Roman"/>
                <a:cs typeface="Times New Roman"/>
              </a:rPr>
              <a:t>in  the morning </a:t>
            </a:r>
            <a:r>
              <a:rPr dirty="0" sz="1450" spc="-5">
                <a:latin typeface="Times New Roman"/>
                <a:cs typeface="Times New Roman"/>
              </a:rPr>
              <a:t>he </a:t>
            </a:r>
            <a:r>
              <a:rPr dirty="0" sz="1450" spc="-10">
                <a:latin typeface="Times New Roman"/>
                <a:cs typeface="Times New Roman"/>
              </a:rPr>
              <a:t>had sat entranced </a:t>
            </a:r>
            <a:r>
              <a:rPr dirty="0" sz="1450" spc="-5">
                <a:latin typeface="Times New Roman"/>
                <a:cs typeface="Times New Roman"/>
              </a:rPr>
              <a:t>by </a:t>
            </a:r>
            <a:r>
              <a:rPr dirty="0" sz="1450" spc="-10">
                <a:latin typeface="Times New Roman"/>
                <a:cs typeface="Times New Roman"/>
              </a:rPr>
              <a:t>eloquence and progressively fortified  with information in the studio; and </a:t>
            </a:r>
            <a:r>
              <a:rPr dirty="0" sz="1450" spc="-30">
                <a:latin typeface="Times New Roman"/>
                <a:cs typeface="Times New Roman"/>
              </a:rPr>
              <a:t>now,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reviewed over his toilet the  harmless pleasures </a:t>
            </a:r>
            <a:r>
              <a:rPr dirty="0" sz="1450" spc="-5">
                <a:latin typeface="Times New Roman"/>
                <a:cs typeface="Times New Roman"/>
              </a:rPr>
              <a:t>of </a:t>
            </a:r>
            <a:r>
              <a:rPr dirty="0" sz="1450" spc="-10">
                <a:latin typeface="Times New Roman"/>
                <a:cs typeface="Times New Roman"/>
              </a:rPr>
              <a:t>the evening, the future smiled </a:t>
            </a:r>
            <a:r>
              <a:rPr dirty="0" sz="1450" spc="-5">
                <a:latin typeface="Times New Roman"/>
                <a:cs typeface="Times New Roman"/>
              </a:rPr>
              <a:t>upon </a:t>
            </a:r>
            <a:r>
              <a:rPr dirty="0" sz="1450" spc="-10">
                <a:latin typeface="Times New Roman"/>
                <a:cs typeface="Times New Roman"/>
              </a:rPr>
              <a:t>him with revived  attractions. ‘Mr Finsbury is indeed an acquisition,’ </a:t>
            </a:r>
            <a:r>
              <a:rPr dirty="0" sz="1450" spc="-5">
                <a:latin typeface="Times New Roman"/>
                <a:cs typeface="Times New Roman"/>
              </a:rPr>
              <a:t>he </a:t>
            </a:r>
            <a:r>
              <a:rPr dirty="0" sz="1450" spc="-10">
                <a:latin typeface="Times New Roman"/>
                <a:cs typeface="Times New Roman"/>
              </a:rPr>
              <a:t>remarked to himself;  and as </a:t>
            </a:r>
            <a:r>
              <a:rPr dirty="0" sz="1450" spc="-5">
                <a:latin typeface="Times New Roman"/>
                <a:cs typeface="Times New Roman"/>
              </a:rPr>
              <a:t>he </a:t>
            </a:r>
            <a:r>
              <a:rPr dirty="0" sz="1450" spc="-10">
                <a:latin typeface="Times New Roman"/>
                <a:cs typeface="Times New Roman"/>
              </a:rPr>
              <a:t>entered the little </a:t>
            </a:r>
            <a:r>
              <a:rPr dirty="0" sz="1450" spc="-15">
                <a:latin typeface="Times New Roman"/>
                <a:cs typeface="Times New Roman"/>
              </a:rPr>
              <a:t>parlour, </a:t>
            </a:r>
            <a:r>
              <a:rPr dirty="0" sz="1450" spc="-10">
                <a:latin typeface="Times New Roman"/>
                <a:cs typeface="Times New Roman"/>
              </a:rPr>
              <a:t>where the table was already laid</a:t>
            </a:r>
            <a:r>
              <a:rPr dirty="0" sz="1450" spc="260">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
        <p:nvSpPr>
          <p:cNvPr id="3" name="object 3"/>
          <p:cNvSpPr txBox="1"/>
          <p:nvPr/>
        </p:nvSpPr>
        <p:spPr>
          <a:xfrm>
            <a:off x="876300" y="4450680"/>
            <a:ext cx="5802630" cy="245110"/>
          </a:xfrm>
          <a:prstGeom prst="rect">
            <a:avLst/>
          </a:prstGeom>
        </p:spPr>
        <p:txBody>
          <a:bodyPr wrap="square" lIns="0" tIns="11430" rIns="0" bIns="0" rtlCol="0" vert="horz">
            <a:spAutoFit/>
          </a:bodyPr>
          <a:lstStyle/>
          <a:p>
            <a:pPr marL="12700">
              <a:lnSpc>
                <a:spcPct val="100000"/>
              </a:lnSpc>
              <a:spcBef>
                <a:spcPts val="90"/>
              </a:spcBef>
              <a:tabLst>
                <a:tab pos="909955" algn="l"/>
                <a:tab pos="1315720" algn="l"/>
                <a:tab pos="2198370" algn="l"/>
                <a:tab pos="2532380" algn="l"/>
                <a:tab pos="2927985" algn="l"/>
                <a:tab pos="3709035" algn="l"/>
                <a:tab pos="4348480" algn="l"/>
                <a:tab pos="4876165" algn="l"/>
                <a:tab pos="5616575" algn="l"/>
              </a:tabLst>
            </a:pPr>
            <a:r>
              <a:rPr dirty="0" sz="1450" spc="-5">
                <a:latin typeface="Times New Roman"/>
                <a:cs typeface="Times New Roman"/>
              </a:rPr>
              <a:t>b</a:t>
            </a:r>
            <a:r>
              <a:rPr dirty="0" sz="1450" spc="-10">
                <a:latin typeface="Times New Roman"/>
                <a:cs typeface="Times New Roman"/>
              </a:rPr>
              <a:t>rea</a:t>
            </a:r>
            <a:r>
              <a:rPr dirty="0" sz="1450" spc="-5">
                <a:latin typeface="Times New Roman"/>
                <a:cs typeface="Times New Roman"/>
              </a:rPr>
              <a:t>k</a:t>
            </a:r>
            <a:r>
              <a:rPr dirty="0" sz="1450" spc="-10">
                <a:latin typeface="Times New Roman"/>
                <a:cs typeface="Times New Roman"/>
              </a:rPr>
              <a:t>fast</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a:t>
            </a:r>
            <a:r>
              <a:rPr dirty="0" sz="1450" spc="-10">
                <a:latin typeface="Times New Roman"/>
                <a:cs typeface="Times New Roman"/>
              </a:rPr>
              <a:t>r</a:t>
            </a:r>
            <a:r>
              <a:rPr dirty="0" sz="1450" spc="-5">
                <a:latin typeface="Times New Roman"/>
                <a:cs typeface="Times New Roman"/>
              </a:rPr>
              <a:t>d</a:t>
            </a:r>
            <a:r>
              <a:rPr dirty="0" sz="1450" spc="-10">
                <a:latin typeface="Times New Roman"/>
                <a:cs typeface="Times New Roman"/>
              </a:rPr>
              <a:t>ialit</a:t>
            </a:r>
            <a:r>
              <a:rPr dirty="0" sz="1450" spc="-5">
                <a:latin typeface="Times New Roman"/>
                <a:cs typeface="Times New Roman"/>
              </a:rPr>
              <a:t>y</a:t>
            </a:r>
            <a:r>
              <a:rPr dirty="0" sz="1450">
                <a:latin typeface="Times New Roman"/>
                <a:cs typeface="Times New Roman"/>
              </a:rPr>
              <a:t>	</a:t>
            </a:r>
            <a:r>
              <a:rPr dirty="0" sz="1450" spc="-5">
                <a:latin typeface="Times New Roman"/>
                <a:cs typeface="Times New Roman"/>
              </a:rPr>
              <a:t>of</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a:latin typeface="Times New Roman"/>
                <a:cs typeface="Times New Roman"/>
              </a:rPr>
              <a:t>	</a:t>
            </a:r>
            <a:r>
              <a:rPr dirty="0" sz="1450" spc="-5">
                <a:latin typeface="Times New Roman"/>
                <a:cs typeface="Times New Roman"/>
              </a:rPr>
              <a:t>g</a:t>
            </a:r>
            <a:r>
              <a:rPr dirty="0" sz="1450" spc="-10">
                <a:latin typeface="Times New Roman"/>
                <a:cs typeface="Times New Roman"/>
              </a:rPr>
              <a:t>reeti</a:t>
            </a:r>
            <a:r>
              <a:rPr dirty="0" sz="1450" spc="-5">
                <a:latin typeface="Times New Roman"/>
                <a:cs typeface="Times New Roman"/>
              </a:rPr>
              <a:t>ng</a:t>
            </a:r>
            <a:r>
              <a:rPr dirty="0" sz="1450">
                <a:latin typeface="Times New Roman"/>
                <a:cs typeface="Times New Roman"/>
              </a:rPr>
              <a:t>	</a:t>
            </a:r>
            <a:r>
              <a:rPr dirty="0" sz="1450" spc="-15">
                <a:latin typeface="Times New Roman"/>
                <a:cs typeface="Times New Roman"/>
              </a:rPr>
              <a:t>w</a:t>
            </a:r>
            <a:r>
              <a:rPr dirty="0" sz="1450" spc="-5">
                <a:latin typeface="Times New Roman"/>
                <a:cs typeface="Times New Roman"/>
              </a:rPr>
              <a:t>ou</a:t>
            </a:r>
            <a:r>
              <a:rPr dirty="0" sz="1450" spc="-10">
                <a:latin typeface="Times New Roman"/>
                <a:cs typeface="Times New Roman"/>
              </a:rPr>
              <a:t>l</a:t>
            </a:r>
            <a:r>
              <a:rPr dirty="0" sz="1450" spc="-5">
                <a:latin typeface="Times New Roman"/>
                <a:cs typeface="Times New Roman"/>
              </a:rPr>
              <a:t>d</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ve</a:t>
            </a:r>
            <a:r>
              <a:rPr dirty="0" sz="1450">
                <a:latin typeface="Times New Roman"/>
                <a:cs typeface="Times New Roman"/>
              </a:rPr>
              <a:t>	</a:t>
            </a:r>
            <a:r>
              <a:rPr dirty="0" sz="1450" spc="-5">
                <a:latin typeface="Times New Roman"/>
                <a:cs typeface="Times New Roman"/>
              </a:rPr>
              <a:t>b</a:t>
            </a:r>
            <a:r>
              <a:rPr dirty="0" sz="1450" spc="-10">
                <a:latin typeface="Times New Roman"/>
                <a:cs typeface="Times New Roman"/>
              </a:rPr>
              <a:t>efitte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a:t>
            </a:r>
            <a:endParaRPr sz="1450">
              <a:latin typeface="Times New Roman"/>
              <a:cs typeface="Times New Roman"/>
            </a:endParaRPr>
          </a:p>
        </p:txBody>
      </p:sp>
      <p:sp>
        <p:nvSpPr>
          <p:cNvPr id="4" name="object 4"/>
          <p:cNvSpPr txBox="1"/>
          <p:nvPr/>
        </p:nvSpPr>
        <p:spPr>
          <a:xfrm>
            <a:off x="876300" y="4569582"/>
            <a:ext cx="5807710" cy="5229860"/>
          </a:xfrm>
          <a:prstGeom prst="rect">
            <a:avLst/>
          </a:prstGeom>
        </p:spPr>
        <p:txBody>
          <a:bodyPr wrap="square" lIns="0" tIns="111760" rIns="0" bIns="0" rtlCol="0" vert="horz">
            <a:spAutoFit/>
          </a:bodyPr>
          <a:lstStyle/>
          <a:p>
            <a:pPr algn="just" marL="12700">
              <a:lnSpc>
                <a:spcPct val="100000"/>
              </a:lnSpc>
              <a:spcBef>
                <a:spcPts val="880"/>
              </a:spcBef>
            </a:pPr>
            <a:r>
              <a:rPr dirty="0" sz="1450" spc="-10">
                <a:latin typeface="Times New Roman"/>
                <a:cs typeface="Times New Roman"/>
              </a:rPr>
              <a:t>acquaintanceship already</a:t>
            </a:r>
            <a:r>
              <a:rPr dirty="0" sz="1450" spc="-5">
                <a:latin typeface="Times New Roman"/>
                <a:cs typeface="Times New Roman"/>
              </a:rPr>
              <a:t> old.</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 am delighted to see </a:t>
            </a:r>
            <a:r>
              <a:rPr dirty="0" sz="1450" spc="-5">
                <a:latin typeface="Times New Roman"/>
                <a:cs typeface="Times New Roman"/>
              </a:rPr>
              <a:t>you, sir’—these </a:t>
            </a:r>
            <a:r>
              <a:rPr dirty="0" sz="1450" spc="-10">
                <a:latin typeface="Times New Roman"/>
                <a:cs typeface="Times New Roman"/>
              </a:rPr>
              <a:t>were his expressions—‘and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have slept</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‘Accustomed as </a:t>
            </a:r>
            <a:r>
              <a:rPr dirty="0" sz="1450" spc="-5">
                <a:latin typeface="Times New Roman"/>
                <a:cs typeface="Times New Roman"/>
              </a:rPr>
              <a:t>I </a:t>
            </a:r>
            <a:r>
              <a:rPr dirty="0" sz="1450" spc="-10">
                <a:latin typeface="Times New Roman"/>
                <a:cs typeface="Times New Roman"/>
              </a:rPr>
              <a:t>have been for so long to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almost perpetual  change,’ replied the guest, ‘the disturbance so often complained </a:t>
            </a:r>
            <a:r>
              <a:rPr dirty="0" sz="1450" spc="-5">
                <a:latin typeface="Times New Roman"/>
                <a:cs typeface="Times New Roman"/>
              </a:rPr>
              <a:t>of by </a:t>
            </a:r>
            <a:r>
              <a:rPr dirty="0" sz="1450" spc="-10">
                <a:latin typeface="Times New Roman"/>
                <a:cs typeface="Times New Roman"/>
              </a:rPr>
              <a:t>the more  </a:t>
            </a:r>
            <a:r>
              <a:rPr dirty="0" sz="1450" spc="-20">
                <a:latin typeface="Times New Roman"/>
                <a:cs typeface="Times New Roman"/>
              </a:rPr>
              <a:t>sedentary, </a:t>
            </a:r>
            <a:r>
              <a:rPr dirty="0" sz="1450" spc="-10">
                <a:latin typeface="Times New Roman"/>
                <a:cs typeface="Times New Roman"/>
              </a:rPr>
              <a:t>as attending their first </a:t>
            </a:r>
            <a:r>
              <a:rPr dirty="0" sz="1450" spc="-5">
                <a:latin typeface="Times New Roman"/>
                <a:cs typeface="Times New Roman"/>
              </a:rPr>
              <a:t>night </a:t>
            </a:r>
            <a:r>
              <a:rPr dirty="0" sz="1450" spc="-10">
                <a:latin typeface="Times New Roman"/>
                <a:cs typeface="Times New Roman"/>
              </a:rPr>
              <a:t>in (what is called) </a:t>
            </a:r>
            <a:r>
              <a:rPr dirty="0" sz="1450" spc="-5">
                <a:latin typeface="Times New Roman"/>
                <a:cs typeface="Times New Roman"/>
              </a:rPr>
              <a:t>a </a:t>
            </a:r>
            <a:r>
              <a:rPr dirty="0" sz="1450" spc="-10">
                <a:latin typeface="Times New Roman"/>
                <a:cs typeface="Times New Roman"/>
              </a:rPr>
              <a:t>new bed, is </a:t>
            </a:r>
            <a:r>
              <a:rPr dirty="0" sz="1450" spc="-5">
                <a:latin typeface="Times New Roman"/>
                <a:cs typeface="Times New Roman"/>
              </a:rPr>
              <a:t>a  </a:t>
            </a:r>
            <a:r>
              <a:rPr dirty="0" sz="1450" spc="-10">
                <a:latin typeface="Times New Roman"/>
                <a:cs typeface="Times New Roman"/>
              </a:rPr>
              <a:t>complaint from which </a:t>
            </a:r>
            <a:r>
              <a:rPr dirty="0" sz="1450" spc="-5">
                <a:latin typeface="Times New Roman"/>
                <a:cs typeface="Times New Roman"/>
              </a:rPr>
              <a:t>I </a:t>
            </a:r>
            <a:r>
              <a:rPr dirty="0" sz="1450" spc="-10">
                <a:latin typeface="Times New Roman"/>
                <a:cs typeface="Times New Roman"/>
              </a:rPr>
              <a:t>am entirely</a:t>
            </a:r>
            <a:r>
              <a:rPr dirty="0" sz="1450" spc="15">
                <a:latin typeface="Times New Roman"/>
                <a:cs typeface="Times New Roman"/>
              </a:rPr>
              <a:t> </a:t>
            </a:r>
            <a:r>
              <a:rPr dirty="0" sz="1450" spc="-10">
                <a:latin typeface="Times New Roman"/>
                <a:cs typeface="Times New Roman"/>
              </a:rPr>
              <a:t>free.’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 am delighted to hear it,’ said the drawing-master </a:t>
            </a:r>
            <a:r>
              <a:rPr dirty="0" sz="1450" spc="-25">
                <a:latin typeface="Times New Roman"/>
                <a:cs typeface="Times New Roman"/>
              </a:rPr>
              <a:t>warmly.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have interrupted </a:t>
            </a:r>
            <a:r>
              <a:rPr dirty="0" sz="1450" spc="-5">
                <a:latin typeface="Times New Roman"/>
                <a:cs typeface="Times New Roman"/>
              </a:rPr>
              <a:t>you </a:t>
            </a:r>
            <a:r>
              <a:rPr dirty="0" sz="1450" spc="-10">
                <a:latin typeface="Times New Roman"/>
                <a:cs typeface="Times New Roman"/>
              </a:rPr>
              <a:t>over the</a:t>
            </a:r>
            <a:r>
              <a:rPr dirty="0" sz="1450" spc="10">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Sunday paper is </a:t>
            </a:r>
            <a:r>
              <a:rPr dirty="0" sz="1450" spc="-5">
                <a:latin typeface="Times New Roman"/>
                <a:cs typeface="Times New Roman"/>
              </a:rPr>
              <a:t>one of </a:t>
            </a:r>
            <a:r>
              <a:rPr dirty="0" sz="1450" spc="-10">
                <a:latin typeface="Times New Roman"/>
                <a:cs typeface="Times New Roman"/>
              </a:rPr>
              <a:t>the features </a:t>
            </a:r>
            <a:r>
              <a:rPr dirty="0" sz="1450" spc="-5">
                <a:latin typeface="Times New Roman"/>
                <a:cs typeface="Times New Roman"/>
              </a:rPr>
              <a:t>of </a:t>
            </a:r>
            <a:r>
              <a:rPr dirty="0" sz="1450" spc="-10">
                <a:latin typeface="Times New Roman"/>
                <a:cs typeface="Times New Roman"/>
              </a:rPr>
              <a:t>the age,’ said Mr </a:t>
            </a:r>
            <a:r>
              <a:rPr dirty="0" sz="1450" spc="-20">
                <a:latin typeface="Times New Roman"/>
                <a:cs typeface="Times New Roman"/>
              </a:rPr>
              <a:t>Finsbury. </a:t>
            </a:r>
            <a:r>
              <a:rPr dirty="0" sz="1450" spc="-10">
                <a:latin typeface="Times New Roman"/>
                <a:cs typeface="Times New Roman"/>
              </a:rPr>
              <a:t>‘In  America, </a:t>
            </a:r>
            <a:r>
              <a:rPr dirty="0" sz="1450" spc="-5">
                <a:latin typeface="Times New Roman"/>
                <a:cs typeface="Times New Roman"/>
              </a:rPr>
              <a:t>I </a:t>
            </a:r>
            <a:r>
              <a:rPr dirty="0" sz="1450" spc="-10">
                <a:latin typeface="Times New Roman"/>
                <a:cs typeface="Times New Roman"/>
              </a:rPr>
              <a:t>am told, it supersedes all other literature, the </a:t>
            </a:r>
            <a:r>
              <a:rPr dirty="0" sz="1450" spc="-5">
                <a:latin typeface="Times New Roman"/>
                <a:cs typeface="Times New Roman"/>
              </a:rPr>
              <a:t>bone </a:t>
            </a:r>
            <a:r>
              <a:rPr dirty="0" sz="1450" spc="-10">
                <a:latin typeface="Times New Roman"/>
                <a:cs typeface="Times New Roman"/>
              </a:rPr>
              <a:t>and sinew </a:t>
            </a:r>
            <a:r>
              <a:rPr dirty="0" sz="1450" spc="-5">
                <a:latin typeface="Times New Roman"/>
                <a:cs typeface="Times New Roman"/>
              </a:rPr>
              <a:t>of </a:t>
            </a:r>
            <a:r>
              <a:rPr dirty="0" sz="1450" spc="-10">
                <a:latin typeface="Times New Roman"/>
                <a:cs typeface="Times New Roman"/>
              </a:rPr>
              <a:t>the  nation finding their requirements catered for; hundreds </a:t>
            </a:r>
            <a:r>
              <a:rPr dirty="0" sz="1450" spc="-5">
                <a:latin typeface="Times New Roman"/>
                <a:cs typeface="Times New Roman"/>
              </a:rPr>
              <a:t>of </a:t>
            </a:r>
            <a:r>
              <a:rPr dirty="0" sz="1450" spc="-10">
                <a:latin typeface="Times New Roman"/>
                <a:cs typeface="Times New Roman"/>
              </a:rPr>
              <a:t>columns will </a:t>
            </a:r>
            <a:r>
              <a:rPr dirty="0" sz="1450" spc="-5">
                <a:latin typeface="Times New Roman"/>
                <a:cs typeface="Times New Roman"/>
              </a:rPr>
              <a:t>be  </a:t>
            </a:r>
            <a:r>
              <a:rPr dirty="0" sz="1450" spc="-10">
                <a:latin typeface="Times New Roman"/>
                <a:cs typeface="Times New Roman"/>
              </a:rPr>
              <a:t>occupied with interesting details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world’s </a:t>
            </a:r>
            <a:r>
              <a:rPr dirty="0" sz="1450" spc="-10">
                <a:latin typeface="Times New Roman"/>
                <a:cs typeface="Times New Roman"/>
              </a:rPr>
              <a:t>doings, such as water-spouts,  elopements, conflagrations, and public entertainments; there is </a:t>
            </a:r>
            <a:r>
              <a:rPr dirty="0" sz="1450" spc="-5">
                <a:latin typeface="Times New Roman"/>
                <a:cs typeface="Times New Roman"/>
              </a:rPr>
              <a:t>a </a:t>
            </a:r>
            <a:r>
              <a:rPr dirty="0" sz="1450" spc="-10">
                <a:latin typeface="Times New Roman"/>
                <a:cs typeface="Times New Roman"/>
              </a:rPr>
              <a:t>corner for  politics, ladies’ work, chess, religion, and even literature; and </a:t>
            </a:r>
            <a:r>
              <a:rPr dirty="0" sz="1450" spc="-5">
                <a:latin typeface="Times New Roman"/>
                <a:cs typeface="Times New Roman"/>
              </a:rPr>
              <a:t>a </a:t>
            </a:r>
            <a:r>
              <a:rPr dirty="0" sz="1450" spc="-10">
                <a:latin typeface="Times New Roman"/>
                <a:cs typeface="Times New Roman"/>
              </a:rPr>
              <a:t>few spicy  editorials serve to direct the course </a:t>
            </a:r>
            <a:r>
              <a:rPr dirty="0" sz="1450" spc="-5">
                <a:latin typeface="Times New Roman"/>
                <a:cs typeface="Times New Roman"/>
              </a:rPr>
              <a:t>of </a:t>
            </a:r>
            <a:r>
              <a:rPr dirty="0" sz="1450" spc="-10">
                <a:latin typeface="Times New Roman"/>
                <a:cs typeface="Times New Roman"/>
              </a:rPr>
              <a:t>public thought. It is difficult to estimate  the part played </a:t>
            </a:r>
            <a:r>
              <a:rPr dirty="0" sz="1450" spc="-5">
                <a:latin typeface="Times New Roman"/>
                <a:cs typeface="Times New Roman"/>
              </a:rPr>
              <a:t>by </a:t>
            </a:r>
            <a:r>
              <a:rPr dirty="0" sz="1450" spc="-10">
                <a:latin typeface="Times New Roman"/>
                <a:cs typeface="Times New Roman"/>
              </a:rPr>
              <a:t>such enormous and miscellaneous repositories in the  education </a:t>
            </a:r>
            <a:r>
              <a:rPr dirty="0" sz="1450" spc="-5">
                <a:latin typeface="Times New Roman"/>
                <a:cs typeface="Times New Roman"/>
              </a:rPr>
              <a:t>of </a:t>
            </a:r>
            <a:r>
              <a:rPr dirty="0" sz="1450" spc="-10">
                <a:latin typeface="Times New Roman"/>
                <a:cs typeface="Times New Roman"/>
              </a:rPr>
              <a:t>the people. But this (though interesting in itself) partakes </a:t>
            </a:r>
            <a:r>
              <a:rPr dirty="0" sz="1450" spc="-5">
                <a:latin typeface="Times New Roman"/>
                <a:cs typeface="Times New Roman"/>
              </a:rPr>
              <a:t>of </a:t>
            </a:r>
            <a:r>
              <a:rPr dirty="0" sz="1450" spc="-10">
                <a:latin typeface="Times New Roman"/>
                <a:cs typeface="Times New Roman"/>
              </a:rPr>
              <a:t>the  nature </a:t>
            </a:r>
            <a:r>
              <a:rPr dirty="0" sz="1450" spc="-5">
                <a:latin typeface="Times New Roman"/>
                <a:cs typeface="Times New Roman"/>
              </a:rPr>
              <a:t>of a </a:t>
            </a:r>
            <a:r>
              <a:rPr dirty="0" sz="1450" spc="-10">
                <a:latin typeface="Times New Roman"/>
                <a:cs typeface="Times New Roman"/>
              </a:rPr>
              <a:t>digression; and what </a:t>
            </a:r>
            <a:r>
              <a:rPr dirty="0" sz="1450" spc="-5">
                <a:latin typeface="Times New Roman"/>
                <a:cs typeface="Times New Roman"/>
              </a:rPr>
              <a:t>I </a:t>
            </a:r>
            <a:r>
              <a:rPr dirty="0" sz="1450" spc="-10">
                <a:latin typeface="Times New Roman"/>
                <a:cs typeface="Times New Roman"/>
              </a:rPr>
              <a:t>was about to ask </a:t>
            </a:r>
            <a:r>
              <a:rPr dirty="0" sz="1450" spc="-5">
                <a:latin typeface="Times New Roman"/>
                <a:cs typeface="Times New Roman"/>
              </a:rPr>
              <a:t>you </a:t>
            </a:r>
            <a:r>
              <a:rPr dirty="0" sz="1450" spc="-10">
                <a:latin typeface="Times New Roman"/>
                <a:cs typeface="Times New Roman"/>
              </a:rPr>
              <a:t>was this: Are </a:t>
            </a:r>
            <a:r>
              <a:rPr dirty="0" sz="1450" spc="-5">
                <a:latin typeface="Times New Roman"/>
                <a:cs typeface="Times New Roman"/>
              </a:rPr>
              <a:t>you  </a:t>
            </a:r>
            <a:r>
              <a:rPr dirty="0" sz="1450" spc="-10">
                <a:latin typeface="Times New Roman"/>
                <a:cs typeface="Times New Roman"/>
              </a:rPr>
              <a:t>yourself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of </a:t>
            </a:r>
            <a:r>
              <a:rPr dirty="0" sz="1450" spc="-10">
                <a:latin typeface="Times New Roman"/>
                <a:cs typeface="Times New Roman"/>
              </a:rPr>
              <a:t>the daily</a:t>
            </a:r>
            <a:r>
              <a:rPr dirty="0" sz="1450" spc="10">
                <a:latin typeface="Times New Roman"/>
                <a:cs typeface="Times New Roman"/>
              </a:rPr>
              <a:t> </a:t>
            </a:r>
            <a:r>
              <a:rPr dirty="0" sz="1450" spc="-10">
                <a:latin typeface="Times New Roman"/>
                <a:cs typeface="Times New Roman"/>
              </a:rPr>
              <a:t>press?’</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‘There is </a:t>
            </a:r>
            <a:r>
              <a:rPr dirty="0" sz="1450" spc="-5">
                <a:latin typeface="Times New Roman"/>
                <a:cs typeface="Times New Roman"/>
              </a:rPr>
              <a:t>not </a:t>
            </a:r>
            <a:r>
              <a:rPr dirty="0" sz="1450" spc="-10">
                <a:latin typeface="Times New Roman"/>
                <a:cs typeface="Times New Roman"/>
              </a:rPr>
              <a:t>much in the papers to interest an artist,’ returned</a:t>
            </a:r>
            <a:r>
              <a:rPr dirty="0" sz="1450" spc="-15">
                <a:latin typeface="Times New Roman"/>
                <a:cs typeface="Times New Roman"/>
              </a:rPr>
              <a:t> </a:t>
            </a:r>
            <a:r>
              <a:rPr dirty="0" sz="1450" spc="-10">
                <a:latin typeface="Times New Roman"/>
                <a:cs typeface="Times New Roman"/>
              </a:rPr>
              <a:t>Pitman.</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1766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‘In that case,’ resumed Joseph, ‘an advertisement which has appeared the  last two days in various journals, and reappears this morning, may possibly  have failed to catch </a:t>
            </a:r>
            <a:r>
              <a:rPr dirty="0" sz="1450" spc="-5">
                <a:latin typeface="Times New Roman"/>
                <a:cs typeface="Times New Roman"/>
              </a:rPr>
              <a:t>your </a:t>
            </a:r>
            <a:r>
              <a:rPr dirty="0" sz="1450" spc="-10">
                <a:latin typeface="Times New Roman"/>
                <a:cs typeface="Times New Roman"/>
              </a:rPr>
              <a:t>eye. The name, with </a:t>
            </a:r>
            <a:r>
              <a:rPr dirty="0" sz="1450" spc="-5">
                <a:latin typeface="Times New Roman"/>
                <a:cs typeface="Times New Roman"/>
              </a:rPr>
              <a:t>a </a:t>
            </a:r>
            <a:r>
              <a:rPr dirty="0" sz="1450" spc="-10">
                <a:latin typeface="Times New Roman"/>
                <a:cs typeface="Times New Roman"/>
              </a:rPr>
              <a:t>trifling variation, bears </a:t>
            </a:r>
            <a:r>
              <a:rPr dirty="0" sz="1450" spc="-5">
                <a:latin typeface="Times New Roman"/>
                <a:cs typeface="Times New Roman"/>
              </a:rPr>
              <a:t>a  </a:t>
            </a:r>
            <a:r>
              <a:rPr dirty="0" sz="1450" spc="-10">
                <a:latin typeface="Times New Roman"/>
                <a:cs typeface="Times New Roman"/>
              </a:rPr>
              <a:t>strong resemblance to </a:t>
            </a:r>
            <a:r>
              <a:rPr dirty="0" sz="1450" spc="-5">
                <a:latin typeface="Times New Roman"/>
                <a:cs typeface="Times New Roman"/>
              </a:rPr>
              <a:t>your </a:t>
            </a:r>
            <a:r>
              <a:rPr dirty="0" sz="1450" spc="-10">
                <a:latin typeface="Times New Roman"/>
                <a:cs typeface="Times New Roman"/>
              </a:rPr>
              <a:t>own. Ah, here it is. If </a:t>
            </a:r>
            <a:r>
              <a:rPr dirty="0" sz="1450" spc="-5">
                <a:latin typeface="Times New Roman"/>
                <a:cs typeface="Times New Roman"/>
              </a:rPr>
              <a:t>you </a:t>
            </a:r>
            <a:r>
              <a:rPr dirty="0" sz="1450" spc="-10">
                <a:latin typeface="Times New Roman"/>
                <a:cs typeface="Times New Roman"/>
              </a:rPr>
              <a:t>please, </a:t>
            </a:r>
            <a:r>
              <a:rPr dirty="0" sz="1450" spc="-5">
                <a:latin typeface="Times New Roman"/>
                <a:cs typeface="Times New Roman"/>
              </a:rPr>
              <a:t>I </a:t>
            </a:r>
            <a:r>
              <a:rPr dirty="0" sz="1450" spc="-10">
                <a:latin typeface="Times New Roman"/>
                <a:cs typeface="Times New Roman"/>
              </a:rPr>
              <a:t>will read it to  </a:t>
            </a:r>
            <a:r>
              <a:rPr dirty="0" sz="1450" spc="-5">
                <a:latin typeface="Times New Roman"/>
                <a:cs typeface="Times New Roman"/>
              </a:rPr>
              <a:t>you:</a:t>
            </a:r>
            <a:endParaRPr sz="1450">
              <a:latin typeface="Times New Roman"/>
              <a:cs typeface="Times New Roman"/>
            </a:endParaRPr>
          </a:p>
          <a:p>
            <a:pPr algn="just" marL="12700" marR="10160" indent="255904">
              <a:lnSpc>
                <a:spcPts val="1730"/>
              </a:lnSpc>
              <a:spcBef>
                <a:spcPts val="785"/>
              </a:spcBef>
            </a:pPr>
            <a:r>
              <a:rPr dirty="0" sz="1450" spc="-15">
                <a:latin typeface="Times New Roman"/>
                <a:cs typeface="Times New Roman"/>
              </a:rPr>
              <a:t>WILIAM </a:t>
            </a:r>
            <a:r>
              <a:rPr dirty="0" sz="1450" spc="-10">
                <a:latin typeface="Times New Roman"/>
                <a:cs typeface="Times New Roman"/>
              </a:rPr>
              <a:t>BENT PITMAN, if this should meet the eye </a:t>
            </a:r>
            <a:r>
              <a:rPr dirty="0" sz="1450" spc="-5">
                <a:latin typeface="Times New Roman"/>
                <a:cs typeface="Times New Roman"/>
              </a:rPr>
              <a:t>of, he </a:t>
            </a:r>
            <a:r>
              <a:rPr dirty="0" sz="1450" spc="-10">
                <a:latin typeface="Times New Roman"/>
                <a:cs typeface="Times New Roman"/>
              </a:rPr>
              <a:t>will hear </a:t>
            </a:r>
            <a:r>
              <a:rPr dirty="0" sz="1450" spc="-5">
                <a:latin typeface="Times New Roman"/>
                <a:cs typeface="Times New Roman"/>
              </a:rPr>
              <a:t>of  </a:t>
            </a:r>
            <a:r>
              <a:rPr dirty="0" sz="1450" spc="-15">
                <a:latin typeface="Times New Roman"/>
                <a:cs typeface="Times New Roman"/>
              </a:rPr>
              <a:t>SOMETHING </a:t>
            </a:r>
            <a:r>
              <a:rPr dirty="0" sz="1450" spc="-25">
                <a:latin typeface="Times New Roman"/>
                <a:cs typeface="Times New Roman"/>
              </a:rPr>
              <a:t>TO </a:t>
            </a:r>
            <a:r>
              <a:rPr dirty="0" sz="1450" spc="-10">
                <a:latin typeface="Times New Roman"/>
                <a:cs typeface="Times New Roman"/>
              </a:rPr>
              <a:t>HIS </a:t>
            </a:r>
            <a:r>
              <a:rPr dirty="0" sz="1450" spc="-45">
                <a:latin typeface="Times New Roman"/>
                <a:cs typeface="Times New Roman"/>
              </a:rPr>
              <a:t>ADVANTAGE</a:t>
            </a:r>
            <a:r>
              <a:rPr dirty="0" sz="1450" spc="270">
                <a:latin typeface="Times New Roman"/>
                <a:cs typeface="Times New Roman"/>
              </a:rPr>
              <a:t> </a:t>
            </a:r>
            <a:r>
              <a:rPr dirty="0" sz="1450" spc="-10">
                <a:latin typeface="Times New Roman"/>
                <a:cs typeface="Times New Roman"/>
              </a:rPr>
              <a:t>at the far end </a:t>
            </a:r>
            <a:r>
              <a:rPr dirty="0" sz="1450" spc="-5">
                <a:latin typeface="Times New Roman"/>
                <a:cs typeface="Times New Roman"/>
              </a:rPr>
              <a:t>of </a:t>
            </a:r>
            <a:r>
              <a:rPr dirty="0" sz="1450" spc="-10">
                <a:latin typeface="Times New Roman"/>
                <a:cs typeface="Times New Roman"/>
              </a:rPr>
              <a:t>the main line  departure platform, </a:t>
            </a:r>
            <a:r>
              <a:rPr dirty="0" sz="1450" spc="-25">
                <a:latin typeface="Times New Roman"/>
                <a:cs typeface="Times New Roman"/>
              </a:rPr>
              <a:t>Waterloo </a:t>
            </a:r>
            <a:r>
              <a:rPr dirty="0" sz="1450" spc="-10">
                <a:latin typeface="Times New Roman"/>
                <a:cs typeface="Times New Roman"/>
              </a:rPr>
              <a:t>Station, </a:t>
            </a:r>
            <a:r>
              <a:rPr dirty="0" sz="1450" spc="-5">
                <a:latin typeface="Times New Roman"/>
                <a:cs typeface="Times New Roman"/>
              </a:rPr>
              <a:t>2 </a:t>
            </a:r>
            <a:r>
              <a:rPr dirty="0" sz="1450" spc="-10">
                <a:latin typeface="Times New Roman"/>
                <a:cs typeface="Times New Roman"/>
              </a:rPr>
              <a:t>to </a:t>
            </a:r>
            <a:r>
              <a:rPr dirty="0" sz="1450" spc="-5">
                <a:latin typeface="Times New Roman"/>
                <a:cs typeface="Times New Roman"/>
              </a:rPr>
              <a:t>4 </a:t>
            </a:r>
            <a:r>
              <a:rPr dirty="0" sz="1450" spc="-50">
                <a:latin typeface="Times New Roman"/>
                <a:cs typeface="Times New Roman"/>
              </a:rPr>
              <a:t>P.M.</a:t>
            </a:r>
            <a:r>
              <a:rPr dirty="0" sz="1450" spc="40">
                <a:latin typeface="Times New Roman"/>
                <a:cs typeface="Times New Roman"/>
              </a:rPr>
              <a:t> </a:t>
            </a:r>
            <a:r>
              <a:rPr dirty="0" sz="1450" spc="-25">
                <a:latin typeface="Times New Roman"/>
                <a:cs typeface="Times New Roman"/>
              </a:rPr>
              <a:t>today.</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‘Is that in print?’ cried Pitman. ‘Let me see it! Bent? It must </a:t>
            </a:r>
            <a:r>
              <a:rPr dirty="0" sz="1450" spc="-5">
                <a:latin typeface="Times New Roman"/>
                <a:cs typeface="Times New Roman"/>
              </a:rPr>
              <a:t>be </a:t>
            </a:r>
            <a:r>
              <a:rPr dirty="0" sz="1450" spc="-10">
                <a:latin typeface="Times New Roman"/>
                <a:cs typeface="Times New Roman"/>
              </a:rPr>
              <a:t>Dent!  </a:t>
            </a:r>
            <a:r>
              <a:rPr dirty="0" sz="1450" spc="-15">
                <a:latin typeface="Times New Roman"/>
                <a:cs typeface="Times New Roman"/>
              </a:rPr>
              <a:t>SOMETHING </a:t>
            </a:r>
            <a:r>
              <a:rPr dirty="0" sz="1450" spc="-25">
                <a:latin typeface="Times New Roman"/>
                <a:cs typeface="Times New Roman"/>
              </a:rPr>
              <a:t>TO </a:t>
            </a:r>
            <a:r>
              <a:rPr dirty="0" sz="1450" spc="-10">
                <a:latin typeface="Times New Roman"/>
                <a:cs typeface="Times New Roman"/>
              </a:rPr>
              <a:t>MY </a:t>
            </a:r>
            <a:r>
              <a:rPr dirty="0" sz="1450" spc="-45">
                <a:latin typeface="Times New Roman"/>
                <a:cs typeface="Times New Roman"/>
              </a:rPr>
              <a:t>ADVANTAGE? </a:t>
            </a: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excuse me offering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caution; </a:t>
            </a:r>
            <a:r>
              <a:rPr dirty="0" sz="1450" spc="-5">
                <a:latin typeface="Times New Roman"/>
                <a:cs typeface="Times New Roman"/>
              </a:rPr>
              <a:t>I </a:t>
            </a:r>
            <a:r>
              <a:rPr dirty="0" sz="1450" spc="-10">
                <a:latin typeface="Times New Roman"/>
                <a:cs typeface="Times New Roman"/>
              </a:rPr>
              <a:t>am aware how strangely this must sound in </a:t>
            </a:r>
            <a:r>
              <a:rPr dirty="0" sz="1450" spc="-5">
                <a:latin typeface="Times New Roman"/>
                <a:cs typeface="Times New Roman"/>
              </a:rPr>
              <a:t>your </a:t>
            </a:r>
            <a:r>
              <a:rPr dirty="0" sz="1450" spc="-10">
                <a:latin typeface="Times New Roman"/>
                <a:cs typeface="Times New Roman"/>
              </a:rPr>
              <a:t>ears, </a:t>
            </a:r>
            <a:r>
              <a:rPr dirty="0" sz="1450" spc="-5">
                <a:latin typeface="Times New Roman"/>
                <a:cs typeface="Times New Roman"/>
              </a:rPr>
              <a:t>but  </a:t>
            </a:r>
            <a:r>
              <a:rPr dirty="0" sz="1450" spc="-10">
                <a:latin typeface="Times New Roman"/>
                <a:cs typeface="Times New Roman"/>
              </a:rPr>
              <a:t>there are domestic reasons why this little circumstance might perhaps </a:t>
            </a:r>
            <a:r>
              <a:rPr dirty="0" sz="1450" spc="-5">
                <a:latin typeface="Times New Roman"/>
                <a:cs typeface="Times New Roman"/>
              </a:rPr>
              <a:t>be </a:t>
            </a:r>
            <a:r>
              <a:rPr dirty="0" sz="1450" spc="-10">
                <a:latin typeface="Times New Roman"/>
                <a:cs typeface="Times New Roman"/>
              </a:rPr>
              <a:t>better  kept between ourselves. Mrs Pitman—my dear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there is  nothing dishonourable in my secrecy; the reasons are domestic, merely  domestic; and </a:t>
            </a:r>
            <a:r>
              <a:rPr dirty="0" sz="1450" spc="-5">
                <a:latin typeface="Times New Roman"/>
                <a:cs typeface="Times New Roman"/>
              </a:rPr>
              <a:t>I </a:t>
            </a:r>
            <a:r>
              <a:rPr dirty="0" sz="1450" spc="-10">
                <a:latin typeface="Times New Roman"/>
                <a:cs typeface="Times New Roman"/>
              </a:rPr>
              <a:t>may set </a:t>
            </a:r>
            <a:r>
              <a:rPr dirty="0" sz="1450" spc="-5">
                <a:latin typeface="Times New Roman"/>
                <a:cs typeface="Times New Roman"/>
              </a:rPr>
              <a:t>your </a:t>
            </a:r>
            <a:r>
              <a:rPr dirty="0" sz="1450" spc="-10">
                <a:latin typeface="Times New Roman"/>
                <a:cs typeface="Times New Roman"/>
              </a:rPr>
              <a:t>conscience at rest when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all the  circumstances are known to </a:t>
            </a:r>
            <a:r>
              <a:rPr dirty="0" sz="1450" spc="-5">
                <a:latin typeface="Times New Roman"/>
                <a:cs typeface="Times New Roman"/>
              </a:rPr>
              <a:t>our </a:t>
            </a:r>
            <a:r>
              <a:rPr dirty="0" sz="1450" spc="-10">
                <a:latin typeface="Times New Roman"/>
                <a:cs typeface="Times New Roman"/>
              </a:rPr>
              <a:t>common friend, </a:t>
            </a:r>
            <a:r>
              <a:rPr dirty="0" sz="1450" spc="-5">
                <a:latin typeface="Times New Roman"/>
                <a:cs typeface="Times New Roman"/>
              </a:rPr>
              <a:t>your </a:t>
            </a:r>
            <a:r>
              <a:rPr dirty="0" sz="1450" spc="-10">
                <a:latin typeface="Times New Roman"/>
                <a:cs typeface="Times New Roman"/>
              </a:rPr>
              <a:t>excellent </a:t>
            </a:r>
            <a:r>
              <a:rPr dirty="0" sz="1450" spc="-20">
                <a:latin typeface="Times New Roman"/>
                <a:cs typeface="Times New Roman"/>
              </a:rPr>
              <a:t>nephew, </a:t>
            </a:r>
            <a:r>
              <a:rPr dirty="0" sz="1450" spc="-10">
                <a:latin typeface="Times New Roman"/>
                <a:cs typeface="Times New Roman"/>
              </a:rPr>
              <a:t>Mr  Michael, who has </a:t>
            </a:r>
            <a:r>
              <a:rPr dirty="0" sz="1450" spc="-5">
                <a:latin typeface="Times New Roman"/>
                <a:cs typeface="Times New Roman"/>
              </a:rPr>
              <a:t>not </a:t>
            </a:r>
            <a:r>
              <a:rPr dirty="0" sz="1450" spc="-10">
                <a:latin typeface="Times New Roman"/>
                <a:cs typeface="Times New Roman"/>
              </a:rPr>
              <a:t>withdrawn from me his</a:t>
            </a:r>
            <a:r>
              <a:rPr dirty="0" sz="1450" spc="25">
                <a:latin typeface="Times New Roman"/>
                <a:cs typeface="Times New Roman"/>
              </a:rPr>
              <a:t> </a:t>
            </a:r>
            <a:r>
              <a:rPr dirty="0" sz="1450" spc="-10">
                <a:latin typeface="Times New Roman"/>
                <a:cs typeface="Times New Roman"/>
              </a:rPr>
              <a:t>esteem.’</a:t>
            </a:r>
            <a:endParaRPr sz="1450">
              <a:latin typeface="Times New Roman"/>
              <a:cs typeface="Times New Roman"/>
            </a:endParaRPr>
          </a:p>
          <a:p>
            <a:pPr algn="just" marL="12700" marR="13335" indent="255904">
              <a:lnSpc>
                <a:spcPts val="1730"/>
              </a:lnSpc>
              <a:spcBef>
                <a:spcPts val="780"/>
              </a:spcBef>
            </a:pPr>
            <a:r>
              <a:rPr dirty="0" sz="1450" spc="-10">
                <a:latin typeface="Times New Roman"/>
                <a:cs typeface="Times New Roman"/>
              </a:rPr>
              <a:t>‘A word is </a:t>
            </a:r>
            <a:r>
              <a:rPr dirty="0" sz="1450" spc="-5">
                <a:latin typeface="Times New Roman"/>
                <a:cs typeface="Times New Roman"/>
              </a:rPr>
              <a:t>enough, </a:t>
            </a:r>
            <a:r>
              <a:rPr dirty="0" sz="1450" spc="-10">
                <a:latin typeface="Times New Roman"/>
                <a:cs typeface="Times New Roman"/>
              </a:rPr>
              <a:t>Mr Pitman,’ said Joseph, with </a:t>
            </a:r>
            <a:r>
              <a:rPr dirty="0" sz="1450" spc="-5">
                <a:latin typeface="Times New Roman"/>
                <a:cs typeface="Times New Roman"/>
              </a:rPr>
              <a:t>one of </a:t>
            </a:r>
            <a:r>
              <a:rPr dirty="0" sz="1450" spc="-10">
                <a:latin typeface="Times New Roman"/>
                <a:cs typeface="Times New Roman"/>
              </a:rPr>
              <a:t>his Oriental  reverences.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Half an </a:t>
            </a:r>
            <a:r>
              <a:rPr dirty="0" sz="1450" spc="-5">
                <a:latin typeface="Times New Roman"/>
                <a:cs typeface="Times New Roman"/>
              </a:rPr>
              <a:t>hour </a:t>
            </a:r>
            <a:r>
              <a:rPr dirty="0" sz="1450" spc="-20">
                <a:latin typeface="Times New Roman"/>
                <a:cs typeface="Times New Roman"/>
              </a:rPr>
              <a:t>later, </a:t>
            </a:r>
            <a:r>
              <a:rPr dirty="0" sz="1450" spc="-10">
                <a:latin typeface="Times New Roman"/>
                <a:cs typeface="Times New Roman"/>
              </a:rPr>
              <a:t>the drawing-master found Michael in bed and reading </a:t>
            </a:r>
            <a:r>
              <a:rPr dirty="0" sz="1450" spc="-5">
                <a:latin typeface="Times New Roman"/>
                <a:cs typeface="Times New Roman"/>
              </a:rPr>
              <a:t>a  book, </a:t>
            </a:r>
            <a:r>
              <a:rPr dirty="0" sz="1450" spc="-10">
                <a:latin typeface="Times New Roman"/>
                <a:cs typeface="Times New Roman"/>
              </a:rPr>
              <a:t>the picture </a:t>
            </a:r>
            <a:r>
              <a:rPr dirty="0" sz="1450" spc="-5">
                <a:latin typeface="Times New Roman"/>
                <a:cs typeface="Times New Roman"/>
              </a:rPr>
              <a:t>of </a:t>
            </a:r>
            <a:r>
              <a:rPr dirty="0" sz="1450" spc="-10">
                <a:latin typeface="Times New Roman"/>
                <a:cs typeface="Times New Roman"/>
              </a:rPr>
              <a:t>good-humour and</a:t>
            </a:r>
            <a:r>
              <a:rPr dirty="0" sz="1450" spc="10">
                <a:latin typeface="Times New Roman"/>
                <a:cs typeface="Times New Roman"/>
              </a:rPr>
              <a:t> </a:t>
            </a:r>
            <a:r>
              <a:rPr dirty="0" sz="1450" spc="-10">
                <a:latin typeface="Times New Roman"/>
                <a:cs typeface="Times New Roman"/>
              </a:rPr>
              <a:t>repose.</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‘Hillo, Pitman,’ </a:t>
            </a:r>
            <a:r>
              <a:rPr dirty="0" sz="1450" spc="-5">
                <a:latin typeface="Times New Roman"/>
                <a:cs typeface="Times New Roman"/>
              </a:rPr>
              <a:t>he </a:t>
            </a:r>
            <a:r>
              <a:rPr dirty="0" sz="1450" spc="-10">
                <a:latin typeface="Times New Roman"/>
                <a:cs typeface="Times New Roman"/>
              </a:rPr>
              <a:t>said, laying down his </a:t>
            </a:r>
            <a:r>
              <a:rPr dirty="0" sz="1450" spc="-5">
                <a:latin typeface="Times New Roman"/>
                <a:cs typeface="Times New Roman"/>
              </a:rPr>
              <a:t>book, </a:t>
            </a:r>
            <a:r>
              <a:rPr dirty="0" sz="1450" spc="-10">
                <a:latin typeface="Times New Roman"/>
                <a:cs typeface="Times New Roman"/>
              </a:rPr>
              <a:t>‘what brings </a:t>
            </a:r>
            <a:r>
              <a:rPr dirty="0" sz="1450" spc="-5">
                <a:latin typeface="Times New Roman"/>
                <a:cs typeface="Times New Roman"/>
              </a:rPr>
              <a:t>you </a:t>
            </a:r>
            <a:r>
              <a:rPr dirty="0" sz="1450" spc="-10">
                <a:latin typeface="Times New Roman"/>
                <a:cs typeface="Times New Roman"/>
              </a:rPr>
              <a:t>here at  this inclement hour? Ought to </a:t>
            </a:r>
            <a:r>
              <a:rPr dirty="0" sz="1450" spc="-5">
                <a:latin typeface="Times New Roman"/>
                <a:cs typeface="Times New Roman"/>
              </a:rPr>
              <a:t>be </a:t>
            </a:r>
            <a:r>
              <a:rPr dirty="0" sz="1450" spc="-10">
                <a:latin typeface="Times New Roman"/>
                <a:cs typeface="Times New Roman"/>
              </a:rPr>
              <a:t>in church, my</a:t>
            </a:r>
            <a:r>
              <a:rPr dirty="0" sz="1450" spc="35">
                <a:latin typeface="Times New Roman"/>
                <a:cs typeface="Times New Roman"/>
              </a:rPr>
              <a:t> </a:t>
            </a:r>
            <a:r>
              <a:rPr dirty="0" sz="1450" spc="-5">
                <a:latin typeface="Times New Roman"/>
                <a:cs typeface="Times New Roman"/>
              </a:rPr>
              <a:t>boy!’</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‘I have little </a:t>
            </a:r>
            <a:r>
              <a:rPr dirty="0" sz="1450" spc="-5">
                <a:latin typeface="Times New Roman"/>
                <a:cs typeface="Times New Roman"/>
              </a:rPr>
              <a:t>thought of </a:t>
            </a:r>
            <a:r>
              <a:rPr dirty="0" sz="1450" spc="-10">
                <a:latin typeface="Times New Roman"/>
                <a:cs typeface="Times New Roman"/>
              </a:rPr>
              <a:t>church </a:t>
            </a:r>
            <a:r>
              <a:rPr dirty="0" sz="1450" spc="-25">
                <a:latin typeface="Times New Roman"/>
                <a:cs typeface="Times New Roman"/>
              </a:rPr>
              <a:t>today, </a:t>
            </a: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said the drawing-  </a:t>
            </a:r>
            <a:r>
              <a:rPr dirty="0" sz="1450" spc="-20">
                <a:latin typeface="Times New Roman"/>
                <a:cs typeface="Times New Roman"/>
              </a:rPr>
              <a:t>master. </a:t>
            </a:r>
            <a:r>
              <a:rPr dirty="0" sz="1450" spc="-10">
                <a:latin typeface="Times New Roman"/>
                <a:cs typeface="Times New Roman"/>
              </a:rPr>
              <a:t>‘I am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something </a:t>
            </a:r>
            <a:r>
              <a:rPr dirty="0" sz="1450" spc="-30">
                <a:latin typeface="Times New Roman"/>
                <a:cs typeface="Times New Roman"/>
              </a:rPr>
              <a:t>new, </a:t>
            </a:r>
            <a:r>
              <a:rPr dirty="0" sz="1450" spc="-25">
                <a:latin typeface="Times New Roman"/>
                <a:cs typeface="Times New Roman"/>
              </a:rPr>
              <a:t>Sir.’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presented the  advertisement.</a:t>
            </a:r>
            <a:endParaRPr sz="1450">
              <a:latin typeface="Times New Roman"/>
              <a:cs typeface="Times New Roman"/>
            </a:endParaRPr>
          </a:p>
          <a:p>
            <a:pPr algn="just" marL="12700" marR="6985" indent="255904">
              <a:lnSpc>
                <a:spcPts val="1730"/>
              </a:lnSpc>
              <a:spcBef>
                <a:spcPts val="785"/>
              </a:spcBef>
            </a:pPr>
            <a:r>
              <a:rPr dirty="0" sz="1450" spc="-30">
                <a:latin typeface="Times New Roman"/>
                <a:cs typeface="Times New Roman"/>
              </a:rPr>
              <a:t>‘Why, </a:t>
            </a:r>
            <a:r>
              <a:rPr dirty="0" sz="1450" spc="-10">
                <a:latin typeface="Times New Roman"/>
                <a:cs typeface="Times New Roman"/>
              </a:rPr>
              <a:t>what is this?’ cried Michael, sitting suddenly </a:t>
            </a:r>
            <a:r>
              <a:rPr dirty="0" sz="1450" spc="-5">
                <a:latin typeface="Times New Roman"/>
                <a:cs typeface="Times New Roman"/>
              </a:rPr>
              <a:t>up. </a:t>
            </a:r>
            <a:r>
              <a:rPr dirty="0" sz="1450" spc="-10">
                <a:latin typeface="Times New Roman"/>
                <a:cs typeface="Times New Roman"/>
              </a:rPr>
              <a:t>He studied it for  half </a:t>
            </a:r>
            <a:r>
              <a:rPr dirty="0" sz="1450" spc="-5">
                <a:latin typeface="Times New Roman"/>
                <a:cs typeface="Times New Roman"/>
              </a:rPr>
              <a:t>a </a:t>
            </a:r>
            <a:r>
              <a:rPr dirty="0" sz="1450" spc="-10">
                <a:latin typeface="Times New Roman"/>
                <a:cs typeface="Times New Roman"/>
              </a:rPr>
              <a:t>minute with </a:t>
            </a:r>
            <a:r>
              <a:rPr dirty="0" sz="1450" spc="-5">
                <a:latin typeface="Times New Roman"/>
                <a:cs typeface="Times New Roman"/>
              </a:rPr>
              <a:t>a </a:t>
            </a:r>
            <a:r>
              <a:rPr dirty="0" sz="1450" spc="-10">
                <a:latin typeface="Times New Roman"/>
                <a:cs typeface="Times New Roman"/>
              </a:rPr>
              <a:t>frown. ‘Pitman, </a:t>
            </a:r>
            <a:r>
              <a:rPr dirty="0" sz="1450" spc="-5">
                <a:latin typeface="Times New Roman"/>
                <a:cs typeface="Times New Roman"/>
              </a:rPr>
              <a:t>I </a:t>
            </a:r>
            <a:r>
              <a:rPr dirty="0" sz="1450" spc="-10">
                <a:latin typeface="Times New Roman"/>
                <a:cs typeface="Times New Roman"/>
              </a:rPr>
              <a:t>don’t care about this document </a:t>
            </a:r>
            <a:r>
              <a:rPr dirty="0" sz="1450" spc="-5">
                <a:latin typeface="Times New Roman"/>
                <a:cs typeface="Times New Roman"/>
              </a:rPr>
              <a:t>a  </a:t>
            </a:r>
            <a:r>
              <a:rPr dirty="0" sz="1450" spc="-10">
                <a:latin typeface="Times New Roman"/>
                <a:cs typeface="Times New Roman"/>
              </a:rPr>
              <a:t>particle,’ said</a:t>
            </a:r>
            <a:r>
              <a:rPr dirty="0" sz="1450" spc="-11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 will have to </a:t>
            </a:r>
            <a:r>
              <a:rPr dirty="0" sz="1450" spc="-5">
                <a:latin typeface="Times New Roman"/>
                <a:cs typeface="Times New Roman"/>
              </a:rPr>
              <a:t>be </a:t>
            </a:r>
            <a:r>
              <a:rPr dirty="0" sz="1450" spc="-10">
                <a:latin typeface="Times New Roman"/>
                <a:cs typeface="Times New Roman"/>
              </a:rPr>
              <a:t>attended </a:t>
            </a:r>
            <a:r>
              <a:rPr dirty="0" sz="1450" spc="-5">
                <a:latin typeface="Times New Roman"/>
                <a:cs typeface="Times New Roman"/>
              </a:rPr>
              <a:t>to, </a:t>
            </a:r>
            <a:r>
              <a:rPr dirty="0" sz="1450" spc="-15">
                <a:latin typeface="Times New Roman"/>
                <a:cs typeface="Times New Roman"/>
              </a:rPr>
              <a:t>however,’ </a:t>
            </a:r>
            <a:r>
              <a:rPr dirty="0" sz="1450" spc="-10">
                <a:latin typeface="Times New Roman"/>
                <a:cs typeface="Times New Roman"/>
              </a:rPr>
              <a:t>said</a:t>
            </a:r>
            <a:r>
              <a:rPr dirty="0" sz="1450" spc="-7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‘I </a:t>
            </a:r>
            <a:r>
              <a:rPr dirty="0" sz="1450" spc="-5">
                <a:latin typeface="Times New Roman"/>
                <a:cs typeface="Times New Roman"/>
              </a:rPr>
              <a:t>thought </a:t>
            </a:r>
            <a:r>
              <a:rPr dirty="0" sz="1450" spc="-10">
                <a:latin typeface="Times New Roman"/>
                <a:cs typeface="Times New Roman"/>
              </a:rPr>
              <a:t>you’d had enough </a:t>
            </a:r>
            <a:r>
              <a:rPr dirty="0" sz="1450" spc="-5">
                <a:latin typeface="Times New Roman"/>
                <a:cs typeface="Times New Roman"/>
              </a:rPr>
              <a:t>of </a:t>
            </a:r>
            <a:r>
              <a:rPr dirty="0" sz="1450" spc="-20">
                <a:latin typeface="Times New Roman"/>
                <a:cs typeface="Times New Roman"/>
              </a:rPr>
              <a:t>Waterloo,’ </a:t>
            </a:r>
            <a:r>
              <a:rPr dirty="0" sz="1450" spc="-10">
                <a:latin typeface="Times New Roman"/>
                <a:cs typeface="Times New Roman"/>
              </a:rPr>
              <a:t>returned the </a:t>
            </a:r>
            <a:r>
              <a:rPr dirty="0" sz="1450" spc="-20">
                <a:latin typeface="Times New Roman"/>
                <a:cs typeface="Times New Roman"/>
              </a:rPr>
              <a:t>lawyer.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started </a:t>
            </a:r>
            <a:r>
              <a:rPr dirty="0" sz="1450" spc="-5">
                <a:latin typeface="Times New Roman"/>
                <a:cs typeface="Times New Roman"/>
              </a:rPr>
              <a:t>a </a:t>
            </a:r>
            <a:r>
              <a:rPr dirty="0" sz="1450" spc="-10">
                <a:latin typeface="Times New Roman"/>
                <a:cs typeface="Times New Roman"/>
              </a:rPr>
              <a:t>morbid craving? </a:t>
            </a:r>
            <a:r>
              <a:rPr dirty="0" sz="1450" spc="-35">
                <a:latin typeface="Times New Roman"/>
                <a:cs typeface="Times New Roman"/>
              </a:rPr>
              <a:t>You’ve </a:t>
            </a:r>
            <a:r>
              <a:rPr dirty="0" sz="1450" spc="-10">
                <a:latin typeface="Times New Roman"/>
                <a:cs typeface="Times New Roman"/>
              </a:rPr>
              <a:t>never been yourself anyway since </a:t>
            </a:r>
            <a:r>
              <a:rPr dirty="0" sz="1450" spc="-5">
                <a:latin typeface="Times New Roman"/>
                <a:cs typeface="Times New Roman"/>
              </a:rPr>
              <a:t>you </a:t>
            </a:r>
            <a:r>
              <a:rPr dirty="0" sz="1450" spc="-10">
                <a:latin typeface="Times New Roman"/>
                <a:cs typeface="Times New Roman"/>
              </a:rPr>
              <a:t>lost  that beard. </a:t>
            </a:r>
            <a:r>
              <a:rPr dirty="0" sz="1450" spc="-5">
                <a:latin typeface="Times New Roman"/>
                <a:cs typeface="Times New Roman"/>
              </a:rPr>
              <a:t>I </a:t>
            </a:r>
            <a:r>
              <a:rPr dirty="0" sz="1450" spc="-10">
                <a:latin typeface="Times New Roman"/>
                <a:cs typeface="Times New Roman"/>
              </a:rPr>
              <a:t>believe now it was where </a:t>
            </a:r>
            <a:r>
              <a:rPr dirty="0" sz="1450" spc="-5">
                <a:latin typeface="Times New Roman"/>
                <a:cs typeface="Times New Roman"/>
              </a:rPr>
              <a:t>you </a:t>
            </a:r>
            <a:r>
              <a:rPr dirty="0" sz="1450" spc="-10">
                <a:latin typeface="Times New Roman"/>
                <a:cs typeface="Times New Roman"/>
              </a:rPr>
              <a:t>kept </a:t>
            </a:r>
            <a:r>
              <a:rPr dirty="0" sz="1450" spc="-5">
                <a:latin typeface="Times New Roman"/>
                <a:cs typeface="Times New Roman"/>
              </a:rPr>
              <a:t>your</a:t>
            </a:r>
            <a:r>
              <a:rPr dirty="0" sz="1450" spc="45">
                <a:latin typeface="Times New Roman"/>
                <a:cs typeface="Times New Roman"/>
              </a:rPr>
              <a:t> </a:t>
            </a:r>
            <a:r>
              <a:rPr dirty="0" sz="1450" spc="-10">
                <a:latin typeface="Times New Roman"/>
                <a:cs typeface="Times New Roman"/>
              </a:rPr>
              <a:t>senses.’</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said the </a:t>
            </a:r>
            <a:r>
              <a:rPr dirty="0" sz="1450" spc="-15">
                <a:latin typeface="Times New Roman"/>
                <a:cs typeface="Times New Roman"/>
              </a:rPr>
              <a:t>drawing-master, </a:t>
            </a:r>
            <a:r>
              <a:rPr dirty="0" sz="1450" spc="-10">
                <a:latin typeface="Times New Roman"/>
                <a:cs typeface="Times New Roman"/>
              </a:rPr>
              <a:t>‘I have tried to reason this matter  </a:t>
            </a:r>
            <a:r>
              <a:rPr dirty="0" sz="1450" spc="-5">
                <a:latin typeface="Times New Roman"/>
                <a:cs typeface="Times New Roman"/>
              </a:rPr>
              <a:t>out, </a:t>
            </a:r>
            <a:r>
              <a:rPr dirty="0" sz="1450" spc="-10">
                <a:latin typeface="Times New Roman"/>
                <a:cs typeface="Times New Roman"/>
              </a:rPr>
              <a:t>and, with </a:t>
            </a:r>
            <a:r>
              <a:rPr dirty="0" sz="1450" spc="-5">
                <a:latin typeface="Times New Roman"/>
                <a:cs typeface="Times New Roman"/>
              </a:rPr>
              <a:t>your </a:t>
            </a:r>
            <a:r>
              <a:rPr dirty="0" sz="1450" spc="-10">
                <a:latin typeface="Times New Roman"/>
                <a:cs typeface="Times New Roman"/>
              </a:rPr>
              <a:t>permission, </a:t>
            </a:r>
            <a:r>
              <a:rPr dirty="0" sz="1450" spc="-5">
                <a:latin typeface="Times New Roman"/>
                <a:cs typeface="Times New Roman"/>
              </a:rPr>
              <a:t>I </a:t>
            </a:r>
            <a:r>
              <a:rPr dirty="0" sz="1450" spc="-10">
                <a:latin typeface="Times New Roman"/>
                <a:cs typeface="Times New Roman"/>
              </a:rPr>
              <a:t>should like to lay before </a:t>
            </a:r>
            <a:r>
              <a:rPr dirty="0" sz="1450" spc="-5">
                <a:latin typeface="Times New Roman"/>
                <a:cs typeface="Times New Roman"/>
              </a:rPr>
              <a:t>you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results.’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‘Fire </a:t>
            </a:r>
            <a:r>
              <a:rPr dirty="0" sz="1450" spc="-25">
                <a:latin typeface="Times New Roman"/>
                <a:cs typeface="Times New Roman"/>
              </a:rPr>
              <a:t>away,’ </a:t>
            </a:r>
            <a:r>
              <a:rPr dirty="0" sz="1450" spc="-10">
                <a:latin typeface="Times New Roman"/>
                <a:cs typeface="Times New Roman"/>
              </a:rPr>
              <a:t>said Michael; </a:t>
            </a:r>
            <a:r>
              <a:rPr dirty="0" sz="1450" spc="-5">
                <a:latin typeface="Times New Roman"/>
                <a:cs typeface="Times New Roman"/>
              </a:rPr>
              <a:t>‘but </a:t>
            </a:r>
            <a:r>
              <a:rPr dirty="0" sz="1450" spc="-10">
                <a:latin typeface="Times New Roman"/>
                <a:cs typeface="Times New Roman"/>
              </a:rPr>
              <a:t>please, Pitman, remember </a:t>
            </a:r>
            <a:r>
              <a:rPr dirty="0" sz="1450" spc="-30">
                <a:latin typeface="Times New Roman"/>
                <a:cs typeface="Times New Roman"/>
              </a:rPr>
              <a:t>it’s </a:t>
            </a:r>
            <a:r>
              <a:rPr dirty="0" sz="1450" spc="-20">
                <a:latin typeface="Times New Roman"/>
                <a:cs typeface="Times New Roman"/>
              </a:rPr>
              <a:t>Sunday, </a:t>
            </a:r>
            <a:r>
              <a:rPr dirty="0" sz="1450" spc="-10">
                <a:latin typeface="Times New Roman"/>
                <a:cs typeface="Times New Roman"/>
              </a:rPr>
              <a:t>and  </a:t>
            </a:r>
            <a:r>
              <a:rPr dirty="0" sz="1450" spc="-25">
                <a:latin typeface="Times New Roman"/>
                <a:cs typeface="Times New Roman"/>
              </a:rPr>
              <a:t>let’s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bad</a:t>
            </a:r>
            <a:r>
              <a:rPr dirty="0" sz="1450" spc="15">
                <a:latin typeface="Times New Roman"/>
                <a:cs typeface="Times New Roman"/>
              </a:rPr>
              <a:t> </a:t>
            </a:r>
            <a:r>
              <a:rPr dirty="0" sz="1450" spc="-10">
                <a:latin typeface="Times New Roman"/>
                <a:cs typeface="Times New Roman"/>
              </a:rPr>
              <a:t>language.’</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‘There are three views open to </a:t>
            </a:r>
            <a:r>
              <a:rPr dirty="0" sz="1450" spc="-5">
                <a:latin typeface="Times New Roman"/>
                <a:cs typeface="Times New Roman"/>
              </a:rPr>
              <a:t>us,’ </a:t>
            </a:r>
            <a:r>
              <a:rPr dirty="0" sz="1450" spc="-10">
                <a:latin typeface="Times New Roman"/>
                <a:cs typeface="Times New Roman"/>
              </a:rPr>
              <a:t>began Pitman. ‘First this may </a:t>
            </a:r>
            <a:r>
              <a:rPr dirty="0" sz="1450" spc="-5">
                <a:latin typeface="Times New Roman"/>
                <a:cs typeface="Times New Roman"/>
              </a:rPr>
              <a:t>be  </a:t>
            </a:r>
            <a:r>
              <a:rPr dirty="0" sz="1450" spc="-10">
                <a:latin typeface="Times New Roman"/>
                <a:cs typeface="Times New Roman"/>
              </a:rPr>
              <a:t>connected with the barrel; second, it may </a:t>
            </a:r>
            <a:r>
              <a:rPr dirty="0" sz="1450" spc="-5">
                <a:latin typeface="Times New Roman"/>
                <a:cs typeface="Times New Roman"/>
              </a:rPr>
              <a:t>be </a:t>
            </a:r>
            <a:r>
              <a:rPr dirty="0" sz="1450" spc="-10">
                <a:latin typeface="Times New Roman"/>
                <a:cs typeface="Times New Roman"/>
              </a:rPr>
              <a:t>connected with Mr </a:t>
            </a:r>
            <a:r>
              <a:rPr dirty="0" sz="1450" spc="-15">
                <a:latin typeface="Times New Roman"/>
                <a:cs typeface="Times New Roman"/>
              </a:rPr>
              <a:t>Semitopolis’s  </a:t>
            </a:r>
            <a:r>
              <a:rPr dirty="0" sz="1450" spc="-10">
                <a:latin typeface="Times New Roman"/>
                <a:cs typeface="Times New Roman"/>
              </a:rPr>
              <a:t>statue; and third, it may </a:t>
            </a:r>
            <a:r>
              <a:rPr dirty="0" sz="1450" spc="-5">
                <a:latin typeface="Times New Roman"/>
                <a:cs typeface="Times New Roman"/>
              </a:rPr>
              <a:t>be </a:t>
            </a:r>
            <a:r>
              <a:rPr dirty="0" sz="1450" spc="-10">
                <a:latin typeface="Times New Roman"/>
                <a:cs typeface="Times New Roman"/>
              </a:rPr>
              <a:t>from my </a:t>
            </a:r>
            <a:r>
              <a:rPr dirty="0" sz="1450" spc="-25">
                <a:latin typeface="Times New Roman"/>
                <a:cs typeface="Times New Roman"/>
              </a:rPr>
              <a:t>wife’s </a:t>
            </a:r>
            <a:r>
              <a:rPr dirty="0" sz="1450" spc="-15">
                <a:latin typeface="Times New Roman"/>
                <a:cs typeface="Times New Roman"/>
              </a:rPr>
              <a:t>brother, </a:t>
            </a:r>
            <a:r>
              <a:rPr dirty="0" sz="1450" spc="-10">
                <a:latin typeface="Times New Roman"/>
                <a:cs typeface="Times New Roman"/>
              </a:rPr>
              <a:t>who went to Australia. In  the first case, which is </a:t>
            </a:r>
            <a:r>
              <a:rPr dirty="0" sz="1450" spc="-5">
                <a:latin typeface="Times New Roman"/>
                <a:cs typeface="Times New Roman"/>
              </a:rPr>
              <a:t>of </a:t>
            </a:r>
            <a:r>
              <a:rPr dirty="0" sz="1450" spc="-10">
                <a:latin typeface="Times New Roman"/>
                <a:cs typeface="Times New Roman"/>
              </a:rPr>
              <a:t>course possible, </a:t>
            </a:r>
            <a:r>
              <a:rPr dirty="0" sz="1450" spc="-5">
                <a:latin typeface="Times New Roman"/>
                <a:cs typeface="Times New Roman"/>
              </a:rPr>
              <a:t>I </a:t>
            </a:r>
            <a:r>
              <a:rPr dirty="0" sz="1450" spc="-10">
                <a:latin typeface="Times New Roman"/>
                <a:cs typeface="Times New Roman"/>
              </a:rPr>
              <a:t>confess the matter would </a:t>
            </a:r>
            <a:r>
              <a:rPr dirty="0" sz="1450" spc="-5">
                <a:latin typeface="Times New Roman"/>
                <a:cs typeface="Times New Roman"/>
              </a:rPr>
              <a:t>be </a:t>
            </a:r>
            <a:r>
              <a:rPr dirty="0" sz="1450" spc="-10">
                <a:latin typeface="Times New Roman"/>
                <a:cs typeface="Times New Roman"/>
              </a:rPr>
              <a:t>best  allowed to</a:t>
            </a:r>
            <a:r>
              <a:rPr dirty="0" sz="1450" spc="-5">
                <a:latin typeface="Times New Roman"/>
                <a:cs typeface="Times New Roman"/>
              </a:rPr>
              <a:t> drop.’</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court is with </a:t>
            </a:r>
            <a:r>
              <a:rPr dirty="0" sz="1450" spc="-5">
                <a:latin typeface="Times New Roman"/>
                <a:cs typeface="Times New Roman"/>
              </a:rPr>
              <a:t>you </a:t>
            </a:r>
            <a:r>
              <a:rPr dirty="0" sz="1450" spc="-10">
                <a:latin typeface="Times New Roman"/>
                <a:cs typeface="Times New Roman"/>
              </a:rPr>
              <a:t>there, Brother Pitman,’ said</a:t>
            </a:r>
            <a:r>
              <a:rPr dirty="0" sz="1450" spc="-6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‘In the second,’ continued the </a:t>
            </a:r>
            <a:r>
              <a:rPr dirty="0" sz="1450" spc="-20">
                <a:latin typeface="Times New Roman"/>
                <a:cs typeface="Times New Roman"/>
              </a:rPr>
              <a:t>other, </a:t>
            </a:r>
            <a:r>
              <a:rPr dirty="0" sz="1450" spc="-10">
                <a:latin typeface="Times New Roman"/>
                <a:cs typeface="Times New Roman"/>
              </a:rPr>
              <a:t>‘it is plainly my duty to leave </a:t>
            </a:r>
            <a:r>
              <a:rPr dirty="0" sz="1450" spc="-5">
                <a:latin typeface="Times New Roman"/>
                <a:cs typeface="Times New Roman"/>
              </a:rPr>
              <a:t>no </a:t>
            </a:r>
            <a:r>
              <a:rPr dirty="0" sz="1450" spc="-10">
                <a:latin typeface="Times New Roman"/>
                <a:cs typeface="Times New Roman"/>
              </a:rPr>
              <a:t>stone  unturned for the recovery </a:t>
            </a:r>
            <a:r>
              <a:rPr dirty="0" sz="1450" spc="-5">
                <a:latin typeface="Times New Roman"/>
                <a:cs typeface="Times New Roman"/>
              </a:rPr>
              <a:t>of </a:t>
            </a:r>
            <a:r>
              <a:rPr dirty="0" sz="1450" spc="-10">
                <a:latin typeface="Times New Roman"/>
                <a:cs typeface="Times New Roman"/>
              </a:rPr>
              <a:t>the lost</a:t>
            </a:r>
            <a:r>
              <a:rPr dirty="0" sz="1450" spc="25">
                <a:latin typeface="Times New Roman"/>
                <a:cs typeface="Times New Roman"/>
              </a:rPr>
              <a:t> </a:t>
            </a:r>
            <a:r>
              <a:rPr dirty="0" sz="1450" spc="-10">
                <a:latin typeface="Times New Roman"/>
                <a:cs typeface="Times New Roman"/>
              </a:rPr>
              <a:t>antique.’</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‘My dear </a:t>
            </a:r>
            <a:r>
              <a:rPr dirty="0" sz="1450" spc="-25">
                <a:latin typeface="Times New Roman"/>
                <a:cs typeface="Times New Roman"/>
              </a:rPr>
              <a:t>fellow, </a:t>
            </a:r>
            <a:r>
              <a:rPr dirty="0" sz="1450" spc="-10">
                <a:latin typeface="Times New Roman"/>
                <a:cs typeface="Times New Roman"/>
              </a:rPr>
              <a:t>Semitopolis has come down like </a:t>
            </a:r>
            <a:r>
              <a:rPr dirty="0" sz="1450" spc="-5">
                <a:latin typeface="Times New Roman"/>
                <a:cs typeface="Times New Roman"/>
              </a:rPr>
              <a:t>a </a:t>
            </a:r>
            <a:r>
              <a:rPr dirty="0" sz="1450" spc="-10">
                <a:latin typeface="Times New Roman"/>
                <a:cs typeface="Times New Roman"/>
              </a:rPr>
              <a:t>trump; </a:t>
            </a:r>
            <a:r>
              <a:rPr dirty="0" sz="1450" spc="-5">
                <a:latin typeface="Times New Roman"/>
                <a:cs typeface="Times New Roman"/>
              </a:rPr>
              <a:t>he </a:t>
            </a:r>
            <a:r>
              <a:rPr dirty="0" sz="1450" spc="-10">
                <a:latin typeface="Times New Roman"/>
                <a:cs typeface="Times New Roman"/>
              </a:rPr>
              <a:t>has pocketed  the loss and left </a:t>
            </a:r>
            <a:r>
              <a:rPr dirty="0" sz="1450" spc="-5">
                <a:latin typeface="Times New Roman"/>
                <a:cs typeface="Times New Roman"/>
              </a:rPr>
              <a:t>you </a:t>
            </a:r>
            <a:r>
              <a:rPr dirty="0" sz="1450" spc="-10">
                <a:latin typeface="Times New Roman"/>
                <a:cs typeface="Times New Roman"/>
              </a:rPr>
              <a:t>the profit. What more would </a:t>
            </a:r>
            <a:r>
              <a:rPr dirty="0" sz="1450" spc="-5">
                <a:latin typeface="Times New Roman"/>
                <a:cs typeface="Times New Roman"/>
              </a:rPr>
              <a:t>you </a:t>
            </a:r>
            <a:r>
              <a:rPr dirty="0" sz="1450" spc="-10">
                <a:latin typeface="Times New Roman"/>
                <a:cs typeface="Times New Roman"/>
              </a:rPr>
              <a:t>have?’ enquired the  </a:t>
            </a:r>
            <a:r>
              <a:rPr dirty="0" sz="1450" spc="-20">
                <a:latin typeface="Times New Roman"/>
                <a:cs typeface="Times New Roman"/>
              </a:rPr>
              <a:t>lawyer.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conceive, </a:t>
            </a:r>
            <a:r>
              <a:rPr dirty="0" sz="1450" spc="-25">
                <a:latin typeface="Times New Roman"/>
                <a:cs typeface="Times New Roman"/>
              </a:rPr>
              <a:t>sir, </a:t>
            </a:r>
            <a:r>
              <a:rPr dirty="0" sz="1450" spc="-10">
                <a:latin typeface="Times New Roman"/>
                <a:cs typeface="Times New Roman"/>
              </a:rPr>
              <a:t>under correction, that Mr </a:t>
            </a:r>
            <a:r>
              <a:rPr dirty="0" sz="1450" spc="-15">
                <a:latin typeface="Times New Roman"/>
                <a:cs typeface="Times New Roman"/>
              </a:rPr>
              <a:t>Semitopolis’s </a:t>
            </a:r>
            <a:r>
              <a:rPr dirty="0" sz="1450" spc="-10">
                <a:latin typeface="Times New Roman"/>
                <a:cs typeface="Times New Roman"/>
              </a:rPr>
              <a:t>generosity </a:t>
            </a:r>
            <a:r>
              <a:rPr dirty="0" sz="1450" spc="-5">
                <a:latin typeface="Times New Roman"/>
                <a:cs typeface="Times New Roman"/>
              </a:rPr>
              <a:t>binds  </a:t>
            </a:r>
            <a:r>
              <a:rPr dirty="0" sz="1450" spc="-10">
                <a:latin typeface="Times New Roman"/>
                <a:cs typeface="Times New Roman"/>
              </a:rPr>
              <a:t>me to even greater exertion,’ said the </a:t>
            </a:r>
            <a:r>
              <a:rPr dirty="0" sz="1450" spc="-15">
                <a:latin typeface="Times New Roman"/>
                <a:cs typeface="Times New Roman"/>
              </a:rPr>
              <a:t>drawing-master. </a:t>
            </a:r>
            <a:r>
              <a:rPr dirty="0" sz="1450" spc="-10">
                <a:latin typeface="Times New Roman"/>
                <a:cs typeface="Times New Roman"/>
              </a:rPr>
              <a:t>‘The whole business  was unfortunate; it was—I need </a:t>
            </a:r>
            <a:r>
              <a:rPr dirty="0" sz="1450" spc="-5">
                <a:latin typeface="Times New Roman"/>
                <a:cs typeface="Times New Roman"/>
              </a:rPr>
              <a:t>not </a:t>
            </a:r>
            <a:r>
              <a:rPr dirty="0" sz="1450" spc="-10">
                <a:latin typeface="Times New Roman"/>
                <a:cs typeface="Times New Roman"/>
              </a:rPr>
              <a:t>disguise it from you—it was illegal from  the first: the more reason that </a:t>
            </a:r>
            <a:r>
              <a:rPr dirty="0" sz="1450" spc="-5">
                <a:latin typeface="Times New Roman"/>
                <a:cs typeface="Times New Roman"/>
              </a:rPr>
              <a:t>I </a:t>
            </a:r>
            <a:r>
              <a:rPr dirty="0" sz="1450" spc="-10">
                <a:latin typeface="Times New Roman"/>
                <a:cs typeface="Times New Roman"/>
              </a:rPr>
              <a:t>should try to behave like </a:t>
            </a:r>
            <a:r>
              <a:rPr dirty="0" sz="1450" spc="-5">
                <a:latin typeface="Times New Roman"/>
                <a:cs typeface="Times New Roman"/>
              </a:rPr>
              <a:t>a </a:t>
            </a:r>
            <a:r>
              <a:rPr dirty="0" sz="1450" spc="-10">
                <a:latin typeface="Times New Roman"/>
                <a:cs typeface="Times New Roman"/>
              </a:rPr>
              <a:t>gentleman,’  concluded Pitman,</a:t>
            </a:r>
            <a:r>
              <a:rPr dirty="0" sz="1450" spc="-5">
                <a:latin typeface="Times New Roman"/>
                <a:cs typeface="Times New Roman"/>
              </a:rPr>
              <a:t> </a:t>
            </a:r>
            <a:r>
              <a:rPr dirty="0" sz="1450" spc="-10">
                <a:latin typeface="Times New Roman"/>
                <a:cs typeface="Times New Roman"/>
              </a:rPr>
              <a:t>flushing.</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 have nothing to say to that,’ returned the </a:t>
            </a:r>
            <a:r>
              <a:rPr dirty="0" sz="1450" spc="-20">
                <a:latin typeface="Times New Roman"/>
                <a:cs typeface="Times New Roman"/>
              </a:rPr>
              <a:t>lawyer. </a:t>
            </a:r>
            <a:r>
              <a:rPr dirty="0" sz="1450" spc="-10">
                <a:latin typeface="Times New Roman"/>
                <a:cs typeface="Times New Roman"/>
              </a:rPr>
              <a:t>‘I have sometimes  </a:t>
            </a:r>
            <a:r>
              <a:rPr dirty="0" sz="1450" spc="-5">
                <a:latin typeface="Times New Roman"/>
                <a:cs typeface="Times New Roman"/>
              </a:rPr>
              <a:t>thought I </a:t>
            </a:r>
            <a:r>
              <a:rPr dirty="0" sz="1450" spc="-10">
                <a:latin typeface="Times New Roman"/>
                <a:cs typeface="Times New Roman"/>
              </a:rPr>
              <a:t>should like to try to behave like </a:t>
            </a:r>
            <a:r>
              <a:rPr dirty="0" sz="1450" spc="-5">
                <a:latin typeface="Times New Roman"/>
                <a:cs typeface="Times New Roman"/>
              </a:rPr>
              <a:t>a </a:t>
            </a:r>
            <a:r>
              <a:rPr dirty="0" sz="1450" spc="-10">
                <a:latin typeface="Times New Roman"/>
                <a:cs typeface="Times New Roman"/>
              </a:rPr>
              <a:t>gentleman myself; only </a:t>
            </a:r>
            <a:r>
              <a:rPr dirty="0" sz="1450" spc="-30">
                <a:latin typeface="Times New Roman"/>
                <a:cs typeface="Times New Roman"/>
              </a:rPr>
              <a:t>it’s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one-sided business, with the world and the legal profession as they</a:t>
            </a:r>
            <a:r>
              <a:rPr dirty="0" sz="1450" spc="9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‘Then, in the third,’ resumed the </a:t>
            </a:r>
            <a:r>
              <a:rPr dirty="0" sz="1450" spc="-15">
                <a:latin typeface="Times New Roman"/>
                <a:cs typeface="Times New Roman"/>
              </a:rPr>
              <a:t>drawing-master, </a:t>
            </a:r>
            <a:r>
              <a:rPr dirty="0" sz="1450" spc="-10">
                <a:latin typeface="Times New Roman"/>
                <a:cs typeface="Times New Roman"/>
              </a:rPr>
              <a:t>‘if </a:t>
            </a:r>
            <a:r>
              <a:rPr dirty="0" sz="1450" spc="-30">
                <a:latin typeface="Times New Roman"/>
                <a:cs typeface="Times New Roman"/>
              </a:rPr>
              <a:t>it’s </a:t>
            </a:r>
            <a:r>
              <a:rPr dirty="0" sz="1450" spc="-10">
                <a:latin typeface="Times New Roman"/>
                <a:cs typeface="Times New Roman"/>
              </a:rPr>
              <a:t>Uncle </a:t>
            </a:r>
            <a:r>
              <a:rPr dirty="0" sz="1450" spc="-25">
                <a:latin typeface="Times New Roman"/>
                <a:cs typeface="Times New Roman"/>
              </a:rPr>
              <a:t>Tim,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our </a:t>
            </a:r>
            <a:r>
              <a:rPr dirty="0" sz="1450" spc="-20">
                <a:latin typeface="Times New Roman"/>
                <a:cs typeface="Times New Roman"/>
              </a:rPr>
              <a:t>fortune’s</a:t>
            </a:r>
            <a:r>
              <a:rPr dirty="0" sz="1450" spc="-5">
                <a:latin typeface="Times New Roman"/>
                <a:cs typeface="Times New Roman"/>
              </a:rPr>
              <a:t> </a:t>
            </a:r>
            <a:r>
              <a:rPr dirty="0" sz="1450" spc="-10">
                <a:latin typeface="Times New Roman"/>
                <a:cs typeface="Times New Roman"/>
              </a:rPr>
              <a:t>made.’</a:t>
            </a:r>
            <a:endParaRPr sz="1450">
              <a:latin typeface="Times New Roman"/>
              <a:cs typeface="Times New Roman"/>
            </a:endParaRPr>
          </a:p>
          <a:p>
            <a:pPr algn="just" marL="268605">
              <a:lnSpc>
                <a:spcPct val="100000"/>
              </a:lnSpc>
              <a:spcBef>
                <a:spcPts val="720"/>
              </a:spcBef>
            </a:pP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Uncle </a:t>
            </a:r>
            <a:r>
              <a:rPr dirty="0" sz="1450" spc="-25">
                <a:latin typeface="Times New Roman"/>
                <a:cs typeface="Times New Roman"/>
              </a:rPr>
              <a:t>Tim, </a:t>
            </a:r>
            <a:r>
              <a:rPr dirty="0" sz="1450" spc="-5">
                <a:latin typeface="Times New Roman"/>
                <a:cs typeface="Times New Roman"/>
              </a:rPr>
              <a:t>though,’ </a:t>
            </a:r>
            <a:r>
              <a:rPr dirty="0" sz="1450" spc="-10">
                <a:latin typeface="Times New Roman"/>
                <a:cs typeface="Times New Roman"/>
              </a:rPr>
              <a:t>said the</a:t>
            </a:r>
            <a:r>
              <a:rPr dirty="0" sz="1450" spc="-65">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observed that very remarkable expression: </a:t>
            </a:r>
            <a:r>
              <a:rPr dirty="0" sz="1450" spc="-15">
                <a:latin typeface="Times New Roman"/>
                <a:cs typeface="Times New Roman"/>
              </a:rPr>
              <a:t>SOMETHING </a:t>
            </a:r>
            <a:r>
              <a:rPr dirty="0" sz="1450" spc="-25">
                <a:latin typeface="Times New Roman"/>
                <a:cs typeface="Times New Roman"/>
              </a:rPr>
              <a:t>TO  </a:t>
            </a:r>
            <a:r>
              <a:rPr dirty="0" sz="1450" spc="-10">
                <a:latin typeface="Times New Roman"/>
                <a:cs typeface="Times New Roman"/>
              </a:rPr>
              <a:t>HIS </a:t>
            </a:r>
            <a:r>
              <a:rPr dirty="0" sz="1450" spc="-40">
                <a:latin typeface="Times New Roman"/>
                <a:cs typeface="Times New Roman"/>
              </a:rPr>
              <a:t>ADVANTAGE?’ </a:t>
            </a:r>
            <a:r>
              <a:rPr dirty="0" sz="1450" spc="-10">
                <a:latin typeface="Times New Roman"/>
                <a:cs typeface="Times New Roman"/>
              </a:rPr>
              <a:t>enquired Pitman</a:t>
            </a:r>
            <a:r>
              <a:rPr dirty="0" sz="1450" spc="-70">
                <a:latin typeface="Times New Roman"/>
                <a:cs typeface="Times New Roman"/>
              </a:rPr>
              <a:t> </a:t>
            </a:r>
            <a:r>
              <a:rPr dirty="0" sz="1450" spc="-20">
                <a:latin typeface="Times New Roman"/>
                <a:cs typeface="Times New Roman"/>
              </a:rPr>
              <a:t>shrewdly.</a:t>
            </a:r>
            <a:endParaRPr sz="1450">
              <a:latin typeface="Times New Roman"/>
              <a:cs typeface="Times New Roman"/>
            </a:endParaRPr>
          </a:p>
          <a:p>
            <a:pPr algn="just" marL="12700" marR="7620" indent="255904">
              <a:lnSpc>
                <a:spcPts val="1730"/>
              </a:lnSpc>
              <a:spcBef>
                <a:spcPts val="790"/>
              </a:spcBef>
            </a:pPr>
            <a:r>
              <a:rPr dirty="0" sz="1450" spc="-45">
                <a:latin typeface="Times New Roman"/>
                <a:cs typeface="Times New Roman"/>
              </a:rPr>
              <a:t>‘You </a:t>
            </a:r>
            <a:r>
              <a:rPr dirty="0" sz="1450" spc="-10">
                <a:latin typeface="Times New Roman"/>
                <a:cs typeface="Times New Roman"/>
              </a:rPr>
              <a:t>innocent mutton,’ said Michael, </a:t>
            </a:r>
            <a:r>
              <a:rPr dirty="0" sz="1450" spc="-25">
                <a:latin typeface="Times New Roman"/>
                <a:cs typeface="Times New Roman"/>
              </a:rPr>
              <a:t>‘it’s </a:t>
            </a:r>
            <a:r>
              <a:rPr dirty="0" sz="1450" spc="-10">
                <a:latin typeface="Times New Roman"/>
                <a:cs typeface="Times New Roman"/>
              </a:rPr>
              <a:t>the seediest commonplace in the  English language, and only proves the advertiser is an ass. Let me demolish  </a:t>
            </a:r>
            <a:r>
              <a:rPr dirty="0" sz="1450" spc="-5">
                <a:latin typeface="Times New Roman"/>
                <a:cs typeface="Times New Roman"/>
              </a:rPr>
              <a:t>your </a:t>
            </a:r>
            <a:r>
              <a:rPr dirty="0" sz="1450" spc="-10">
                <a:latin typeface="Times New Roman"/>
                <a:cs typeface="Times New Roman"/>
              </a:rPr>
              <a:t>house </a:t>
            </a:r>
            <a:r>
              <a:rPr dirty="0" sz="1450" spc="-5">
                <a:latin typeface="Times New Roman"/>
                <a:cs typeface="Times New Roman"/>
              </a:rPr>
              <a:t>of </a:t>
            </a:r>
            <a:r>
              <a:rPr dirty="0" sz="1450" spc="-10">
                <a:latin typeface="Times New Roman"/>
                <a:cs typeface="Times New Roman"/>
              </a:rPr>
              <a:t>cards for </a:t>
            </a:r>
            <a:r>
              <a:rPr dirty="0" sz="1450" spc="-5">
                <a:latin typeface="Times New Roman"/>
                <a:cs typeface="Times New Roman"/>
              </a:rPr>
              <a:t>you </a:t>
            </a:r>
            <a:r>
              <a:rPr dirty="0" sz="1450" spc="-10">
                <a:latin typeface="Times New Roman"/>
                <a:cs typeface="Times New Roman"/>
              </a:rPr>
              <a:t>at once. </a:t>
            </a:r>
            <a:r>
              <a:rPr dirty="0" sz="1450" spc="-30">
                <a:latin typeface="Times New Roman"/>
                <a:cs typeface="Times New Roman"/>
              </a:rPr>
              <a:t>Would </a:t>
            </a:r>
            <a:r>
              <a:rPr dirty="0" sz="1450" spc="-10">
                <a:latin typeface="Times New Roman"/>
                <a:cs typeface="Times New Roman"/>
              </a:rPr>
              <a:t>Uncle </a:t>
            </a:r>
            <a:r>
              <a:rPr dirty="0" sz="1450" spc="-30">
                <a:latin typeface="Times New Roman"/>
                <a:cs typeface="Times New Roman"/>
              </a:rPr>
              <a:t>Tim </a:t>
            </a:r>
            <a:r>
              <a:rPr dirty="0" sz="1450" spc="-10">
                <a:latin typeface="Times New Roman"/>
                <a:cs typeface="Times New Roman"/>
              </a:rPr>
              <a:t>make that blunder in  </a:t>
            </a:r>
            <a:r>
              <a:rPr dirty="0" sz="1450" spc="-5">
                <a:latin typeface="Times New Roman"/>
                <a:cs typeface="Times New Roman"/>
              </a:rPr>
              <a:t>your </a:t>
            </a:r>
            <a:r>
              <a:rPr dirty="0" sz="1450" spc="-10">
                <a:latin typeface="Times New Roman"/>
                <a:cs typeface="Times New Roman"/>
              </a:rPr>
              <a:t>name?—in itself, the blunder is delicious, </a:t>
            </a:r>
            <a:r>
              <a:rPr dirty="0" sz="1450" spc="-5">
                <a:latin typeface="Times New Roman"/>
                <a:cs typeface="Times New Roman"/>
              </a:rPr>
              <a:t>a huge </a:t>
            </a:r>
            <a:r>
              <a:rPr dirty="0" sz="1450" spc="-10">
                <a:latin typeface="Times New Roman"/>
                <a:cs typeface="Times New Roman"/>
              </a:rPr>
              <a:t>improvement </a:t>
            </a:r>
            <a:r>
              <a:rPr dirty="0" sz="1450" spc="-5">
                <a:latin typeface="Times New Roman"/>
                <a:cs typeface="Times New Roman"/>
              </a:rPr>
              <a:t>on </a:t>
            </a:r>
            <a:r>
              <a:rPr dirty="0" sz="1450" spc="-10">
                <a:latin typeface="Times New Roman"/>
                <a:cs typeface="Times New Roman"/>
              </a:rPr>
              <a:t>the  gross </a:t>
            </a:r>
            <a:r>
              <a:rPr dirty="0" sz="1450" spc="-20">
                <a:latin typeface="Times New Roman"/>
                <a:cs typeface="Times New Roman"/>
              </a:rPr>
              <a:t>reality,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mean to adopt it in the future; </a:t>
            </a:r>
            <a:r>
              <a:rPr dirty="0" sz="1450" spc="-5">
                <a:latin typeface="Times New Roman"/>
                <a:cs typeface="Times New Roman"/>
              </a:rPr>
              <a:t>but </a:t>
            </a:r>
            <a:r>
              <a:rPr dirty="0" sz="1450" spc="-10">
                <a:latin typeface="Times New Roman"/>
                <a:cs typeface="Times New Roman"/>
              </a:rPr>
              <a:t>is it like Uncle</a:t>
            </a:r>
            <a:r>
              <a:rPr dirty="0" sz="1450" spc="130">
                <a:latin typeface="Times New Roman"/>
                <a:cs typeface="Times New Roman"/>
              </a:rPr>
              <a:t> </a:t>
            </a:r>
            <a:r>
              <a:rPr dirty="0" sz="1450" spc="-20">
                <a:latin typeface="Times New Roman"/>
                <a:cs typeface="Times New Roman"/>
              </a:rPr>
              <a:t>Tim?’</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‘No,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like him,’ Pitman admitted. ‘But his mind may have become  unhinged at</a:t>
            </a:r>
            <a:r>
              <a:rPr dirty="0" sz="1450" spc="-5">
                <a:latin typeface="Times New Roman"/>
                <a:cs typeface="Times New Roman"/>
              </a:rPr>
              <a:t> </a:t>
            </a:r>
            <a:r>
              <a:rPr dirty="0" sz="1450" spc="-10">
                <a:latin typeface="Times New Roman"/>
                <a:cs typeface="Times New Roman"/>
              </a:rPr>
              <a:t>Ballarat.’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come to that, Pitman,’ said Michael, ‘the advertiser may </a:t>
            </a:r>
            <a:r>
              <a:rPr dirty="0" sz="1450" spc="-5">
                <a:latin typeface="Times New Roman"/>
                <a:cs typeface="Times New Roman"/>
              </a:rPr>
              <a:t>be </a:t>
            </a:r>
            <a:r>
              <a:rPr dirty="0" sz="1450" spc="-10">
                <a:latin typeface="Times New Roman"/>
                <a:cs typeface="Times New Roman"/>
              </a:rPr>
              <a:t>Queen  </a:t>
            </a:r>
            <a:r>
              <a:rPr dirty="0" sz="1450" spc="-20">
                <a:latin typeface="Times New Roman"/>
                <a:cs typeface="Times New Roman"/>
              </a:rPr>
              <a:t>Victoria, </a:t>
            </a:r>
            <a:r>
              <a:rPr dirty="0" sz="1450" spc="-10">
                <a:latin typeface="Times New Roman"/>
                <a:cs typeface="Times New Roman"/>
              </a:rPr>
              <a:t>fired with the desire to make </a:t>
            </a:r>
            <a:r>
              <a:rPr dirty="0" sz="1450" spc="-5">
                <a:latin typeface="Times New Roman"/>
                <a:cs typeface="Times New Roman"/>
              </a:rPr>
              <a:t>a duke of you. I put </a:t>
            </a:r>
            <a:r>
              <a:rPr dirty="0" sz="1450" spc="-10">
                <a:latin typeface="Times New Roman"/>
                <a:cs typeface="Times New Roman"/>
              </a:rPr>
              <a:t>it to yourself if  </a:t>
            </a:r>
            <a:r>
              <a:rPr dirty="0" sz="1450" spc="-25">
                <a:latin typeface="Times New Roman"/>
                <a:cs typeface="Times New Roman"/>
              </a:rPr>
              <a:t>that’s </a:t>
            </a:r>
            <a:r>
              <a:rPr dirty="0" sz="1450" spc="-10">
                <a:latin typeface="Times New Roman"/>
                <a:cs typeface="Times New Roman"/>
              </a:rPr>
              <a:t>probable; and yet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against the laws </a:t>
            </a:r>
            <a:r>
              <a:rPr dirty="0" sz="1450" spc="-5">
                <a:latin typeface="Times New Roman"/>
                <a:cs typeface="Times New Roman"/>
              </a:rPr>
              <a:t>of </a:t>
            </a:r>
            <a:r>
              <a:rPr dirty="0" sz="1450" spc="-10">
                <a:latin typeface="Times New Roman"/>
                <a:cs typeface="Times New Roman"/>
              </a:rPr>
              <a:t>nature. But we sit here to  consider probabilities; and with </a:t>
            </a:r>
            <a:r>
              <a:rPr dirty="0" sz="1450" spc="-5">
                <a:latin typeface="Times New Roman"/>
                <a:cs typeface="Times New Roman"/>
              </a:rPr>
              <a:t>your </a:t>
            </a:r>
            <a:r>
              <a:rPr dirty="0" sz="1450" spc="-10">
                <a:latin typeface="Times New Roman"/>
                <a:cs typeface="Times New Roman"/>
              </a:rPr>
              <a:t>genteel permission, </a:t>
            </a:r>
            <a:r>
              <a:rPr dirty="0" sz="1450" spc="-5">
                <a:latin typeface="Times New Roman"/>
                <a:cs typeface="Times New Roman"/>
              </a:rPr>
              <a:t>I </a:t>
            </a:r>
            <a:r>
              <a:rPr dirty="0" sz="1450" spc="-10">
                <a:latin typeface="Times New Roman"/>
                <a:cs typeface="Times New Roman"/>
              </a:rPr>
              <a:t>eliminate her  Majesty and Uncle </a:t>
            </a:r>
            <a:r>
              <a:rPr dirty="0" sz="1450" spc="-30">
                <a:latin typeface="Times New Roman"/>
                <a:cs typeface="Times New Roman"/>
              </a:rPr>
              <a:t>Tim </a:t>
            </a:r>
            <a:r>
              <a:rPr dirty="0" sz="1450" spc="-5">
                <a:latin typeface="Times New Roman"/>
                <a:cs typeface="Times New Roman"/>
              </a:rPr>
              <a:t>on </a:t>
            </a:r>
            <a:r>
              <a:rPr dirty="0" sz="1450" spc="-10">
                <a:latin typeface="Times New Roman"/>
                <a:cs typeface="Times New Roman"/>
              </a:rPr>
              <a:t>the threshold. </a:t>
            </a:r>
            <a:r>
              <a:rPr dirty="0" sz="1450" spc="-60">
                <a:latin typeface="Times New Roman"/>
                <a:cs typeface="Times New Roman"/>
              </a:rPr>
              <a:t>To </a:t>
            </a:r>
            <a:r>
              <a:rPr dirty="0" sz="1450" spc="-10">
                <a:latin typeface="Times New Roman"/>
                <a:cs typeface="Times New Roman"/>
              </a:rPr>
              <a:t>proceed, we have </a:t>
            </a:r>
            <a:r>
              <a:rPr dirty="0" sz="1450" spc="-5">
                <a:latin typeface="Times New Roman"/>
                <a:cs typeface="Times New Roman"/>
              </a:rPr>
              <a:t>your </a:t>
            </a:r>
            <a:r>
              <a:rPr dirty="0" sz="1450" spc="-10">
                <a:latin typeface="Times New Roman"/>
                <a:cs typeface="Times New Roman"/>
              </a:rPr>
              <a:t>second  idea, that this has some connection with the statue. Possible; </a:t>
            </a:r>
            <a:r>
              <a:rPr dirty="0" sz="1450" spc="-5">
                <a:latin typeface="Times New Roman"/>
                <a:cs typeface="Times New Roman"/>
              </a:rPr>
              <a:t>but </a:t>
            </a:r>
            <a:r>
              <a:rPr dirty="0" sz="1450" spc="-10">
                <a:latin typeface="Times New Roman"/>
                <a:cs typeface="Times New Roman"/>
              </a:rPr>
              <a:t>in that case  who</a:t>
            </a:r>
            <a:r>
              <a:rPr dirty="0" sz="1450" spc="70">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advertiser?</a:t>
            </a:r>
            <a:r>
              <a:rPr dirty="0" sz="1450" spc="70">
                <a:latin typeface="Times New Roman"/>
                <a:cs typeface="Times New Roman"/>
              </a:rPr>
              <a:t> </a:t>
            </a:r>
            <a:r>
              <a:rPr dirty="0" sz="1450" spc="-10">
                <a:latin typeface="Times New Roman"/>
                <a:cs typeface="Times New Roman"/>
              </a:rPr>
              <a:t>Not</a:t>
            </a:r>
            <a:r>
              <a:rPr dirty="0" sz="1450" spc="70">
                <a:latin typeface="Times New Roman"/>
                <a:cs typeface="Times New Roman"/>
              </a:rPr>
              <a:t> </a:t>
            </a:r>
            <a:r>
              <a:rPr dirty="0" sz="1450" spc="-10">
                <a:latin typeface="Times New Roman"/>
                <a:cs typeface="Times New Roman"/>
              </a:rPr>
              <a:t>Ricardi,</a:t>
            </a:r>
            <a:r>
              <a:rPr dirty="0" sz="1450" spc="75">
                <a:latin typeface="Times New Roman"/>
                <a:cs typeface="Times New Roman"/>
              </a:rPr>
              <a:t> </a:t>
            </a:r>
            <a:r>
              <a:rPr dirty="0" sz="1450" spc="-10">
                <a:latin typeface="Times New Roman"/>
                <a:cs typeface="Times New Roman"/>
              </a:rPr>
              <a:t>for</a:t>
            </a:r>
            <a:r>
              <a:rPr dirty="0" sz="1450" spc="70">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knows</a:t>
            </a:r>
            <a:r>
              <a:rPr dirty="0" sz="1450" spc="70">
                <a:latin typeface="Times New Roman"/>
                <a:cs typeface="Times New Roman"/>
              </a:rPr>
              <a:t> </a:t>
            </a:r>
            <a:r>
              <a:rPr dirty="0" sz="1450" spc="-5">
                <a:latin typeface="Times New Roman"/>
                <a:cs typeface="Times New Roman"/>
              </a:rPr>
              <a:t>your</a:t>
            </a:r>
            <a:r>
              <a:rPr dirty="0" sz="1450" spc="70">
                <a:latin typeface="Times New Roman"/>
                <a:cs typeface="Times New Roman"/>
              </a:rPr>
              <a:t> </a:t>
            </a:r>
            <a:r>
              <a:rPr dirty="0" sz="1450" spc="-10">
                <a:latin typeface="Times New Roman"/>
                <a:cs typeface="Times New Roman"/>
              </a:rPr>
              <a:t>address;</a:t>
            </a:r>
            <a:r>
              <a:rPr dirty="0" sz="1450" spc="75">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person</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92590"/>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who </a:t>
            </a:r>
            <a:r>
              <a:rPr dirty="0" sz="1450" spc="-5">
                <a:latin typeface="Times New Roman"/>
                <a:cs typeface="Times New Roman"/>
              </a:rPr>
              <a:t>got </a:t>
            </a:r>
            <a:r>
              <a:rPr dirty="0" sz="1450" spc="-10">
                <a:latin typeface="Times New Roman"/>
                <a:cs typeface="Times New Roman"/>
              </a:rPr>
              <a:t>the </a:t>
            </a:r>
            <a:r>
              <a:rPr dirty="0" sz="1450" spc="-5">
                <a:latin typeface="Times New Roman"/>
                <a:cs typeface="Times New Roman"/>
              </a:rPr>
              <a:t>box,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doesn’t know </a:t>
            </a:r>
            <a:r>
              <a:rPr dirty="0" sz="1450" spc="-5">
                <a:latin typeface="Times New Roman"/>
                <a:cs typeface="Times New Roman"/>
              </a:rPr>
              <a:t>your </a:t>
            </a:r>
            <a:r>
              <a:rPr dirty="0" sz="1450" spc="-10">
                <a:latin typeface="Times New Roman"/>
                <a:cs typeface="Times New Roman"/>
              </a:rPr>
              <a:t>name. The vanman,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you  </a:t>
            </a:r>
            <a:r>
              <a:rPr dirty="0" sz="1450" spc="-10">
                <a:latin typeface="Times New Roman"/>
                <a:cs typeface="Times New Roman"/>
              </a:rPr>
              <a:t>suggest, in </a:t>
            </a:r>
            <a:r>
              <a:rPr dirty="0" sz="1450" spc="-5">
                <a:latin typeface="Times New Roman"/>
                <a:cs typeface="Times New Roman"/>
              </a:rPr>
              <a:t>a </a:t>
            </a:r>
            <a:r>
              <a:rPr dirty="0" sz="1450" spc="-10">
                <a:latin typeface="Times New Roman"/>
                <a:cs typeface="Times New Roman"/>
              </a:rPr>
              <a:t>lucid interval. He might have </a:t>
            </a:r>
            <a:r>
              <a:rPr dirty="0" sz="1450" spc="-5">
                <a:latin typeface="Times New Roman"/>
                <a:cs typeface="Times New Roman"/>
              </a:rPr>
              <a:t>got your </a:t>
            </a:r>
            <a:r>
              <a:rPr dirty="0" sz="1450" spc="-10">
                <a:latin typeface="Times New Roman"/>
                <a:cs typeface="Times New Roman"/>
              </a:rPr>
              <a:t>name, and </a:t>
            </a:r>
            <a:r>
              <a:rPr dirty="0" sz="1450" spc="-5">
                <a:latin typeface="Times New Roman"/>
                <a:cs typeface="Times New Roman"/>
              </a:rPr>
              <a:t>got </a:t>
            </a:r>
            <a:r>
              <a:rPr dirty="0" sz="1450" spc="-10">
                <a:latin typeface="Times New Roman"/>
                <a:cs typeface="Times New Roman"/>
              </a:rPr>
              <a:t>it  </a:t>
            </a:r>
            <a:r>
              <a:rPr dirty="0" sz="1450" spc="-15">
                <a:latin typeface="Times New Roman"/>
                <a:cs typeface="Times New Roman"/>
              </a:rPr>
              <a:t>incorrectly, </a:t>
            </a:r>
            <a:r>
              <a:rPr dirty="0" sz="1450" spc="-10">
                <a:latin typeface="Times New Roman"/>
                <a:cs typeface="Times New Roman"/>
              </a:rPr>
              <a:t>at the station; and </a:t>
            </a:r>
            <a:r>
              <a:rPr dirty="0" sz="1450" spc="-5">
                <a:latin typeface="Times New Roman"/>
                <a:cs typeface="Times New Roman"/>
              </a:rPr>
              <a:t>he </a:t>
            </a:r>
            <a:r>
              <a:rPr dirty="0" sz="1450" spc="-10">
                <a:latin typeface="Times New Roman"/>
                <a:cs typeface="Times New Roman"/>
              </a:rPr>
              <a:t>might have failed to get </a:t>
            </a:r>
            <a:r>
              <a:rPr dirty="0" sz="1450" spc="-5">
                <a:latin typeface="Times New Roman"/>
                <a:cs typeface="Times New Roman"/>
              </a:rPr>
              <a:t>your </a:t>
            </a:r>
            <a:r>
              <a:rPr dirty="0" sz="1450" spc="-10">
                <a:latin typeface="Times New Roman"/>
                <a:cs typeface="Times New Roman"/>
              </a:rPr>
              <a:t>address. </a:t>
            </a:r>
            <a:r>
              <a:rPr dirty="0" sz="1450" spc="-5">
                <a:latin typeface="Times New Roman"/>
                <a:cs typeface="Times New Roman"/>
              </a:rPr>
              <a:t>I </a:t>
            </a:r>
            <a:r>
              <a:rPr dirty="0" sz="1450" spc="-10">
                <a:latin typeface="Times New Roman"/>
                <a:cs typeface="Times New Roman"/>
              </a:rPr>
              <a:t>grant  the vanman. But </a:t>
            </a:r>
            <a:r>
              <a:rPr dirty="0" sz="1450" spc="-5">
                <a:latin typeface="Times New Roman"/>
                <a:cs typeface="Times New Roman"/>
              </a:rPr>
              <a:t>a </a:t>
            </a:r>
            <a:r>
              <a:rPr dirty="0" sz="1450" spc="-10">
                <a:latin typeface="Times New Roman"/>
                <a:cs typeface="Times New Roman"/>
              </a:rPr>
              <a:t>question: Do </a:t>
            </a:r>
            <a:r>
              <a:rPr dirty="0" sz="1450" spc="-5">
                <a:latin typeface="Times New Roman"/>
                <a:cs typeface="Times New Roman"/>
              </a:rPr>
              <a:t>you </a:t>
            </a:r>
            <a:r>
              <a:rPr dirty="0" sz="1450" spc="-10">
                <a:latin typeface="Times New Roman"/>
                <a:cs typeface="Times New Roman"/>
              </a:rPr>
              <a:t>really wish to meet the</a:t>
            </a:r>
            <a:r>
              <a:rPr dirty="0" sz="1450" spc="65">
                <a:latin typeface="Times New Roman"/>
                <a:cs typeface="Times New Roman"/>
              </a:rPr>
              <a:t> </a:t>
            </a:r>
            <a:r>
              <a:rPr dirty="0" sz="1450" spc="-10">
                <a:latin typeface="Times New Roman"/>
                <a:cs typeface="Times New Roman"/>
              </a:rPr>
              <a:t>vanman?’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‘Why should </a:t>
            </a:r>
            <a:r>
              <a:rPr dirty="0" sz="1450" spc="-5">
                <a:latin typeface="Times New Roman"/>
                <a:cs typeface="Times New Roman"/>
              </a:rPr>
              <a:t>I </a:t>
            </a:r>
            <a:r>
              <a:rPr dirty="0" sz="1450" spc="-10">
                <a:latin typeface="Times New Roman"/>
                <a:cs typeface="Times New Roman"/>
              </a:rPr>
              <a:t>not?’ asked</a:t>
            </a:r>
            <a:r>
              <a:rPr dirty="0" sz="1450" spc="-10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wants to meet </a:t>
            </a:r>
            <a:r>
              <a:rPr dirty="0" sz="1450" spc="-5">
                <a:latin typeface="Times New Roman"/>
                <a:cs typeface="Times New Roman"/>
              </a:rPr>
              <a:t>you,’ </a:t>
            </a:r>
            <a:r>
              <a:rPr dirty="0" sz="1450" spc="-10">
                <a:latin typeface="Times New Roman"/>
                <a:cs typeface="Times New Roman"/>
              </a:rPr>
              <a:t>replied Michael, ‘observe this: it is because </a:t>
            </a:r>
            <a:r>
              <a:rPr dirty="0" sz="1450" spc="-5">
                <a:latin typeface="Times New Roman"/>
                <a:cs typeface="Times New Roman"/>
              </a:rPr>
              <a:t>he  </a:t>
            </a:r>
            <a:r>
              <a:rPr dirty="0" sz="1450" spc="-10">
                <a:latin typeface="Times New Roman"/>
                <a:cs typeface="Times New Roman"/>
              </a:rPr>
              <a:t>has found his address-book, has been to the house that </a:t>
            </a:r>
            <a:r>
              <a:rPr dirty="0" sz="1450" spc="-5">
                <a:latin typeface="Times New Roman"/>
                <a:cs typeface="Times New Roman"/>
              </a:rPr>
              <a:t>got </a:t>
            </a:r>
            <a:r>
              <a:rPr dirty="0" sz="1450" spc="-10">
                <a:latin typeface="Times New Roman"/>
                <a:cs typeface="Times New Roman"/>
              </a:rPr>
              <a:t>the statue, and-  mark my words!—is moving at the instigation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5">
                <a:latin typeface="Times New Roman"/>
                <a:cs typeface="Times New Roman"/>
              </a:rPr>
              <a:t>murderer.’</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 should </a:t>
            </a:r>
            <a:r>
              <a:rPr dirty="0" sz="1450" spc="-5">
                <a:latin typeface="Times New Roman"/>
                <a:cs typeface="Times New Roman"/>
              </a:rPr>
              <a:t>be </a:t>
            </a:r>
            <a:r>
              <a:rPr dirty="0" sz="1450" spc="-10">
                <a:latin typeface="Times New Roman"/>
                <a:cs typeface="Times New Roman"/>
              </a:rPr>
              <a:t>very sorry to think </a:t>
            </a:r>
            <a:r>
              <a:rPr dirty="0" sz="1450" spc="-5">
                <a:latin typeface="Times New Roman"/>
                <a:cs typeface="Times New Roman"/>
              </a:rPr>
              <a:t>so,’ </a:t>
            </a:r>
            <a:r>
              <a:rPr dirty="0" sz="1450" spc="-10">
                <a:latin typeface="Times New Roman"/>
                <a:cs typeface="Times New Roman"/>
              </a:rPr>
              <a:t>said Pitman; </a:t>
            </a:r>
            <a:r>
              <a:rPr dirty="0" sz="1450" spc="-5">
                <a:latin typeface="Times New Roman"/>
                <a:cs typeface="Times New Roman"/>
              </a:rPr>
              <a:t>‘but I </a:t>
            </a:r>
            <a:r>
              <a:rPr dirty="0" sz="1450" spc="-10">
                <a:latin typeface="Times New Roman"/>
                <a:cs typeface="Times New Roman"/>
              </a:rPr>
              <a:t>still consider it my  duty to Mr Sernitopolis.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‘Pitman,’ interrupted Michael, ‘this will </a:t>
            </a:r>
            <a:r>
              <a:rPr dirty="0" sz="1450" spc="-5">
                <a:latin typeface="Times New Roman"/>
                <a:cs typeface="Times New Roman"/>
              </a:rPr>
              <a:t>not do. </a:t>
            </a:r>
            <a:r>
              <a:rPr dirty="0" sz="1450" spc="-15">
                <a:latin typeface="Times New Roman"/>
                <a:cs typeface="Times New Roman"/>
              </a:rPr>
              <a:t>Don’t </a:t>
            </a:r>
            <a:r>
              <a:rPr dirty="0" sz="1450" spc="-10">
                <a:latin typeface="Times New Roman"/>
                <a:cs typeface="Times New Roman"/>
              </a:rPr>
              <a:t>seek to impose </a:t>
            </a:r>
            <a:r>
              <a:rPr dirty="0" sz="1450" spc="-5">
                <a:latin typeface="Times New Roman"/>
                <a:cs typeface="Times New Roman"/>
              </a:rPr>
              <a:t>on  your </a:t>
            </a:r>
            <a:r>
              <a:rPr dirty="0" sz="1450" spc="-10">
                <a:latin typeface="Times New Roman"/>
                <a:cs typeface="Times New Roman"/>
              </a:rPr>
              <a:t>legal adviser; don’t try to pass yourself </a:t>
            </a:r>
            <a:r>
              <a:rPr dirty="0" sz="1450" spc="-15">
                <a:latin typeface="Times New Roman"/>
                <a:cs typeface="Times New Roman"/>
              </a:rPr>
              <a:t>off </a:t>
            </a:r>
            <a:r>
              <a:rPr dirty="0" sz="1450" spc="-10">
                <a:latin typeface="Times New Roman"/>
                <a:cs typeface="Times New Roman"/>
              </a:rPr>
              <a:t>for the Duke </a:t>
            </a:r>
            <a:r>
              <a:rPr dirty="0" sz="1450" spc="-5">
                <a:latin typeface="Times New Roman"/>
                <a:cs typeface="Times New Roman"/>
              </a:rPr>
              <a:t>of </a:t>
            </a:r>
            <a:r>
              <a:rPr dirty="0" sz="1450" spc="-20">
                <a:latin typeface="Times New Roman"/>
                <a:cs typeface="Times New Roman"/>
              </a:rPr>
              <a:t>Wellington, </a:t>
            </a:r>
            <a:r>
              <a:rPr dirty="0" sz="1450" spc="320">
                <a:latin typeface="Times New Roman"/>
                <a:cs typeface="Times New Roman"/>
              </a:rPr>
              <a:t> </a:t>
            </a:r>
            <a:r>
              <a:rPr dirty="0" sz="1450" spc="-10">
                <a:latin typeface="Times New Roman"/>
                <a:cs typeface="Times New Roman"/>
              </a:rPr>
              <a:t>for that is </a:t>
            </a:r>
            <a:r>
              <a:rPr dirty="0" sz="1450" spc="-5">
                <a:latin typeface="Times New Roman"/>
                <a:cs typeface="Times New Roman"/>
              </a:rPr>
              <a:t>not your </a:t>
            </a:r>
            <a:r>
              <a:rPr dirty="0" sz="1450" spc="-10">
                <a:latin typeface="Times New Roman"/>
                <a:cs typeface="Times New Roman"/>
              </a:rPr>
              <a:t>line. Come, </a:t>
            </a:r>
            <a:r>
              <a:rPr dirty="0" sz="1450" spc="-5">
                <a:latin typeface="Times New Roman"/>
                <a:cs typeface="Times New Roman"/>
              </a:rPr>
              <a:t>I </a:t>
            </a:r>
            <a:r>
              <a:rPr dirty="0" sz="1450" spc="-10">
                <a:latin typeface="Times New Roman"/>
                <a:cs typeface="Times New Roman"/>
              </a:rPr>
              <a:t>wager </a:t>
            </a:r>
            <a:r>
              <a:rPr dirty="0" sz="1450" spc="-5">
                <a:latin typeface="Times New Roman"/>
                <a:cs typeface="Times New Roman"/>
              </a:rPr>
              <a:t>a </a:t>
            </a:r>
            <a:r>
              <a:rPr dirty="0" sz="1450" spc="-10">
                <a:latin typeface="Times New Roman"/>
                <a:cs typeface="Times New Roman"/>
              </a:rPr>
              <a:t>dinner </a:t>
            </a:r>
            <a:r>
              <a:rPr dirty="0" sz="1450" spc="-5">
                <a:latin typeface="Times New Roman"/>
                <a:cs typeface="Times New Roman"/>
              </a:rPr>
              <a:t>I </a:t>
            </a:r>
            <a:r>
              <a:rPr dirty="0" sz="1450" spc="-10">
                <a:latin typeface="Times New Roman"/>
                <a:cs typeface="Times New Roman"/>
              </a:rPr>
              <a:t>can read </a:t>
            </a:r>
            <a:r>
              <a:rPr dirty="0" sz="1450" spc="-5">
                <a:latin typeface="Times New Roman"/>
                <a:cs typeface="Times New Roman"/>
              </a:rPr>
              <a:t>your </a:t>
            </a:r>
            <a:r>
              <a:rPr dirty="0" sz="1450" spc="-10">
                <a:latin typeface="Times New Roman"/>
                <a:cs typeface="Times New Roman"/>
              </a:rPr>
              <a:t>thoughts. </a:t>
            </a:r>
            <a:r>
              <a:rPr dirty="0" sz="1450" spc="-60">
                <a:latin typeface="Times New Roman"/>
                <a:cs typeface="Times New Roman"/>
              </a:rPr>
              <a:t>You  </a:t>
            </a:r>
            <a:r>
              <a:rPr dirty="0" sz="1450" spc="-10">
                <a:latin typeface="Times New Roman"/>
                <a:cs typeface="Times New Roman"/>
              </a:rPr>
              <a:t>still believe </a:t>
            </a:r>
            <a:r>
              <a:rPr dirty="0" sz="1450" spc="-30">
                <a:latin typeface="Times New Roman"/>
                <a:cs typeface="Times New Roman"/>
              </a:rPr>
              <a:t>it’s </a:t>
            </a:r>
            <a:r>
              <a:rPr dirty="0" sz="1450" spc="-10">
                <a:latin typeface="Times New Roman"/>
                <a:cs typeface="Times New Roman"/>
              </a:rPr>
              <a:t>Uncle</a:t>
            </a:r>
            <a:r>
              <a:rPr dirty="0" sz="1450" spc="25">
                <a:latin typeface="Times New Roman"/>
                <a:cs typeface="Times New Roman"/>
              </a:rPr>
              <a:t> </a:t>
            </a:r>
            <a:r>
              <a:rPr dirty="0" sz="1450" spc="-20">
                <a:latin typeface="Times New Roman"/>
                <a:cs typeface="Times New Roman"/>
              </a:rPr>
              <a:t>Tim.’</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said the </a:t>
            </a:r>
            <a:r>
              <a:rPr dirty="0" sz="1450" spc="-15">
                <a:latin typeface="Times New Roman"/>
                <a:cs typeface="Times New Roman"/>
              </a:rPr>
              <a:t>drawing-master, </a:t>
            </a:r>
            <a:r>
              <a:rPr dirty="0" sz="1450" spc="-10">
                <a:latin typeface="Times New Roman"/>
                <a:cs typeface="Times New Roman"/>
              </a:rPr>
              <a:t>colouring, ‘you are </a:t>
            </a:r>
            <a:r>
              <a:rPr dirty="0" sz="1450" spc="-5">
                <a:latin typeface="Times New Roman"/>
                <a:cs typeface="Times New Roman"/>
              </a:rPr>
              <a:t>not a </a:t>
            </a:r>
            <a:r>
              <a:rPr dirty="0" sz="1450" spc="-10">
                <a:latin typeface="Times New Roman"/>
                <a:cs typeface="Times New Roman"/>
              </a:rPr>
              <a:t>man in  narrow circumstances, and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25">
                <a:latin typeface="Times New Roman"/>
                <a:cs typeface="Times New Roman"/>
              </a:rPr>
              <a:t>family. </a:t>
            </a:r>
            <a:r>
              <a:rPr dirty="0" sz="1450" spc="-10">
                <a:latin typeface="Times New Roman"/>
                <a:cs typeface="Times New Roman"/>
              </a:rPr>
              <a:t>Guendolen is growing </a:t>
            </a:r>
            <a:r>
              <a:rPr dirty="0" sz="1450" spc="-5">
                <a:latin typeface="Times New Roman"/>
                <a:cs typeface="Times New Roman"/>
              </a:rPr>
              <a:t>up, a  </a:t>
            </a:r>
            <a:r>
              <a:rPr dirty="0" sz="1450" spc="-10">
                <a:latin typeface="Times New Roman"/>
                <a:cs typeface="Times New Roman"/>
              </a:rPr>
              <a:t>very promising girl—she was confirmed this year;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able  to enter into my feelings as </a:t>
            </a:r>
            <a:r>
              <a:rPr dirty="0" sz="1450" spc="-5">
                <a:latin typeface="Times New Roman"/>
                <a:cs typeface="Times New Roman"/>
              </a:rPr>
              <a:t>a </a:t>
            </a:r>
            <a:r>
              <a:rPr dirty="0" sz="1450" spc="-10">
                <a:latin typeface="Times New Roman"/>
                <a:cs typeface="Times New Roman"/>
              </a:rPr>
              <a:t>parent when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she is quite ignorant </a:t>
            </a:r>
            <a:r>
              <a:rPr dirty="0" sz="1450" spc="-5">
                <a:latin typeface="Times New Roman"/>
                <a:cs typeface="Times New Roman"/>
              </a:rPr>
              <a:t>of  </a:t>
            </a:r>
            <a:r>
              <a:rPr dirty="0" sz="1450" spc="-10">
                <a:latin typeface="Times New Roman"/>
                <a:cs typeface="Times New Roman"/>
              </a:rPr>
              <a:t>dancing. The </a:t>
            </a:r>
            <a:r>
              <a:rPr dirty="0" sz="1450" spc="-5">
                <a:latin typeface="Times New Roman"/>
                <a:cs typeface="Times New Roman"/>
              </a:rPr>
              <a:t>boys </a:t>
            </a:r>
            <a:r>
              <a:rPr dirty="0" sz="1450" spc="-10">
                <a:latin typeface="Times New Roman"/>
                <a:cs typeface="Times New Roman"/>
              </a:rPr>
              <a:t>are at the board school, which is all very well in its way; at  least, </a:t>
            </a:r>
            <a:r>
              <a:rPr dirty="0" sz="1450" spc="-5">
                <a:latin typeface="Times New Roman"/>
                <a:cs typeface="Times New Roman"/>
              </a:rPr>
              <a:t>I </a:t>
            </a:r>
            <a:r>
              <a:rPr dirty="0" sz="1450" spc="-10">
                <a:latin typeface="Times New Roman"/>
                <a:cs typeface="Times New Roman"/>
              </a:rPr>
              <a:t>am the last man in the world to criticize the institutions </a:t>
            </a:r>
            <a:r>
              <a:rPr dirty="0" sz="1450" spc="-5">
                <a:latin typeface="Times New Roman"/>
                <a:cs typeface="Times New Roman"/>
              </a:rPr>
              <a:t>of </a:t>
            </a:r>
            <a:r>
              <a:rPr dirty="0" sz="1450" spc="-10">
                <a:latin typeface="Times New Roman"/>
                <a:cs typeface="Times New Roman"/>
              </a:rPr>
              <a:t>my native  land. But </a:t>
            </a:r>
            <a:r>
              <a:rPr dirty="0" sz="1450" spc="-5">
                <a:latin typeface="Times New Roman"/>
                <a:cs typeface="Times New Roman"/>
              </a:rPr>
              <a:t>I </a:t>
            </a:r>
            <a:r>
              <a:rPr dirty="0" sz="1450" spc="-10">
                <a:latin typeface="Times New Roman"/>
                <a:cs typeface="Times New Roman"/>
              </a:rPr>
              <a:t>had fondly hoped that Harold might become </a:t>
            </a:r>
            <a:r>
              <a:rPr dirty="0" sz="1450" spc="-5">
                <a:latin typeface="Times New Roman"/>
                <a:cs typeface="Times New Roman"/>
              </a:rPr>
              <a:t>a </a:t>
            </a:r>
            <a:r>
              <a:rPr dirty="0" sz="1450" spc="-10">
                <a:latin typeface="Times New Roman"/>
                <a:cs typeface="Times New Roman"/>
              </a:rPr>
              <a:t>professional  musician; and little Otho shows </a:t>
            </a:r>
            <a:r>
              <a:rPr dirty="0" sz="1450" spc="-5">
                <a:latin typeface="Times New Roman"/>
                <a:cs typeface="Times New Roman"/>
              </a:rPr>
              <a:t>a </a:t>
            </a:r>
            <a:r>
              <a:rPr dirty="0" sz="1450" spc="-10">
                <a:latin typeface="Times New Roman"/>
                <a:cs typeface="Times New Roman"/>
              </a:rPr>
              <a:t>quite remarkable vocation for the Church.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exactly an ambitious</a:t>
            </a:r>
            <a:r>
              <a:rPr dirty="0" sz="1450" spc="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268605" marR="10160">
              <a:lnSpc>
                <a:spcPts val="2520"/>
              </a:lnSpc>
              <a:spcBef>
                <a:spcPts val="150"/>
              </a:spcBef>
            </a:pPr>
            <a:r>
              <a:rPr dirty="0" sz="1450" spc="-30">
                <a:latin typeface="Times New Roman"/>
                <a:cs typeface="Times New Roman"/>
              </a:rPr>
              <a:t>‘Well, </a:t>
            </a:r>
            <a:r>
              <a:rPr dirty="0" sz="1450" spc="-10">
                <a:latin typeface="Times New Roman"/>
                <a:cs typeface="Times New Roman"/>
              </a:rPr>
              <a:t>well,’ interrupted Michael. ‘Be explicit; </a:t>
            </a:r>
            <a:r>
              <a:rPr dirty="0" sz="1450" spc="-5">
                <a:latin typeface="Times New Roman"/>
                <a:cs typeface="Times New Roman"/>
              </a:rPr>
              <a:t>you </a:t>
            </a:r>
            <a:r>
              <a:rPr dirty="0" sz="1450" spc="-10">
                <a:latin typeface="Times New Roman"/>
                <a:cs typeface="Times New Roman"/>
              </a:rPr>
              <a:t>think </a:t>
            </a:r>
            <a:r>
              <a:rPr dirty="0" sz="1450" spc="-30">
                <a:latin typeface="Times New Roman"/>
                <a:cs typeface="Times New Roman"/>
              </a:rPr>
              <a:t>it’s </a:t>
            </a:r>
            <a:r>
              <a:rPr dirty="0" sz="1450" spc="-10">
                <a:latin typeface="Times New Roman"/>
                <a:cs typeface="Times New Roman"/>
              </a:rPr>
              <a:t>Uncle </a:t>
            </a:r>
            <a:r>
              <a:rPr dirty="0" sz="1450" spc="-20">
                <a:latin typeface="Times New Roman"/>
                <a:cs typeface="Times New Roman"/>
              </a:rPr>
              <a:t>Tim?’  </a:t>
            </a:r>
            <a:r>
              <a:rPr dirty="0" sz="1450" spc="-10">
                <a:latin typeface="Times New Roman"/>
                <a:cs typeface="Times New Roman"/>
              </a:rPr>
              <a:t>‘It</a:t>
            </a:r>
            <a:r>
              <a:rPr dirty="0" sz="1450" spc="145">
                <a:latin typeface="Times New Roman"/>
                <a:cs typeface="Times New Roman"/>
              </a:rPr>
              <a:t> </a:t>
            </a:r>
            <a:r>
              <a:rPr dirty="0" sz="1450" spc="-10">
                <a:latin typeface="Times New Roman"/>
                <a:cs typeface="Times New Roman"/>
              </a:rPr>
              <a:t>might</a:t>
            </a:r>
            <a:r>
              <a:rPr dirty="0" sz="1450" spc="145">
                <a:latin typeface="Times New Roman"/>
                <a:cs typeface="Times New Roman"/>
              </a:rPr>
              <a:t> </a:t>
            </a:r>
            <a:r>
              <a:rPr dirty="0" sz="1450" spc="-5">
                <a:latin typeface="Times New Roman"/>
                <a:cs typeface="Times New Roman"/>
              </a:rPr>
              <a:t>be</a:t>
            </a:r>
            <a:r>
              <a:rPr dirty="0" sz="1450" spc="145">
                <a:latin typeface="Times New Roman"/>
                <a:cs typeface="Times New Roman"/>
              </a:rPr>
              <a:t> </a:t>
            </a:r>
            <a:r>
              <a:rPr dirty="0" sz="1450" spc="-10">
                <a:latin typeface="Times New Roman"/>
                <a:cs typeface="Times New Roman"/>
              </a:rPr>
              <a:t>Uncle</a:t>
            </a:r>
            <a:r>
              <a:rPr dirty="0" sz="1450" spc="145">
                <a:latin typeface="Times New Roman"/>
                <a:cs typeface="Times New Roman"/>
              </a:rPr>
              <a:t> </a:t>
            </a:r>
            <a:r>
              <a:rPr dirty="0" sz="1450" spc="-20">
                <a:latin typeface="Times New Roman"/>
                <a:cs typeface="Times New Roman"/>
              </a:rPr>
              <a:t>Tim,’</a:t>
            </a:r>
            <a:r>
              <a:rPr dirty="0" sz="1450" spc="35">
                <a:latin typeface="Times New Roman"/>
                <a:cs typeface="Times New Roman"/>
              </a:rPr>
              <a:t> </a:t>
            </a:r>
            <a:r>
              <a:rPr dirty="0" sz="1450" spc="-10">
                <a:latin typeface="Times New Roman"/>
                <a:cs typeface="Times New Roman"/>
              </a:rPr>
              <a:t>insisted</a:t>
            </a:r>
            <a:r>
              <a:rPr dirty="0" sz="1450" spc="145">
                <a:latin typeface="Times New Roman"/>
                <a:cs typeface="Times New Roman"/>
              </a:rPr>
              <a:t> </a:t>
            </a:r>
            <a:r>
              <a:rPr dirty="0" sz="1450" spc="-10">
                <a:latin typeface="Times New Roman"/>
                <a:cs typeface="Times New Roman"/>
              </a:rPr>
              <a:t>Pitman,</a:t>
            </a:r>
            <a:r>
              <a:rPr dirty="0" sz="1450" spc="15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if</a:t>
            </a:r>
            <a:r>
              <a:rPr dirty="0" sz="1450" spc="145">
                <a:latin typeface="Times New Roman"/>
                <a:cs typeface="Times New Roman"/>
              </a:rPr>
              <a:t> </a:t>
            </a:r>
            <a:r>
              <a:rPr dirty="0" sz="1450" spc="-10">
                <a:latin typeface="Times New Roman"/>
                <a:cs typeface="Times New Roman"/>
              </a:rPr>
              <a:t>it</a:t>
            </a:r>
            <a:r>
              <a:rPr dirty="0" sz="1450" spc="145">
                <a:latin typeface="Times New Roman"/>
                <a:cs typeface="Times New Roman"/>
              </a:rPr>
              <a:t> </a:t>
            </a:r>
            <a:r>
              <a:rPr dirty="0" sz="1450" spc="-10">
                <a:latin typeface="Times New Roman"/>
                <a:cs typeface="Times New Roman"/>
              </a:rPr>
              <a:t>were,</a:t>
            </a:r>
            <a:r>
              <a:rPr dirty="0" sz="1450" spc="14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neglected</a:t>
            </a:r>
            <a:endParaRPr sz="1450">
              <a:latin typeface="Times New Roman"/>
              <a:cs typeface="Times New Roman"/>
            </a:endParaRPr>
          </a:p>
          <a:p>
            <a:pPr algn="just" marL="12700">
              <a:lnSpc>
                <a:spcPts val="1510"/>
              </a:lnSpc>
            </a:pP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occasion,</a:t>
            </a:r>
            <a:r>
              <a:rPr dirty="0" sz="1450" spc="80">
                <a:latin typeface="Times New Roman"/>
                <a:cs typeface="Times New Roman"/>
              </a:rPr>
              <a:t> </a:t>
            </a:r>
            <a:r>
              <a:rPr dirty="0" sz="1450" spc="-10">
                <a:latin typeface="Times New Roman"/>
                <a:cs typeface="Times New Roman"/>
              </a:rPr>
              <a:t>how</a:t>
            </a:r>
            <a:r>
              <a:rPr dirty="0" sz="1450" spc="80">
                <a:latin typeface="Times New Roman"/>
                <a:cs typeface="Times New Roman"/>
              </a:rPr>
              <a:t> </a:t>
            </a:r>
            <a:r>
              <a:rPr dirty="0" sz="1450" spc="-10">
                <a:latin typeface="Times New Roman"/>
                <a:cs typeface="Times New Roman"/>
              </a:rPr>
              <a:t>could</a:t>
            </a:r>
            <a:r>
              <a:rPr dirty="0" sz="1450" spc="80">
                <a:latin typeface="Times New Roman"/>
                <a:cs typeface="Times New Roman"/>
              </a:rPr>
              <a:t>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ever</a:t>
            </a:r>
            <a:r>
              <a:rPr dirty="0" sz="1450" spc="80">
                <a:latin typeface="Times New Roman"/>
                <a:cs typeface="Times New Roman"/>
              </a:rPr>
              <a:t> </a:t>
            </a:r>
            <a:r>
              <a:rPr dirty="0" sz="1450" spc="-10">
                <a:latin typeface="Times New Roman"/>
                <a:cs typeface="Times New Roman"/>
              </a:rPr>
              <a:t>look</a:t>
            </a:r>
            <a:r>
              <a:rPr dirty="0" sz="1450" spc="80">
                <a:latin typeface="Times New Roman"/>
                <a:cs typeface="Times New Roman"/>
              </a:rPr>
              <a:t> </a:t>
            </a:r>
            <a:r>
              <a:rPr dirty="0" sz="1450" spc="-10">
                <a:latin typeface="Times New Roman"/>
                <a:cs typeface="Times New Roman"/>
              </a:rPr>
              <a:t>my</a:t>
            </a:r>
            <a:r>
              <a:rPr dirty="0" sz="1450" spc="80">
                <a:latin typeface="Times New Roman"/>
                <a:cs typeface="Times New Roman"/>
              </a:rPr>
              <a:t> </a:t>
            </a:r>
            <a:r>
              <a:rPr dirty="0" sz="1450" spc="-10">
                <a:latin typeface="Times New Roman"/>
                <a:cs typeface="Times New Roman"/>
              </a:rPr>
              <a:t>children</a:t>
            </a:r>
            <a:r>
              <a:rPr dirty="0" sz="1450" spc="85">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face?</a:t>
            </a:r>
            <a:r>
              <a:rPr dirty="0" sz="1450" spc="80">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5">
                <a:latin typeface="Times New Roman"/>
                <a:cs typeface="Times New Roman"/>
              </a:rPr>
              <a:t>do</a:t>
            </a:r>
            <a:r>
              <a:rPr dirty="0" sz="1450" spc="85">
                <a:latin typeface="Times New Roman"/>
                <a:cs typeface="Times New Roman"/>
              </a:rPr>
              <a:t> </a:t>
            </a:r>
            <a:r>
              <a:rPr dirty="0" sz="1450" spc="-5">
                <a:latin typeface="Times New Roman"/>
                <a:cs typeface="Times New Roman"/>
              </a:rPr>
              <a:t>not</a:t>
            </a:r>
            <a:r>
              <a:rPr dirty="0" sz="1450" spc="80">
                <a:latin typeface="Times New Roman"/>
                <a:cs typeface="Times New Roman"/>
              </a:rPr>
              <a:t> </a:t>
            </a:r>
            <a:r>
              <a:rPr dirty="0" sz="1450" spc="-10">
                <a:latin typeface="Times New Roman"/>
                <a:cs typeface="Times New Roman"/>
              </a:rPr>
              <a:t>refer</a:t>
            </a:r>
            <a:r>
              <a:rPr dirty="0" sz="1450" spc="80">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a:lnSpc>
                <a:spcPts val="1735"/>
              </a:lnSpc>
            </a:pPr>
            <a:r>
              <a:rPr dirty="0" sz="1450" spc="-10">
                <a:latin typeface="Times New Roman"/>
                <a:cs typeface="Times New Roman"/>
              </a:rPr>
              <a:t>Mrs Pitman. </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‘No, </a:t>
            </a:r>
            <a:r>
              <a:rPr dirty="0" sz="1450" spc="-5">
                <a:latin typeface="Times New Roman"/>
                <a:cs typeface="Times New Roman"/>
              </a:rPr>
              <a:t>you </a:t>
            </a:r>
            <a:r>
              <a:rPr dirty="0" sz="1450" spc="-10">
                <a:latin typeface="Times New Roman"/>
                <a:cs typeface="Times New Roman"/>
              </a:rPr>
              <a:t>never </a:t>
            </a:r>
            <a:r>
              <a:rPr dirty="0" sz="1450" spc="-5">
                <a:latin typeface="Times New Roman"/>
                <a:cs typeface="Times New Roman"/>
              </a:rPr>
              <a:t>do,’ </a:t>
            </a:r>
            <a:r>
              <a:rPr dirty="0" sz="1450" spc="-10">
                <a:latin typeface="Times New Roman"/>
                <a:cs typeface="Times New Roman"/>
              </a:rPr>
              <a:t>said</a:t>
            </a:r>
            <a:r>
              <a:rPr dirty="0" sz="1450" spc="-10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marL="12700" marR="5080" indent="255904">
              <a:lnSpc>
                <a:spcPts val="1730"/>
              </a:lnSpc>
              <a:spcBef>
                <a:spcPts val="850"/>
              </a:spcBef>
            </a:pPr>
            <a:r>
              <a:rPr dirty="0" sz="1450" spc="-10">
                <a:latin typeface="Times New Roman"/>
                <a:cs typeface="Times New Roman"/>
              </a:rPr>
              <a:t>‘. </a:t>
            </a:r>
            <a:r>
              <a:rPr dirty="0" sz="1450" spc="-5">
                <a:latin typeface="Times New Roman"/>
                <a:cs typeface="Times New Roman"/>
              </a:rPr>
              <a:t>. . but </a:t>
            </a:r>
            <a:r>
              <a:rPr dirty="0" sz="1450" spc="-10">
                <a:latin typeface="Times New Roman"/>
                <a:cs typeface="Times New Roman"/>
              </a:rPr>
              <a:t>in the case </a:t>
            </a:r>
            <a:r>
              <a:rPr dirty="0" sz="1450" spc="-5">
                <a:latin typeface="Times New Roman"/>
                <a:cs typeface="Times New Roman"/>
              </a:rPr>
              <a:t>of </a:t>
            </a:r>
            <a:r>
              <a:rPr dirty="0" sz="1450" spc="-10">
                <a:latin typeface="Times New Roman"/>
                <a:cs typeface="Times New Roman"/>
              </a:rPr>
              <a:t>her own brother returning from Ballarat. </a:t>
            </a:r>
            <a:r>
              <a:rPr dirty="0" sz="1450" spc="-5">
                <a:latin typeface="Times New Roman"/>
                <a:cs typeface="Times New Roman"/>
              </a:rPr>
              <a:t>. .’  </a:t>
            </a:r>
            <a:r>
              <a:rPr dirty="0" sz="1450" spc="-10">
                <a:latin typeface="Times New Roman"/>
                <a:cs typeface="Times New Roman"/>
              </a:rPr>
              <a:t>continued Pitman.</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 </a:t>
            </a:r>
            <a:r>
              <a:rPr dirty="0" sz="1450" spc="-5">
                <a:latin typeface="Times New Roman"/>
                <a:cs typeface="Times New Roman"/>
              </a:rPr>
              <a:t>. . </a:t>
            </a:r>
            <a:r>
              <a:rPr dirty="0" sz="1450" spc="-10">
                <a:latin typeface="Times New Roman"/>
                <a:cs typeface="Times New Roman"/>
              </a:rPr>
              <a:t>with his mind </a:t>
            </a:r>
            <a:r>
              <a:rPr dirty="0" sz="1450" spc="-5">
                <a:latin typeface="Times New Roman"/>
                <a:cs typeface="Times New Roman"/>
              </a:rPr>
              <a:t>unhinged,’ put </a:t>
            </a:r>
            <a:r>
              <a:rPr dirty="0" sz="1450" spc="-10">
                <a:latin typeface="Times New Roman"/>
                <a:cs typeface="Times New Roman"/>
              </a:rPr>
              <a:t>in the</a:t>
            </a:r>
            <a:r>
              <a:rPr dirty="0" sz="1450" spc="-9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marL="12700" marR="10795" indent="255904">
              <a:lnSpc>
                <a:spcPts val="1730"/>
              </a:lnSpc>
              <a:spcBef>
                <a:spcPts val="775"/>
              </a:spcBef>
            </a:pPr>
            <a:r>
              <a:rPr dirty="0" sz="1450" spc="-10">
                <a:latin typeface="Times New Roman"/>
                <a:cs typeface="Times New Roman"/>
              </a:rPr>
              <a:t>‘. </a:t>
            </a:r>
            <a:r>
              <a:rPr dirty="0" sz="1450" spc="-5">
                <a:latin typeface="Times New Roman"/>
                <a:cs typeface="Times New Roman"/>
              </a:rPr>
              <a:t>. . </a:t>
            </a:r>
            <a:r>
              <a:rPr dirty="0" sz="1450" spc="-10">
                <a:latin typeface="Times New Roman"/>
                <a:cs typeface="Times New Roman"/>
              </a:rPr>
              <a:t>returning from Ballarat with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fortune, her impatience may </a:t>
            </a:r>
            <a:r>
              <a:rPr dirty="0" sz="1450" spc="-5">
                <a:latin typeface="Times New Roman"/>
                <a:cs typeface="Times New Roman"/>
              </a:rPr>
              <a:t>be  </a:t>
            </a:r>
            <a:r>
              <a:rPr dirty="0" sz="1450" spc="-10">
                <a:latin typeface="Times New Roman"/>
                <a:cs typeface="Times New Roman"/>
              </a:rPr>
              <a:t>more easily imagined than described,’ concluded</a:t>
            </a:r>
            <a:r>
              <a:rPr dirty="0" sz="1450" spc="-8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marL="268605" marR="545465">
              <a:lnSpc>
                <a:spcPts val="2520"/>
              </a:lnSpc>
              <a:spcBef>
                <a:spcPts val="160"/>
              </a:spcBef>
            </a:pPr>
            <a:r>
              <a:rPr dirty="0" sz="1450" spc="-10">
                <a:latin typeface="Times New Roman"/>
                <a:cs typeface="Times New Roman"/>
              </a:rPr>
              <a:t>‘All right,’ said Michael, ‘be it so. And what </a:t>
            </a:r>
            <a:r>
              <a:rPr dirty="0" sz="1450" spc="-5">
                <a:latin typeface="Times New Roman"/>
                <a:cs typeface="Times New Roman"/>
              </a:rPr>
              <a:t>do you </a:t>
            </a:r>
            <a:r>
              <a:rPr dirty="0" sz="1450" spc="-10">
                <a:latin typeface="Times New Roman"/>
                <a:cs typeface="Times New Roman"/>
              </a:rPr>
              <a:t>propose to do?’  ‘I am going to </a:t>
            </a:r>
            <a:r>
              <a:rPr dirty="0" sz="1450" spc="-20">
                <a:latin typeface="Times New Roman"/>
                <a:cs typeface="Times New Roman"/>
              </a:rPr>
              <a:t>Waterloo,’ </a:t>
            </a:r>
            <a:r>
              <a:rPr dirty="0" sz="1450" spc="-10">
                <a:latin typeface="Times New Roman"/>
                <a:cs typeface="Times New Roman"/>
              </a:rPr>
              <a:t>said Pitman, ‘in</a:t>
            </a:r>
            <a:r>
              <a:rPr dirty="0" sz="1450" spc="-60">
                <a:latin typeface="Times New Roman"/>
                <a:cs typeface="Times New Roman"/>
              </a:rPr>
              <a:t> </a:t>
            </a:r>
            <a:r>
              <a:rPr dirty="0" sz="1450" spc="-10">
                <a:latin typeface="Times New Roman"/>
                <a:cs typeface="Times New Roman"/>
              </a:rPr>
              <a:t>disguise.’</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‘All </a:t>
            </a:r>
            <a:r>
              <a:rPr dirty="0" sz="1450" spc="-5">
                <a:latin typeface="Times New Roman"/>
                <a:cs typeface="Times New Roman"/>
              </a:rPr>
              <a:t>by your </a:t>
            </a:r>
            <a:r>
              <a:rPr dirty="0" sz="1450" spc="-10">
                <a:latin typeface="Times New Roman"/>
                <a:cs typeface="Times New Roman"/>
              </a:rPr>
              <a:t>little self?’ enquired the </a:t>
            </a:r>
            <a:r>
              <a:rPr dirty="0" sz="1450" spc="-20">
                <a:latin typeface="Times New Roman"/>
                <a:cs typeface="Times New Roman"/>
              </a:rPr>
              <a:t>lawyer. </a:t>
            </a:r>
            <a:r>
              <a:rPr dirty="0" sz="1450" spc="-30">
                <a:latin typeface="Times New Roman"/>
                <a:cs typeface="Times New Roman"/>
              </a:rPr>
              <a:t>‘Well, </a:t>
            </a:r>
            <a:r>
              <a:rPr dirty="0" sz="1450" spc="-5">
                <a:latin typeface="Times New Roman"/>
                <a:cs typeface="Times New Roman"/>
              </a:rPr>
              <a:t>I hope you</a:t>
            </a:r>
            <a:r>
              <a:rPr dirty="0" sz="1450" spc="165">
                <a:latin typeface="Times New Roman"/>
                <a:cs typeface="Times New Roman"/>
              </a:rPr>
              <a:t> </a:t>
            </a:r>
            <a:r>
              <a:rPr dirty="0" sz="1450" spc="-10">
                <a:latin typeface="Times New Roman"/>
                <a:cs typeface="Times New Roman"/>
              </a:rPr>
              <a:t>think it</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710" cy="946785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safe. Mind and send me word from the police</a:t>
            </a:r>
            <a:r>
              <a:rPr dirty="0" sz="1450" spc="40">
                <a:latin typeface="Times New Roman"/>
                <a:cs typeface="Times New Roman"/>
              </a:rPr>
              <a:t> </a:t>
            </a:r>
            <a:r>
              <a:rPr dirty="0" sz="1450" spc="-10">
                <a:latin typeface="Times New Roman"/>
                <a:cs typeface="Times New Roman"/>
              </a:rPr>
              <a:t>cells.’</a:t>
            </a:r>
            <a:endParaRPr sz="1450">
              <a:latin typeface="Times New Roman"/>
              <a:cs typeface="Times New Roman"/>
            </a:endParaRPr>
          </a:p>
          <a:p>
            <a:pPr algn="just" marL="268605">
              <a:lnSpc>
                <a:spcPts val="1735"/>
              </a:lnSpc>
              <a:spcBef>
                <a:spcPts val="795"/>
              </a:spcBef>
            </a:pPr>
            <a:r>
              <a:rPr dirty="0" sz="1450" spc="-10">
                <a:latin typeface="Times New Roman"/>
                <a:cs typeface="Times New Roman"/>
              </a:rPr>
              <a:t>‘O, Mr </a:t>
            </a:r>
            <a:r>
              <a:rPr dirty="0" sz="1450" spc="-20">
                <a:latin typeface="Times New Roman"/>
                <a:cs typeface="Times New Roman"/>
              </a:rPr>
              <a:t>Finsbury, </a:t>
            </a:r>
            <a:r>
              <a:rPr dirty="0" sz="1450" spc="-5">
                <a:latin typeface="Times New Roman"/>
                <a:cs typeface="Times New Roman"/>
              </a:rPr>
              <a:t>I </a:t>
            </a:r>
            <a:r>
              <a:rPr dirty="0" sz="1450" spc="-10">
                <a:latin typeface="Times New Roman"/>
                <a:cs typeface="Times New Roman"/>
              </a:rPr>
              <a:t>had ventured to hope—perhaps </a:t>
            </a:r>
            <a:r>
              <a:rPr dirty="0" sz="1450" spc="-5">
                <a:latin typeface="Times New Roman"/>
                <a:cs typeface="Times New Roman"/>
              </a:rPr>
              <a:t>you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induced</a:t>
            </a:r>
            <a:r>
              <a:rPr dirty="0" sz="1450" spc="26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a:lnSpc>
                <a:spcPts val="1735"/>
              </a:lnSpc>
            </a:pPr>
            <a:r>
              <a:rPr dirty="0" sz="1450" spc="-10">
                <a:latin typeface="Times New Roman"/>
                <a:cs typeface="Times New Roman"/>
              </a:rPr>
              <a:t>—to make </a:t>
            </a:r>
            <a:r>
              <a:rPr dirty="0" sz="1450" spc="-5">
                <a:latin typeface="Times New Roman"/>
                <a:cs typeface="Times New Roman"/>
              </a:rPr>
              <a:t>one of us,’ </a:t>
            </a:r>
            <a:r>
              <a:rPr dirty="0" sz="1450" spc="-10">
                <a:latin typeface="Times New Roman"/>
                <a:cs typeface="Times New Roman"/>
              </a:rPr>
              <a:t>faltered</a:t>
            </a:r>
            <a:r>
              <a:rPr dirty="0" sz="1450" spc="-10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‘Disguise myself </a:t>
            </a:r>
            <a:r>
              <a:rPr dirty="0" sz="1450" spc="-5">
                <a:latin typeface="Times New Roman"/>
                <a:cs typeface="Times New Roman"/>
              </a:rPr>
              <a:t>on </a:t>
            </a:r>
            <a:r>
              <a:rPr dirty="0" sz="1450" spc="-10">
                <a:latin typeface="Times New Roman"/>
                <a:cs typeface="Times New Roman"/>
              </a:rPr>
              <a:t>Sunday?’ cried Michael. ‘How little </a:t>
            </a:r>
            <a:r>
              <a:rPr dirty="0" sz="1450" spc="-5">
                <a:latin typeface="Times New Roman"/>
                <a:cs typeface="Times New Roman"/>
              </a:rPr>
              <a:t>you </a:t>
            </a:r>
            <a:r>
              <a:rPr dirty="0" sz="1450" spc="-10">
                <a:latin typeface="Times New Roman"/>
                <a:cs typeface="Times New Roman"/>
              </a:rPr>
              <a:t>understand  my principles!’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‘Mr </a:t>
            </a:r>
            <a:r>
              <a:rPr dirty="0" sz="1450" spc="-20">
                <a:latin typeface="Times New Roman"/>
                <a:cs typeface="Times New Roman"/>
              </a:rPr>
              <a:t>Finsbury,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showing </a:t>
            </a:r>
            <a:r>
              <a:rPr dirty="0" sz="1450" spc="-5">
                <a:latin typeface="Times New Roman"/>
                <a:cs typeface="Times New Roman"/>
              </a:rPr>
              <a:t>you </a:t>
            </a:r>
            <a:r>
              <a:rPr dirty="0" sz="1450" spc="-10">
                <a:latin typeface="Times New Roman"/>
                <a:cs typeface="Times New Roman"/>
              </a:rPr>
              <a:t>my gratitude; </a:t>
            </a:r>
            <a:r>
              <a:rPr dirty="0" sz="1450" spc="-5">
                <a:latin typeface="Times New Roman"/>
                <a:cs typeface="Times New Roman"/>
              </a:rPr>
              <a:t>but </a:t>
            </a:r>
            <a:r>
              <a:rPr dirty="0" sz="1450" spc="-10">
                <a:latin typeface="Times New Roman"/>
                <a:cs typeface="Times New Roman"/>
              </a:rPr>
              <a:t>let me  ask </a:t>
            </a:r>
            <a:r>
              <a:rPr dirty="0" sz="1450" spc="-5">
                <a:latin typeface="Times New Roman"/>
                <a:cs typeface="Times New Roman"/>
              </a:rPr>
              <a:t>you one </a:t>
            </a:r>
            <a:r>
              <a:rPr dirty="0" sz="1450" spc="-10">
                <a:latin typeface="Times New Roman"/>
                <a:cs typeface="Times New Roman"/>
              </a:rPr>
              <a:t>question,’ said Pitman.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very rich client, would </a:t>
            </a:r>
            <a:r>
              <a:rPr dirty="0" sz="1450" spc="-5">
                <a:latin typeface="Times New Roman"/>
                <a:cs typeface="Times New Roman"/>
              </a:rPr>
              <a:t>you not  </a:t>
            </a:r>
            <a:r>
              <a:rPr dirty="0" sz="1450" spc="-10">
                <a:latin typeface="Times New Roman"/>
                <a:cs typeface="Times New Roman"/>
              </a:rPr>
              <a:t>take the</a:t>
            </a:r>
            <a:r>
              <a:rPr dirty="0" sz="1450" spc="-5">
                <a:latin typeface="Times New Roman"/>
                <a:cs typeface="Times New Roman"/>
              </a:rPr>
              <a:t> </a:t>
            </a:r>
            <a:r>
              <a:rPr dirty="0" sz="1450" spc="-10">
                <a:latin typeface="Times New Roman"/>
                <a:cs typeface="Times New Roman"/>
              </a:rPr>
              <a:t>risk?’</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‘Diamond, Diamond,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do!’ cried Michael. </a:t>
            </a:r>
            <a:r>
              <a:rPr dirty="0" sz="1450" spc="-30">
                <a:latin typeface="Times New Roman"/>
                <a:cs typeface="Times New Roman"/>
              </a:rPr>
              <a:t>‘Why,  </a:t>
            </a:r>
            <a:r>
              <a:rPr dirty="0" sz="1450" spc="-10">
                <a:latin typeface="Times New Roman"/>
                <a:cs typeface="Times New Roman"/>
              </a:rPr>
              <a:t>man, </a:t>
            </a:r>
            <a:r>
              <a:rPr dirty="0" sz="1450" spc="-5">
                <a:latin typeface="Times New Roman"/>
                <a:cs typeface="Times New Roman"/>
              </a:rPr>
              <a:t>do you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practice </a:t>
            </a:r>
            <a:r>
              <a:rPr dirty="0" sz="1450" spc="-5">
                <a:latin typeface="Times New Roman"/>
                <a:cs typeface="Times New Roman"/>
              </a:rPr>
              <a:t>of </a:t>
            </a:r>
            <a:r>
              <a:rPr dirty="0" sz="1450" spc="-10">
                <a:latin typeface="Times New Roman"/>
                <a:cs typeface="Times New Roman"/>
              </a:rPr>
              <a:t>cutting about London with my  clients in disguise? Do </a:t>
            </a:r>
            <a:r>
              <a:rPr dirty="0" sz="1450" spc="-5">
                <a:latin typeface="Times New Roman"/>
                <a:cs typeface="Times New Roman"/>
              </a:rPr>
              <a:t>you </a:t>
            </a:r>
            <a:r>
              <a:rPr dirty="0" sz="1450" spc="-10">
                <a:latin typeface="Times New Roman"/>
                <a:cs typeface="Times New Roman"/>
              </a:rPr>
              <a:t>suppose money would induce me to touch this  business with </a:t>
            </a:r>
            <a:r>
              <a:rPr dirty="0" sz="1450" spc="-5">
                <a:latin typeface="Times New Roman"/>
                <a:cs typeface="Times New Roman"/>
              </a:rPr>
              <a:t>a </a:t>
            </a:r>
            <a:r>
              <a:rPr dirty="0" sz="1450" spc="-10">
                <a:latin typeface="Times New Roman"/>
                <a:cs typeface="Times New Roman"/>
              </a:rPr>
              <a:t>stick?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it would </a:t>
            </a:r>
            <a:r>
              <a:rPr dirty="0" sz="1450" spc="-5">
                <a:latin typeface="Times New Roman"/>
                <a:cs typeface="Times New Roman"/>
              </a:rPr>
              <a:t>not.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real curiosity to see how </a:t>
            </a:r>
            <a:r>
              <a:rPr dirty="0" sz="1450" spc="-5">
                <a:latin typeface="Times New Roman"/>
                <a:cs typeface="Times New Roman"/>
              </a:rPr>
              <a:t>you </a:t>
            </a:r>
            <a:r>
              <a:rPr dirty="0" sz="1450" spc="-10">
                <a:latin typeface="Times New Roman"/>
                <a:cs typeface="Times New Roman"/>
              </a:rPr>
              <a:t>conduct this interview—that tempts me; it  tempts me, Pitman, more than gold—it should </a:t>
            </a:r>
            <a:r>
              <a:rPr dirty="0" sz="1450" spc="-5">
                <a:latin typeface="Times New Roman"/>
                <a:cs typeface="Times New Roman"/>
              </a:rPr>
              <a:t>be </a:t>
            </a:r>
            <a:r>
              <a:rPr dirty="0" sz="1450" spc="-10">
                <a:latin typeface="Times New Roman"/>
                <a:cs typeface="Times New Roman"/>
              </a:rPr>
              <a:t>exquisitely rich.’ And  suddenly Michael laughed. </a:t>
            </a:r>
            <a:r>
              <a:rPr dirty="0" sz="1450" spc="-30">
                <a:latin typeface="Times New Roman"/>
                <a:cs typeface="Times New Roman"/>
              </a:rPr>
              <a:t>‘Well, </a:t>
            </a:r>
            <a:r>
              <a:rPr dirty="0" sz="1450" spc="-10">
                <a:latin typeface="Times New Roman"/>
                <a:cs typeface="Times New Roman"/>
              </a:rPr>
              <a:t>Pitman,’ said he, ‘have all the truck ready in  the studio. I’ll</a:t>
            </a:r>
            <a:r>
              <a:rPr dirty="0" sz="1450">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About twenty minutes after two, </a:t>
            </a:r>
            <a:r>
              <a:rPr dirty="0" sz="1450" spc="-5">
                <a:latin typeface="Times New Roman"/>
                <a:cs typeface="Times New Roman"/>
              </a:rPr>
              <a:t>on </a:t>
            </a:r>
            <a:r>
              <a:rPr dirty="0" sz="1450" spc="-10">
                <a:latin typeface="Times New Roman"/>
                <a:cs typeface="Times New Roman"/>
              </a:rPr>
              <a:t>this eventful </a:t>
            </a:r>
            <a:r>
              <a:rPr dirty="0" sz="1450" spc="-30">
                <a:latin typeface="Times New Roman"/>
                <a:cs typeface="Times New Roman"/>
              </a:rPr>
              <a:t>day, </a:t>
            </a:r>
            <a:r>
              <a:rPr dirty="0" sz="1450" spc="-10">
                <a:latin typeface="Times New Roman"/>
                <a:cs typeface="Times New Roman"/>
              </a:rPr>
              <a:t>the vast and gloomy  shed </a:t>
            </a:r>
            <a:r>
              <a:rPr dirty="0" sz="1450" spc="-5">
                <a:latin typeface="Times New Roman"/>
                <a:cs typeface="Times New Roman"/>
              </a:rPr>
              <a:t>of </a:t>
            </a:r>
            <a:r>
              <a:rPr dirty="0" sz="1450" spc="-25">
                <a:latin typeface="Times New Roman"/>
                <a:cs typeface="Times New Roman"/>
              </a:rPr>
              <a:t>Waterloo </a:t>
            </a:r>
            <a:r>
              <a:rPr dirty="0" sz="1450" spc="-30">
                <a:latin typeface="Times New Roman"/>
                <a:cs typeface="Times New Roman"/>
              </a:rPr>
              <a:t>lay, </a:t>
            </a:r>
            <a:r>
              <a:rPr dirty="0" sz="1450" spc="-10">
                <a:latin typeface="Times New Roman"/>
                <a:cs typeface="Times New Roman"/>
              </a:rPr>
              <a:t>like the temple </a:t>
            </a:r>
            <a:r>
              <a:rPr dirty="0" sz="1450" spc="-5">
                <a:latin typeface="Times New Roman"/>
                <a:cs typeface="Times New Roman"/>
              </a:rPr>
              <a:t>of a </a:t>
            </a:r>
            <a:r>
              <a:rPr dirty="0" sz="1450" spc="-10">
                <a:latin typeface="Times New Roman"/>
                <a:cs typeface="Times New Roman"/>
              </a:rPr>
              <a:t>dead religion, silent and deserted.  Here and there at </a:t>
            </a:r>
            <a:r>
              <a:rPr dirty="0" sz="1450" spc="-5">
                <a:latin typeface="Times New Roman"/>
                <a:cs typeface="Times New Roman"/>
              </a:rPr>
              <a:t>one of </a:t>
            </a:r>
            <a:r>
              <a:rPr dirty="0" sz="1450" spc="-10">
                <a:latin typeface="Times New Roman"/>
                <a:cs typeface="Times New Roman"/>
              </a:rPr>
              <a:t>the platforms, </a:t>
            </a:r>
            <a:r>
              <a:rPr dirty="0" sz="1450" spc="-5">
                <a:latin typeface="Times New Roman"/>
                <a:cs typeface="Times New Roman"/>
              </a:rPr>
              <a:t>a </a:t>
            </a:r>
            <a:r>
              <a:rPr dirty="0" sz="1450" spc="-10">
                <a:latin typeface="Times New Roman"/>
                <a:cs typeface="Times New Roman"/>
              </a:rPr>
              <a:t>train lay becalmed; here and there </a:t>
            </a:r>
            <a:r>
              <a:rPr dirty="0" sz="1450" spc="-5">
                <a:latin typeface="Times New Roman"/>
                <a:cs typeface="Times New Roman"/>
              </a:rPr>
              <a:t>a  </a:t>
            </a:r>
            <a:r>
              <a:rPr dirty="0" sz="1450" spc="-10">
                <a:latin typeface="Times New Roman"/>
                <a:cs typeface="Times New Roman"/>
              </a:rPr>
              <a:t>wandering footfall echoed; the cab-horses outside stamped with startling  reverberations </a:t>
            </a:r>
            <a:r>
              <a:rPr dirty="0" sz="1450" spc="-5">
                <a:latin typeface="Times New Roman"/>
                <a:cs typeface="Times New Roman"/>
              </a:rPr>
              <a:t>on </a:t>
            </a:r>
            <a:r>
              <a:rPr dirty="0" sz="1450" spc="-10">
                <a:latin typeface="Times New Roman"/>
                <a:cs typeface="Times New Roman"/>
              </a:rPr>
              <a:t>the stones; </a:t>
            </a:r>
            <a:r>
              <a:rPr dirty="0" sz="1450" spc="-5">
                <a:latin typeface="Times New Roman"/>
                <a:cs typeface="Times New Roman"/>
              </a:rPr>
              <a:t>or </a:t>
            </a:r>
            <a:r>
              <a:rPr dirty="0" sz="1450" spc="-10">
                <a:latin typeface="Times New Roman"/>
                <a:cs typeface="Times New Roman"/>
              </a:rPr>
              <a:t>from the neighbouring wilderness </a:t>
            </a:r>
            <a:r>
              <a:rPr dirty="0" sz="1450" spc="-5">
                <a:latin typeface="Times New Roman"/>
                <a:cs typeface="Times New Roman"/>
              </a:rPr>
              <a:t>of </a:t>
            </a:r>
            <a:r>
              <a:rPr dirty="0" sz="1450" spc="-10">
                <a:latin typeface="Times New Roman"/>
                <a:cs typeface="Times New Roman"/>
              </a:rPr>
              <a:t>railway  an engine snorted forth </a:t>
            </a:r>
            <a:r>
              <a:rPr dirty="0" sz="1450" spc="-5">
                <a:latin typeface="Times New Roman"/>
                <a:cs typeface="Times New Roman"/>
              </a:rPr>
              <a:t>a </a:t>
            </a:r>
            <a:r>
              <a:rPr dirty="0" sz="1450" spc="-10">
                <a:latin typeface="Times New Roman"/>
                <a:cs typeface="Times New Roman"/>
              </a:rPr>
              <a:t>whistle. The main-line departure platform slumbered  like the rest; the booking-hutches closed; the backs </a:t>
            </a:r>
            <a:r>
              <a:rPr dirty="0" sz="1450" spc="-5">
                <a:latin typeface="Times New Roman"/>
                <a:cs typeface="Times New Roman"/>
              </a:rPr>
              <a:t>of </a:t>
            </a:r>
            <a:r>
              <a:rPr dirty="0" sz="1450" spc="-10">
                <a:latin typeface="Times New Roman"/>
                <a:cs typeface="Times New Roman"/>
              </a:rPr>
              <a:t>Mr </a:t>
            </a:r>
            <a:r>
              <a:rPr dirty="0" sz="1450" spc="-20">
                <a:latin typeface="Times New Roman"/>
                <a:cs typeface="Times New Roman"/>
              </a:rPr>
              <a:t>Haggard’s </a:t>
            </a:r>
            <a:r>
              <a:rPr dirty="0" sz="1450" spc="-10">
                <a:latin typeface="Times New Roman"/>
                <a:cs typeface="Times New Roman"/>
              </a:rPr>
              <a:t>novels,  with which </a:t>
            </a:r>
            <a:r>
              <a:rPr dirty="0" sz="1450" spc="-5">
                <a:latin typeface="Times New Roman"/>
                <a:cs typeface="Times New Roman"/>
              </a:rPr>
              <a:t>upon a </a:t>
            </a:r>
            <a:r>
              <a:rPr dirty="0" sz="1450" spc="-10">
                <a:latin typeface="Times New Roman"/>
                <a:cs typeface="Times New Roman"/>
              </a:rPr>
              <a:t>weekday the bookstall shines emblazoned, discreetly  hidden behind dingy shutters; the rare officials, undisguisedly somnambulant;  and the customary loiterers, even to the middle-aged woman with the ulster  and the handbag, fled to more congenial scenes. As in the inmost dells </a:t>
            </a:r>
            <a:r>
              <a:rPr dirty="0" sz="1450" spc="-5">
                <a:latin typeface="Times New Roman"/>
                <a:cs typeface="Times New Roman"/>
              </a:rPr>
              <a:t>of </a:t>
            </a:r>
            <a:r>
              <a:rPr dirty="0" sz="1450" spc="-10">
                <a:latin typeface="Times New Roman"/>
                <a:cs typeface="Times New Roman"/>
              </a:rPr>
              <a:t>some  small tropic island the throbbing </a:t>
            </a:r>
            <a:r>
              <a:rPr dirty="0" sz="1450" spc="-5">
                <a:latin typeface="Times New Roman"/>
                <a:cs typeface="Times New Roman"/>
              </a:rPr>
              <a:t>of </a:t>
            </a:r>
            <a:r>
              <a:rPr dirty="0" sz="1450" spc="-10">
                <a:latin typeface="Times New Roman"/>
                <a:cs typeface="Times New Roman"/>
              </a:rPr>
              <a:t>the ocean lingers, so here </a:t>
            </a:r>
            <a:r>
              <a:rPr dirty="0" sz="1450" spc="-5">
                <a:latin typeface="Times New Roman"/>
                <a:cs typeface="Times New Roman"/>
              </a:rPr>
              <a:t>a </a:t>
            </a:r>
            <a:r>
              <a:rPr dirty="0" sz="1450" spc="-10">
                <a:latin typeface="Times New Roman"/>
                <a:cs typeface="Times New Roman"/>
              </a:rPr>
              <a:t>faint pervading  hum and trepidation told in every corner </a:t>
            </a:r>
            <a:r>
              <a:rPr dirty="0" sz="1450" spc="-5">
                <a:latin typeface="Times New Roman"/>
                <a:cs typeface="Times New Roman"/>
              </a:rPr>
              <a:t>of </a:t>
            </a:r>
            <a:r>
              <a:rPr dirty="0" sz="1450" spc="-10">
                <a:latin typeface="Times New Roman"/>
                <a:cs typeface="Times New Roman"/>
              </a:rPr>
              <a:t>surrounding</a:t>
            </a:r>
            <a:r>
              <a:rPr dirty="0" sz="1450" spc="55">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At the </a:t>
            </a:r>
            <a:r>
              <a:rPr dirty="0" sz="1450" spc="-5">
                <a:latin typeface="Times New Roman"/>
                <a:cs typeface="Times New Roman"/>
              </a:rPr>
              <a:t>hour </a:t>
            </a:r>
            <a:r>
              <a:rPr dirty="0" sz="1450" spc="-10">
                <a:latin typeface="Times New Roman"/>
                <a:cs typeface="Times New Roman"/>
              </a:rPr>
              <a:t>already named, persons acquainted with John Dickson, </a:t>
            </a:r>
            <a:r>
              <a:rPr dirty="0" sz="1450" spc="-5">
                <a:latin typeface="Times New Roman"/>
                <a:cs typeface="Times New Roman"/>
              </a:rPr>
              <a:t>of  </a:t>
            </a:r>
            <a:r>
              <a:rPr dirty="0" sz="1450" spc="-10">
                <a:latin typeface="Times New Roman"/>
                <a:cs typeface="Times New Roman"/>
              </a:rPr>
              <a:t>Ballarat, and Ezra Thomas, </a:t>
            </a:r>
            <a:r>
              <a:rPr dirty="0" sz="1450" spc="-5">
                <a:latin typeface="Times New Roman"/>
                <a:cs typeface="Times New Roman"/>
              </a:rPr>
              <a:t>of </a:t>
            </a:r>
            <a:r>
              <a:rPr dirty="0" sz="1450" spc="-10">
                <a:latin typeface="Times New Roman"/>
                <a:cs typeface="Times New Roman"/>
              </a:rPr>
              <a:t>the United States </a:t>
            </a:r>
            <a:r>
              <a:rPr dirty="0" sz="1450" spc="-5">
                <a:latin typeface="Times New Roman"/>
                <a:cs typeface="Times New Roman"/>
              </a:rPr>
              <a:t>of </a:t>
            </a:r>
            <a:r>
              <a:rPr dirty="0" sz="1450" spc="-10">
                <a:latin typeface="Times New Roman"/>
                <a:cs typeface="Times New Roman"/>
              </a:rPr>
              <a:t>America, would have been  cheered to behold them enter through the</a:t>
            </a:r>
            <a:r>
              <a:rPr dirty="0" sz="1450" spc="30">
                <a:latin typeface="Times New Roman"/>
                <a:cs typeface="Times New Roman"/>
              </a:rPr>
              <a:t> </a:t>
            </a:r>
            <a:r>
              <a:rPr dirty="0" sz="1450" spc="-10">
                <a:latin typeface="Times New Roman"/>
                <a:cs typeface="Times New Roman"/>
              </a:rPr>
              <a:t>booking-office.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‘What names are we to take?’ enquired the </a:t>
            </a:r>
            <a:r>
              <a:rPr dirty="0" sz="1450" spc="-20">
                <a:latin typeface="Times New Roman"/>
                <a:cs typeface="Times New Roman"/>
              </a:rPr>
              <a:t>latter, </a:t>
            </a:r>
            <a:r>
              <a:rPr dirty="0" sz="1450" spc="-10">
                <a:latin typeface="Times New Roman"/>
                <a:cs typeface="Times New Roman"/>
              </a:rPr>
              <a:t>anxiously adjusting the  window-glass spectacles which </a:t>
            </a:r>
            <a:r>
              <a:rPr dirty="0" sz="1450" spc="-5">
                <a:latin typeface="Times New Roman"/>
                <a:cs typeface="Times New Roman"/>
              </a:rPr>
              <a:t>he </a:t>
            </a:r>
            <a:r>
              <a:rPr dirty="0" sz="1450" spc="-10">
                <a:latin typeface="Times New Roman"/>
                <a:cs typeface="Times New Roman"/>
              </a:rPr>
              <a:t>had been </a:t>
            </a:r>
            <a:r>
              <a:rPr dirty="0" sz="1450" spc="-15">
                <a:latin typeface="Times New Roman"/>
                <a:cs typeface="Times New Roman"/>
              </a:rPr>
              <a:t>suffered </a:t>
            </a:r>
            <a:r>
              <a:rPr dirty="0" sz="1450" spc="-5">
                <a:latin typeface="Times New Roman"/>
                <a:cs typeface="Times New Roman"/>
              </a:rPr>
              <a:t>on </a:t>
            </a:r>
            <a:r>
              <a:rPr dirty="0" sz="1450" spc="-10">
                <a:latin typeface="Times New Roman"/>
                <a:cs typeface="Times New Roman"/>
              </a:rPr>
              <a:t>this occasion to  assume.</a:t>
            </a:r>
            <a:endParaRPr sz="1450">
              <a:latin typeface="Times New Roman"/>
              <a:cs typeface="Times New Roman"/>
            </a:endParaRPr>
          </a:p>
          <a:p>
            <a:pPr algn="just" marL="12700" marR="8890" indent="255904">
              <a:lnSpc>
                <a:spcPts val="1730"/>
              </a:lnSpc>
              <a:spcBef>
                <a:spcPts val="715"/>
              </a:spcBef>
            </a:pPr>
            <a:r>
              <a:rPr dirty="0" sz="1450" spc="-20">
                <a:latin typeface="Times New Roman"/>
                <a:cs typeface="Times New Roman"/>
              </a:rPr>
              <a:t>‘There’s </a:t>
            </a:r>
            <a:r>
              <a:rPr dirty="0" sz="1450" spc="-5">
                <a:latin typeface="Times New Roman"/>
                <a:cs typeface="Times New Roman"/>
              </a:rPr>
              <a:t>no </a:t>
            </a:r>
            <a:r>
              <a:rPr dirty="0" sz="1450" spc="-10">
                <a:latin typeface="Times New Roman"/>
                <a:cs typeface="Times New Roman"/>
              </a:rPr>
              <a:t>choice for </a:t>
            </a:r>
            <a:r>
              <a:rPr dirty="0" sz="1450" spc="-5">
                <a:latin typeface="Times New Roman"/>
                <a:cs typeface="Times New Roman"/>
              </a:rPr>
              <a:t>you, </a:t>
            </a:r>
            <a:r>
              <a:rPr dirty="0" sz="1450" spc="-10">
                <a:latin typeface="Times New Roman"/>
                <a:cs typeface="Times New Roman"/>
              </a:rPr>
              <a:t>my </a:t>
            </a:r>
            <a:r>
              <a:rPr dirty="0" sz="1450" spc="-25">
                <a:latin typeface="Times New Roman"/>
                <a:cs typeface="Times New Roman"/>
              </a:rPr>
              <a:t>boy,’ </a:t>
            </a:r>
            <a:r>
              <a:rPr dirty="0" sz="1450" spc="-10">
                <a:latin typeface="Times New Roman"/>
                <a:cs typeface="Times New Roman"/>
              </a:rPr>
              <a:t>returned Michael. ‘Bent Pitman </a:t>
            </a:r>
            <a:r>
              <a:rPr dirty="0" sz="1450" spc="-5">
                <a:latin typeface="Times New Roman"/>
                <a:cs typeface="Times New Roman"/>
              </a:rPr>
              <a:t>or  </a:t>
            </a:r>
            <a:r>
              <a:rPr dirty="0" sz="1450" spc="-10">
                <a:latin typeface="Times New Roman"/>
                <a:cs typeface="Times New Roman"/>
              </a:rPr>
              <a:t>nothing. As for me,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look as if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called Appleby; something  agreeably old-world about Appleby—breathes </a:t>
            </a:r>
            <a:r>
              <a:rPr dirty="0" sz="1450" spc="-5">
                <a:latin typeface="Times New Roman"/>
                <a:cs typeface="Times New Roman"/>
              </a:rPr>
              <a:t>of </a:t>
            </a:r>
            <a:r>
              <a:rPr dirty="0" sz="1450" spc="-10">
                <a:latin typeface="Times New Roman"/>
                <a:cs typeface="Times New Roman"/>
              </a:rPr>
              <a:t>Devonshire </a:t>
            </a:r>
            <a:r>
              <a:rPr dirty="0" sz="1450" spc="-25">
                <a:latin typeface="Times New Roman"/>
                <a:cs typeface="Times New Roman"/>
              </a:rPr>
              <a:t>cider. Talking </a:t>
            </a:r>
            <a:r>
              <a:rPr dirty="0" sz="1450" spc="-5">
                <a:latin typeface="Times New Roman"/>
                <a:cs typeface="Times New Roman"/>
              </a:rPr>
              <a:t>of  </a:t>
            </a:r>
            <a:r>
              <a:rPr dirty="0" sz="1450" spc="-10">
                <a:latin typeface="Times New Roman"/>
                <a:cs typeface="Times New Roman"/>
              </a:rPr>
              <a:t>which, suppose </a:t>
            </a:r>
            <a:r>
              <a:rPr dirty="0" sz="1450" spc="-5">
                <a:latin typeface="Times New Roman"/>
                <a:cs typeface="Times New Roman"/>
              </a:rPr>
              <a:t>you </a:t>
            </a:r>
            <a:r>
              <a:rPr dirty="0" sz="1450" spc="-10">
                <a:latin typeface="Times New Roman"/>
                <a:cs typeface="Times New Roman"/>
              </a:rPr>
              <a:t>wet </a:t>
            </a:r>
            <a:r>
              <a:rPr dirty="0" sz="1450" spc="-5">
                <a:latin typeface="Times New Roman"/>
                <a:cs typeface="Times New Roman"/>
              </a:rPr>
              <a:t>your </a:t>
            </a:r>
            <a:r>
              <a:rPr dirty="0" sz="1450" spc="-10">
                <a:latin typeface="Times New Roman"/>
                <a:cs typeface="Times New Roman"/>
              </a:rPr>
              <a:t>whistle? the interview is likely to </a:t>
            </a:r>
            <a:r>
              <a:rPr dirty="0" sz="1450" spc="-5">
                <a:latin typeface="Times New Roman"/>
                <a:cs typeface="Times New Roman"/>
              </a:rPr>
              <a:t>be</a:t>
            </a:r>
            <a:r>
              <a:rPr dirty="0" sz="1450" spc="95">
                <a:latin typeface="Times New Roman"/>
                <a:cs typeface="Times New Roman"/>
              </a:rPr>
              <a:t> </a:t>
            </a:r>
            <a:r>
              <a:rPr dirty="0" sz="1450" spc="-10">
                <a:latin typeface="Times New Roman"/>
                <a:cs typeface="Times New Roman"/>
              </a:rPr>
              <a:t>trying.’</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1766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 think I’ll wait till afterwards,’ returned Pitman; ‘on the whole, </a:t>
            </a:r>
            <a:r>
              <a:rPr dirty="0" sz="1450" spc="-5">
                <a:latin typeface="Times New Roman"/>
                <a:cs typeface="Times New Roman"/>
              </a:rPr>
              <a:t>I </a:t>
            </a:r>
            <a:r>
              <a:rPr dirty="0" sz="1450" spc="-10">
                <a:latin typeface="Times New Roman"/>
                <a:cs typeface="Times New Roman"/>
              </a:rPr>
              <a:t>think I’ll  wait till the </a:t>
            </a:r>
            <a:r>
              <a:rPr dirty="0" sz="1450" spc="-20">
                <a:latin typeface="Times New Roman"/>
                <a:cs typeface="Times New Roman"/>
              </a:rPr>
              <a:t>thing’s </a:t>
            </a:r>
            <a:r>
              <a:rPr dirty="0" sz="1450" spc="-25">
                <a:latin typeface="Times New Roman"/>
                <a:cs typeface="Times New Roman"/>
              </a:rPr>
              <a:t>over. </a:t>
            </a:r>
            <a:r>
              <a:rPr dirty="0" sz="1450" spc="-5">
                <a:latin typeface="Times New Roman"/>
                <a:cs typeface="Times New Roman"/>
              </a:rPr>
              <a:t>I </a:t>
            </a:r>
            <a:r>
              <a:rPr dirty="0" sz="1450" spc="-10">
                <a:latin typeface="Times New Roman"/>
                <a:cs typeface="Times New Roman"/>
              </a:rPr>
              <a:t>don’t know if it strikes </a:t>
            </a:r>
            <a:r>
              <a:rPr dirty="0" sz="1450" spc="-5">
                <a:latin typeface="Times New Roman"/>
                <a:cs typeface="Times New Roman"/>
              </a:rPr>
              <a:t>you </a:t>
            </a:r>
            <a:r>
              <a:rPr dirty="0" sz="1450" spc="-10">
                <a:latin typeface="Times New Roman"/>
                <a:cs typeface="Times New Roman"/>
              </a:rPr>
              <a:t>as it does me; </a:t>
            </a:r>
            <a:r>
              <a:rPr dirty="0" sz="1450" spc="-5">
                <a:latin typeface="Times New Roman"/>
                <a:cs typeface="Times New Roman"/>
              </a:rPr>
              <a:t>but </a:t>
            </a:r>
            <a:r>
              <a:rPr dirty="0" sz="1450" spc="-10">
                <a:latin typeface="Times New Roman"/>
                <a:cs typeface="Times New Roman"/>
              </a:rPr>
              <a:t>the  place seems deserted and silent, Mr </a:t>
            </a:r>
            <a:r>
              <a:rPr dirty="0" sz="1450" spc="-20">
                <a:latin typeface="Times New Roman"/>
                <a:cs typeface="Times New Roman"/>
              </a:rPr>
              <a:t>Finsbury, </a:t>
            </a:r>
            <a:r>
              <a:rPr dirty="0" sz="1450" spc="-10">
                <a:latin typeface="Times New Roman"/>
                <a:cs typeface="Times New Roman"/>
              </a:rPr>
              <a:t>and filled with very singular  echoes.’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Jack-in-the-box feeling?’ enquired Michael, ‘as if all these empty  trains might </a:t>
            </a:r>
            <a:r>
              <a:rPr dirty="0" sz="1450" spc="-5">
                <a:latin typeface="Times New Roman"/>
                <a:cs typeface="Times New Roman"/>
              </a:rPr>
              <a:t>be </a:t>
            </a:r>
            <a:r>
              <a:rPr dirty="0" sz="1450" spc="-10">
                <a:latin typeface="Times New Roman"/>
                <a:cs typeface="Times New Roman"/>
              </a:rPr>
              <a:t>filled with policemen waiting for </a:t>
            </a:r>
            <a:r>
              <a:rPr dirty="0" sz="1450" spc="-5">
                <a:latin typeface="Times New Roman"/>
                <a:cs typeface="Times New Roman"/>
              </a:rPr>
              <a:t>a </a:t>
            </a:r>
            <a:r>
              <a:rPr dirty="0" sz="1450" spc="-10">
                <a:latin typeface="Times New Roman"/>
                <a:cs typeface="Times New Roman"/>
              </a:rPr>
              <a:t>signal? and Sir Charles  </a:t>
            </a:r>
            <a:r>
              <a:rPr dirty="0" sz="1450" spc="-30">
                <a:latin typeface="Times New Roman"/>
                <a:cs typeface="Times New Roman"/>
              </a:rPr>
              <a:t>Warren </a:t>
            </a:r>
            <a:r>
              <a:rPr dirty="0" sz="1450" spc="-10">
                <a:latin typeface="Times New Roman"/>
                <a:cs typeface="Times New Roman"/>
              </a:rPr>
              <a:t>perched among the girders with </a:t>
            </a:r>
            <a:r>
              <a:rPr dirty="0" sz="1450" spc="-5">
                <a:latin typeface="Times New Roman"/>
                <a:cs typeface="Times New Roman"/>
              </a:rPr>
              <a:t>a </a:t>
            </a:r>
            <a:r>
              <a:rPr dirty="0" sz="1450" spc="-10">
                <a:latin typeface="Times New Roman"/>
                <a:cs typeface="Times New Roman"/>
              </a:rPr>
              <a:t>silver whistle to his lips? </a:t>
            </a:r>
            <a:r>
              <a:rPr dirty="0" sz="1450" spc="-30">
                <a:latin typeface="Times New Roman"/>
                <a:cs typeface="Times New Roman"/>
              </a:rPr>
              <a:t>It’s </a:t>
            </a:r>
            <a:r>
              <a:rPr dirty="0" sz="1450" spc="-10">
                <a:latin typeface="Times New Roman"/>
                <a:cs typeface="Times New Roman"/>
              </a:rPr>
              <a:t>guilt,  Pitman.’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In this uneasy frame </a:t>
            </a:r>
            <a:r>
              <a:rPr dirty="0" sz="1450" spc="-5">
                <a:latin typeface="Times New Roman"/>
                <a:cs typeface="Times New Roman"/>
              </a:rPr>
              <a:t>of </a:t>
            </a:r>
            <a:r>
              <a:rPr dirty="0" sz="1450" spc="-10">
                <a:latin typeface="Times New Roman"/>
                <a:cs typeface="Times New Roman"/>
              </a:rPr>
              <a:t>mind they walked nearly the whole length </a:t>
            </a:r>
            <a:r>
              <a:rPr dirty="0" sz="1450" spc="-5">
                <a:latin typeface="Times New Roman"/>
                <a:cs typeface="Times New Roman"/>
              </a:rPr>
              <a:t>of </a:t>
            </a:r>
            <a:r>
              <a:rPr dirty="0" sz="1450" spc="-10">
                <a:latin typeface="Times New Roman"/>
                <a:cs typeface="Times New Roman"/>
              </a:rPr>
              <a:t>the  departure platform, and at the western extremity became aware </a:t>
            </a:r>
            <a:r>
              <a:rPr dirty="0" sz="1450" spc="-5">
                <a:latin typeface="Times New Roman"/>
                <a:cs typeface="Times New Roman"/>
              </a:rPr>
              <a:t>of a </a:t>
            </a:r>
            <a:r>
              <a:rPr dirty="0" sz="1450" spc="-10">
                <a:latin typeface="Times New Roman"/>
                <a:cs typeface="Times New Roman"/>
              </a:rPr>
              <a:t>slender  figure standing back against </a:t>
            </a:r>
            <a:r>
              <a:rPr dirty="0" sz="1450" spc="-5">
                <a:latin typeface="Times New Roman"/>
                <a:cs typeface="Times New Roman"/>
              </a:rPr>
              <a:t>a </a:t>
            </a:r>
            <a:r>
              <a:rPr dirty="0" sz="1450" spc="-20">
                <a:latin typeface="Times New Roman"/>
                <a:cs typeface="Times New Roman"/>
              </a:rPr>
              <a:t>pillar. </a:t>
            </a:r>
            <a:r>
              <a:rPr dirty="0" sz="1450" spc="-10">
                <a:latin typeface="Times New Roman"/>
                <a:cs typeface="Times New Roman"/>
              </a:rPr>
              <a:t>The figure was plainly sunk into </a:t>
            </a:r>
            <a:r>
              <a:rPr dirty="0" sz="1450" spc="-5">
                <a:latin typeface="Times New Roman"/>
                <a:cs typeface="Times New Roman"/>
              </a:rPr>
              <a:t>a </a:t>
            </a:r>
            <a:r>
              <a:rPr dirty="0" sz="1450" spc="-10">
                <a:latin typeface="Times New Roman"/>
                <a:cs typeface="Times New Roman"/>
              </a:rPr>
              <a:t>deep  abstraction;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their approach, </a:t>
            </a:r>
            <a:r>
              <a:rPr dirty="0" sz="1450" spc="-5">
                <a:latin typeface="Times New Roman"/>
                <a:cs typeface="Times New Roman"/>
              </a:rPr>
              <a:t>but </a:t>
            </a:r>
            <a:r>
              <a:rPr dirty="0" sz="1450" spc="-10">
                <a:latin typeface="Times New Roman"/>
                <a:cs typeface="Times New Roman"/>
              </a:rPr>
              <a:t>gazed far abroad over the  sunlit station. Michael</a:t>
            </a:r>
            <a:r>
              <a:rPr dirty="0" sz="1450" spc="5">
                <a:latin typeface="Times New Roman"/>
                <a:cs typeface="Times New Roman"/>
              </a:rPr>
              <a:t> </a:t>
            </a:r>
            <a:r>
              <a:rPr dirty="0" sz="1450" spc="-10">
                <a:latin typeface="Times New Roman"/>
                <a:cs typeface="Times New Roman"/>
              </a:rPr>
              <a:t>stopped.</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‘Holloa!’ said he, ‘can that </a:t>
            </a:r>
            <a:r>
              <a:rPr dirty="0" sz="1450" spc="-5">
                <a:latin typeface="Times New Roman"/>
                <a:cs typeface="Times New Roman"/>
              </a:rPr>
              <a:t>be your </a:t>
            </a:r>
            <a:r>
              <a:rPr dirty="0" sz="1450" spc="-10">
                <a:latin typeface="Times New Roman"/>
                <a:cs typeface="Times New Roman"/>
              </a:rPr>
              <a:t>advertiser? If so, I’m </a:t>
            </a:r>
            <a:r>
              <a:rPr dirty="0" sz="1450" spc="-5">
                <a:latin typeface="Times New Roman"/>
                <a:cs typeface="Times New Roman"/>
              </a:rPr>
              <a:t>done </a:t>
            </a:r>
            <a:r>
              <a:rPr dirty="0" sz="1450" spc="-10">
                <a:latin typeface="Times New Roman"/>
                <a:cs typeface="Times New Roman"/>
              </a:rPr>
              <a:t>with it.’ And  then, </a:t>
            </a:r>
            <a:r>
              <a:rPr dirty="0" sz="1450" spc="-5">
                <a:latin typeface="Times New Roman"/>
                <a:cs typeface="Times New Roman"/>
              </a:rPr>
              <a:t>on </a:t>
            </a:r>
            <a:r>
              <a:rPr dirty="0" sz="1450" spc="-10">
                <a:latin typeface="Times New Roman"/>
                <a:cs typeface="Times New Roman"/>
              </a:rPr>
              <a:t>second thoughts: ‘Not so, </a:t>
            </a:r>
            <a:r>
              <a:rPr dirty="0" sz="1450" spc="-15">
                <a:latin typeface="Times New Roman"/>
                <a:cs typeface="Times New Roman"/>
              </a:rPr>
              <a:t>either,’ </a:t>
            </a:r>
            <a:r>
              <a:rPr dirty="0" sz="1450" spc="-5">
                <a:latin typeface="Times New Roman"/>
                <a:cs typeface="Times New Roman"/>
              </a:rPr>
              <a:t>he </a:t>
            </a:r>
            <a:r>
              <a:rPr dirty="0" sz="1450" spc="-10">
                <a:latin typeface="Times New Roman"/>
                <a:cs typeface="Times New Roman"/>
              </a:rPr>
              <a:t>resumed more </a:t>
            </a:r>
            <a:r>
              <a:rPr dirty="0" sz="1450" spc="-20">
                <a:latin typeface="Times New Roman"/>
                <a:cs typeface="Times New Roman"/>
              </a:rPr>
              <a:t>cheerfully. </a:t>
            </a:r>
            <a:r>
              <a:rPr dirty="0" sz="1450" spc="-10">
                <a:latin typeface="Times New Roman"/>
                <a:cs typeface="Times New Roman"/>
              </a:rPr>
              <a:t>‘Here,  turn </a:t>
            </a:r>
            <a:r>
              <a:rPr dirty="0" sz="1450" spc="-5">
                <a:latin typeface="Times New Roman"/>
                <a:cs typeface="Times New Roman"/>
              </a:rPr>
              <a:t>your </a:t>
            </a:r>
            <a:r>
              <a:rPr dirty="0" sz="1450" spc="-10">
                <a:latin typeface="Times New Roman"/>
                <a:cs typeface="Times New Roman"/>
              </a:rPr>
              <a:t>back </a:t>
            </a:r>
            <a:r>
              <a:rPr dirty="0" sz="1450" spc="-5">
                <a:latin typeface="Times New Roman"/>
                <a:cs typeface="Times New Roman"/>
              </a:rPr>
              <a:t>a </a:t>
            </a:r>
            <a:r>
              <a:rPr dirty="0" sz="1450" spc="-10">
                <a:latin typeface="Times New Roman"/>
                <a:cs typeface="Times New Roman"/>
              </a:rPr>
              <a:t>moment. So. Give me the</a:t>
            </a:r>
            <a:r>
              <a:rPr dirty="0" sz="1450" spc="25">
                <a:latin typeface="Times New Roman"/>
                <a:cs typeface="Times New Roman"/>
              </a:rPr>
              <a:t> </a:t>
            </a:r>
            <a:r>
              <a:rPr dirty="0" sz="1450" spc="-10">
                <a:latin typeface="Times New Roman"/>
                <a:cs typeface="Times New Roman"/>
              </a:rPr>
              <a:t>specs.’</a:t>
            </a:r>
            <a:endParaRPr sz="1450">
              <a:latin typeface="Times New Roman"/>
              <a:cs typeface="Times New Roman"/>
            </a:endParaRPr>
          </a:p>
          <a:p>
            <a:pPr algn="just" marL="268605" marR="1504950">
              <a:lnSpc>
                <a:spcPct val="140700"/>
              </a:lnSpc>
              <a:spcBef>
                <a:spcPts val="10"/>
              </a:spcBef>
            </a:pP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agreed </a:t>
            </a:r>
            <a:r>
              <a:rPr dirty="0" sz="1450" spc="-5">
                <a:latin typeface="Times New Roman"/>
                <a:cs typeface="Times New Roman"/>
              </a:rPr>
              <a:t>I </a:t>
            </a:r>
            <a:r>
              <a:rPr dirty="0" sz="1450" spc="-10">
                <a:latin typeface="Times New Roman"/>
                <a:cs typeface="Times New Roman"/>
              </a:rPr>
              <a:t>was to have them,’ protested Pitman.  ‘Ah, </a:t>
            </a:r>
            <a:r>
              <a:rPr dirty="0" sz="1450" spc="-5">
                <a:latin typeface="Times New Roman"/>
                <a:cs typeface="Times New Roman"/>
              </a:rPr>
              <a:t>but </a:t>
            </a:r>
            <a:r>
              <a:rPr dirty="0" sz="1450" spc="-10">
                <a:latin typeface="Times New Roman"/>
                <a:cs typeface="Times New Roman"/>
              </a:rPr>
              <a:t>that man knows me,’ said</a:t>
            </a:r>
            <a:r>
              <a:rPr dirty="0" sz="1450" spc="-90">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‘Does he? </a:t>
            </a:r>
            <a:r>
              <a:rPr dirty="0" sz="1450" spc="-25">
                <a:latin typeface="Times New Roman"/>
                <a:cs typeface="Times New Roman"/>
              </a:rPr>
              <a:t>what’s </a:t>
            </a:r>
            <a:r>
              <a:rPr dirty="0" sz="1450" spc="-10">
                <a:latin typeface="Times New Roman"/>
                <a:cs typeface="Times New Roman"/>
              </a:rPr>
              <a:t>his name?’ cried</a:t>
            </a:r>
            <a:r>
              <a:rPr dirty="0" sz="1450" spc="-7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‘O, </a:t>
            </a:r>
            <a:r>
              <a:rPr dirty="0" sz="1450" spc="-5">
                <a:latin typeface="Times New Roman"/>
                <a:cs typeface="Times New Roman"/>
              </a:rPr>
              <a:t>he </a:t>
            </a:r>
            <a:r>
              <a:rPr dirty="0" sz="1450" spc="-10">
                <a:latin typeface="Times New Roman"/>
                <a:cs typeface="Times New Roman"/>
              </a:rPr>
              <a:t>took me into his confidence,’ returned the </a:t>
            </a:r>
            <a:r>
              <a:rPr dirty="0" sz="1450" spc="-20">
                <a:latin typeface="Times New Roman"/>
                <a:cs typeface="Times New Roman"/>
              </a:rPr>
              <a:t>lawyer.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may say  </a:t>
            </a:r>
            <a:r>
              <a:rPr dirty="0" sz="1450" spc="-5">
                <a:latin typeface="Times New Roman"/>
                <a:cs typeface="Times New Roman"/>
              </a:rPr>
              <a:t>one </a:t>
            </a:r>
            <a:r>
              <a:rPr dirty="0" sz="1450" spc="-10">
                <a:latin typeface="Times New Roman"/>
                <a:cs typeface="Times New Roman"/>
              </a:rPr>
              <a:t>thing: if </a:t>
            </a:r>
            <a:r>
              <a:rPr dirty="0" sz="1450" spc="-30">
                <a:latin typeface="Times New Roman"/>
                <a:cs typeface="Times New Roman"/>
              </a:rPr>
              <a:t>he’s </a:t>
            </a:r>
            <a:r>
              <a:rPr dirty="0" sz="1450" spc="-5">
                <a:latin typeface="Times New Roman"/>
                <a:cs typeface="Times New Roman"/>
              </a:rPr>
              <a:t>your </a:t>
            </a:r>
            <a:r>
              <a:rPr dirty="0" sz="1450" spc="-10">
                <a:latin typeface="Times New Roman"/>
                <a:cs typeface="Times New Roman"/>
              </a:rPr>
              <a:t>advertiser (and </a:t>
            </a:r>
            <a:r>
              <a:rPr dirty="0" sz="1450" spc="-5">
                <a:latin typeface="Times New Roman"/>
                <a:cs typeface="Times New Roman"/>
              </a:rPr>
              <a:t>he </a:t>
            </a:r>
            <a:r>
              <a:rPr dirty="0" sz="1450" spc="-10">
                <a:latin typeface="Times New Roman"/>
                <a:cs typeface="Times New Roman"/>
              </a:rPr>
              <a:t>may be, for </a:t>
            </a:r>
            <a:r>
              <a:rPr dirty="0" sz="1450" spc="-5">
                <a:latin typeface="Times New Roman"/>
                <a:cs typeface="Times New Roman"/>
              </a:rPr>
              <a:t>he </a:t>
            </a:r>
            <a:r>
              <a:rPr dirty="0" sz="1450" spc="-10">
                <a:latin typeface="Times New Roman"/>
                <a:cs typeface="Times New Roman"/>
              </a:rPr>
              <a:t>seems to have been  seized with criminal lunacy)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ahead with </a:t>
            </a:r>
            <a:r>
              <a:rPr dirty="0" sz="1450" spc="-5">
                <a:latin typeface="Times New Roman"/>
                <a:cs typeface="Times New Roman"/>
              </a:rPr>
              <a:t>a </a:t>
            </a:r>
            <a:r>
              <a:rPr dirty="0" sz="1450" spc="-10">
                <a:latin typeface="Times New Roman"/>
                <a:cs typeface="Times New Roman"/>
              </a:rPr>
              <a:t>clear conscience, for </a:t>
            </a:r>
            <a:r>
              <a:rPr dirty="0" sz="1450" spc="-5">
                <a:latin typeface="Times New Roman"/>
                <a:cs typeface="Times New Roman"/>
              </a:rPr>
              <a:t>I  </a:t>
            </a:r>
            <a:r>
              <a:rPr dirty="0" sz="1450" spc="-10">
                <a:latin typeface="Times New Roman"/>
                <a:cs typeface="Times New Roman"/>
              </a:rPr>
              <a:t>hold him in the hollow </a:t>
            </a:r>
            <a:r>
              <a:rPr dirty="0" sz="1450" spc="-5">
                <a:latin typeface="Times New Roman"/>
                <a:cs typeface="Times New Roman"/>
              </a:rPr>
              <a:t>of </a:t>
            </a:r>
            <a:r>
              <a:rPr dirty="0" sz="1450" spc="-10">
                <a:latin typeface="Times New Roman"/>
                <a:cs typeface="Times New Roman"/>
              </a:rPr>
              <a:t>my</a:t>
            </a:r>
            <a:r>
              <a:rPr dirty="0" sz="1450" spc="15">
                <a:latin typeface="Times New Roman"/>
                <a:cs typeface="Times New Roman"/>
              </a:rPr>
              <a:t> </a:t>
            </a:r>
            <a:r>
              <a:rPr dirty="0" sz="1450" spc="-5">
                <a:latin typeface="Times New Roman"/>
                <a:cs typeface="Times New Roman"/>
              </a:rPr>
              <a:t>hand.’</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The change </a:t>
            </a:r>
            <a:r>
              <a:rPr dirty="0" sz="1450" spc="-15">
                <a:latin typeface="Times New Roman"/>
                <a:cs typeface="Times New Roman"/>
              </a:rPr>
              <a:t>effected, </a:t>
            </a:r>
            <a:r>
              <a:rPr dirty="0" sz="1450" spc="-10">
                <a:latin typeface="Times New Roman"/>
                <a:cs typeface="Times New Roman"/>
              </a:rPr>
              <a:t>and Pitman comforted with this </a:t>
            </a:r>
            <a:r>
              <a:rPr dirty="0" sz="1450" spc="-5">
                <a:latin typeface="Times New Roman"/>
                <a:cs typeface="Times New Roman"/>
              </a:rPr>
              <a:t>good </a:t>
            </a:r>
            <a:r>
              <a:rPr dirty="0" sz="1450" spc="-10">
                <a:latin typeface="Times New Roman"/>
                <a:cs typeface="Times New Roman"/>
              </a:rPr>
              <a:t>news, the pair  drew near to</a:t>
            </a:r>
            <a:r>
              <a:rPr dirty="0" sz="145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looking for Mr </a:t>
            </a:r>
            <a:r>
              <a:rPr dirty="0" sz="1450" spc="-20">
                <a:latin typeface="Times New Roman"/>
                <a:cs typeface="Times New Roman"/>
              </a:rPr>
              <a:t>William </a:t>
            </a:r>
            <a:r>
              <a:rPr dirty="0" sz="1450" spc="-10">
                <a:latin typeface="Times New Roman"/>
                <a:cs typeface="Times New Roman"/>
              </a:rPr>
              <a:t>Bent Pitman?’ enquired the drawing-  </a:t>
            </a:r>
            <a:r>
              <a:rPr dirty="0" sz="1450" spc="-20">
                <a:latin typeface="Times New Roman"/>
                <a:cs typeface="Times New Roman"/>
              </a:rPr>
              <a:t>master. </a:t>
            </a:r>
            <a:r>
              <a:rPr dirty="0" sz="1450" spc="-10">
                <a:latin typeface="Times New Roman"/>
                <a:cs typeface="Times New Roman"/>
              </a:rPr>
              <a:t>‘I am</a:t>
            </a:r>
            <a:r>
              <a:rPr dirty="0" sz="1450" spc="10">
                <a:latin typeface="Times New Roman"/>
                <a:cs typeface="Times New Roman"/>
              </a:rPr>
              <a:t> </a:t>
            </a:r>
            <a:r>
              <a:rPr dirty="0" sz="1450" spc="-5">
                <a:latin typeface="Times New Roman"/>
                <a:cs typeface="Times New Roman"/>
              </a:rPr>
              <a:t>he.’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Morris raised his head. He saw before him, in the </a:t>
            </a:r>
            <a:r>
              <a:rPr dirty="0" sz="1450" spc="-15">
                <a:latin typeface="Times New Roman"/>
                <a:cs typeface="Times New Roman"/>
              </a:rPr>
              <a:t>speaker,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almost indescribable insignificance, in white spats and </a:t>
            </a:r>
            <a:r>
              <a:rPr dirty="0" sz="1450" spc="-5">
                <a:latin typeface="Times New Roman"/>
                <a:cs typeface="Times New Roman"/>
              </a:rPr>
              <a:t>a </a:t>
            </a:r>
            <a:r>
              <a:rPr dirty="0" sz="1450" spc="-10">
                <a:latin typeface="Times New Roman"/>
                <a:cs typeface="Times New Roman"/>
              </a:rPr>
              <a:t>shirt cut indecently  </a:t>
            </a:r>
            <a:r>
              <a:rPr dirty="0" sz="1450" spc="-30">
                <a:latin typeface="Times New Roman"/>
                <a:cs typeface="Times New Roman"/>
              </a:rPr>
              <a:t>low. </a:t>
            </a:r>
            <a:r>
              <a:rPr dirty="0" sz="1450" spc="-10">
                <a:latin typeface="Times New Roman"/>
                <a:cs typeface="Times New Roman"/>
              </a:rPr>
              <a:t>A little behind, </a:t>
            </a:r>
            <a:r>
              <a:rPr dirty="0" sz="1450" spc="-5">
                <a:latin typeface="Times New Roman"/>
                <a:cs typeface="Times New Roman"/>
              </a:rPr>
              <a:t>a </a:t>
            </a:r>
            <a:r>
              <a:rPr dirty="0" sz="1450" spc="-10">
                <a:latin typeface="Times New Roman"/>
                <a:cs typeface="Times New Roman"/>
              </a:rPr>
              <a:t>second and more burly figure </a:t>
            </a:r>
            <a:r>
              <a:rPr dirty="0" sz="1450" spc="-15">
                <a:latin typeface="Times New Roman"/>
                <a:cs typeface="Times New Roman"/>
              </a:rPr>
              <a:t>offered </a:t>
            </a:r>
            <a:r>
              <a:rPr dirty="0" sz="1450" spc="-10">
                <a:latin typeface="Times New Roman"/>
                <a:cs typeface="Times New Roman"/>
              </a:rPr>
              <a:t>little to criticism,  except </a:t>
            </a:r>
            <a:r>
              <a:rPr dirty="0" sz="1450" spc="-15">
                <a:latin typeface="Times New Roman"/>
                <a:cs typeface="Times New Roman"/>
              </a:rPr>
              <a:t>ulster, </a:t>
            </a:r>
            <a:r>
              <a:rPr dirty="0" sz="1450" spc="-10">
                <a:latin typeface="Times New Roman"/>
                <a:cs typeface="Times New Roman"/>
              </a:rPr>
              <a:t>whiskers, spectacles, and deerstalker hat. Since </a:t>
            </a:r>
            <a:r>
              <a:rPr dirty="0" sz="1450" spc="-5">
                <a:latin typeface="Times New Roman"/>
                <a:cs typeface="Times New Roman"/>
              </a:rPr>
              <a:t>he </a:t>
            </a:r>
            <a:r>
              <a:rPr dirty="0" sz="1450" spc="-10">
                <a:latin typeface="Times New Roman"/>
                <a:cs typeface="Times New Roman"/>
              </a:rPr>
              <a:t>had decided  to call </a:t>
            </a:r>
            <a:r>
              <a:rPr dirty="0" sz="1450" spc="-5">
                <a:latin typeface="Times New Roman"/>
                <a:cs typeface="Times New Roman"/>
              </a:rPr>
              <a:t>up </a:t>
            </a:r>
            <a:r>
              <a:rPr dirty="0" sz="1450" spc="-10">
                <a:latin typeface="Times New Roman"/>
                <a:cs typeface="Times New Roman"/>
              </a:rPr>
              <a:t>devils from the underworld </a:t>
            </a:r>
            <a:r>
              <a:rPr dirty="0" sz="1450" spc="-5">
                <a:latin typeface="Times New Roman"/>
                <a:cs typeface="Times New Roman"/>
              </a:rPr>
              <a:t>of </a:t>
            </a:r>
            <a:r>
              <a:rPr dirty="0" sz="1450" spc="-10">
                <a:latin typeface="Times New Roman"/>
                <a:cs typeface="Times New Roman"/>
              </a:rPr>
              <a:t>London, Morris had pondered deeply  </a:t>
            </a:r>
            <a:r>
              <a:rPr dirty="0" sz="1450" spc="-5">
                <a:latin typeface="Times New Roman"/>
                <a:cs typeface="Times New Roman"/>
              </a:rPr>
              <a:t>on </a:t>
            </a:r>
            <a:r>
              <a:rPr dirty="0" sz="1450" spc="-10">
                <a:latin typeface="Times New Roman"/>
                <a:cs typeface="Times New Roman"/>
              </a:rPr>
              <a:t>the probabilities </a:t>
            </a:r>
            <a:r>
              <a:rPr dirty="0" sz="1450" spc="-5">
                <a:latin typeface="Times New Roman"/>
                <a:cs typeface="Times New Roman"/>
              </a:rPr>
              <a:t>of </a:t>
            </a:r>
            <a:r>
              <a:rPr dirty="0" sz="1450" spc="-10">
                <a:latin typeface="Times New Roman"/>
                <a:cs typeface="Times New Roman"/>
              </a:rPr>
              <a:t>their appearance. His first emotion, like that </a:t>
            </a:r>
            <a:r>
              <a:rPr dirty="0" sz="1450" spc="-5">
                <a:latin typeface="Times New Roman"/>
                <a:cs typeface="Times New Roman"/>
              </a:rPr>
              <a:t>of </a:t>
            </a:r>
            <a:r>
              <a:rPr dirty="0" sz="1450" spc="-10">
                <a:latin typeface="Times New Roman"/>
                <a:cs typeface="Times New Roman"/>
              </a:rPr>
              <a:t>Charoba  when she beheld the sea, was </a:t>
            </a:r>
            <a:r>
              <a:rPr dirty="0" sz="1450" spc="-5">
                <a:latin typeface="Times New Roman"/>
                <a:cs typeface="Times New Roman"/>
              </a:rPr>
              <a:t>one of </a:t>
            </a:r>
            <a:r>
              <a:rPr dirty="0" sz="1450" spc="-10">
                <a:latin typeface="Times New Roman"/>
                <a:cs typeface="Times New Roman"/>
              </a:rPr>
              <a:t>disappointment; his second did more  justice to the case. Never before had </a:t>
            </a:r>
            <a:r>
              <a:rPr dirty="0" sz="1450" spc="-5">
                <a:latin typeface="Times New Roman"/>
                <a:cs typeface="Times New Roman"/>
              </a:rPr>
              <a:t>he </a:t>
            </a:r>
            <a:r>
              <a:rPr dirty="0" sz="1450" spc="-10">
                <a:latin typeface="Times New Roman"/>
                <a:cs typeface="Times New Roman"/>
              </a:rPr>
              <a:t>seen </a:t>
            </a:r>
            <a:r>
              <a:rPr dirty="0" sz="1450" spc="-5">
                <a:latin typeface="Times New Roman"/>
                <a:cs typeface="Times New Roman"/>
              </a:rPr>
              <a:t>a </a:t>
            </a:r>
            <a:r>
              <a:rPr dirty="0" sz="1450" spc="-10">
                <a:latin typeface="Times New Roman"/>
                <a:cs typeface="Times New Roman"/>
              </a:rPr>
              <a:t>couple dressed like these; </a:t>
            </a:r>
            <a:r>
              <a:rPr dirty="0" sz="1450" spc="-5">
                <a:latin typeface="Times New Roman"/>
                <a:cs typeface="Times New Roman"/>
              </a:rPr>
              <a:t>he  </a:t>
            </a:r>
            <a:r>
              <a:rPr dirty="0" sz="1450" spc="-10">
                <a:latin typeface="Times New Roman"/>
                <a:cs typeface="Times New Roman"/>
              </a:rPr>
              <a:t>had struck </a:t>
            </a:r>
            <a:r>
              <a:rPr dirty="0" sz="1450" spc="-5">
                <a:latin typeface="Times New Roman"/>
                <a:cs typeface="Times New Roman"/>
              </a:rPr>
              <a:t>a </a:t>
            </a:r>
            <a:r>
              <a:rPr dirty="0" sz="1450" spc="-10">
                <a:latin typeface="Times New Roman"/>
                <a:cs typeface="Times New Roman"/>
              </a:rPr>
              <a:t>new</a:t>
            </a:r>
            <a:r>
              <a:rPr dirty="0" sz="1450">
                <a:latin typeface="Times New Roman"/>
                <a:cs typeface="Times New Roman"/>
              </a:rPr>
              <a:t> </a:t>
            </a:r>
            <a:r>
              <a:rPr dirty="0" sz="1450" spc="-10">
                <a:latin typeface="Times New Roman"/>
                <a:cs typeface="Times New Roman"/>
              </a:rPr>
              <a:t>stratum.</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‘I must speak with </a:t>
            </a:r>
            <a:r>
              <a:rPr dirty="0" sz="1450" spc="-5">
                <a:latin typeface="Times New Roman"/>
                <a:cs typeface="Times New Roman"/>
              </a:rPr>
              <a:t>you </a:t>
            </a:r>
            <a:r>
              <a:rPr dirty="0" sz="1450" spc="-10">
                <a:latin typeface="Times New Roman"/>
                <a:cs typeface="Times New Roman"/>
              </a:rPr>
              <a:t>alone,’ said</a:t>
            </a:r>
            <a:r>
              <a:rPr dirty="0" sz="1450" spc="-90">
                <a:latin typeface="Times New Roman"/>
                <a:cs typeface="Times New Roman"/>
              </a:rPr>
              <a:t> </a:t>
            </a:r>
            <a:r>
              <a:rPr dirty="0" sz="1450" spc="-10">
                <a:latin typeface="Times New Roman"/>
                <a:cs typeface="Times New Roman"/>
              </a:rPr>
              <a:t>he.</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269095"/>
          </a:xfrm>
          <a:prstGeom prst="rect">
            <a:avLst/>
          </a:prstGeom>
        </p:spPr>
        <p:txBody>
          <a:bodyPr wrap="square" lIns="0" tIns="14604" rIns="0" bIns="0" rtlCol="0" vert="horz">
            <a:spAutoFit/>
          </a:bodyPr>
          <a:lstStyle/>
          <a:p>
            <a:pPr algn="just" marL="12700" marR="10795">
              <a:lnSpc>
                <a:spcPct val="98500"/>
              </a:lnSpc>
              <a:spcBef>
                <a:spcPts val="114"/>
              </a:spcBef>
            </a:pPr>
            <a:r>
              <a:rPr dirty="0" sz="1450" spc="-10">
                <a:latin typeface="Times New Roman"/>
                <a:cs typeface="Times New Roman"/>
              </a:rPr>
              <a:t>this disrespect.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exceedingly forward, impudent, and ignorant  </a:t>
            </a:r>
            <a:r>
              <a:rPr dirty="0" sz="1450" spc="-5">
                <a:latin typeface="Times New Roman"/>
                <a:cs typeface="Times New Roman"/>
              </a:rPr>
              <a:t>young </a:t>
            </a:r>
            <a:r>
              <a:rPr dirty="0" sz="1450" spc="-10">
                <a:latin typeface="Times New Roman"/>
                <a:cs typeface="Times New Roman"/>
              </a:rPr>
              <a:t>men, and </a:t>
            </a:r>
            <a:r>
              <a:rPr dirty="0" sz="1450" spc="-5">
                <a:latin typeface="Times New Roman"/>
                <a:cs typeface="Times New Roman"/>
              </a:rPr>
              <a:t>I </a:t>
            </a:r>
            <a:r>
              <a:rPr dirty="0" sz="1450" spc="-10">
                <a:latin typeface="Times New Roman"/>
                <a:cs typeface="Times New Roman"/>
              </a:rPr>
              <a:t>have quite made </a:t>
            </a:r>
            <a:r>
              <a:rPr dirty="0" sz="1450" spc="-5">
                <a:latin typeface="Times New Roman"/>
                <a:cs typeface="Times New Roman"/>
              </a:rPr>
              <a:t>up </a:t>
            </a:r>
            <a:r>
              <a:rPr dirty="0" sz="1450" spc="-10">
                <a:latin typeface="Times New Roman"/>
                <a:cs typeface="Times New Roman"/>
              </a:rPr>
              <a:t>my mind to </a:t>
            </a:r>
            <a:r>
              <a:rPr dirty="0" sz="1450" spc="-5">
                <a:latin typeface="Times New Roman"/>
                <a:cs typeface="Times New Roman"/>
              </a:rPr>
              <a:t>put </a:t>
            </a:r>
            <a:r>
              <a:rPr dirty="0" sz="1450" spc="-10">
                <a:latin typeface="Times New Roman"/>
                <a:cs typeface="Times New Roman"/>
              </a:rPr>
              <a:t>an end to the whole  business.’.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‘O skittles!’ said the graceful</a:t>
            </a:r>
            <a:r>
              <a:rPr dirty="0" sz="1450" spc="-9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But Morris was </a:t>
            </a:r>
            <a:r>
              <a:rPr dirty="0" sz="1450" spc="-5">
                <a:latin typeface="Times New Roman"/>
                <a:cs typeface="Times New Roman"/>
              </a:rPr>
              <a:t>not </a:t>
            </a:r>
            <a:r>
              <a:rPr dirty="0" sz="1450" spc="-10">
                <a:latin typeface="Times New Roman"/>
                <a:cs typeface="Times New Roman"/>
              </a:rPr>
              <a:t>so easy in his mind. This unusual act </a:t>
            </a:r>
            <a:r>
              <a:rPr dirty="0" sz="1450" spc="-5">
                <a:latin typeface="Times New Roman"/>
                <a:cs typeface="Times New Roman"/>
              </a:rPr>
              <a:t>of  </a:t>
            </a:r>
            <a:r>
              <a:rPr dirty="0" sz="1450" spc="-10">
                <a:latin typeface="Times New Roman"/>
                <a:cs typeface="Times New Roman"/>
              </a:rPr>
              <a:t>insubordination had already troubled him; and these mutinous words now  sounded ominously in his ears. He looked at the old gentleman </a:t>
            </a:r>
            <a:r>
              <a:rPr dirty="0" sz="1450" spc="-20">
                <a:latin typeface="Times New Roman"/>
                <a:cs typeface="Times New Roman"/>
              </a:rPr>
              <a:t>uneasily. </a:t>
            </a:r>
            <a:r>
              <a:rPr dirty="0" sz="1450" spc="-10">
                <a:latin typeface="Times New Roman"/>
                <a:cs typeface="Times New Roman"/>
              </a:rPr>
              <a:t>Upon  </a:t>
            </a:r>
            <a:r>
              <a:rPr dirty="0" sz="1450" spc="-5">
                <a:latin typeface="Times New Roman"/>
                <a:cs typeface="Times New Roman"/>
              </a:rPr>
              <a:t>one </a:t>
            </a:r>
            <a:r>
              <a:rPr dirty="0" sz="1450" spc="-10">
                <a:latin typeface="Times New Roman"/>
                <a:cs typeface="Times New Roman"/>
              </a:rPr>
              <a:t>occasion, many years before, when Joseph was delivering </a:t>
            </a:r>
            <a:r>
              <a:rPr dirty="0" sz="1450" spc="-5">
                <a:latin typeface="Times New Roman"/>
                <a:cs typeface="Times New Roman"/>
              </a:rPr>
              <a:t>a </a:t>
            </a:r>
            <a:r>
              <a:rPr dirty="0" sz="1450" spc="-10">
                <a:latin typeface="Times New Roman"/>
                <a:cs typeface="Times New Roman"/>
              </a:rPr>
              <a:t>lecture, the  audience had revolted in </a:t>
            </a:r>
            <a:r>
              <a:rPr dirty="0" sz="1450" spc="-5">
                <a:latin typeface="Times New Roman"/>
                <a:cs typeface="Times New Roman"/>
              </a:rPr>
              <a:t>a body; </a:t>
            </a:r>
            <a:r>
              <a:rPr dirty="0" sz="1450" spc="-10">
                <a:latin typeface="Times New Roman"/>
                <a:cs typeface="Times New Roman"/>
              </a:rPr>
              <a:t>finding their entertainer somewhat </a:t>
            </a:r>
            <a:r>
              <a:rPr dirty="0" sz="1450" spc="-30">
                <a:latin typeface="Times New Roman"/>
                <a:cs typeface="Times New Roman"/>
              </a:rPr>
              <a:t>dry, </a:t>
            </a:r>
            <a:r>
              <a:rPr dirty="0" sz="1450" spc="-10">
                <a:latin typeface="Times New Roman"/>
                <a:cs typeface="Times New Roman"/>
              </a:rPr>
              <a:t>they  had taken the question </a:t>
            </a:r>
            <a:r>
              <a:rPr dirty="0" sz="1450" spc="-5">
                <a:latin typeface="Times New Roman"/>
                <a:cs typeface="Times New Roman"/>
              </a:rPr>
              <a:t>of </a:t>
            </a:r>
            <a:r>
              <a:rPr dirty="0" sz="1450" spc="-10">
                <a:latin typeface="Times New Roman"/>
                <a:cs typeface="Times New Roman"/>
              </a:rPr>
              <a:t>amusement into their own hands; and the lecturer  (along with the board </a:t>
            </a:r>
            <a:r>
              <a:rPr dirty="0" sz="1450" spc="-15">
                <a:latin typeface="Times New Roman"/>
                <a:cs typeface="Times New Roman"/>
              </a:rPr>
              <a:t>schoolmaster, </a:t>
            </a:r>
            <a:r>
              <a:rPr dirty="0" sz="1450" spc="-10">
                <a:latin typeface="Times New Roman"/>
                <a:cs typeface="Times New Roman"/>
              </a:rPr>
              <a:t>the Baptist clergyman, and </a:t>
            </a:r>
            <a:r>
              <a:rPr dirty="0" sz="1450" spc="-5">
                <a:latin typeface="Times New Roman"/>
                <a:cs typeface="Times New Roman"/>
              </a:rPr>
              <a:t>a </a:t>
            </a:r>
            <a:r>
              <a:rPr dirty="0" sz="1450" spc="-10">
                <a:latin typeface="Times New Roman"/>
                <a:cs typeface="Times New Roman"/>
              </a:rPr>
              <a:t>working-  </a:t>
            </a:r>
            <a:r>
              <a:rPr dirty="0" sz="1450" spc="-25">
                <a:latin typeface="Times New Roman"/>
                <a:cs typeface="Times New Roman"/>
              </a:rPr>
              <a:t>man’s </a:t>
            </a:r>
            <a:r>
              <a:rPr dirty="0" sz="1450" spc="-10">
                <a:latin typeface="Times New Roman"/>
                <a:cs typeface="Times New Roman"/>
              </a:rPr>
              <a:t>candidate, who made </a:t>
            </a:r>
            <a:r>
              <a:rPr dirty="0" sz="1450" spc="-5">
                <a:latin typeface="Times New Roman"/>
                <a:cs typeface="Times New Roman"/>
              </a:rPr>
              <a:t>up </a:t>
            </a:r>
            <a:r>
              <a:rPr dirty="0" sz="1450" spc="-10">
                <a:latin typeface="Times New Roman"/>
                <a:cs typeface="Times New Roman"/>
              </a:rPr>
              <a:t>his bodyguard) was ultimately driven from the  scene. Morris had </a:t>
            </a:r>
            <a:r>
              <a:rPr dirty="0" sz="1450" spc="-5">
                <a:latin typeface="Times New Roman"/>
                <a:cs typeface="Times New Roman"/>
              </a:rPr>
              <a:t>not </a:t>
            </a:r>
            <a:r>
              <a:rPr dirty="0" sz="1450" spc="-10">
                <a:latin typeface="Times New Roman"/>
                <a:cs typeface="Times New Roman"/>
              </a:rPr>
              <a:t>been present </a:t>
            </a:r>
            <a:r>
              <a:rPr dirty="0" sz="1450" spc="-5">
                <a:latin typeface="Times New Roman"/>
                <a:cs typeface="Times New Roman"/>
              </a:rPr>
              <a:t>on </a:t>
            </a:r>
            <a:r>
              <a:rPr dirty="0" sz="1450" spc="-10">
                <a:latin typeface="Times New Roman"/>
                <a:cs typeface="Times New Roman"/>
              </a:rPr>
              <a:t>that fatal day;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would have  recognized </a:t>
            </a:r>
            <a:r>
              <a:rPr dirty="0" sz="1450" spc="-5">
                <a:latin typeface="Times New Roman"/>
                <a:cs typeface="Times New Roman"/>
              </a:rPr>
              <a:t>a </a:t>
            </a:r>
            <a:r>
              <a:rPr dirty="0" sz="1450" spc="-10">
                <a:latin typeface="Times New Roman"/>
                <a:cs typeface="Times New Roman"/>
              </a:rPr>
              <a:t>certain fighting glitter in his </a:t>
            </a:r>
            <a:r>
              <a:rPr dirty="0" sz="1450" spc="-20">
                <a:latin typeface="Times New Roman"/>
                <a:cs typeface="Times New Roman"/>
              </a:rPr>
              <a:t>uncle’s </a:t>
            </a:r>
            <a:r>
              <a:rPr dirty="0" sz="1450" spc="-10">
                <a:latin typeface="Times New Roman"/>
                <a:cs typeface="Times New Roman"/>
              </a:rPr>
              <a:t>eye, and </a:t>
            </a:r>
            <a:r>
              <a:rPr dirty="0" sz="1450" spc="-5">
                <a:latin typeface="Times New Roman"/>
                <a:cs typeface="Times New Roman"/>
              </a:rPr>
              <a:t>a </a:t>
            </a:r>
            <a:r>
              <a:rPr dirty="0" sz="1450" spc="-10">
                <a:latin typeface="Times New Roman"/>
                <a:cs typeface="Times New Roman"/>
              </a:rPr>
              <a:t>certain chewing  movement </a:t>
            </a:r>
            <a:r>
              <a:rPr dirty="0" sz="1450" spc="-5">
                <a:latin typeface="Times New Roman"/>
                <a:cs typeface="Times New Roman"/>
              </a:rPr>
              <a:t>of </a:t>
            </a:r>
            <a:r>
              <a:rPr dirty="0" sz="1450" spc="-10">
                <a:latin typeface="Times New Roman"/>
                <a:cs typeface="Times New Roman"/>
              </a:rPr>
              <a:t>his lips, as old acquaintances. But even to the inexpert these  symptoms breathed </a:t>
            </a:r>
            <a:r>
              <a:rPr dirty="0" sz="1450" spc="-5">
                <a:latin typeface="Times New Roman"/>
                <a:cs typeface="Times New Roman"/>
              </a:rPr>
              <a:t>of </a:t>
            </a:r>
            <a:r>
              <a:rPr dirty="0" sz="1450" spc="-10">
                <a:latin typeface="Times New Roman"/>
                <a:cs typeface="Times New Roman"/>
              </a:rPr>
              <a:t>something</a:t>
            </a:r>
            <a:r>
              <a:rPr dirty="0" sz="1450" spc="5">
                <a:latin typeface="Times New Roman"/>
                <a:cs typeface="Times New Roman"/>
              </a:rPr>
              <a:t> </a:t>
            </a:r>
            <a:r>
              <a:rPr dirty="0" sz="1450" spc="-10">
                <a:latin typeface="Times New Roman"/>
                <a:cs typeface="Times New Roman"/>
              </a:rPr>
              <a:t>dangerous.</a:t>
            </a:r>
            <a:endParaRPr sz="1450">
              <a:latin typeface="Times New Roman"/>
              <a:cs typeface="Times New Roman"/>
            </a:endParaRPr>
          </a:p>
          <a:p>
            <a:pPr algn="just" marL="12700" marR="5715" indent="255904">
              <a:lnSpc>
                <a:spcPts val="1730"/>
              </a:lnSpc>
              <a:spcBef>
                <a:spcPts val="775"/>
              </a:spcBef>
            </a:pPr>
            <a:r>
              <a:rPr dirty="0" sz="1450" spc="-30">
                <a:latin typeface="Times New Roman"/>
                <a:cs typeface="Times New Roman"/>
              </a:rPr>
              <a:t>‘Well, </a:t>
            </a:r>
            <a:r>
              <a:rPr dirty="0" sz="1450" spc="-10">
                <a:latin typeface="Times New Roman"/>
                <a:cs typeface="Times New Roman"/>
              </a:rPr>
              <a:t>well,’ said Morris. ‘I have </a:t>
            </a:r>
            <a:r>
              <a:rPr dirty="0" sz="1450" spc="-5">
                <a:latin typeface="Times New Roman"/>
                <a:cs typeface="Times New Roman"/>
              </a:rPr>
              <a:t>no </a:t>
            </a:r>
            <a:r>
              <a:rPr dirty="0" sz="1450" spc="-10">
                <a:latin typeface="Times New Roman"/>
                <a:cs typeface="Times New Roman"/>
              </a:rPr>
              <a:t>wish to bother </a:t>
            </a:r>
            <a:r>
              <a:rPr dirty="0" sz="1450" spc="-5">
                <a:latin typeface="Times New Roman"/>
                <a:cs typeface="Times New Roman"/>
              </a:rPr>
              <a:t>you </a:t>
            </a:r>
            <a:r>
              <a:rPr dirty="0" sz="1450" spc="-10">
                <a:latin typeface="Times New Roman"/>
                <a:cs typeface="Times New Roman"/>
              </a:rPr>
              <a:t>further till we get  to </a:t>
            </a:r>
            <a:r>
              <a:rPr dirty="0" sz="1450" spc="-5">
                <a:latin typeface="Times New Roman"/>
                <a:cs typeface="Times New Roman"/>
              </a:rPr>
              <a:t>London.’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Joseph did </a:t>
            </a:r>
            <a:r>
              <a:rPr dirty="0" sz="1450" spc="-5">
                <a:latin typeface="Times New Roman"/>
                <a:cs typeface="Times New Roman"/>
              </a:rPr>
              <a:t>not </a:t>
            </a:r>
            <a:r>
              <a:rPr dirty="0" sz="1450" spc="-10">
                <a:latin typeface="Times New Roman"/>
                <a:cs typeface="Times New Roman"/>
              </a:rPr>
              <a:t>so much as look at him in answer; with tremulous hands </a:t>
            </a:r>
            <a:r>
              <a:rPr dirty="0" sz="1450" spc="-5">
                <a:latin typeface="Times New Roman"/>
                <a:cs typeface="Times New Roman"/>
              </a:rPr>
              <a:t>he  </a:t>
            </a:r>
            <a:r>
              <a:rPr dirty="0" sz="1450" spc="-10">
                <a:latin typeface="Times New Roman"/>
                <a:cs typeface="Times New Roman"/>
              </a:rPr>
              <a:t>produced </a:t>
            </a:r>
            <a:r>
              <a:rPr dirty="0" sz="1450" spc="-5">
                <a:latin typeface="Times New Roman"/>
                <a:cs typeface="Times New Roman"/>
              </a:rPr>
              <a:t>a </a:t>
            </a:r>
            <a:r>
              <a:rPr dirty="0" sz="1450" spc="-10">
                <a:latin typeface="Times New Roman"/>
                <a:cs typeface="Times New Roman"/>
              </a:rPr>
              <a:t>copy </a:t>
            </a:r>
            <a:r>
              <a:rPr dirty="0" sz="1450" spc="-5">
                <a:latin typeface="Times New Roman"/>
                <a:cs typeface="Times New Roman"/>
              </a:rPr>
              <a:t>of </a:t>
            </a:r>
            <a:r>
              <a:rPr dirty="0" sz="1450" spc="-10">
                <a:latin typeface="Times New Roman"/>
                <a:cs typeface="Times New Roman"/>
              </a:rPr>
              <a:t>the British Mechanic, and ostentatiously buried himself in  its perusal.</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‘I wonder what can make him so cantankerous?’ reflected the </a:t>
            </a:r>
            <a:r>
              <a:rPr dirty="0" sz="1450" spc="-20">
                <a:latin typeface="Times New Roman"/>
                <a:cs typeface="Times New Roman"/>
              </a:rPr>
              <a:t>nephew. </a:t>
            </a:r>
            <a:r>
              <a:rPr dirty="0" sz="1450" spc="-10">
                <a:latin typeface="Times New Roman"/>
                <a:cs typeface="Times New Roman"/>
              </a:rPr>
              <a:t>‘I  don’t like the look </a:t>
            </a:r>
            <a:r>
              <a:rPr dirty="0" sz="1450" spc="-5">
                <a:latin typeface="Times New Roman"/>
                <a:cs typeface="Times New Roman"/>
              </a:rPr>
              <a:t>of </a:t>
            </a:r>
            <a:r>
              <a:rPr dirty="0" sz="1450" spc="-10">
                <a:latin typeface="Times New Roman"/>
                <a:cs typeface="Times New Roman"/>
              </a:rPr>
              <a:t>it at all.’ And </a:t>
            </a:r>
            <a:r>
              <a:rPr dirty="0" sz="1450" spc="-5">
                <a:latin typeface="Times New Roman"/>
                <a:cs typeface="Times New Roman"/>
              </a:rPr>
              <a:t>he </a:t>
            </a:r>
            <a:r>
              <a:rPr dirty="0" sz="1450" spc="-10">
                <a:latin typeface="Times New Roman"/>
                <a:cs typeface="Times New Roman"/>
              </a:rPr>
              <a:t>dubiously scratched his</a:t>
            </a:r>
            <a:r>
              <a:rPr dirty="0" sz="1450" spc="-25">
                <a:latin typeface="Times New Roman"/>
                <a:cs typeface="Times New Roman"/>
              </a:rPr>
              <a:t> </a:t>
            </a:r>
            <a:r>
              <a:rPr dirty="0" sz="1450" spc="-10">
                <a:latin typeface="Times New Roman"/>
                <a:cs typeface="Times New Roman"/>
              </a:rPr>
              <a:t>nose.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 train travelled forth into the world, bearing along with it the customary  freight </a:t>
            </a:r>
            <a:r>
              <a:rPr dirty="0" sz="1450" spc="-5">
                <a:latin typeface="Times New Roman"/>
                <a:cs typeface="Times New Roman"/>
              </a:rPr>
              <a:t>of </a:t>
            </a:r>
            <a:r>
              <a:rPr dirty="0" sz="1450" spc="-10">
                <a:latin typeface="Times New Roman"/>
                <a:cs typeface="Times New Roman"/>
              </a:rPr>
              <a:t>obliterated voyagers, and along with these old Joseph, </a:t>
            </a:r>
            <a:r>
              <a:rPr dirty="0" sz="1450" spc="-15">
                <a:latin typeface="Times New Roman"/>
                <a:cs typeface="Times New Roman"/>
              </a:rPr>
              <a:t>affecting  </a:t>
            </a:r>
            <a:r>
              <a:rPr dirty="0" sz="1450" spc="-10">
                <a:latin typeface="Times New Roman"/>
                <a:cs typeface="Times New Roman"/>
              </a:rPr>
              <a:t>immersion in his </a:t>
            </a:r>
            <a:r>
              <a:rPr dirty="0" sz="1450" spc="-20">
                <a:latin typeface="Times New Roman"/>
                <a:cs typeface="Times New Roman"/>
              </a:rPr>
              <a:t>paper, </a:t>
            </a:r>
            <a:r>
              <a:rPr dirty="0" sz="1450" spc="-10">
                <a:latin typeface="Times New Roman"/>
                <a:cs typeface="Times New Roman"/>
              </a:rPr>
              <a:t>and John slumbering over the columns </a:t>
            </a:r>
            <a:r>
              <a:rPr dirty="0" sz="1450" spc="-5">
                <a:latin typeface="Times New Roman"/>
                <a:cs typeface="Times New Roman"/>
              </a:rPr>
              <a:t>of </a:t>
            </a:r>
            <a:r>
              <a:rPr dirty="0" sz="1450" spc="-10">
                <a:latin typeface="Times New Roman"/>
                <a:cs typeface="Times New Roman"/>
              </a:rPr>
              <a:t>the Pink Un,  and Morris revolving in his mind </a:t>
            </a:r>
            <a:r>
              <a:rPr dirty="0" sz="1450" spc="-5">
                <a:latin typeface="Times New Roman"/>
                <a:cs typeface="Times New Roman"/>
              </a:rPr>
              <a:t>a </a:t>
            </a:r>
            <a:r>
              <a:rPr dirty="0" sz="1450" spc="-10">
                <a:latin typeface="Times New Roman"/>
                <a:cs typeface="Times New Roman"/>
              </a:rPr>
              <a:t>dozen grudges, and suspicions, and alarms.  It passed Christchurch </a:t>
            </a:r>
            <a:r>
              <a:rPr dirty="0" sz="1450" spc="-5">
                <a:latin typeface="Times New Roman"/>
                <a:cs typeface="Times New Roman"/>
              </a:rPr>
              <a:t>by </a:t>
            </a:r>
            <a:r>
              <a:rPr dirty="0" sz="1450" spc="-10">
                <a:latin typeface="Times New Roman"/>
                <a:cs typeface="Times New Roman"/>
              </a:rPr>
              <a:t>the sea, Herne with its pinewoods, Ringwood </a:t>
            </a:r>
            <a:r>
              <a:rPr dirty="0" sz="1450" spc="-5">
                <a:latin typeface="Times New Roman"/>
                <a:cs typeface="Times New Roman"/>
              </a:rPr>
              <a:t>on </a:t>
            </a:r>
            <a:r>
              <a:rPr dirty="0" sz="1450" spc="-10">
                <a:latin typeface="Times New Roman"/>
                <a:cs typeface="Times New Roman"/>
              </a:rPr>
              <a:t>its  mazy </a:t>
            </a:r>
            <a:r>
              <a:rPr dirty="0" sz="1450" spc="-20">
                <a:latin typeface="Times New Roman"/>
                <a:cs typeface="Times New Roman"/>
              </a:rPr>
              <a:t>river. </a:t>
            </a:r>
            <a:r>
              <a:rPr dirty="0" sz="1450" spc="-10">
                <a:latin typeface="Times New Roman"/>
                <a:cs typeface="Times New Roman"/>
              </a:rPr>
              <a:t>A little behind time, </a:t>
            </a:r>
            <a:r>
              <a:rPr dirty="0" sz="1450" spc="-5">
                <a:latin typeface="Times New Roman"/>
                <a:cs typeface="Times New Roman"/>
              </a:rPr>
              <a:t>but not </a:t>
            </a:r>
            <a:r>
              <a:rPr dirty="0" sz="1450" spc="-10">
                <a:latin typeface="Times New Roman"/>
                <a:cs typeface="Times New Roman"/>
              </a:rPr>
              <a:t>much for the </a:t>
            </a:r>
            <a:r>
              <a:rPr dirty="0" sz="1450" spc="-20">
                <a:latin typeface="Times New Roman"/>
                <a:cs typeface="Times New Roman"/>
              </a:rPr>
              <a:t>South-Western, </a:t>
            </a:r>
            <a:r>
              <a:rPr dirty="0" sz="1450" spc="-10">
                <a:latin typeface="Times New Roman"/>
                <a:cs typeface="Times New Roman"/>
              </a:rPr>
              <a:t>it drew  </a:t>
            </a:r>
            <a:r>
              <a:rPr dirty="0" sz="1450" spc="-5">
                <a:latin typeface="Times New Roman"/>
                <a:cs typeface="Times New Roman"/>
              </a:rPr>
              <a:t>up </a:t>
            </a:r>
            <a:r>
              <a:rPr dirty="0" sz="1450" spc="-10">
                <a:latin typeface="Times New Roman"/>
                <a:cs typeface="Times New Roman"/>
              </a:rPr>
              <a:t>at the platform </a:t>
            </a:r>
            <a:r>
              <a:rPr dirty="0" sz="1450" spc="-5">
                <a:latin typeface="Times New Roman"/>
                <a:cs typeface="Times New Roman"/>
              </a:rPr>
              <a:t>of a </a:t>
            </a:r>
            <a:r>
              <a:rPr dirty="0" sz="1450" spc="-10">
                <a:latin typeface="Times New Roman"/>
                <a:cs typeface="Times New Roman"/>
              </a:rPr>
              <a:t>station, in the midst </a:t>
            </a:r>
            <a:r>
              <a:rPr dirty="0" sz="1450" spc="-5">
                <a:latin typeface="Times New Roman"/>
                <a:cs typeface="Times New Roman"/>
              </a:rPr>
              <a:t>of </a:t>
            </a:r>
            <a:r>
              <a:rPr dirty="0" sz="1450" spc="-10">
                <a:latin typeface="Times New Roman"/>
                <a:cs typeface="Times New Roman"/>
              </a:rPr>
              <a:t>the New Forest, the real name </a:t>
            </a:r>
            <a:r>
              <a:rPr dirty="0" sz="1450" spc="-5">
                <a:latin typeface="Times New Roman"/>
                <a:cs typeface="Times New Roman"/>
              </a:rPr>
              <a:t>of  </a:t>
            </a:r>
            <a:r>
              <a:rPr dirty="0" sz="1450" spc="-10">
                <a:latin typeface="Times New Roman"/>
                <a:cs typeface="Times New Roman"/>
              </a:rPr>
              <a:t>which (in case the railway company ‘might have the law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shall veil  under the alias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Browndean.</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Many passengers </a:t>
            </a:r>
            <a:r>
              <a:rPr dirty="0" sz="1450" spc="-5">
                <a:latin typeface="Times New Roman"/>
                <a:cs typeface="Times New Roman"/>
              </a:rPr>
              <a:t>put </a:t>
            </a:r>
            <a:r>
              <a:rPr dirty="0" sz="1450" spc="-10">
                <a:latin typeface="Times New Roman"/>
                <a:cs typeface="Times New Roman"/>
              </a:rPr>
              <a:t>their heads to the </a:t>
            </a:r>
            <a:r>
              <a:rPr dirty="0" sz="1450" spc="-20">
                <a:latin typeface="Times New Roman"/>
                <a:cs typeface="Times New Roman"/>
              </a:rPr>
              <a:t>window, </a:t>
            </a:r>
            <a:r>
              <a:rPr dirty="0" sz="1450" spc="-10">
                <a:latin typeface="Times New Roman"/>
                <a:cs typeface="Times New Roman"/>
              </a:rPr>
              <a:t>and among the rest an old  gentleman </a:t>
            </a:r>
            <a:r>
              <a:rPr dirty="0" sz="1450" spc="-5">
                <a:latin typeface="Times New Roman"/>
                <a:cs typeface="Times New Roman"/>
              </a:rPr>
              <a:t>on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willingly dwell, for </a:t>
            </a:r>
            <a:r>
              <a:rPr dirty="0" sz="1450" spc="-5">
                <a:latin typeface="Times New Roman"/>
                <a:cs typeface="Times New Roman"/>
              </a:rPr>
              <a:t>I </a:t>
            </a:r>
            <a:r>
              <a:rPr dirty="0" sz="1450" spc="-10">
                <a:latin typeface="Times New Roman"/>
                <a:cs typeface="Times New Roman"/>
              </a:rPr>
              <a:t>am nearly </a:t>
            </a:r>
            <a:r>
              <a:rPr dirty="0" sz="1450" spc="-5">
                <a:latin typeface="Times New Roman"/>
                <a:cs typeface="Times New Roman"/>
              </a:rPr>
              <a:t>done </a:t>
            </a:r>
            <a:r>
              <a:rPr dirty="0" sz="1450" spc="-10">
                <a:latin typeface="Times New Roman"/>
                <a:cs typeface="Times New Roman"/>
              </a:rPr>
              <a:t>with him </a:t>
            </a:r>
            <a:r>
              <a:rPr dirty="0" sz="1450" spc="-30">
                <a:latin typeface="Times New Roman"/>
                <a:cs typeface="Times New Roman"/>
              </a:rPr>
              <a:t>now, </a:t>
            </a:r>
            <a:r>
              <a:rPr dirty="0" sz="1450" spc="-10">
                <a:latin typeface="Times New Roman"/>
                <a:cs typeface="Times New Roman"/>
              </a:rPr>
              <a:t>and  (in the whole course </a:t>
            </a:r>
            <a:r>
              <a:rPr dirty="0" sz="1450" spc="-5">
                <a:latin typeface="Times New Roman"/>
                <a:cs typeface="Times New Roman"/>
              </a:rPr>
              <a:t>of </a:t>
            </a:r>
            <a:r>
              <a:rPr dirty="0" sz="1450" spc="-10">
                <a:latin typeface="Times New Roman"/>
                <a:cs typeface="Times New Roman"/>
              </a:rPr>
              <a:t>the present narrative)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in the least likely to  meet another character so decent. His name is immaterial, </a:t>
            </a:r>
            <a:r>
              <a:rPr dirty="0" sz="1450" spc="-5">
                <a:latin typeface="Times New Roman"/>
                <a:cs typeface="Times New Roman"/>
              </a:rPr>
              <a:t>not </a:t>
            </a:r>
            <a:r>
              <a:rPr dirty="0" sz="1450" spc="-10">
                <a:latin typeface="Times New Roman"/>
                <a:cs typeface="Times New Roman"/>
              </a:rPr>
              <a:t>so his habits. He  had passed his life wandering in </a:t>
            </a:r>
            <a:r>
              <a:rPr dirty="0" sz="1450" spc="-5">
                <a:latin typeface="Times New Roman"/>
                <a:cs typeface="Times New Roman"/>
              </a:rPr>
              <a:t>a </a:t>
            </a:r>
            <a:r>
              <a:rPr dirty="0" sz="1450" spc="-10">
                <a:latin typeface="Times New Roman"/>
                <a:cs typeface="Times New Roman"/>
              </a:rPr>
              <a:t>tweed suit </a:t>
            </a:r>
            <a:r>
              <a:rPr dirty="0" sz="1450" spc="-5">
                <a:latin typeface="Times New Roman"/>
                <a:cs typeface="Times New Roman"/>
              </a:rPr>
              <a:t>on </a:t>
            </a:r>
            <a:r>
              <a:rPr dirty="0" sz="1450" spc="-10">
                <a:latin typeface="Times New Roman"/>
                <a:cs typeface="Times New Roman"/>
              </a:rPr>
              <a:t>the continent </a:t>
            </a:r>
            <a:r>
              <a:rPr dirty="0" sz="1450" spc="-5">
                <a:latin typeface="Times New Roman"/>
                <a:cs typeface="Times New Roman"/>
              </a:rPr>
              <a:t>of </a:t>
            </a:r>
            <a:r>
              <a:rPr dirty="0" sz="1450" spc="-10">
                <a:latin typeface="Times New Roman"/>
                <a:cs typeface="Times New Roman"/>
              </a:rPr>
              <a:t>Europe; and  years </a:t>
            </a:r>
            <a:r>
              <a:rPr dirty="0" sz="1450" spc="-5">
                <a:latin typeface="Times New Roman"/>
                <a:cs typeface="Times New Roman"/>
              </a:rPr>
              <a:t>of </a:t>
            </a:r>
            <a:r>
              <a:rPr dirty="0" sz="1450" spc="-15">
                <a:latin typeface="Times New Roman"/>
                <a:cs typeface="Times New Roman"/>
              </a:rPr>
              <a:t>Galignani’s </a:t>
            </a:r>
            <a:r>
              <a:rPr dirty="0" sz="1450" spc="-10">
                <a:latin typeface="Times New Roman"/>
                <a:cs typeface="Times New Roman"/>
              </a:rPr>
              <a:t>Messenger having at length undermined his eyesight, </a:t>
            </a:r>
            <a:r>
              <a:rPr dirty="0" sz="1450" spc="-5">
                <a:latin typeface="Times New Roman"/>
                <a:cs typeface="Times New Roman"/>
              </a:rPr>
              <a:t>he  </a:t>
            </a:r>
            <a:r>
              <a:rPr dirty="0" sz="1450" spc="-10">
                <a:latin typeface="Times New Roman"/>
                <a:cs typeface="Times New Roman"/>
              </a:rPr>
              <a:t>suddenly</a:t>
            </a:r>
            <a:r>
              <a:rPr dirty="0" sz="1450" spc="65">
                <a:latin typeface="Times New Roman"/>
                <a:cs typeface="Times New Roman"/>
              </a:rPr>
              <a:t> </a:t>
            </a:r>
            <a:r>
              <a:rPr dirty="0" sz="1450" spc="-10">
                <a:latin typeface="Times New Roman"/>
                <a:cs typeface="Times New Roman"/>
              </a:rPr>
              <a:t>remembered</a:t>
            </a:r>
            <a:r>
              <a:rPr dirty="0" sz="1450" spc="6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rivers</a:t>
            </a:r>
            <a:r>
              <a:rPr dirty="0" sz="1450" spc="6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Assyria</a:t>
            </a:r>
            <a:r>
              <a:rPr dirty="0" sz="1450" spc="6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came</a:t>
            </a:r>
            <a:r>
              <a:rPr dirty="0" sz="1450" spc="65">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London</a:t>
            </a:r>
            <a:r>
              <a:rPr dirty="0" sz="1450" spc="65">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10">
                <a:latin typeface="Times New Roman"/>
                <a:cs typeface="Times New Roman"/>
              </a:rPr>
              <a:t>consult</a:t>
            </a:r>
            <a:r>
              <a:rPr dirty="0" sz="1450" spc="70">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37370"/>
          </a:xfrm>
          <a:prstGeom prst="rect">
            <a:avLst/>
          </a:prstGeom>
        </p:spPr>
        <p:txBody>
          <a:bodyPr wrap="square" lIns="0" tIns="111760" rIns="0" bIns="0" rtlCol="0" vert="horz">
            <a:spAutoFit/>
          </a:bodyPr>
          <a:lstStyle/>
          <a:p>
            <a:pPr marL="268605">
              <a:lnSpc>
                <a:spcPct val="100000"/>
              </a:lnSpc>
              <a:spcBef>
                <a:spcPts val="880"/>
              </a:spcBef>
            </a:pPr>
            <a:r>
              <a:rPr dirty="0" sz="1450" spc="-45">
                <a:latin typeface="Times New Roman"/>
                <a:cs typeface="Times New Roman"/>
              </a:rPr>
              <a:t>‘You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mind Mr </a:t>
            </a:r>
            <a:r>
              <a:rPr dirty="0" sz="1450" spc="-20">
                <a:latin typeface="Times New Roman"/>
                <a:cs typeface="Times New Roman"/>
              </a:rPr>
              <a:t>Appleby,’ </a:t>
            </a:r>
            <a:r>
              <a:rPr dirty="0" sz="1450" spc="-10">
                <a:latin typeface="Times New Roman"/>
                <a:cs typeface="Times New Roman"/>
              </a:rPr>
              <a:t>returned Pitman. ‘He knows</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marL="12700" marR="12700" indent="255904">
              <a:lnSpc>
                <a:spcPts val="1730"/>
              </a:lnSpc>
              <a:spcBef>
                <a:spcPts val="850"/>
              </a:spcBef>
            </a:pPr>
            <a:r>
              <a:rPr dirty="0" sz="1450" spc="-10">
                <a:latin typeface="Times New Roman"/>
                <a:cs typeface="Times New Roman"/>
              </a:rPr>
              <a:t>‘All? Do </a:t>
            </a:r>
            <a:r>
              <a:rPr dirty="0" sz="1450" spc="-5">
                <a:latin typeface="Times New Roman"/>
                <a:cs typeface="Times New Roman"/>
              </a:rPr>
              <a:t>you </a:t>
            </a:r>
            <a:r>
              <a:rPr dirty="0" sz="1450" spc="-10">
                <a:latin typeface="Times New Roman"/>
                <a:cs typeface="Times New Roman"/>
              </a:rPr>
              <a:t>know what </a:t>
            </a:r>
            <a:r>
              <a:rPr dirty="0" sz="1450" spc="-5">
                <a:latin typeface="Times New Roman"/>
                <a:cs typeface="Times New Roman"/>
              </a:rPr>
              <a:t>I </a:t>
            </a:r>
            <a:r>
              <a:rPr dirty="0" sz="1450" spc="-10">
                <a:latin typeface="Times New Roman"/>
                <a:cs typeface="Times New Roman"/>
              </a:rPr>
              <a:t>am here to speak of?’ enquired Morris—. ‘The  barrel.’</a:t>
            </a:r>
            <a:endParaRPr sz="1450">
              <a:latin typeface="Times New Roman"/>
              <a:cs typeface="Times New Roman"/>
            </a:endParaRPr>
          </a:p>
          <a:p>
            <a:pPr marL="12700" marR="5080" indent="255904">
              <a:lnSpc>
                <a:spcPts val="1730"/>
              </a:lnSpc>
              <a:spcBef>
                <a:spcPts val="715"/>
              </a:spcBef>
            </a:pPr>
            <a:r>
              <a:rPr dirty="0" sz="1450" spc="-10">
                <a:latin typeface="Times New Roman"/>
                <a:cs typeface="Times New Roman"/>
              </a:rPr>
              <a:t>Pitman turned pale, </a:t>
            </a:r>
            <a:r>
              <a:rPr dirty="0" sz="1450" spc="-5">
                <a:latin typeface="Times New Roman"/>
                <a:cs typeface="Times New Roman"/>
              </a:rPr>
              <a:t>but </a:t>
            </a:r>
            <a:r>
              <a:rPr dirty="0" sz="1450" spc="-10">
                <a:latin typeface="Times New Roman"/>
                <a:cs typeface="Times New Roman"/>
              </a:rPr>
              <a:t>it was with manly indignation. </a:t>
            </a:r>
            <a:r>
              <a:rPr dirty="0" sz="1450" spc="-45">
                <a:latin typeface="Times New Roman"/>
                <a:cs typeface="Times New Roman"/>
              </a:rPr>
              <a:t>‘You </a:t>
            </a:r>
            <a:r>
              <a:rPr dirty="0" sz="1450" spc="-10">
                <a:latin typeface="Times New Roman"/>
                <a:cs typeface="Times New Roman"/>
              </a:rPr>
              <a:t>are the man!’  </a:t>
            </a:r>
            <a:r>
              <a:rPr dirty="0" sz="1450" spc="-5">
                <a:latin typeface="Times New Roman"/>
                <a:cs typeface="Times New Roman"/>
              </a:rPr>
              <a:t>he </a:t>
            </a:r>
            <a:r>
              <a:rPr dirty="0" sz="1450" spc="-10">
                <a:latin typeface="Times New Roman"/>
                <a:cs typeface="Times New Roman"/>
              </a:rPr>
              <a:t>cried. </a:t>
            </a:r>
            <a:r>
              <a:rPr dirty="0" sz="1450" spc="-45">
                <a:latin typeface="Times New Roman"/>
                <a:cs typeface="Times New Roman"/>
              </a:rPr>
              <a:t>‘You </a:t>
            </a:r>
            <a:r>
              <a:rPr dirty="0" sz="1450" spc="-10">
                <a:latin typeface="Times New Roman"/>
                <a:cs typeface="Times New Roman"/>
              </a:rPr>
              <a:t>very wicked</a:t>
            </a:r>
            <a:r>
              <a:rPr dirty="0" sz="1450" spc="40">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marL="12700" marR="8255" indent="255904">
              <a:lnSpc>
                <a:spcPts val="1730"/>
              </a:lnSpc>
              <a:spcBef>
                <a:spcPts val="790"/>
              </a:spcBef>
            </a:pP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to speak before him?’ asked Morris, disregarding these severe  expressions.</a:t>
            </a:r>
            <a:endParaRPr sz="1450">
              <a:latin typeface="Times New Roman"/>
              <a:cs typeface="Times New Roman"/>
            </a:endParaRPr>
          </a:p>
          <a:p>
            <a:pPr marL="12700" marR="6350" indent="255904">
              <a:lnSpc>
                <a:spcPts val="1730"/>
              </a:lnSpc>
              <a:spcBef>
                <a:spcPts val="790"/>
              </a:spcBef>
            </a:pPr>
            <a:r>
              <a:rPr dirty="0" sz="1450" spc="-10">
                <a:latin typeface="Times New Roman"/>
                <a:cs typeface="Times New Roman"/>
              </a:rPr>
              <a:t>‘He has been present throughout,’ said Pitman. ‘He opened the barrel; </a:t>
            </a:r>
            <a:r>
              <a:rPr dirty="0" sz="1450" spc="-5">
                <a:latin typeface="Times New Roman"/>
                <a:cs typeface="Times New Roman"/>
              </a:rPr>
              <a:t>your  </a:t>
            </a:r>
            <a:r>
              <a:rPr dirty="0" sz="1450" spc="-10">
                <a:latin typeface="Times New Roman"/>
                <a:cs typeface="Times New Roman"/>
              </a:rPr>
              <a:t>guilty secret is already known to him, as well as to </a:t>
            </a:r>
            <a:r>
              <a:rPr dirty="0" sz="1450" spc="-5">
                <a:latin typeface="Times New Roman"/>
                <a:cs typeface="Times New Roman"/>
              </a:rPr>
              <a:t>your </a:t>
            </a:r>
            <a:r>
              <a:rPr dirty="0" sz="1450" spc="-10">
                <a:latin typeface="Times New Roman"/>
                <a:cs typeface="Times New Roman"/>
              </a:rPr>
              <a:t>Maker and</a:t>
            </a:r>
            <a:r>
              <a:rPr dirty="0" sz="1450" spc="114">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marL="268605" marR="799465">
              <a:lnSpc>
                <a:spcPts val="2520"/>
              </a:lnSpc>
              <a:spcBef>
                <a:spcPts val="85"/>
              </a:spcBef>
            </a:pPr>
            <a:r>
              <a:rPr dirty="0" sz="1450" spc="-30">
                <a:latin typeface="Times New Roman"/>
                <a:cs typeface="Times New Roman"/>
              </a:rPr>
              <a:t>‘Well, </a:t>
            </a:r>
            <a:r>
              <a:rPr dirty="0" sz="1450" spc="-10">
                <a:latin typeface="Times New Roman"/>
                <a:cs typeface="Times New Roman"/>
              </a:rPr>
              <a:t>then,’ said Morris, ‘what have </a:t>
            </a:r>
            <a:r>
              <a:rPr dirty="0" sz="1450" spc="-5">
                <a:latin typeface="Times New Roman"/>
                <a:cs typeface="Times New Roman"/>
              </a:rPr>
              <a:t>you done </a:t>
            </a:r>
            <a:r>
              <a:rPr dirty="0" sz="1450" spc="-10">
                <a:latin typeface="Times New Roman"/>
                <a:cs typeface="Times New Roman"/>
              </a:rPr>
              <a:t>with the money?’  ‘I know nothing about any </a:t>
            </a:r>
            <a:r>
              <a:rPr dirty="0" sz="1450" spc="-20">
                <a:latin typeface="Times New Roman"/>
                <a:cs typeface="Times New Roman"/>
              </a:rPr>
              <a:t>money,’ </a:t>
            </a:r>
            <a:r>
              <a:rPr dirty="0" sz="1450" spc="-10">
                <a:latin typeface="Times New Roman"/>
                <a:cs typeface="Times New Roman"/>
              </a:rPr>
              <a:t>said</a:t>
            </a:r>
            <a:r>
              <a:rPr dirty="0" sz="1450" spc="-6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6985" indent="255904">
              <a:lnSpc>
                <a:spcPts val="1730"/>
              </a:lnSpc>
              <a:spcBef>
                <a:spcPts val="630"/>
              </a:spcBef>
            </a:pPr>
            <a:r>
              <a:rPr dirty="0" sz="1450" spc="-45">
                <a:latin typeface="Times New Roman"/>
                <a:cs typeface="Times New Roman"/>
              </a:rPr>
              <a:t>‘You </a:t>
            </a:r>
            <a:r>
              <a:rPr dirty="0" sz="1450" spc="-10">
                <a:latin typeface="Times New Roman"/>
                <a:cs typeface="Times New Roman"/>
              </a:rPr>
              <a:t>needn’t try that </a:t>
            </a:r>
            <a:r>
              <a:rPr dirty="0" sz="1450" spc="-5">
                <a:latin typeface="Times New Roman"/>
                <a:cs typeface="Times New Roman"/>
              </a:rPr>
              <a:t>on,’ </a:t>
            </a:r>
            <a:r>
              <a:rPr dirty="0" sz="1450" spc="-10">
                <a:latin typeface="Times New Roman"/>
                <a:cs typeface="Times New Roman"/>
              </a:rPr>
              <a:t>said Morris. ‘I have tracked </a:t>
            </a:r>
            <a:r>
              <a:rPr dirty="0" sz="1450" spc="-5">
                <a:latin typeface="Times New Roman"/>
                <a:cs typeface="Times New Roman"/>
              </a:rPr>
              <a:t>you </a:t>
            </a:r>
            <a:r>
              <a:rPr dirty="0" sz="1450" spc="-10">
                <a:latin typeface="Times New Roman"/>
                <a:cs typeface="Times New Roman"/>
              </a:rPr>
              <a:t>down; </a:t>
            </a:r>
            <a:r>
              <a:rPr dirty="0" sz="1450" spc="-5">
                <a:latin typeface="Times New Roman"/>
                <a:cs typeface="Times New Roman"/>
              </a:rPr>
              <a:t>you </a:t>
            </a:r>
            <a:r>
              <a:rPr dirty="0" sz="1450" spc="-10">
                <a:latin typeface="Times New Roman"/>
                <a:cs typeface="Times New Roman"/>
              </a:rPr>
              <a:t>came  to the station sacrilegiously disguised as </a:t>
            </a:r>
            <a:r>
              <a:rPr dirty="0" sz="1450" spc="-5">
                <a:latin typeface="Times New Roman"/>
                <a:cs typeface="Times New Roman"/>
              </a:rPr>
              <a:t>a </a:t>
            </a:r>
            <a:r>
              <a:rPr dirty="0" sz="1450" spc="-10">
                <a:latin typeface="Times New Roman"/>
                <a:cs typeface="Times New Roman"/>
              </a:rPr>
              <a:t>clergyman, procured my barrel,  opened it, rifled the </a:t>
            </a:r>
            <a:r>
              <a:rPr dirty="0" sz="1450" spc="-25">
                <a:latin typeface="Times New Roman"/>
                <a:cs typeface="Times New Roman"/>
              </a:rPr>
              <a:t>body, </a:t>
            </a:r>
            <a:r>
              <a:rPr dirty="0" sz="1450" spc="-10">
                <a:latin typeface="Times New Roman"/>
                <a:cs typeface="Times New Roman"/>
              </a:rPr>
              <a:t>and cashed the bill. </a:t>
            </a:r>
            <a:r>
              <a:rPr dirty="0" sz="1450" spc="-5">
                <a:latin typeface="Times New Roman"/>
                <a:cs typeface="Times New Roman"/>
              </a:rPr>
              <a:t>I </a:t>
            </a:r>
            <a:r>
              <a:rPr dirty="0" sz="1450" spc="-10">
                <a:latin typeface="Times New Roman"/>
                <a:cs typeface="Times New Roman"/>
              </a:rPr>
              <a:t>have been to the bank,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I </a:t>
            </a:r>
            <a:r>
              <a:rPr dirty="0" sz="1450" spc="-10">
                <a:latin typeface="Times New Roman"/>
                <a:cs typeface="Times New Roman"/>
              </a:rPr>
              <a:t>have followed </a:t>
            </a:r>
            <a:r>
              <a:rPr dirty="0" sz="1450" spc="-5">
                <a:latin typeface="Times New Roman"/>
                <a:cs typeface="Times New Roman"/>
              </a:rPr>
              <a:t>you </a:t>
            </a:r>
            <a:r>
              <a:rPr dirty="0" sz="1450" spc="-10">
                <a:latin typeface="Times New Roman"/>
                <a:cs typeface="Times New Roman"/>
              </a:rPr>
              <a:t>step </a:t>
            </a:r>
            <a:r>
              <a:rPr dirty="0" sz="1450" spc="-5">
                <a:latin typeface="Times New Roman"/>
                <a:cs typeface="Times New Roman"/>
              </a:rPr>
              <a:t>by </a:t>
            </a:r>
            <a:r>
              <a:rPr dirty="0" sz="1450" spc="-10">
                <a:latin typeface="Times New Roman"/>
                <a:cs typeface="Times New Roman"/>
              </a:rPr>
              <a:t>step, and </a:t>
            </a:r>
            <a:r>
              <a:rPr dirty="0" sz="1450" spc="-5">
                <a:latin typeface="Times New Roman"/>
                <a:cs typeface="Times New Roman"/>
              </a:rPr>
              <a:t>your </a:t>
            </a:r>
            <a:r>
              <a:rPr dirty="0" sz="1450" spc="-10">
                <a:latin typeface="Times New Roman"/>
                <a:cs typeface="Times New Roman"/>
              </a:rPr>
              <a:t>denials are childish and  absurd.’</a:t>
            </a:r>
            <a:endParaRPr sz="1450">
              <a:latin typeface="Times New Roman"/>
              <a:cs typeface="Times New Roman"/>
            </a:endParaRPr>
          </a:p>
          <a:p>
            <a:pPr algn="just" marL="268605" marR="1179195">
              <a:lnSpc>
                <a:spcPts val="2520"/>
              </a:lnSpc>
              <a:spcBef>
                <a:spcPts val="80"/>
              </a:spcBef>
            </a:pPr>
            <a:r>
              <a:rPr dirty="0" sz="1450" spc="-10">
                <a:latin typeface="Times New Roman"/>
                <a:cs typeface="Times New Roman"/>
              </a:rPr>
              <a:t>‘Come, come, Morris, keep </a:t>
            </a:r>
            <a:r>
              <a:rPr dirty="0" sz="1450" spc="-5">
                <a:latin typeface="Times New Roman"/>
                <a:cs typeface="Times New Roman"/>
              </a:rPr>
              <a:t>your </a:t>
            </a:r>
            <a:r>
              <a:rPr dirty="0" sz="1450" spc="-15">
                <a:latin typeface="Times New Roman"/>
                <a:cs typeface="Times New Roman"/>
              </a:rPr>
              <a:t>temper,’ </a:t>
            </a:r>
            <a:r>
              <a:rPr dirty="0" sz="1450" spc="-10">
                <a:latin typeface="Times New Roman"/>
                <a:cs typeface="Times New Roman"/>
              </a:rPr>
              <a:t>said Mr </a:t>
            </a:r>
            <a:r>
              <a:rPr dirty="0" sz="1450" spc="-20">
                <a:latin typeface="Times New Roman"/>
                <a:cs typeface="Times New Roman"/>
              </a:rPr>
              <a:t>Appleby.  </a:t>
            </a:r>
            <a:r>
              <a:rPr dirty="0" sz="1450" spc="-10">
                <a:latin typeface="Times New Roman"/>
                <a:cs typeface="Times New Roman"/>
              </a:rPr>
              <a:t>‘Michael!’ cried Morris, ‘Michael here</a:t>
            </a:r>
            <a:r>
              <a:rPr dirty="0" sz="1450" spc="-90">
                <a:latin typeface="Times New Roman"/>
                <a:cs typeface="Times New Roman"/>
              </a:rPr>
              <a:t> </a:t>
            </a:r>
            <a:r>
              <a:rPr dirty="0" sz="1450" spc="-10">
                <a:latin typeface="Times New Roman"/>
                <a:cs typeface="Times New Roman"/>
              </a:rPr>
              <a:t>too!’</a:t>
            </a:r>
            <a:endParaRPr sz="1450">
              <a:latin typeface="Times New Roman"/>
              <a:cs typeface="Times New Roman"/>
            </a:endParaRPr>
          </a:p>
          <a:p>
            <a:pPr algn="just" marL="12700" marR="8255" indent="255904">
              <a:lnSpc>
                <a:spcPts val="1730"/>
              </a:lnSpc>
              <a:spcBef>
                <a:spcPts val="635"/>
              </a:spcBef>
            </a:pPr>
            <a:r>
              <a:rPr dirty="0" sz="1450" spc="-10">
                <a:latin typeface="Times New Roman"/>
                <a:cs typeface="Times New Roman"/>
              </a:rPr>
              <a:t>‘Here </a:t>
            </a:r>
            <a:r>
              <a:rPr dirty="0" sz="1450" spc="-5">
                <a:latin typeface="Times New Roman"/>
                <a:cs typeface="Times New Roman"/>
              </a:rPr>
              <a:t>too,’ </a:t>
            </a:r>
            <a:r>
              <a:rPr dirty="0" sz="1450" spc="-10">
                <a:latin typeface="Times New Roman"/>
                <a:cs typeface="Times New Roman"/>
              </a:rPr>
              <a:t>echoed the lawyer; ‘here and everywhere, my </a:t>
            </a:r>
            <a:r>
              <a:rPr dirty="0" sz="1450" spc="-5">
                <a:latin typeface="Times New Roman"/>
                <a:cs typeface="Times New Roman"/>
              </a:rPr>
              <a:t>good </a:t>
            </a:r>
            <a:r>
              <a:rPr dirty="0" sz="1450" spc="-10">
                <a:latin typeface="Times New Roman"/>
                <a:cs typeface="Times New Roman"/>
              </a:rPr>
              <a:t>fellow;  every step </a:t>
            </a:r>
            <a:r>
              <a:rPr dirty="0" sz="1450" spc="-5">
                <a:latin typeface="Times New Roman"/>
                <a:cs typeface="Times New Roman"/>
              </a:rPr>
              <a:t>you </a:t>
            </a:r>
            <a:r>
              <a:rPr dirty="0" sz="1450" spc="-10">
                <a:latin typeface="Times New Roman"/>
                <a:cs typeface="Times New Roman"/>
              </a:rPr>
              <a:t>take is counted; trained detectives follow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shadow; they report to me every three-quarters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no </a:t>
            </a:r>
            <a:r>
              <a:rPr dirty="0" sz="1450" spc="-10">
                <a:latin typeface="Times New Roman"/>
                <a:cs typeface="Times New Roman"/>
              </a:rPr>
              <a:t>expense is  spared.’</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Morris’s </a:t>
            </a:r>
            <a:r>
              <a:rPr dirty="0" sz="1450" spc="-10">
                <a:latin typeface="Times New Roman"/>
                <a:cs typeface="Times New Roman"/>
              </a:rPr>
              <a:t>face took </a:t>
            </a:r>
            <a:r>
              <a:rPr dirty="0" sz="1450" spc="-5">
                <a:latin typeface="Times New Roman"/>
                <a:cs typeface="Times New Roman"/>
              </a:rPr>
              <a:t>on a hue of </a:t>
            </a:r>
            <a:r>
              <a:rPr dirty="0" sz="1450" spc="-10">
                <a:latin typeface="Times New Roman"/>
                <a:cs typeface="Times New Roman"/>
              </a:rPr>
              <a:t>dirty </a:t>
            </a:r>
            <a:r>
              <a:rPr dirty="0" sz="1450" spc="-25">
                <a:latin typeface="Times New Roman"/>
                <a:cs typeface="Times New Roman"/>
              </a:rPr>
              <a:t>grey. </a:t>
            </a: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don’t care; </a:t>
            </a:r>
            <a:r>
              <a:rPr dirty="0" sz="1450" spc="-5">
                <a:latin typeface="Times New Roman"/>
                <a:cs typeface="Times New Roman"/>
              </a:rPr>
              <a:t>I </a:t>
            </a:r>
            <a:r>
              <a:rPr dirty="0" sz="1450" spc="-10">
                <a:latin typeface="Times New Roman"/>
                <a:cs typeface="Times New Roman"/>
              </a:rPr>
              <a:t>have the less  reserve to keep,’ </a:t>
            </a:r>
            <a:r>
              <a:rPr dirty="0" sz="1450" spc="-5">
                <a:latin typeface="Times New Roman"/>
                <a:cs typeface="Times New Roman"/>
              </a:rPr>
              <a:t>he </a:t>
            </a:r>
            <a:r>
              <a:rPr dirty="0" sz="1450" spc="-10">
                <a:latin typeface="Times New Roman"/>
                <a:cs typeface="Times New Roman"/>
              </a:rPr>
              <a:t>cried. ‘That man cashed my bill;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theft, and </a:t>
            </a:r>
            <a:r>
              <a:rPr dirty="0" sz="1450" spc="-5">
                <a:latin typeface="Times New Roman"/>
                <a:cs typeface="Times New Roman"/>
              </a:rPr>
              <a:t>I </a:t>
            </a:r>
            <a:r>
              <a:rPr dirty="0" sz="1450" spc="-10">
                <a:latin typeface="Times New Roman"/>
                <a:cs typeface="Times New Roman"/>
              </a:rPr>
              <a:t>want the  money back.’</a:t>
            </a:r>
            <a:endParaRPr sz="1450">
              <a:latin typeface="Times New Roman"/>
              <a:cs typeface="Times New Roman"/>
            </a:endParaRPr>
          </a:p>
          <a:p>
            <a:pPr algn="just" marL="268605" marR="1287145">
              <a:lnSpc>
                <a:spcPts val="2520"/>
              </a:lnSpc>
              <a:spcBef>
                <a:spcPts val="15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lie to </a:t>
            </a:r>
            <a:r>
              <a:rPr dirty="0" sz="1450" spc="-5">
                <a:latin typeface="Times New Roman"/>
                <a:cs typeface="Times New Roman"/>
              </a:rPr>
              <a:t>you, </a:t>
            </a:r>
            <a:r>
              <a:rPr dirty="0" sz="1450" spc="-10">
                <a:latin typeface="Times New Roman"/>
                <a:cs typeface="Times New Roman"/>
              </a:rPr>
              <a:t>Morris?’ asked Michael.  ‘I don’t </a:t>
            </a:r>
            <a:r>
              <a:rPr dirty="0" sz="1450" spc="-25">
                <a:latin typeface="Times New Roman"/>
                <a:cs typeface="Times New Roman"/>
              </a:rPr>
              <a:t>know,’ </a:t>
            </a:r>
            <a:r>
              <a:rPr dirty="0" sz="1450" spc="-10">
                <a:latin typeface="Times New Roman"/>
                <a:cs typeface="Times New Roman"/>
              </a:rPr>
              <a:t>said his cousin. ‘I want my</a:t>
            </a:r>
            <a:r>
              <a:rPr dirty="0" sz="1450" spc="-50">
                <a:latin typeface="Times New Roman"/>
                <a:cs typeface="Times New Roman"/>
              </a:rPr>
              <a:t> </a:t>
            </a:r>
            <a:r>
              <a:rPr dirty="0" sz="1450" spc="-20">
                <a:latin typeface="Times New Roman"/>
                <a:cs typeface="Times New Roman"/>
              </a:rPr>
              <a:t>money.’</a:t>
            </a:r>
            <a:endParaRPr sz="1450">
              <a:latin typeface="Times New Roman"/>
              <a:cs typeface="Times New Roman"/>
            </a:endParaRPr>
          </a:p>
          <a:p>
            <a:pPr algn="just" marL="268605">
              <a:lnSpc>
                <a:spcPct val="100000"/>
              </a:lnSpc>
              <a:spcBef>
                <a:spcPts val="495"/>
              </a:spcBef>
            </a:pPr>
            <a:r>
              <a:rPr dirty="0" sz="1450" spc="-10">
                <a:latin typeface="Times New Roman"/>
                <a:cs typeface="Times New Roman"/>
              </a:rPr>
              <a:t>‘It was </a:t>
            </a:r>
            <a:r>
              <a:rPr dirty="0" sz="1450" spc="-5">
                <a:latin typeface="Times New Roman"/>
                <a:cs typeface="Times New Roman"/>
              </a:rPr>
              <a:t>I </a:t>
            </a:r>
            <a:r>
              <a:rPr dirty="0" sz="1450" spc="-10">
                <a:latin typeface="Times New Roman"/>
                <a:cs typeface="Times New Roman"/>
              </a:rPr>
              <a:t>alone who touched the </a:t>
            </a:r>
            <a:r>
              <a:rPr dirty="0" sz="1450" spc="-20">
                <a:latin typeface="Times New Roman"/>
                <a:cs typeface="Times New Roman"/>
              </a:rPr>
              <a:t>body,’ </a:t>
            </a:r>
            <a:r>
              <a:rPr dirty="0" sz="1450" spc="-10">
                <a:latin typeface="Times New Roman"/>
                <a:cs typeface="Times New Roman"/>
              </a:rPr>
              <a:t>began</a:t>
            </a:r>
            <a:r>
              <a:rPr dirty="0" sz="1450" spc="-6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marL="12700" marR="12700" indent="255904">
              <a:lnSpc>
                <a:spcPts val="1730"/>
              </a:lnSpc>
              <a:spcBef>
                <a:spcPts val="844"/>
              </a:spcBef>
            </a:pPr>
            <a:r>
              <a:rPr dirty="0" sz="1450" spc="-40">
                <a:latin typeface="Times New Roman"/>
                <a:cs typeface="Times New Roman"/>
              </a:rPr>
              <a:t>‘You? </a:t>
            </a:r>
            <a:r>
              <a:rPr dirty="0" sz="1450" spc="-10">
                <a:latin typeface="Times New Roman"/>
                <a:cs typeface="Times New Roman"/>
              </a:rPr>
              <a:t>Michael!’ cried Morris, starting back. ‘Then why haven’t </a:t>
            </a:r>
            <a:r>
              <a:rPr dirty="0" sz="1450" spc="-5">
                <a:latin typeface="Times New Roman"/>
                <a:cs typeface="Times New Roman"/>
              </a:rPr>
              <a:t>you  </a:t>
            </a:r>
            <a:r>
              <a:rPr dirty="0" sz="1450" spc="-10">
                <a:latin typeface="Times New Roman"/>
                <a:cs typeface="Times New Roman"/>
              </a:rPr>
              <a:t>declared the death?’ ‘What the devil </a:t>
            </a:r>
            <a:r>
              <a:rPr dirty="0" sz="1450" spc="-5">
                <a:latin typeface="Times New Roman"/>
                <a:cs typeface="Times New Roman"/>
              </a:rPr>
              <a:t>do you </a:t>
            </a:r>
            <a:r>
              <a:rPr dirty="0" sz="1450" spc="-10">
                <a:latin typeface="Times New Roman"/>
                <a:cs typeface="Times New Roman"/>
              </a:rPr>
              <a:t>mean?’ asked</a:t>
            </a:r>
            <a:r>
              <a:rPr dirty="0" sz="1450" spc="-16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mad? </a:t>
            </a:r>
            <a:r>
              <a:rPr dirty="0" sz="1450" spc="-5">
                <a:latin typeface="Times New Roman"/>
                <a:cs typeface="Times New Roman"/>
              </a:rPr>
              <a:t>or </a:t>
            </a:r>
            <a:r>
              <a:rPr dirty="0" sz="1450" spc="-10">
                <a:latin typeface="Times New Roman"/>
                <a:cs typeface="Times New Roman"/>
              </a:rPr>
              <a:t>are you?’ cried</a:t>
            </a:r>
            <a:r>
              <a:rPr dirty="0" sz="1450" spc="-9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‘I think it must </a:t>
            </a:r>
            <a:r>
              <a:rPr dirty="0" sz="1450" spc="-5">
                <a:latin typeface="Times New Roman"/>
                <a:cs typeface="Times New Roman"/>
              </a:rPr>
              <a:t>be </a:t>
            </a:r>
            <a:r>
              <a:rPr dirty="0" sz="1450" spc="-10">
                <a:latin typeface="Times New Roman"/>
                <a:cs typeface="Times New Roman"/>
              </a:rPr>
              <a:t>Pitman,’ said</a:t>
            </a:r>
            <a:r>
              <a:rPr dirty="0" sz="1450" spc="-8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The three men stared at each </a:t>
            </a:r>
            <a:r>
              <a:rPr dirty="0" sz="1450" spc="-20">
                <a:latin typeface="Times New Roman"/>
                <a:cs typeface="Times New Roman"/>
              </a:rPr>
              <a:t>other,</a:t>
            </a:r>
            <a:r>
              <a:rPr dirty="0" sz="1450" spc="25">
                <a:latin typeface="Times New Roman"/>
                <a:cs typeface="Times New Roman"/>
              </a:rPr>
              <a:t> </a:t>
            </a:r>
            <a:r>
              <a:rPr dirty="0" sz="1450" spc="-10">
                <a:latin typeface="Times New Roman"/>
                <a:cs typeface="Times New Roman"/>
              </a:rPr>
              <a:t>wild-eyed.</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‘This is dreadful,’ said Morris, ‘dreadful. </a:t>
            </a:r>
            <a:r>
              <a:rPr dirty="0" sz="1450" spc="-5">
                <a:latin typeface="Times New Roman"/>
                <a:cs typeface="Times New Roman"/>
              </a:rPr>
              <a:t>I do not </a:t>
            </a:r>
            <a:r>
              <a:rPr dirty="0" sz="1450" spc="-10">
                <a:latin typeface="Times New Roman"/>
                <a:cs typeface="Times New Roman"/>
              </a:rPr>
              <a:t>understand </a:t>
            </a:r>
            <a:r>
              <a:rPr dirty="0" sz="1450" spc="-5">
                <a:latin typeface="Times New Roman"/>
                <a:cs typeface="Times New Roman"/>
              </a:rPr>
              <a:t>one </a:t>
            </a:r>
            <a:r>
              <a:rPr dirty="0" sz="1450" spc="-10">
                <a:latin typeface="Times New Roman"/>
                <a:cs typeface="Times New Roman"/>
              </a:rPr>
              <a:t>word</a:t>
            </a:r>
            <a:r>
              <a:rPr dirty="0" sz="1450" spc="7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915"/>
            <a:ext cx="5807710" cy="9427210"/>
          </a:xfrm>
          <a:prstGeom prst="rect">
            <a:avLst/>
          </a:prstGeom>
        </p:spPr>
        <p:txBody>
          <a:bodyPr wrap="square" lIns="0" tIns="116205" rIns="0" bIns="0" rtlCol="0" vert="horz">
            <a:spAutoFit/>
          </a:bodyPr>
          <a:lstStyle/>
          <a:p>
            <a:pPr algn="just" marL="12700">
              <a:lnSpc>
                <a:spcPct val="100000"/>
              </a:lnSpc>
              <a:spcBef>
                <a:spcPts val="915"/>
              </a:spcBef>
            </a:pPr>
            <a:r>
              <a:rPr dirty="0" sz="1450" spc="-10">
                <a:latin typeface="Times New Roman"/>
                <a:cs typeface="Times New Roman"/>
              </a:rPr>
              <a:t>is addressed to</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815"/>
              </a:spcBef>
            </a:pPr>
            <a:r>
              <a:rPr dirty="0" sz="1450" spc="-10">
                <a:latin typeface="Times New Roman"/>
                <a:cs typeface="Times New Roman"/>
              </a:rPr>
              <a:t>‘I 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of </a:t>
            </a:r>
            <a:r>
              <a:rPr dirty="0" sz="1450" spc="-15">
                <a:latin typeface="Times New Roman"/>
                <a:cs typeface="Times New Roman"/>
              </a:rPr>
              <a:t>honour,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do I,’ </a:t>
            </a:r>
            <a:r>
              <a:rPr dirty="0" sz="1450" spc="-10">
                <a:latin typeface="Times New Roman"/>
                <a:cs typeface="Times New Roman"/>
              </a:rPr>
              <a:t>said</a:t>
            </a:r>
            <a:r>
              <a:rPr dirty="0" sz="1450" spc="-7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‘And in </a:t>
            </a:r>
            <a:r>
              <a:rPr dirty="0" sz="1450" spc="-25">
                <a:latin typeface="Times New Roman"/>
                <a:cs typeface="Times New Roman"/>
              </a:rPr>
              <a:t>God’s </a:t>
            </a:r>
            <a:r>
              <a:rPr dirty="0" sz="1450" spc="-10">
                <a:latin typeface="Times New Roman"/>
                <a:cs typeface="Times New Roman"/>
              </a:rPr>
              <a:t>name, why whiskers?’ cried Morris, pointing in </a:t>
            </a:r>
            <a:r>
              <a:rPr dirty="0" sz="1450" spc="-5">
                <a:latin typeface="Times New Roman"/>
                <a:cs typeface="Times New Roman"/>
              </a:rPr>
              <a:t>a </a:t>
            </a:r>
            <a:r>
              <a:rPr dirty="0" sz="1450" spc="-10">
                <a:latin typeface="Times New Roman"/>
                <a:cs typeface="Times New Roman"/>
              </a:rPr>
              <a:t>ghastly  manner at his cousin. ‘Does my brain reel? How</a:t>
            </a:r>
            <a:r>
              <a:rPr dirty="0" sz="1450" spc="40">
                <a:latin typeface="Times New Roman"/>
                <a:cs typeface="Times New Roman"/>
              </a:rPr>
              <a:t> </a:t>
            </a:r>
            <a:r>
              <a:rPr dirty="0" sz="1450" spc="-10">
                <a:latin typeface="Times New Roman"/>
                <a:cs typeface="Times New Roman"/>
              </a:rPr>
              <a:t>whiskers?’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 </a:t>
            </a:r>
            <a:r>
              <a:rPr dirty="0" sz="1450" spc="-25">
                <a:latin typeface="Times New Roman"/>
                <a:cs typeface="Times New Roman"/>
              </a:rPr>
              <a:t>that’s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detail,’ said</a:t>
            </a:r>
            <a:r>
              <a:rPr dirty="0" sz="1450" spc="-7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There was another silence, during which Morris appeared to himself to </a:t>
            </a:r>
            <a:r>
              <a:rPr dirty="0" sz="1450" spc="-5">
                <a:latin typeface="Times New Roman"/>
                <a:cs typeface="Times New Roman"/>
              </a:rPr>
              <a:t>be  </a:t>
            </a:r>
            <a:r>
              <a:rPr dirty="0" sz="1450" spc="-10">
                <a:latin typeface="Times New Roman"/>
                <a:cs typeface="Times New Roman"/>
              </a:rPr>
              <a:t>shot in </a:t>
            </a:r>
            <a:r>
              <a:rPr dirty="0" sz="1450" spc="-5">
                <a:latin typeface="Times New Roman"/>
                <a:cs typeface="Times New Roman"/>
              </a:rPr>
              <a:t>a </a:t>
            </a:r>
            <a:r>
              <a:rPr dirty="0" sz="1450" spc="-10">
                <a:latin typeface="Times New Roman"/>
                <a:cs typeface="Times New Roman"/>
              </a:rPr>
              <a:t>trapeze as high as St </a:t>
            </a:r>
            <a:r>
              <a:rPr dirty="0" sz="1450" spc="-20">
                <a:latin typeface="Times New Roman"/>
                <a:cs typeface="Times New Roman"/>
              </a:rPr>
              <a:t>Paul’s, </a:t>
            </a:r>
            <a:r>
              <a:rPr dirty="0" sz="1450" spc="-10">
                <a:latin typeface="Times New Roman"/>
                <a:cs typeface="Times New Roman"/>
              </a:rPr>
              <a:t>and as low as Baker Street</a:t>
            </a:r>
            <a:r>
              <a:rPr dirty="0" sz="1450" spc="114">
                <a:latin typeface="Times New Roman"/>
                <a:cs typeface="Times New Roman"/>
              </a:rPr>
              <a:t> </a:t>
            </a:r>
            <a:r>
              <a:rPr dirty="0" sz="1450" spc="-10">
                <a:latin typeface="Times New Roman"/>
                <a:cs typeface="Times New Roman"/>
              </a:rPr>
              <a:t>Station.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recapitulate,’ said Michael, ‘unless </a:t>
            </a:r>
            <a:r>
              <a:rPr dirty="0" sz="1450" spc="-30">
                <a:latin typeface="Times New Roman"/>
                <a:cs typeface="Times New Roman"/>
              </a:rPr>
              <a:t>it’s </a:t>
            </a:r>
            <a:r>
              <a:rPr dirty="0" sz="1450" spc="-10">
                <a:latin typeface="Times New Roman"/>
                <a:cs typeface="Times New Roman"/>
              </a:rPr>
              <a:t>really </a:t>
            </a:r>
            <a:r>
              <a:rPr dirty="0" sz="1450" spc="-5">
                <a:latin typeface="Times New Roman"/>
                <a:cs typeface="Times New Roman"/>
              </a:rPr>
              <a:t>a </a:t>
            </a:r>
            <a:r>
              <a:rPr dirty="0" sz="1450" spc="-10">
                <a:latin typeface="Times New Roman"/>
                <a:cs typeface="Times New Roman"/>
              </a:rPr>
              <a:t>dream, in which  case </a:t>
            </a:r>
            <a:r>
              <a:rPr dirty="0" sz="1450" spc="-5">
                <a:latin typeface="Times New Roman"/>
                <a:cs typeface="Times New Roman"/>
              </a:rPr>
              <a:t>I </a:t>
            </a:r>
            <a:r>
              <a:rPr dirty="0" sz="1450" spc="-10">
                <a:latin typeface="Times New Roman"/>
                <a:cs typeface="Times New Roman"/>
              </a:rPr>
              <a:t>wish </a:t>
            </a:r>
            <a:r>
              <a:rPr dirty="0" sz="1450" spc="-30">
                <a:latin typeface="Times New Roman"/>
                <a:cs typeface="Times New Roman"/>
              </a:rPr>
              <a:t>Teena </a:t>
            </a:r>
            <a:r>
              <a:rPr dirty="0" sz="1450" spc="-10">
                <a:latin typeface="Times New Roman"/>
                <a:cs typeface="Times New Roman"/>
              </a:rPr>
              <a:t>would call me for breakfast. My friend Pitman, here,  received </a:t>
            </a:r>
            <a:r>
              <a:rPr dirty="0" sz="1450" spc="-5">
                <a:latin typeface="Times New Roman"/>
                <a:cs typeface="Times New Roman"/>
              </a:rPr>
              <a:t>a </a:t>
            </a:r>
            <a:r>
              <a:rPr dirty="0" sz="1450" spc="-10">
                <a:latin typeface="Times New Roman"/>
                <a:cs typeface="Times New Roman"/>
              </a:rPr>
              <a:t>barrel which, it now appears, was meant for </a:t>
            </a:r>
            <a:r>
              <a:rPr dirty="0" sz="1450" spc="-5">
                <a:latin typeface="Times New Roman"/>
                <a:cs typeface="Times New Roman"/>
              </a:rPr>
              <a:t>you. </a:t>
            </a:r>
            <a:r>
              <a:rPr dirty="0" sz="1450" spc="-10">
                <a:latin typeface="Times New Roman"/>
                <a:cs typeface="Times New Roman"/>
              </a:rPr>
              <a:t>The barrel  contained the </a:t>
            </a:r>
            <a:r>
              <a:rPr dirty="0" sz="1450" spc="-5">
                <a:latin typeface="Times New Roman"/>
                <a:cs typeface="Times New Roman"/>
              </a:rPr>
              <a:t>body of a </a:t>
            </a:r>
            <a:r>
              <a:rPr dirty="0" sz="1450" spc="-10">
                <a:latin typeface="Times New Roman"/>
                <a:cs typeface="Times New Roman"/>
              </a:rPr>
              <a:t>man. How </a:t>
            </a:r>
            <a:r>
              <a:rPr dirty="0" sz="1450" spc="-5">
                <a:latin typeface="Times New Roman"/>
                <a:cs typeface="Times New Roman"/>
              </a:rPr>
              <a:t>or </a:t>
            </a:r>
            <a:r>
              <a:rPr dirty="0" sz="1450" spc="-10">
                <a:latin typeface="Times New Roman"/>
                <a:cs typeface="Times New Roman"/>
              </a:rPr>
              <a:t>why </a:t>
            </a:r>
            <a:r>
              <a:rPr dirty="0" sz="1450" spc="-5">
                <a:latin typeface="Times New Roman"/>
                <a:cs typeface="Times New Roman"/>
              </a:rPr>
              <a:t>you </a:t>
            </a:r>
            <a:r>
              <a:rPr dirty="0" sz="1450" spc="-10">
                <a:latin typeface="Times New Roman"/>
                <a:cs typeface="Times New Roman"/>
              </a:rPr>
              <a:t>killed</a:t>
            </a:r>
            <a:r>
              <a:rPr dirty="0" sz="1450" spc="15">
                <a:latin typeface="Times New Roman"/>
                <a:cs typeface="Times New Roman"/>
              </a:rPr>
              <a:t> </a:t>
            </a:r>
            <a:r>
              <a:rPr dirty="0" sz="1450" spc="-5">
                <a:latin typeface="Times New Roman"/>
                <a:cs typeface="Times New Roman"/>
              </a:rPr>
              <a:t>him...’</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 never laid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on </a:t>
            </a:r>
            <a:r>
              <a:rPr dirty="0" sz="1450" spc="-10">
                <a:latin typeface="Times New Roman"/>
                <a:cs typeface="Times New Roman"/>
              </a:rPr>
              <a:t>him,’ protested Morris. ‘This is what </a:t>
            </a:r>
            <a:r>
              <a:rPr dirty="0" sz="1450" spc="-5">
                <a:latin typeface="Times New Roman"/>
                <a:cs typeface="Times New Roman"/>
              </a:rPr>
              <a:t>I </a:t>
            </a:r>
            <a:r>
              <a:rPr dirty="0" sz="1450" spc="-10">
                <a:latin typeface="Times New Roman"/>
                <a:cs typeface="Times New Roman"/>
              </a:rPr>
              <a:t>have dreaded  all along. But think, Michael! I’m </a:t>
            </a:r>
            <a:r>
              <a:rPr dirty="0" sz="1450" spc="-5">
                <a:latin typeface="Times New Roman"/>
                <a:cs typeface="Times New Roman"/>
              </a:rPr>
              <a:t>not </a:t>
            </a:r>
            <a:r>
              <a:rPr dirty="0" sz="1450" spc="-10">
                <a:latin typeface="Times New Roman"/>
                <a:cs typeface="Times New Roman"/>
              </a:rPr>
              <a:t>that kind </a:t>
            </a:r>
            <a:r>
              <a:rPr dirty="0" sz="1450" spc="-5">
                <a:latin typeface="Times New Roman"/>
                <a:cs typeface="Times New Roman"/>
              </a:rPr>
              <a:t>of </a:t>
            </a:r>
            <a:r>
              <a:rPr dirty="0" sz="1450" spc="-10">
                <a:latin typeface="Times New Roman"/>
                <a:cs typeface="Times New Roman"/>
              </a:rPr>
              <a:t>man; with all my faults, </a:t>
            </a:r>
            <a:r>
              <a:rPr dirty="0" sz="1450" spc="-5">
                <a:latin typeface="Times New Roman"/>
                <a:cs typeface="Times New Roman"/>
              </a:rPr>
              <a:t>I  </a:t>
            </a:r>
            <a:r>
              <a:rPr dirty="0" sz="1450" spc="-10">
                <a:latin typeface="Times New Roman"/>
                <a:cs typeface="Times New Roman"/>
              </a:rPr>
              <a:t>wouldn’t touch </a:t>
            </a:r>
            <a:r>
              <a:rPr dirty="0" sz="1450" spc="-5">
                <a:latin typeface="Times New Roman"/>
                <a:cs typeface="Times New Roman"/>
              </a:rPr>
              <a:t>a </a:t>
            </a:r>
            <a:r>
              <a:rPr dirty="0" sz="1450" spc="-10">
                <a:latin typeface="Times New Roman"/>
                <a:cs typeface="Times New Roman"/>
              </a:rPr>
              <a:t>hair </a:t>
            </a:r>
            <a:r>
              <a:rPr dirty="0" sz="1450" spc="-5">
                <a:latin typeface="Times New Roman"/>
                <a:cs typeface="Times New Roman"/>
              </a:rPr>
              <a:t>of </a:t>
            </a:r>
            <a:r>
              <a:rPr dirty="0" sz="1450" spc="-15">
                <a:latin typeface="Times New Roman"/>
                <a:cs typeface="Times New Roman"/>
              </a:rPr>
              <a:t>anybody’s </a:t>
            </a:r>
            <a:r>
              <a:rPr dirty="0" sz="1450" spc="-10">
                <a:latin typeface="Times New Roman"/>
                <a:cs typeface="Times New Roman"/>
              </a:rPr>
              <a:t>head, and it was all dead loss to me. He </a:t>
            </a:r>
            <a:r>
              <a:rPr dirty="0" sz="1450" spc="-5">
                <a:latin typeface="Times New Roman"/>
                <a:cs typeface="Times New Roman"/>
              </a:rPr>
              <a:t>got  </a:t>
            </a:r>
            <a:r>
              <a:rPr dirty="0" sz="1450" spc="-10">
                <a:latin typeface="Times New Roman"/>
                <a:cs typeface="Times New Roman"/>
              </a:rPr>
              <a:t>killed in that vile</a:t>
            </a:r>
            <a:r>
              <a:rPr dirty="0" sz="1450" spc="5">
                <a:latin typeface="Times New Roman"/>
                <a:cs typeface="Times New Roman"/>
              </a:rPr>
              <a:t> </a:t>
            </a:r>
            <a:r>
              <a:rPr dirty="0" sz="1450" spc="-10">
                <a:latin typeface="Times New Roman"/>
                <a:cs typeface="Times New Roman"/>
              </a:rPr>
              <a:t>accident.’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Suddenly Michael was seized </a:t>
            </a:r>
            <a:r>
              <a:rPr dirty="0" sz="1450" spc="-5">
                <a:latin typeface="Times New Roman"/>
                <a:cs typeface="Times New Roman"/>
              </a:rPr>
              <a:t>by </a:t>
            </a:r>
            <a:r>
              <a:rPr dirty="0" sz="1450" spc="-10">
                <a:latin typeface="Times New Roman"/>
                <a:cs typeface="Times New Roman"/>
              </a:rPr>
              <a:t>mirth so prolonged and excessive that his  companions supposed beyond </a:t>
            </a:r>
            <a:r>
              <a:rPr dirty="0" sz="1450" spc="-5">
                <a:latin typeface="Times New Roman"/>
                <a:cs typeface="Times New Roman"/>
              </a:rPr>
              <a:t>a doubt </a:t>
            </a:r>
            <a:r>
              <a:rPr dirty="0" sz="1450" spc="-10">
                <a:latin typeface="Times New Roman"/>
                <a:cs typeface="Times New Roman"/>
              </a:rPr>
              <a:t>his reason had deserted him. Again and  again </a:t>
            </a:r>
            <a:r>
              <a:rPr dirty="0" sz="1450" spc="-5">
                <a:latin typeface="Times New Roman"/>
                <a:cs typeface="Times New Roman"/>
              </a:rPr>
              <a:t>he </a:t>
            </a:r>
            <a:r>
              <a:rPr dirty="0" sz="1450" spc="-10">
                <a:latin typeface="Times New Roman"/>
                <a:cs typeface="Times New Roman"/>
              </a:rPr>
              <a:t>struggled to compose himself, and again and again laughter  overwhelmed him like </a:t>
            </a:r>
            <a:r>
              <a:rPr dirty="0" sz="1450" spc="-5">
                <a:latin typeface="Times New Roman"/>
                <a:cs typeface="Times New Roman"/>
              </a:rPr>
              <a:t>a </a:t>
            </a:r>
            <a:r>
              <a:rPr dirty="0" sz="1450" spc="-10">
                <a:latin typeface="Times New Roman"/>
                <a:cs typeface="Times New Roman"/>
              </a:rPr>
              <a:t>tide. In all this maddening interview there had been  </a:t>
            </a:r>
            <a:r>
              <a:rPr dirty="0" sz="1450" spc="-5">
                <a:latin typeface="Times New Roman"/>
                <a:cs typeface="Times New Roman"/>
              </a:rPr>
              <a:t>no </a:t>
            </a:r>
            <a:r>
              <a:rPr dirty="0" sz="1450" spc="-10">
                <a:latin typeface="Times New Roman"/>
                <a:cs typeface="Times New Roman"/>
              </a:rPr>
              <a:t>more spectral feature than this </a:t>
            </a:r>
            <a:r>
              <a:rPr dirty="0" sz="1450" spc="-5">
                <a:latin typeface="Times New Roman"/>
                <a:cs typeface="Times New Roman"/>
              </a:rPr>
              <a:t>of </a:t>
            </a:r>
            <a:r>
              <a:rPr dirty="0" sz="1450" spc="-20">
                <a:latin typeface="Times New Roman"/>
                <a:cs typeface="Times New Roman"/>
              </a:rPr>
              <a:t>Michael’s </a:t>
            </a:r>
            <a:r>
              <a:rPr dirty="0" sz="1450" spc="-10">
                <a:latin typeface="Times New Roman"/>
                <a:cs typeface="Times New Roman"/>
              </a:rPr>
              <a:t>merriment; and Pitman and  Morris, drawn together </a:t>
            </a:r>
            <a:r>
              <a:rPr dirty="0" sz="1450" spc="-5">
                <a:latin typeface="Times New Roman"/>
                <a:cs typeface="Times New Roman"/>
              </a:rPr>
              <a:t>by </a:t>
            </a:r>
            <a:r>
              <a:rPr dirty="0" sz="1450" spc="-10">
                <a:latin typeface="Times New Roman"/>
                <a:cs typeface="Times New Roman"/>
              </a:rPr>
              <a:t>the common </a:t>
            </a:r>
            <a:r>
              <a:rPr dirty="0" sz="1450" spc="-20">
                <a:latin typeface="Times New Roman"/>
                <a:cs typeface="Times New Roman"/>
              </a:rPr>
              <a:t>fear, </a:t>
            </a:r>
            <a:r>
              <a:rPr dirty="0" sz="1450" spc="-10">
                <a:latin typeface="Times New Roman"/>
                <a:cs typeface="Times New Roman"/>
              </a:rPr>
              <a:t>exchanged glances </a:t>
            </a:r>
            <a:r>
              <a:rPr dirty="0" sz="1450" spc="-5">
                <a:latin typeface="Times New Roman"/>
                <a:cs typeface="Times New Roman"/>
              </a:rPr>
              <a:t>of</a:t>
            </a:r>
            <a:r>
              <a:rPr dirty="0" sz="1450" spc="80">
                <a:latin typeface="Times New Roman"/>
                <a:cs typeface="Times New Roman"/>
              </a:rPr>
              <a:t> </a:t>
            </a:r>
            <a:r>
              <a:rPr dirty="0" sz="1450" spc="-20">
                <a:latin typeface="Times New Roman"/>
                <a:cs typeface="Times New Roman"/>
              </a:rPr>
              <a:t>anxiety.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‘Morris,’ gasped the </a:t>
            </a:r>
            <a:r>
              <a:rPr dirty="0" sz="1450" spc="-20">
                <a:latin typeface="Times New Roman"/>
                <a:cs typeface="Times New Roman"/>
              </a:rPr>
              <a:t>lawyer,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at last able to articulate, ‘hold  </a:t>
            </a:r>
            <a:r>
              <a:rPr dirty="0" sz="1450" spc="-5">
                <a:latin typeface="Times New Roman"/>
                <a:cs typeface="Times New Roman"/>
              </a:rPr>
              <a:t>on, I </a:t>
            </a:r>
            <a:r>
              <a:rPr dirty="0" sz="1450" spc="-10">
                <a:latin typeface="Times New Roman"/>
                <a:cs typeface="Times New Roman"/>
              </a:rPr>
              <a:t>see it all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can make it clear in </a:t>
            </a:r>
            <a:r>
              <a:rPr dirty="0" sz="1450" spc="-5">
                <a:latin typeface="Times New Roman"/>
                <a:cs typeface="Times New Roman"/>
              </a:rPr>
              <a:t>one </a:t>
            </a:r>
            <a:r>
              <a:rPr dirty="0" sz="1450" spc="-10">
                <a:latin typeface="Times New Roman"/>
                <a:cs typeface="Times New Roman"/>
              </a:rPr>
              <a:t>word. </a:t>
            </a:r>
            <a:r>
              <a:rPr dirty="0" sz="1450" spc="-25">
                <a:latin typeface="Times New Roman"/>
                <a:cs typeface="Times New Roman"/>
              </a:rPr>
              <a:t>Here’s </a:t>
            </a:r>
            <a:r>
              <a:rPr dirty="0" sz="1450" spc="-10">
                <a:latin typeface="Times New Roman"/>
                <a:cs typeface="Times New Roman"/>
              </a:rPr>
              <a:t>the key: </a:t>
            </a:r>
            <a:r>
              <a:rPr dirty="0" sz="1450" spc="-5">
                <a:latin typeface="Times New Roman"/>
                <a:cs typeface="Times New Roman"/>
              </a:rPr>
              <a:t>I </a:t>
            </a:r>
            <a:r>
              <a:rPr dirty="0" sz="1450" spc="-15">
                <a:latin typeface="Times New Roman"/>
                <a:cs typeface="Times New Roman"/>
              </a:rPr>
              <a:t>NEVER  GUESSED </a:t>
            </a:r>
            <a:r>
              <a:rPr dirty="0" sz="1450" spc="-10">
                <a:latin typeface="Times New Roman"/>
                <a:cs typeface="Times New Roman"/>
              </a:rPr>
              <a:t>IT </a:t>
            </a:r>
            <a:r>
              <a:rPr dirty="0" sz="1450" spc="-65">
                <a:latin typeface="Times New Roman"/>
                <a:cs typeface="Times New Roman"/>
              </a:rPr>
              <a:t>WAS </a:t>
            </a:r>
            <a:r>
              <a:rPr dirty="0" sz="1450" spc="-15">
                <a:latin typeface="Times New Roman"/>
                <a:cs typeface="Times New Roman"/>
              </a:rPr>
              <a:t>UNCLE </a:t>
            </a:r>
            <a:r>
              <a:rPr dirty="0" sz="1450" spc="-10">
                <a:latin typeface="Times New Roman"/>
                <a:cs typeface="Times New Roman"/>
              </a:rPr>
              <a:t>JOSEPH TILL THIS</a:t>
            </a:r>
            <a:r>
              <a:rPr dirty="0" sz="1450" spc="10">
                <a:latin typeface="Times New Roman"/>
                <a:cs typeface="Times New Roman"/>
              </a:rPr>
              <a:t> </a:t>
            </a:r>
            <a:r>
              <a:rPr dirty="0" sz="1450" spc="-25">
                <a:latin typeface="Times New Roman"/>
                <a:cs typeface="Times New Roman"/>
              </a:rPr>
              <a:t>MOMENT.’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This remark produced an instant lightening </a:t>
            </a:r>
            <a:r>
              <a:rPr dirty="0" sz="1450" spc="-5">
                <a:latin typeface="Times New Roman"/>
                <a:cs typeface="Times New Roman"/>
              </a:rPr>
              <a:t>of </a:t>
            </a:r>
            <a:r>
              <a:rPr dirty="0" sz="1450" spc="-10">
                <a:latin typeface="Times New Roman"/>
                <a:cs typeface="Times New Roman"/>
              </a:rPr>
              <a:t>the tension for Morris. For  Pitman it quenched the last ray </a:t>
            </a:r>
            <a:r>
              <a:rPr dirty="0" sz="1450" spc="-5">
                <a:latin typeface="Times New Roman"/>
                <a:cs typeface="Times New Roman"/>
              </a:rPr>
              <a:t>of hope </a:t>
            </a:r>
            <a:r>
              <a:rPr dirty="0" sz="1450" spc="-10">
                <a:latin typeface="Times New Roman"/>
                <a:cs typeface="Times New Roman"/>
              </a:rPr>
              <a:t>and daylight. Uncle Joseph, whom </a:t>
            </a:r>
            <a:r>
              <a:rPr dirty="0" sz="1450" spc="-5">
                <a:latin typeface="Times New Roman"/>
                <a:cs typeface="Times New Roman"/>
              </a:rPr>
              <a:t>he  </a:t>
            </a:r>
            <a:r>
              <a:rPr dirty="0" sz="1450" spc="-10">
                <a:latin typeface="Times New Roman"/>
                <a:cs typeface="Times New Roman"/>
              </a:rPr>
              <a:t>had left an </a:t>
            </a:r>
            <a:r>
              <a:rPr dirty="0" sz="1450" spc="-5">
                <a:latin typeface="Times New Roman"/>
                <a:cs typeface="Times New Roman"/>
              </a:rPr>
              <a:t>hour </a:t>
            </a:r>
            <a:r>
              <a:rPr dirty="0" sz="1450" spc="-10">
                <a:latin typeface="Times New Roman"/>
                <a:cs typeface="Times New Roman"/>
              </a:rPr>
              <a:t>ago in Norfolk Street, pasting newspaper cuttings?—it?—the  dead body?—then who was he, Pitman? and was this </a:t>
            </a:r>
            <a:r>
              <a:rPr dirty="0" sz="1450" spc="-25">
                <a:latin typeface="Times New Roman"/>
                <a:cs typeface="Times New Roman"/>
              </a:rPr>
              <a:t>Waterloo </a:t>
            </a:r>
            <a:r>
              <a:rPr dirty="0" sz="1450" spc="-10">
                <a:latin typeface="Times New Roman"/>
                <a:cs typeface="Times New Roman"/>
              </a:rPr>
              <a:t>Station </a:t>
            </a:r>
            <a:r>
              <a:rPr dirty="0" sz="1450" spc="-5">
                <a:latin typeface="Times New Roman"/>
                <a:cs typeface="Times New Roman"/>
              </a:rPr>
              <a:t>or  </a:t>
            </a:r>
            <a:r>
              <a:rPr dirty="0" sz="1450" spc="-10">
                <a:latin typeface="Times New Roman"/>
                <a:cs typeface="Times New Roman"/>
              </a:rPr>
              <a:t>Colney Hatch?</a:t>
            </a:r>
            <a:endParaRPr sz="1450">
              <a:latin typeface="Times New Roman"/>
              <a:cs typeface="Times New Roman"/>
            </a:endParaRPr>
          </a:p>
          <a:p>
            <a:pPr algn="just" marL="12700" marR="7620" indent="255904">
              <a:lnSpc>
                <a:spcPts val="1730"/>
              </a:lnSpc>
              <a:spcBef>
                <a:spcPts val="785"/>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cried Morris; ‘it was badly smashed,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How stupid </a:t>
            </a:r>
            <a:r>
              <a:rPr dirty="0" sz="1450" spc="-5">
                <a:latin typeface="Times New Roman"/>
                <a:cs typeface="Times New Roman"/>
              </a:rPr>
              <a:t>not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think</a:t>
            </a:r>
            <a:r>
              <a:rPr dirty="0" sz="1450" spc="2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that!</a:t>
            </a:r>
            <a:r>
              <a:rPr dirty="0" sz="1450" spc="20">
                <a:latin typeface="Times New Roman"/>
                <a:cs typeface="Times New Roman"/>
              </a:rPr>
              <a:t> </a:t>
            </a:r>
            <a:r>
              <a:rPr dirty="0" sz="1450" spc="-35">
                <a:latin typeface="Times New Roman"/>
                <a:cs typeface="Times New Roman"/>
              </a:rPr>
              <a:t>Why,</a:t>
            </a:r>
            <a:r>
              <a:rPr dirty="0" sz="1450" spc="25">
                <a:latin typeface="Times New Roman"/>
                <a:cs typeface="Times New Roman"/>
              </a:rPr>
              <a:t> </a:t>
            </a:r>
            <a:r>
              <a:rPr dirty="0" sz="1450" spc="-10">
                <a:latin typeface="Times New Roman"/>
                <a:cs typeface="Times New Roman"/>
              </a:rPr>
              <a:t>then,</a:t>
            </a:r>
            <a:r>
              <a:rPr dirty="0" sz="1450" spc="20">
                <a:latin typeface="Times New Roman"/>
                <a:cs typeface="Times New Roman"/>
              </a:rPr>
              <a:t> </a:t>
            </a:r>
            <a:r>
              <a:rPr dirty="0" sz="1450" spc="-25">
                <a:latin typeface="Times New Roman"/>
                <a:cs typeface="Times New Roman"/>
              </a:rPr>
              <a:t>all’s</a:t>
            </a:r>
            <a:r>
              <a:rPr dirty="0" sz="1450" spc="25">
                <a:latin typeface="Times New Roman"/>
                <a:cs typeface="Times New Roman"/>
              </a:rPr>
              <a:t> </a:t>
            </a:r>
            <a:r>
              <a:rPr dirty="0" sz="1450" spc="-10">
                <a:latin typeface="Times New Roman"/>
                <a:cs typeface="Times New Roman"/>
              </a:rPr>
              <a:t>clear;</a:t>
            </a:r>
            <a:r>
              <a:rPr dirty="0" sz="1450" spc="20">
                <a:latin typeface="Times New Roman"/>
                <a:cs typeface="Times New Roman"/>
              </a:rPr>
              <a:t>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dear</a:t>
            </a:r>
            <a:r>
              <a:rPr dirty="0" sz="1450" spc="20">
                <a:latin typeface="Times New Roman"/>
                <a:cs typeface="Times New Roman"/>
              </a:rPr>
              <a:t> </a:t>
            </a:r>
            <a:r>
              <a:rPr dirty="0" sz="1450" spc="-10">
                <a:latin typeface="Times New Roman"/>
                <a:cs typeface="Times New Roman"/>
              </a:rPr>
              <a:t>Michael,</a:t>
            </a:r>
            <a:r>
              <a:rPr dirty="0" sz="1450" spc="25">
                <a:latin typeface="Times New Roman"/>
                <a:cs typeface="Times New Roman"/>
              </a:rPr>
              <a:t> </a:t>
            </a:r>
            <a:r>
              <a:rPr dirty="0" sz="1450" spc="-10">
                <a:latin typeface="Times New Roman"/>
                <a:cs typeface="Times New Roman"/>
              </a:rPr>
              <a:t>I’ll</a:t>
            </a:r>
            <a:r>
              <a:rPr dirty="0" sz="1450" spc="20">
                <a:latin typeface="Times New Roman"/>
                <a:cs typeface="Times New Roman"/>
              </a:rPr>
              <a:t> </a:t>
            </a:r>
            <a:r>
              <a:rPr dirty="0" sz="1450" spc="-10">
                <a:latin typeface="Times New Roman"/>
                <a:cs typeface="Times New Roman"/>
              </a:rPr>
              <a:t>tell</a:t>
            </a:r>
            <a:r>
              <a:rPr dirty="0" sz="1450" spc="25">
                <a:latin typeface="Times New Roman"/>
                <a:cs typeface="Times New Roman"/>
              </a:rPr>
              <a:t> </a:t>
            </a:r>
            <a:r>
              <a:rPr dirty="0" sz="1450" spc="-5">
                <a:latin typeface="Times New Roman"/>
                <a:cs typeface="Times New Roman"/>
              </a:rPr>
              <a:t>you</a:t>
            </a:r>
            <a:r>
              <a:rPr dirty="0" sz="1450" spc="20">
                <a:latin typeface="Times New Roman"/>
                <a:cs typeface="Times New Roman"/>
              </a:rPr>
              <a:t> </a:t>
            </a:r>
            <a:r>
              <a:rPr dirty="0" sz="1450" spc="-10">
                <a:latin typeface="Times New Roman"/>
                <a:cs typeface="Times New Roman"/>
              </a:rPr>
              <a:t>what</a:t>
            </a:r>
            <a:endParaRPr sz="1450">
              <a:latin typeface="Times New Roman"/>
              <a:cs typeface="Times New Roman"/>
            </a:endParaRPr>
          </a:p>
          <a:p>
            <a:pPr algn="just" marL="12700">
              <a:lnSpc>
                <a:spcPts val="1664"/>
              </a:lnSpc>
            </a:pPr>
            <a:r>
              <a:rPr dirty="0" sz="1450" spc="-10">
                <a:latin typeface="Times New Roman"/>
                <a:cs typeface="Times New Roman"/>
              </a:rPr>
              <a:t>—we’re saved, both saved. </a:t>
            </a:r>
            <a:r>
              <a:rPr dirty="0" sz="1450" spc="-60">
                <a:latin typeface="Times New Roman"/>
                <a:cs typeface="Times New Roman"/>
              </a:rPr>
              <a:t>You </a:t>
            </a:r>
            <a:r>
              <a:rPr dirty="0" sz="1450" spc="-10">
                <a:latin typeface="Times New Roman"/>
                <a:cs typeface="Times New Roman"/>
              </a:rPr>
              <a:t>get the tontine—I don’t grudge it </a:t>
            </a:r>
            <a:r>
              <a:rPr dirty="0" sz="1450" spc="-5">
                <a:latin typeface="Times New Roman"/>
                <a:cs typeface="Times New Roman"/>
              </a:rPr>
              <a:t>you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least</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get the leather business, which is really beginning to look </a:t>
            </a:r>
            <a:r>
              <a:rPr dirty="0" sz="1450" spc="-5">
                <a:latin typeface="Times New Roman"/>
                <a:cs typeface="Times New Roman"/>
              </a:rPr>
              <a:t>up. </a:t>
            </a:r>
            <a:r>
              <a:rPr dirty="0" sz="1450" spc="-10">
                <a:latin typeface="Times New Roman"/>
                <a:cs typeface="Times New Roman"/>
              </a:rPr>
              <a:t>Declare  the death at once, don’t mind me in the smallest, don’t consider me; declare  the death, and we’re all</a:t>
            </a:r>
            <a:r>
              <a:rPr dirty="0" sz="1450" spc="1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268605" marR="2561590">
              <a:lnSpc>
                <a:spcPts val="2520"/>
              </a:lnSpc>
              <a:spcBef>
                <a:spcPts val="85"/>
              </a:spcBef>
            </a:pPr>
            <a:r>
              <a:rPr dirty="0" sz="1450" spc="-10">
                <a:latin typeface="Times New Roman"/>
                <a:cs typeface="Times New Roman"/>
              </a:rPr>
              <a:t>‘Ah, </a:t>
            </a:r>
            <a:r>
              <a:rPr dirty="0" sz="1450" spc="-5">
                <a:latin typeface="Times New Roman"/>
                <a:cs typeface="Times New Roman"/>
              </a:rPr>
              <a:t>but I </a:t>
            </a:r>
            <a:r>
              <a:rPr dirty="0" sz="1450" spc="-15">
                <a:latin typeface="Times New Roman"/>
                <a:cs typeface="Times New Roman"/>
              </a:rPr>
              <a:t>can’t </a:t>
            </a:r>
            <a:r>
              <a:rPr dirty="0" sz="1450" spc="-10">
                <a:latin typeface="Times New Roman"/>
                <a:cs typeface="Times New Roman"/>
              </a:rPr>
              <a:t>declare it,’ said Michael.  ‘Why not?’ cried</a:t>
            </a:r>
            <a:r>
              <a:rPr dirty="0" sz="1450" spc="-105">
                <a:latin typeface="Times New Roman"/>
                <a:cs typeface="Times New Roman"/>
              </a:rPr>
              <a:t> </a:t>
            </a:r>
            <a:r>
              <a:rPr dirty="0" sz="1450" spc="-10">
                <a:latin typeface="Times New Roman"/>
                <a:cs typeface="Times New Roman"/>
              </a:rPr>
              <a:t>Morris.</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27290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 </a:t>
            </a:r>
            <a:r>
              <a:rPr dirty="0" sz="1450" spc="-15">
                <a:latin typeface="Times New Roman"/>
                <a:cs typeface="Times New Roman"/>
              </a:rPr>
              <a:t>can’t </a:t>
            </a:r>
            <a:r>
              <a:rPr dirty="0" sz="1450" spc="-10">
                <a:latin typeface="Times New Roman"/>
                <a:cs typeface="Times New Roman"/>
              </a:rPr>
              <a:t>produce the corpus, Morris. I’ve lost it,’ said the</a:t>
            </a:r>
            <a:r>
              <a:rPr dirty="0" sz="1450" spc="-25">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268605">
              <a:lnSpc>
                <a:spcPts val="1735"/>
              </a:lnSpc>
              <a:spcBef>
                <a:spcPts val="780"/>
              </a:spcBef>
            </a:pPr>
            <a:r>
              <a:rPr dirty="0" sz="1450" spc="-10">
                <a:latin typeface="Times New Roman"/>
                <a:cs typeface="Times New Roman"/>
              </a:rPr>
              <a:t>‘Stop </a:t>
            </a:r>
            <a:r>
              <a:rPr dirty="0" sz="1450" spc="-5">
                <a:latin typeface="Times New Roman"/>
                <a:cs typeface="Times New Roman"/>
              </a:rPr>
              <a:t>a bit,’ </a:t>
            </a:r>
            <a:r>
              <a:rPr dirty="0" sz="1450" spc="-10">
                <a:latin typeface="Times New Roman"/>
                <a:cs typeface="Times New Roman"/>
              </a:rPr>
              <a:t>ejaculated the leather merchant. ‘How is this? </a:t>
            </a:r>
            <a:r>
              <a:rPr dirty="0" sz="1450" spc="-30">
                <a:latin typeface="Times New Roman"/>
                <a:cs typeface="Times New Roman"/>
              </a:rPr>
              <a:t>It’s </a:t>
            </a:r>
            <a:r>
              <a:rPr dirty="0" sz="1450" spc="-5">
                <a:latin typeface="Times New Roman"/>
                <a:cs typeface="Times New Roman"/>
              </a:rPr>
              <a:t>not</a:t>
            </a:r>
            <a:r>
              <a:rPr dirty="0" sz="1450" spc="260">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12700">
              <a:lnSpc>
                <a:spcPts val="1735"/>
              </a:lnSpc>
            </a:pPr>
            <a:r>
              <a:rPr dirty="0" sz="1450" spc="-5">
                <a:latin typeface="Times New Roman"/>
                <a:cs typeface="Times New Roman"/>
              </a:rPr>
              <a:t>I </a:t>
            </a:r>
            <a:r>
              <a:rPr dirty="0" sz="1450" spc="-10">
                <a:latin typeface="Times New Roman"/>
                <a:cs typeface="Times New Roman"/>
              </a:rPr>
              <a:t>lost it.’</a:t>
            </a:r>
            <a:endParaRPr sz="1450">
              <a:latin typeface="Times New Roman"/>
              <a:cs typeface="Times New Roman"/>
            </a:endParaRPr>
          </a:p>
          <a:p>
            <a:pPr algn="just" marL="12700" marR="6985" indent="255904">
              <a:lnSpc>
                <a:spcPts val="1730"/>
              </a:lnSpc>
              <a:spcBef>
                <a:spcPts val="775"/>
              </a:spcBef>
            </a:pPr>
            <a:r>
              <a:rPr dirty="0" sz="1450" spc="-30">
                <a:latin typeface="Times New Roman"/>
                <a:cs typeface="Times New Roman"/>
              </a:rPr>
              <a:t>‘Well, </a:t>
            </a:r>
            <a:r>
              <a:rPr dirty="0" sz="1450" spc="-10">
                <a:latin typeface="Times New Roman"/>
                <a:cs typeface="Times New Roman"/>
              </a:rPr>
              <a:t>I’ve lost it </a:t>
            </a:r>
            <a:r>
              <a:rPr dirty="0" sz="1450" spc="-5">
                <a:latin typeface="Times New Roman"/>
                <a:cs typeface="Times New Roman"/>
              </a:rPr>
              <a:t>too, </a:t>
            </a:r>
            <a:r>
              <a:rPr dirty="0" sz="1450" spc="-10">
                <a:latin typeface="Times New Roman"/>
                <a:cs typeface="Times New Roman"/>
              </a:rPr>
              <a:t>my </a:t>
            </a:r>
            <a:r>
              <a:rPr dirty="0" sz="1450" spc="-5">
                <a:latin typeface="Times New Roman"/>
                <a:cs typeface="Times New Roman"/>
              </a:rPr>
              <a:t>son,’ </a:t>
            </a:r>
            <a:r>
              <a:rPr dirty="0" sz="1450" spc="-10">
                <a:latin typeface="Times New Roman"/>
                <a:cs typeface="Times New Roman"/>
              </a:rPr>
              <a:t>said Michael, with extreme </a:t>
            </a:r>
            <a:r>
              <a:rPr dirty="0" sz="1450" spc="-20">
                <a:latin typeface="Times New Roman"/>
                <a:cs typeface="Times New Roman"/>
              </a:rPr>
              <a:t>serenity. </a:t>
            </a:r>
            <a:r>
              <a:rPr dirty="0" sz="1450" spc="-10">
                <a:latin typeface="Times New Roman"/>
                <a:cs typeface="Times New Roman"/>
              </a:rPr>
              <a:t>‘Not  recognizing it, </a:t>
            </a:r>
            <a:r>
              <a:rPr dirty="0" sz="1450" spc="-5">
                <a:latin typeface="Times New Roman"/>
                <a:cs typeface="Times New Roman"/>
              </a:rPr>
              <a:t>you </a:t>
            </a:r>
            <a:r>
              <a:rPr dirty="0" sz="1450" spc="-10">
                <a:latin typeface="Times New Roman"/>
                <a:cs typeface="Times New Roman"/>
              </a:rPr>
              <a:t>see, and suspecting something irregular in its origin, </a:t>
            </a:r>
            <a:r>
              <a:rPr dirty="0" sz="1450" spc="-5">
                <a:latin typeface="Times New Roman"/>
                <a:cs typeface="Times New Roman"/>
              </a:rPr>
              <a:t>I got  </a:t>
            </a:r>
            <a:r>
              <a:rPr dirty="0" sz="1450" spc="-10">
                <a:latin typeface="Times New Roman"/>
                <a:cs typeface="Times New Roman"/>
              </a:rPr>
              <a:t>rid of—what shall we say?—got rid </a:t>
            </a:r>
            <a:r>
              <a:rPr dirty="0" sz="1450" spc="-5">
                <a:latin typeface="Times New Roman"/>
                <a:cs typeface="Times New Roman"/>
              </a:rPr>
              <a:t>of </a:t>
            </a:r>
            <a:r>
              <a:rPr dirty="0" sz="1450" spc="-10">
                <a:latin typeface="Times New Roman"/>
                <a:cs typeface="Times New Roman"/>
              </a:rPr>
              <a:t>the proceeds at</a:t>
            </a:r>
            <a:r>
              <a:rPr dirty="0" sz="1450" spc="50">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8255" indent="255904">
              <a:lnSpc>
                <a:spcPts val="1730"/>
              </a:lnSpc>
              <a:spcBef>
                <a:spcPts val="790"/>
              </a:spcBef>
            </a:pPr>
            <a:r>
              <a:rPr dirty="0" sz="1450" spc="-45">
                <a:latin typeface="Times New Roman"/>
                <a:cs typeface="Times New Roman"/>
              </a:rPr>
              <a:t>‘You </a:t>
            </a:r>
            <a:r>
              <a:rPr dirty="0" sz="1450" spc="-5">
                <a:latin typeface="Times New Roman"/>
                <a:cs typeface="Times New Roman"/>
              </a:rPr>
              <a:t>got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body? </a:t>
            </a:r>
            <a:r>
              <a:rPr dirty="0" sz="1450" spc="-10">
                <a:latin typeface="Times New Roman"/>
                <a:cs typeface="Times New Roman"/>
              </a:rPr>
              <a:t>What made </a:t>
            </a:r>
            <a:r>
              <a:rPr dirty="0" sz="1450" spc="-5">
                <a:latin typeface="Times New Roman"/>
                <a:cs typeface="Times New Roman"/>
              </a:rPr>
              <a:t>you do </a:t>
            </a:r>
            <a:r>
              <a:rPr dirty="0" sz="1450" spc="-10">
                <a:latin typeface="Times New Roman"/>
                <a:cs typeface="Times New Roman"/>
              </a:rPr>
              <a:t>that?’ walled Morris. ‘But  </a:t>
            </a:r>
            <a:r>
              <a:rPr dirty="0" sz="1450" spc="-5">
                <a:latin typeface="Times New Roman"/>
                <a:cs typeface="Times New Roman"/>
              </a:rPr>
              <a:t>you </a:t>
            </a:r>
            <a:r>
              <a:rPr dirty="0" sz="1450" spc="-10">
                <a:latin typeface="Times New Roman"/>
                <a:cs typeface="Times New Roman"/>
              </a:rPr>
              <a:t>can get it again? </a:t>
            </a:r>
            <a:r>
              <a:rPr dirty="0" sz="1450" spc="-60">
                <a:latin typeface="Times New Roman"/>
                <a:cs typeface="Times New Roman"/>
              </a:rPr>
              <a:t>You </a:t>
            </a:r>
            <a:r>
              <a:rPr dirty="0" sz="1450" spc="-10">
                <a:latin typeface="Times New Roman"/>
                <a:cs typeface="Times New Roman"/>
              </a:rPr>
              <a:t>know where it</a:t>
            </a:r>
            <a:r>
              <a:rPr dirty="0" sz="1450" spc="8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 wish </a:t>
            </a:r>
            <a:r>
              <a:rPr dirty="0" sz="1450" spc="-5">
                <a:latin typeface="Times New Roman"/>
                <a:cs typeface="Times New Roman"/>
              </a:rPr>
              <a:t>I did, </a:t>
            </a:r>
            <a:r>
              <a:rPr dirty="0" sz="1450" spc="-10">
                <a:latin typeface="Times New Roman"/>
                <a:cs typeface="Times New Roman"/>
              </a:rPr>
              <a:t>Morris, and </a:t>
            </a:r>
            <a:r>
              <a:rPr dirty="0" sz="1450" spc="-5">
                <a:latin typeface="Times New Roman"/>
                <a:cs typeface="Times New Roman"/>
              </a:rPr>
              <a:t>you </a:t>
            </a:r>
            <a:r>
              <a:rPr dirty="0" sz="1450" spc="-10">
                <a:latin typeface="Times New Roman"/>
                <a:cs typeface="Times New Roman"/>
              </a:rPr>
              <a:t>may believe me there, for it would </a:t>
            </a:r>
            <a:r>
              <a:rPr dirty="0" sz="1450" spc="-5">
                <a:latin typeface="Times New Roman"/>
                <a:cs typeface="Times New Roman"/>
              </a:rPr>
              <a:t>be a </a:t>
            </a:r>
            <a:r>
              <a:rPr dirty="0" sz="1450" spc="-10">
                <a:latin typeface="Times New Roman"/>
                <a:cs typeface="Times New Roman"/>
              </a:rPr>
              <a:t>small  sum in my pocket; </a:t>
            </a:r>
            <a:r>
              <a:rPr dirty="0" sz="1450" spc="-5">
                <a:latin typeface="Times New Roman"/>
                <a:cs typeface="Times New Roman"/>
              </a:rPr>
              <a:t>but </a:t>
            </a:r>
            <a:r>
              <a:rPr dirty="0" sz="1450" spc="-10">
                <a:latin typeface="Times New Roman"/>
                <a:cs typeface="Times New Roman"/>
              </a:rPr>
              <a:t>the fact is, </a:t>
            </a:r>
            <a:r>
              <a:rPr dirty="0" sz="1450" spc="-5">
                <a:latin typeface="Times New Roman"/>
                <a:cs typeface="Times New Roman"/>
              </a:rPr>
              <a:t>I </a:t>
            </a:r>
            <a:r>
              <a:rPr dirty="0" sz="1450" spc="-10">
                <a:latin typeface="Times New Roman"/>
                <a:cs typeface="Times New Roman"/>
              </a:rPr>
              <a:t>don’t,’ said</a:t>
            </a:r>
            <a:r>
              <a:rPr dirty="0" sz="1450" spc="-6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‘Good Lord,’ said Morris, addressing heaven and earth, ‘good Lord, I’ve  lost the leather</a:t>
            </a:r>
            <a:r>
              <a:rPr dirty="0" sz="145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Michael was once more shaken with</a:t>
            </a:r>
            <a:r>
              <a:rPr dirty="0" sz="1450" spc="20">
                <a:latin typeface="Times New Roman"/>
                <a:cs typeface="Times New Roman"/>
              </a:rPr>
              <a:t> </a:t>
            </a:r>
            <a:r>
              <a:rPr dirty="0" sz="1450" spc="-20">
                <a:latin typeface="Times New Roman"/>
                <a:cs typeface="Times New Roman"/>
              </a:rPr>
              <a:t>laughter.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‘Why </a:t>
            </a:r>
            <a:r>
              <a:rPr dirty="0" sz="1450" spc="-5">
                <a:latin typeface="Times New Roman"/>
                <a:cs typeface="Times New Roman"/>
              </a:rPr>
              <a:t>do you </a:t>
            </a:r>
            <a:r>
              <a:rPr dirty="0" sz="1450" spc="-10">
                <a:latin typeface="Times New Roman"/>
                <a:cs typeface="Times New Roman"/>
              </a:rPr>
              <a:t>laugh, </a:t>
            </a:r>
            <a:r>
              <a:rPr dirty="0" sz="1450" spc="-5">
                <a:latin typeface="Times New Roman"/>
                <a:cs typeface="Times New Roman"/>
              </a:rPr>
              <a:t>you </a:t>
            </a:r>
            <a:r>
              <a:rPr dirty="0" sz="1450" spc="-10">
                <a:latin typeface="Times New Roman"/>
                <a:cs typeface="Times New Roman"/>
              </a:rPr>
              <a:t>fool?’ cried his cousin, ‘you lose more than I.  </a:t>
            </a:r>
            <a:r>
              <a:rPr dirty="0" sz="1450" spc="-35">
                <a:latin typeface="Times New Roman"/>
                <a:cs typeface="Times New Roman"/>
              </a:rPr>
              <a:t>You’ve </a:t>
            </a:r>
            <a:r>
              <a:rPr dirty="0" sz="1450" spc="-10">
                <a:latin typeface="Times New Roman"/>
                <a:cs typeface="Times New Roman"/>
              </a:rPr>
              <a:t>bungled it worse than even </a:t>
            </a:r>
            <a:r>
              <a:rPr dirty="0" sz="1450" spc="-5">
                <a:latin typeface="Times New Roman"/>
                <a:cs typeface="Times New Roman"/>
              </a:rPr>
              <a:t>I did.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spark </a:t>
            </a:r>
            <a:r>
              <a:rPr dirty="0" sz="1450" spc="-5">
                <a:latin typeface="Times New Roman"/>
                <a:cs typeface="Times New Roman"/>
              </a:rPr>
              <a:t>of </a:t>
            </a:r>
            <a:r>
              <a:rPr dirty="0" sz="1450" spc="-10">
                <a:latin typeface="Times New Roman"/>
                <a:cs typeface="Times New Roman"/>
              </a:rPr>
              <a:t>feeling,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shaking in </a:t>
            </a:r>
            <a:r>
              <a:rPr dirty="0" sz="1450" spc="-5">
                <a:latin typeface="Times New Roman"/>
                <a:cs typeface="Times New Roman"/>
              </a:rPr>
              <a:t>your boots </a:t>
            </a:r>
            <a:r>
              <a:rPr dirty="0" sz="1450" spc="-10">
                <a:latin typeface="Times New Roman"/>
                <a:cs typeface="Times New Roman"/>
              </a:rPr>
              <a:t>with vexation. But I’ll tell </a:t>
            </a:r>
            <a:r>
              <a:rPr dirty="0" sz="1450" spc="-5">
                <a:latin typeface="Times New Roman"/>
                <a:cs typeface="Times New Roman"/>
              </a:rPr>
              <a:t>you one </a:t>
            </a:r>
            <a:r>
              <a:rPr dirty="0" sz="1450" spc="-10">
                <a:latin typeface="Times New Roman"/>
                <a:cs typeface="Times New Roman"/>
              </a:rPr>
              <a:t>thing—I’ll  have that eight hundred pound—I’ll have that and </a:t>
            </a:r>
            <a:r>
              <a:rPr dirty="0" sz="1450" spc="-5">
                <a:latin typeface="Times New Roman"/>
                <a:cs typeface="Times New Roman"/>
              </a:rPr>
              <a:t>go </a:t>
            </a:r>
            <a:r>
              <a:rPr dirty="0" sz="1450" spc="-10">
                <a:latin typeface="Times New Roman"/>
                <a:cs typeface="Times New Roman"/>
              </a:rPr>
              <a:t>to Swan </a:t>
            </a:r>
            <a:r>
              <a:rPr dirty="0" sz="1450" spc="-15">
                <a:latin typeface="Times New Roman"/>
                <a:cs typeface="Times New Roman"/>
              </a:rPr>
              <a:t>River—that’s  </a:t>
            </a:r>
            <a:r>
              <a:rPr dirty="0" sz="1450" spc="-10">
                <a:latin typeface="Times New Roman"/>
                <a:cs typeface="Times New Roman"/>
              </a:rPr>
              <a:t>mine, </a:t>
            </a:r>
            <a:r>
              <a:rPr dirty="0" sz="1450" spc="-25">
                <a:latin typeface="Times New Roman"/>
                <a:cs typeface="Times New Roman"/>
              </a:rPr>
              <a:t>anyway,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friend must have </a:t>
            </a:r>
            <a:r>
              <a:rPr dirty="0" sz="1450" spc="-15">
                <a:latin typeface="Times New Roman"/>
                <a:cs typeface="Times New Roman"/>
              </a:rPr>
              <a:t>forged </a:t>
            </a:r>
            <a:r>
              <a:rPr dirty="0" sz="1450" spc="-10">
                <a:latin typeface="Times New Roman"/>
                <a:cs typeface="Times New Roman"/>
              </a:rPr>
              <a:t>to cash it. Give me the eight  hundred, here, </a:t>
            </a:r>
            <a:r>
              <a:rPr dirty="0" sz="1450" spc="-5">
                <a:latin typeface="Times New Roman"/>
                <a:cs typeface="Times New Roman"/>
              </a:rPr>
              <a:t>upon </a:t>
            </a:r>
            <a:r>
              <a:rPr dirty="0" sz="1450" spc="-10">
                <a:latin typeface="Times New Roman"/>
                <a:cs typeface="Times New Roman"/>
              </a:rPr>
              <a:t>this platform, </a:t>
            </a:r>
            <a:r>
              <a:rPr dirty="0" sz="1450" spc="-5">
                <a:latin typeface="Times New Roman"/>
                <a:cs typeface="Times New Roman"/>
              </a:rPr>
              <a:t>or I go </a:t>
            </a:r>
            <a:r>
              <a:rPr dirty="0" sz="1450" spc="-10">
                <a:latin typeface="Times New Roman"/>
                <a:cs typeface="Times New Roman"/>
              </a:rPr>
              <a:t>straight to Scotland </a:t>
            </a:r>
            <a:r>
              <a:rPr dirty="0" sz="1450" spc="-45">
                <a:latin typeface="Times New Roman"/>
                <a:cs typeface="Times New Roman"/>
              </a:rPr>
              <a:t>Yard </a:t>
            </a:r>
            <a:r>
              <a:rPr dirty="0" sz="1450" spc="-10">
                <a:latin typeface="Times New Roman"/>
                <a:cs typeface="Times New Roman"/>
              </a:rPr>
              <a:t>and turn  the whole disreputable story inside</a:t>
            </a:r>
            <a:r>
              <a:rPr dirty="0" sz="1450" spc="1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‘Morris,’ said Michael, laying his hand </a:t>
            </a:r>
            <a:r>
              <a:rPr dirty="0" sz="1450" spc="-5">
                <a:latin typeface="Times New Roman"/>
                <a:cs typeface="Times New Roman"/>
              </a:rPr>
              <a:t>upon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‘hear reason. It  </a:t>
            </a:r>
            <a:r>
              <a:rPr dirty="0" sz="1450" spc="-15">
                <a:latin typeface="Times New Roman"/>
                <a:cs typeface="Times New Roman"/>
              </a:rPr>
              <a:t>wasn’t </a:t>
            </a:r>
            <a:r>
              <a:rPr dirty="0" sz="1450" spc="-10">
                <a:latin typeface="Times New Roman"/>
                <a:cs typeface="Times New Roman"/>
              </a:rPr>
              <a:t>us, it was the other man. </a:t>
            </a:r>
            <a:r>
              <a:rPr dirty="0" sz="1450" spc="-70">
                <a:latin typeface="Times New Roman"/>
                <a:cs typeface="Times New Roman"/>
              </a:rPr>
              <a:t>We </a:t>
            </a:r>
            <a:r>
              <a:rPr dirty="0" sz="1450" spc="-10">
                <a:latin typeface="Times New Roman"/>
                <a:cs typeface="Times New Roman"/>
              </a:rPr>
              <a:t>never even searched the</a:t>
            </a:r>
            <a:r>
              <a:rPr dirty="0" sz="1450" spc="140">
                <a:latin typeface="Times New Roman"/>
                <a:cs typeface="Times New Roman"/>
              </a:rPr>
              <a:t> </a:t>
            </a:r>
            <a:r>
              <a:rPr dirty="0" sz="1450" spc="-20">
                <a:latin typeface="Times New Roman"/>
                <a:cs typeface="Times New Roman"/>
              </a:rPr>
              <a:t>body.’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other man?’ repeated</a:t>
            </a:r>
            <a:r>
              <a:rPr dirty="0" sz="1450" spc="-10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marL="12700" marR="8890" indent="255904">
              <a:lnSpc>
                <a:spcPts val="1730"/>
              </a:lnSpc>
              <a:spcBef>
                <a:spcPts val="850"/>
              </a:spcBef>
            </a:pPr>
            <a:r>
              <a:rPr dirty="0" sz="1450" spc="-40">
                <a:latin typeface="Times New Roman"/>
                <a:cs typeface="Times New Roman"/>
              </a:rPr>
              <a:t>‘Yes, </a:t>
            </a:r>
            <a:r>
              <a:rPr dirty="0" sz="1450" spc="-10">
                <a:latin typeface="Times New Roman"/>
                <a:cs typeface="Times New Roman"/>
              </a:rPr>
              <a:t>the other man. </a:t>
            </a:r>
            <a:r>
              <a:rPr dirty="0" sz="1450" spc="-70">
                <a:latin typeface="Times New Roman"/>
                <a:cs typeface="Times New Roman"/>
              </a:rPr>
              <a:t>We </a:t>
            </a:r>
            <a:r>
              <a:rPr dirty="0" sz="1450" spc="-10">
                <a:latin typeface="Times New Roman"/>
                <a:cs typeface="Times New Roman"/>
              </a:rPr>
              <a:t>palmed Uncle Joseph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another man,’ said  Michael.</a:t>
            </a:r>
            <a:endParaRPr sz="1450">
              <a:latin typeface="Times New Roman"/>
              <a:cs typeface="Times New Roman"/>
            </a:endParaRPr>
          </a:p>
          <a:p>
            <a:pPr marL="12700" marR="5080" indent="255904">
              <a:lnSpc>
                <a:spcPts val="1730"/>
              </a:lnSpc>
              <a:spcBef>
                <a:spcPts val="715"/>
              </a:spcBef>
            </a:pPr>
            <a:r>
              <a:rPr dirty="0" sz="1450" spc="-45">
                <a:latin typeface="Times New Roman"/>
                <a:cs typeface="Times New Roman"/>
              </a:rPr>
              <a:t>‘You </a:t>
            </a:r>
            <a:r>
              <a:rPr dirty="0" sz="1450" spc="-10">
                <a:latin typeface="Times New Roman"/>
                <a:cs typeface="Times New Roman"/>
              </a:rPr>
              <a:t>what? </a:t>
            </a:r>
            <a:r>
              <a:rPr dirty="0" sz="1450" spc="-60">
                <a:latin typeface="Times New Roman"/>
                <a:cs typeface="Times New Roman"/>
              </a:rPr>
              <a:t>You </a:t>
            </a:r>
            <a:r>
              <a:rPr dirty="0" sz="1450" spc="-10">
                <a:latin typeface="Times New Roman"/>
                <a:cs typeface="Times New Roman"/>
              </a:rPr>
              <a:t>palmed him </a:t>
            </a:r>
            <a:r>
              <a:rPr dirty="0" sz="1450" spc="-15">
                <a:latin typeface="Times New Roman"/>
                <a:cs typeface="Times New Roman"/>
              </a:rPr>
              <a:t>off? </a:t>
            </a:r>
            <a:r>
              <a:rPr dirty="0" sz="1450" spc="-25">
                <a:latin typeface="Times New Roman"/>
                <a:cs typeface="Times New Roman"/>
              </a:rPr>
              <a:t>That’s </a:t>
            </a:r>
            <a:r>
              <a:rPr dirty="0" sz="1450" spc="-10">
                <a:latin typeface="Times New Roman"/>
                <a:cs typeface="Times New Roman"/>
              </a:rPr>
              <a:t>surely </a:t>
            </a:r>
            <a:r>
              <a:rPr dirty="0" sz="1450" spc="-5">
                <a:latin typeface="Times New Roman"/>
                <a:cs typeface="Times New Roman"/>
              </a:rPr>
              <a:t>a </a:t>
            </a:r>
            <a:r>
              <a:rPr dirty="0" sz="1450" spc="-10">
                <a:latin typeface="Times New Roman"/>
                <a:cs typeface="Times New Roman"/>
              </a:rPr>
              <a:t>singular expression,’ said  Morris.</a:t>
            </a:r>
            <a:endParaRPr sz="1450">
              <a:latin typeface="Times New Roman"/>
              <a:cs typeface="Times New Roman"/>
            </a:endParaRPr>
          </a:p>
          <a:p>
            <a:pPr marL="12700" marR="6985" indent="255904">
              <a:lnSpc>
                <a:spcPts val="1730"/>
              </a:lnSpc>
              <a:spcBef>
                <a:spcPts val="790"/>
              </a:spcBef>
            </a:pPr>
            <a:r>
              <a:rPr dirty="0" sz="1450" spc="-40">
                <a:latin typeface="Times New Roman"/>
                <a:cs typeface="Times New Roman"/>
              </a:rPr>
              <a:t>‘Yes, </a:t>
            </a:r>
            <a:r>
              <a:rPr dirty="0" sz="1450" spc="-10">
                <a:latin typeface="Times New Roman"/>
                <a:cs typeface="Times New Roman"/>
              </a:rPr>
              <a:t>palmed him </a:t>
            </a:r>
            <a:r>
              <a:rPr dirty="0" sz="1450" spc="-15">
                <a:latin typeface="Times New Roman"/>
                <a:cs typeface="Times New Roman"/>
              </a:rPr>
              <a:t>off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piano,’ said Michael with perfect </a:t>
            </a:r>
            <a:r>
              <a:rPr dirty="0" sz="1450" spc="-20">
                <a:latin typeface="Times New Roman"/>
                <a:cs typeface="Times New Roman"/>
              </a:rPr>
              <a:t>simplicity. </a:t>
            </a:r>
            <a:r>
              <a:rPr dirty="0" sz="1450" spc="320">
                <a:latin typeface="Times New Roman"/>
                <a:cs typeface="Times New Roman"/>
              </a:rPr>
              <a:t> </a:t>
            </a:r>
            <a:r>
              <a:rPr dirty="0" sz="1450" spc="-10">
                <a:latin typeface="Times New Roman"/>
                <a:cs typeface="Times New Roman"/>
              </a:rPr>
              <a:t>‘Remarkably full, rich tone,’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marL="12700" marR="8890" indent="255904">
              <a:lnSpc>
                <a:spcPts val="1730"/>
              </a:lnSpc>
              <a:spcBef>
                <a:spcPts val="790"/>
              </a:spcBef>
            </a:pPr>
            <a:r>
              <a:rPr dirty="0" sz="1450" spc="-10">
                <a:latin typeface="Times New Roman"/>
                <a:cs typeface="Times New Roman"/>
              </a:rPr>
              <a:t>Morris carried his hand to his brow and looked at it; it was wet with sweat.  </a:t>
            </a:r>
            <a:r>
              <a:rPr dirty="0" sz="1450" spc="-15">
                <a:latin typeface="Times New Roman"/>
                <a:cs typeface="Times New Roman"/>
              </a:rPr>
              <a:t>‘Fever,’ </a:t>
            </a:r>
            <a:r>
              <a:rPr dirty="0" sz="1450" spc="-10">
                <a:latin typeface="Times New Roman"/>
                <a:cs typeface="Times New Roman"/>
              </a:rPr>
              <a:t>said</a:t>
            </a:r>
            <a:r>
              <a:rPr dirty="0" sz="1450" spc="-105">
                <a:latin typeface="Times New Roman"/>
                <a:cs typeface="Times New Roman"/>
              </a:rPr>
              <a:t> </a:t>
            </a:r>
            <a:r>
              <a:rPr dirty="0" sz="1450" spc="-10">
                <a:latin typeface="Times New Roman"/>
                <a:cs typeface="Times New Roman"/>
              </a:rPr>
              <a:t>he.</a:t>
            </a:r>
            <a:endParaRPr sz="1450">
              <a:latin typeface="Times New Roman"/>
              <a:cs typeface="Times New Roman"/>
            </a:endParaRPr>
          </a:p>
          <a:p>
            <a:pPr marL="12700" marR="10795" indent="255904">
              <a:lnSpc>
                <a:spcPts val="1730"/>
              </a:lnSpc>
              <a:spcBef>
                <a:spcPts val="715"/>
              </a:spcBef>
            </a:pPr>
            <a:r>
              <a:rPr dirty="0" sz="1450" spc="-10">
                <a:latin typeface="Times New Roman"/>
                <a:cs typeface="Times New Roman"/>
              </a:rPr>
              <a:t>‘No, it was </a:t>
            </a:r>
            <a:r>
              <a:rPr dirty="0" sz="1450" spc="-5">
                <a:latin typeface="Times New Roman"/>
                <a:cs typeface="Times New Roman"/>
              </a:rPr>
              <a:t>a </a:t>
            </a:r>
            <a:r>
              <a:rPr dirty="0" sz="1450" spc="-10">
                <a:latin typeface="Times New Roman"/>
                <a:cs typeface="Times New Roman"/>
              </a:rPr>
              <a:t>Broadwood grand,’ said Michael. ‘Pitman here will tell </a:t>
            </a:r>
            <a:r>
              <a:rPr dirty="0" sz="1450" spc="-5">
                <a:latin typeface="Times New Roman"/>
                <a:cs typeface="Times New Roman"/>
              </a:rPr>
              <a:t>you </a:t>
            </a:r>
            <a:r>
              <a:rPr dirty="0" sz="1450" spc="-10">
                <a:latin typeface="Times New Roman"/>
                <a:cs typeface="Times New Roman"/>
              </a:rPr>
              <a:t>if  it was genuine </a:t>
            </a:r>
            <a:r>
              <a:rPr dirty="0" sz="1450" spc="-5">
                <a:latin typeface="Times New Roman"/>
                <a:cs typeface="Times New Roman"/>
              </a:rPr>
              <a:t>or</a:t>
            </a:r>
            <a:r>
              <a:rPr dirty="0" sz="1450" spc="5">
                <a:latin typeface="Times New Roman"/>
                <a:cs typeface="Times New Roman"/>
              </a:rPr>
              <a:t> </a:t>
            </a:r>
            <a:r>
              <a:rPr dirty="0" sz="1450" spc="-5">
                <a:latin typeface="Times New Roman"/>
                <a:cs typeface="Times New Roman"/>
              </a:rPr>
              <a:t>not.’</a:t>
            </a:r>
            <a:endParaRPr sz="1450">
              <a:latin typeface="Times New Roman"/>
              <a:cs typeface="Times New Roman"/>
            </a:endParaRPr>
          </a:p>
          <a:p>
            <a:pPr marL="12700" marR="12065" indent="255904">
              <a:lnSpc>
                <a:spcPts val="1730"/>
              </a:lnSpc>
              <a:spcBef>
                <a:spcPts val="790"/>
              </a:spcBef>
            </a:pPr>
            <a:r>
              <a:rPr dirty="0" sz="1450" spc="-10">
                <a:latin typeface="Times New Roman"/>
                <a:cs typeface="Times New Roman"/>
              </a:rPr>
              <a:t>‘Eh? O! O yes, </a:t>
            </a:r>
            <a:r>
              <a:rPr dirty="0" sz="1450" spc="-5">
                <a:latin typeface="Times New Roman"/>
                <a:cs typeface="Times New Roman"/>
              </a:rPr>
              <a:t>I </a:t>
            </a:r>
            <a:r>
              <a:rPr dirty="0" sz="1450" spc="-10">
                <a:latin typeface="Times New Roman"/>
                <a:cs typeface="Times New Roman"/>
              </a:rPr>
              <a:t>believe it was </a:t>
            </a:r>
            <a:r>
              <a:rPr dirty="0" sz="1450" spc="-5">
                <a:latin typeface="Times New Roman"/>
                <a:cs typeface="Times New Roman"/>
              </a:rPr>
              <a:t>a </a:t>
            </a:r>
            <a:r>
              <a:rPr dirty="0" sz="1450" spc="-10">
                <a:latin typeface="Times New Roman"/>
                <a:cs typeface="Times New Roman"/>
              </a:rPr>
              <a:t>genuine Broadwood; </a:t>
            </a:r>
            <a:r>
              <a:rPr dirty="0" sz="1450" spc="-5">
                <a:latin typeface="Times New Roman"/>
                <a:cs typeface="Times New Roman"/>
              </a:rPr>
              <a:t>I </a:t>
            </a:r>
            <a:r>
              <a:rPr dirty="0" sz="1450" spc="-10">
                <a:latin typeface="Times New Roman"/>
                <a:cs typeface="Times New Roman"/>
              </a:rPr>
              <a:t>have played </a:t>
            </a:r>
            <a:r>
              <a:rPr dirty="0" sz="1450" spc="-5">
                <a:latin typeface="Times New Roman"/>
                <a:cs typeface="Times New Roman"/>
              </a:rPr>
              <a:t>upon  </a:t>
            </a:r>
            <a:r>
              <a:rPr dirty="0" sz="1450" spc="-10">
                <a:latin typeface="Times New Roman"/>
                <a:cs typeface="Times New Roman"/>
              </a:rPr>
              <a:t>it several times myself,’ said Pitman. ‘The three-letter E was</a:t>
            </a:r>
            <a:r>
              <a:rPr dirty="0" sz="1450" spc="-35">
                <a:latin typeface="Times New Roman"/>
                <a:cs typeface="Times New Roman"/>
              </a:rPr>
              <a:t> </a:t>
            </a:r>
            <a:r>
              <a:rPr dirty="0" sz="1450" spc="-10">
                <a:latin typeface="Times New Roman"/>
                <a:cs typeface="Times New Roman"/>
              </a:rPr>
              <a:t>broken.’</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8890" indent="255904">
              <a:lnSpc>
                <a:spcPts val="1730"/>
              </a:lnSpc>
              <a:spcBef>
                <a:spcPts val="155"/>
              </a:spcBef>
            </a:pPr>
            <a:r>
              <a:rPr dirty="0" sz="1450" spc="-15">
                <a:latin typeface="Times New Roman"/>
                <a:cs typeface="Times New Roman"/>
              </a:rPr>
              <a:t>‘Don’t </a:t>
            </a:r>
            <a:r>
              <a:rPr dirty="0" sz="1450" spc="-10">
                <a:latin typeface="Times New Roman"/>
                <a:cs typeface="Times New Roman"/>
              </a:rPr>
              <a:t>say anything more about pianos,’ said Morris, with </a:t>
            </a:r>
            <a:r>
              <a:rPr dirty="0" sz="1450" spc="-5">
                <a:latin typeface="Times New Roman"/>
                <a:cs typeface="Times New Roman"/>
              </a:rPr>
              <a:t>a </a:t>
            </a:r>
            <a:r>
              <a:rPr dirty="0" sz="1450" spc="-10">
                <a:latin typeface="Times New Roman"/>
                <a:cs typeface="Times New Roman"/>
              </a:rPr>
              <a:t>strong  shudder; ‘I’m </a:t>
            </a:r>
            <a:r>
              <a:rPr dirty="0" sz="1450" spc="-5">
                <a:latin typeface="Times New Roman"/>
                <a:cs typeface="Times New Roman"/>
              </a:rPr>
              <a:t>not </a:t>
            </a:r>
            <a:r>
              <a:rPr dirty="0" sz="1450" spc="-10">
                <a:latin typeface="Times New Roman"/>
                <a:cs typeface="Times New Roman"/>
              </a:rPr>
              <a:t>the man </a:t>
            </a:r>
            <a:r>
              <a:rPr dirty="0" sz="1450" spc="-5">
                <a:latin typeface="Times New Roman"/>
                <a:cs typeface="Times New Roman"/>
              </a:rPr>
              <a:t>I </a:t>
            </a:r>
            <a:r>
              <a:rPr dirty="0" sz="1450" spc="-10">
                <a:latin typeface="Times New Roman"/>
                <a:cs typeface="Times New Roman"/>
              </a:rPr>
              <a:t>used to be! This—this other </a:t>
            </a:r>
            <a:r>
              <a:rPr dirty="0" sz="1450" spc="-20">
                <a:latin typeface="Times New Roman"/>
                <a:cs typeface="Times New Roman"/>
              </a:rPr>
              <a:t>man—let’s </a:t>
            </a:r>
            <a:r>
              <a:rPr dirty="0" sz="1450" spc="-10">
                <a:latin typeface="Times New Roman"/>
                <a:cs typeface="Times New Roman"/>
              </a:rPr>
              <a:t>come to  him, if </a:t>
            </a:r>
            <a:r>
              <a:rPr dirty="0" sz="1450" spc="-5">
                <a:latin typeface="Times New Roman"/>
                <a:cs typeface="Times New Roman"/>
              </a:rPr>
              <a:t>I </a:t>
            </a:r>
            <a:r>
              <a:rPr dirty="0" sz="1450" spc="-10">
                <a:latin typeface="Times New Roman"/>
                <a:cs typeface="Times New Roman"/>
              </a:rPr>
              <a:t>can only manage to </a:t>
            </a:r>
            <a:r>
              <a:rPr dirty="0" sz="1450" spc="-20">
                <a:latin typeface="Times New Roman"/>
                <a:cs typeface="Times New Roman"/>
              </a:rPr>
              <a:t>follow. </a:t>
            </a:r>
            <a:r>
              <a:rPr dirty="0" sz="1450" spc="-10">
                <a:latin typeface="Times New Roman"/>
                <a:cs typeface="Times New Roman"/>
              </a:rPr>
              <a:t>Who is he? Where can </a:t>
            </a:r>
            <a:r>
              <a:rPr dirty="0" sz="1450" spc="-5">
                <a:latin typeface="Times New Roman"/>
                <a:cs typeface="Times New Roman"/>
              </a:rPr>
              <a:t>I </a:t>
            </a:r>
            <a:r>
              <a:rPr dirty="0" sz="1450" spc="-10">
                <a:latin typeface="Times New Roman"/>
                <a:cs typeface="Times New Roman"/>
              </a:rPr>
              <a:t>get hold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‘Ah, </a:t>
            </a:r>
            <a:r>
              <a:rPr dirty="0" sz="1450" spc="-25">
                <a:latin typeface="Times New Roman"/>
                <a:cs typeface="Times New Roman"/>
              </a:rPr>
              <a:t>that’s </a:t>
            </a:r>
            <a:r>
              <a:rPr dirty="0" sz="1450" spc="-10">
                <a:latin typeface="Times New Roman"/>
                <a:cs typeface="Times New Roman"/>
              </a:rPr>
              <a:t>the </a:t>
            </a:r>
            <a:r>
              <a:rPr dirty="0" sz="1450" spc="-5">
                <a:latin typeface="Times New Roman"/>
                <a:cs typeface="Times New Roman"/>
              </a:rPr>
              <a:t>rub,’ </a:t>
            </a:r>
            <a:r>
              <a:rPr dirty="0" sz="1450" spc="-10">
                <a:latin typeface="Times New Roman"/>
                <a:cs typeface="Times New Roman"/>
              </a:rPr>
              <a:t>said Michael. </a:t>
            </a:r>
            <a:r>
              <a:rPr dirty="0" sz="1450" spc="-25">
                <a:latin typeface="Times New Roman"/>
                <a:cs typeface="Times New Roman"/>
              </a:rPr>
              <a:t>‘He’s </a:t>
            </a:r>
            <a:r>
              <a:rPr dirty="0" sz="1450" spc="-10">
                <a:latin typeface="Times New Roman"/>
                <a:cs typeface="Times New Roman"/>
              </a:rPr>
              <a:t>been in possession </a:t>
            </a:r>
            <a:r>
              <a:rPr dirty="0" sz="1450" spc="-5">
                <a:latin typeface="Times New Roman"/>
                <a:cs typeface="Times New Roman"/>
              </a:rPr>
              <a:t>of </a:t>
            </a:r>
            <a:r>
              <a:rPr dirty="0" sz="1450" spc="-10">
                <a:latin typeface="Times New Roman"/>
                <a:cs typeface="Times New Roman"/>
              </a:rPr>
              <a:t>the desired  article, let me see—since </a:t>
            </a:r>
            <a:r>
              <a:rPr dirty="0" sz="1450" spc="-30">
                <a:latin typeface="Times New Roman"/>
                <a:cs typeface="Times New Roman"/>
              </a:rPr>
              <a:t>Wednesday, </a:t>
            </a:r>
            <a:r>
              <a:rPr dirty="0" sz="1450" spc="-10">
                <a:latin typeface="Times New Roman"/>
                <a:cs typeface="Times New Roman"/>
              </a:rPr>
              <a:t>about four o’clock, and is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should  imagine, </a:t>
            </a:r>
            <a:r>
              <a:rPr dirty="0" sz="1450" spc="-5">
                <a:latin typeface="Times New Roman"/>
                <a:cs typeface="Times New Roman"/>
              </a:rPr>
              <a:t>on </a:t>
            </a:r>
            <a:r>
              <a:rPr dirty="0" sz="1450" spc="-10">
                <a:latin typeface="Times New Roman"/>
                <a:cs typeface="Times New Roman"/>
              </a:rPr>
              <a:t>his way to the isles </a:t>
            </a:r>
            <a:r>
              <a:rPr dirty="0" sz="1450" spc="-5">
                <a:latin typeface="Times New Roman"/>
                <a:cs typeface="Times New Roman"/>
              </a:rPr>
              <a:t>of </a:t>
            </a:r>
            <a:r>
              <a:rPr dirty="0" sz="1450" spc="-10">
                <a:latin typeface="Times New Roman"/>
                <a:cs typeface="Times New Roman"/>
              </a:rPr>
              <a:t>Javan and</a:t>
            </a:r>
            <a:r>
              <a:rPr dirty="0" sz="1450" spc="35">
                <a:latin typeface="Times New Roman"/>
                <a:cs typeface="Times New Roman"/>
              </a:rPr>
              <a:t> </a:t>
            </a:r>
            <a:r>
              <a:rPr dirty="0" sz="1450" spc="-10">
                <a:latin typeface="Times New Roman"/>
                <a:cs typeface="Times New Roman"/>
              </a:rPr>
              <a:t>Gadire.’</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‘Michael,’ said Morris </a:t>
            </a:r>
            <a:r>
              <a:rPr dirty="0" sz="1450" spc="-15">
                <a:latin typeface="Times New Roman"/>
                <a:cs typeface="Times New Roman"/>
              </a:rPr>
              <a:t>pleadingly, </a:t>
            </a:r>
            <a:r>
              <a:rPr dirty="0" sz="1450" spc="-10">
                <a:latin typeface="Times New Roman"/>
                <a:cs typeface="Times New Roman"/>
              </a:rPr>
              <a:t>‘I am in </a:t>
            </a:r>
            <a:r>
              <a:rPr dirty="0" sz="1450" spc="-5">
                <a:latin typeface="Times New Roman"/>
                <a:cs typeface="Times New Roman"/>
              </a:rPr>
              <a:t>a </a:t>
            </a:r>
            <a:r>
              <a:rPr dirty="0" sz="1450" spc="-10">
                <a:latin typeface="Times New Roman"/>
                <a:cs typeface="Times New Roman"/>
              </a:rPr>
              <a:t>very weak state, and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your </a:t>
            </a:r>
            <a:r>
              <a:rPr dirty="0" sz="1450" spc="-10">
                <a:latin typeface="Times New Roman"/>
                <a:cs typeface="Times New Roman"/>
              </a:rPr>
              <a:t>consideration for </a:t>
            </a:r>
            <a:r>
              <a:rPr dirty="0" sz="1450" spc="-5">
                <a:latin typeface="Times New Roman"/>
                <a:cs typeface="Times New Roman"/>
              </a:rPr>
              <a:t>a </a:t>
            </a:r>
            <a:r>
              <a:rPr dirty="0" sz="1450" spc="-10">
                <a:latin typeface="Times New Roman"/>
                <a:cs typeface="Times New Roman"/>
              </a:rPr>
              <a:t>kinsman. Say it slowly again, and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are  correct. When did </a:t>
            </a:r>
            <a:r>
              <a:rPr dirty="0" sz="1450" spc="-5">
                <a:latin typeface="Times New Roman"/>
                <a:cs typeface="Times New Roman"/>
              </a:rPr>
              <a:t>he </a:t>
            </a:r>
            <a:r>
              <a:rPr dirty="0" sz="1450" spc="-10">
                <a:latin typeface="Times New Roman"/>
                <a:cs typeface="Times New Roman"/>
              </a:rPr>
              <a:t>get</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Michael repeated his</a:t>
            </a:r>
            <a:r>
              <a:rPr dirty="0" sz="1450">
                <a:latin typeface="Times New Roman"/>
                <a:cs typeface="Times New Roman"/>
              </a:rPr>
              <a:t> </a:t>
            </a:r>
            <a:r>
              <a:rPr dirty="0" sz="1450" spc="-10">
                <a:latin typeface="Times New Roman"/>
                <a:cs typeface="Times New Roman"/>
              </a:rPr>
              <a:t>statement.</a:t>
            </a:r>
            <a:endParaRPr sz="1450">
              <a:latin typeface="Times New Roman"/>
              <a:cs typeface="Times New Roman"/>
            </a:endParaRPr>
          </a:p>
          <a:p>
            <a:pPr algn="just" marL="268605" marR="639445">
              <a:lnSpc>
                <a:spcPct val="140700"/>
              </a:lnSpc>
              <a:spcBef>
                <a:spcPts val="70"/>
              </a:spcBef>
            </a:pPr>
            <a:r>
              <a:rPr dirty="0" sz="1450" spc="-40">
                <a:latin typeface="Times New Roman"/>
                <a:cs typeface="Times New Roman"/>
              </a:rPr>
              <a:t>‘Yes, </a:t>
            </a:r>
            <a:r>
              <a:rPr dirty="0" sz="1450" spc="-25">
                <a:latin typeface="Times New Roman"/>
                <a:cs typeface="Times New Roman"/>
              </a:rPr>
              <a:t>that’s </a:t>
            </a:r>
            <a:r>
              <a:rPr dirty="0" sz="1450" spc="-10">
                <a:latin typeface="Times New Roman"/>
                <a:cs typeface="Times New Roman"/>
              </a:rPr>
              <a:t>the worst thing yet,’ said Morris, drawing in his breath.  ‘What is?’ asked the</a:t>
            </a:r>
            <a:r>
              <a:rPr dirty="0" sz="1450" spc="-10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‘Even the dates are sheer nonsense,’ said the leather</a:t>
            </a:r>
            <a:r>
              <a:rPr dirty="0" sz="1450" spc="-50">
                <a:latin typeface="Times New Roman"/>
                <a:cs typeface="Times New Roman"/>
              </a:rPr>
              <a:t> </a:t>
            </a:r>
            <a:r>
              <a:rPr dirty="0" sz="1450" spc="-10">
                <a:latin typeface="Times New Roman"/>
                <a:cs typeface="Times New Roman"/>
              </a:rPr>
              <a:t>merchant.</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‘The bill was cashed </a:t>
            </a:r>
            <a:r>
              <a:rPr dirty="0" sz="1450" spc="-5">
                <a:latin typeface="Times New Roman"/>
                <a:cs typeface="Times New Roman"/>
              </a:rPr>
              <a:t>on </a:t>
            </a:r>
            <a:r>
              <a:rPr dirty="0" sz="1450" spc="-25">
                <a:latin typeface="Times New Roman"/>
                <a:cs typeface="Times New Roman"/>
              </a:rPr>
              <a:t>Tuesday. </a:t>
            </a:r>
            <a:r>
              <a:rPr dirty="0" sz="1450" spc="-20">
                <a:latin typeface="Times New Roman"/>
                <a:cs typeface="Times New Roman"/>
              </a:rPr>
              <a:t>There’s </a:t>
            </a:r>
            <a:r>
              <a:rPr dirty="0" sz="1450" spc="-5">
                <a:latin typeface="Times New Roman"/>
                <a:cs typeface="Times New Roman"/>
              </a:rPr>
              <a:t>not a </a:t>
            </a:r>
            <a:r>
              <a:rPr dirty="0" sz="1450" spc="-10">
                <a:latin typeface="Times New Roman"/>
                <a:cs typeface="Times New Roman"/>
              </a:rPr>
              <a:t>gleam </a:t>
            </a:r>
            <a:r>
              <a:rPr dirty="0" sz="1450" spc="-5">
                <a:latin typeface="Times New Roman"/>
                <a:cs typeface="Times New Roman"/>
              </a:rPr>
              <a:t>of </a:t>
            </a:r>
            <a:r>
              <a:rPr dirty="0" sz="1450" spc="-10">
                <a:latin typeface="Times New Roman"/>
                <a:cs typeface="Times New Roman"/>
              </a:rPr>
              <a:t>reason in the  whole transaction.’</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 </a:t>
            </a:r>
            <a:r>
              <a:rPr dirty="0" sz="1450" spc="-5">
                <a:latin typeface="Times New Roman"/>
                <a:cs typeface="Times New Roman"/>
              </a:rPr>
              <a:t>young </a:t>
            </a:r>
            <a:r>
              <a:rPr dirty="0" sz="1450" spc="-10">
                <a:latin typeface="Times New Roman"/>
                <a:cs typeface="Times New Roman"/>
              </a:rPr>
              <a:t>gentleman, who had passed the trio and suddenly started and  turned back, at this moment laid </a:t>
            </a:r>
            <a:r>
              <a:rPr dirty="0" sz="1450" spc="-5">
                <a:latin typeface="Times New Roman"/>
                <a:cs typeface="Times New Roman"/>
              </a:rPr>
              <a:t>a </a:t>
            </a:r>
            <a:r>
              <a:rPr dirty="0" sz="1450" spc="-10">
                <a:latin typeface="Times New Roman"/>
                <a:cs typeface="Times New Roman"/>
              </a:rPr>
              <a:t>heavy hand </a:t>
            </a:r>
            <a:r>
              <a:rPr dirty="0" sz="1450" spc="-5">
                <a:latin typeface="Times New Roman"/>
                <a:cs typeface="Times New Roman"/>
              </a:rPr>
              <a:t>on </a:t>
            </a:r>
            <a:r>
              <a:rPr dirty="0" sz="1450" spc="-20">
                <a:latin typeface="Times New Roman"/>
                <a:cs typeface="Times New Roman"/>
              </a:rPr>
              <a:t>Michael’s</a:t>
            </a:r>
            <a:r>
              <a:rPr dirty="0" sz="1450" spc="55">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‘Aha! so this is Mr Dickson?’ said</a:t>
            </a:r>
            <a:r>
              <a:rPr dirty="0" sz="1450" spc="-8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The trump </a:t>
            </a:r>
            <a:r>
              <a:rPr dirty="0" sz="1450" spc="-5">
                <a:latin typeface="Times New Roman"/>
                <a:cs typeface="Times New Roman"/>
              </a:rPr>
              <a:t>of </a:t>
            </a:r>
            <a:r>
              <a:rPr dirty="0" sz="1450" spc="-10">
                <a:latin typeface="Times New Roman"/>
                <a:cs typeface="Times New Roman"/>
              </a:rPr>
              <a:t>judgement could scarce have rung with </a:t>
            </a:r>
            <a:r>
              <a:rPr dirty="0" sz="1450" spc="-5">
                <a:latin typeface="Times New Roman"/>
                <a:cs typeface="Times New Roman"/>
              </a:rPr>
              <a:t>a </a:t>
            </a:r>
            <a:r>
              <a:rPr dirty="0" sz="1450" spc="-10">
                <a:latin typeface="Times New Roman"/>
                <a:cs typeface="Times New Roman"/>
              </a:rPr>
              <a:t>more dreadful note  in the ears </a:t>
            </a:r>
            <a:r>
              <a:rPr dirty="0" sz="1450" spc="-5">
                <a:latin typeface="Times New Roman"/>
                <a:cs typeface="Times New Roman"/>
              </a:rPr>
              <a:t>of </a:t>
            </a:r>
            <a:r>
              <a:rPr dirty="0" sz="1450" spc="-10">
                <a:latin typeface="Times New Roman"/>
                <a:cs typeface="Times New Roman"/>
              </a:rPr>
              <a:t>Pitman and the </a:t>
            </a:r>
            <a:r>
              <a:rPr dirty="0" sz="1450" spc="-20">
                <a:latin typeface="Times New Roman"/>
                <a:cs typeface="Times New Roman"/>
              </a:rPr>
              <a:t>lawyer. </a:t>
            </a:r>
            <a:r>
              <a:rPr dirty="0" sz="1450" spc="-60">
                <a:latin typeface="Times New Roman"/>
                <a:cs typeface="Times New Roman"/>
              </a:rPr>
              <a:t>To </a:t>
            </a:r>
            <a:r>
              <a:rPr dirty="0" sz="1450" spc="-10">
                <a:latin typeface="Times New Roman"/>
                <a:cs typeface="Times New Roman"/>
              </a:rPr>
              <a:t>Morris this erroneous name seemed </a:t>
            </a:r>
            <a:r>
              <a:rPr dirty="0" sz="1450" spc="-5">
                <a:latin typeface="Times New Roman"/>
                <a:cs typeface="Times New Roman"/>
              </a:rPr>
              <a:t>a  </a:t>
            </a:r>
            <a:r>
              <a:rPr dirty="0" sz="1450" spc="-10">
                <a:latin typeface="Times New Roman"/>
                <a:cs typeface="Times New Roman"/>
              </a:rPr>
              <a:t>legitimate enough continuation </a:t>
            </a:r>
            <a:r>
              <a:rPr dirty="0" sz="1450" spc="-5">
                <a:latin typeface="Times New Roman"/>
                <a:cs typeface="Times New Roman"/>
              </a:rPr>
              <a:t>of </a:t>
            </a:r>
            <a:r>
              <a:rPr dirty="0" sz="1450" spc="-10">
                <a:latin typeface="Times New Roman"/>
                <a:cs typeface="Times New Roman"/>
              </a:rPr>
              <a:t>the nightmare in which </a:t>
            </a:r>
            <a:r>
              <a:rPr dirty="0" sz="1450" spc="-5">
                <a:latin typeface="Times New Roman"/>
                <a:cs typeface="Times New Roman"/>
              </a:rPr>
              <a:t>he </a:t>
            </a:r>
            <a:r>
              <a:rPr dirty="0" sz="1450" spc="-10">
                <a:latin typeface="Times New Roman"/>
                <a:cs typeface="Times New Roman"/>
              </a:rPr>
              <a:t>had so long been  wandering. And when Michael, with his brand-new bushy whiskers, broke  from the grasp </a:t>
            </a:r>
            <a:r>
              <a:rPr dirty="0" sz="1450" spc="-5">
                <a:latin typeface="Times New Roman"/>
                <a:cs typeface="Times New Roman"/>
              </a:rPr>
              <a:t>of </a:t>
            </a:r>
            <a:r>
              <a:rPr dirty="0" sz="1450" spc="-10">
                <a:latin typeface="Times New Roman"/>
                <a:cs typeface="Times New Roman"/>
              </a:rPr>
              <a:t>the stranger and turned to </a:t>
            </a:r>
            <a:r>
              <a:rPr dirty="0" sz="1450" spc="-5">
                <a:latin typeface="Times New Roman"/>
                <a:cs typeface="Times New Roman"/>
              </a:rPr>
              <a:t>run, </a:t>
            </a:r>
            <a:r>
              <a:rPr dirty="0" sz="1450" spc="-10">
                <a:latin typeface="Times New Roman"/>
                <a:cs typeface="Times New Roman"/>
              </a:rPr>
              <a:t>and the weird little shaven  creature in the low-necked shirt followed his example with </a:t>
            </a:r>
            <a:r>
              <a:rPr dirty="0" sz="1450" spc="-5">
                <a:latin typeface="Times New Roman"/>
                <a:cs typeface="Times New Roman"/>
              </a:rPr>
              <a:t>a </a:t>
            </a:r>
            <a:r>
              <a:rPr dirty="0" sz="1450" spc="-10">
                <a:latin typeface="Times New Roman"/>
                <a:cs typeface="Times New Roman"/>
              </a:rPr>
              <a:t>bird-like screech,  and the stranger (finding the rest </a:t>
            </a:r>
            <a:r>
              <a:rPr dirty="0" sz="1450" spc="-5">
                <a:latin typeface="Times New Roman"/>
                <a:cs typeface="Times New Roman"/>
              </a:rPr>
              <a:t>of </a:t>
            </a:r>
            <a:r>
              <a:rPr dirty="0" sz="1450" spc="-10">
                <a:latin typeface="Times New Roman"/>
                <a:cs typeface="Times New Roman"/>
              </a:rPr>
              <a:t>his prey escape him) pounced with </a:t>
            </a:r>
            <a:r>
              <a:rPr dirty="0" sz="1450" spc="-5">
                <a:latin typeface="Times New Roman"/>
                <a:cs typeface="Times New Roman"/>
              </a:rPr>
              <a:t>a </a:t>
            </a:r>
            <a:r>
              <a:rPr dirty="0" sz="1450" spc="-10">
                <a:latin typeface="Times New Roman"/>
                <a:cs typeface="Times New Roman"/>
              </a:rPr>
              <a:t>rude  grasp </a:t>
            </a:r>
            <a:r>
              <a:rPr dirty="0" sz="1450" spc="-5">
                <a:latin typeface="Times New Roman"/>
                <a:cs typeface="Times New Roman"/>
              </a:rPr>
              <a:t>on </a:t>
            </a:r>
            <a:r>
              <a:rPr dirty="0" sz="1450" spc="-10">
                <a:latin typeface="Times New Roman"/>
                <a:cs typeface="Times New Roman"/>
              </a:rPr>
              <a:t>Morris himself, that </a:t>
            </a:r>
            <a:r>
              <a:rPr dirty="0" sz="1450" spc="-15">
                <a:latin typeface="Times New Roman"/>
                <a:cs typeface="Times New Roman"/>
              </a:rPr>
              <a:t>gentleman’s </a:t>
            </a:r>
            <a:r>
              <a:rPr dirty="0" sz="1450" spc="-10">
                <a:latin typeface="Times New Roman"/>
                <a:cs typeface="Times New Roman"/>
              </a:rPr>
              <a:t>frame </a:t>
            </a:r>
            <a:r>
              <a:rPr dirty="0" sz="1450" spc="-5">
                <a:latin typeface="Times New Roman"/>
                <a:cs typeface="Times New Roman"/>
              </a:rPr>
              <a:t>of </a:t>
            </a:r>
            <a:r>
              <a:rPr dirty="0" sz="1450" spc="-10">
                <a:latin typeface="Times New Roman"/>
                <a:cs typeface="Times New Roman"/>
              </a:rPr>
              <a:t>mind might </a:t>
            </a:r>
            <a:r>
              <a:rPr dirty="0" sz="1450" spc="-5">
                <a:latin typeface="Times New Roman"/>
                <a:cs typeface="Times New Roman"/>
              </a:rPr>
              <a:t>be </a:t>
            </a:r>
            <a:r>
              <a:rPr dirty="0" sz="1450" spc="-10">
                <a:latin typeface="Times New Roman"/>
                <a:cs typeface="Times New Roman"/>
              </a:rPr>
              <a:t>very nearly  expressed in the colloquial phrase: ‘I told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so!’</a:t>
            </a:r>
            <a:endParaRPr sz="1450">
              <a:latin typeface="Times New Roman"/>
              <a:cs typeface="Times New Roman"/>
            </a:endParaRPr>
          </a:p>
          <a:p>
            <a:pPr marL="268605" marR="2170430">
              <a:lnSpc>
                <a:spcPts val="2520"/>
              </a:lnSpc>
              <a:spcBef>
                <a:spcPts val="75"/>
              </a:spcBef>
            </a:pPr>
            <a:r>
              <a:rPr dirty="0" sz="1450" spc="-10">
                <a:latin typeface="Times New Roman"/>
                <a:cs typeface="Times New Roman"/>
              </a:rPr>
              <a:t>‘I have </a:t>
            </a:r>
            <a:r>
              <a:rPr dirty="0" sz="1450" spc="-5">
                <a:latin typeface="Times New Roman"/>
                <a:cs typeface="Times New Roman"/>
              </a:rPr>
              <a:t>one of </a:t>
            </a:r>
            <a:r>
              <a:rPr dirty="0" sz="1450" spc="-10">
                <a:latin typeface="Times New Roman"/>
                <a:cs typeface="Times New Roman"/>
              </a:rPr>
              <a:t>the </a:t>
            </a:r>
            <a:r>
              <a:rPr dirty="0" sz="1450" spc="-5">
                <a:latin typeface="Times New Roman"/>
                <a:cs typeface="Times New Roman"/>
              </a:rPr>
              <a:t>gang,’ </a:t>
            </a:r>
            <a:r>
              <a:rPr dirty="0" sz="1450" spc="-10">
                <a:latin typeface="Times New Roman"/>
                <a:cs typeface="Times New Roman"/>
              </a:rPr>
              <a:t>said Gideon Forsyth.  ‘I </a:t>
            </a:r>
            <a:r>
              <a:rPr dirty="0" sz="1450" spc="-5">
                <a:latin typeface="Times New Roman"/>
                <a:cs typeface="Times New Roman"/>
              </a:rPr>
              <a:t>do not </a:t>
            </a:r>
            <a:r>
              <a:rPr dirty="0" sz="1450" spc="-10">
                <a:latin typeface="Times New Roman"/>
                <a:cs typeface="Times New Roman"/>
              </a:rPr>
              <a:t>understand,’ said Morris</a:t>
            </a:r>
            <a:r>
              <a:rPr dirty="0" sz="1450" spc="-95">
                <a:latin typeface="Times New Roman"/>
                <a:cs typeface="Times New Roman"/>
              </a:rPr>
              <a:t> </a:t>
            </a:r>
            <a:r>
              <a:rPr dirty="0" sz="1450" spc="-25">
                <a:latin typeface="Times New Roman"/>
                <a:cs typeface="Times New Roman"/>
              </a:rPr>
              <a:t>dully.</a:t>
            </a:r>
            <a:endParaRPr sz="1450">
              <a:latin typeface="Times New Roman"/>
              <a:cs typeface="Times New Roman"/>
            </a:endParaRPr>
          </a:p>
          <a:p>
            <a:pPr marL="268605">
              <a:lnSpc>
                <a:spcPct val="100000"/>
              </a:lnSpc>
              <a:spcBef>
                <a:spcPts val="565"/>
              </a:spcBef>
            </a:pPr>
            <a:r>
              <a:rPr dirty="0" sz="1450" spc="-10">
                <a:latin typeface="Times New Roman"/>
                <a:cs typeface="Times New Roman"/>
              </a:rPr>
              <a:t>‘O, </a:t>
            </a:r>
            <a:r>
              <a:rPr dirty="0" sz="1450" spc="-5">
                <a:latin typeface="Times New Roman"/>
                <a:cs typeface="Times New Roman"/>
              </a:rPr>
              <a:t>I </a:t>
            </a:r>
            <a:r>
              <a:rPr dirty="0" sz="1450" spc="-10">
                <a:latin typeface="Times New Roman"/>
                <a:cs typeface="Times New Roman"/>
              </a:rPr>
              <a:t>will make </a:t>
            </a:r>
            <a:r>
              <a:rPr dirty="0" sz="1450" spc="-5">
                <a:latin typeface="Times New Roman"/>
                <a:cs typeface="Times New Roman"/>
              </a:rPr>
              <a:t>you </a:t>
            </a:r>
            <a:r>
              <a:rPr dirty="0" sz="1450" spc="-10">
                <a:latin typeface="Times New Roman"/>
                <a:cs typeface="Times New Roman"/>
              </a:rPr>
              <a:t>understand,’ returned Gideon</a:t>
            </a:r>
            <a:r>
              <a:rPr dirty="0" sz="1450" spc="-75">
                <a:latin typeface="Times New Roman"/>
                <a:cs typeface="Times New Roman"/>
              </a:rPr>
              <a:t> </a:t>
            </a:r>
            <a:r>
              <a:rPr dirty="0" sz="1450" spc="-25">
                <a:latin typeface="Times New Roman"/>
                <a:cs typeface="Times New Roman"/>
              </a:rPr>
              <a:t>grimly.</a:t>
            </a:r>
            <a:endParaRPr sz="1450">
              <a:latin typeface="Times New Roman"/>
              <a:cs typeface="Times New Roman"/>
            </a:endParaRPr>
          </a:p>
          <a:p>
            <a:pPr algn="just" marL="12700" marR="7620" indent="255904">
              <a:lnSpc>
                <a:spcPts val="1730"/>
              </a:lnSpc>
              <a:spcBef>
                <a:spcPts val="775"/>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 good </a:t>
            </a:r>
            <a:r>
              <a:rPr dirty="0" sz="1450" spc="-10">
                <a:latin typeface="Times New Roman"/>
                <a:cs typeface="Times New Roman"/>
              </a:rPr>
              <a:t>friend to me if </a:t>
            </a:r>
            <a:r>
              <a:rPr dirty="0" sz="1450" spc="-5">
                <a:latin typeface="Times New Roman"/>
                <a:cs typeface="Times New Roman"/>
              </a:rPr>
              <a:t>you </a:t>
            </a:r>
            <a:r>
              <a:rPr dirty="0" sz="1450" spc="-10">
                <a:latin typeface="Times New Roman"/>
                <a:cs typeface="Times New Roman"/>
              </a:rPr>
              <a:t>can make me understand anything,’  cried Morris, with </a:t>
            </a:r>
            <a:r>
              <a:rPr dirty="0" sz="1450" spc="-5">
                <a:latin typeface="Times New Roman"/>
                <a:cs typeface="Times New Roman"/>
              </a:rPr>
              <a:t>a </a:t>
            </a:r>
            <a:r>
              <a:rPr dirty="0" sz="1450" spc="-10">
                <a:latin typeface="Times New Roman"/>
                <a:cs typeface="Times New Roman"/>
              </a:rPr>
              <a:t>sudden </a:t>
            </a:r>
            <a:r>
              <a:rPr dirty="0" sz="1450" spc="-15">
                <a:latin typeface="Times New Roman"/>
                <a:cs typeface="Times New Roman"/>
              </a:rPr>
              <a:t>energy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conviction.</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 don’t know </a:t>
            </a:r>
            <a:r>
              <a:rPr dirty="0" sz="1450" spc="-5">
                <a:latin typeface="Times New Roman"/>
                <a:cs typeface="Times New Roman"/>
              </a:rPr>
              <a:t>you </a:t>
            </a:r>
            <a:r>
              <a:rPr dirty="0" sz="1450" spc="-20">
                <a:latin typeface="Times New Roman"/>
                <a:cs typeface="Times New Roman"/>
              </a:rPr>
              <a:t>personally, </a:t>
            </a:r>
            <a:r>
              <a:rPr dirty="0" sz="1450" spc="-5">
                <a:latin typeface="Times New Roman"/>
                <a:cs typeface="Times New Roman"/>
              </a:rPr>
              <a:t>do </a:t>
            </a:r>
            <a:r>
              <a:rPr dirty="0" sz="1450" spc="-10">
                <a:latin typeface="Times New Roman"/>
                <a:cs typeface="Times New Roman"/>
              </a:rPr>
              <a:t>I?’ continued Gideon, examining his  unresisting </a:t>
            </a:r>
            <a:r>
              <a:rPr dirty="0" sz="1450" spc="-20">
                <a:latin typeface="Times New Roman"/>
                <a:cs typeface="Times New Roman"/>
              </a:rPr>
              <a:t>prisoner. </a:t>
            </a:r>
            <a:r>
              <a:rPr dirty="0" sz="1450" spc="-10">
                <a:latin typeface="Times New Roman"/>
                <a:cs typeface="Times New Roman"/>
              </a:rPr>
              <a:t>‘Never mind,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your </a:t>
            </a:r>
            <a:r>
              <a:rPr dirty="0" sz="1450" spc="-10">
                <a:latin typeface="Times New Roman"/>
                <a:cs typeface="Times New Roman"/>
              </a:rPr>
              <a:t>friends. They are </a:t>
            </a:r>
            <a:r>
              <a:rPr dirty="0" sz="1450" spc="-5">
                <a:latin typeface="Times New Roman"/>
                <a:cs typeface="Times New Roman"/>
              </a:rPr>
              <a:t>your </a:t>
            </a:r>
            <a:r>
              <a:rPr dirty="0" sz="1450" spc="-10">
                <a:latin typeface="Times New Roman"/>
                <a:cs typeface="Times New Roman"/>
              </a:rPr>
              <a:t>friends,  are they</a:t>
            </a:r>
            <a:r>
              <a:rPr dirty="0" sz="1450" spc="-5">
                <a:latin typeface="Times New Roman"/>
                <a:cs typeface="Times New Roman"/>
              </a:rPr>
              <a:t> </a:t>
            </a:r>
            <a:r>
              <a:rPr dirty="0" sz="1450" spc="-10">
                <a:latin typeface="Times New Roman"/>
                <a:cs typeface="Times New Roman"/>
              </a:rPr>
              <a:t>not?’</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549529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understand </a:t>
            </a:r>
            <a:r>
              <a:rPr dirty="0" sz="1450" spc="-5">
                <a:latin typeface="Times New Roman"/>
                <a:cs typeface="Times New Roman"/>
              </a:rPr>
              <a:t>you,’ </a:t>
            </a:r>
            <a:r>
              <a:rPr dirty="0" sz="1450" spc="-10">
                <a:latin typeface="Times New Roman"/>
                <a:cs typeface="Times New Roman"/>
              </a:rPr>
              <a:t>said</a:t>
            </a:r>
            <a:r>
              <a:rPr dirty="0" sz="1450" spc="-10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268605">
              <a:lnSpc>
                <a:spcPct val="100000"/>
              </a:lnSpc>
              <a:spcBef>
                <a:spcPts val="780"/>
              </a:spcBef>
            </a:pPr>
            <a:r>
              <a:rPr dirty="0" sz="1450" spc="-45">
                <a:latin typeface="Times New Roman"/>
                <a:cs typeface="Times New Roman"/>
              </a:rPr>
              <a:t>‘You </a:t>
            </a:r>
            <a:r>
              <a:rPr dirty="0" sz="1450" spc="-10">
                <a:latin typeface="Times New Roman"/>
                <a:cs typeface="Times New Roman"/>
              </a:rPr>
              <a:t>had possibly something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piano?’ suggested Gideon.</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‘A piano!’ cried Morris, convulsively clasping Gideon </a:t>
            </a:r>
            <a:r>
              <a:rPr dirty="0" sz="1450" spc="-5">
                <a:latin typeface="Times New Roman"/>
                <a:cs typeface="Times New Roman"/>
              </a:rPr>
              <a:t>by </a:t>
            </a:r>
            <a:r>
              <a:rPr dirty="0" sz="1450" spc="-10">
                <a:latin typeface="Times New Roman"/>
                <a:cs typeface="Times New Roman"/>
              </a:rPr>
              <a:t>the arm. ‘Then  you’re the other man! Where is it? Where is the </a:t>
            </a:r>
            <a:r>
              <a:rPr dirty="0" sz="1450" spc="-5">
                <a:latin typeface="Times New Roman"/>
                <a:cs typeface="Times New Roman"/>
              </a:rPr>
              <a:t>body? </a:t>
            </a:r>
            <a:r>
              <a:rPr dirty="0" sz="1450" spc="-10">
                <a:latin typeface="Times New Roman"/>
                <a:cs typeface="Times New Roman"/>
              </a:rPr>
              <a:t>And did </a:t>
            </a:r>
            <a:r>
              <a:rPr dirty="0" sz="1450" spc="-5">
                <a:latin typeface="Times New Roman"/>
                <a:cs typeface="Times New Roman"/>
              </a:rPr>
              <a:t>you </a:t>
            </a:r>
            <a:r>
              <a:rPr dirty="0" sz="1450" spc="-10">
                <a:latin typeface="Times New Roman"/>
                <a:cs typeface="Times New Roman"/>
              </a:rPr>
              <a:t>cash the  draft?’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‘Where is the </a:t>
            </a:r>
            <a:r>
              <a:rPr dirty="0" sz="1450" spc="-5">
                <a:latin typeface="Times New Roman"/>
                <a:cs typeface="Times New Roman"/>
              </a:rPr>
              <a:t>body? </a:t>
            </a:r>
            <a:r>
              <a:rPr dirty="0" sz="1450" spc="-10">
                <a:latin typeface="Times New Roman"/>
                <a:cs typeface="Times New Roman"/>
              </a:rPr>
              <a:t>This is very strange,’ mused Gideon. ‘Do </a:t>
            </a:r>
            <a:r>
              <a:rPr dirty="0" sz="1450" spc="-5">
                <a:latin typeface="Times New Roman"/>
                <a:cs typeface="Times New Roman"/>
              </a:rPr>
              <a:t>you </a:t>
            </a:r>
            <a:r>
              <a:rPr dirty="0" sz="1450" spc="-10">
                <a:latin typeface="Times New Roman"/>
                <a:cs typeface="Times New Roman"/>
              </a:rPr>
              <a:t>want  the body?’</a:t>
            </a:r>
            <a:endParaRPr sz="1450">
              <a:latin typeface="Times New Roman"/>
              <a:cs typeface="Times New Roman"/>
            </a:endParaRPr>
          </a:p>
          <a:p>
            <a:pPr algn="just" marL="268605">
              <a:lnSpc>
                <a:spcPts val="1735"/>
              </a:lnSpc>
              <a:spcBef>
                <a:spcPts val="720"/>
              </a:spcBef>
            </a:pPr>
            <a:r>
              <a:rPr dirty="0" sz="1450" spc="-35">
                <a:latin typeface="Times New Roman"/>
                <a:cs typeface="Times New Roman"/>
              </a:rPr>
              <a:t>‘Want </a:t>
            </a:r>
            <a:r>
              <a:rPr dirty="0" sz="1450" spc="-10">
                <a:latin typeface="Times New Roman"/>
                <a:cs typeface="Times New Roman"/>
              </a:rPr>
              <a:t>it?’ cried Morris. ‘My whole fortune depends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lost</a:t>
            </a:r>
            <a:r>
              <a:rPr dirty="0" sz="1450" spc="1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735"/>
              </a:lnSpc>
            </a:pPr>
            <a:r>
              <a:rPr dirty="0" sz="1450" spc="-10">
                <a:latin typeface="Times New Roman"/>
                <a:cs typeface="Times New Roman"/>
              </a:rPr>
              <a:t>Where is it? </a:t>
            </a:r>
            <a:r>
              <a:rPr dirty="0" sz="1450" spc="-35">
                <a:latin typeface="Times New Roman"/>
                <a:cs typeface="Times New Roman"/>
              </a:rPr>
              <a:t>Take </a:t>
            </a:r>
            <a:r>
              <a:rPr dirty="0" sz="1450" spc="-10">
                <a:latin typeface="Times New Roman"/>
                <a:cs typeface="Times New Roman"/>
              </a:rPr>
              <a:t>me to</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‘O, </a:t>
            </a:r>
            <a:r>
              <a:rPr dirty="0" sz="1450" spc="-5">
                <a:latin typeface="Times New Roman"/>
                <a:cs typeface="Times New Roman"/>
              </a:rPr>
              <a:t>you </a:t>
            </a:r>
            <a:r>
              <a:rPr dirty="0" sz="1450" spc="-10">
                <a:latin typeface="Times New Roman"/>
                <a:cs typeface="Times New Roman"/>
              </a:rPr>
              <a:t>want it, </a:t>
            </a:r>
            <a:r>
              <a:rPr dirty="0" sz="1450" spc="-5">
                <a:latin typeface="Times New Roman"/>
                <a:cs typeface="Times New Roman"/>
              </a:rPr>
              <a:t>do you? </a:t>
            </a:r>
            <a:r>
              <a:rPr dirty="0" sz="1450" spc="-10">
                <a:latin typeface="Times New Roman"/>
                <a:cs typeface="Times New Roman"/>
              </a:rPr>
              <a:t>And the other man, Dickson—does </a:t>
            </a:r>
            <a:r>
              <a:rPr dirty="0" sz="1450" spc="-5">
                <a:latin typeface="Times New Roman"/>
                <a:cs typeface="Times New Roman"/>
              </a:rPr>
              <a:t>he </a:t>
            </a:r>
            <a:r>
              <a:rPr dirty="0" sz="1450" spc="-10">
                <a:latin typeface="Times New Roman"/>
                <a:cs typeface="Times New Roman"/>
              </a:rPr>
              <a:t>want it?’  enquired Gideon.</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‘Who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by </a:t>
            </a:r>
            <a:r>
              <a:rPr dirty="0" sz="1450" spc="-10">
                <a:latin typeface="Times New Roman"/>
                <a:cs typeface="Times New Roman"/>
              </a:rPr>
              <a:t>Dickson? O, Michael Finsbury! </a:t>
            </a:r>
            <a:r>
              <a:rPr dirty="0" sz="1450" spc="-35">
                <a:latin typeface="Times New Roman"/>
                <a:cs typeface="Times New Roman"/>
              </a:rPr>
              <a:t>Why,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he  </a:t>
            </a:r>
            <a:r>
              <a:rPr dirty="0" sz="1450" spc="-10">
                <a:latin typeface="Times New Roman"/>
                <a:cs typeface="Times New Roman"/>
              </a:rPr>
              <a:t>does! He lost it </a:t>
            </a:r>
            <a:r>
              <a:rPr dirty="0" sz="1450" spc="-5">
                <a:latin typeface="Times New Roman"/>
                <a:cs typeface="Times New Roman"/>
              </a:rPr>
              <a:t>too.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had it, he’d have won the tontine</a:t>
            </a:r>
            <a:r>
              <a:rPr dirty="0" sz="1450" spc="100">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‘Michael Finsbury! Not the solicitor?’ cried Gideon. </a:t>
            </a:r>
            <a:r>
              <a:rPr dirty="0" sz="1450" spc="-40">
                <a:latin typeface="Times New Roman"/>
                <a:cs typeface="Times New Roman"/>
              </a:rPr>
              <a:t>‘Yes, </a:t>
            </a:r>
            <a:r>
              <a:rPr dirty="0" sz="1450" spc="-10">
                <a:latin typeface="Times New Roman"/>
                <a:cs typeface="Times New Roman"/>
              </a:rPr>
              <a:t>the </a:t>
            </a:r>
            <a:r>
              <a:rPr dirty="0" sz="1450" spc="-15">
                <a:latin typeface="Times New Roman"/>
                <a:cs typeface="Times New Roman"/>
              </a:rPr>
              <a:t>solicitor,’  </a:t>
            </a:r>
            <a:r>
              <a:rPr dirty="0" sz="1450" spc="-10">
                <a:latin typeface="Times New Roman"/>
                <a:cs typeface="Times New Roman"/>
              </a:rPr>
              <a:t>said Morris. ‘But where is the</a:t>
            </a:r>
            <a:r>
              <a:rPr dirty="0" sz="1450" spc="20">
                <a:latin typeface="Times New Roman"/>
                <a:cs typeface="Times New Roman"/>
              </a:rPr>
              <a:t> </a:t>
            </a:r>
            <a:r>
              <a:rPr dirty="0" sz="1450" spc="-10">
                <a:latin typeface="Times New Roman"/>
                <a:cs typeface="Times New Roman"/>
              </a:rPr>
              <a:t>body?’</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‘Then that is why </a:t>
            </a:r>
            <a:r>
              <a:rPr dirty="0" sz="1450" spc="-5">
                <a:latin typeface="Times New Roman"/>
                <a:cs typeface="Times New Roman"/>
              </a:rPr>
              <a:t>he </a:t>
            </a:r>
            <a:r>
              <a:rPr dirty="0" sz="1450" spc="-10">
                <a:latin typeface="Times New Roman"/>
                <a:cs typeface="Times New Roman"/>
              </a:rPr>
              <a:t>sent the brief! What is Mr </a:t>
            </a:r>
            <a:r>
              <a:rPr dirty="0" sz="1450" spc="-15">
                <a:latin typeface="Times New Roman"/>
                <a:cs typeface="Times New Roman"/>
              </a:rPr>
              <a:t>Finsbury’s </a:t>
            </a:r>
            <a:r>
              <a:rPr dirty="0" sz="1450" spc="-10">
                <a:latin typeface="Times New Roman"/>
                <a:cs typeface="Times New Roman"/>
              </a:rPr>
              <a:t>private  address?’ asked</a:t>
            </a:r>
            <a:r>
              <a:rPr dirty="0" sz="1450" spc="-11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‘233 </a:t>
            </a:r>
            <a:r>
              <a:rPr dirty="0" sz="1450" spc="-20">
                <a:latin typeface="Times New Roman"/>
                <a:cs typeface="Times New Roman"/>
              </a:rPr>
              <a:t>King’s </a:t>
            </a:r>
            <a:r>
              <a:rPr dirty="0" sz="1450" spc="-10">
                <a:latin typeface="Times New Roman"/>
                <a:cs typeface="Times New Roman"/>
              </a:rPr>
              <a:t>Road. What brief? Where are </a:t>
            </a:r>
            <a:r>
              <a:rPr dirty="0" sz="1450" spc="-5">
                <a:latin typeface="Times New Roman"/>
                <a:cs typeface="Times New Roman"/>
              </a:rPr>
              <a:t>you going? </a:t>
            </a:r>
            <a:r>
              <a:rPr dirty="0" sz="1450" spc="-10">
                <a:latin typeface="Times New Roman"/>
                <a:cs typeface="Times New Roman"/>
              </a:rPr>
              <a:t>Where is the body?’  cried Morris, clinging to </a:t>
            </a:r>
            <a:r>
              <a:rPr dirty="0" sz="1450" spc="-20">
                <a:latin typeface="Times New Roman"/>
                <a:cs typeface="Times New Roman"/>
              </a:rPr>
              <a:t>Gideon’s</a:t>
            </a:r>
            <a:r>
              <a:rPr dirty="0" sz="1450" spc="15">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have lost it myself,’ returned Gideon, and ran </a:t>
            </a:r>
            <a:r>
              <a:rPr dirty="0" sz="1450" spc="-5">
                <a:latin typeface="Times New Roman"/>
                <a:cs typeface="Times New Roman"/>
              </a:rPr>
              <a:t>out 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station.</a:t>
            </a:r>
            <a:endParaRPr sz="1450">
              <a:latin typeface="Times New Roman"/>
              <a:cs typeface="Times New Roman"/>
            </a:endParaRPr>
          </a:p>
        </p:txBody>
      </p:sp>
      <p:sp>
        <p:nvSpPr>
          <p:cNvPr id="3" name="object 3"/>
          <p:cNvSpPr txBox="1"/>
          <p:nvPr/>
        </p:nvSpPr>
        <p:spPr>
          <a:xfrm>
            <a:off x="876300" y="6554323"/>
            <a:ext cx="5806440" cy="3437254"/>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 </a:t>
            </a:r>
            <a:r>
              <a:rPr dirty="0" sz="1450" spc="-75" b="1">
                <a:latin typeface="Times New Roman"/>
                <a:cs typeface="Times New Roman"/>
              </a:rPr>
              <a:t>XV. </a:t>
            </a:r>
            <a:r>
              <a:rPr dirty="0" sz="1450" spc="-10" b="1">
                <a:latin typeface="Times New Roman"/>
                <a:cs typeface="Times New Roman"/>
              </a:rPr>
              <a:t>The Return </a:t>
            </a:r>
            <a:r>
              <a:rPr dirty="0" sz="1450" spc="-5" b="1">
                <a:latin typeface="Times New Roman"/>
                <a:cs typeface="Times New Roman"/>
              </a:rPr>
              <a:t>of </a:t>
            </a:r>
            <a:r>
              <a:rPr dirty="0" sz="1450" spc="-10" b="1">
                <a:latin typeface="Times New Roman"/>
                <a:cs typeface="Times New Roman"/>
              </a:rPr>
              <a:t>the </a:t>
            </a:r>
            <a:r>
              <a:rPr dirty="0" sz="1450" spc="-15" b="1">
                <a:latin typeface="Times New Roman"/>
                <a:cs typeface="Times New Roman"/>
              </a:rPr>
              <a:t>Great</a:t>
            </a:r>
            <a:r>
              <a:rPr dirty="0" sz="1450" spc="85" b="1">
                <a:latin typeface="Times New Roman"/>
                <a:cs typeface="Times New Roman"/>
              </a:rPr>
              <a:t> </a:t>
            </a:r>
            <a:r>
              <a:rPr dirty="0" sz="1450" spc="-35" b="1">
                <a:latin typeface="Times New Roman"/>
                <a:cs typeface="Times New Roman"/>
              </a:rPr>
              <a:t>Vance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Morris returned from </a:t>
            </a:r>
            <a:r>
              <a:rPr dirty="0" sz="1450" spc="-25">
                <a:latin typeface="Times New Roman"/>
                <a:cs typeface="Times New Roman"/>
              </a:rPr>
              <a:t>Waterloo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frame </a:t>
            </a:r>
            <a:r>
              <a:rPr dirty="0" sz="1450" spc="-5">
                <a:latin typeface="Times New Roman"/>
                <a:cs typeface="Times New Roman"/>
              </a:rPr>
              <a:t>of </a:t>
            </a:r>
            <a:r>
              <a:rPr dirty="0" sz="1450" spc="-10">
                <a:latin typeface="Times New Roman"/>
                <a:cs typeface="Times New Roman"/>
              </a:rPr>
              <a:t>mind that </a:t>
            </a:r>
            <a:r>
              <a:rPr dirty="0" sz="1450" spc="-15">
                <a:latin typeface="Times New Roman"/>
                <a:cs typeface="Times New Roman"/>
              </a:rPr>
              <a:t>baffles </a:t>
            </a:r>
            <a:r>
              <a:rPr dirty="0" sz="1450" spc="-10">
                <a:latin typeface="Times New Roman"/>
                <a:cs typeface="Times New Roman"/>
              </a:rPr>
              <a:t>description.  He was </a:t>
            </a:r>
            <a:r>
              <a:rPr dirty="0" sz="1450" spc="-5">
                <a:latin typeface="Times New Roman"/>
                <a:cs typeface="Times New Roman"/>
              </a:rPr>
              <a:t>a </a:t>
            </a:r>
            <a:r>
              <a:rPr dirty="0" sz="1450" spc="-10">
                <a:latin typeface="Times New Roman"/>
                <a:cs typeface="Times New Roman"/>
              </a:rPr>
              <a:t>modest man; </a:t>
            </a:r>
            <a:r>
              <a:rPr dirty="0" sz="1450" spc="-5">
                <a:latin typeface="Times New Roman"/>
                <a:cs typeface="Times New Roman"/>
              </a:rPr>
              <a:t>he </a:t>
            </a:r>
            <a:r>
              <a:rPr dirty="0" sz="1450" spc="-10">
                <a:latin typeface="Times New Roman"/>
                <a:cs typeface="Times New Roman"/>
              </a:rPr>
              <a:t>had never conceived an overweening notion </a:t>
            </a:r>
            <a:r>
              <a:rPr dirty="0" sz="1450" spc="-5">
                <a:latin typeface="Times New Roman"/>
                <a:cs typeface="Times New Roman"/>
              </a:rPr>
              <a:t>of </a:t>
            </a:r>
            <a:r>
              <a:rPr dirty="0" sz="1450" spc="-10">
                <a:latin typeface="Times New Roman"/>
                <a:cs typeface="Times New Roman"/>
              </a:rPr>
              <a:t>his  own powers; </a:t>
            </a:r>
            <a:r>
              <a:rPr dirty="0" sz="1450" spc="-5">
                <a:latin typeface="Times New Roman"/>
                <a:cs typeface="Times New Roman"/>
              </a:rPr>
              <a:t>he </a:t>
            </a:r>
            <a:r>
              <a:rPr dirty="0" sz="1450" spc="-10">
                <a:latin typeface="Times New Roman"/>
                <a:cs typeface="Times New Roman"/>
              </a:rPr>
              <a:t>knew himself unfit to write </a:t>
            </a:r>
            <a:r>
              <a:rPr dirty="0" sz="1450" spc="-5">
                <a:latin typeface="Times New Roman"/>
                <a:cs typeface="Times New Roman"/>
              </a:rPr>
              <a:t>a book, </a:t>
            </a:r>
            <a:r>
              <a:rPr dirty="0" sz="1450" spc="-10">
                <a:latin typeface="Times New Roman"/>
                <a:cs typeface="Times New Roman"/>
              </a:rPr>
              <a:t>turn </a:t>
            </a:r>
            <a:r>
              <a:rPr dirty="0" sz="1450" spc="-5">
                <a:latin typeface="Times New Roman"/>
                <a:cs typeface="Times New Roman"/>
              </a:rPr>
              <a:t>a </a:t>
            </a:r>
            <a:r>
              <a:rPr dirty="0" sz="1450" spc="-10">
                <a:latin typeface="Times New Roman"/>
                <a:cs typeface="Times New Roman"/>
              </a:rPr>
              <a:t>table napkin-ring,  entertain </a:t>
            </a:r>
            <a:r>
              <a:rPr dirty="0" sz="1450" spc="-5">
                <a:latin typeface="Times New Roman"/>
                <a:cs typeface="Times New Roman"/>
              </a:rPr>
              <a:t>a </a:t>
            </a:r>
            <a:r>
              <a:rPr dirty="0" sz="1450" spc="-10">
                <a:latin typeface="Times New Roman"/>
                <a:cs typeface="Times New Roman"/>
              </a:rPr>
              <a:t>Christmas party with legerdemain—grapple (in short) any </a:t>
            </a:r>
            <a:r>
              <a:rPr dirty="0" sz="1450" spc="-5">
                <a:latin typeface="Times New Roman"/>
                <a:cs typeface="Times New Roman"/>
              </a:rPr>
              <a:t>of </a:t>
            </a:r>
            <a:r>
              <a:rPr dirty="0" sz="1450" spc="-10">
                <a:latin typeface="Times New Roman"/>
                <a:cs typeface="Times New Roman"/>
              </a:rPr>
              <a:t>those  conspicuous accomplishments that are usually classed under the head </a:t>
            </a:r>
            <a:r>
              <a:rPr dirty="0" sz="1450" spc="-5">
                <a:latin typeface="Times New Roman"/>
                <a:cs typeface="Times New Roman"/>
              </a:rPr>
              <a:t>of  </a:t>
            </a:r>
            <a:r>
              <a:rPr dirty="0" sz="1450" spc="-10">
                <a:latin typeface="Times New Roman"/>
                <a:cs typeface="Times New Roman"/>
              </a:rPr>
              <a:t>genius. He knew—he admitted—his parts to </a:t>
            </a:r>
            <a:r>
              <a:rPr dirty="0" sz="1450" spc="-5">
                <a:latin typeface="Times New Roman"/>
                <a:cs typeface="Times New Roman"/>
              </a:rPr>
              <a:t>be </a:t>
            </a:r>
            <a:r>
              <a:rPr dirty="0" sz="1450" spc="-10">
                <a:latin typeface="Times New Roman"/>
                <a:cs typeface="Times New Roman"/>
              </a:rPr>
              <a:t>pedestrian, </a:t>
            </a:r>
            <a:r>
              <a:rPr dirty="0" sz="1450" spc="-5">
                <a:latin typeface="Times New Roman"/>
                <a:cs typeface="Times New Roman"/>
              </a:rPr>
              <a:t>but he </a:t>
            </a:r>
            <a:r>
              <a:rPr dirty="0" sz="1450" spc="-10">
                <a:latin typeface="Times New Roman"/>
                <a:cs typeface="Times New Roman"/>
              </a:rPr>
              <a:t>had  considered them (until quite lately) fully equal to the demands </a:t>
            </a:r>
            <a:r>
              <a:rPr dirty="0" sz="1450" spc="-5">
                <a:latin typeface="Times New Roman"/>
                <a:cs typeface="Times New Roman"/>
              </a:rPr>
              <a:t>of </a:t>
            </a:r>
            <a:r>
              <a:rPr dirty="0" sz="1450" spc="-10">
                <a:latin typeface="Times New Roman"/>
                <a:cs typeface="Times New Roman"/>
              </a:rPr>
              <a:t>life. And  today </a:t>
            </a:r>
            <a:r>
              <a:rPr dirty="0" sz="1450" spc="-5">
                <a:latin typeface="Times New Roman"/>
                <a:cs typeface="Times New Roman"/>
              </a:rPr>
              <a:t>he </a:t>
            </a:r>
            <a:r>
              <a:rPr dirty="0" sz="1450" spc="-10">
                <a:latin typeface="Times New Roman"/>
                <a:cs typeface="Times New Roman"/>
              </a:rPr>
              <a:t>owned himself defeated: life had the upper hand; if there had been  any means </a:t>
            </a:r>
            <a:r>
              <a:rPr dirty="0" sz="1450" spc="-5">
                <a:latin typeface="Times New Roman"/>
                <a:cs typeface="Times New Roman"/>
              </a:rPr>
              <a:t>of </a:t>
            </a:r>
            <a:r>
              <a:rPr dirty="0" sz="1450" spc="-10">
                <a:latin typeface="Times New Roman"/>
                <a:cs typeface="Times New Roman"/>
              </a:rPr>
              <a:t>flight </a:t>
            </a:r>
            <a:r>
              <a:rPr dirty="0" sz="1450" spc="-5">
                <a:latin typeface="Times New Roman"/>
                <a:cs typeface="Times New Roman"/>
              </a:rPr>
              <a:t>or </a:t>
            </a:r>
            <a:r>
              <a:rPr dirty="0" sz="1450" spc="-10">
                <a:latin typeface="Times New Roman"/>
                <a:cs typeface="Times New Roman"/>
              </a:rPr>
              <a:t>place to flee </a:t>
            </a:r>
            <a:r>
              <a:rPr dirty="0" sz="1450" spc="-5">
                <a:latin typeface="Times New Roman"/>
                <a:cs typeface="Times New Roman"/>
              </a:rPr>
              <a:t>to, </a:t>
            </a:r>
            <a:r>
              <a:rPr dirty="0" sz="1450" spc="-10">
                <a:latin typeface="Times New Roman"/>
                <a:cs typeface="Times New Roman"/>
              </a:rPr>
              <a:t>if the world had been so ordered that </a:t>
            </a:r>
            <a:r>
              <a:rPr dirty="0" sz="1450" spc="-5">
                <a:latin typeface="Times New Roman"/>
                <a:cs typeface="Times New Roman"/>
              </a:rPr>
              <a:t>a  </a:t>
            </a:r>
            <a:r>
              <a:rPr dirty="0" sz="1450" spc="-10">
                <a:latin typeface="Times New Roman"/>
                <a:cs typeface="Times New Roman"/>
              </a:rPr>
              <a:t>man could leave it like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entertainment, Morris would have instantly  resigned all further claim </a:t>
            </a:r>
            <a:r>
              <a:rPr dirty="0" sz="1450" spc="-5">
                <a:latin typeface="Times New Roman"/>
                <a:cs typeface="Times New Roman"/>
              </a:rPr>
              <a:t>on </a:t>
            </a:r>
            <a:r>
              <a:rPr dirty="0" sz="1450" spc="-10">
                <a:latin typeface="Times New Roman"/>
                <a:cs typeface="Times New Roman"/>
              </a:rPr>
              <a:t>its rewards and pleasures, and, with inexpressible  contentment, ceased to be. As it was, </a:t>
            </a:r>
            <a:r>
              <a:rPr dirty="0" sz="1450" spc="-5">
                <a:latin typeface="Times New Roman"/>
                <a:cs typeface="Times New Roman"/>
              </a:rPr>
              <a:t>one </a:t>
            </a:r>
            <a:r>
              <a:rPr dirty="0" sz="1450" spc="-10">
                <a:latin typeface="Times New Roman"/>
                <a:cs typeface="Times New Roman"/>
              </a:rPr>
              <a:t>aim shone before him: </a:t>
            </a:r>
            <a:r>
              <a:rPr dirty="0" sz="1450" spc="-5">
                <a:latin typeface="Times New Roman"/>
                <a:cs typeface="Times New Roman"/>
              </a:rPr>
              <a:t>he </a:t>
            </a:r>
            <a:r>
              <a:rPr dirty="0" sz="1450" spc="-10">
                <a:latin typeface="Times New Roman"/>
                <a:cs typeface="Times New Roman"/>
              </a:rPr>
              <a:t>could get  home.</a:t>
            </a:r>
            <a:r>
              <a:rPr dirty="0" sz="1450" spc="70">
                <a:latin typeface="Times New Roman"/>
                <a:cs typeface="Times New Roman"/>
              </a:rPr>
              <a:t> </a:t>
            </a:r>
            <a:r>
              <a:rPr dirty="0" sz="1450" spc="-10">
                <a:latin typeface="Times New Roman"/>
                <a:cs typeface="Times New Roman"/>
              </a:rPr>
              <a:t>Even</a:t>
            </a:r>
            <a:r>
              <a:rPr dirty="0" sz="1450" spc="70">
                <a:latin typeface="Times New Roman"/>
                <a:cs typeface="Times New Roman"/>
              </a:rPr>
              <a:t> </a:t>
            </a:r>
            <a:r>
              <a:rPr dirty="0" sz="1450" spc="-10">
                <a:latin typeface="Times New Roman"/>
                <a:cs typeface="Times New Roman"/>
              </a:rPr>
              <a:t>as</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sick</a:t>
            </a:r>
            <a:r>
              <a:rPr dirty="0" sz="1450" spc="70">
                <a:latin typeface="Times New Roman"/>
                <a:cs typeface="Times New Roman"/>
              </a:rPr>
              <a:t> </a:t>
            </a:r>
            <a:r>
              <a:rPr dirty="0" sz="1450" spc="-5">
                <a:latin typeface="Times New Roman"/>
                <a:cs typeface="Times New Roman"/>
              </a:rPr>
              <a:t>dog</a:t>
            </a:r>
            <a:r>
              <a:rPr dirty="0" sz="1450" spc="70">
                <a:latin typeface="Times New Roman"/>
                <a:cs typeface="Times New Roman"/>
              </a:rPr>
              <a:t> </a:t>
            </a:r>
            <a:r>
              <a:rPr dirty="0" sz="1450" spc="-10">
                <a:latin typeface="Times New Roman"/>
                <a:cs typeface="Times New Roman"/>
              </a:rPr>
              <a:t>crawls</a:t>
            </a:r>
            <a:r>
              <a:rPr dirty="0" sz="1450" spc="75">
                <a:latin typeface="Times New Roman"/>
                <a:cs typeface="Times New Roman"/>
              </a:rPr>
              <a:t> </a:t>
            </a:r>
            <a:r>
              <a:rPr dirty="0" sz="1450" spc="-10">
                <a:latin typeface="Times New Roman"/>
                <a:cs typeface="Times New Roman"/>
              </a:rPr>
              <a:t>under</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sofa,</a:t>
            </a:r>
            <a:r>
              <a:rPr dirty="0" sz="1450" spc="75">
                <a:latin typeface="Times New Roman"/>
                <a:cs typeface="Times New Roman"/>
              </a:rPr>
              <a:t> </a:t>
            </a:r>
            <a:r>
              <a:rPr dirty="0" sz="1450" spc="-10">
                <a:latin typeface="Times New Roman"/>
                <a:cs typeface="Times New Roman"/>
              </a:rPr>
              <a:t>Morris</a:t>
            </a:r>
            <a:r>
              <a:rPr dirty="0" sz="1450" spc="70">
                <a:latin typeface="Times New Roman"/>
                <a:cs typeface="Times New Roman"/>
              </a:rPr>
              <a:t> </a:t>
            </a:r>
            <a:r>
              <a:rPr dirty="0" sz="1450" spc="-10">
                <a:latin typeface="Times New Roman"/>
                <a:cs typeface="Times New Roman"/>
              </a:rPr>
              <a:t>could</a:t>
            </a:r>
            <a:r>
              <a:rPr dirty="0" sz="1450" spc="70">
                <a:latin typeface="Times New Roman"/>
                <a:cs typeface="Times New Roman"/>
              </a:rPr>
              <a:t> </a:t>
            </a:r>
            <a:r>
              <a:rPr dirty="0" sz="1450" spc="-10">
                <a:latin typeface="Times New Roman"/>
                <a:cs typeface="Times New Roman"/>
              </a:rPr>
              <a:t>shut</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5">
                <a:latin typeface="Times New Roman"/>
                <a:cs typeface="Times New Roman"/>
              </a:rPr>
              <a:t>door</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2348"/>
            <a:ext cx="5807710" cy="9489440"/>
          </a:xfrm>
          <a:prstGeom prst="rect">
            <a:avLst/>
          </a:prstGeom>
        </p:spPr>
        <p:txBody>
          <a:bodyPr wrap="square" lIns="0" tIns="110489" rIns="0" bIns="0" rtlCol="0" vert="horz">
            <a:spAutoFit/>
          </a:bodyPr>
          <a:lstStyle/>
          <a:p>
            <a:pPr algn="just" marL="12700">
              <a:lnSpc>
                <a:spcPct val="100000"/>
              </a:lnSpc>
              <a:spcBef>
                <a:spcPts val="869"/>
              </a:spcBef>
            </a:pPr>
            <a:r>
              <a:rPr dirty="0" sz="1450" spc="-5">
                <a:latin typeface="Times New Roman"/>
                <a:cs typeface="Times New Roman"/>
              </a:rPr>
              <a:t>of </a:t>
            </a:r>
            <a:r>
              <a:rPr dirty="0" sz="1450" spc="-10">
                <a:latin typeface="Times New Roman"/>
                <a:cs typeface="Times New Roman"/>
              </a:rPr>
              <a:t>John Street and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9525" indent="255904">
              <a:lnSpc>
                <a:spcPts val="1730"/>
              </a:lnSpc>
              <a:spcBef>
                <a:spcPts val="835"/>
              </a:spcBef>
            </a:pPr>
            <a:r>
              <a:rPr dirty="0" sz="1450" spc="-10">
                <a:latin typeface="Times New Roman"/>
                <a:cs typeface="Times New Roman"/>
              </a:rPr>
              <a:t>The dusk was falling when </a:t>
            </a:r>
            <a:r>
              <a:rPr dirty="0" sz="1450" spc="-5">
                <a:latin typeface="Times New Roman"/>
                <a:cs typeface="Times New Roman"/>
              </a:rPr>
              <a:t>he </a:t>
            </a:r>
            <a:r>
              <a:rPr dirty="0" sz="1450" spc="-10">
                <a:latin typeface="Times New Roman"/>
                <a:cs typeface="Times New Roman"/>
              </a:rPr>
              <a:t>drew near this place </a:t>
            </a:r>
            <a:r>
              <a:rPr dirty="0" sz="1450" spc="-5">
                <a:latin typeface="Times New Roman"/>
                <a:cs typeface="Times New Roman"/>
              </a:rPr>
              <a:t>of </a:t>
            </a:r>
            <a:r>
              <a:rPr dirty="0" sz="1450" spc="-10">
                <a:latin typeface="Times New Roman"/>
                <a:cs typeface="Times New Roman"/>
              </a:rPr>
              <a:t>refuge; and the first  thing that met his eyes was the figure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upon </a:t>
            </a:r>
            <a:r>
              <a:rPr dirty="0" sz="1450" spc="-10">
                <a:latin typeface="Times New Roman"/>
                <a:cs typeface="Times New Roman"/>
              </a:rPr>
              <a:t>the step, alternately  plucking at the bell-handle and </a:t>
            </a:r>
            <a:r>
              <a:rPr dirty="0" sz="1450" spc="-5">
                <a:latin typeface="Times New Roman"/>
                <a:cs typeface="Times New Roman"/>
              </a:rPr>
              <a:t>pounding on </a:t>
            </a:r>
            <a:r>
              <a:rPr dirty="0" sz="1450" spc="-10">
                <a:latin typeface="Times New Roman"/>
                <a:cs typeface="Times New Roman"/>
              </a:rPr>
              <a:t>the panels. The man had </a:t>
            </a:r>
            <a:r>
              <a:rPr dirty="0" sz="1450" spc="-5">
                <a:latin typeface="Times New Roman"/>
                <a:cs typeface="Times New Roman"/>
              </a:rPr>
              <a:t>no </a:t>
            </a:r>
            <a:r>
              <a:rPr dirty="0" sz="1450" spc="-10">
                <a:latin typeface="Times New Roman"/>
                <a:cs typeface="Times New Roman"/>
              </a:rPr>
              <a:t>hat,  his clothes were hideous with filth, </a:t>
            </a:r>
            <a:r>
              <a:rPr dirty="0" sz="1450" spc="-5">
                <a:latin typeface="Times New Roman"/>
                <a:cs typeface="Times New Roman"/>
              </a:rPr>
              <a:t>he </a:t>
            </a:r>
            <a:r>
              <a:rPr dirty="0" sz="1450" spc="-10">
                <a:latin typeface="Times New Roman"/>
                <a:cs typeface="Times New Roman"/>
              </a:rPr>
              <a:t>had the air </a:t>
            </a:r>
            <a:r>
              <a:rPr dirty="0" sz="1450" spc="-5">
                <a:latin typeface="Times New Roman"/>
                <a:cs typeface="Times New Roman"/>
              </a:rPr>
              <a:t>of a </a:t>
            </a:r>
            <a:r>
              <a:rPr dirty="0" sz="1450" spc="-15">
                <a:latin typeface="Times New Roman"/>
                <a:cs typeface="Times New Roman"/>
              </a:rPr>
              <a:t>hop-picker. </a:t>
            </a:r>
            <a:r>
              <a:rPr dirty="0" sz="1450" spc="-60">
                <a:latin typeface="Times New Roman"/>
                <a:cs typeface="Times New Roman"/>
              </a:rPr>
              <a:t>Yet </a:t>
            </a:r>
            <a:r>
              <a:rPr dirty="0" sz="1450" spc="-10">
                <a:latin typeface="Times New Roman"/>
                <a:cs typeface="Times New Roman"/>
              </a:rPr>
              <a:t>Morris  knew him; it was</a:t>
            </a:r>
            <a:r>
              <a:rPr dirty="0" sz="1450" spc="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The first impulse </a:t>
            </a:r>
            <a:r>
              <a:rPr dirty="0" sz="1450" spc="-5">
                <a:latin typeface="Times New Roman"/>
                <a:cs typeface="Times New Roman"/>
              </a:rPr>
              <a:t>of </a:t>
            </a:r>
            <a:r>
              <a:rPr dirty="0" sz="1450" spc="-10">
                <a:latin typeface="Times New Roman"/>
                <a:cs typeface="Times New Roman"/>
              </a:rPr>
              <a:t>flight was succeeded, in the elder brother’s bosom, </a:t>
            </a:r>
            <a:r>
              <a:rPr dirty="0" sz="1450" spc="-5">
                <a:latin typeface="Times New Roman"/>
                <a:cs typeface="Times New Roman"/>
              </a:rPr>
              <a:t>by  </a:t>
            </a:r>
            <a:r>
              <a:rPr dirty="0" sz="1450" spc="-10">
                <a:latin typeface="Times New Roman"/>
                <a:cs typeface="Times New Roman"/>
              </a:rPr>
              <a:t>the empty quiescence </a:t>
            </a:r>
            <a:r>
              <a:rPr dirty="0" sz="1450" spc="-5">
                <a:latin typeface="Times New Roman"/>
                <a:cs typeface="Times New Roman"/>
              </a:rPr>
              <a:t>of </a:t>
            </a:r>
            <a:r>
              <a:rPr dirty="0" sz="1450" spc="-20">
                <a:latin typeface="Times New Roman"/>
                <a:cs typeface="Times New Roman"/>
              </a:rPr>
              <a:t>despair. </a:t>
            </a:r>
            <a:r>
              <a:rPr dirty="0" sz="1450" spc="-10">
                <a:latin typeface="Times New Roman"/>
                <a:cs typeface="Times New Roman"/>
              </a:rPr>
              <a:t>‘What does it matter now?’ </a:t>
            </a:r>
            <a:r>
              <a:rPr dirty="0" sz="1450" spc="-5">
                <a:latin typeface="Times New Roman"/>
                <a:cs typeface="Times New Roman"/>
              </a:rPr>
              <a:t>he </a:t>
            </a:r>
            <a:r>
              <a:rPr dirty="0" sz="1450" spc="-10">
                <a:latin typeface="Times New Roman"/>
                <a:cs typeface="Times New Roman"/>
              </a:rPr>
              <a:t>thought, and  drawing forth his latchkey ascended the</a:t>
            </a:r>
            <a:r>
              <a:rPr dirty="0" sz="1450" spc="20">
                <a:latin typeface="Times New Roman"/>
                <a:cs typeface="Times New Roman"/>
              </a:rPr>
              <a:t> </a:t>
            </a:r>
            <a:r>
              <a:rPr dirty="0" sz="1450" spc="-10">
                <a:latin typeface="Times New Roman"/>
                <a:cs typeface="Times New Roman"/>
              </a:rPr>
              <a:t>steps.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John turned about; his face was ghastly with weariness and dirt and fury;  and as </a:t>
            </a:r>
            <a:r>
              <a:rPr dirty="0" sz="1450" spc="-5">
                <a:latin typeface="Times New Roman"/>
                <a:cs typeface="Times New Roman"/>
              </a:rPr>
              <a:t>he </a:t>
            </a:r>
            <a:r>
              <a:rPr dirty="0" sz="1450" spc="-10">
                <a:latin typeface="Times New Roman"/>
                <a:cs typeface="Times New Roman"/>
              </a:rPr>
              <a:t>recognized the head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family, </a:t>
            </a:r>
            <a:r>
              <a:rPr dirty="0" sz="1450" spc="-5">
                <a:latin typeface="Times New Roman"/>
                <a:cs typeface="Times New Roman"/>
              </a:rPr>
              <a:t>he </a:t>
            </a:r>
            <a:r>
              <a:rPr dirty="0" sz="1450" spc="-10">
                <a:latin typeface="Times New Roman"/>
                <a:cs typeface="Times New Roman"/>
              </a:rPr>
              <a:t>drew in </a:t>
            </a:r>
            <a:r>
              <a:rPr dirty="0" sz="1450" spc="-5">
                <a:latin typeface="Times New Roman"/>
                <a:cs typeface="Times New Roman"/>
              </a:rPr>
              <a:t>a </a:t>
            </a:r>
            <a:r>
              <a:rPr dirty="0" sz="1450" spc="-10">
                <a:latin typeface="Times New Roman"/>
                <a:cs typeface="Times New Roman"/>
              </a:rPr>
              <a:t>long rasping breath,  and his eyes</a:t>
            </a:r>
            <a:r>
              <a:rPr dirty="0" sz="1450">
                <a:latin typeface="Times New Roman"/>
                <a:cs typeface="Times New Roman"/>
              </a:rPr>
              <a:t> </a:t>
            </a:r>
            <a:r>
              <a:rPr dirty="0" sz="1450" spc="-10">
                <a:latin typeface="Times New Roman"/>
                <a:cs typeface="Times New Roman"/>
              </a:rPr>
              <a:t>glittered.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‘Open that </a:t>
            </a:r>
            <a:r>
              <a:rPr dirty="0" sz="1450" spc="-15">
                <a:latin typeface="Times New Roman"/>
                <a:cs typeface="Times New Roman"/>
              </a:rPr>
              <a:t>door,’ </a:t>
            </a:r>
            <a:r>
              <a:rPr dirty="0" sz="1450" spc="-5">
                <a:latin typeface="Times New Roman"/>
                <a:cs typeface="Times New Roman"/>
              </a:rPr>
              <a:t>he </a:t>
            </a:r>
            <a:r>
              <a:rPr dirty="0" sz="1450" spc="-10">
                <a:latin typeface="Times New Roman"/>
                <a:cs typeface="Times New Roman"/>
              </a:rPr>
              <a:t>said, standing</a:t>
            </a:r>
            <a:r>
              <a:rPr dirty="0" sz="1450" spc="-8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‘I am going </a:t>
            </a:r>
            <a:r>
              <a:rPr dirty="0" sz="1450" spc="-5">
                <a:latin typeface="Times New Roman"/>
                <a:cs typeface="Times New Roman"/>
              </a:rPr>
              <a:t>to,’ </a:t>
            </a:r>
            <a:r>
              <a:rPr dirty="0" sz="1450" spc="-10">
                <a:latin typeface="Times New Roman"/>
                <a:cs typeface="Times New Roman"/>
              </a:rPr>
              <a:t>said Morris, and added </a:t>
            </a:r>
            <a:r>
              <a:rPr dirty="0" sz="1450" spc="-20">
                <a:latin typeface="Times New Roman"/>
                <a:cs typeface="Times New Roman"/>
              </a:rPr>
              <a:t>mentally, </a:t>
            </a:r>
            <a:r>
              <a:rPr dirty="0" sz="1450" spc="-10">
                <a:latin typeface="Times New Roman"/>
                <a:cs typeface="Times New Roman"/>
              </a:rPr>
              <a:t>‘He </a:t>
            </a:r>
            <a:r>
              <a:rPr dirty="0" sz="1450" spc="-5">
                <a:latin typeface="Times New Roman"/>
                <a:cs typeface="Times New Roman"/>
              </a:rPr>
              <a:t>looks </a:t>
            </a:r>
            <a:r>
              <a:rPr dirty="0" sz="1450" spc="-10">
                <a:latin typeface="Times New Roman"/>
                <a:cs typeface="Times New Roman"/>
              </a:rPr>
              <a:t>like</a:t>
            </a:r>
            <a:r>
              <a:rPr dirty="0" sz="1450" spc="-15">
                <a:latin typeface="Times New Roman"/>
                <a:cs typeface="Times New Roman"/>
              </a:rPr>
              <a:t> </a:t>
            </a:r>
            <a:r>
              <a:rPr dirty="0" sz="1450" spc="-10">
                <a:latin typeface="Times New Roman"/>
                <a:cs typeface="Times New Roman"/>
              </a:rPr>
              <a:t>murder!’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brothers passed into the hall, the </a:t>
            </a:r>
            <a:r>
              <a:rPr dirty="0" sz="1450" spc="-5">
                <a:latin typeface="Times New Roman"/>
                <a:cs typeface="Times New Roman"/>
              </a:rPr>
              <a:t>door </a:t>
            </a:r>
            <a:r>
              <a:rPr dirty="0" sz="1450" spc="-10">
                <a:latin typeface="Times New Roman"/>
                <a:cs typeface="Times New Roman"/>
              </a:rPr>
              <a:t>closed behind them; and  suddenly John seized Morris </a:t>
            </a:r>
            <a:r>
              <a:rPr dirty="0" sz="1450" spc="-5">
                <a:latin typeface="Times New Roman"/>
                <a:cs typeface="Times New Roman"/>
              </a:rPr>
              <a:t>by </a:t>
            </a:r>
            <a:r>
              <a:rPr dirty="0" sz="1450" spc="-10">
                <a:latin typeface="Times New Roman"/>
                <a:cs typeface="Times New Roman"/>
              </a:rPr>
              <a:t>the shoulders and shook him as </a:t>
            </a:r>
            <a:r>
              <a:rPr dirty="0" sz="1450" spc="-5">
                <a:latin typeface="Times New Roman"/>
                <a:cs typeface="Times New Roman"/>
              </a:rPr>
              <a:t>a </a:t>
            </a:r>
            <a:r>
              <a:rPr dirty="0" sz="1450" spc="-10">
                <a:latin typeface="Times New Roman"/>
                <a:cs typeface="Times New Roman"/>
              </a:rPr>
              <a:t>terrier  shakes </a:t>
            </a:r>
            <a:r>
              <a:rPr dirty="0" sz="1450" spc="-5">
                <a:latin typeface="Times New Roman"/>
                <a:cs typeface="Times New Roman"/>
              </a:rPr>
              <a:t>a </a:t>
            </a:r>
            <a:r>
              <a:rPr dirty="0" sz="1450" spc="-10">
                <a:latin typeface="Times New Roman"/>
                <a:cs typeface="Times New Roman"/>
              </a:rPr>
              <a:t>rat. </a:t>
            </a:r>
            <a:r>
              <a:rPr dirty="0" sz="1450" spc="-45">
                <a:latin typeface="Times New Roman"/>
                <a:cs typeface="Times New Roman"/>
              </a:rPr>
              <a:t>‘You </a:t>
            </a:r>
            <a:r>
              <a:rPr dirty="0" sz="1450" spc="-10">
                <a:latin typeface="Times New Roman"/>
                <a:cs typeface="Times New Roman"/>
              </a:rPr>
              <a:t>mangy little cad,’ </a:t>
            </a:r>
            <a:r>
              <a:rPr dirty="0" sz="1450" spc="-5">
                <a:latin typeface="Times New Roman"/>
                <a:cs typeface="Times New Roman"/>
              </a:rPr>
              <a:t>he </a:t>
            </a:r>
            <a:r>
              <a:rPr dirty="0" sz="1450" spc="-10">
                <a:latin typeface="Times New Roman"/>
                <a:cs typeface="Times New Roman"/>
              </a:rPr>
              <a:t>said, ‘I’d serve </a:t>
            </a:r>
            <a:r>
              <a:rPr dirty="0" sz="1450" spc="-5">
                <a:latin typeface="Times New Roman"/>
                <a:cs typeface="Times New Roman"/>
              </a:rPr>
              <a:t>you </a:t>
            </a:r>
            <a:r>
              <a:rPr dirty="0" sz="1450" spc="-10">
                <a:latin typeface="Times New Roman"/>
                <a:cs typeface="Times New Roman"/>
              </a:rPr>
              <a:t>right to smash </a:t>
            </a:r>
            <a:r>
              <a:rPr dirty="0" sz="1450" spc="-5">
                <a:latin typeface="Times New Roman"/>
                <a:cs typeface="Times New Roman"/>
              </a:rPr>
              <a:t>your  </a:t>
            </a:r>
            <a:r>
              <a:rPr dirty="0" sz="1450" spc="-10">
                <a:latin typeface="Times New Roman"/>
                <a:cs typeface="Times New Roman"/>
              </a:rPr>
              <a:t>skull!’ And shook him again, so that his teeth rattled and his head smote </a:t>
            </a:r>
            <a:r>
              <a:rPr dirty="0" sz="1450" spc="-5">
                <a:latin typeface="Times New Roman"/>
                <a:cs typeface="Times New Roman"/>
              </a:rPr>
              <a:t>upon  </a:t>
            </a:r>
            <a:r>
              <a:rPr dirty="0" sz="1450" spc="-10">
                <a:latin typeface="Times New Roman"/>
                <a:cs typeface="Times New Roman"/>
              </a:rPr>
              <a:t>the wall.</a:t>
            </a:r>
            <a:endParaRPr sz="1450">
              <a:latin typeface="Times New Roman"/>
              <a:cs typeface="Times New Roman"/>
            </a:endParaRPr>
          </a:p>
          <a:p>
            <a:pPr algn="just" marL="268605" marR="610870">
              <a:lnSpc>
                <a:spcPct val="140700"/>
              </a:lnSpc>
              <a:spcBef>
                <a:spcPts val="10"/>
              </a:spcBef>
            </a:pPr>
            <a:r>
              <a:rPr dirty="0" sz="1450" spc="-15">
                <a:latin typeface="Times New Roman"/>
                <a:cs typeface="Times New Roman"/>
              </a:rPr>
              <a:t>‘Don’t </a:t>
            </a:r>
            <a:r>
              <a:rPr dirty="0" sz="1450" spc="-5">
                <a:latin typeface="Times New Roman"/>
                <a:cs typeface="Times New Roman"/>
              </a:rPr>
              <a:t>be </a:t>
            </a:r>
            <a:r>
              <a:rPr dirty="0" sz="1450" spc="-10">
                <a:latin typeface="Times New Roman"/>
                <a:cs typeface="Times New Roman"/>
              </a:rPr>
              <a:t>violent, </a:t>
            </a:r>
            <a:r>
              <a:rPr dirty="0" sz="1450" spc="-20">
                <a:latin typeface="Times New Roman"/>
                <a:cs typeface="Times New Roman"/>
              </a:rPr>
              <a:t>Johnny,’ </a:t>
            </a:r>
            <a:r>
              <a:rPr dirty="0" sz="1450" spc="-10">
                <a:latin typeface="Times New Roman"/>
                <a:cs typeface="Times New Roman"/>
              </a:rPr>
              <a:t>said Morris. ‘It </a:t>
            </a:r>
            <a:r>
              <a:rPr dirty="0" sz="1450" spc="-15">
                <a:latin typeface="Times New Roman"/>
                <a:cs typeface="Times New Roman"/>
              </a:rPr>
              <a:t>can’t </a:t>
            </a:r>
            <a:r>
              <a:rPr dirty="0" sz="1450" spc="-5">
                <a:latin typeface="Times New Roman"/>
                <a:cs typeface="Times New Roman"/>
              </a:rPr>
              <a:t>do </a:t>
            </a:r>
            <a:r>
              <a:rPr dirty="0" sz="1450" spc="-10">
                <a:latin typeface="Times New Roman"/>
                <a:cs typeface="Times New Roman"/>
              </a:rPr>
              <a:t>any </a:t>
            </a:r>
            <a:r>
              <a:rPr dirty="0" sz="1450" spc="-5">
                <a:latin typeface="Times New Roman"/>
                <a:cs typeface="Times New Roman"/>
              </a:rPr>
              <a:t>good </a:t>
            </a:r>
            <a:r>
              <a:rPr dirty="0" sz="1450" spc="-25">
                <a:latin typeface="Times New Roman"/>
                <a:cs typeface="Times New Roman"/>
              </a:rPr>
              <a:t>now.’  </a:t>
            </a:r>
            <a:r>
              <a:rPr dirty="0" sz="1450" spc="-10">
                <a:latin typeface="Times New Roman"/>
                <a:cs typeface="Times New Roman"/>
              </a:rPr>
              <a:t>‘Shut </a:t>
            </a:r>
            <a:r>
              <a:rPr dirty="0" sz="1450" spc="-5">
                <a:latin typeface="Times New Roman"/>
                <a:cs typeface="Times New Roman"/>
              </a:rPr>
              <a:t>your </a:t>
            </a:r>
            <a:r>
              <a:rPr dirty="0" sz="1450" spc="-10">
                <a:latin typeface="Times New Roman"/>
                <a:cs typeface="Times New Roman"/>
              </a:rPr>
              <a:t>mouth,’ said </a:t>
            </a:r>
            <a:r>
              <a:rPr dirty="0" sz="1450" spc="-5">
                <a:latin typeface="Times New Roman"/>
                <a:cs typeface="Times New Roman"/>
              </a:rPr>
              <a:t>John, ‘your </a:t>
            </a:r>
            <a:r>
              <a:rPr dirty="0" sz="1450" spc="-25">
                <a:latin typeface="Times New Roman"/>
                <a:cs typeface="Times New Roman"/>
              </a:rPr>
              <a:t>time’s </a:t>
            </a:r>
            <a:r>
              <a:rPr dirty="0" sz="1450" spc="-10">
                <a:latin typeface="Times New Roman"/>
                <a:cs typeface="Times New Roman"/>
              </a:rPr>
              <a:t>come to</a:t>
            </a:r>
            <a:r>
              <a:rPr dirty="0" sz="1450" spc="-60">
                <a:latin typeface="Times New Roman"/>
                <a:cs typeface="Times New Roman"/>
              </a:rPr>
              <a:t> </a:t>
            </a:r>
            <a:r>
              <a:rPr dirty="0" sz="1450" spc="-10">
                <a:latin typeface="Times New Roman"/>
                <a:cs typeface="Times New Roman"/>
              </a:rPr>
              <a:t>listen.’</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He strode into the dining-room, fell into the </a:t>
            </a:r>
            <a:r>
              <a:rPr dirty="0" sz="1450" spc="-15">
                <a:latin typeface="Times New Roman"/>
                <a:cs typeface="Times New Roman"/>
              </a:rPr>
              <a:t>easy-chair, </a:t>
            </a:r>
            <a:r>
              <a:rPr dirty="0" sz="1450" spc="-10">
                <a:latin typeface="Times New Roman"/>
                <a:cs typeface="Times New Roman"/>
              </a:rPr>
              <a:t>and taking </a:t>
            </a:r>
            <a:r>
              <a:rPr dirty="0" sz="1450" spc="-15">
                <a:latin typeface="Times New Roman"/>
                <a:cs typeface="Times New Roman"/>
              </a:rPr>
              <a:t>off </a:t>
            </a:r>
            <a:r>
              <a:rPr dirty="0" sz="1450" spc="-5">
                <a:latin typeface="Times New Roman"/>
                <a:cs typeface="Times New Roman"/>
              </a:rPr>
              <a:t>one  of </a:t>
            </a:r>
            <a:r>
              <a:rPr dirty="0" sz="1450" spc="-10">
                <a:latin typeface="Times New Roman"/>
                <a:cs typeface="Times New Roman"/>
              </a:rPr>
              <a:t>his burst walking-shoes, nursed for </a:t>
            </a:r>
            <a:r>
              <a:rPr dirty="0" sz="1450" spc="-5">
                <a:latin typeface="Times New Roman"/>
                <a:cs typeface="Times New Roman"/>
              </a:rPr>
              <a:t>a </a:t>
            </a:r>
            <a:r>
              <a:rPr dirty="0" sz="1450" spc="-10">
                <a:latin typeface="Times New Roman"/>
                <a:cs typeface="Times New Roman"/>
              </a:rPr>
              <a:t>while his </a:t>
            </a:r>
            <a:r>
              <a:rPr dirty="0" sz="1450" spc="-5">
                <a:latin typeface="Times New Roman"/>
                <a:cs typeface="Times New Roman"/>
              </a:rPr>
              <a:t>foot </a:t>
            </a:r>
            <a:r>
              <a:rPr dirty="0" sz="1450" spc="-10">
                <a:latin typeface="Times New Roman"/>
                <a:cs typeface="Times New Roman"/>
              </a:rPr>
              <a:t>like </a:t>
            </a:r>
            <a:r>
              <a:rPr dirty="0" sz="1450" spc="-5">
                <a:latin typeface="Times New Roman"/>
                <a:cs typeface="Times New Roman"/>
              </a:rPr>
              <a:t>one </a:t>
            </a:r>
            <a:r>
              <a:rPr dirty="0" sz="1450" spc="-10">
                <a:latin typeface="Times New Roman"/>
                <a:cs typeface="Times New Roman"/>
              </a:rPr>
              <a:t>in </a:t>
            </a:r>
            <a:r>
              <a:rPr dirty="0" sz="1450" spc="-25">
                <a:latin typeface="Times New Roman"/>
                <a:cs typeface="Times New Roman"/>
              </a:rPr>
              <a:t>agony. </a:t>
            </a:r>
            <a:r>
              <a:rPr dirty="0" sz="1450" spc="-10">
                <a:latin typeface="Times New Roman"/>
                <a:cs typeface="Times New Roman"/>
              </a:rPr>
              <a:t>‘I’m  lame for life,’ </a:t>
            </a:r>
            <a:r>
              <a:rPr dirty="0" sz="1450" spc="-5">
                <a:latin typeface="Times New Roman"/>
                <a:cs typeface="Times New Roman"/>
              </a:rPr>
              <a:t>he </a:t>
            </a:r>
            <a:r>
              <a:rPr dirty="0" sz="1450" spc="-10">
                <a:latin typeface="Times New Roman"/>
                <a:cs typeface="Times New Roman"/>
              </a:rPr>
              <a:t>said. ‘What is there for</a:t>
            </a:r>
            <a:r>
              <a:rPr dirty="0" sz="1450" spc="-70">
                <a:latin typeface="Times New Roman"/>
                <a:cs typeface="Times New Roman"/>
              </a:rPr>
              <a:t> </a:t>
            </a:r>
            <a:r>
              <a:rPr dirty="0" sz="1450" spc="-10">
                <a:latin typeface="Times New Roman"/>
                <a:cs typeface="Times New Roman"/>
              </a:rPr>
              <a:t>dinner?’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‘Nothing, </a:t>
            </a:r>
            <a:r>
              <a:rPr dirty="0" sz="1450" spc="-20">
                <a:latin typeface="Times New Roman"/>
                <a:cs typeface="Times New Roman"/>
              </a:rPr>
              <a:t>Johnny,’ </a:t>
            </a:r>
            <a:r>
              <a:rPr dirty="0" sz="1450" spc="-10">
                <a:latin typeface="Times New Roman"/>
                <a:cs typeface="Times New Roman"/>
              </a:rPr>
              <a:t>said</a:t>
            </a:r>
            <a:r>
              <a:rPr dirty="0" sz="1450" spc="-9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‘Nothing? 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by </a:t>
            </a:r>
            <a:r>
              <a:rPr dirty="0" sz="1450" spc="-10">
                <a:latin typeface="Times New Roman"/>
                <a:cs typeface="Times New Roman"/>
              </a:rPr>
              <a:t>that?’ enquired the Great </a:t>
            </a:r>
            <a:r>
              <a:rPr dirty="0" sz="1450" spc="-35">
                <a:latin typeface="Times New Roman"/>
                <a:cs typeface="Times New Roman"/>
              </a:rPr>
              <a:t>Vance. </a:t>
            </a:r>
            <a:r>
              <a:rPr dirty="0" sz="1450" spc="-15">
                <a:latin typeface="Times New Roman"/>
                <a:cs typeface="Times New Roman"/>
              </a:rPr>
              <a:t>‘Don’t  </a:t>
            </a:r>
            <a:r>
              <a:rPr dirty="0" sz="1450" spc="-10">
                <a:latin typeface="Times New Roman"/>
                <a:cs typeface="Times New Roman"/>
              </a:rPr>
              <a:t>set </a:t>
            </a:r>
            <a:r>
              <a:rPr dirty="0" sz="1450" spc="-5">
                <a:latin typeface="Times New Roman"/>
                <a:cs typeface="Times New Roman"/>
              </a:rPr>
              <a:t>up your </a:t>
            </a:r>
            <a:r>
              <a:rPr dirty="0" sz="1450" spc="-10">
                <a:latin typeface="Times New Roman"/>
                <a:cs typeface="Times New Roman"/>
              </a:rPr>
              <a:t>chat to</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 mean simply </a:t>
            </a:r>
            <a:r>
              <a:rPr dirty="0" sz="1450" spc="-5">
                <a:latin typeface="Times New Roman"/>
                <a:cs typeface="Times New Roman"/>
              </a:rPr>
              <a:t>nothing,’ </a:t>
            </a:r>
            <a:r>
              <a:rPr dirty="0" sz="1450" spc="-10">
                <a:latin typeface="Times New Roman"/>
                <a:cs typeface="Times New Roman"/>
              </a:rPr>
              <a:t>said his </a:t>
            </a:r>
            <a:r>
              <a:rPr dirty="0" sz="1450" spc="-20">
                <a:latin typeface="Times New Roman"/>
                <a:cs typeface="Times New Roman"/>
              </a:rPr>
              <a:t>brother. </a:t>
            </a:r>
            <a:r>
              <a:rPr dirty="0" sz="1450" spc="-10">
                <a:latin typeface="Times New Roman"/>
                <a:cs typeface="Times New Roman"/>
              </a:rPr>
              <a:t>‘I have nothing to eat, and  nothing to </a:t>
            </a:r>
            <a:r>
              <a:rPr dirty="0" sz="1450" spc="-5">
                <a:latin typeface="Times New Roman"/>
                <a:cs typeface="Times New Roman"/>
              </a:rPr>
              <a:t>buy </a:t>
            </a:r>
            <a:r>
              <a:rPr dirty="0" sz="1450" spc="-10">
                <a:latin typeface="Times New Roman"/>
                <a:cs typeface="Times New Roman"/>
              </a:rPr>
              <a:t>it with. I’ve only had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tea and </a:t>
            </a:r>
            <a:r>
              <a:rPr dirty="0" sz="1450" spc="-5">
                <a:latin typeface="Times New Roman"/>
                <a:cs typeface="Times New Roman"/>
              </a:rPr>
              <a:t>a </a:t>
            </a:r>
            <a:r>
              <a:rPr dirty="0" sz="1450" spc="-10">
                <a:latin typeface="Times New Roman"/>
                <a:cs typeface="Times New Roman"/>
              </a:rPr>
              <a:t>sandwich all this day  myself.’</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sandwich?’ sneered </a:t>
            </a:r>
            <a:r>
              <a:rPr dirty="0" sz="1450" spc="-35">
                <a:latin typeface="Times New Roman"/>
                <a:cs typeface="Times New Roman"/>
              </a:rPr>
              <a:t>Vance. </a:t>
            </a:r>
            <a:r>
              <a:rPr dirty="0" sz="1450" spc="-10">
                <a:latin typeface="Times New Roman"/>
                <a:cs typeface="Times New Roman"/>
              </a:rPr>
              <a:t>‘I suppose YOU’RE going to complain  next. But </a:t>
            </a:r>
            <a:r>
              <a:rPr dirty="0" sz="1450" spc="-5">
                <a:latin typeface="Times New Roman"/>
                <a:cs typeface="Times New Roman"/>
              </a:rPr>
              <a:t>you </a:t>
            </a:r>
            <a:r>
              <a:rPr dirty="0" sz="1450" spc="-10">
                <a:latin typeface="Times New Roman"/>
                <a:cs typeface="Times New Roman"/>
              </a:rPr>
              <a:t>had better take care: I’ve had all </a:t>
            </a:r>
            <a:r>
              <a:rPr dirty="0" sz="1450" spc="-5">
                <a:latin typeface="Times New Roman"/>
                <a:cs typeface="Times New Roman"/>
              </a:rPr>
              <a:t>I </a:t>
            </a:r>
            <a:r>
              <a:rPr dirty="0" sz="1450" spc="-10">
                <a:latin typeface="Times New Roman"/>
                <a:cs typeface="Times New Roman"/>
              </a:rPr>
              <a:t>mean to take; and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what it is, </a:t>
            </a:r>
            <a:r>
              <a:rPr dirty="0" sz="1450" spc="-5">
                <a:latin typeface="Times New Roman"/>
                <a:cs typeface="Times New Roman"/>
              </a:rPr>
              <a:t>I </a:t>
            </a:r>
            <a:r>
              <a:rPr dirty="0" sz="1450" spc="-10">
                <a:latin typeface="Times New Roman"/>
                <a:cs typeface="Times New Roman"/>
              </a:rPr>
              <a:t>mean to dine and to dine well. </a:t>
            </a:r>
            <a:r>
              <a:rPr dirty="0" sz="1450" spc="-35">
                <a:latin typeface="Times New Roman"/>
                <a:cs typeface="Times New Roman"/>
              </a:rPr>
              <a:t>Take </a:t>
            </a:r>
            <a:r>
              <a:rPr dirty="0" sz="1450" spc="-5">
                <a:latin typeface="Times New Roman"/>
                <a:cs typeface="Times New Roman"/>
              </a:rPr>
              <a:t>your </a:t>
            </a:r>
            <a:r>
              <a:rPr dirty="0" sz="1450" spc="-10">
                <a:latin typeface="Times New Roman"/>
                <a:cs typeface="Times New Roman"/>
              </a:rPr>
              <a:t>signets and sell  them.’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a:t>
            </a:r>
            <a:r>
              <a:rPr dirty="0" sz="1450" spc="-15">
                <a:latin typeface="Times New Roman"/>
                <a:cs typeface="Times New Roman"/>
              </a:rPr>
              <a:t>can’t </a:t>
            </a:r>
            <a:r>
              <a:rPr dirty="0" sz="1450" spc="-20">
                <a:latin typeface="Times New Roman"/>
                <a:cs typeface="Times New Roman"/>
              </a:rPr>
              <a:t>today,’ </a:t>
            </a:r>
            <a:r>
              <a:rPr dirty="0" sz="1450" spc="-10">
                <a:latin typeface="Times New Roman"/>
                <a:cs typeface="Times New Roman"/>
              </a:rPr>
              <a:t>objected Morris; </a:t>
            </a:r>
            <a:r>
              <a:rPr dirty="0" sz="1450" spc="-25">
                <a:latin typeface="Times New Roman"/>
                <a:cs typeface="Times New Roman"/>
              </a:rPr>
              <a:t>‘it’s</a:t>
            </a:r>
            <a:r>
              <a:rPr dirty="0" sz="1450" spc="-70">
                <a:latin typeface="Times New Roman"/>
                <a:cs typeface="Times New Roman"/>
              </a:rPr>
              <a:t> </a:t>
            </a:r>
            <a:r>
              <a:rPr dirty="0" sz="1450" spc="-20">
                <a:latin typeface="Times New Roman"/>
                <a:cs typeface="Times New Roman"/>
              </a:rPr>
              <a:t>Sunday.’</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 tell </a:t>
            </a:r>
            <a:r>
              <a:rPr dirty="0" sz="1450" spc="-5">
                <a:latin typeface="Times New Roman"/>
                <a:cs typeface="Times New Roman"/>
              </a:rPr>
              <a:t>you </a:t>
            </a:r>
            <a:r>
              <a:rPr dirty="0" sz="1450" spc="-10">
                <a:latin typeface="Times New Roman"/>
                <a:cs typeface="Times New Roman"/>
              </a:rPr>
              <a:t>I’m going to dine!’ cried the </a:t>
            </a:r>
            <a:r>
              <a:rPr dirty="0" sz="1450" spc="-5">
                <a:latin typeface="Times New Roman"/>
                <a:cs typeface="Times New Roman"/>
              </a:rPr>
              <a:t>younger</a:t>
            </a:r>
            <a:r>
              <a:rPr dirty="0" sz="1450" spc="-65">
                <a:latin typeface="Times New Roman"/>
                <a:cs typeface="Times New Roman"/>
              </a:rPr>
              <a:t> </a:t>
            </a:r>
            <a:r>
              <a:rPr dirty="0" sz="1450" spc="-20">
                <a:latin typeface="Times New Roman"/>
                <a:cs typeface="Times New Roman"/>
              </a:rPr>
              <a:t>brother.</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4626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‘But if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possible, Johnny?’ pleaded the</a:t>
            </a:r>
            <a:r>
              <a:rPr dirty="0" sz="1450" spc="-5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indent="255904">
              <a:lnSpc>
                <a:spcPts val="1730"/>
              </a:lnSpc>
              <a:spcBef>
                <a:spcPts val="850"/>
              </a:spcBef>
            </a:pPr>
            <a:r>
              <a:rPr dirty="0" sz="1450" spc="-45">
                <a:latin typeface="Times New Roman"/>
                <a:cs typeface="Times New Roman"/>
              </a:rPr>
              <a:t>‘You </a:t>
            </a:r>
            <a:r>
              <a:rPr dirty="0" sz="1450" spc="-10">
                <a:latin typeface="Times New Roman"/>
                <a:cs typeface="Times New Roman"/>
              </a:rPr>
              <a:t>nincompoop!’ cried </a:t>
            </a:r>
            <a:r>
              <a:rPr dirty="0" sz="1450" spc="-35">
                <a:latin typeface="Times New Roman"/>
                <a:cs typeface="Times New Roman"/>
              </a:rPr>
              <a:t>Vance. </a:t>
            </a:r>
            <a:r>
              <a:rPr dirty="0" sz="1450" spc="-15">
                <a:latin typeface="Times New Roman"/>
                <a:cs typeface="Times New Roman"/>
              </a:rPr>
              <a:t>‘Ain’t </a:t>
            </a:r>
            <a:r>
              <a:rPr dirty="0" sz="1450" spc="-10">
                <a:latin typeface="Times New Roman"/>
                <a:cs typeface="Times New Roman"/>
              </a:rPr>
              <a:t>we householders? </a:t>
            </a:r>
            <a:r>
              <a:rPr dirty="0" sz="1450" spc="-15">
                <a:latin typeface="Times New Roman"/>
                <a:cs typeface="Times New Roman"/>
              </a:rPr>
              <a:t>Don’t </a:t>
            </a:r>
            <a:r>
              <a:rPr dirty="0" sz="1450" spc="-10">
                <a:latin typeface="Times New Roman"/>
                <a:cs typeface="Times New Roman"/>
              </a:rPr>
              <a:t>they know  </a:t>
            </a:r>
            <a:r>
              <a:rPr dirty="0" sz="1450" spc="-5">
                <a:latin typeface="Times New Roman"/>
                <a:cs typeface="Times New Roman"/>
              </a:rPr>
              <a:t>us </a:t>
            </a:r>
            <a:r>
              <a:rPr dirty="0" sz="1450" spc="-10">
                <a:latin typeface="Times New Roman"/>
                <a:cs typeface="Times New Roman"/>
              </a:rPr>
              <a:t>at that hotel where Uncle Parker used to come. Be </a:t>
            </a:r>
            <a:r>
              <a:rPr dirty="0" sz="1450" spc="-15">
                <a:latin typeface="Times New Roman"/>
                <a:cs typeface="Times New Roman"/>
              </a:rPr>
              <a:t>off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and if </a:t>
            </a:r>
            <a:r>
              <a:rPr dirty="0" sz="1450" spc="-5">
                <a:latin typeface="Times New Roman"/>
                <a:cs typeface="Times New Roman"/>
              </a:rPr>
              <a:t>you  </a:t>
            </a:r>
            <a:r>
              <a:rPr dirty="0" sz="1450" spc="-15">
                <a:latin typeface="Times New Roman"/>
                <a:cs typeface="Times New Roman"/>
              </a:rPr>
              <a:t>ain’t </a:t>
            </a:r>
            <a:r>
              <a:rPr dirty="0" sz="1450" spc="-10">
                <a:latin typeface="Times New Roman"/>
                <a:cs typeface="Times New Roman"/>
              </a:rPr>
              <a:t>back in half an </a:t>
            </a:r>
            <a:r>
              <a:rPr dirty="0" sz="1450" spc="-20">
                <a:latin typeface="Times New Roman"/>
                <a:cs typeface="Times New Roman"/>
              </a:rPr>
              <a:t>hour, </a:t>
            </a:r>
            <a:r>
              <a:rPr dirty="0" sz="1450" spc="-10">
                <a:latin typeface="Times New Roman"/>
                <a:cs typeface="Times New Roman"/>
              </a:rPr>
              <a:t>and if the dinner </a:t>
            </a:r>
            <a:r>
              <a:rPr dirty="0" sz="1450" spc="-15">
                <a:latin typeface="Times New Roman"/>
                <a:cs typeface="Times New Roman"/>
              </a:rPr>
              <a:t>ain’t </a:t>
            </a:r>
            <a:r>
              <a:rPr dirty="0" sz="1450" spc="-5">
                <a:latin typeface="Times New Roman"/>
                <a:cs typeface="Times New Roman"/>
              </a:rPr>
              <a:t>good, </a:t>
            </a:r>
            <a:r>
              <a:rPr dirty="0" sz="1450" spc="-10">
                <a:latin typeface="Times New Roman"/>
                <a:cs typeface="Times New Roman"/>
              </a:rPr>
              <a:t>first I’ll lick </a:t>
            </a:r>
            <a:r>
              <a:rPr dirty="0" sz="1450" spc="-5">
                <a:latin typeface="Times New Roman"/>
                <a:cs typeface="Times New Roman"/>
              </a:rPr>
              <a:t>you </a:t>
            </a:r>
            <a:r>
              <a:rPr dirty="0" sz="1450" spc="-10">
                <a:latin typeface="Times New Roman"/>
                <a:cs typeface="Times New Roman"/>
              </a:rPr>
              <a:t>till </a:t>
            </a:r>
            <a:r>
              <a:rPr dirty="0" sz="1450" spc="-5">
                <a:latin typeface="Times New Roman"/>
                <a:cs typeface="Times New Roman"/>
              </a:rPr>
              <a:t>you  </a:t>
            </a:r>
            <a:r>
              <a:rPr dirty="0" sz="1450" spc="-10">
                <a:latin typeface="Times New Roman"/>
                <a:cs typeface="Times New Roman"/>
              </a:rPr>
              <a:t>don’t want to breathe, and then I’ll </a:t>
            </a:r>
            <a:r>
              <a:rPr dirty="0" sz="1450" spc="-5">
                <a:latin typeface="Times New Roman"/>
                <a:cs typeface="Times New Roman"/>
              </a:rPr>
              <a:t>go </a:t>
            </a:r>
            <a:r>
              <a:rPr dirty="0" sz="1450" spc="-10">
                <a:latin typeface="Times New Roman"/>
                <a:cs typeface="Times New Roman"/>
              </a:rPr>
              <a:t>straight to the police and blow the </a:t>
            </a:r>
            <a:r>
              <a:rPr dirty="0" sz="1450" spc="-15">
                <a:latin typeface="Times New Roman"/>
                <a:cs typeface="Times New Roman"/>
              </a:rPr>
              <a:t>gaff.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understand that, Morris Finsbury? Because if </a:t>
            </a:r>
            <a:r>
              <a:rPr dirty="0" sz="1450" spc="-5">
                <a:latin typeface="Times New Roman"/>
                <a:cs typeface="Times New Roman"/>
              </a:rPr>
              <a:t>you do, you </a:t>
            </a:r>
            <a:r>
              <a:rPr dirty="0" sz="1450" spc="-10">
                <a:latin typeface="Times New Roman"/>
                <a:cs typeface="Times New Roman"/>
              </a:rPr>
              <a:t>had better  jump.’</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The idea smiled even </a:t>
            </a:r>
            <a:r>
              <a:rPr dirty="0" sz="1450" spc="-5">
                <a:latin typeface="Times New Roman"/>
                <a:cs typeface="Times New Roman"/>
              </a:rPr>
              <a:t>upon </a:t>
            </a:r>
            <a:r>
              <a:rPr dirty="0" sz="1450" spc="-10">
                <a:latin typeface="Times New Roman"/>
                <a:cs typeface="Times New Roman"/>
              </a:rPr>
              <a:t>the wretched Morris, who was sick with  famine. He sped </a:t>
            </a:r>
            <a:r>
              <a:rPr dirty="0" sz="1450" spc="-5">
                <a:latin typeface="Times New Roman"/>
                <a:cs typeface="Times New Roman"/>
              </a:rPr>
              <a:t>upon </a:t>
            </a:r>
            <a:r>
              <a:rPr dirty="0" sz="1450" spc="-10">
                <a:latin typeface="Times New Roman"/>
                <a:cs typeface="Times New Roman"/>
              </a:rPr>
              <a:t>his errand, and returned to find John still nursing his  </a:t>
            </a:r>
            <a:r>
              <a:rPr dirty="0" sz="1450" spc="-5">
                <a:latin typeface="Times New Roman"/>
                <a:cs typeface="Times New Roman"/>
              </a:rPr>
              <a:t>foot </a:t>
            </a:r>
            <a:r>
              <a:rPr dirty="0" sz="1450" spc="-10">
                <a:latin typeface="Times New Roman"/>
                <a:cs typeface="Times New Roman"/>
              </a:rPr>
              <a:t>in the</a:t>
            </a:r>
            <a:r>
              <a:rPr dirty="0" sz="1450" spc="-5">
                <a:latin typeface="Times New Roman"/>
                <a:cs typeface="Times New Roman"/>
              </a:rPr>
              <a:t> </a:t>
            </a:r>
            <a:r>
              <a:rPr dirty="0" sz="1450" spc="-20">
                <a:latin typeface="Times New Roman"/>
                <a:cs typeface="Times New Roman"/>
              </a:rPr>
              <a:t>armchair.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would </a:t>
            </a:r>
            <a:r>
              <a:rPr dirty="0" sz="1450" spc="-5">
                <a:latin typeface="Times New Roman"/>
                <a:cs typeface="Times New Roman"/>
              </a:rPr>
              <a:t>you </a:t>
            </a:r>
            <a:r>
              <a:rPr dirty="0" sz="1450" spc="-10">
                <a:latin typeface="Times New Roman"/>
                <a:cs typeface="Times New Roman"/>
              </a:rPr>
              <a:t>like to drink, Johnny?’ </a:t>
            </a:r>
            <a:r>
              <a:rPr dirty="0" sz="1450" spc="-5">
                <a:latin typeface="Times New Roman"/>
                <a:cs typeface="Times New Roman"/>
              </a:rPr>
              <a:t>he </a:t>
            </a:r>
            <a:r>
              <a:rPr dirty="0" sz="1450" spc="-10">
                <a:latin typeface="Times New Roman"/>
                <a:cs typeface="Times New Roman"/>
              </a:rPr>
              <a:t>enquired</a:t>
            </a:r>
            <a:r>
              <a:rPr dirty="0" sz="1450" spc="-65">
                <a:latin typeface="Times New Roman"/>
                <a:cs typeface="Times New Roman"/>
              </a:rPr>
              <a:t> </a:t>
            </a:r>
            <a:r>
              <a:rPr dirty="0" sz="1450" spc="-15">
                <a:latin typeface="Times New Roman"/>
                <a:cs typeface="Times New Roman"/>
              </a:rPr>
              <a:t>soothingly.</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‘Fizz,’ said </a:t>
            </a:r>
            <a:r>
              <a:rPr dirty="0" sz="1450" spc="-5">
                <a:latin typeface="Times New Roman"/>
                <a:cs typeface="Times New Roman"/>
              </a:rPr>
              <a:t>John.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poppy </a:t>
            </a:r>
            <a:r>
              <a:rPr dirty="0" sz="1450" spc="-15">
                <a:latin typeface="Times New Roman"/>
                <a:cs typeface="Times New Roman"/>
              </a:rPr>
              <a:t>stuff </a:t>
            </a:r>
            <a:r>
              <a:rPr dirty="0" sz="1450" spc="-10">
                <a:latin typeface="Times New Roman"/>
                <a:cs typeface="Times New Roman"/>
              </a:rPr>
              <a:t>from the end </a:t>
            </a:r>
            <a:r>
              <a:rPr dirty="0" sz="1450" spc="-5">
                <a:latin typeface="Times New Roman"/>
                <a:cs typeface="Times New Roman"/>
              </a:rPr>
              <a:t>bin; 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the  old </a:t>
            </a:r>
            <a:r>
              <a:rPr dirty="0" sz="1450" spc="-5">
                <a:latin typeface="Times New Roman"/>
                <a:cs typeface="Times New Roman"/>
              </a:rPr>
              <a:t>port </a:t>
            </a:r>
            <a:r>
              <a:rPr dirty="0" sz="1450" spc="-10">
                <a:latin typeface="Times New Roman"/>
                <a:cs typeface="Times New Roman"/>
              </a:rPr>
              <a:t>that Michael liked, to follow; and see and don’t shake the port. And  look here, light the fire—and the gas, and draw down the blinds; </a:t>
            </a:r>
            <a:r>
              <a:rPr dirty="0" sz="1450" spc="-30">
                <a:latin typeface="Times New Roman"/>
                <a:cs typeface="Times New Roman"/>
              </a:rPr>
              <a:t>it’s </a:t>
            </a:r>
            <a:r>
              <a:rPr dirty="0" sz="1450" spc="-10">
                <a:latin typeface="Times New Roman"/>
                <a:cs typeface="Times New Roman"/>
              </a:rPr>
              <a:t>cold and  </a:t>
            </a:r>
            <a:r>
              <a:rPr dirty="0" sz="1450" spc="-30">
                <a:latin typeface="Times New Roman"/>
                <a:cs typeface="Times New Roman"/>
              </a:rPr>
              <a:t>it’s </a:t>
            </a:r>
            <a:r>
              <a:rPr dirty="0" sz="1450" spc="-10">
                <a:latin typeface="Times New Roman"/>
                <a:cs typeface="Times New Roman"/>
              </a:rPr>
              <a:t>getting dark. And then </a:t>
            </a:r>
            <a:r>
              <a:rPr dirty="0" sz="1450" spc="-5">
                <a:latin typeface="Times New Roman"/>
                <a:cs typeface="Times New Roman"/>
              </a:rPr>
              <a:t>you </a:t>
            </a:r>
            <a:r>
              <a:rPr dirty="0" sz="1450" spc="-10">
                <a:latin typeface="Times New Roman"/>
                <a:cs typeface="Times New Roman"/>
              </a:rPr>
              <a:t>can lay the cloth. And, </a:t>
            </a:r>
            <a:r>
              <a:rPr dirty="0" sz="1450" spc="-5">
                <a:latin typeface="Times New Roman"/>
                <a:cs typeface="Times New Roman"/>
              </a:rPr>
              <a:t>I </a:t>
            </a:r>
            <a:r>
              <a:rPr dirty="0" sz="1450" spc="-10">
                <a:latin typeface="Times New Roman"/>
                <a:cs typeface="Times New Roman"/>
              </a:rPr>
              <a:t>say—here, </a:t>
            </a:r>
            <a:r>
              <a:rPr dirty="0" sz="1450" spc="-5">
                <a:latin typeface="Times New Roman"/>
                <a:cs typeface="Times New Roman"/>
              </a:rPr>
              <a:t>you! </a:t>
            </a:r>
            <a:r>
              <a:rPr dirty="0" sz="1450" spc="-10">
                <a:latin typeface="Times New Roman"/>
                <a:cs typeface="Times New Roman"/>
              </a:rPr>
              <a:t>bring  me down some</a:t>
            </a:r>
            <a:r>
              <a:rPr dirty="0" sz="1450">
                <a:latin typeface="Times New Roman"/>
                <a:cs typeface="Times New Roman"/>
              </a:rPr>
              <a:t> </a:t>
            </a:r>
            <a:r>
              <a:rPr dirty="0" sz="1450" spc="-10">
                <a:latin typeface="Times New Roman"/>
                <a:cs typeface="Times New Roman"/>
              </a:rPr>
              <a:t>clothes.’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room looked comparatively habitable </a:t>
            </a:r>
            <a:r>
              <a:rPr dirty="0" sz="1450" spc="-5">
                <a:latin typeface="Times New Roman"/>
                <a:cs typeface="Times New Roman"/>
              </a:rPr>
              <a:t>by </a:t>
            </a:r>
            <a:r>
              <a:rPr dirty="0" sz="1450" spc="-10">
                <a:latin typeface="Times New Roman"/>
                <a:cs typeface="Times New Roman"/>
              </a:rPr>
              <a:t>the time the dinner came; and  the dinner itself was </a:t>
            </a:r>
            <a:r>
              <a:rPr dirty="0" sz="1450" spc="-5">
                <a:latin typeface="Times New Roman"/>
                <a:cs typeface="Times New Roman"/>
              </a:rPr>
              <a:t>good: </a:t>
            </a:r>
            <a:r>
              <a:rPr dirty="0" sz="1450" spc="-10">
                <a:latin typeface="Times New Roman"/>
                <a:cs typeface="Times New Roman"/>
              </a:rPr>
              <a:t>strong gravy </a:t>
            </a:r>
            <a:r>
              <a:rPr dirty="0" sz="1450" spc="-5">
                <a:latin typeface="Times New Roman"/>
                <a:cs typeface="Times New Roman"/>
              </a:rPr>
              <a:t>soup, </a:t>
            </a:r>
            <a:r>
              <a:rPr dirty="0" sz="1450" spc="-10">
                <a:latin typeface="Times New Roman"/>
                <a:cs typeface="Times New Roman"/>
              </a:rPr>
              <a:t>fillets </a:t>
            </a:r>
            <a:r>
              <a:rPr dirty="0" sz="1450" spc="-5">
                <a:latin typeface="Times New Roman"/>
                <a:cs typeface="Times New Roman"/>
              </a:rPr>
              <a:t>of </a:t>
            </a:r>
            <a:r>
              <a:rPr dirty="0" sz="1450" spc="-10">
                <a:latin typeface="Times New Roman"/>
                <a:cs typeface="Times New Roman"/>
              </a:rPr>
              <a:t>sole, mutton chops and  tomato sauce, roast beef </a:t>
            </a:r>
            <a:r>
              <a:rPr dirty="0" sz="1450" spc="-5">
                <a:latin typeface="Times New Roman"/>
                <a:cs typeface="Times New Roman"/>
              </a:rPr>
              <a:t>done </a:t>
            </a:r>
            <a:r>
              <a:rPr dirty="0" sz="1450" spc="-10">
                <a:latin typeface="Times New Roman"/>
                <a:cs typeface="Times New Roman"/>
              </a:rPr>
              <a:t>rare with roast potatoes, cabinet </a:t>
            </a:r>
            <a:r>
              <a:rPr dirty="0" sz="1450" spc="-5">
                <a:latin typeface="Times New Roman"/>
                <a:cs typeface="Times New Roman"/>
              </a:rPr>
              <a:t>pudding, 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Chester cheese, and some early celery: </a:t>
            </a:r>
            <a:r>
              <a:rPr dirty="0" sz="1450" spc="-5">
                <a:latin typeface="Times New Roman"/>
                <a:cs typeface="Times New Roman"/>
              </a:rPr>
              <a:t>a </a:t>
            </a:r>
            <a:r>
              <a:rPr dirty="0" sz="1450" spc="-10">
                <a:latin typeface="Times New Roman"/>
                <a:cs typeface="Times New Roman"/>
              </a:rPr>
              <a:t>meal uncompromisingly  British, </a:t>
            </a:r>
            <a:r>
              <a:rPr dirty="0" sz="1450" spc="-5">
                <a:latin typeface="Times New Roman"/>
                <a:cs typeface="Times New Roman"/>
              </a:rPr>
              <a:t>but </a:t>
            </a:r>
            <a:r>
              <a:rPr dirty="0" sz="1450" spc="-10">
                <a:latin typeface="Times New Roman"/>
                <a:cs typeface="Times New Roman"/>
              </a:rPr>
              <a:t>supporting.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‘Thank God!’ said </a:t>
            </a:r>
            <a:r>
              <a:rPr dirty="0" sz="1450" spc="-5">
                <a:latin typeface="Times New Roman"/>
                <a:cs typeface="Times New Roman"/>
              </a:rPr>
              <a:t>John, </a:t>
            </a:r>
            <a:r>
              <a:rPr dirty="0" sz="1450" spc="-10">
                <a:latin typeface="Times New Roman"/>
                <a:cs typeface="Times New Roman"/>
              </a:rPr>
              <a:t>his nostrils sniffing wide, surprised </a:t>
            </a:r>
            <a:r>
              <a:rPr dirty="0" sz="1450" spc="-5">
                <a:latin typeface="Times New Roman"/>
                <a:cs typeface="Times New Roman"/>
              </a:rPr>
              <a:t>by </a:t>
            </a:r>
            <a:r>
              <a:rPr dirty="0" sz="1450" spc="-10">
                <a:latin typeface="Times New Roman"/>
                <a:cs typeface="Times New Roman"/>
              </a:rPr>
              <a:t>joy into the  unwonted formality </a:t>
            </a:r>
            <a:r>
              <a:rPr dirty="0" sz="1450" spc="-5">
                <a:latin typeface="Times New Roman"/>
                <a:cs typeface="Times New Roman"/>
              </a:rPr>
              <a:t>of </a:t>
            </a:r>
            <a:r>
              <a:rPr dirty="0" sz="1450" spc="-10">
                <a:latin typeface="Times New Roman"/>
                <a:cs typeface="Times New Roman"/>
              </a:rPr>
              <a:t>grace. ‘Now I’m going to take this chair with my back  to the </a:t>
            </a:r>
            <a:r>
              <a:rPr dirty="0" sz="1450" spc="-15">
                <a:latin typeface="Times New Roman"/>
                <a:cs typeface="Times New Roman"/>
              </a:rPr>
              <a:t>fire—there’s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strong frost these two last nights, and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get it  </a:t>
            </a:r>
            <a:r>
              <a:rPr dirty="0" sz="1450" spc="-5">
                <a:latin typeface="Times New Roman"/>
                <a:cs typeface="Times New Roman"/>
              </a:rPr>
              <a:t>out of </a:t>
            </a:r>
            <a:r>
              <a:rPr dirty="0" sz="1450" spc="-10">
                <a:latin typeface="Times New Roman"/>
                <a:cs typeface="Times New Roman"/>
              </a:rPr>
              <a:t>my bones; the celery will </a:t>
            </a:r>
            <a:r>
              <a:rPr dirty="0" sz="1450" spc="-5">
                <a:latin typeface="Times New Roman"/>
                <a:cs typeface="Times New Roman"/>
              </a:rPr>
              <a:t>be </a:t>
            </a:r>
            <a:r>
              <a:rPr dirty="0" sz="1450" spc="-10">
                <a:latin typeface="Times New Roman"/>
                <a:cs typeface="Times New Roman"/>
              </a:rPr>
              <a:t>just the ticket—I’m going to sit here, and  </a:t>
            </a:r>
            <a:r>
              <a:rPr dirty="0" sz="1450" spc="-5">
                <a:latin typeface="Times New Roman"/>
                <a:cs typeface="Times New Roman"/>
              </a:rPr>
              <a:t>you </a:t>
            </a:r>
            <a:r>
              <a:rPr dirty="0" sz="1450" spc="-10">
                <a:latin typeface="Times New Roman"/>
                <a:cs typeface="Times New Roman"/>
              </a:rPr>
              <a:t>are going to stand there, Morris </a:t>
            </a:r>
            <a:r>
              <a:rPr dirty="0" sz="1450" spc="-20">
                <a:latin typeface="Times New Roman"/>
                <a:cs typeface="Times New Roman"/>
              </a:rPr>
              <a:t>Finsbury, </a:t>
            </a:r>
            <a:r>
              <a:rPr dirty="0" sz="1450" spc="-10">
                <a:latin typeface="Times New Roman"/>
                <a:cs typeface="Times New Roman"/>
              </a:rPr>
              <a:t>and play</a:t>
            </a:r>
            <a:r>
              <a:rPr dirty="0" sz="1450" spc="65">
                <a:latin typeface="Times New Roman"/>
                <a:cs typeface="Times New Roman"/>
              </a:rPr>
              <a:t> </a:t>
            </a:r>
            <a:r>
              <a:rPr dirty="0" sz="1450" spc="-20">
                <a:latin typeface="Times New Roman"/>
                <a:cs typeface="Times New Roman"/>
              </a:rPr>
              <a:t>butler.’</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‘But, </a:t>
            </a:r>
            <a:r>
              <a:rPr dirty="0" sz="1450" spc="-20">
                <a:latin typeface="Times New Roman"/>
                <a:cs typeface="Times New Roman"/>
              </a:rPr>
              <a:t>Johnny, </a:t>
            </a:r>
            <a:r>
              <a:rPr dirty="0" sz="1450" spc="-10">
                <a:latin typeface="Times New Roman"/>
                <a:cs typeface="Times New Roman"/>
              </a:rPr>
              <a:t>I’m so hungry myself,’ pleaded</a:t>
            </a:r>
            <a:r>
              <a:rPr dirty="0" sz="1450" spc="-6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715" indent="255904">
              <a:lnSpc>
                <a:spcPts val="1730"/>
              </a:lnSpc>
              <a:spcBef>
                <a:spcPts val="775"/>
              </a:spcBef>
            </a:pPr>
            <a:r>
              <a:rPr dirty="0" sz="1450" spc="-45">
                <a:latin typeface="Times New Roman"/>
                <a:cs typeface="Times New Roman"/>
              </a:rPr>
              <a:t>‘You </a:t>
            </a:r>
            <a:r>
              <a:rPr dirty="0" sz="1450" spc="-10">
                <a:latin typeface="Times New Roman"/>
                <a:cs typeface="Times New Roman"/>
              </a:rPr>
              <a:t>can have what </a:t>
            </a:r>
            <a:r>
              <a:rPr dirty="0" sz="1450" spc="-5">
                <a:latin typeface="Times New Roman"/>
                <a:cs typeface="Times New Roman"/>
              </a:rPr>
              <a:t>I </a:t>
            </a:r>
            <a:r>
              <a:rPr dirty="0" sz="1450" spc="-10">
                <a:latin typeface="Times New Roman"/>
                <a:cs typeface="Times New Roman"/>
              </a:rPr>
              <a:t>leave,’ said </a:t>
            </a:r>
            <a:r>
              <a:rPr dirty="0" sz="1450" spc="-35">
                <a:latin typeface="Times New Roman"/>
                <a:cs typeface="Times New Roman"/>
              </a:rPr>
              <a:t>Vance. </a:t>
            </a:r>
            <a:r>
              <a:rPr dirty="0" sz="1450" spc="-30">
                <a:latin typeface="Times New Roman"/>
                <a:cs typeface="Times New Roman"/>
              </a:rPr>
              <a:t>‘You’re </a:t>
            </a:r>
            <a:r>
              <a:rPr dirty="0" sz="1450" spc="-10">
                <a:latin typeface="Times New Roman"/>
                <a:cs typeface="Times New Roman"/>
              </a:rPr>
              <a:t>just beginning to pay  </a:t>
            </a:r>
            <a:r>
              <a:rPr dirty="0" sz="1450" spc="-5">
                <a:latin typeface="Times New Roman"/>
                <a:cs typeface="Times New Roman"/>
              </a:rPr>
              <a:t>your </a:t>
            </a:r>
            <a:r>
              <a:rPr dirty="0" sz="1450" spc="-10">
                <a:latin typeface="Times New Roman"/>
                <a:cs typeface="Times New Roman"/>
              </a:rPr>
              <a:t>score, my daisy;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a:t>
            </a:r>
            <a:r>
              <a:rPr dirty="0" sz="1450" spc="-10">
                <a:latin typeface="Times New Roman"/>
                <a:cs typeface="Times New Roman"/>
              </a:rPr>
              <a:t>one-pound-ten; don’t </a:t>
            </a:r>
            <a:r>
              <a:rPr dirty="0" sz="1450" spc="-5">
                <a:latin typeface="Times New Roman"/>
                <a:cs typeface="Times New Roman"/>
              </a:rPr>
              <a:t>you </a:t>
            </a:r>
            <a:r>
              <a:rPr dirty="0" sz="1450" spc="-10">
                <a:latin typeface="Times New Roman"/>
                <a:cs typeface="Times New Roman"/>
              </a:rPr>
              <a:t>rouse the British  lion!’ There was something indescribably menacing in the face and voice </a:t>
            </a:r>
            <a:r>
              <a:rPr dirty="0" sz="1450" spc="-5">
                <a:latin typeface="Times New Roman"/>
                <a:cs typeface="Times New Roman"/>
              </a:rPr>
              <a:t>of  </a:t>
            </a:r>
            <a:r>
              <a:rPr dirty="0" sz="1450" spc="-10">
                <a:latin typeface="Times New Roman"/>
                <a:cs typeface="Times New Roman"/>
              </a:rPr>
              <a:t>the Great </a:t>
            </a:r>
            <a:r>
              <a:rPr dirty="0" sz="1450" spc="-40">
                <a:latin typeface="Times New Roman"/>
                <a:cs typeface="Times New Roman"/>
              </a:rPr>
              <a:t>Vance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uttered these words, at which the soul </a:t>
            </a:r>
            <a:r>
              <a:rPr dirty="0" sz="1450" spc="-5">
                <a:latin typeface="Times New Roman"/>
                <a:cs typeface="Times New Roman"/>
              </a:rPr>
              <a:t>of </a:t>
            </a:r>
            <a:r>
              <a:rPr dirty="0" sz="1450" spc="-10">
                <a:latin typeface="Times New Roman"/>
                <a:cs typeface="Times New Roman"/>
              </a:rPr>
              <a:t>Morris  withered. ‘There!’ resumed the </a:t>
            </a:r>
            <a:r>
              <a:rPr dirty="0" sz="1450" spc="-15">
                <a:latin typeface="Times New Roman"/>
                <a:cs typeface="Times New Roman"/>
              </a:rPr>
              <a:t>feaster, </a:t>
            </a:r>
            <a:r>
              <a:rPr dirty="0" sz="1450" spc="-10">
                <a:latin typeface="Times New Roman"/>
                <a:cs typeface="Times New Roman"/>
              </a:rPr>
              <a:t>‘give </a:t>
            </a:r>
            <a:r>
              <a:rPr dirty="0" sz="1450" spc="-5">
                <a:latin typeface="Times New Roman"/>
                <a:cs typeface="Times New Roman"/>
              </a:rPr>
              <a:t>us 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the fizz to start with.  Gravy soup! And </a:t>
            </a:r>
            <a:r>
              <a:rPr dirty="0" sz="1450" spc="-5">
                <a:latin typeface="Times New Roman"/>
                <a:cs typeface="Times New Roman"/>
              </a:rPr>
              <a:t>I thought I </a:t>
            </a:r>
            <a:r>
              <a:rPr dirty="0" sz="1450" spc="-10">
                <a:latin typeface="Times New Roman"/>
                <a:cs typeface="Times New Roman"/>
              </a:rPr>
              <a:t>didn’t like gravy soup! Do </a:t>
            </a:r>
            <a:r>
              <a:rPr dirty="0" sz="1450" spc="-5">
                <a:latin typeface="Times New Roman"/>
                <a:cs typeface="Times New Roman"/>
              </a:rPr>
              <a:t>you </a:t>
            </a:r>
            <a:r>
              <a:rPr dirty="0" sz="1450" spc="-10">
                <a:latin typeface="Times New Roman"/>
                <a:cs typeface="Times New Roman"/>
              </a:rPr>
              <a:t>know how </a:t>
            </a:r>
            <a:r>
              <a:rPr dirty="0" sz="1450" spc="-5">
                <a:latin typeface="Times New Roman"/>
                <a:cs typeface="Times New Roman"/>
              </a:rPr>
              <a:t>I got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asked, with another explosion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wrath.</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‘No, </a:t>
            </a:r>
            <a:r>
              <a:rPr dirty="0" sz="1450" spc="-5">
                <a:latin typeface="Times New Roman"/>
                <a:cs typeface="Times New Roman"/>
              </a:rPr>
              <a:t>Johnny; </a:t>
            </a:r>
            <a:r>
              <a:rPr dirty="0" sz="1450" spc="-10">
                <a:latin typeface="Times New Roman"/>
                <a:cs typeface="Times New Roman"/>
              </a:rPr>
              <a:t>how could I?’ said the obsequious</a:t>
            </a:r>
            <a:r>
              <a:rPr dirty="0" sz="1450" spc="-7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 walked </a:t>
            </a:r>
            <a:r>
              <a:rPr dirty="0" sz="1450" spc="-5">
                <a:latin typeface="Times New Roman"/>
                <a:cs typeface="Times New Roman"/>
              </a:rPr>
              <a:t>on </a:t>
            </a:r>
            <a:r>
              <a:rPr dirty="0" sz="1450" spc="-10">
                <a:latin typeface="Times New Roman"/>
                <a:cs typeface="Times New Roman"/>
              </a:rPr>
              <a:t>my ten toes!’ cried </a:t>
            </a:r>
            <a:r>
              <a:rPr dirty="0" sz="1450" spc="-5">
                <a:latin typeface="Times New Roman"/>
                <a:cs typeface="Times New Roman"/>
              </a:rPr>
              <a:t>John; </a:t>
            </a:r>
            <a:r>
              <a:rPr dirty="0" sz="1450" spc="-10">
                <a:latin typeface="Times New Roman"/>
                <a:cs typeface="Times New Roman"/>
              </a:rPr>
              <a:t>‘tramped the whole way from  Browndean; and begged! </a:t>
            </a:r>
            <a:r>
              <a:rPr dirty="0" sz="1450" spc="-5">
                <a:latin typeface="Times New Roman"/>
                <a:cs typeface="Times New Roman"/>
              </a:rPr>
              <a:t>I </a:t>
            </a:r>
            <a:r>
              <a:rPr dirty="0" sz="1450" spc="-10">
                <a:latin typeface="Times New Roman"/>
                <a:cs typeface="Times New Roman"/>
              </a:rPr>
              <a:t>would like to see </a:t>
            </a:r>
            <a:r>
              <a:rPr dirty="0" sz="1450" spc="-5">
                <a:latin typeface="Times New Roman"/>
                <a:cs typeface="Times New Roman"/>
              </a:rPr>
              <a:t>you </a:t>
            </a:r>
            <a:r>
              <a:rPr dirty="0" sz="1450" spc="-10">
                <a:latin typeface="Times New Roman"/>
                <a:cs typeface="Times New Roman"/>
              </a:rPr>
              <a:t>beg.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so easy as </a:t>
            </a:r>
            <a:r>
              <a:rPr dirty="0" sz="1450" spc="-5">
                <a:latin typeface="Times New Roman"/>
                <a:cs typeface="Times New Roman"/>
              </a:rPr>
              <a:t>you  </a:t>
            </a:r>
            <a:r>
              <a:rPr dirty="0" sz="1450" spc="-10">
                <a:latin typeface="Times New Roman"/>
                <a:cs typeface="Times New Roman"/>
              </a:rPr>
              <a:t>might</a:t>
            </a:r>
            <a:r>
              <a:rPr dirty="0" sz="1450" spc="30">
                <a:latin typeface="Times New Roman"/>
                <a:cs typeface="Times New Roman"/>
              </a:rPr>
              <a:t> </a:t>
            </a:r>
            <a:r>
              <a:rPr dirty="0" sz="1450" spc="-10">
                <a:latin typeface="Times New Roman"/>
                <a:cs typeface="Times New Roman"/>
              </a:rPr>
              <a:t>suppose.</a:t>
            </a:r>
            <a:r>
              <a:rPr dirty="0" sz="1450" spc="35">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played</a:t>
            </a:r>
            <a:r>
              <a:rPr dirty="0" sz="1450" spc="40">
                <a:latin typeface="Times New Roman"/>
                <a:cs typeface="Times New Roman"/>
              </a:rPr>
              <a:t> </a:t>
            </a:r>
            <a:r>
              <a:rPr dirty="0" sz="1450" spc="-10">
                <a:latin typeface="Times New Roman"/>
                <a:cs typeface="Times New Roman"/>
              </a:rPr>
              <a:t>it</a:t>
            </a:r>
            <a:r>
              <a:rPr dirty="0" sz="1450" spc="30">
                <a:latin typeface="Times New Roman"/>
                <a:cs typeface="Times New Roman"/>
              </a:rPr>
              <a:t> </a:t>
            </a:r>
            <a:r>
              <a:rPr dirty="0" sz="1450" spc="-5">
                <a:latin typeface="Times New Roman"/>
                <a:cs typeface="Times New Roman"/>
              </a:rPr>
              <a:t>on</a:t>
            </a:r>
            <a:r>
              <a:rPr dirty="0" sz="1450" spc="35">
                <a:latin typeface="Times New Roman"/>
                <a:cs typeface="Times New Roman"/>
              </a:rPr>
              <a:t> </a:t>
            </a:r>
            <a:r>
              <a:rPr dirty="0" sz="1450" spc="-10">
                <a:latin typeface="Times New Roman"/>
                <a:cs typeface="Times New Roman"/>
              </a:rPr>
              <a:t>being</a:t>
            </a:r>
            <a:r>
              <a:rPr dirty="0" sz="1450" spc="3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shipwrecked</a:t>
            </a:r>
            <a:r>
              <a:rPr dirty="0" sz="1450" spc="35">
                <a:latin typeface="Times New Roman"/>
                <a:cs typeface="Times New Roman"/>
              </a:rPr>
              <a:t> </a:t>
            </a:r>
            <a:r>
              <a:rPr dirty="0" sz="1450" spc="-10">
                <a:latin typeface="Times New Roman"/>
                <a:cs typeface="Times New Roman"/>
              </a:rPr>
              <a:t>mariner</a:t>
            </a:r>
            <a:r>
              <a:rPr dirty="0" sz="1450" spc="35">
                <a:latin typeface="Times New Roman"/>
                <a:cs typeface="Times New Roman"/>
              </a:rPr>
              <a:t> </a:t>
            </a:r>
            <a:r>
              <a:rPr dirty="0" sz="1450" spc="-10">
                <a:latin typeface="Times New Roman"/>
                <a:cs typeface="Times New Roman"/>
              </a:rPr>
              <a:t>from</a:t>
            </a:r>
            <a:r>
              <a:rPr dirty="0" sz="1450" spc="30">
                <a:latin typeface="Times New Roman"/>
                <a:cs typeface="Times New Roman"/>
              </a:rPr>
              <a:t> </a:t>
            </a:r>
            <a:r>
              <a:rPr dirty="0" sz="1450" spc="-10">
                <a:latin typeface="Times New Roman"/>
                <a:cs typeface="Times New Roman"/>
              </a:rPr>
              <a:t>Blyth;</a:t>
            </a:r>
            <a:r>
              <a:rPr dirty="0" sz="1450" spc="40">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don’t</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28687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know where Blyth is, </a:t>
            </a:r>
            <a:r>
              <a:rPr dirty="0" sz="1450" spc="-5">
                <a:latin typeface="Times New Roman"/>
                <a:cs typeface="Times New Roman"/>
              </a:rPr>
              <a:t>do you? but I thought </a:t>
            </a:r>
            <a:r>
              <a:rPr dirty="0" sz="1450" spc="-10">
                <a:latin typeface="Times New Roman"/>
                <a:cs typeface="Times New Roman"/>
              </a:rPr>
              <a:t>it sounded natural. </a:t>
            </a:r>
            <a:r>
              <a:rPr dirty="0" sz="1450" spc="-5">
                <a:latin typeface="Times New Roman"/>
                <a:cs typeface="Times New Roman"/>
              </a:rPr>
              <a:t>I </a:t>
            </a:r>
            <a:r>
              <a:rPr dirty="0" sz="1450" spc="-10">
                <a:latin typeface="Times New Roman"/>
                <a:cs typeface="Times New Roman"/>
              </a:rPr>
              <a:t>begged from  </a:t>
            </a:r>
            <a:r>
              <a:rPr dirty="0" sz="1450" spc="-5">
                <a:latin typeface="Times New Roman"/>
                <a:cs typeface="Times New Roman"/>
              </a:rPr>
              <a:t>a </a:t>
            </a:r>
            <a:r>
              <a:rPr dirty="0" sz="1450" spc="-10">
                <a:latin typeface="Times New Roman"/>
                <a:cs typeface="Times New Roman"/>
              </a:rPr>
              <a:t>little beast </a:t>
            </a:r>
            <a:r>
              <a:rPr dirty="0" sz="1450" spc="-5">
                <a:latin typeface="Times New Roman"/>
                <a:cs typeface="Times New Roman"/>
              </a:rPr>
              <a:t>of a </a:t>
            </a:r>
            <a:r>
              <a:rPr dirty="0" sz="1450" spc="-15">
                <a:latin typeface="Times New Roman"/>
                <a:cs typeface="Times New Roman"/>
              </a:rPr>
              <a:t>schoolboy,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forked </a:t>
            </a:r>
            <a:r>
              <a:rPr dirty="0" sz="1450" spc="-5">
                <a:latin typeface="Times New Roman"/>
                <a:cs typeface="Times New Roman"/>
              </a:rPr>
              <a:t>out a bit of </a:t>
            </a:r>
            <a:r>
              <a:rPr dirty="0" sz="1450" spc="-10">
                <a:latin typeface="Times New Roman"/>
                <a:cs typeface="Times New Roman"/>
              </a:rPr>
              <a:t>twine, and asked me to  make </a:t>
            </a:r>
            <a:r>
              <a:rPr dirty="0" sz="1450" spc="-5">
                <a:latin typeface="Times New Roman"/>
                <a:cs typeface="Times New Roman"/>
              </a:rPr>
              <a:t>a </a:t>
            </a:r>
            <a:r>
              <a:rPr dirty="0" sz="1450" spc="-10">
                <a:latin typeface="Times New Roman"/>
                <a:cs typeface="Times New Roman"/>
              </a:rPr>
              <a:t>clove hitch; </a:t>
            </a:r>
            <a:r>
              <a:rPr dirty="0" sz="1450" spc="-5">
                <a:latin typeface="Times New Roman"/>
                <a:cs typeface="Times New Roman"/>
              </a:rPr>
              <a:t>I did, too, I </a:t>
            </a:r>
            <a:r>
              <a:rPr dirty="0" sz="1450" spc="-10">
                <a:latin typeface="Times New Roman"/>
                <a:cs typeface="Times New Roman"/>
              </a:rPr>
              <a:t>know </a:t>
            </a:r>
            <a:r>
              <a:rPr dirty="0" sz="1450" spc="-5">
                <a:latin typeface="Times New Roman"/>
                <a:cs typeface="Times New Roman"/>
              </a:rPr>
              <a:t>I did, but he </a:t>
            </a:r>
            <a:r>
              <a:rPr dirty="0" sz="1450" spc="-10">
                <a:latin typeface="Times New Roman"/>
                <a:cs typeface="Times New Roman"/>
              </a:rPr>
              <a:t>said it </a:t>
            </a:r>
            <a:r>
              <a:rPr dirty="0" sz="1450" spc="-15">
                <a:latin typeface="Times New Roman"/>
                <a:cs typeface="Times New Roman"/>
              </a:rPr>
              <a:t>wasn’t, </a:t>
            </a:r>
            <a:r>
              <a:rPr dirty="0" sz="1450" spc="-5">
                <a:latin typeface="Times New Roman"/>
                <a:cs typeface="Times New Roman"/>
              </a:rPr>
              <a:t>he </a:t>
            </a:r>
            <a:r>
              <a:rPr dirty="0" sz="1450" spc="-10">
                <a:latin typeface="Times New Roman"/>
                <a:cs typeface="Times New Roman"/>
              </a:rPr>
              <a:t>said it was  </a:t>
            </a:r>
            <a:r>
              <a:rPr dirty="0" sz="1450" spc="-5">
                <a:latin typeface="Times New Roman"/>
                <a:cs typeface="Times New Roman"/>
              </a:rPr>
              <a:t>a </a:t>
            </a:r>
            <a:r>
              <a:rPr dirty="0" sz="1450" spc="-20">
                <a:latin typeface="Times New Roman"/>
                <a:cs typeface="Times New Roman"/>
              </a:rPr>
              <a:t>granny’s </a:t>
            </a:r>
            <a:r>
              <a:rPr dirty="0" sz="1450" spc="-5">
                <a:latin typeface="Times New Roman"/>
                <a:cs typeface="Times New Roman"/>
              </a:rPr>
              <a:t>knot,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what-d’ye-call-’em, and </a:t>
            </a:r>
            <a:r>
              <a:rPr dirty="0" sz="1450" spc="-5">
                <a:latin typeface="Times New Roman"/>
                <a:cs typeface="Times New Roman"/>
              </a:rPr>
              <a:t>he </a:t>
            </a:r>
            <a:r>
              <a:rPr dirty="0" sz="1450" spc="-10">
                <a:latin typeface="Times New Roman"/>
                <a:cs typeface="Times New Roman"/>
              </a:rPr>
              <a:t>would give me in  </a:t>
            </a:r>
            <a:r>
              <a:rPr dirty="0" sz="1450" spc="-15">
                <a:latin typeface="Times New Roman"/>
                <a:cs typeface="Times New Roman"/>
              </a:rPr>
              <a:t>charge.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begged from </a:t>
            </a:r>
            <a:r>
              <a:rPr dirty="0" sz="1450" spc="-5">
                <a:latin typeface="Times New Roman"/>
                <a:cs typeface="Times New Roman"/>
              </a:rPr>
              <a:t>a </a:t>
            </a:r>
            <a:r>
              <a:rPr dirty="0" sz="1450" spc="-10">
                <a:latin typeface="Times New Roman"/>
                <a:cs typeface="Times New Roman"/>
              </a:rPr>
              <a:t>naval officer—he never bothered me with knots,  </a:t>
            </a:r>
            <a:r>
              <a:rPr dirty="0" sz="1450" spc="-5">
                <a:latin typeface="Times New Roman"/>
                <a:cs typeface="Times New Roman"/>
              </a:rPr>
              <a:t>but he </a:t>
            </a:r>
            <a:r>
              <a:rPr dirty="0" sz="1450" spc="-10">
                <a:latin typeface="Times New Roman"/>
                <a:cs typeface="Times New Roman"/>
              </a:rPr>
              <a:t>only gave me </a:t>
            </a:r>
            <a:r>
              <a:rPr dirty="0" sz="1450" spc="-5">
                <a:latin typeface="Times New Roman"/>
                <a:cs typeface="Times New Roman"/>
              </a:rPr>
              <a:t>a </a:t>
            </a:r>
            <a:r>
              <a:rPr dirty="0" sz="1450" spc="-10">
                <a:latin typeface="Times New Roman"/>
                <a:cs typeface="Times New Roman"/>
              </a:rPr>
              <a:t>tract;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nice account </a:t>
            </a:r>
            <a:r>
              <a:rPr dirty="0" sz="1450" spc="-5">
                <a:latin typeface="Times New Roman"/>
                <a:cs typeface="Times New Roman"/>
              </a:rPr>
              <a:t>of </a:t>
            </a:r>
            <a:r>
              <a:rPr dirty="0" sz="1450" spc="-10">
                <a:latin typeface="Times New Roman"/>
                <a:cs typeface="Times New Roman"/>
              </a:rPr>
              <a:t>the British navy!—and  then from </a:t>
            </a:r>
            <a:r>
              <a:rPr dirty="0" sz="1450" spc="-5">
                <a:latin typeface="Times New Roman"/>
                <a:cs typeface="Times New Roman"/>
              </a:rPr>
              <a:t>a </a:t>
            </a:r>
            <a:r>
              <a:rPr dirty="0" sz="1450" spc="-10">
                <a:latin typeface="Times New Roman"/>
                <a:cs typeface="Times New Roman"/>
              </a:rPr>
              <a:t>widow woman that sold lollipops, and </a:t>
            </a:r>
            <a:r>
              <a:rPr dirty="0" sz="1450" spc="-5">
                <a:latin typeface="Times New Roman"/>
                <a:cs typeface="Times New Roman"/>
              </a:rPr>
              <a:t>I got a </a:t>
            </a:r>
            <a:r>
              <a:rPr dirty="0" sz="1450" spc="-10">
                <a:latin typeface="Times New Roman"/>
                <a:cs typeface="Times New Roman"/>
              </a:rPr>
              <a:t>hunch </a:t>
            </a:r>
            <a:r>
              <a:rPr dirty="0" sz="1450" spc="-5">
                <a:latin typeface="Times New Roman"/>
                <a:cs typeface="Times New Roman"/>
              </a:rPr>
              <a:t>of </a:t>
            </a:r>
            <a:r>
              <a:rPr dirty="0" sz="1450" spc="-10">
                <a:latin typeface="Times New Roman"/>
                <a:cs typeface="Times New Roman"/>
              </a:rPr>
              <a:t>bread from  </a:t>
            </a:r>
            <a:r>
              <a:rPr dirty="0" sz="1450" spc="-30">
                <a:latin typeface="Times New Roman"/>
                <a:cs typeface="Times New Roman"/>
              </a:rPr>
              <a:t>her. </a:t>
            </a:r>
            <a:r>
              <a:rPr dirty="0" sz="1450" spc="-10">
                <a:latin typeface="Times New Roman"/>
                <a:cs typeface="Times New Roman"/>
              </a:rPr>
              <a:t>Another party </a:t>
            </a:r>
            <a:r>
              <a:rPr dirty="0" sz="1450" spc="-5">
                <a:latin typeface="Times New Roman"/>
                <a:cs typeface="Times New Roman"/>
              </a:rPr>
              <a:t>I </a:t>
            </a:r>
            <a:r>
              <a:rPr dirty="0" sz="1450" spc="-10">
                <a:latin typeface="Times New Roman"/>
                <a:cs typeface="Times New Roman"/>
              </a:rPr>
              <a:t>fell in with said </a:t>
            </a:r>
            <a:r>
              <a:rPr dirty="0" sz="1450" spc="-5">
                <a:latin typeface="Times New Roman"/>
                <a:cs typeface="Times New Roman"/>
              </a:rPr>
              <a:t>you </a:t>
            </a:r>
            <a:r>
              <a:rPr dirty="0" sz="1450" spc="-10">
                <a:latin typeface="Times New Roman"/>
                <a:cs typeface="Times New Roman"/>
              </a:rPr>
              <a:t>could generally always get bread; and  the thing to </a:t>
            </a:r>
            <a:r>
              <a:rPr dirty="0" sz="1450" spc="-5">
                <a:latin typeface="Times New Roman"/>
                <a:cs typeface="Times New Roman"/>
              </a:rPr>
              <a:t>do </a:t>
            </a:r>
            <a:r>
              <a:rPr dirty="0" sz="1450" spc="-10">
                <a:latin typeface="Times New Roman"/>
                <a:cs typeface="Times New Roman"/>
              </a:rPr>
              <a:t>was to break </a:t>
            </a:r>
            <a:r>
              <a:rPr dirty="0" sz="1450" spc="-5">
                <a:latin typeface="Times New Roman"/>
                <a:cs typeface="Times New Roman"/>
              </a:rPr>
              <a:t>a </a:t>
            </a:r>
            <a:r>
              <a:rPr dirty="0" sz="1450" spc="-10">
                <a:latin typeface="Times New Roman"/>
                <a:cs typeface="Times New Roman"/>
              </a:rPr>
              <a:t>plateglass window and get into gaol; seemed  rather </a:t>
            </a:r>
            <a:r>
              <a:rPr dirty="0" sz="1450" spc="-5">
                <a:latin typeface="Times New Roman"/>
                <a:cs typeface="Times New Roman"/>
              </a:rPr>
              <a:t>a </a:t>
            </a:r>
            <a:r>
              <a:rPr dirty="0" sz="1450" spc="-10">
                <a:latin typeface="Times New Roman"/>
                <a:cs typeface="Times New Roman"/>
              </a:rPr>
              <a:t>brilliant scheme. Pass the</a:t>
            </a:r>
            <a:r>
              <a:rPr dirty="0" sz="1450" spc="15">
                <a:latin typeface="Times New Roman"/>
                <a:cs typeface="Times New Roman"/>
              </a:rPr>
              <a:t> </a:t>
            </a:r>
            <a:r>
              <a:rPr dirty="0" sz="1450" spc="-10">
                <a:latin typeface="Times New Roman"/>
                <a:cs typeface="Times New Roman"/>
              </a:rPr>
              <a:t>beef.’</a:t>
            </a:r>
            <a:endParaRPr sz="1450">
              <a:latin typeface="Times New Roman"/>
              <a:cs typeface="Times New Roman"/>
            </a:endParaRPr>
          </a:p>
          <a:p>
            <a:pPr algn="just" marL="268605" marR="13335">
              <a:lnSpc>
                <a:spcPct val="140700"/>
              </a:lnSpc>
              <a:spcBef>
                <a:spcPts val="70"/>
              </a:spcBef>
            </a:pPr>
            <a:r>
              <a:rPr dirty="0" sz="1450" spc="-10">
                <a:latin typeface="Times New Roman"/>
                <a:cs typeface="Times New Roman"/>
              </a:rPr>
              <a:t>‘Why didn’t </a:t>
            </a:r>
            <a:r>
              <a:rPr dirty="0" sz="1450" spc="-5">
                <a:latin typeface="Times New Roman"/>
                <a:cs typeface="Times New Roman"/>
              </a:rPr>
              <a:t>you </a:t>
            </a:r>
            <a:r>
              <a:rPr dirty="0" sz="1450" spc="-10">
                <a:latin typeface="Times New Roman"/>
                <a:cs typeface="Times New Roman"/>
              </a:rPr>
              <a:t>stay at Browndean?’ Morris ventured to enquire.  ‘Skittles!’ said </a:t>
            </a:r>
            <a:r>
              <a:rPr dirty="0" sz="1450" spc="-5">
                <a:latin typeface="Times New Roman"/>
                <a:cs typeface="Times New Roman"/>
              </a:rPr>
              <a:t>John. </a:t>
            </a:r>
            <a:r>
              <a:rPr dirty="0" sz="1450" spc="-10">
                <a:latin typeface="Times New Roman"/>
                <a:cs typeface="Times New Roman"/>
              </a:rPr>
              <a:t>‘On what? The Pink Un and </a:t>
            </a:r>
            <a:r>
              <a:rPr dirty="0" sz="1450" spc="-5">
                <a:latin typeface="Times New Roman"/>
                <a:cs typeface="Times New Roman"/>
              </a:rPr>
              <a:t>a </a:t>
            </a:r>
            <a:r>
              <a:rPr dirty="0" sz="1450" spc="-10">
                <a:latin typeface="Times New Roman"/>
                <a:cs typeface="Times New Roman"/>
              </a:rPr>
              <a:t>measly religious</a:t>
            </a:r>
            <a:r>
              <a:rPr dirty="0" sz="1450" spc="50">
                <a:latin typeface="Times New Roman"/>
                <a:cs typeface="Times New Roman"/>
              </a:rPr>
              <a:t> </a:t>
            </a:r>
            <a:r>
              <a:rPr dirty="0" sz="1450" spc="-10">
                <a:latin typeface="Times New Roman"/>
                <a:cs typeface="Times New Roman"/>
              </a:rPr>
              <a:t>paper?</a:t>
            </a:r>
            <a:endParaRPr sz="1450">
              <a:latin typeface="Times New Roman"/>
              <a:cs typeface="Times New Roman"/>
            </a:endParaRPr>
          </a:p>
          <a:p>
            <a:pPr algn="just" marL="12700" marR="6985">
              <a:lnSpc>
                <a:spcPts val="1730"/>
              </a:lnSpc>
              <a:spcBef>
                <a:spcPts val="55"/>
              </a:spcBef>
            </a:pPr>
            <a:r>
              <a:rPr dirty="0" sz="1450" spc="-5">
                <a:latin typeface="Times New Roman"/>
                <a:cs typeface="Times New Roman"/>
              </a:rPr>
              <a:t>I </a:t>
            </a:r>
            <a:r>
              <a:rPr dirty="0" sz="1450" spc="-10">
                <a:latin typeface="Times New Roman"/>
                <a:cs typeface="Times New Roman"/>
              </a:rPr>
              <a:t>had to leave Browndean;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to, I </a:t>
            </a:r>
            <a:r>
              <a:rPr dirty="0" sz="1450" spc="-10">
                <a:latin typeface="Times New Roman"/>
                <a:cs typeface="Times New Roman"/>
              </a:rPr>
              <a:t>tell </a:t>
            </a:r>
            <a:r>
              <a:rPr dirty="0" sz="1450" spc="-5">
                <a:latin typeface="Times New Roman"/>
                <a:cs typeface="Times New Roman"/>
              </a:rPr>
              <a:t>you. I got </a:t>
            </a:r>
            <a:r>
              <a:rPr dirty="0" sz="1450" spc="-10">
                <a:latin typeface="Times New Roman"/>
                <a:cs typeface="Times New Roman"/>
              </a:rPr>
              <a:t>tick at </a:t>
            </a:r>
            <a:r>
              <a:rPr dirty="0" sz="1450" spc="-5">
                <a:latin typeface="Times New Roman"/>
                <a:cs typeface="Times New Roman"/>
              </a:rPr>
              <a:t>a </a:t>
            </a:r>
            <a:r>
              <a:rPr dirty="0" sz="1450" spc="-10">
                <a:latin typeface="Times New Roman"/>
                <a:cs typeface="Times New Roman"/>
              </a:rPr>
              <a:t>public, and set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the Great </a:t>
            </a:r>
            <a:r>
              <a:rPr dirty="0" sz="1450" spc="-35">
                <a:latin typeface="Times New Roman"/>
                <a:cs typeface="Times New Roman"/>
              </a:rPr>
              <a:t>Vance; </a:t>
            </a:r>
            <a:r>
              <a:rPr dirty="0" sz="1450" spc="-10">
                <a:latin typeface="Times New Roman"/>
                <a:cs typeface="Times New Roman"/>
              </a:rPr>
              <a:t>so would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were leading such </a:t>
            </a:r>
            <a:r>
              <a:rPr dirty="0" sz="1450" spc="-5">
                <a:latin typeface="Times New Roman"/>
                <a:cs typeface="Times New Roman"/>
              </a:rPr>
              <a:t>a </a:t>
            </a:r>
            <a:r>
              <a:rPr dirty="0" sz="1450" spc="-10">
                <a:latin typeface="Times New Roman"/>
                <a:cs typeface="Times New Roman"/>
              </a:rPr>
              <a:t>beastly  existence! And </a:t>
            </a:r>
            <a:r>
              <a:rPr dirty="0" sz="1450" spc="-5">
                <a:latin typeface="Times New Roman"/>
                <a:cs typeface="Times New Roman"/>
              </a:rPr>
              <a:t>a </a:t>
            </a:r>
            <a:r>
              <a:rPr dirty="0" sz="1450" spc="-10">
                <a:latin typeface="Times New Roman"/>
                <a:cs typeface="Times New Roman"/>
              </a:rPr>
              <a:t>card stood me </a:t>
            </a:r>
            <a:r>
              <a:rPr dirty="0" sz="1450" spc="-5">
                <a:latin typeface="Times New Roman"/>
                <a:cs typeface="Times New Roman"/>
              </a:rPr>
              <a:t>a lot of </a:t>
            </a:r>
            <a:r>
              <a:rPr dirty="0" sz="1450" spc="-10">
                <a:latin typeface="Times New Roman"/>
                <a:cs typeface="Times New Roman"/>
              </a:rPr>
              <a:t>ale and </a:t>
            </a:r>
            <a:r>
              <a:rPr dirty="0" sz="1450" spc="-15">
                <a:latin typeface="Times New Roman"/>
                <a:cs typeface="Times New Roman"/>
              </a:rPr>
              <a:t>stuff, </a:t>
            </a:r>
            <a:r>
              <a:rPr dirty="0" sz="1450" spc="-10">
                <a:latin typeface="Times New Roman"/>
                <a:cs typeface="Times New Roman"/>
              </a:rPr>
              <a:t>and we </a:t>
            </a:r>
            <a:r>
              <a:rPr dirty="0" sz="1450" spc="-5">
                <a:latin typeface="Times New Roman"/>
                <a:cs typeface="Times New Roman"/>
              </a:rPr>
              <a:t>got </a:t>
            </a:r>
            <a:r>
              <a:rPr dirty="0" sz="1450" spc="-25">
                <a:latin typeface="Times New Roman"/>
                <a:cs typeface="Times New Roman"/>
              </a:rPr>
              <a:t>swipey,  </a:t>
            </a:r>
            <a:r>
              <a:rPr dirty="0" sz="1450" spc="-10">
                <a:latin typeface="Times New Roman"/>
                <a:cs typeface="Times New Roman"/>
              </a:rPr>
              <a:t>talking about music-halls and the piles </a:t>
            </a:r>
            <a:r>
              <a:rPr dirty="0" sz="1450" spc="-5">
                <a:latin typeface="Times New Roman"/>
                <a:cs typeface="Times New Roman"/>
              </a:rPr>
              <a:t>of </a:t>
            </a:r>
            <a:r>
              <a:rPr dirty="0" sz="1450" spc="-10">
                <a:latin typeface="Times New Roman"/>
                <a:cs typeface="Times New Roman"/>
              </a:rPr>
              <a:t>tin </a:t>
            </a:r>
            <a:r>
              <a:rPr dirty="0" sz="1450" spc="-5">
                <a:latin typeface="Times New Roman"/>
                <a:cs typeface="Times New Roman"/>
              </a:rPr>
              <a:t>I got </a:t>
            </a:r>
            <a:r>
              <a:rPr dirty="0" sz="1450" spc="-10">
                <a:latin typeface="Times New Roman"/>
                <a:cs typeface="Times New Roman"/>
              </a:rPr>
              <a:t>for singing; and then they  </a:t>
            </a:r>
            <a:r>
              <a:rPr dirty="0" sz="1450" spc="-5">
                <a:latin typeface="Times New Roman"/>
                <a:cs typeface="Times New Roman"/>
              </a:rPr>
              <a:t>got </a:t>
            </a:r>
            <a:r>
              <a:rPr dirty="0" sz="1450" spc="-10">
                <a:latin typeface="Times New Roman"/>
                <a:cs typeface="Times New Roman"/>
              </a:rPr>
              <a:t>me </a:t>
            </a:r>
            <a:r>
              <a:rPr dirty="0" sz="1450" spc="-5">
                <a:latin typeface="Times New Roman"/>
                <a:cs typeface="Times New Roman"/>
              </a:rPr>
              <a:t>on </a:t>
            </a:r>
            <a:r>
              <a:rPr dirty="0" sz="1450" spc="-10">
                <a:latin typeface="Times New Roman"/>
                <a:cs typeface="Times New Roman"/>
              </a:rPr>
              <a:t>to sing “Around her splendid form </a:t>
            </a:r>
            <a:r>
              <a:rPr dirty="0" sz="1450" spc="-5">
                <a:latin typeface="Times New Roman"/>
                <a:cs typeface="Times New Roman"/>
              </a:rPr>
              <a:t>I </a:t>
            </a:r>
            <a:r>
              <a:rPr dirty="0" sz="1450" spc="-10">
                <a:latin typeface="Times New Roman"/>
                <a:cs typeface="Times New Roman"/>
              </a:rPr>
              <a:t>weaved the magic circle,” and  then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couldn’t </a:t>
            </a:r>
            <a:r>
              <a:rPr dirty="0" sz="1450" spc="-5">
                <a:latin typeface="Times New Roman"/>
                <a:cs typeface="Times New Roman"/>
              </a:rPr>
              <a:t>be </a:t>
            </a:r>
            <a:r>
              <a:rPr dirty="0" sz="1450" spc="-35">
                <a:latin typeface="Times New Roman"/>
                <a:cs typeface="Times New Roman"/>
              </a:rPr>
              <a:t>Vance,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stuck to it like grim death </a:t>
            </a:r>
            <a:r>
              <a:rPr dirty="0" sz="1450" spc="-5">
                <a:latin typeface="Times New Roman"/>
                <a:cs typeface="Times New Roman"/>
              </a:rPr>
              <a:t>I </a:t>
            </a:r>
            <a:r>
              <a:rPr dirty="0" sz="1450" spc="-10">
                <a:latin typeface="Times New Roman"/>
                <a:cs typeface="Times New Roman"/>
              </a:rPr>
              <a:t>was. It was  rot </a:t>
            </a:r>
            <a:r>
              <a:rPr dirty="0" sz="1450" spc="-5">
                <a:latin typeface="Times New Roman"/>
                <a:cs typeface="Times New Roman"/>
              </a:rPr>
              <a:t>of </a:t>
            </a:r>
            <a:r>
              <a:rPr dirty="0" sz="1450" spc="-10">
                <a:latin typeface="Times New Roman"/>
                <a:cs typeface="Times New Roman"/>
              </a:rPr>
              <a:t>me to sing,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but I thought I </a:t>
            </a:r>
            <a:r>
              <a:rPr dirty="0" sz="1450" spc="-10">
                <a:latin typeface="Times New Roman"/>
                <a:cs typeface="Times New Roman"/>
              </a:rPr>
              <a:t>could brazen it </a:t>
            </a:r>
            <a:r>
              <a:rPr dirty="0" sz="1450" spc="-5">
                <a:latin typeface="Times New Roman"/>
                <a:cs typeface="Times New Roman"/>
              </a:rPr>
              <a:t>out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yokels. It settled my hash at the public,’ said </a:t>
            </a:r>
            <a:r>
              <a:rPr dirty="0" sz="1450" spc="-5">
                <a:latin typeface="Times New Roman"/>
                <a:cs typeface="Times New Roman"/>
              </a:rPr>
              <a:t>John,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sigh. ‘And then the  last thing was the</a:t>
            </a:r>
            <a:r>
              <a:rPr dirty="0" sz="1450" spc="5">
                <a:latin typeface="Times New Roman"/>
                <a:cs typeface="Times New Roman"/>
              </a:rPr>
              <a:t> </a:t>
            </a:r>
            <a:r>
              <a:rPr dirty="0" sz="1450" spc="-10">
                <a:latin typeface="Times New Roman"/>
                <a:cs typeface="Times New Roman"/>
              </a:rPr>
              <a:t>carpenter—’</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‘Our landlord?’ enquired</a:t>
            </a:r>
            <a:r>
              <a:rPr dirty="0" sz="1450" spc="-10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080" indent="255904">
              <a:lnSpc>
                <a:spcPts val="1730"/>
              </a:lnSpc>
              <a:spcBef>
                <a:spcPts val="844"/>
              </a:spcBef>
            </a:pPr>
            <a:r>
              <a:rPr dirty="0" sz="1450" spc="-20">
                <a:latin typeface="Times New Roman"/>
                <a:cs typeface="Times New Roman"/>
              </a:rPr>
              <a:t>‘That’s </a:t>
            </a:r>
            <a:r>
              <a:rPr dirty="0" sz="1450" spc="-10">
                <a:latin typeface="Times New Roman"/>
                <a:cs typeface="Times New Roman"/>
              </a:rPr>
              <a:t>the </a:t>
            </a:r>
            <a:r>
              <a:rPr dirty="0" sz="1450" spc="-20">
                <a:latin typeface="Times New Roman"/>
                <a:cs typeface="Times New Roman"/>
              </a:rPr>
              <a:t>party,’ </a:t>
            </a:r>
            <a:r>
              <a:rPr dirty="0" sz="1450" spc="-10">
                <a:latin typeface="Times New Roman"/>
                <a:cs typeface="Times New Roman"/>
              </a:rPr>
              <a:t>said </a:t>
            </a:r>
            <a:r>
              <a:rPr dirty="0" sz="1450" spc="-5">
                <a:latin typeface="Times New Roman"/>
                <a:cs typeface="Times New Roman"/>
              </a:rPr>
              <a:t>John. </a:t>
            </a:r>
            <a:r>
              <a:rPr dirty="0" sz="1450" spc="-10">
                <a:latin typeface="Times New Roman"/>
                <a:cs typeface="Times New Roman"/>
              </a:rPr>
              <a:t>‘He came nosing about the place, and then  wanted to know where the water-butt was, and the bedclothes. </a:t>
            </a:r>
            <a:r>
              <a:rPr dirty="0" sz="1450" spc="-5">
                <a:latin typeface="Times New Roman"/>
                <a:cs typeface="Times New Roman"/>
              </a:rPr>
              <a:t>I </a:t>
            </a:r>
            <a:r>
              <a:rPr dirty="0" sz="1450" spc="-10">
                <a:latin typeface="Times New Roman"/>
                <a:cs typeface="Times New Roman"/>
              </a:rPr>
              <a:t>told him to </a:t>
            </a:r>
            <a:r>
              <a:rPr dirty="0" sz="1450" spc="-5">
                <a:latin typeface="Times New Roman"/>
                <a:cs typeface="Times New Roman"/>
              </a:rPr>
              <a:t>go  </a:t>
            </a:r>
            <a:r>
              <a:rPr dirty="0" sz="1450" spc="-10">
                <a:latin typeface="Times New Roman"/>
                <a:cs typeface="Times New Roman"/>
              </a:rPr>
              <a:t>to the devil; so would </a:t>
            </a:r>
            <a:r>
              <a:rPr dirty="0" sz="1450" spc="-5">
                <a:latin typeface="Times New Roman"/>
                <a:cs typeface="Times New Roman"/>
              </a:rPr>
              <a:t>you too, </a:t>
            </a:r>
            <a:r>
              <a:rPr dirty="0" sz="1450" spc="-10">
                <a:latin typeface="Times New Roman"/>
                <a:cs typeface="Times New Roman"/>
              </a:rPr>
              <a:t>when there was </a:t>
            </a:r>
            <a:r>
              <a:rPr dirty="0" sz="1450" spc="-5">
                <a:latin typeface="Times New Roman"/>
                <a:cs typeface="Times New Roman"/>
              </a:rPr>
              <a:t>no </a:t>
            </a:r>
            <a:r>
              <a:rPr dirty="0" sz="1450" spc="-10">
                <a:latin typeface="Times New Roman"/>
                <a:cs typeface="Times New Roman"/>
              </a:rPr>
              <a:t>possible thing to say! And  then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had pawned them, and did </a:t>
            </a:r>
            <a:r>
              <a:rPr dirty="0" sz="1450" spc="-5">
                <a:latin typeface="Times New Roman"/>
                <a:cs typeface="Times New Roman"/>
              </a:rPr>
              <a:t>I </a:t>
            </a:r>
            <a:r>
              <a:rPr dirty="0" sz="1450" spc="-10">
                <a:latin typeface="Times New Roman"/>
                <a:cs typeface="Times New Roman"/>
              </a:rPr>
              <a:t>know it was felony? Then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pretty neat stroke. </a:t>
            </a:r>
            <a:r>
              <a:rPr dirty="0" sz="1450" spc="-5">
                <a:latin typeface="Times New Roman"/>
                <a:cs typeface="Times New Roman"/>
              </a:rPr>
              <a:t>I </a:t>
            </a:r>
            <a:r>
              <a:rPr dirty="0" sz="1450" spc="-10">
                <a:latin typeface="Times New Roman"/>
                <a:cs typeface="Times New Roman"/>
              </a:rPr>
              <a:t>remembered </a:t>
            </a:r>
            <a:r>
              <a:rPr dirty="0" sz="1450" spc="-5">
                <a:latin typeface="Times New Roman"/>
                <a:cs typeface="Times New Roman"/>
              </a:rPr>
              <a:t>he </a:t>
            </a:r>
            <a:r>
              <a:rPr dirty="0" sz="1450" spc="-10">
                <a:latin typeface="Times New Roman"/>
                <a:cs typeface="Times New Roman"/>
              </a:rPr>
              <a:t>was deaf, and talked </a:t>
            </a:r>
            <a:r>
              <a:rPr dirty="0" sz="1450" spc="-5">
                <a:latin typeface="Times New Roman"/>
                <a:cs typeface="Times New Roman"/>
              </a:rPr>
              <a:t>a </a:t>
            </a:r>
            <a:r>
              <a:rPr dirty="0" sz="1450" spc="-10">
                <a:latin typeface="Times New Roman"/>
                <a:cs typeface="Times New Roman"/>
              </a:rPr>
              <a:t>whole </a:t>
            </a:r>
            <a:r>
              <a:rPr dirty="0" sz="1450" spc="-5">
                <a:latin typeface="Times New Roman"/>
                <a:cs typeface="Times New Roman"/>
              </a:rPr>
              <a:t>lot of </a:t>
            </a:r>
            <a:r>
              <a:rPr dirty="0" sz="1450" spc="-10">
                <a:latin typeface="Times New Roman"/>
                <a:cs typeface="Times New Roman"/>
              </a:rPr>
              <a:t>rot,  very </a:t>
            </a:r>
            <a:r>
              <a:rPr dirty="0" sz="1450" spc="-20">
                <a:latin typeface="Times New Roman"/>
                <a:cs typeface="Times New Roman"/>
              </a:rPr>
              <a:t>politely, </a:t>
            </a:r>
            <a:r>
              <a:rPr dirty="0" sz="1450" spc="-10">
                <a:latin typeface="Times New Roman"/>
                <a:cs typeface="Times New Roman"/>
              </a:rPr>
              <a:t>just so low </a:t>
            </a:r>
            <a:r>
              <a:rPr dirty="0" sz="1450" spc="-5">
                <a:latin typeface="Times New Roman"/>
                <a:cs typeface="Times New Roman"/>
              </a:rPr>
              <a:t>he </a:t>
            </a:r>
            <a:r>
              <a:rPr dirty="0" sz="1450" spc="-10">
                <a:latin typeface="Times New Roman"/>
                <a:cs typeface="Times New Roman"/>
              </a:rPr>
              <a:t>couldn’t hear </a:t>
            </a:r>
            <a:r>
              <a:rPr dirty="0" sz="1450" spc="-5">
                <a:latin typeface="Times New Roman"/>
                <a:cs typeface="Times New Roman"/>
              </a:rPr>
              <a:t>a </a:t>
            </a:r>
            <a:r>
              <a:rPr dirty="0" sz="1450" spc="-10">
                <a:latin typeface="Times New Roman"/>
                <a:cs typeface="Times New Roman"/>
              </a:rPr>
              <a:t>word. “I don’t hear </a:t>
            </a:r>
            <a:r>
              <a:rPr dirty="0" sz="1450" spc="-5">
                <a:latin typeface="Times New Roman"/>
                <a:cs typeface="Times New Roman"/>
              </a:rPr>
              <a:t>you,” </a:t>
            </a:r>
            <a:r>
              <a:rPr dirty="0" sz="1450" spc="-10">
                <a:latin typeface="Times New Roman"/>
                <a:cs typeface="Times New Roman"/>
              </a:rPr>
              <a:t>says he.  “I know </a:t>
            </a:r>
            <a:r>
              <a:rPr dirty="0" sz="1450" spc="-5">
                <a:latin typeface="Times New Roman"/>
                <a:cs typeface="Times New Roman"/>
              </a:rPr>
              <a:t>you </a:t>
            </a:r>
            <a:r>
              <a:rPr dirty="0" sz="1450" spc="-10">
                <a:latin typeface="Times New Roman"/>
                <a:cs typeface="Times New Roman"/>
              </a:rPr>
              <a:t>don’t, my buck, and </a:t>
            </a:r>
            <a:r>
              <a:rPr dirty="0" sz="1450" spc="-5">
                <a:latin typeface="Times New Roman"/>
                <a:cs typeface="Times New Roman"/>
              </a:rPr>
              <a:t>I </a:t>
            </a:r>
            <a:r>
              <a:rPr dirty="0" sz="1450" spc="-10">
                <a:latin typeface="Times New Roman"/>
                <a:cs typeface="Times New Roman"/>
              </a:rPr>
              <a:t>don’t mean </a:t>
            </a:r>
            <a:r>
              <a:rPr dirty="0" sz="1450" spc="-5">
                <a:latin typeface="Times New Roman"/>
                <a:cs typeface="Times New Roman"/>
              </a:rPr>
              <a:t>you to,” </a:t>
            </a:r>
            <a:r>
              <a:rPr dirty="0" sz="1450" spc="-10">
                <a:latin typeface="Times New Roman"/>
                <a:cs typeface="Times New Roman"/>
              </a:rPr>
              <a:t>says I, smiling away  like </a:t>
            </a:r>
            <a:r>
              <a:rPr dirty="0" sz="1450" spc="-5">
                <a:latin typeface="Times New Roman"/>
                <a:cs typeface="Times New Roman"/>
              </a:rPr>
              <a:t>a </a:t>
            </a:r>
            <a:r>
              <a:rPr dirty="0" sz="1450" spc="-15">
                <a:latin typeface="Times New Roman"/>
                <a:cs typeface="Times New Roman"/>
              </a:rPr>
              <a:t>haberdasher. </a:t>
            </a:r>
            <a:r>
              <a:rPr dirty="0" sz="1450" spc="-10">
                <a:latin typeface="Times New Roman"/>
                <a:cs typeface="Times New Roman"/>
              </a:rPr>
              <a:t>“I’m hard </a:t>
            </a:r>
            <a:r>
              <a:rPr dirty="0" sz="1450" spc="-5">
                <a:latin typeface="Times New Roman"/>
                <a:cs typeface="Times New Roman"/>
              </a:rPr>
              <a:t>of </a:t>
            </a:r>
            <a:r>
              <a:rPr dirty="0" sz="1450" spc="-10">
                <a:latin typeface="Times New Roman"/>
                <a:cs typeface="Times New Roman"/>
              </a:rPr>
              <a:t>hearing,” </a:t>
            </a:r>
            <a:r>
              <a:rPr dirty="0" sz="1450" spc="-5">
                <a:latin typeface="Times New Roman"/>
                <a:cs typeface="Times New Roman"/>
              </a:rPr>
              <a:t>he </a:t>
            </a:r>
            <a:r>
              <a:rPr dirty="0" sz="1450" spc="-10">
                <a:latin typeface="Times New Roman"/>
                <a:cs typeface="Times New Roman"/>
              </a:rPr>
              <a:t>roars. “I’d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pretty </a:t>
            </a:r>
            <a:r>
              <a:rPr dirty="0" sz="1450" spc="-5">
                <a:latin typeface="Times New Roman"/>
                <a:cs typeface="Times New Roman"/>
              </a:rPr>
              <a:t>hot  </a:t>
            </a:r>
            <a:r>
              <a:rPr dirty="0" sz="1450" spc="-10">
                <a:latin typeface="Times New Roman"/>
                <a:cs typeface="Times New Roman"/>
              </a:rPr>
              <a:t>corner if </a:t>
            </a:r>
            <a:r>
              <a:rPr dirty="0" sz="1450" spc="-5">
                <a:latin typeface="Times New Roman"/>
                <a:cs typeface="Times New Roman"/>
              </a:rPr>
              <a:t>you </a:t>
            </a:r>
            <a:r>
              <a:rPr dirty="0" sz="1450" spc="-10">
                <a:latin typeface="Times New Roman"/>
                <a:cs typeface="Times New Roman"/>
              </a:rPr>
              <a:t>weren’t,” says I, making signs as if </a:t>
            </a:r>
            <a:r>
              <a:rPr dirty="0" sz="1450" spc="-5">
                <a:latin typeface="Times New Roman"/>
                <a:cs typeface="Times New Roman"/>
              </a:rPr>
              <a:t>I </a:t>
            </a:r>
            <a:r>
              <a:rPr dirty="0" sz="1450" spc="-10">
                <a:latin typeface="Times New Roman"/>
                <a:cs typeface="Times New Roman"/>
              </a:rPr>
              <a:t>was explaining everything.  It was tip-top as long as it lasted. </a:t>
            </a: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said, “I’m deaf, worse luck, </a:t>
            </a:r>
            <a:r>
              <a:rPr dirty="0" sz="1450" spc="-5">
                <a:latin typeface="Times New Roman"/>
                <a:cs typeface="Times New Roman"/>
              </a:rPr>
              <a:t>but I  </a:t>
            </a:r>
            <a:r>
              <a:rPr dirty="0" sz="1450" spc="-10">
                <a:latin typeface="Times New Roman"/>
                <a:cs typeface="Times New Roman"/>
              </a:rPr>
              <a:t>bet the constable can hear </a:t>
            </a:r>
            <a:r>
              <a:rPr dirty="0" sz="1450" spc="-5">
                <a:latin typeface="Times New Roman"/>
                <a:cs typeface="Times New Roman"/>
              </a:rPr>
              <a:t>you.” </a:t>
            </a:r>
            <a:r>
              <a:rPr dirty="0" sz="1450" spc="-10">
                <a:latin typeface="Times New Roman"/>
                <a:cs typeface="Times New Roman"/>
              </a:rPr>
              <a:t>And </a:t>
            </a:r>
            <a:r>
              <a:rPr dirty="0" sz="1450" spc="-15">
                <a:latin typeface="Times New Roman"/>
                <a:cs typeface="Times New Roman"/>
              </a:rPr>
              <a:t>off </a:t>
            </a:r>
            <a:r>
              <a:rPr dirty="0" sz="1450" spc="-5">
                <a:latin typeface="Times New Roman"/>
                <a:cs typeface="Times New Roman"/>
              </a:rPr>
              <a:t>he </a:t>
            </a:r>
            <a:r>
              <a:rPr dirty="0" sz="1450" spc="-10">
                <a:latin typeface="Times New Roman"/>
                <a:cs typeface="Times New Roman"/>
              </a:rPr>
              <a:t>started </a:t>
            </a:r>
            <a:r>
              <a:rPr dirty="0" sz="1450" spc="-5">
                <a:latin typeface="Times New Roman"/>
                <a:cs typeface="Times New Roman"/>
              </a:rPr>
              <a:t>one </a:t>
            </a:r>
            <a:r>
              <a:rPr dirty="0" sz="1450" spc="-35">
                <a:latin typeface="Times New Roman"/>
                <a:cs typeface="Times New Roman"/>
              </a:rPr>
              <a:t>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They </a:t>
            </a:r>
            <a:r>
              <a:rPr dirty="0" sz="1450" spc="-5">
                <a:latin typeface="Times New Roman"/>
                <a:cs typeface="Times New Roman"/>
              </a:rPr>
              <a:t>got a </a:t>
            </a:r>
            <a:r>
              <a:rPr dirty="0" sz="1450" spc="-10">
                <a:latin typeface="Times New Roman"/>
                <a:cs typeface="Times New Roman"/>
              </a:rPr>
              <a:t>spirit-lamp and the Pink Un, and that old religious </a:t>
            </a:r>
            <a:r>
              <a:rPr dirty="0" sz="1450" spc="-20">
                <a:latin typeface="Times New Roman"/>
                <a:cs typeface="Times New Roman"/>
              </a:rPr>
              <a:t>paper, </a:t>
            </a:r>
            <a:r>
              <a:rPr dirty="0" sz="1450" spc="-10">
                <a:latin typeface="Times New Roman"/>
                <a:cs typeface="Times New Roman"/>
              </a:rPr>
              <a:t>and  another periodical </a:t>
            </a:r>
            <a:r>
              <a:rPr dirty="0" sz="1450" spc="-5">
                <a:latin typeface="Times New Roman"/>
                <a:cs typeface="Times New Roman"/>
              </a:rPr>
              <a:t>you </a:t>
            </a:r>
            <a:r>
              <a:rPr dirty="0" sz="1450" spc="-10">
                <a:latin typeface="Times New Roman"/>
                <a:cs typeface="Times New Roman"/>
              </a:rPr>
              <a:t>sent me.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must have been drunk—it had </a:t>
            </a:r>
            <a:r>
              <a:rPr dirty="0" sz="1450" spc="-5">
                <a:latin typeface="Times New Roman"/>
                <a:cs typeface="Times New Roman"/>
              </a:rPr>
              <a:t>a  </a:t>
            </a:r>
            <a:r>
              <a:rPr dirty="0" sz="1450" spc="-10">
                <a:latin typeface="Times New Roman"/>
                <a:cs typeface="Times New Roman"/>
              </a:rPr>
              <a:t>name like </a:t>
            </a:r>
            <a:r>
              <a:rPr dirty="0" sz="1450" spc="-5">
                <a:latin typeface="Times New Roman"/>
                <a:cs typeface="Times New Roman"/>
              </a:rPr>
              <a:t>one of </a:t>
            </a:r>
            <a:r>
              <a:rPr dirty="0" sz="1450" spc="-10">
                <a:latin typeface="Times New Roman"/>
                <a:cs typeface="Times New Roman"/>
              </a:rPr>
              <a:t>those spots that Uncle Joseph used to hold forth at, and it was  all full </a:t>
            </a:r>
            <a:r>
              <a:rPr dirty="0" sz="1450" spc="-5">
                <a:latin typeface="Times New Roman"/>
                <a:cs typeface="Times New Roman"/>
              </a:rPr>
              <a:t>of </a:t>
            </a:r>
            <a:r>
              <a:rPr dirty="0" sz="1450" spc="-10">
                <a:latin typeface="Times New Roman"/>
                <a:cs typeface="Times New Roman"/>
              </a:rPr>
              <a:t>the most awful swipes about poetry and the use </a:t>
            </a:r>
            <a:r>
              <a:rPr dirty="0" sz="1450" spc="-5">
                <a:latin typeface="Times New Roman"/>
                <a:cs typeface="Times New Roman"/>
              </a:rPr>
              <a:t>of </a:t>
            </a:r>
            <a:r>
              <a:rPr dirty="0" sz="1450" spc="-10">
                <a:latin typeface="Times New Roman"/>
                <a:cs typeface="Times New Roman"/>
              </a:rPr>
              <a:t>the globes. It was  the kind </a:t>
            </a:r>
            <a:r>
              <a:rPr dirty="0" sz="1450" spc="-5">
                <a:latin typeface="Times New Roman"/>
                <a:cs typeface="Times New Roman"/>
              </a:rPr>
              <a:t>of </a:t>
            </a:r>
            <a:r>
              <a:rPr dirty="0" sz="1450" spc="-10">
                <a:latin typeface="Times New Roman"/>
                <a:cs typeface="Times New Roman"/>
              </a:rPr>
              <a:t>thing that </a:t>
            </a:r>
            <a:r>
              <a:rPr dirty="0" sz="1450" spc="-5">
                <a:latin typeface="Times New Roman"/>
                <a:cs typeface="Times New Roman"/>
              </a:rPr>
              <a:t>nobody </a:t>
            </a:r>
            <a:r>
              <a:rPr dirty="0" sz="1450" spc="-10">
                <a:latin typeface="Times New Roman"/>
                <a:cs typeface="Times New Roman"/>
              </a:rPr>
              <a:t>could read </a:t>
            </a:r>
            <a:r>
              <a:rPr dirty="0" sz="1450" spc="-5">
                <a:latin typeface="Times New Roman"/>
                <a:cs typeface="Times New Roman"/>
              </a:rPr>
              <a:t>out of a </a:t>
            </a:r>
            <a:r>
              <a:rPr dirty="0" sz="1450" spc="-10">
                <a:latin typeface="Times New Roman"/>
                <a:cs typeface="Times New Roman"/>
              </a:rPr>
              <a:t>lunatic asylum. The  Athaeneum, that was the name! </a:t>
            </a:r>
            <a:r>
              <a:rPr dirty="0" sz="1450" spc="-25">
                <a:latin typeface="Times New Roman"/>
                <a:cs typeface="Times New Roman"/>
              </a:rPr>
              <a:t>Golly, </a:t>
            </a:r>
            <a:r>
              <a:rPr dirty="0" sz="1450" spc="-10">
                <a:latin typeface="Times New Roman"/>
                <a:cs typeface="Times New Roman"/>
              </a:rPr>
              <a:t>what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paper!’</a:t>
            </a:r>
            <a:endParaRPr sz="1450">
              <a:latin typeface="Times New Roman"/>
              <a:cs typeface="Times New Roman"/>
            </a:endParaRPr>
          </a:p>
          <a:p>
            <a:pPr algn="just" marL="268605">
              <a:lnSpc>
                <a:spcPct val="100000"/>
              </a:lnSpc>
              <a:spcBef>
                <a:spcPts val="630"/>
              </a:spcBef>
            </a:pPr>
            <a:r>
              <a:rPr dirty="0" sz="1450" spc="-10">
                <a:latin typeface="Times New Roman"/>
                <a:cs typeface="Times New Roman"/>
              </a:rPr>
              <a:t>‘Athenaeum, </a:t>
            </a:r>
            <a:r>
              <a:rPr dirty="0" sz="1450" spc="-5">
                <a:latin typeface="Times New Roman"/>
                <a:cs typeface="Times New Roman"/>
              </a:rPr>
              <a:t>you </a:t>
            </a:r>
            <a:r>
              <a:rPr dirty="0" sz="1450" spc="-10">
                <a:latin typeface="Times New Roman"/>
                <a:cs typeface="Times New Roman"/>
              </a:rPr>
              <a:t>mean,’ said</a:t>
            </a:r>
            <a:r>
              <a:rPr dirty="0" sz="1450" spc="-105">
                <a:latin typeface="Times New Roman"/>
                <a:cs typeface="Times New Roman"/>
              </a:rPr>
              <a:t> </a:t>
            </a:r>
            <a:r>
              <a:rPr dirty="0" sz="1450" spc="-10">
                <a:latin typeface="Times New Roman"/>
                <a:cs typeface="Times New Roman"/>
              </a:rPr>
              <a:t>Morris.</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 don’t care what </a:t>
            </a:r>
            <a:r>
              <a:rPr dirty="0" sz="1450" spc="-5">
                <a:latin typeface="Times New Roman"/>
                <a:cs typeface="Times New Roman"/>
              </a:rPr>
              <a:t>you </a:t>
            </a:r>
            <a:r>
              <a:rPr dirty="0" sz="1450" spc="-10">
                <a:latin typeface="Times New Roman"/>
                <a:cs typeface="Times New Roman"/>
              </a:rPr>
              <a:t>call it,’ said </a:t>
            </a:r>
            <a:r>
              <a:rPr dirty="0" sz="1450" spc="-5">
                <a:latin typeface="Times New Roman"/>
                <a:cs typeface="Times New Roman"/>
              </a:rPr>
              <a:t>John, </a:t>
            </a:r>
            <a:r>
              <a:rPr dirty="0" sz="1450" spc="-10">
                <a:latin typeface="Times New Roman"/>
                <a:cs typeface="Times New Roman"/>
              </a:rPr>
              <a:t>‘so as </a:t>
            </a:r>
            <a:r>
              <a:rPr dirty="0" sz="1450" spc="-5">
                <a:latin typeface="Times New Roman"/>
                <a:cs typeface="Times New Roman"/>
              </a:rPr>
              <a:t>I </a:t>
            </a:r>
            <a:r>
              <a:rPr dirty="0" sz="1450" spc="-10">
                <a:latin typeface="Times New Roman"/>
                <a:cs typeface="Times New Roman"/>
              </a:rPr>
              <a:t>don’t require to take it in!  There, </a:t>
            </a:r>
            <a:r>
              <a:rPr dirty="0" sz="1450" spc="-5">
                <a:latin typeface="Times New Roman"/>
                <a:cs typeface="Times New Roman"/>
              </a:rPr>
              <a:t>I </a:t>
            </a:r>
            <a:r>
              <a:rPr dirty="0" sz="1450" spc="-10">
                <a:latin typeface="Times New Roman"/>
                <a:cs typeface="Times New Roman"/>
              </a:rPr>
              <a:t>feel </a:t>
            </a:r>
            <a:r>
              <a:rPr dirty="0" sz="1450" spc="-20">
                <a:latin typeface="Times New Roman"/>
                <a:cs typeface="Times New Roman"/>
              </a:rPr>
              <a:t>better. </a:t>
            </a:r>
            <a:r>
              <a:rPr dirty="0" sz="1450" spc="-10">
                <a:latin typeface="Times New Roman"/>
                <a:cs typeface="Times New Roman"/>
              </a:rPr>
              <a:t>Now I’m going to sit </a:t>
            </a:r>
            <a:r>
              <a:rPr dirty="0" sz="1450" spc="-5">
                <a:latin typeface="Times New Roman"/>
                <a:cs typeface="Times New Roman"/>
              </a:rPr>
              <a:t>by </a:t>
            </a:r>
            <a:r>
              <a:rPr dirty="0" sz="1450" spc="-10">
                <a:latin typeface="Times New Roman"/>
                <a:cs typeface="Times New Roman"/>
              </a:rPr>
              <a:t>the fire in the easy-chair; pass me  the cheese, and the </a:t>
            </a:r>
            <a:r>
              <a:rPr dirty="0" sz="1450" spc="-25">
                <a:latin typeface="Times New Roman"/>
                <a:cs typeface="Times New Roman"/>
              </a:rPr>
              <a:t>celery, </a:t>
            </a:r>
            <a:r>
              <a:rPr dirty="0" sz="1450" spc="-10">
                <a:latin typeface="Times New Roman"/>
                <a:cs typeface="Times New Roman"/>
              </a:rPr>
              <a:t>and the bottle </a:t>
            </a:r>
            <a:r>
              <a:rPr dirty="0" sz="1450" spc="-5">
                <a:latin typeface="Times New Roman"/>
                <a:cs typeface="Times New Roman"/>
              </a:rPr>
              <a:t>of </a:t>
            </a:r>
            <a:r>
              <a:rPr dirty="0" sz="1450" spc="-10">
                <a:latin typeface="Times New Roman"/>
                <a:cs typeface="Times New Roman"/>
              </a:rPr>
              <a:t>port—no, </a:t>
            </a:r>
            <a:r>
              <a:rPr dirty="0" sz="1450" spc="-5">
                <a:latin typeface="Times New Roman"/>
                <a:cs typeface="Times New Roman"/>
              </a:rPr>
              <a:t>a </a:t>
            </a:r>
            <a:r>
              <a:rPr dirty="0" sz="1450" spc="-10">
                <a:latin typeface="Times New Roman"/>
                <a:cs typeface="Times New Roman"/>
              </a:rPr>
              <a:t>champagne glass, it  </a:t>
            </a:r>
            <a:r>
              <a:rPr dirty="0" sz="1450" spc="-5">
                <a:latin typeface="Times New Roman"/>
                <a:cs typeface="Times New Roman"/>
              </a:rPr>
              <a:t>holds </a:t>
            </a:r>
            <a:r>
              <a:rPr dirty="0" sz="1450" spc="-10">
                <a:latin typeface="Times New Roman"/>
                <a:cs typeface="Times New Roman"/>
              </a:rPr>
              <a:t>more. And now </a:t>
            </a:r>
            <a:r>
              <a:rPr dirty="0" sz="1450" spc="-5">
                <a:latin typeface="Times New Roman"/>
                <a:cs typeface="Times New Roman"/>
              </a:rPr>
              <a:t>you </a:t>
            </a:r>
            <a:r>
              <a:rPr dirty="0" sz="1450" spc="-10">
                <a:latin typeface="Times New Roman"/>
                <a:cs typeface="Times New Roman"/>
              </a:rPr>
              <a:t>can pitch </a:t>
            </a:r>
            <a:r>
              <a:rPr dirty="0" sz="1450" spc="-5">
                <a:latin typeface="Times New Roman"/>
                <a:cs typeface="Times New Roman"/>
              </a:rPr>
              <a:t>in; </a:t>
            </a:r>
            <a:r>
              <a:rPr dirty="0" sz="1450" spc="-20">
                <a:latin typeface="Times New Roman"/>
                <a:cs typeface="Times New Roman"/>
              </a:rPr>
              <a:t>there’s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fish left and </a:t>
            </a:r>
            <a:r>
              <a:rPr dirty="0" sz="1450" spc="-5">
                <a:latin typeface="Times New Roman"/>
                <a:cs typeface="Times New Roman"/>
              </a:rPr>
              <a:t>a </a:t>
            </a:r>
            <a:r>
              <a:rPr dirty="0" sz="1450" spc="-10">
                <a:latin typeface="Times New Roman"/>
                <a:cs typeface="Times New Roman"/>
              </a:rPr>
              <a:t>chop,  and some fizz. Ah,’ sighed the refreshed pedestrian, ‘Michael was right about  that port; </a:t>
            </a:r>
            <a:r>
              <a:rPr dirty="0" sz="1450" spc="-20">
                <a:latin typeface="Times New Roman"/>
                <a:cs typeface="Times New Roman"/>
              </a:rPr>
              <a:t>there’s </a:t>
            </a:r>
            <a:r>
              <a:rPr dirty="0" sz="1450" spc="-10">
                <a:latin typeface="Times New Roman"/>
                <a:cs typeface="Times New Roman"/>
              </a:rPr>
              <a:t>old and vatted for </a:t>
            </a:r>
            <a:r>
              <a:rPr dirty="0" sz="1450" spc="-5">
                <a:latin typeface="Times New Roman"/>
                <a:cs typeface="Times New Roman"/>
              </a:rPr>
              <a:t>you! </a:t>
            </a:r>
            <a:r>
              <a:rPr dirty="0" sz="1450" spc="-20">
                <a:latin typeface="Times New Roman"/>
                <a:cs typeface="Times New Roman"/>
              </a:rPr>
              <a:t>Michael’s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like; </a:t>
            </a:r>
            <a:r>
              <a:rPr dirty="0" sz="1450" spc="-30">
                <a:latin typeface="Times New Roman"/>
                <a:cs typeface="Times New Roman"/>
              </a:rPr>
              <a:t>he’s </a:t>
            </a:r>
            <a:r>
              <a:rPr dirty="0" sz="1450" spc="-10">
                <a:latin typeface="Times New Roman"/>
                <a:cs typeface="Times New Roman"/>
              </a:rPr>
              <a:t>clever  and reads </a:t>
            </a:r>
            <a:r>
              <a:rPr dirty="0" sz="1450" spc="-5">
                <a:latin typeface="Times New Roman"/>
                <a:cs typeface="Times New Roman"/>
              </a:rPr>
              <a:t>books, </a:t>
            </a:r>
            <a:r>
              <a:rPr dirty="0" sz="1450" spc="-10">
                <a:latin typeface="Times New Roman"/>
                <a:cs typeface="Times New Roman"/>
              </a:rPr>
              <a:t>and the Athaeneum, and all that; </a:t>
            </a:r>
            <a:r>
              <a:rPr dirty="0" sz="1450" spc="-5">
                <a:latin typeface="Times New Roman"/>
                <a:cs typeface="Times New Roman"/>
              </a:rPr>
              <a:t>but </a:t>
            </a:r>
            <a:r>
              <a:rPr dirty="0" sz="1450" spc="-30">
                <a:latin typeface="Times New Roman"/>
                <a:cs typeface="Times New Roman"/>
              </a:rPr>
              <a:t>he’s </a:t>
            </a:r>
            <a:r>
              <a:rPr dirty="0" sz="1450" spc="-5">
                <a:latin typeface="Times New Roman"/>
                <a:cs typeface="Times New Roman"/>
              </a:rPr>
              <a:t>not </a:t>
            </a:r>
            <a:r>
              <a:rPr dirty="0" sz="1450" spc="-10">
                <a:latin typeface="Times New Roman"/>
                <a:cs typeface="Times New Roman"/>
              </a:rPr>
              <a:t>dreary to meet,  </a:t>
            </a:r>
            <a:r>
              <a:rPr dirty="0" sz="1450" spc="-5">
                <a:latin typeface="Times New Roman"/>
                <a:cs typeface="Times New Roman"/>
              </a:rPr>
              <a:t>he </a:t>
            </a:r>
            <a:r>
              <a:rPr dirty="0" sz="1450" spc="-10">
                <a:latin typeface="Times New Roman"/>
                <a:cs typeface="Times New Roman"/>
              </a:rPr>
              <a:t>don’t talk Athaeneum like the other parties; </a:t>
            </a:r>
            <a:r>
              <a:rPr dirty="0" sz="1450" spc="-30">
                <a:latin typeface="Times New Roman"/>
                <a:cs typeface="Times New Roman"/>
              </a:rPr>
              <a:t>why, </a:t>
            </a:r>
            <a:r>
              <a:rPr dirty="0" sz="1450" spc="-10">
                <a:latin typeface="Times New Roman"/>
                <a:cs typeface="Times New Roman"/>
              </a:rPr>
              <a:t>the most </a:t>
            </a:r>
            <a:r>
              <a:rPr dirty="0" sz="1450" spc="-5">
                <a:latin typeface="Times New Roman"/>
                <a:cs typeface="Times New Roman"/>
              </a:rPr>
              <a:t>of </a:t>
            </a:r>
            <a:r>
              <a:rPr dirty="0" sz="1450" spc="-10">
                <a:latin typeface="Times New Roman"/>
                <a:cs typeface="Times New Roman"/>
              </a:rPr>
              <a:t>them would  throw </a:t>
            </a:r>
            <a:r>
              <a:rPr dirty="0" sz="1450" spc="-5">
                <a:latin typeface="Times New Roman"/>
                <a:cs typeface="Times New Roman"/>
              </a:rPr>
              <a:t>a </a:t>
            </a:r>
            <a:r>
              <a:rPr dirty="0" sz="1450" spc="-10">
                <a:latin typeface="Times New Roman"/>
                <a:cs typeface="Times New Roman"/>
              </a:rPr>
              <a:t>blight over </a:t>
            </a:r>
            <a:r>
              <a:rPr dirty="0" sz="1450" spc="-5">
                <a:latin typeface="Times New Roman"/>
                <a:cs typeface="Times New Roman"/>
              </a:rPr>
              <a:t>a </a:t>
            </a:r>
            <a:r>
              <a:rPr dirty="0" sz="1450" spc="-10">
                <a:latin typeface="Times New Roman"/>
                <a:cs typeface="Times New Roman"/>
              </a:rPr>
              <a:t>skittle alley! </a:t>
            </a:r>
            <a:r>
              <a:rPr dirty="0" sz="1450" spc="-25">
                <a:latin typeface="Times New Roman"/>
                <a:cs typeface="Times New Roman"/>
              </a:rPr>
              <a:t>Talking </a:t>
            </a:r>
            <a:r>
              <a:rPr dirty="0" sz="1450" spc="-5">
                <a:latin typeface="Times New Roman"/>
                <a:cs typeface="Times New Roman"/>
              </a:rPr>
              <a:t>of </a:t>
            </a:r>
            <a:r>
              <a:rPr dirty="0" sz="1450" spc="-10">
                <a:latin typeface="Times New Roman"/>
                <a:cs typeface="Times New Roman"/>
              </a:rPr>
              <a:t>Michael, </a:t>
            </a:r>
            <a:r>
              <a:rPr dirty="0" sz="1450" spc="-5">
                <a:latin typeface="Times New Roman"/>
                <a:cs typeface="Times New Roman"/>
              </a:rPr>
              <a:t>I </a:t>
            </a:r>
            <a:r>
              <a:rPr dirty="0" sz="1450" spc="-15">
                <a:latin typeface="Times New Roman"/>
                <a:cs typeface="Times New Roman"/>
              </a:rPr>
              <a:t>ain’t </a:t>
            </a:r>
            <a:r>
              <a:rPr dirty="0" sz="1450" spc="-10">
                <a:latin typeface="Times New Roman"/>
                <a:cs typeface="Times New Roman"/>
              </a:rPr>
              <a:t>bored myself to  </a:t>
            </a:r>
            <a:r>
              <a:rPr dirty="0" sz="1450" spc="-5">
                <a:latin typeface="Times New Roman"/>
                <a:cs typeface="Times New Roman"/>
              </a:rPr>
              <a:t>put </a:t>
            </a:r>
            <a:r>
              <a:rPr dirty="0" sz="1450" spc="-10">
                <a:latin typeface="Times New Roman"/>
                <a:cs typeface="Times New Roman"/>
              </a:rPr>
              <a:t>the question, because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knew it from the first. </a:t>
            </a:r>
            <a:r>
              <a:rPr dirty="0" sz="1450" spc="-35">
                <a:latin typeface="Times New Roman"/>
                <a:cs typeface="Times New Roman"/>
              </a:rPr>
              <a:t>You’ve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hash </a:t>
            </a:r>
            <a:r>
              <a:rPr dirty="0" sz="1450" spc="-5">
                <a:latin typeface="Times New Roman"/>
                <a:cs typeface="Times New Roman"/>
              </a:rPr>
              <a:t>of </a:t>
            </a:r>
            <a:r>
              <a:rPr dirty="0" sz="1450" spc="-10">
                <a:latin typeface="Times New Roman"/>
                <a:cs typeface="Times New Roman"/>
              </a:rPr>
              <a:t>it,</a:t>
            </a:r>
            <a:r>
              <a:rPr dirty="0" sz="1450" spc="-5">
                <a:latin typeface="Times New Roman"/>
                <a:cs typeface="Times New Roman"/>
              </a:rPr>
              <a:t> </a:t>
            </a:r>
            <a:r>
              <a:rPr dirty="0" sz="1450" spc="-10">
                <a:latin typeface="Times New Roman"/>
                <a:cs typeface="Times New Roman"/>
              </a:rPr>
              <a:t>eh?’</a:t>
            </a:r>
            <a:endParaRPr sz="1450">
              <a:latin typeface="Times New Roman"/>
              <a:cs typeface="Times New Roman"/>
            </a:endParaRPr>
          </a:p>
          <a:p>
            <a:pPr algn="just" marL="268605" marR="1490345">
              <a:lnSpc>
                <a:spcPct val="140700"/>
              </a:lnSpc>
            </a:pPr>
            <a:r>
              <a:rPr dirty="0" sz="1450" spc="-10">
                <a:latin typeface="Times New Roman"/>
                <a:cs typeface="Times New Roman"/>
              </a:rPr>
              <a:t>‘Michael made </a:t>
            </a:r>
            <a:r>
              <a:rPr dirty="0" sz="1450" spc="-5">
                <a:latin typeface="Times New Roman"/>
                <a:cs typeface="Times New Roman"/>
              </a:rPr>
              <a:t>a </a:t>
            </a:r>
            <a:r>
              <a:rPr dirty="0" sz="1450" spc="-10">
                <a:latin typeface="Times New Roman"/>
                <a:cs typeface="Times New Roman"/>
              </a:rPr>
              <a:t>hash </a:t>
            </a:r>
            <a:r>
              <a:rPr dirty="0" sz="1450" spc="-5">
                <a:latin typeface="Times New Roman"/>
                <a:cs typeface="Times New Roman"/>
              </a:rPr>
              <a:t>of </a:t>
            </a:r>
            <a:r>
              <a:rPr dirty="0" sz="1450" spc="-10">
                <a:latin typeface="Times New Roman"/>
                <a:cs typeface="Times New Roman"/>
              </a:rPr>
              <a:t>it,’ said Morris, flushing dark.  ‘What have we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with that?’ enquired</a:t>
            </a:r>
            <a:r>
              <a:rPr dirty="0" sz="1450" spc="-80">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‘He has lost the </a:t>
            </a:r>
            <a:r>
              <a:rPr dirty="0" sz="1450" spc="-25">
                <a:latin typeface="Times New Roman"/>
                <a:cs typeface="Times New Roman"/>
              </a:rPr>
              <a:t>body, that’s </a:t>
            </a:r>
            <a:r>
              <a:rPr dirty="0" sz="1450" spc="-10">
                <a:latin typeface="Times New Roman"/>
                <a:cs typeface="Times New Roman"/>
              </a:rPr>
              <a:t>what we have to </a:t>
            </a:r>
            <a:r>
              <a:rPr dirty="0" sz="1450" spc="-5">
                <a:latin typeface="Times New Roman"/>
                <a:cs typeface="Times New Roman"/>
              </a:rPr>
              <a:t>do </a:t>
            </a:r>
            <a:r>
              <a:rPr dirty="0" sz="1450" spc="-10">
                <a:latin typeface="Times New Roman"/>
                <a:cs typeface="Times New Roman"/>
              </a:rPr>
              <a:t>with it,’ cried Morris. ‘He  has lost the </a:t>
            </a:r>
            <a:r>
              <a:rPr dirty="0" sz="1450" spc="-25">
                <a:latin typeface="Times New Roman"/>
                <a:cs typeface="Times New Roman"/>
              </a:rPr>
              <a:t>body, </a:t>
            </a:r>
            <a:r>
              <a:rPr dirty="0" sz="1450" spc="-10">
                <a:latin typeface="Times New Roman"/>
                <a:cs typeface="Times New Roman"/>
              </a:rPr>
              <a:t>and the death </a:t>
            </a:r>
            <a:r>
              <a:rPr dirty="0" sz="1450" spc="-15">
                <a:latin typeface="Times New Roman"/>
                <a:cs typeface="Times New Roman"/>
              </a:rPr>
              <a:t>can’t </a:t>
            </a:r>
            <a:r>
              <a:rPr dirty="0" sz="1450" spc="-5">
                <a:latin typeface="Times New Roman"/>
                <a:cs typeface="Times New Roman"/>
              </a:rPr>
              <a:t>be</a:t>
            </a:r>
            <a:r>
              <a:rPr dirty="0" sz="1450" spc="60">
                <a:latin typeface="Times New Roman"/>
                <a:cs typeface="Times New Roman"/>
              </a:rPr>
              <a:t> </a:t>
            </a:r>
            <a:r>
              <a:rPr dirty="0" sz="1450" spc="-10">
                <a:latin typeface="Times New Roman"/>
                <a:cs typeface="Times New Roman"/>
              </a:rPr>
              <a:t>established.’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‘Hold </a:t>
            </a:r>
            <a:r>
              <a:rPr dirty="0" sz="1450" spc="-5">
                <a:latin typeface="Times New Roman"/>
                <a:cs typeface="Times New Roman"/>
              </a:rPr>
              <a:t>on,’ </a:t>
            </a:r>
            <a:r>
              <a:rPr dirty="0" sz="1450" spc="-10">
                <a:latin typeface="Times New Roman"/>
                <a:cs typeface="Times New Roman"/>
              </a:rPr>
              <a:t>said </a:t>
            </a:r>
            <a:r>
              <a:rPr dirty="0" sz="1450" spc="-5">
                <a:latin typeface="Times New Roman"/>
                <a:cs typeface="Times New Roman"/>
              </a:rPr>
              <a:t>John. </a:t>
            </a:r>
            <a:r>
              <a:rPr dirty="0" sz="1450" spc="-10">
                <a:latin typeface="Times New Roman"/>
                <a:cs typeface="Times New Roman"/>
              </a:rPr>
              <a:t>‘I </a:t>
            </a:r>
            <a:r>
              <a:rPr dirty="0" sz="1450" spc="-5">
                <a:latin typeface="Times New Roman"/>
                <a:cs typeface="Times New Roman"/>
              </a:rPr>
              <a:t>thought you </a:t>
            </a:r>
            <a:r>
              <a:rPr dirty="0" sz="1450" spc="-10">
                <a:latin typeface="Times New Roman"/>
                <a:cs typeface="Times New Roman"/>
              </a:rPr>
              <a:t>didn’t want</a:t>
            </a:r>
            <a:r>
              <a:rPr dirty="0" sz="1450" spc="-100">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‘O, we’re far past that,’ said his </a:t>
            </a:r>
            <a:r>
              <a:rPr dirty="0" sz="1450" spc="-20">
                <a:latin typeface="Times New Roman"/>
                <a:cs typeface="Times New Roman"/>
              </a:rPr>
              <a:t>brother. </a:t>
            </a: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the tontine </a:t>
            </a:r>
            <a:r>
              <a:rPr dirty="0" sz="1450" spc="-30">
                <a:latin typeface="Times New Roman"/>
                <a:cs typeface="Times New Roman"/>
              </a:rPr>
              <a:t>now, it’s </a:t>
            </a:r>
            <a:r>
              <a:rPr dirty="0" sz="1450" spc="-10">
                <a:latin typeface="Times New Roman"/>
                <a:cs typeface="Times New Roman"/>
              </a:rPr>
              <a:t>the  leather business, </a:t>
            </a:r>
            <a:r>
              <a:rPr dirty="0" sz="1450" spc="-5">
                <a:latin typeface="Times New Roman"/>
                <a:cs typeface="Times New Roman"/>
              </a:rPr>
              <a:t>Johnny; </a:t>
            </a:r>
            <a:r>
              <a:rPr dirty="0" sz="1450" spc="-30">
                <a:latin typeface="Times New Roman"/>
                <a:cs typeface="Times New Roman"/>
              </a:rPr>
              <a:t>it’s </a:t>
            </a:r>
            <a:r>
              <a:rPr dirty="0" sz="1450" spc="-10">
                <a:latin typeface="Times New Roman"/>
                <a:cs typeface="Times New Roman"/>
              </a:rPr>
              <a:t>the clothes </a:t>
            </a:r>
            <a:r>
              <a:rPr dirty="0" sz="1450" spc="-5">
                <a:latin typeface="Times New Roman"/>
                <a:cs typeface="Times New Roman"/>
              </a:rPr>
              <a:t>upon our</a:t>
            </a:r>
            <a:r>
              <a:rPr dirty="0" sz="1450" spc="4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‘Stow the slow music,’ said </a:t>
            </a:r>
            <a:r>
              <a:rPr dirty="0" sz="1450" spc="-5">
                <a:latin typeface="Times New Roman"/>
                <a:cs typeface="Times New Roman"/>
              </a:rPr>
              <a:t>John, </a:t>
            </a:r>
            <a:r>
              <a:rPr dirty="0" sz="1450" spc="-10">
                <a:latin typeface="Times New Roman"/>
                <a:cs typeface="Times New Roman"/>
              </a:rPr>
              <a:t>‘and tell </a:t>
            </a:r>
            <a:r>
              <a:rPr dirty="0" sz="1450" spc="-5">
                <a:latin typeface="Times New Roman"/>
                <a:cs typeface="Times New Roman"/>
              </a:rPr>
              <a:t>your </a:t>
            </a:r>
            <a:r>
              <a:rPr dirty="0" sz="1450" spc="-10">
                <a:latin typeface="Times New Roman"/>
                <a:cs typeface="Times New Roman"/>
              </a:rPr>
              <a:t>story from beginning to  </a:t>
            </a:r>
            <a:r>
              <a:rPr dirty="0" sz="1450" spc="-5">
                <a:latin typeface="Times New Roman"/>
                <a:cs typeface="Times New Roman"/>
              </a:rPr>
              <a:t>end.’ </a:t>
            </a:r>
            <a:r>
              <a:rPr dirty="0" sz="1450" spc="-10">
                <a:latin typeface="Times New Roman"/>
                <a:cs typeface="Times New Roman"/>
              </a:rPr>
              <a:t>Morris did as </a:t>
            </a:r>
            <a:r>
              <a:rPr dirty="0" sz="1450" spc="-5">
                <a:latin typeface="Times New Roman"/>
                <a:cs typeface="Times New Roman"/>
              </a:rPr>
              <a:t>he </a:t>
            </a:r>
            <a:r>
              <a:rPr dirty="0" sz="1450" spc="-10">
                <a:latin typeface="Times New Roman"/>
                <a:cs typeface="Times New Roman"/>
              </a:rPr>
              <a:t>was</a:t>
            </a:r>
            <a:r>
              <a:rPr dirty="0" sz="1450" spc="-100">
                <a:latin typeface="Times New Roman"/>
                <a:cs typeface="Times New Roman"/>
              </a:rPr>
              <a:t> </a:t>
            </a:r>
            <a:r>
              <a:rPr dirty="0" sz="1450" spc="-5">
                <a:latin typeface="Times New Roman"/>
                <a:cs typeface="Times New Roman"/>
              </a:rPr>
              <a:t>bid.</a:t>
            </a:r>
            <a:endParaRPr sz="1450">
              <a:latin typeface="Times New Roman"/>
              <a:cs typeface="Times New Roman"/>
            </a:endParaRPr>
          </a:p>
          <a:p>
            <a:pPr algn="just" marL="12700" marR="5080" indent="255904">
              <a:lnSpc>
                <a:spcPts val="1730"/>
              </a:lnSpc>
              <a:spcBef>
                <a:spcPts val="790"/>
              </a:spcBef>
            </a:pPr>
            <a:r>
              <a:rPr dirty="0" sz="1450" spc="-30">
                <a:latin typeface="Times New Roman"/>
                <a:cs typeface="Times New Roman"/>
              </a:rPr>
              <a:t>‘Well, now, </a:t>
            </a:r>
            <a:r>
              <a:rPr dirty="0" sz="1450" spc="-10">
                <a:latin typeface="Times New Roman"/>
                <a:cs typeface="Times New Roman"/>
              </a:rPr>
              <a:t>what did </a:t>
            </a:r>
            <a:r>
              <a:rPr dirty="0" sz="1450" spc="-5">
                <a:latin typeface="Times New Roman"/>
                <a:cs typeface="Times New Roman"/>
              </a:rPr>
              <a:t>I </a:t>
            </a:r>
            <a:r>
              <a:rPr dirty="0" sz="1450" spc="-10">
                <a:latin typeface="Times New Roman"/>
                <a:cs typeface="Times New Roman"/>
              </a:rPr>
              <a:t>tell you?’ cried the Great </a:t>
            </a:r>
            <a:r>
              <a:rPr dirty="0" sz="1450" spc="-35">
                <a:latin typeface="Times New Roman"/>
                <a:cs typeface="Times New Roman"/>
              </a:rPr>
              <a:t>Vance, </a:t>
            </a:r>
            <a:r>
              <a:rPr dirty="0" sz="1450" spc="-10">
                <a:latin typeface="Times New Roman"/>
                <a:cs typeface="Times New Roman"/>
              </a:rPr>
              <a:t>when the other had  done. ‘But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one </a:t>
            </a:r>
            <a:r>
              <a:rPr dirty="0" sz="1450" spc="-10">
                <a:latin typeface="Times New Roman"/>
                <a:cs typeface="Times New Roman"/>
              </a:rPr>
              <a:t>thing: I’m </a:t>
            </a:r>
            <a:r>
              <a:rPr dirty="0" sz="1450" spc="-5">
                <a:latin typeface="Times New Roman"/>
                <a:cs typeface="Times New Roman"/>
              </a:rPr>
              <a:t>not </a:t>
            </a:r>
            <a:r>
              <a:rPr dirty="0" sz="1450" spc="-10">
                <a:latin typeface="Times New Roman"/>
                <a:cs typeface="Times New Roman"/>
              </a:rPr>
              <a:t>going to </a:t>
            </a:r>
            <a:r>
              <a:rPr dirty="0" sz="1450" spc="-5">
                <a:latin typeface="Times New Roman"/>
                <a:cs typeface="Times New Roman"/>
              </a:rPr>
              <a:t>be </a:t>
            </a:r>
            <a:r>
              <a:rPr dirty="0" sz="1450" spc="-10">
                <a:latin typeface="Times New Roman"/>
                <a:cs typeface="Times New Roman"/>
              </a:rPr>
              <a:t>humbugged </a:t>
            </a:r>
            <a:r>
              <a:rPr dirty="0" sz="1450" spc="-5">
                <a:latin typeface="Times New Roman"/>
                <a:cs typeface="Times New Roman"/>
              </a:rPr>
              <a:t>out of </a:t>
            </a:r>
            <a:r>
              <a:rPr dirty="0" sz="1450" spc="-10">
                <a:latin typeface="Times New Roman"/>
                <a:cs typeface="Times New Roman"/>
              </a:rPr>
              <a:t>my  </a:t>
            </a:r>
            <a:r>
              <a:rPr dirty="0" sz="1450" spc="-20">
                <a:latin typeface="Times New Roman"/>
                <a:cs typeface="Times New Roman"/>
              </a:rPr>
              <a:t>property.’</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 should like to know what </a:t>
            </a:r>
            <a:r>
              <a:rPr dirty="0" sz="1450" spc="-5">
                <a:latin typeface="Times New Roman"/>
                <a:cs typeface="Times New Roman"/>
              </a:rPr>
              <a:t>you </a:t>
            </a:r>
            <a:r>
              <a:rPr dirty="0" sz="1450" spc="-10">
                <a:latin typeface="Times New Roman"/>
                <a:cs typeface="Times New Roman"/>
              </a:rPr>
              <a:t>mean to </a:t>
            </a:r>
            <a:r>
              <a:rPr dirty="0" sz="1450" spc="-5">
                <a:latin typeface="Times New Roman"/>
                <a:cs typeface="Times New Roman"/>
              </a:rPr>
              <a:t>do,’ </a:t>
            </a:r>
            <a:r>
              <a:rPr dirty="0" sz="1450" spc="-10">
                <a:latin typeface="Times New Roman"/>
                <a:cs typeface="Times New Roman"/>
              </a:rPr>
              <a:t>said</a:t>
            </a:r>
            <a:r>
              <a:rPr dirty="0" sz="1450" spc="-6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that,’ responded John with extreme decision. ‘I’m going to </a:t>
            </a:r>
            <a:r>
              <a:rPr dirty="0" sz="1450" spc="-5">
                <a:latin typeface="Times New Roman"/>
                <a:cs typeface="Times New Roman"/>
              </a:rPr>
              <a:t>put  </a:t>
            </a:r>
            <a:r>
              <a:rPr dirty="0" sz="1450" spc="-10">
                <a:latin typeface="Times New Roman"/>
                <a:cs typeface="Times New Roman"/>
              </a:rPr>
              <a:t>my interests in the hands </a:t>
            </a:r>
            <a:r>
              <a:rPr dirty="0" sz="1450" spc="-5">
                <a:latin typeface="Times New Roman"/>
                <a:cs typeface="Times New Roman"/>
              </a:rPr>
              <a:t>of </a:t>
            </a:r>
            <a:r>
              <a:rPr dirty="0" sz="1450" spc="-10">
                <a:latin typeface="Times New Roman"/>
                <a:cs typeface="Times New Roman"/>
              </a:rPr>
              <a:t>the smartest lawyer in London; and whether </a:t>
            </a:r>
            <a:r>
              <a:rPr dirty="0" sz="1450" spc="-5">
                <a:latin typeface="Times New Roman"/>
                <a:cs typeface="Times New Roman"/>
              </a:rPr>
              <a:t>you  go </a:t>
            </a:r>
            <a:r>
              <a:rPr dirty="0" sz="1450" spc="-10">
                <a:latin typeface="Times New Roman"/>
                <a:cs typeface="Times New Roman"/>
              </a:rPr>
              <a:t>to </a:t>
            </a:r>
            <a:r>
              <a:rPr dirty="0" sz="1450" spc="-5">
                <a:latin typeface="Times New Roman"/>
                <a:cs typeface="Times New Roman"/>
              </a:rPr>
              <a:t>quod or not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indifference to</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‘Why, </a:t>
            </a:r>
            <a:r>
              <a:rPr dirty="0" sz="1450" spc="-20">
                <a:latin typeface="Times New Roman"/>
                <a:cs typeface="Times New Roman"/>
              </a:rPr>
              <a:t>Johnny, </a:t>
            </a:r>
            <a:r>
              <a:rPr dirty="0" sz="1450" spc="-10">
                <a:latin typeface="Times New Roman"/>
                <a:cs typeface="Times New Roman"/>
              </a:rPr>
              <a:t>we’re in the same boat!’ expostulated</a:t>
            </a:r>
            <a:r>
              <a:rPr dirty="0" sz="1450" spc="-3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‘Are we?’ cried his </a:t>
            </a:r>
            <a:r>
              <a:rPr dirty="0" sz="1450" spc="-20">
                <a:latin typeface="Times New Roman"/>
                <a:cs typeface="Times New Roman"/>
              </a:rPr>
              <a:t>brother. </a:t>
            </a:r>
            <a:r>
              <a:rPr dirty="0" sz="1450" spc="-10">
                <a:latin typeface="Times New Roman"/>
                <a:cs typeface="Times New Roman"/>
              </a:rPr>
              <a:t>‘I bet we’re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committed forgery?  have </a:t>
            </a:r>
            <a:r>
              <a:rPr dirty="0" sz="1450" spc="-5">
                <a:latin typeface="Times New Roman"/>
                <a:cs typeface="Times New Roman"/>
              </a:rPr>
              <a:t>I </a:t>
            </a:r>
            <a:r>
              <a:rPr dirty="0" sz="1450" spc="-10">
                <a:latin typeface="Times New Roman"/>
                <a:cs typeface="Times New Roman"/>
              </a:rPr>
              <a:t>lied about Uncle Joseph? have </a:t>
            </a:r>
            <a:r>
              <a:rPr dirty="0" sz="1450" spc="-5">
                <a:latin typeface="Times New Roman"/>
                <a:cs typeface="Times New Roman"/>
              </a:rPr>
              <a:t>I put </a:t>
            </a:r>
            <a:r>
              <a:rPr dirty="0" sz="1450" spc="-10">
                <a:latin typeface="Times New Roman"/>
                <a:cs typeface="Times New Roman"/>
              </a:rPr>
              <a:t>idiotic advertisements in the comic  papers? have </a:t>
            </a:r>
            <a:r>
              <a:rPr dirty="0" sz="1450" spc="-5">
                <a:latin typeface="Times New Roman"/>
                <a:cs typeface="Times New Roman"/>
              </a:rPr>
              <a:t>I </a:t>
            </a:r>
            <a:r>
              <a:rPr dirty="0" sz="1450" spc="-10">
                <a:latin typeface="Times New Roman"/>
                <a:cs typeface="Times New Roman"/>
              </a:rPr>
              <a:t>smashed other </a:t>
            </a:r>
            <a:r>
              <a:rPr dirty="0" sz="1450" spc="-20">
                <a:latin typeface="Times New Roman"/>
                <a:cs typeface="Times New Roman"/>
              </a:rPr>
              <a:t>people’s </a:t>
            </a:r>
            <a:r>
              <a:rPr dirty="0" sz="1450" spc="-10">
                <a:latin typeface="Times New Roman"/>
                <a:cs typeface="Times New Roman"/>
              </a:rPr>
              <a:t>statues?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cheek, Morris  </a:t>
            </a:r>
            <a:r>
              <a:rPr dirty="0" sz="1450" spc="-20">
                <a:latin typeface="Times New Roman"/>
                <a:cs typeface="Times New Roman"/>
              </a:rPr>
              <a:t>Finsbury. </a:t>
            </a:r>
            <a:r>
              <a:rPr dirty="0" sz="1450" spc="-10">
                <a:latin typeface="Times New Roman"/>
                <a:cs typeface="Times New Roman"/>
              </a:rPr>
              <a:t>No, I’ve let </a:t>
            </a:r>
            <a:r>
              <a:rPr dirty="0" sz="1450" spc="-5">
                <a:latin typeface="Times New Roman"/>
                <a:cs typeface="Times New Roman"/>
              </a:rPr>
              <a:t>you </a:t>
            </a:r>
            <a:r>
              <a:rPr dirty="0" sz="1450" spc="-10">
                <a:latin typeface="Times New Roman"/>
                <a:cs typeface="Times New Roman"/>
              </a:rPr>
              <a:t>run my </a:t>
            </a:r>
            <a:r>
              <a:rPr dirty="0" sz="1450" spc="-15">
                <a:latin typeface="Times New Roman"/>
                <a:cs typeface="Times New Roman"/>
              </a:rPr>
              <a:t>affairs </a:t>
            </a:r>
            <a:r>
              <a:rPr dirty="0" sz="1450" spc="-10">
                <a:latin typeface="Times New Roman"/>
                <a:cs typeface="Times New Roman"/>
              </a:rPr>
              <a:t>too </a:t>
            </a:r>
            <a:r>
              <a:rPr dirty="0" sz="1450" spc="-5">
                <a:latin typeface="Times New Roman"/>
                <a:cs typeface="Times New Roman"/>
              </a:rPr>
              <a:t>long; </a:t>
            </a:r>
            <a:r>
              <a:rPr dirty="0" sz="1450" spc="-10">
                <a:latin typeface="Times New Roman"/>
                <a:cs typeface="Times New Roman"/>
              </a:rPr>
              <a:t>now they shall </a:t>
            </a:r>
            <a:r>
              <a:rPr dirty="0" sz="1450" spc="-5">
                <a:latin typeface="Times New Roman"/>
                <a:cs typeface="Times New Roman"/>
              </a:rPr>
              <a:t>go </a:t>
            </a:r>
            <a:r>
              <a:rPr dirty="0" sz="1450" spc="-10">
                <a:latin typeface="Times New Roman"/>
                <a:cs typeface="Times New Roman"/>
              </a:rPr>
              <a:t>to  Michael. </a:t>
            </a:r>
            <a:r>
              <a:rPr dirty="0" sz="1450" spc="-5">
                <a:latin typeface="Times New Roman"/>
                <a:cs typeface="Times New Roman"/>
              </a:rPr>
              <a:t>I </a:t>
            </a:r>
            <a:r>
              <a:rPr dirty="0" sz="1450" spc="-10">
                <a:latin typeface="Times New Roman"/>
                <a:cs typeface="Times New Roman"/>
              </a:rPr>
              <a:t>like Michael, anyway; and </a:t>
            </a:r>
            <a:r>
              <a:rPr dirty="0" sz="1450" spc="-30">
                <a:latin typeface="Times New Roman"/>
                <a:cs typeface="Times New Roman"/>
              </a:rPr>
              <a:t>it’s </a:t>
            </a:r>
            <a:r>
              <a:rPr dirty="0" sz="1450" spc="-10">
                <a:latin typeface="Times New Roman"/>
                <a:cs typeface="Times New Roman"/>
              </a:rPr>
              <a:t>time </a:t>
            </a:r>
            <a:r>
              <a:rPr dirty="0" sz="1450" spc="-5">
                <a:latin typeface="Times New Roman"/>
                <a:cs typeface="Times New Roman"/>
              </a:rPr>
              <a:t>I </a:t>
            </a:r>
            <a:r>
              <a:rPr dirty="0" sz="1450" spc="-10">
                <a:latin typeface="Times New Roman"/>
                <a:cs typeface="Times New Roman"/>
              </a:rPr>
              <a:t>understood my</a:t>
            </a:r>
            <a:r>
              <a:rPr dirty="0" sz="1450" spc="105">
                <a:latin typeface="Times New Roman"/>
                <a:cs typeface="Times New Roman"/>
              </a:rPr>
              <a:t> </a:t>
            </a:r>
            <a:r>
              <a:rPr dirty="0" sz="1450" spc="-10">
                <a:latin typeface="Times New Roman"/>
                <a:cs typeface="Times New Roman"/>
              </a:rPr>
              <a:t>situation.’</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At this moment the brethren were interrupted </a:t>
            </a:r>
            <a:r>
              <a:rPr dirty="0" sz="1450" spc="-5">
                <a:latin typeface="Times New Roman"/>
                <a:cs typeface="Times New Roman"/>
              </a:rPr>
              <a:t>by a </a:t>
            </a:r>
            <a:r>
              <a:rPr dirty="0" sz="1450" spc="-10">
                <a:latin typeface="Times New Roman"/>
                <a:cs typeface="Times New Roman"/>
              </a:rPr>
              <a:t>ring at the bell, and  Morris, going timorously to the </a:t>
            </a:r>
            <a:r>
              <a:rPr dirty="0" sz="1450" spc="-20">
                <a:latin typeface="Times New Roman"/>
                <a:cs typeface="Times New Roman"/>
              </a:rPr>
              <a:t>door,</a:t>
            </a:r>
            <a:r>
              <a:rPr dirty="0" sz="1450" spc="320">
                <a:latin typeface="Times New Roman"/>
                <a:cs typeface="Times New Roman"/>
              </a:rPr>
              <a:t> </a:t>
            </a:r>
            <a:r>
              <a:rPr dirty="0" sz="1450" spc="-10">
                <a:latin typeface="Times New Roman"/>
                <a:cs typeface="Times New Roman"/>
              </a:rPr>
              <a:t>received from the hands </a:t>
            </a:r>
            <a:r>
              <a:rPr dirty="0" sz="1450" spc="-5">
                <a:latin typeface="Times New Roman"/>
                <a:cs typeface="Times New Roman"/>
              </a:rPr>
              <a:t>of a  </a:t>
            </a:r>
            <a:r>
              <a:rPr dirty="0" sz="1450" spc="-10">
                <a:latin typeface="Times New Roman"/>
                <a:cs typeface="Times New Roman"/>
              </a:rPr>
              <a:t>commissionaire </a:t>
            </a:r>
            <a:r>
              <a:rPr dirty="0" sz="1450" spc="-5">
                <a:latin typeface="Times New Roman"/>
                <a:cs typeface="Times New Roman"/>
              </a:rPr>
              <a:t>a </a:t>
            </a:r>
            <a:r>
              <a:rPr dirty="0" sz="1450" spc="-10">
                <a:latin typeface="Times New Roman"/>
                <a:cs typeface="Times New Roman"/>
              </a:rPr>
              <a:t>letter addressed in the hand </a:t>
            </a:r>
            <a:r>
              <a:rPr dirty="0" sz="1450" spc="-5">
                <a:latin typeface="Times New Roman"/>
                <a:cs typeface="Times New Roman"/>
              </a:rPr>
              <a:t>of </a:t>
            </a:r>
            <a:r>
              <a:rPr dirty="0" sz="1450" spc="-10">
                <a:latin typeface="Times New Roman"/>
                <a:cs typeface="Times New Roman"/>
              </a:rPr>
              <a:t>Michael. Its contents ran as  follows:</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2394585"/>
          </a:xfrm>
          <a:prstGeom prst="rect">
            <a:avLst/>
          </a:prstGeom>
        </p:spPr>
        <p:txBody>
          <a:bodyPr wrap="square" lIns="0" tIns="19685" rIns="0" bIns="0" rtlCol="0" vert="horz">
            <a:spAutoFit/>
          </a:bodyPr>
          <a:lstStyle/>
          <a:p>
            <a:pPr marL="12700" marR="5080" indent="255904">
              <a:lnSpc>
                <a:spcPts val="1730"/>
              </a:lnSpc>
              <a:spcBef>
                <a:spcPts val="155"/>
              </a:spcBef>
            </a:pPr>
            <a:r>
              <a:rPr dirty="0" sz="1450" spc="-15">
                <a:latin typeface="Times New Roman"/>
                <a:cs typeface="Times New Roman"/>
              </a:rPr>
              <a:t>MORRIS </a:t>
            </a:r>
            <a:r>
              <a:rPr dirty="0" sz="1450" spc="-40">
                <a:latin typeface="Times New Roman"/>
                <a:cs typeface="Times New Roman"/>
              </a:rPr>
              <a:t>FINSBURY, </a:t>
            </a:r>
            <a:r>
              <a:rPr dirty="0" sz="1450" spc="-10">
                <a:latin typeface="Times New Roman"/>
                <a:cs typeface="Times New Roman"/>
              </a:rPr>
              <a:t>if this should meet the eye </a:t>
            </a:r>
            <a:r>
              <a:rPr dirty="0" sz="1450" spc="-5">
                <a:latin typeface="Times New Roman"/>
                <a:cs typeface="Times New Roman"/>
              </a:rPr>
              <a:t>of, he </a:t>
            </a:r>
            <a:r>
              <a:rPr dirty="0" sz="1450" spc="-10">
                <a:latin typeface="Times New Roman"/>
                <a:cs typeface="Times New Roman"/>
              </a:rPr>
              <a:t>will hear </a:t>
            </a:r>
            <a:r>
              <a:rPr dirty="0" sz="1450" spc="-5">
                <a:latin typeface="Times New Roman"/>
                <a:cs typeface="Times New Roman"/>
              </a:rPr>
              <a:t>of  </a:t>
            </a:r>
            <a:r>
              <a:rPr dirty="0" sz="1450" spc="-15">
                <a:latin typeface="Times New Roman"/>
                <a:cs typeface="Times New Roman"/>
              </a:rPr>
              <a:t>SOMETHING</a:t>
            </a:r>
            <a:r>
              <a:rPr dirty="0" sz="1450" spc="100">
                <a:latin typeface="Times New Roman"/>
                <a:cs typeface="Times New Roman"/>
              </a:rPr>
              <a:t> </a:t>
            </a:r>
            <a:r>
              <a:rPr dirty="0" sz="1450" spc="-25">
                <a:latin typeface="Times New Roman"/>
                <a:cs typeface="Times New Roman"/>
              </a:rPr>
              <a:t>TO</a:t>
            </a:r>
            <a:r>
              <a:rPr dirty="0" sz="1450" spc="105">
                <a:latin typeface="Times New Roman"/>
                <a:cs typeface="Times New Roman"/>
              </a:rPr>
              <a:t> </a:t>
            </a:r>
            <a:r>
              <a:rPr dirty="0" sz="1450" spc="-10">
                <a:latin typeface="Times New Roman"/>
                <a:cs typeface="Times New Roman"/>
              </a:rPr>
              <a:t>HIS</a:t>
            </a:r>
            <a:r>
              <a:rPr dirty="0" sz="1450" spc="105">
                <a:latin typeface="Times New Roman"/>
                <a:cs typeface="Times New Roman"/>
              </a:rPr>
              <a:t> </a:t>
            </a:r>
            <a:r>
              <a:rPr dirty="0" sz="1450" spc="-45">
                <a:latin typeface="Times New Roman"/>
                <a:cs typeface="Times New Roman"/>
              </a:rPr>
              <a:t>ADVANTAGE</a:t>
            </a:r>
            <a:r>
              <a:rPr dirty="0" sz="1450" spc="105">
                <a:latin typeface="Times New Roman"/>
                <a:cs typeface="Times New Roman"/>
              </a:rPr>
              <a:t> </a:t>
            </a:r>
            <a:r>
              <a:rPr dirty="0" sz="1450" spc="-10">
                <a:latin typeface="Times New Roman"/>
                <a:cs typeface="Times New Roman"/>
              </a:rPr>
              <a:t>at</a:t>
            </a:r>
            <a:r>
              <a:rPr dirty="0" sz="1450" spc="105">
                <a:latin typeface="Times New Roman"/>
                <a:cs typeface="Times New Roman"/>
              </a:rPr>
              <a:t> </a:t>
            </a:r>
            <a:r>
              <a:rPr dirty="0" sz="1450" spc="-10">
                <a:latin typeface="Times New Roman"/>
                <a:cs typeface="Times New Roman"/>
              </a:rPr>
              <a:t>my</a:t>
            </a:r>
            <a:r>
              <a:rPr dirty="0" sz="1450" spc="105">
                <a:latin typeface="Times New Roman"/>
                <a:cs typeface="Times New Roman"/>
              </a:rPr>
              <a:t> </a:t>
            </a:r>
            <a:r>
              <a:rPr dirty="0" sz="1450" spc="-15">
                <a:latin typeface="Times New Roman"/>
                <a:cs typeface="Times New Roman"/>
              </a:rPr>
              <a:t>office,</a:t>
            </a:r>
            <a:r>
              <a:rPr dirty="0" sz="1450" spc="105">
                <a:latin typeface="Times New Roman"/>
                <a:cs typeface="Times New Roman"/>
              </a:rPr>
              <a:t> </a:t>
            </a:r>
            <a:r>
              <a:rPr dirty="0" sz="1450" spc="-10">
                <a:latin typeface="Times New Roman"/>
                <a:cs typeface="Times New Roman"/>
              </a:rPr>
              <a:t>in</a:t>
            </a:r>
            <a:r>
              <a:rPr dirty="0" sz="1450" spc="105">
                <a:latin typeface="Times New Roman"/>
                <a:cs typeface="Times New Roman"/>
              </a:rPr>
              <a:t> </a:t>
            </a:r>
            <a:r>
              <a:rPr dirty="0" sz="1450" spc="-10">
                <a:latin typeface="Times New Roman"/>
                <a:cs typeface="Times New Roman"/>
              </a:rPr>
              <a:t>Chancery</a:t>
            </a:r>
            <a:r>
              <a:rPr dirty="0" sz="1450" spc="105">
                <a:latin typeface="Times New Roman"/>
                <a:cs typeface="Times New Roman"/>
              </a:rPr>
              <a:t> </a:t>
            </a:r>
            <a:r>
              <a:rPr dirty="0" sz="1450" spc="-10">
                <a:latin typeface="Times New Roman"/>
                <a:cs typeface="Times New Roman"/>
              </a:rPr>
              <a:t>Lane,</a:t>
            </a:r>
            <a:r>
              <a:rPr dirty="0" sz="1450" spc="105">
                <a:latin typeface="Times New Roman"/>
                <a:cs typeface="Times New Roman"/>
              </a:rPr>
              <a:t> </a:t>
            </a:r>
            <a:r>
              <a:rPr dirty="0" sz="1450" spc="-10">
                <a:latin typeface="Times New Roman"/>
                <a:cs typeface="Times New Roman"/>
              </a:rPr>
              <a:t>at</a:t>
            </a:r>
            <a:r>
              <a:rPr dirty="0" sz="1450" spc="105">
                <a:latin typeface="Times New Roman"/>
                <a:cs typeface="Times New Roman"/>
              </a:rPr>
              <a:t> </a:t>
            </a:r>
            <a:r>
              <a:rPr dirty="0" sz="1450" spc="-5">
                <a:latin typeface="Times New Roman"/>
                <a:cs typeface="Times New Roman"/>
              </a:rPr>
              <a:t>10</a:t>
            </a:r>
            <a:endParaRPr sz="1450">
              <a:latin typeface="Times New Roman"/>
              <a:cs typeface="Times New Roman"/>
            </a:endParaRPr>
          </a:p>
          <a:p>
            <a:pPr marL="12700">
              <a:lnSpc>
                <a:spcPts val="1670"/>
              </a:lnSpc>
            </a:pPr>
            <a:r>
              <a:rPr dirty="0" sz="1450" spc="-10">
                <a:latin typeface="Times New Roman"/>
                <a:cs typeface="Times New Roman"/>
              </a:rPr>
              <a:t>A.M. </a:t>
            </a:r>
            <a:r>
              <a:rPr dirty="0" sz="1450" spc="-20">
                <a:latin typeface="Times New Roman"/>
                <a:cs typeface="Times New Roman"/>
              </a:rPr>
              <a:t>tomorrow.</a:t>
            </a:r>
            <a:endParaRPr sz="1450">
              <a:latin typeface="Times New Roman"/>
              <a:cs typeface="Times New Roman"/>
            </a:endParaRPr>
          </a:p>
          <a:p>
            <a:pPr marL="268605">
              <a:lnSpc>
                <a:spcPct val="100000"/>
              </a:lnSpc>
              <a:spcBef>
                <a:spcPts val="780"/>
              </a:spcBef>
            </a:pPr>
            <a:r>
              <a:rPr dirty="0" sz="1450" spc="-15">
                <a:latin typeface="Times New Roman"/>
                <a:cs typeface="Times New Roman"/>
              </a:rPr>
              <a:t>MICHAEL</a:t>
            </a:r>
            <a:r>
              <a:rPr dirty="0" sz="1450" spc="-65">
                <a:latin typeface="Times New Roman"/>
                <a:cs typeface="Times New Roman"/>
              </a:rPr>
              <a:t> </a:t>
            </a:r>
            <a:r>
              <a:rPr dirty="0" sz="1450" spc="-25">
                <a:latin typeface="Times New Roman"/>
                <a:cs typeface="Times New Roman"/>
              </a:rPr>
              <a:t>FINSBURY</a:t>
            </a:r>
            <a:endParaRPr sz="1450">
              <a:latin typeface="Times New Roman"/>
              <a:cs typeface="Times New Roman"/>
            </a:endParaRPr>
          </a:p>
          <a:p>
            <a:pPr marL="12700" marR="6985" indent="255904">
              <a:lnSpc>
                <a:spcPts val="1730"/>
              </a:lnSpc>
              <a:spcBef>
                <a:spcPts val="775"/>
              </a:spcBef>
            </a:pPr>
            <a:r>
              <a:rPr dirty="0" sz="1450" spc="-10">
                <a:latin typeface="Times New Roman"/>
                <a:cs typeface="Times New Roman"/>
              </a:rPr>
              <a:t>So utter was </a:t>
            </a:r>
            <a:r>
              <a:rPr dirty="0" sz="1450" spc="-20">
                <a:latin typeface="Times New Roman"/>
                <a:cs typeface="Times New Roman"/>
              </a:rPr>
              <a:t>Morris’s </a:t>
            </a:r>
            <a:r>
              <a:rPr dirty="0" sz="1450" spc="-10">
                <a:latin typeface="Times New Roman"/>
                <a:cs typeface="Times New Roman"/>
              </a:rPr>
              <a:t>subjection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wait to </a:t>
            </a:r>
            <a:r>
              <a:rPr dirty="0" sz="1450" spc="-5">
                <a:latin typeface="Times New Roman"/>
                <a:cs typeface="Times New Roman"/>
              </a:rPr>
              <a:t>be </a:t>
            </a:r>
            <a:r>
              <a:rPr dirty="0" sz="1450" spc="-10">
                <a:latin typeface="Times New Roman"/>
                <a:cs typeface="Times New Roman"/>
              </a:rPr>
              <a:t>asked, </a:t>
            </a:r>
            <a:r>
              <a:rPr dirty="0" sz="1450" spc="-5">
                <a:latin typeface="Times New Roman"/>
                <a:cs typeface="Times New Roman"/>
              </a:rPr>
              <a:t>but  </a:t>
            </a:r>
            <a:r>
              <a:rPr dirty="0" sz="1450" spc="-10">
                <a:latin typeface="Times New Roman"/>
                <a:cs typeface="Times New Roman"/>
              </a:rPr>
              <a:t>handed the note to John as soon as </a:t>
            </a:r>
            <a:r>
              <a:rPr dirty="0" sz="1450" spc="-5">
                <a:latin typeface="Times New Roman"/>
                <a:cs typeface="Times New Roman"/>
              </a:rPr>
              <a:t>he </a:t>
            </a:r>
            <a:r>
              <a:rPr dirty="0" sz="1450" spc="-10">
                <a:latin typeface="Times New Roman"/>
                <a:cs typeface="Times New Roman"/>
              </a:rPr>
              <a:t>had glanced at it</a:t>
            </a:r>
            <a:r>
              <a:rPr dirty="0" sz="1450" spc="7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marL="12700" marR="7620" indent="255904">
              <a:lnSpc>
                <a:spcPts val="1730"/>
              </a:lnSpc>
              <a:spcBef>
                <a:spcPts val="790"/>
              </a:spcBef>
            </a:pPr>
            <a:r>
              <a:rPr dirty="0" sz="1450" spc="-20">
                <a:latin typeface="Times New Roman"/>
                <a:cs typeface="Times New Roman"/>
              </a:rPr>
              <a:t>‘That’s </a:t>
            </a:r>
            <a:r>
              <a:rPr dirty="0" sz="1450" spc="-10">
                <a:latin typeface="Times New Roman"/>
                <a:cs typeface="Times New Roman"/>
              </a:rPr>
              <a:t>the way to write </a:t>
            </a:r>
            <a:r>
              <a:rPr dirty="0" sz="1450" spc="-5">
                <a:latin typeface="Times New Roman"/>
                <a:cs typeface="Times New Roman"/>
              </a:rPr>
              <a:t>a </a:t>
            </a:r>
            <a:r>
              <a:rPr dirty="0" sz="1450" spc="-15">
                <a:latin typeface="Times New Roman"/>
                <a:cs typeface="Times New Roman"/>
              </a:rPr>
              <a:t>letter,’ </a:t>
            </a:r>
            <a:r>
              <a:rPr dirty="0" sz="1450" spc="-10">
                <a:latin typeface="Times New Roman"/>
                <a:cs typeface="Times New Roman"/>
              </a:rPr>
              <a:t>cried </a:t>
            </a:r>
            <a:r>
              <a:rPr dirty="0" sz="1450" spc="-5">
                <a:latin typeface="Times New Roman"/>
                <a:cs typeface="Times New Roman"/>
              </a:rPr>
              <a:t>John. </a:t>
            </a:r>
            <a:r>
              <a:rPr dirty="0" sz="1450" spc="-10">
                <a:latin typeface="Times New Roman"/>
                <a:cs typeface="Times New Roman"/>
              </a:rPr>
              <a:t>‘Nobody </a:t>
            </a:r>
            <a:r>
              <a:rPr dirty="0" sz="1450" spc="-5">
                <a:latin typeface="Times New Roman"/>
                <a:cs typeface="Times New Roman"/>
              </a:rPr>
              <a:t>but </a:t>
            </a:r>
            <a:r>
              <a:rPr dirty="0" sz="1450" spc="-10">
                <a:latin typeface="Times New Roman"/>
                <a:cs typeface="Times New Roman"/>
              </a:rPr>
              <a:t>Michael could  have written</a:t>
            </a:r>
            <a:r>
              <a:rPr dirty="0" sz="1450" spc="-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And Morris did </a:t>
            </a:r>
            <a:r>
              <a:rPr dirty="0" sz="1450" spc="-5">
                <a:latin typeface="Times New Roman"/>
                <a:cs typeface="Times New Roman"/>
              </a:rPr>
              <a:t>not </a:t>
            </a:r>
            <a:r>
              <a:rPr dirty="0" sz="1450" spc="-10">
                <a:latin typeface="Times New Roman"/>
                <a:cs typeface="Times New Roman"/>
              </a:rPr>
              <a:t>even claim the credit </a:t>
            </a:r>
            <a:r>
              <a:rPr dirty="0" sz="1450" spc="-5">
                <a:latin typeface="Times New Roman"/>
                <a:cs typeface="Times New Roman"/>
              </a:rPr>
              <a:t>of</a:t>
            </a:r>
            <a:r>
              <a:rPr dirty="0" sz="1450" spc="35">
                <a:latin typeface="Times New Roman"/>
                <a:cs typeface="Times New Roman"/>
              </a:rPr>
              <a:t> </a:t>
            </a:r>
            <a:r>
              <a:rPr dirty="0" sz="1450" spc="-20">
                <a:latin typeface="Times New Roman"/>
                <a:cs typeface="Times New Roman"/>
              </a:rPr>
              <a:t>priority.</a:t>
            </a:r>
            <a:endParaRPr sz="1450">
              <a:latin typeface="Times New Roman"/>
              <a:cs typeface="Times New Roman"/>
            </a:endParaRPr>
          </a:p>
        </p:txBody>
      </p:sp>
      <p:sp>
        <p:nvSpPr>
          <p:cNvPr id="3" name="object 3"/>
          <p:cNvSpPr txBox="1"/>
          <p:nvPr/>
        </p:nvSpPr>
        <p:spPr>
          <a:xfrm>
            <a:off x="876300" y="3554346"/>
            <a:ext cx="5807075" cy="6409690"/>
          </a:xfrm>
          <a:prstGeom prst="rect">
            <a:avLst/>
          </a:prstGeom>
        </p:spPr>
        <p:txBody>
          <a:bodyPr wrap="square" lIns="0" tIns="11430" rIns="0" bIns="0" rtlCol="0" vert="horz">
            <a:spAutoFit/>
          </a:bodyPr>
          <a:lstStyle/>
          <a:p>
            <a:pPr marL="598805">
              <a:lnSpc>
                <a:spcPct val="100000"/>
              </a:lnSpc>
              <a:spcBef>
                <a:spcPts val="90"/>
              </a:spcBef>
            </a:pPr>
            <a:r>
              <a:rPr dirty="0" sz="1450" spc="-15" b="1">
                <a:latin typeface="Times New Roman"/>
                <a:cs typeface="Times New Roman"/>
              </a:rPr>
              <a:t>CHAPTER </a:t>
            </a:r>
            <a:r>
              <a:rPr dirty="0" sz="1450" spc="-10" b="1">
                <a:latin typeface="Times New Roman"/>
                <a:cs typeface="Times New Roman"/>
              </a:rPr>
              <a:t>XVI. Final Adjustment </a:t>
            </a:r>
            <a:r>
              <a:rPr dirty="0" sz="1450" spc="-5" b="1">
                <a:latin typeface="Times New Roman"/>
                <a:cs typeface="Times New Roman"/>
              </a:rPr>
              <a:t>of </a:t>
            </a:r>
            <a:r>
              <a:rPr dirty="0" sz="1450" spc="-10" b="1">
                <a:latin typeface="Times New Roman"/>
                <a:cs typeface="Times New Roman"/>
              </a:rPr>
              <a:t>the Leather</a:t>
            </a:r>
            <a:r>
              <a:rPr dirty="0" sz="1450" spc="-5" b="1">
                <a:latin typeface="Times New Roman"/>
                <a:cs typeface="Times New Roman"/>
              </a:rPr>
              <a:t> </a:t>
            </a:r>
            <a:r>
              <a:rPr dirty="0" sz="1450" spc="-10" b="1">
                <a:latin typeface="Times New Roman"/>
                <a:cs typeface="Times New Roman"/>
              </a:rPr>
              <a:t>Business</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Finsbury brothers were ushered, at ten the next morning, into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apartment in </a:t>
            </a:r>
            <a:r>
              <a:rPr dirty="0" sz="1450" spc="-20">
                <a:latin typeface="Times New Roman"/>
                <a:cs typeface="Times New Roman"/>
              </a:rPr>
              <a:t>Michael’s </a:t>
            </a:r>
            <a:r>
              <a:rPr dirty="0" sz="1450" spc="-15">
                <a:latin typeface="Times New Roman"/>
                <a:cs typeface="Times New Roman"/>
              </a:rPr>
              <a:t>office; </a:t>
            </a:r>
            <a:r>
              <a:rPr dirty="0" sz="1450" spc="-10">
                <a:latin typeface="Times New Roman"/>
                <a:cs typeface="Times New Roman"/>
              </a:rPr>
              <a:t>the Great </a:t>
            </a:r>
            <a:r>
              <a:rPr dirty="0" sz="1450" spc="-35">
                <a:latin typeface="Times New Roman"/>
                <a:cs typeface="Times New Roman"/>
              </a:rPr>
              <a:t>Vance, </a:t>
            </a:r>
            <a:r>
              <a:rPr dirty="0" sz="1450" spc="-10">
                <a:latin typeface="Times New Roman"/>
                <a:cs typeface="Times New Roman"/>
              </a:rPr>
              <a:t>somewhat restored from  </a:t>
            </a:r>
            <a:r>
              <a:rPr dirty="0" sz="1450" spc="-15">
                <a:latin typeface="Times New Roman"/>
                <a:cs typeface="Times New Roman"/>
              </a:rPr>
              <a:t>yesterday’s </a:t>
            </a:r>
            <a:r>
              <a:rPr dirty="0" sz="1450" spc="-10">
                <a:latin typeface="Times New Roman"/>
                <a:cs typeface="Times New Roman"/>
              </a:rPr>
              <a:t>exhaustion,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one foot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slipper; Morris, </a:t>
            </a:r>
            <a:r>
              <a:rPr dirty="0" sz="1450" spc="-5">
                <a:latin typeface="Times New Roman"/>
                <a:cs typeface="Times New Roman"/>
              </a:rPr>
              <a:t>not </a:t>
            </a:r>
            <a:r>
              <a:rPr dirty="0" sz="1450" spc="-10">
                <a:latin typeface="Times New Roman"/>
                <a:cs typeface="Times New Roman"/>
              </a:rPr>
              <a:t>positively  damaged, </a:t>
            </a:r>
            <a:r>
              <a:rPr dirty="0" sz="1450" spc="-5">
                <a:latin typeface="Times New Roman"/>
                <a:cs typeface="Times New Roman"/>
              </a:rPr>
              <a:t>but a </a:t>
            </a:r>
            <a:r>
              <a:rPr dirty="0" sz="1450" spc="-10">
                <a:latin typeface="Times New Roman"/>
                <a:cs typeface="Times New Roman"/>
              </a:rPr>
              <a:t>man ten years older than </a:t>
            </a:r>
            <a:r>
              <a:rPr dirty="0" sz="1450" spc="-5">
                <a:latin typeface="Times New Roman"/>
                <a:cs typeface="Times New Roman"/>
              </a:rPr>
              <a:t>he </a:t>
            </a:r>
            <a:r>
              <a:rPr dirty="0" sz="1450" spc="-10">
                <a:latin typeface="Times New Roman"/>
                <a:cs typeface="Times New Roman"/>
              </a:rPr>
              <a:t>who had left Bournemouth eight  days before, his face ploughed full </a:t>
            </a:r>
            <a:r>
              <a:rPr dirty="0" sz="1450" spc="-5">
                <a:latin typeface="Times New Roman"/>
                <a:cs typeface="Times New Roman"/>
              </a:rPr>
              <a:t>of </a:t>
            </a:r>
            <a:r>
              <a:rPr dirty="0" sz="1450" spc="-10">
                <a:latin typeface="Times New Roman"/>
                <a:cs typeface="Times New Roman"/>
              </a:rPr>
              <a:t>anxious wrinkles, his dark hair liberally  grizzled at the</a:t>
            </a:r>
            <a:r>
              <a:rPr dirty="0" sz="1450">
                <a:latin typeface="Times New Roman"/>
                <a:cs typeface="Times New Roman"/>
              </a:rPr>
              <a:t> </a:t>
            </a:r>
            <a:r>
              <a:rPr dirty="0" sz="1450" spc="-10">
                <a:latin typeface="Times New Roman"/>
                <a:cs typeface="Times New Roman"/>
              </a:rPr>
              <a:t>temples.</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Three persons were seated at </a:t>
            </a:r>
            <a:r>
              <a:rPr dirty="0" sz="1450" spc="-5">
                <a:latin typeface="Times New Roman"/>
                <a:cs typeface="Times New Roman"/>
              </a:rPr>
              <a:t>a </a:t>
            </a:r>
            <a:r>
              <a:rPr dirty="0" sz="1450" spc="-10">
                <a:latin typeface="Times New Roman"/>
                <a:cs typeface="Times New Roman"/>
              </a:rPr>
              <a:t>table to receive them: Michael in the midst,  Gideon Forsyth </a:t>
            </a:r>
            <a:r>
              <a:rPr dirty="0" sz="1450" spc="-5">
                <a:latin typeface="Times New Roman"/>
                <a:cs typeface="Times New Roman"/>
              </a:rPr>
              <a:t>on </a:t>
            </a:r>
            <a:r>
              <a:rPr dirty="0" sz="1450" spc="-10">
                <a:latin typeface="Times New Roman"/>
                <a:cs typeface="Times New Roman"/>
              </a:rPr>
              <a:t>his right hand, </a:t>
            </a:r>
            <a:r>
              <a:rPr dirty="0" sz="1450" spc="-5">
                <a:latin typeface="Times New Roman"/>
                <a:cs typeface="Times New Roman"/>
              </a:rPr>
              <a:t>on </a:t>
            </a:r>
            <a:r>
              <a:rPr dirty="0" sz="1450" spc="-10">
                <a:latin typeface="Times New Roman"/>
                <a:cs typeface="Times New Roman"/>
              </a:rPr>
              <a:t>his left an ancient gentleman with  spectacles and silver </a:t>
            </a:r>
            <a:r>
              <a:rPr dirty="0" sz="1450" spc="-25">
                <a:latin typeface="Times New Roman"/>
                <a:cs typeface="Times New Roman"/>
              </a:rPr>
              <a:t>hair. </a:t>
            </a:r>
            <a:r>
              <a:rPr dirty="0" sz="1450" spc="-10">
                <a:latin typeface="Times New Roman"/>
                <a:cs typeface="Times New Roman"/>
              </a:rPr>
              <a:t>‘By Jingo, </a:t>
            </a:r>
            <a:r>
              <a:rPr dirty="0" sz="1450" spc="-30">
                <a:latin typeface="Times New Roman"/>
                <a:cs typeface="Times New Roman"/>
              </a:rPr>
              <a:t>it’s </a:t>
            </a:r>
            <a:r>
              <a:rPr dirty="0" sz="1450" spc="-10">
                <a:latin typeface="Times New Roman"/>
                <a:cs typeface="Times New Roman"/>
              </a:rPr>
              <a:t>Uncle Joe!’ cried</a:t>
            </a:r>
            <a:r>
              <a:rPr dirty="0" sz="1450" spc="-1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But Morris approached his uncle with </a:t>
            </a:r>
            <a:r>
              <a:rPr dirty="0" sz="1450" spc="-5">
                <a:latin typeface="Times New Roman"/>
                <a:cs typeface="Times New Roman"/>
              </a:rPr>
              <a:t>a </a:t>
            </a:r>
            <a:r>
              <a:rPr dirty="0" sz="1450" spc="-10">
                <a:latin typeface="Times New Roman"/>
                <a:cs typeface="Times New Roman"/>
              </a:rPr>
              <a:t>pale countenance and glittering  eyes.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cried. </a:t>
            </a:r>
            <a:r>
              <a:rPr dirty="0" sz="1450" spc="-45">
                <a:latin typeface="Times New Roman"/>
                <a:cs typeface="Times New Roman"/>
              </a:rPr>
              <a:t>‘You</a:t>
            </a:r>
            <a:r>
              <a:rPr dirty="0" sz="1450" spc="-80">
                <a:latin typeface="Times New Roman"/>
                <a:cs typeface="Times New Roman"/>
              </a:rPr>
              <a:t> </a:t>
            </a:r>
            <a:r>
              <a:rPr dirty="0" sz="1450" spc="-10">
                <a:latin typeface="Times New Roman"/>
                <a:cs typeface="Times New Roman"/>
              </a:rPr>
              <a:t>absconded!’</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‘Good morning, Morris </a:t>
            </a:r>
            <a:r>
              <a:rPr dirty="0" sz="1450" spc="-20">
                <a:latin typeface="Times New Roman"/>
                <a:cs typeface="Times New Roman"/>
              </a:rPr>
              <a:t>Finsbury,’ </a:t>
            </a:r>
            <a:r>
              <a:rPr dirty="0" sz="1450" spc="-10">
                <a:latin typeface="Times New Roman"/>
                <a:cs typeface="Times New Roman"/>
              </a:rPr>
              <a:t>returned Joseph, with </a:t>
            </a:r>
            <a:r>
              <a:rPr dirty="0" sz="1450" spc="-5">
                <a:latin typeface="Times New Roman"/>
                <a:cs typeface="Times New Roman"/>
              </a:rPr>
              <a:t>no </a:t>
            </a:r>
            <a:r>
              <a:rPr dirty="0" sz="1450" spc="-10">
                <a:latin typeface="Times New Roman"/>
                <a:cs typeface="Times New Roman"/>
              </a:rPr>
              <a:t>less asperity;  ‘you are looking seriously</a:t>
            </a:r>
            <a:r>
              <a:rPr dirty="0" sz="1450" spc="10">
                <a:latin typeface="Times New Roman"/>
                <a:cs typeface="Times New Roman"/>
              </a:rPr>
              <a:t> </a:t>
            </a:r>
            <a:r>
              <a:rPr dirty="0" sz="1450" spc="-10">
                <a:latin typeface="Times New Roman"/>
                <a:cs typeface="Times New Roman"/>
              </a:rPr>
              <a:t>ill.’</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‘No use making trouble </a:t>
            </a:r>
            <a:r>
              <a:rPr dirty="0" sz="1450" spc="-25">
                <a:latin typeface="Times New Roman"/>
                <a:cs typeface="Times New Roman"/>
              </a:rPr>
              <a:t>now,’ </a:t>
            </a:r>
            <a:r>
              <a:rPr dirty="0" sz="1450" spc="-10">
                <a:latin typeface="Times New Roman"/>
                <a:cs typeface="Times New Roman"/>
              </a:rPr>
              <a:t>remarked Michael. ‘Look the facts in the  face. </a:t>
            </a:r>
            <a:r>
              <a:rPr dirty="0" sz="1450" spc="-45">
                <a:latin typeface="Times New Roman"/>
                <a:cs typeface="Times New Roman"/>
              </a:rPr>
              <a:t>Your </a:t>
            </a:r>
            <a:r>
              <a:rPr dirty="0" sz="1450" spc="-10">
                <a:latin typeface="Times New Roman"/>
                <a:cs typeface="Times New Roman"/>
              </a:rPr>
              <a:t>uncle, as </a:t>
            </a:r>
            <a:r>
              <a:rPr dirty="0" sz="1450" spc="-5">
                <a:latin typeface="Times New Roman"/>
                <a:cs typeface="Times New Roman"/>
              </a:rPr>
              <a:t>you </a:t>
            </a:r>
            <a:r>
              <a:rPr dirty="0" sz="1450" spc="-10">
                <a:latin typeface="Times New Roman"/>
                <a:cs typeface="Times New Roman"/>
              </a:rPr>
              <a:t>see, was </a:t>
            </a:r>
            <a:r>
              <a:rPr dirty="0" sz="1450" spc="-5">
                <a:latin typeface="Times New Roman"/>
                <a:cs typeface="Times New Roman"/>
              </a:rPr>
              <a:t>not </a:t>
            </a:r>
            <a:r>
              <a:rPr dirty="0" sz="1450" spc="-10">
                <a:latin typeface="Times New Roman"/>
                <a:cs typeface="Times New Roman"/>
              </a:rPr>
              <a:t>so much as shaken in the accident;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your </a:t>
            </a:r>
            <a:r>
              <a:rPr dirty="0" sz="1450" spc="-10">
                <a:latin typeface="Times New Roman"/>
                <a:cs typeface="Times New Roman"/>
              </a:rPr>
              <a:t>humane disposition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a:t>
            </a:r>
            <a:r>
              <a:rPr dirty="0" sz="1450" spc="10">
                <a:latin typeface="Times New Roman"/>
                <a:cs typeface="Times New Roman"/>
              </a:rPr>
              <a:t> </a:t>
            </a:r>
            <a:r>
              <a:rPr dirty="0" sz="1450" spc="-10">
                <a:latin typeface="Times New Roman"/>
                <a:cs typeface="Times New Roman"/>
              </a:rPr>
              <a:t>delighted.’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‘Then, if </a:t>
            </a:r>
            <a:r>
              <a:rPr dirty="0" sz="1450" spc="-25">
                <a:latin typeface="Times New Roman"/>
                <a:cs typeface="Times New Roman"/>
              </a:rPr>
              <a:t>that’s </a:t>
            </a:r>
            <a:r>
              <a:rPr dirty="0" sz="1450" spc="-5">
                <a:latin typeface="Times New Roman"/>
                <a:cs typeface="Times New Roman"/>
              </a:rPr>
              <a:t>so,’ </a:t>
            </a:r>
            <a:r>
              <a:rPr dirty="0" sz="1450" spc="-10">
                <a:latin typeface="Times New Roman"/>
                <a:cs typeface="Times New Roman"/>
              </a:rPr>
              <a:t>Morris broke forth, ‘how about the </a:t>
            </a:r>
            <a:r>
              <a:rPr dirty="0" sz="1450" spc="-5">
                <a:latin typeface="Times New Roman"/>
                <a:cs typeface="Times New Roman"/>
              </a:rPr>
              <a:t>body? </a:t>
            </a:r>
            <a:r>
              <a:rPr dirty="0" sz="1450" spc="-60">
                <a:latin typeface="Times New Roman"/>
                <a:cs typeface="Times New Roman"/>
              </a:rPr>
              <a:t>You </a:t>
            </a:r>
            <a:r>
              <a:rPr dirty="0" sz="1450" spc="-10">
                <a:latin typeface="Times New Roman"/>
                <a:cs typeface="Times New Roman"/>
              </a:rPr>
              <a:t>don’t  mean to insinuate that thing </a:t>
            </a:r>
            <a:r>
              <a:rPr dirty="0" sz="1450" spc="-5">
                <a:latin typeface="Times New Roman"/>
                <a:cs typeface="Times New Roman"/>
              </a:rPr>
              <a:t>I </a:t>
            </a:r>
            <a:r>
              <a:rPr dirty="0" sz="1450" spc="-10">
                <a:latin typeface="Times New Roman"/>
                <a:cs typeface="Times New Roman"/>
              </a:rPr>
              <a:t>schemed and sweated </a:t>
            </a:r>
            <a:r>
              <a:rPr dirty="0" sz="1450" spc="-20">
                <a:latin typeface="Times New Roman"/>
                <a:cs typeface="Times New Roman"/>
              </a:rPr>
              <a:t>for, </a:t>
            </a:r>
            <a:r>
              <a:rPr dirty="0" sz="1450" spc="-10">
                <a:latin typeface="Times New Roman"/>
                <a:cs typeface="Times New Roman"/>
              </a:rPr>
              <a:t>and colported with my  own hands, was the </a:t>
            </a:r>
            <a:r>
              <a:rPr dirty="0" sz="1450" spc="-5">
                <a:latin typeface="Times New Roman"/>
                <a:cs typeface="Times New Roman"/>
              </a:rPr>
              <a:t>body of a </a:t>
            </a:r>
            <a:r>
              <a:rPr dirty="0" sz="1450" spc="-10">
                <a:latin typeface="Times New Roman"/>
                <a:cs typeface="Times New Roman"/>
              </a:rPr>
              <a:t>total</a:t>
            </a:r>
            <a:r>
              <a:rPr dirty="0" sz="1450" spc="15">
                <a:latin typeface="Times New Roman"/>
                <a:cs typeface="Times New Roman"/>
              </a:rPr>
              <a:t> </a:t>
            </a:r>
            <a:r>
              <a:rPr dirty="0" sz="1450" spc="-10">
                <a:latin typeface="Times New Roman"/>
                <a:cs typeface="Times New Roman"/>
              </a:rPr>
              <a:t>stranger?’</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‘O </a:t>
            </a:r>
            <a:r>
              <a:rPr dirty="0" sz="1450" spc="-5">
                <a:latin typeface="Times New Roman"/>
                <a:cs typeface="Times New Roman"/>
              </a:rPr>
              <a:t>no, </a:t>
            </a:r>
            <a:r>
              <a:rPr dirty="0" sz="1450" spc="-10">
                <a:latin typeface="Times New Roman"/>
                <a:cs typeface="Times New Roman"/>
              </a:rPr>
              <a:t>we </a:t>
            </a:r>
            <a:r>
              <a:rPr dirty="0" sz="1450" spc="-15">
                <a:latin typeface="Times New Roman"/>
                <a:cs typeface="Times New Roman"/>
              </a:rPr>
              <a:t>can’t </a:t>
            </a:r>
            <a:r>
              <a:rPr dirty="0" sz="1450" spc="-5">
                <a:latin typeface="Times New Roman"/>
                <a:cs typeface="Times New Roman"/>
              </a:rPr>
              <a:t>go </a:t>
            </a:r>
            <a:r>
              <a:rPr dirty="0" sz="1450" spc="-10">
                <a:latin typeface="Times New Roman"/>
                <a:cs typeface="Times New Roman"/>
              </a:rPr>
              <a:t>as far as that,’ said Michael soothingly; ‘you may have  met him at the</a:t>
            </a:r>
            <a:r>
              <a:rPr dirty="0" sz="1450" spc="5">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Morris</a:t>
            </a:r>
            <a:r>
              <a:rPr dirty="0" sz="1450" spc="175">
                <a:latin typeface="Times New Roman"/>
                <a:cs typeface="Times New Roman"/>
              </a:rPr>
              <a:t> </a:t>
            </a:r>
            <a:r>
              <a:rPr dirty="0" sz="1450" spc="-10">
                <a:latin typeface="Times New Roman"/>
                <a:cs typeface="Times New Roman"/>
              </a:rPr>
              <a:t>fell</a:t>
            </a:r>
            <a:r>
              <a:rPr dirty="0" sz="1450" spc="175">
                <a:latin typeface="Times New Roman"/>
                <a:cs typeface="Times New Roman"/>
              </a:rPr>
              <a:t> </a:t>
            </a:r>
            <a:r>
              <a:rPr dirty="0" sz="1450" spc="-10">
                <a:latin typeface="Times New Roman"/>
                <a:cs typeface="Times New Roman"/>
              </a:rPr>
              <a:t>into</a:t>
            </a:r>
            <a:r>
              <a:rPr dirty="0" sz="1450" spc="18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25">
                <a:latin typeface="Times New Roman"/>
                <a:cs typeface="Times New Roman"/>
              </a:rPr>
              <a:t>chair.</a:t>
            </a:r>
            <a:r>
              <a:rPr dirty="0" sz="1450" spc="175">
                <a:latin typeface="Times New Roman"/>
                <a:cs typeface="Times New Roman"/>
              </a:rPr>
              <a:t> </a:t>
            </a:r>
            <a:r>
              <a:rPr dirty="0" sz="1450" spc="-10">
                <a:latin typeface="Times New Roman"/>
                <a:cs typeface="Times New Roman"/>
              </a:rPr>
              <a:t>‘I</a:t>
            </a:r>
            <a:r>
              <a:rPr dirty="0" sz="1450" spc="180">
                <a:latin typeface="Times New Roman"/>
                <a:cs typeface="Times New Roman"/>
              </a:rPr>
              <a:t> </a:t>
            </a:r>
            <a:r>
              <a:rPr dirty="0" sz="1450" spc="-10">
                <a:latin typeface="Times New Roman"/>
                <a:cs typeface="Times New Roman"/>
              </a:rPr>
              <a:t>would</a:t>
            </a:r>
            <a:r>
              <a:rPr dirty="0" sz="1450" spc="175">
                <a:latin typeface="Times New Roman"/>
                <a:cs typeface="Times New Roman"/>
              </a:rPr>
              <a:t> </a:t>
            </a:r>
            <a:r>
              <a:rPr dirty="0" sz="1450" spc="-10">
                <a:latin typeface="Times New Roman"/>
                <a:cs typeface="Times New Roman"/>
              </a:rPr>
              <a:t>have</a:t>
            </a:r>
            <a:r>
              <a:rPr dirty="0" sz="1450" spc="180">
                <a:latin typeface="Times New Roman"/>
                <a:cs typeface="Times New Roman"/>
              </a:rPr>
              <a:t> </a:t>
            </a:r>
            <a:r>
              <a:rPr dirty="0" sz="1450" spc="-10">
                <a:latin typeface="Times New Roman"/>
                <a:cs typeface="Times New Roman"/>
              </a:rPr>
              <a:t>found</a:t>
            </a:r>
            <a:r>
              <a:rPr dirty="0" sz="1450" spc="175">
                <a:latin typeface="Times New Roman"/>
                <a:cs typeface="Times New Roman"/>
              </a:rPr>
              <a:t> </a:t>
            </a:r>
            <a:r>
              <a:rPr dirty="0" sz="1450" spc="-10">
                <a:latin typeface="Times New Roman"/>
                <a:cs typeface="Times New Roman"/>
              </a:rPr>
              <a:t>it</a:t>
            </a:r>
            <a:r>
              <a:rPr dirty="0" sz="1450" spc="175">
                <a:latin typeface="Times New Roman"/>
                <a:cs typeface="Times New Roman"/>
              </a:rPr>
              <a:t> </a:t>
            </a:r>
            <a:r>
              <a:rPr dirty="0" sz="1450" spc="-5">
                <a:latin typeface="Times New Roman"/>
                <a:cs typeface="Times New Roman"/>
              </a:rPr>
              <a:t>out</a:t>
            </a:r>
            <a:r>
              <a:rPr dirty="0" sz="1450" spc="180">
                <a:latin typeface="Times New Roman"/>
                <a:cs typeface="Times New Roman"/>
              </a:rPr>
              <a:t> </a:t>
            </a:r>
            <a:r>
              <a:rPr dirty="0" sz="1450" spc="-10">
                <a:latin typeface="Times New Roman"/>
                <a:cs typeface="Times New Roman"/>
              </a:rPr>
              <a:t>if</a:t>
            </a:r>
            <a:r>
              <a:rPr dirty="0" sz="1450" spc="175">
                <a:latin typeface="Times New Roman"/>
                <a:cs typeface="Times New Roman"/>
              </a:rPr>
              <a:t> </a:t>
            </a:r>
            <a:r>
              <a:rPr dirty="0" sz="1450" spc="-10">
                <a:latin typeface="Times New Roman"/>
                <a:cs typeface="Times New Roman"/>
              </a:rPr>
              <a:t>it</a:t>
            </a:r>
            <a:r>
              <a:rPr dirty="0" sz="1450" spc="180">
                <a:latin typeface="Times New Roman"/>
                <a:cs typeface="Times New Roman"/>
              </a:rPr>
              <a:t> </a:t>
            </a:r>
            <a:r>
              <a:rPr dirty="0" sz="1450" spc="-10">
                <a:latin typeface="Times New Roman"/>
                <a:cs typeface="Times New Roman"/>
              </a:rPr>
              <a:t>had</a:t>
            </a:r>
            <a:r>
              <a:rPr dirty="0" sz="1450" spc="175">
                <a:latin typeface="Times New Roman"/>
                <a:cs typeface="Times New Roman"/>
              </a:rPr>
              <a:t> </a:t>
            </a:r>
            <a:r>
              <a:rPr dirty="0" sz="1450" spc="-10">
                <a:latin typeface="Times New Roman"/>
                <a:cs typeface="Times New Roman"/>
              </a:rPr>
              <a:t>come</a:t>
            </a:r>
            <a:r>
              <a:rPr dirty="0" sz="1450" spc="175">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1481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oculist. From the oculist to the dentist, and from both to the physician, the step  appears inevitable; presently </a:t>
            </a:r>
            <a:r>
              <a:rPr dirty="0" sz="1450" spc="-5">
                <a:latin typeface="Times New Roman"/>
                <a:cs typeface="Times New Roman"/>
              </a:rPr>
              <a:t>he </a:t>
            </a:r>
            <a:r>
              <a:rPr dirty="0" sz="1450" spc="-10">
                <a:latin typeface="Times New Roman"/>
                <a:cs typeface="Times New Roman"/>
              </a:rPr>
              <a:t>was in the hands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Faraday, </a:t>
            </a:r>
            <a:r>
              <a:rPr dirty="0" sz="1450" spc="-10">
                <a:latin typeface="Times New Roman"/>
                <a:cs typeface="Times New Roman"/>
              </a:rPr>
              <a:t>robed in  ventilating cloth and sent to Bournemouth; and to that domineering baronet  (who was his only friend </a:t>
            </a:r>
            <a:r>
              <a:rPr dirty="0" sz="1450" spc="-5">
                <a:latin typeface="Times New Roman"/>
                <a:cs typeface="Times New Roman"/>
              </a:rPr>
              <a:t>upon </a:t>
            </a:r>
            <a:r>
              <a:rPr dirty="0" sz="1450" spc="-10">
                <a:latin typeface="Times New Roman"/>
                <a:cs typeface="Times New Roman"/>
              </a:rPr>
              <a:t>his native soil) </a:t>
            </a:r>
            <a:r>
              <a:rPr dirty="0" sz="1450" spc="-5">
                <a:latin typeface="Times New Roman"/>
                <a:cs typeface="Times New Roman"/>
              </a:rPr>
              <a:t>he </a:t>
            </a:r>
            <a:r>
              <a:rPr dirty="0" sz="1450" spc="-10">
                <a:latin typeface="Times New Roman"/>
                <a:cs typeface="Times New Roman"/>
              </a:rPr>
              <a:t>was now returning to report.  The case </a:t>
            </a:r>
            <a:r>
              <a:rPr dirty="0" sz="1450" spc="-5">
                <a:latin typeface="Times New Roman"/>
                <a:cs typeface="Times New Roman"/>
              </a:rPr>
              <a:t>of </a:t>
            </a:r>
            <a:r>
              <a:rPr dirty="0" sz="1450" spc="-10">
                <a:latin typeface="Times New Roman"/>
                <a:cs typeface="Times New Roman"/>
              </a:rPr>
              <a:t>these tweedsuited wanderers is unique. </a:t>
            </a:r>
            <a:r>
              <a:rPr dirty="0" sz="1450" spc="-70">
                <a:latin typeface="Times New Roman"/>
                <a:cs typeface="Times New Roman"/>
              </a:rPr>
              <a:t>We </a:t>
            </a:r>
            <a:r>
              <a:rPr dirty="0" sz="1450" spc="-10">
                <a:latin typeface="Times New Roman"/>
                <a:cs typeface="Times New Roman"/>
              </a:rPr>
              <a:t>have all seen them  entering the table d’hote (at Spezzia, </a:t>
            </a:r>
            <a:r>
              <a:rPr dirty="0" sz="1450" spc="-5">
                <a:latin typeface="Times New Roman"/>
                <a:cs typeface="Times New Roman"/>
              </a:rPr>
              <a:t>or </a:t>
            </a:r>
            <a:r>
              <a:rPr dirty="0" sz="1450" spc="-10">
                <a:latin typeface="Times New Roman"/>
                <a:cs typeface="Times New Roman"/>
              </a:rPr>
              <a:t>Grdtz, </a:t>
            </a:r>
            <a:r>
              <a:rPr dirty="0" sz="1450" spc="-5">
                <a:latin typeface="Times New Roman"/>
                <a:cs typeface="Times New Roman"/>
              </a:rPr>
              <a:t>or </a:t>
            </a:r>
            <a:r>
              <a:rPr dirty="0" sz="1450" spc="-35">
                <a:latin typeface="Times New Roman"/>
                <a:cs typeface="Times New Roman"/>
              </a:rPr>
              <a:t>Venice)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genteel  melancholy and </a:t>
            </a:r>
            <a:r>
              <a:rPr dirty="0" sz="1450" spc="-5">
                <a:latin typeface="Times New Roman"/>
                <a:cs typeface="Times New Roman"/>
              </a:rPr>
              <a:t>a </a:t>
            </a:r>
            <a:r>
              <a:rPr dirty="0" sz="1450" spc="-10">
                <a:latin typeface="Times New Roman"/>
                <a:cs typeface="Times New Roman"/>
              </a:rPr>
              <a:t>faint appearance </a:t>
            </a:r>
            <a:r>
              <a:rPr dirty="0" sz="1450" spc="-5">
                <a:latin typeface="Times New Roman"/>
                <a:cs typeface="Times New Roman"/>
              </a:rPr>
              <a:t>of </a:t>
            </a:r>
            <a:r>
              <a:rPr dirty="0" sz="1450" spc="-10">
                <a:latin typeface="Times New Roman"/>
                <a:cs typeface="Times New Roman"/>
              </a:rPr>
              <a:t>having been to India and </a:t>
            </a:r>
            <a:r>
              <a:rPr dirty="0" sz="1450" spc="-5">
                <a:latin typeface="Times New Roman"/>
                <a:cs typeface="Times New Roman"/>
              </a:rPr>
              <a:t>not </a:t>
            </a:r>
            <a:r>
              <a:rPr dirty="0" sz="1450" spc="-10">
                <a:latin typeface="Times New Roman"/>
                <a:cs typeface="Times New Roman"/>
              </a:rPr>
              <a:t>succeeded.  In the </a:t>
            </a:r>
            <a:r>
              <a:rPr dirty="0" sz="1450" spc="-15">
                <a:latin typeface="Times New Roman"/>
                <a:cs typeface="Times New Roman"/>
              </a:rPr>
              <a:t>offices </a:t>
            </a:r>
            <a:r>
              <a:rPr dirty="0" sz="1450" spc="-5">
                <a:latin typeface="Times New Roman"/>
                <a:cs typeface="Times New Roman"/>
              </a:rPr>
              <a:t>of </a:t>
            </a:r>
            <a:r>
              <a:rPr dirty="0" sz="1450" spc="-10">
                <a:latin typeface="Times New Roman"/>
                <a:cs typeface="Times New Roman"/>
              </a:rPr>
              <a:t>many hundred hotels they are known </a:t>
            </a:r>
            <a:r>
              <a:rPr dirty="0" sz="1450" spc="-5">
                <a:latin typeface="Times New Roman"/>
                <a:cs typeface="Times New Roman"/>
              </a:rPr>
              <a:t>by </a:t>
            </a:r>
            <a:r>
              <a:rPr dirty="0" sz="1450" spc="-10">
                <a:latin typeface="Times New Roman"/>
                <a:cs typeface="Times New Roman"/>
              </a:rPr>
              <a:t>name; and yet, if the  whole </a:t>
            </a:r>
            <a:r>
              <a:rPr dirty="0" sz="1450" spc="-5">
                <a:latin typeface="Times New Roman"/>
                <a:cs typeface="Times New Roman"/>
              </a:rPr>
              <a:t>of </a:t>
            </a:r>
            <a:r>
              <a:rPr dirty="0" sz="1450" spc="-10">
                <a:latin typeface="Times New Roman"/>
                <a:cs typeface="Times New Roman"/>
              </a:rPr>
              <a:t>this wandering cohort were to disappear </a:t>
            </a:r>
            <a:r>
              <a:rPr dirty="0" sz="1450" spc="-20">
                <a:latin typeface="Times New Roman"/>
                <a:cs typeface="Times New Roman"/>
              </a:rPr>
              <a:t>tomorrow, </a:t>
            </a:r>
            <a:r>
              <a:rPr dirty="0" sz="1450" spc="-10">
                <a:latin typeface="Times New Roman"/>
                <a:cs typeface="Times New Roman"/>
              </a:rPr>
              <a:t>their absence  would </a:t>
            </a:r>
            <a:r>
              <a:rPr dirty="0" sz="1450" spc="-5">
                <a:latin typeface="Times New Roman"/>
                <a:cs typeface="Times New Roman"/>
              </a:rPr>
              <a:t>be </a:t>
            </a:r>
            <a:r>
              <a:rPr dirty="0" sz="1450" spc="-10">
                <a:latin typeface="Times New Roman"/>
                <a:cs typeface="Times New Roman"/>
              </a:rPr>
              <a:t>wholly unremarked. How much more, if only one—say this </a:t>
            </a:r>
            <a:r>
              <a:rPr dirty="0" sz="1450" spc="-5">
                <a:latin typeface="Times New Roman"/>
                <a:cs typeface="Times New Roman"/>
              </a:rPr>
              <a:t>one </a:t>
            </a:r>
            <a:r>
              <a:rPr dirty="0" sz="1450" spc="-10">
                <a:latin typeface="Times New Roman"/>
                <a:cs typeface="Times New Roman"/>
              </a:rPr>
              <a:t>in  the ventilating cloth—should vanish! He had paid his bills at Bournemouth;  his worldly </a:t>
            </a:r>
            <a:r>
              <a:rPr dirty="0" sz="1450" spc="-15">
                <a:latin typeface="Times New Roman"/>
                <a:cs typeface="Times New Roman"/>
              </a:rPr>
              <a:t>effects </a:t>
            </a:r>
            <a:r>
              <a:rPr dirty="0" sz="1450" spc="-10">
                <a:latin typeface="Times New Roman"/>
                <a:cs typeface="Times New Roman"/>
              </a:rPr>
              <a:t>were all in the van in two portmanteaux, and these after the  proper interval would </a:t>
            </a:r>
            <a:r>
              <a:rPr dirty="0" sz="1450" spc="-5">
                <a:latin typeface="Times New Roman"/>
                <a:cs typeface="Times New Roman"/>
              </a:rPr>
              <a:t>be </a:t>
            </a:r>
            <a:r>
              <a:rPr dirty="0" sz="1450" spc="-10">
                <a:latin typeface="Times New Roman"/>
                <a:cs typeface="Times New Roman"/>
              </a:rPr>
              <a:t>sold as unclaimed baggage to </a:t>
            </a:r>
            <a:r>
              <a:rPr dirty="0" sz="1450" spc="-5">
                <a:latin typeface="Times New Roman"/>
                <a:cs typeface="Times New Roman"/>
              </a:rPr>
              <a:t>a </a:t>
            </a:r>
            <a:r>
              <a:rPr dirty="0" sz="1450" spc="-10">
                <a:latin typeface="Times New Roman"/>
                <a:cs typeface="Times New Roman"/>
              </a:rPr>
              <a:t>Jew; Sir </a:t>
            </a:r>
            <a:r>
              <a:rPr dirty="0" sz="1450" spc="-20">
                <a:latin typeface="Times New Roman"/>
                <a:cs typeface="Times New Roman"/>
              </a:rPr>
              <a:t>Faraday’s  </a:t>
            </a:r>
            <a:r>
              <a:rPr dirty="0" sz="1450" spc="-10">
                <a:latin typeface="Times New Roman"/>
                <a:cs typeface="Times New Roman"/>
              </a:rPr>
              <a:t>butler would </a:t>
            </a:r>
            <a:r>
              <a:rPr dirty="0" sz="1450" spc="-5">
                <a:latin typeface="Times New Roman"/>
                <a:cs typeface="Times New Roman"/>
              </a:rPr>
              <a:t>be a </a:t>
            </a:r>
            <a:r>
              <a:rPr dirty="0" sz="1450" spc="-10">
                <a:latin typeface="Times New Roman"/>
                <a:cs typeface="Times New Roman"/>
              </a:rPr>
              <a:t>half-crown poorer at the </a:t>
            </a:r>
            <a:r>
              <a:rPr dirty="0" sz="1450" spc="-15">
                <a:latin typeface="Times New Roman"/>
                <a:cs typeface="Times New Roman"/>
              </a:rPr>
              <a:t>year’s </a:t>
            </a:r>
            <a:r>
              <a:rPr dirty="0" sz="1450" spc="-10">
                <a:latin typeface="Times New Roman"/>
                <a:cs typeface="Times New Roman"/>
              </a:rPr>
              <a:t>end, and the hotelkeepers </a:t>
            </a:r>
            <a:r>
              <a:rPr dirty="0" sz="1450" spc="-5">
                <a:latin typeface="Times New Roman"/>
                <a:cs typeface="Times New Roman"/>
              </a:rPr>
              <a:t>of  </a:t>
            </a:r>
            <a:r>
              <a:rPr dirty="0" sz="1450" spc="-10">
                <a:latin typeface="Times New Roman"/>
                <a:cs typeface="Times New Roman"/>
              </a:rPr>
              <a:t>Europe about the same date would </a:t>
            </a:r>
            <a:r>
              <a:rPr dirty="0" sz="1450" spc="-5">
                <a:latin typeface="Times New Roman"/>
                <a:cs typeface="Times New Roman"/>
              </a:rPr>
              <a:t>be </a:t>
            </a:r>
            <a:r>
              <a:rPr dirty="0" sz="1450" spc="-10">
                <a:latin typeface="Times New Roman"/>
                <a:cs typeface="Times New Roman"/>
              </a:rPr>
              <a:t>mourning </a:t>
            </a:r>
            <a:r>
              <a:rPr dirty="0" sz="1450" spc="-5">
                <a:latin typeface="Times New Roman"/>
                <a:cs typeface="Times New Roman"/>
              </a:rPr>
              <a:t>a </a:t>
            </a:r>
            <a:r>
              <a:rPr dirty="0" sz="1450" spc="-10">
                <a:latin typeface="Times New Roman"/>
                <a:cs typeface="Times New Roman"/>
              </a:rPr>
              <a:t>small </a:t>
            </a:r>
            <a:r>
              <a:rPr dirty="0" sz="1450" spc="-5">
                <a:latin typeface="Times New Roman"/>
                <a:cs typeface="Times New Roman"/>
              </a:rPr>
              <a:t>but </a:t>
            </a:r>
            <a:r>
              <a:rPr dirty="0" sz="1450" spc="-10">
                <a:latin typeface="Times New Roman"/>
                <a:cs typeface="Times New Roman"/>
              </a:rPr>
              <a:t>quite observable  decline in profits. And that would </a:t>
            </a:r>
            <a:r>
              <a:rPr dirty="0" sz="1450" spc="-5">
                <a:latin typeface="Times New Roman"/>
                <a:cs typeface="Times New Roman"/>
              </a:rPr>
              <a:t>be </a:t>
            </a:r>
            <a:r>
              <a:rPr dirty="0" sz="1450" spc="-10">
                <a:latin typeface="Times New Roman"/>
                <a:cs typeface="Times New Roman"/>
              </a:rPr>
              <a:t>literally all. Perhaps the old gentleman  </a:t>
            </a:r>
            <a:r>
              <a:rPr dirty="0" sz="1450" spc="-5">
                <a:latin typeface="Times New Roman"/>
                <a:cs typeface="Times New Roman"/>
              </a:rPr>
              <a:t>thought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 sort, for </a:t>
            </a:r>
            <a:r>
              <a:rPr dirty="0" sz="1450" spc="-5">
                <a:latin typeface="Times New Roman"/>
                <a:cs typeface="Times New Roman"/>
              </a:rPr>
              <a:t>he </a:t>
            </a:r>
            <a:r>
              <a:rPr dirty="0" sz="1450" spc="-10">
                <a:latin typeface="Times New Roman"/>
                <a:cs typeface="Times New Roman"/>
              </a:rPr>
              <a:t>looked melancholy enough as </a:t>
            </a:r>
            <a:r>
              <a:rPr dirty="0" sz="1450" spc="-5">
                <a:latin typeface="Times New Roman"/>
                <a:cs typeface="Times New Roman"/>
              </a:rPr>
              <a:t>he </a:t>
            </a:r>
            <a:r>
              <a:rPr dirty="0" sz="1450" spc="-10">
                <a:latin typeface="Times New Roman"/>
                <a:cs typeface="Times New Roman"/>
              </a:rPr>
              <a:t>pulled  his bare, grey head back into the carriage, and the train smoked under the  bridge, and forth, with ever quickening speed, across the mingled heaths and  woods </a:t>
            </a:r>
            <a:r>
              <a:rPr dirty="0" sz="1450" spc="-5">
                <a:latin typeface="Times New Roman"/>
                <a:cs typeface="Times New Roman"/>
              </a:rPr>
              <a:t>of </a:t>
            </a:r>
            <a:r>
              <a:rPr dirty="0" sz="1450" spc="-10">
                <a:latin typeface="Times New Roman"/>
                <a:cs typeface="Times New Roman"/>
              </a:rPr>
              <a:t>the New</a:t>
            </a:r>
            <a:r>
              <a:rPr dirty="0" sz="1450">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Not many hundred yards beyond Browndean, </a:t>
            </a:r>
            <a:r>
              <a:rPr dirty="0" sz="1450" spc="-15">
                <a:latin typeface="Times New Roman"/>
                <a:cs typeface="Times New Roman"/>
              </a:rPr>
              <a:t>however, </a:t>
            </a:r>
            <a:r>
              <a:rPr dirty="0" sz="1450" spc="-5">
                <a:latin typeface="Times New Roman"/>
                <a:cs typeface="Times New Roman"/>
              </a:rPr>
              <a:t>a </a:t>
            </a:r>
            <a:r>
              <a:rPr dirty="0" sz="1450" spc="-10">
                <a:latin typeface="Times New Roman"/>
                <a:cs typeface="Times New Roman"/>
              </a:rPr>
              <a:t>sudden jarring </a:t>
            </a:r>
            <a:r>
              <a:rPr dirty="0" sz="1450" spc="-5">
                <a:latin typeface="Times New Roman"/>
                <a:cs typeface="Times New Roman"/>
              </a:rPr>
              <a:t>of  </a:t>
            </a:r>
            <a:r>
              <a:rPr dirty="0" sz="1450" spc="-10">
                <a:latin typeface="Times New Roman"/>
                <a:cs typeface="Times New Roman"/>
              </a:rPr>
              <a:t>brakes set </a:t>
            </a:r>
            <a:r>
              <a:rPr dirty="0" sz="1450" spc="-15">
                <a:latin typeface="Times New Roman"/>
                <a:cs typeface="Times New Roman"/>
              </a:rPr>
              <a:t>everybody’s </a:t>
            </a:r>
            <a:r>
              <a:rPr dirty="0" sz="1450" spc="-10">
                <a:latin typeface="Times New Roman"/>
                <a:cs typeface="Times New Roman"/>
              </a:rPr>
              <a:t>teeth </a:t>
            </a:r>
            <a:r>
              <a:rPr dirty="0" sz="1450" spc="-5">
                <a:latin typeface="Times New Roman"/>
                <a:cs typeface="Times New Roman"/>
              </a:rPr>
              <a:t>on </a:t>
            </a:r>
            <a:r>
              <a:rPr dirty="0" sz="1450" spc="-10">
                <a:latin typeface="Times New Roman"/>
                <a:cs typeface="Times New Roman"/>
              </a:rPr>
              <a:t>edge, and there was </a:t>
            </a:r>
            <a:r>
              <a:rPr dirty="0" sz="1450" spc="-5">
                <a:latin typeface="Times New Roman"/>
                <a:cs typeface="Times New Roman"/>
              </a:rPr>
              <a:t>a </a:t>
            </a:r>
            <a:r>
              <a:rPr dirty="0" sz="1450" spc="-10">
                <a:latin typeface="Times New Roman"/>
                <a:cs typeface="Times New Roman"/>
              </a:rPr>
              <a:t>brutal stoppage. Morris  Finsbury was aware </a:t>
            </a:r>
            <a:r>
              <a:rPr dirty="0" sz="1450" spc="-5">
                <a:latin typeface="Times New Roman"/>
                <a:cs typeface="Times New Roman"/>
              </a:rPr>
              <a:t>of a </a:t>
            </a:r>
            <a:r>
              <a:rPr dirty="0" sz="1450" spc="-10">
                <a:latin typeface="Times New Roman"/>
                <a:cs typeface="Times New Roman"/>
              </a:rPr>
              <a:t>confused uproar </a:t>
            </a:r>
            <a:r>
              <a:rPr dirty="0" sz="1450" spc="-5">
                <a:latin typeface="Times New Roman"/>
                <a:cs typeface="Times New Roman"/>
              </a:rPr>
              <a:t>of </a:t>
            </a:r>
            <a:r>
              <a:rPr dirty="0" sz="1450" spc="-10">
                <a:latin typeface="Times New Roman"/>
                <a:cs typeface="Times New Roman"/>
              </a:rPr>
              <a:t>voices, and sprang to the </a:t>
            </a:r>
            <a:r>
              <a:rPr dirty="0" sz="1450" spc="-20">
                <a:latin typeface="Times New Roman"/>
                <a:cs typeface="Times New Roman"/>
              </a:rPr>
              <a:t>window.  </a:t>
            </a:r>
            <a:r>
              <a:rPr dirty="0" sz="1450" spc="-35">
                <a:latin typeface="Times New Roman"/>
                <a:cs typeface="Times New Roman"/>
              </a:rPr>
              <a:t>Women </a:t>
            </a:r>
            <a:r>
              <a:rPr dirty="0" sz="1450" spc="-10">
                <a:latin typeface="Times New Roman"/>
                <a:cs typeface="Times New Roman"/>
              </a:rPr>
              <a:t>were screaming, men were tumbling from the windows </a:t>
            </a:r>
            <a:r>
              <a:rPr dirty="0" sz="1450" spc="-5">
                <a:latin typeface="Times New Roman"/>
                <a:cs typeface="Times New Roman"/>
              </a:rPr>
              <a:t>on </a:t>
            </a:r>
            <a:r>
              <a:rPr dirty="0" sz="1450" spc="-10">
                <a:latin typeface="Times New Roman"/>
                <a:cs typeface="Times New Roman"/>
              </a:rPr>
              <a:t>the track,  the guard was crying to them to stay where they were; at the same time the  train began to gather way and move very slowly backward toward Browndean;  and the next moment—, all these various sounds were blotted </a:t>
            </a:r>
            <a:r>
              <a:rPr dirty="0" sz="1450" spc="-5">
                <a:latin typeface="Times New Roman"/>
                <a:cs typeface="Times New Roman"/>
              </a:rPr>
              <a:t>out </a:t>
            </a:r>
            <a:r>
              <a:rPr dirty="0" sz="1450" spc="-10">
                <a:latin typeface="Times New Roman"/>
                <a:cs typeface="Times New Roman"/>
              </a:rPr>
              <a:t>in the  apocalyptic whistle and the thundering onslaught </a:t>
            </a:r>
            <a:r>
              <a:rPr dirty="0" sz="1450" spc="-5">
                <a:latin typeface="Times New Roman"/>
                <a:cs typeface="Times New Roman"/>
              </a:rPr>
              <a:t>of </a:t>
            </a:r>
            <a:r>
              <a:rPr dirty="0" sz="1450" spc="-10">
                <a:latin typeface="Times New Roman"/>
                <a:cs typeface="Times New Roman"/>
              </a:rPr>
              <a:t>the down</a:t>
            </a:r>
            <a:r>
              <a:rPr dirty="0" sz="1450" spc="70">
                <a:latin typeface="Times New Roman"/>
                <a:cs typeface="Times New Roman"/>
              </a:rPr>
              <a:t> </a:t>
            </a:r>
            <a:r>
              <a:rPr dirty="0" sz="1450" spc="-10">
                <a:latin typeface="Times New Roman"/>
                <a:cs typeface="Times New Roman"/>
              </a:rPr>
              <a:t>express.</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The actual collision Morris did </a:t>
            </a:r>
            <a:r>
              <a:rPr dirty="0" sz="1450" spc="-5">
                <a:latin typeface="Times New Roman"/>
                <a:cs typeface="Times New Roman"/>
              </a:rPr>
              <a:t>not </a:t>
            </a:r>
            <a:r>
              <a:rPr dirty="0" sz="1450" spc="-25">
                <a:latin typeface="Times New Roman"/>
                <a:cs typeface="Times New Roman"/>
              </a:rPr>
              <a:t>hear.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fainted. He had </a:t>
            </a:r>
            <a:r>
              <a:rPr dirty="0" sz="1450" spc="-5">
                <a:latin typeface="Times New Roman"/>
                <a:cs typeface="Times New Roman"/>
              </a:rPr>
              <a:t>a </a:t>
            </a:r>
            <a:r>
              <a:rPr dirty="0" sz="1450" spc="-10">
                <a:latin typeface="Times New Roman"/>
                <a:cs typeface="Times New Roman"/>
              </a:rPr>
              <a:t>wild  dream </a:t>
            </a:r>
            <a:r>
              <a:rPr dirty="0" sz="1450" spc="-5">
                <a:latin typeface="Times New Roman"/>
                <a:cs typeface="Times New Roman"/>
              </a:rPr>
              <a:t>of </a:t>
            </a:r>
            <a:r>
              <a:rPr dirty="0" sz="1450" spc="-10">
                <a:latin typeface="Times New Roman"/>
                <a:cs typeface="Times New Roman"/>
              </a:rPr>
              <a:t>having seen the carriage </a:t>
            </a:r>
            <a:r>
              <a:rPr dirty="0" sz="1450" spc="-5">
                <a:latin typeface="Times New Roman"/>
                <a:cs typeface="Times New Roman"/>
              </a:rPr>
              <a:t>double up </a:t>
            </a:r>
            <a:r>
              <a:rPr dirty="0" sz="1450" spc="-10">
                <a:latin typeface="Times New Roman"/>
                <a:cs typeface="Times New Roman"/>
              </a:rPr>
              <a:t>and fall to pieces like </a:t>
            </a:r>
            <a:r>
              <a:rPr dirty="0" sz="1450" spc="-5">
                <a:latin typeface="Times New Roman"/>
                <a:cs typeface="Times New Roman"/>
              </a:rPr>
              <a:t>a  </a:t>
            </a:r>
            <a:r>
              <a:rPr dirty="0" sz="1450" spc="-10">
                <a:latin typeface="Times New Roman"/>
                <a:cs typeface="Times New Roman"/>
              </a:rPr>
              <a:t>pantomime trick; and sure </a:t>
            </a:r>
            <a:r>
              <a:rPr dirty="0" sz="1450" spc="-5">
                <a:latin typeface="Times New Roman"/>
                <a:cs typeface="Times New Roman"/>
              </a:rPr>
              <a:t>enough,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came to himself, </a:t>
            </a:r>
            <a:r>
              <a:rPr dirty="0" sz="1450" spc="-5">
                <a:latin typeface="Times New Roman"/>
                <a:cs typeface="Times New Roman"/>
              </a:rPr>
              <a:t>he </a:t>
            </a:r>
            <a:r>
              <a:rPr dirty="0" sz="1450" spc="-10">
                <a:latin typeface="Times New Roman"/>
                <a:cs typeface="Times New Roman"/>
              </a:rPr>
              <a:t>was lying </a:t>
            </a:r>
            <a:r>
              <a:rPr dirty="0" sz="1450" spc="-5">
                <a:latin typeface="Times New Roman"/>
                <a:cs typeface="Times New Roman"/>
              </a:rPr>
              <a:t>on  </a:t>
            </a:r>
            <a:r>
              <a:rPr dirty="0" sz="1450" spc="-10">
                <a:latin typeface="Times New Roman"/>
                <a:cs typeface="Times New Roman"/>
              </a:rPr>
              <a:t>the bare earth and under the open </a:t>
            </a:r>
            <a:r>
              <a:rPr dirty="0" sz="1450" spc="-30">
                <a:latin typeface="Times New Roman"/>
                <a:cs typeface="Times New Roman"/>
              </a:rPr>
              <a:t>sky. </a:t>
            </a:r>
            <a:r>
              <a:rPr dirty="0" sz="1450" spc="-10">
                <a:latin typeface="Times New Roman"/>
                <a:cs typeface="Times New Roman"/>
              </a:rPr>
              <a:t>His head ached savagely; </a:t>
            </a:r>
            <a:r>
              <a:rPr dirty="0" sz="1450" spc="-5">
                <a:latin typeface="Times New Roman"/>
                <a:cs typeface="Times New Roman"/>
              </a:rPr>
              <a:t>he </a:t>
            </a:r>
            <a:r>
              <a:rPr dirty="0" sz="1450" spc="-10">
                <a:latin typeface="Times New Roman"/>
                <a:cs typeface="Times New Roman"/>
              </a:rPr>
              <a:t>carried his  hand to his </a:t>
            </a:r>
            <a:r>
              <a:rPr dirty="0" sz="1450" spc="-25">
                <a:latin typeface="Times New Roman"/>
                <a:cs typeface="Times New Roman"/>
              </a:rPr>
              <a:t>brow, </a:t>
            </a:r>
            <a:r>
              <a:rPr dirty="0" sz="1450" spc="-10">
                <a:latin typeface="Times New Roman"/>
                <a:cs typeface="Times New Roman"/>
              </a:rPr>
              <a:t>and was </a:t>
            </a:r>
            <a:r>
              <a:rPr dirty="0" sz="1450" spc="-5">
                <a:latin typeface="Times New Roman"/>
                <a:cs typeface="Times New Roman"/>
              </a:rPr>
              <a:t>not </a:t>
            </a:r>
            <a:r>
              <a:rPr dirty="0" sz="1450" spc="-10">
                <a:latin typeface="Times New Roman"/>
                <a:cs typeface="Times New Roman"/>
              </a:rPr>
              <a:t>surprised to see it red with </a:t>
            </a:r>
            <a:r>
              <a:rPr dirty="0" sz="1450" spc="-5">
                <a:latin typeface="Times New Roman"/>
                <a:cs typeface="Times New Roman"/>
              </a:rPr>
              <a:t>blood. </a:t>
            </a:r>
            <a:r>
              <a:rPr dirty="0" sz="1450" spc="-10">
                <a:latin typeface="Times New Roman"/>
                <a:cs typeface="Times New Roman"/>
              </a:rPr>
              <a:t>The air was  filled with an intolerable, throbbing </a:t>
            </a:r>
            <a:r>
              <a:rPr dirty="0" sz="1450" spc="-20">
                <a:latin typeface="Times New Roman"/>
                <a:cs typeface="Times New Roman"/>
              </a:rPr>
              <a:t>roar,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expected to find die away  with the return </a:t>
            </a:r>
            <a:r>
              <a:rPr dirty="0" sz="1450" spc="-5">
                <a:latin typeface="Times New Roman"/>
                <a:cs typeface="Times New Roman"/>
              </a:rPr>
              <a:t>of </a:t>
            </a:r>
            <a:r>
              <a:rPr dirty="0" sz="1450" spc="-10">
                <a:latin typeface="Times New Roman"/>
                <a:cs typeface="Times New Roman"/>
              </a:rPr>
              <a:t>consciousness; and instead </a:t>
            </a:r>
            <a:r>
              <a:rPr dirty="0" sz="1450" spc="-5">
                <a:latin typeface="Times New Roman"/>
                <a:cs typeface="Times New Roman"/>
              </a:rPr>
              <a:t>of </a:t>
            </a:r>
            <a:r>
              <a:rPr dirty="0" sz="1450" spc="-10">
                <a:latin typeface="Times New Roman"/>
                <a:cs typeface="Times New Roman"/>
              </a:rPr>
              <a:t>that it seemed </a:t>
            </a:r>
            <a:r>
              <a:rPr dirty="0" sz="1450" spc="-5">
                <a:latin typeface="Times New Roman"/>
                <a:cs typeface="Times New Roman"/>
              </a:rPr>
              <a:t>but </a:t>
            </a:r>
            <a:r>
              <a:rPr dirty="0" sz="1450" spc="-10">
                <a:latin typeface="Times New Roman"/>
                <a:cs typeface="Times New Roman"/>
              </a:rPr>
              <a:t>to swell the  louder and to pierce the more cruelly through his ears. It was </a:t>
            </a:r>
            <a:r>
              <a:rPr dirty="0" sz="1450" spc="-5">
                <a:latin typeface="Times New Roman"/>
                <a:cs typeface="Times New Roman"/>
              </a:rPr>
              <a:t>a </a:t>
            </a:r>
            <a:r>
              <a:rPr dirty="0" sz="1450" spc="-10">
                <a:latin typeface="Times New Roman"/>
                <a:cs typeface="Times New Roman"/>
              </a:rPr>
              <a:t>raging,  bellowing </a:t>
            </a:r>
            <a:r>
              <a:rPr dirty="0" sz="1450" spc="-15">
                <a:latin typeface="Times New Roman"/>
                <a:cs typeface="Times New Roman"/>
              </a:rPr>
              <a:t>thunder,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boiler-riveting</a:t>
            </a:r>
            <a:r>
              <a:rPr dirty="0" sz="1450" spc="10">
                <a:latin typeface="Times New Roman"/>
                <a:cs typeface="Times New Roman"/>
              </a:rPr>
              <a:t> </a:t>
            </a:r>
            <a:r>
              <a:rPr dirty="0" sz="1450" spc="-20">
                <a:latin typeface="Times New Roman"/>
                <a:cs typeface="Times New Roman"/>
              </a:rPr>
              <a:t>factory.</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And now curiosity began to </a:t>
            </a:r>
            <a:r>
              <a:rPr dirty="0" sz="1450" spc="-20">
                <a:latin typeface="Times New Roman"/>
                <a:cs typeface="Times New Roman"/>
              </a:rPr>
              <a:t>stir,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sat </a:t>
            </a:r>
            <a:r>
              <a:rPr dirty="0" sz="1450" spc="-5">
                <a:latin typeface="Times New Roman"/>
                <a:cs typeface="Times New Roman"/>
              </a:rPr>
              <a:t>up </a:t>
            </a:r>
            <a:r>
              <a:rPr dirty="0" sz="1450" spc="-10">
                <a:latin typeface="Times New Roman"/>
                <a:cs typeface="Times New Roman"/>
              </a:rPr>
              <a:t>and looked about him. The  track at this </a:t>
            </a:r>
            <a:r>
              <a:rPr dirty="0" sz="1450" spc="-5">
                <a:latin typeface="Times New Roman"/>
                <a:cs typeface="Times New Roman"/>
              </a:rPr>
              <a:t>point </a:t>
            </a:r>
            <a:r>
              <a:rPr dirty="0" sz="1450" spc="-10">
                <a:latin typeface="Times New Roman"/>
                <a:cs typeface="Times New Roman"/>
              </a:rPr>
              <a:t>ran in </a:t>
            </a:r>
            <a:r>
              <a:rPr dirty="0" sz="1450" spc="-5">
                <a:latin typeface="Times New Roman"/>
                <a:cs typeface="Times New Roman"/>
              </a:rPr>
              <a:t>a </a:t>
            </a:r>
            <a:r>
              <a:rPr dirty="0" sz="1450" spc="-10">
                <a:latin typeface="Times New Roman"/>
                <a:cs typeface="Times New Roman"/>
              </a:rPr>
              <a:t>sharp curve about </a:t>
            </a:r>
            <a:r>
              <a:rPr dirty="0" sz="1450" spc="-5">
                <a:latin typeface="Times New Roman"/>
                <a:cs typeface="Times New Roman"/>
              </a:rPr>
              <a:t>a </a:t>
            </a:r>
            <a:r>
              <a:rPr dirty="0" sz="1450" spc="-10">
                <a:latin typeface="Times New Roman"/>
                <a:cs typeface="Times New Roman"/>
              </a:rPr>
              <a:t>wooded hillock; all </a:t>
            </a:r>
            <a:r>
              <a:rPr dirty="0" sz="1450" spc="-5">
                <a:latin typeface="Times New Roman"/>
                <a:cs typeface="Times New Roman"/>
              </a:rPr>
              <a:t>of </a:t>
            </a:r>
            <a:r>
              <a:rPr dirty="0" sz="1450" spc="-10">
                <a:latin typeface="Times New Roman"/>
                <a:cs typeface="Times New Roman"/>
              </a:rPr>
              <a:t>the near  side was heaped with the wreckage </a:t>
            </a:r>
            <a:r>
              <a:rPr dirty="0" sz="1450" spc="-5">
                <a:latin typeface="Times New Roman"/>
                <a:cs typeface="Times New Roman"/>
              </a:rPr>
              <a:t>of </a:t>
            </a:r>
            <a:r>
              <a:rPr dirty="0" sz="1450" spc="-10">
                <a:latin typeface="Times New Roman"/>
                <a:cs typeface="Times New Roman"/>
              </a:rPr>
              <a:t>the Bournemouth train; that </a:t>
            </a:r>
            <a:r>
              <a:rPr dirty="0" sz="1450" spc="-5">
                <a:latin typeface="Times New Roman"/>
                <a:cs typeface="Times New Roman"/>
              </a:rPr>
              <a:t>of </a:t>
            </a:r>
            <a:r>
              <a:rPr dirty="0" sz="1450" spc="-10">
                <a:latin typeface="Times New Roman"/>
                <a:cs typeface="Times New Roman"/>
              </a:rPr>
              <a:t>the  express</a:t>
            </a:r>
            <a:r>
              <a:rPr dirty="0" sz="1450" spc="135">
                <a:latin typeface="Times New Roman"/>
                <a:cs typeface="Times New Roman"/>
              </a:rPr>
              <a:t> </a:t>
            </a:r>
            <a:r>
              <a:rPr dirty="0" sz="1450" spc="-10">
                <a:latin typeface="Times New Roman"/>
                <a:cs typeface="Times New Roman"/>
              </a:rPr>
              <a:t>was</a:t>
            </a:r>
            <a:r>
              <a:rPr dirty="0" sz="1450" spc="140">
                <a:latin typeface="Times New Roman"/>
                <a:cs typeface="Times New Roman"/>
              </a:rPr>
              <a:t> </a:t>
            </a:r>
            <a:r>
              <a:rPr dirty="0" sz="1450" spc="-10">
                <a:latin typeface="Times New Roman"/>
                <a:cs typeface="Times New Roman"/>
              </a:rPr>
              <a:t>mostly</a:t>
            </a:r>
            <a:r>
              <a:rPr dirty="0" sz="1450" spc="140">
                <a:latin typeface="Times New Roman"/>
                <a:cs typeface="Times New Roman"/>
              </a:rPr>
              <a:t> </a:t>
            </a:r>
            <a:r>
              <a:rPr dirty="0" sz="1450" spc="-10">
                <a:latin typeface="Times New Roman"/>
                <a:cs typeface="Times New Roman"/>
              </a:rPr>
              <a:t>hidden</a:t>
            </a:r>
            <a:r>
              <a:rPr dirty="0" sz="1450" spc="135">
                <a:latin typeface="Times New Roman"/>
                <a:cs typeface="Times New Roman"/>
              </a:rPr>
              <a:t> </a:t>
            </a:r>
            <a:r>
              <a:rPr dirty="0" sz="1450" spc="-5">
                <a:latin typeface="Times New Roman"/>
                <a:cs typeface="Times New Roman"/>
              </a:rPr>
              <a:t>by</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trees;</a:t>
            </a:r>
            <a:r>
              <a:rPr dirty="0" sz="1450" spc="135">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just</a:t>
            </a:r>
            <a:r>
              <a:rPr dirty="0" sz="1450" spc="140">
                <a:latin typeface="Times New Roman"/>
                <a:cs typeface="Times New Roman"/>
              </a:rPr>
              <a:t> </a:t>
            </a:r>
            <a:r>
              <a:rPr dirty="0" sz="1450" spc="-10">
                <a:latin typeface="Times New Roman"/>
                <a:cs typeface="Times New Roman"/>
              </a:rPr>
              <a:t>at</a:t>
            </a:r>
            <a:r>
              <a:rPr dirty="0" sz="1450" spc="14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turn,</a:t>
            </a:r>
            <a:r>
              <a:rPr dirty="0" sz="1450" spc="140">
                <a:latin typeface="Times New Roman"/>
                <a:cs typeface="Times New Roman"/>
              </a:rPr>
              <a:t> </a:t>
            </a:r>
            <a:r>
              <a:rPr dirty="0" sz="1450" spc="-10">
                <a:latin typeface="Times New Roman"/>
                <a:cs typeface="Times New Roman"/>
              </a:rPr>
              <a:t>under</a:t>
            </a:r>
            <a:r>
              <a:rPr dirty="0" sz="1450" spc="140">
                <a:latin typeface="Times New Roman"/>
                <a:cs typeface="Times New Roman"/>
              </a:rPr>
              <a:t> </a:t>
            </a:r>
            <a:r>
              <a:rPr dirty="0" sz="1450" spc="-10">
                <a:latin typeface="Times New Roman"/>
                <a:cs typeface="Times New Roman"/>
              </a:rPr>
              <a:t>clouds</a:t>
            </a:r>
            <a:r>
              <a:rPr dirty="0" sz="1450" spc="13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671"/>
            <a:ext cx="5806440" cy="9420225"/>
          </a:xfrm>
          <a:prstGeom prst="rect">
            <a:avLst/>
          </a:prstGeom>
        </p:spPr>
        <p:txBody>
          <a:bodyPr wrap="square" lIns="0" tIns="11430" rIns="0" bIns="0" rtlCol="0" vert="horz">
            <a:spAutoFit/>
          </a:bodyPr>
          <a:lstStyle/>
          <a:p>
            <a:pPr algn="just" marL="12700" marR="5080">
              <a:lnSpc>
                <a:spcPct val="100000"/>
              </a:lnSpc>
              <a:spcBef>
                <a:spcPts val="90"/>
              </a:spcBef>
            </a:pPr>
            <a:r>
              <a:rPr dirty="0" sz="1450" spc="-10">
                <a:latin typeface="Times New Roman"/>
                <a:cs typeface="Times New Roman"/>
              </a:rPr>
              <a:t>house,’ </a:t>
            </a:r>
            <a:r>
              <a:rPr dirty="0" sz="1450" spc="-5">
                <a:latin typeface="Times New Roman"/>
                <a:cs typeface="Times New Roman"/>
              </a:rPr>
              <a:t>he </a:t>
            </a:r>
            <a:r>
              <a:rPr dirty="0" sz="1450" spc="-10">
                <a:latin typeface="Times New Roman"/>
                <a:cs typeface="Times New Roman"/>
              </a:rPr>
              <a:t>complained. ‘And why didn’t it? why did it </a:t>
            </a:r>
            <a:r>
              <a:rPr dirty="0" sz="1450" spc="-5">
                <a:latin typeface="Times New Roman"/>
                <a:cs typeface="Times New Roman"/>
              </a:rPr>
              <a:t>go </a:t>
            </a:r>
            <a:r>
              <a:rPr dirty="0" sz="1450" spc="-10">
                <a:latin typeface="Times New Roman"/>
                <a:cs typeface="Times New Roman"/>
              </a:rPr>
              <a:t>to Pitman? what  right had Pitman to open</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come to that, Morris, what have </a:t>
            </a:r>
            <a:r>
              <a:rPr dirty="0" sz="1450" spc="-5">
                <a:latin typeface="Times New Roman"/>
                <a:cs typeface="Times New Roman"/>
              </a:rPr>
              <a:t>you done </a:t>
            </a:r>
            <a:r>
              <a:rPr dirty="0" sz="1450" spc="-10">
                <a:latin typeface="Times New Roman"/>
                <a:cs typeface="Times New Roman"/>
              </a:rPr>
              <a:t>with the colossal  Hercules?’ asked</a:t>
            </a:r>
            <a:r>
              <a:rPr dirty="0" sz="1450" spc="-110">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‘He went through it with the meat-axe,’ said </a:t>
            </a:r>
            <a:r>
              <a:rPr dirty="0" sz="1450" spc="-5">
                <a:latin typeface="Times New Roman"/>
                <a:cs typeface="Times New Roman"/>
              </a:rPr>
              <a:t>John. </a:t>
            </a:r>
            <a:r>
              <a:rPr dirty="0" sz="1450" spc="-25">
                <a:latin typeface="Times New Roman"/>
                <a:cs typeface="Times New Roman"/>
              </a:rPr>
              <a:t>‘It’s </a:t>
            </a:r>
            <a:r>
              <a:rPr dirty="0" sz="1450" spc="-10">
                <a:latin typeface="Times New Roman"/>
                <a:cs typeface="Times New Roman"/>
              </a:rPr>
              <a:t>all in spillikins in  the back</a:t>
            </a:r>
            <a:r>
              <a:rPr dirty="0" sz="1450" spc="-5">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marR="8890" indent="255904">
              <a:lnSpc>
                <a:spcPts val="1730"/>
              </a:lnSpc>
              <a:spcBef>
                <a:spcPts val="790"/>
              </a:spcBef>
            </a:pPr>
            <a:r>
              <a:rPr dirty="0" sz="1450" spc="-30">
                <a:latin typeface="Times New Roman"/>
                <a:cs typeface="Times New Roman"/>
              </a:rPr>
              <a:t>‘Well, </a:t>
            </a:r>
            <a:r>
              <a:rPr dirty="0" sz="1450" spc="-20">
                <a:latin typeface="Times New Roman"/>
                <a:cs typeface="Times New Roman"/>
              </a:rPr>
              <a:t>there’s </a:t>
            </a:r>
            <a:r>
              <a:rPr dirty="0" sz="1450" spc="-5">
                <a:latin typeface="Times New Roman"/>
                <a:cs typeface="Times New Roman"/>
              </a:rPr>
              <a:t>one thing,’ </a:t>
            </a:r>
            <a:r>
              <a:rPr dirty="0" sz="1450" spc="-10">
                <a:latin typeface="Times New Roman"/>
                <a:cs typeface="Times New Roman"/>
              </a:rPr>
              <a:t>snapped Morris; </a:t>
            </a:r>
            <a:r>
              <a:rPr dirty="0" sz="1450" spc="-20">
                <a:latin typeface="Times New Roman"/>
                <a:cs typeface="Times New Roman"/>
              </a:rPr>
              <a:t>‘there’s </a:t>
            </a:r>
            <a:r>
              <a:rPr dirty="0" sz="1450" spc="-10">
                <a:latin typeface="Times New Roman"/>
                <a:cs typeface="Times New Roman"/>
              </a:rPr>
              <a:t>my uncle again, my  fraudulent trustee. </a:t>
            </a:r>
            <a:r>
              <a:rPr dirty="0" sz="1450" spc="-30">
                <a:latin typeface="Times New Roman"/>
                <a:cs typeface="Times New Roman"/>
              </a:rPr>
              <a:t>He’s </a:t>
            </a:r>
            <a:r>
              <a:rPr dirty="0" sz="1450" spc="-10">
                <a:latin typeface="Times New Roman"/>
                <a:cs typeface="Times New Roman"/>
              </a:rPr>
              <a:t>mine, </a:t>
            </a:r>
            <a:r>
              <a:rPr dirty="0" sz="1450" spc="-25">
                <a:latin typeface="Times New Roman"/>
                <a:cs typeface="Times New Roman"/>
              </a:rPr>
              <a:t>anyway. </a:t>
            </a:r>
            <a:r>
              <a:rPr dirty="0" sz="1450" spc="-10">
                <a:latin typeface="Times New Roman"/>
                <a:cs typeface="Times New Roman"/>
              </a:rPr>
              <a:t>And the tontine </a:t>
            </a:r>
            <a:r>
              <a:rPr dirty="0" sz="1450" spc="-5">
                <a:latin typeface="Times New Roman"/>
                <a:cs typeface="Times New Roman"/>
              </a:rPr>
              <a:t>too. I </a:t>
            </a:r>
            <a:r>
              <a:rPr dirty="0" sz="1450" spc="-10">
                <a:latin typeface="Times New Roman"/>
                <a:cs typeface="Times New Roman"/>
              </a:rPr>
              <a:t>claim the tontine;  </a:t>
            </a:r>
            <a:r>
              <a:rPr dirty="0" sz="1450" spc="-5">
                <a:latin typeface="Times New Roman"/>
                <a:cs typeface="Times New Roman"/>
              </a:rPr>
              <a:t>I </a:t>
            </a:r>
            <a:r>
              <a:rPr dirty="0" sz="1450" spc="-10">
                <a:latin typeface="Times New Roman"/>
                <a:cs typeface="Times New Roman"/>
              </a:rPr>
              <a:t>claim it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believe Uncle </a:t>
            </a:r>
            <a:r>
              <a:rPr dirty="0" sz="1450" spc="-20">
                <a:latin typeface="Times New Roman"/>
                <a:cs typeface="Times New Roman"/>
              </a:rPr>
              <a:t>Masterman’s</a:t>
            </a:r>
            <a:r>
              <a:rPr dirty="0" sz="1450" spc="4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must </a:t>
            </a:r>
            <a:r>
              <a:rPr dirty="0" sz="1450" spc="-5">
                <a:latin typeface="Times New Roman"/>
                <a:cs typeface="Times New Roman"/>
              </a:rPr>
              <a:t>put a </a:t>
            </a:r>
            <a:r>
              <a:rPr dirty="0" sz="1450" spc="-10">
                <a:latin typeface="Times New Roman"/>
                <a:cs typeface="Times New Roman"/>
              </a:rPr>
              <a:t>stop to this nonsense,’ said Michael, ‘and that for </a:t>
            </a:r>
            <a:r>
              <a:rPr dirty="0" sz="1450" spc="-25">
                <a:latin typeface="Times New Roman"/>
                <a:cs typeface="Times New Roman"/>
              </a:rPr>
              <a:t>ever. </a:t>
            </a:r>
            <a:r>
              <a:rPr dirty="0" sz="1450" spc="-60">
                <a:latin typeface="Times New Roman"/>
                <a:cs typeface="Times New Roman"/>
              </a:rPr>
              <a:t>You  </a:t>
            </a:r>
            <a:r>
              <a:rPr dirty="0" sz="1450" spc="-10">
                <a:latin typeface="Times New Roman"/>
                <a:cs typeface="Times New Roman"/>
              </a:rPr>
              <a:t>say too near the truth. In </a:t>
            </a:r>
            <a:r>
              <a:rPr dirty="0" sz="1450" spc="-5">
                <a:latin typeface="Times New Roman"/>
                <a:cs typeface="Times New Roman"/>
              </a:rPr>
              <a:t>one </a:t>
            </a:r>
            <a:r>
              <a:rPr dirty="0" sz="1450" spc="-10">
                <a:latin typeface="Times New Roman"/>
                <a:cs typeface="Times New Roman"/>
              </a:rPr>
              <a:t>sense </a:t>
            </a:r>
            <a:r>
              <a:rPr dirty="0" sz="1450" spc="-5">
                <a:latin typeface="Times New Roman"/>
                <a:cs typeface="Times New Roman"/>
              </a:rPr>
              <a:t>your </a:t>
            </a:r>
            <a:r>
              <a:rPr dirty="0" sz="1450" spc="-10">
                <a:latin typeface="Times New Roman"/>
                <a:cs typeface="Times New Roman"/>
              </a:rPr>
              <a:t>uncle is dead, and has been so </a:t>
            </a:r>
            <a:r>
              <a:rPr dirty="0" sz="1450" spc="-5">
                <a:latin typeface="Times New Roman"/>
                <a:cs typeface="Times New Roman"/>
              </a:rPr>
              <a:t>long;  but not </a:t>
            </a:r>
            <a:r>
              <a:rPr dirty="0" sz="1450" spc="-10">
                <a:latin typeface="Times New Roman"/>
                <a:cs typeface="Times New Roman"/>
              </a:rPr>
              <a:t>in the sense </a:t>
            </a:r>
            <a:r>
              <a:rPr dirty="0" sz="1450" spc="-5">
                <a:latin typeface="Times New Roman"/>
                <a:cs typeface="Times New Roman"/>
              </a:rPr>
              <a:t>of </a:t>
            </a:r>
            <a:r>
              <a:rPr dirty="0" sz="1450" spc="-10">
                <a:latin typeface="Times New Roman"/>
                <a:cs typeface="Times New Roman"/>
              </a:rPr>
              <a:t>the tontine, which it is even </a:t>
            </a:r>
            <a:r>
              <a:rPr dirty="0" sz="1450" spc="-5">
                <a:latin typeface="Times New Roman"/>
                <a:cs typeface="Times New Roman"/>
              </a:rPr>
              <a:t>on </a:t>
            </a:r>
            <a:r>
              <a:rPr dirty="0" sz="1450" spc="-10">
                <a:latin typeface="Times New Roman"/>
                <a:cs typeface="Times New Roman"/>
              </a:rPr>
              <a:t>the cards </a:t>
            </a:r>
            <a:r>
              <a:rPr dirty="0" sz="1450" spc="-5">
                <a:latin typeface="Times New Roman"/>
                <a:cs typeface="Times New Roman"/>
              </a:rPr>
              <a:t>he </a:t>
            </a:r>
            <a:r>
              <a:rPr dirty="0" sz="1450" spc="-10">
                <a:latin typeface="Times New Roman"/>
                <a:cs typeface="Times New Roman"/>
              </a:rPr>
              <a:t>may yet live  to win. Uncle Joseph saw him this morning; </a:t>
            </a:r>
            <a:r>
              <a:rPr dirty="0" sz="1450" spc="-5">
                <a:latin typeface="Times New Roman"/>
                <a:cs typeface="Times New Roman"/>
              </a:rPr>
              <a:t>he </a:t>
            </a:r>
            <a:r>
              <a:rPr dirty="0" sz="1450" spc="-10">
                <a:latin typeface="Times New Roman"/>
                <a:cs typeface="Times New Roman"/>
              </a:rPr>
              <a:t>will tell </a:t>
            </a:r>
            <a:r>
              <a:rPr dirty="0" sz="1450" spc="-5">
                <a:latin typeface="Times New Roman"/>
                <a:cs typeface="Times New Roman"/>
              </a:rPr>
              <a:t>you he </a:t>
            </a:r>
            <a:r>
              <a:rPr dirty="0" sz="1450" spc="-10">
                <a:latin typeface="Times New Roman"/>
                <a:cs typeface="Times New Roman"/>
              </a:rPr>
              <a:t>still lives, </a:t>
            </a:r>
            <a:r>
              <a:rPr dirty="0" sz="1450" spc="-5">
                <a:latin typeface="Times New Roman"/>
                <a:cs typeface="Times New Roman"/>
              </a:rPr>
              <a:t>but  </a:t>
            </a:r>
            <a:r>
              <a:rPr dirty="0" sz="1450" spc="-10">
                <a:latin typeface="Times New Roman"/>
                <a:cs typeface="Times New Roman"/>
              </a:rPr>
              <a:t>his mind is in</a:t>
            </a:r>
            <a:r>
              <a:rPr dirty="0" sz="1450" spc="5">
                <a:latin typeface="Times New Roman"/>
                <a:cs typeface="Times New Roman"/>
              </a:rPr>
              <a:t> </a:t>
            </a:r>
            <a:r>
              <a:rPr dirty="0" sz="1450" spc="-10">
                <a:latin typeface="Times New Roman"/>
                <a:cs typeface="Times New Roman"/>
              </a:rPr>
              <a:t>abeyance.’</a:t>
            </a:r>
            <a:endParaRPr sz="1450">
              <a:latin typeface="Times New Roman"/>
              <a:cs typeface="Times New Roman"/>
            </a:endParaRPr>
          </a:p>
          <a:p>
            <a:pPr algn="just" marL="268605" marR="6985">
              <a:lnSpc>
                <a:spcPts val="2520"/>
              </a:lnSpc>
              <a:spcBef>
                <a:spcPts val="80"/>
              </a:spcBef>
            </a:pPr>
            <a:r>
              <a:rPr dirty="0" sz="1450" spc="-10">
                <a:latin typeface="Times New Roman"/>
                <a:cs typeface="Times New Roman"/>
              </a:rPr>
              <a:t>‘He did </a:t>
            </a:r>
            <a:r>
              <a:rPr dirty="0" sz="1450" spc="-5">
                <a:latin typeface="Times New Roman"/>
                <a:cs typeface="Times New Roman"/>
              </a:rPr>
              <a:t>not </a:t>
            </a:r>
            <a:r>
              <a:rPr dirty="0" sz="1450" spc="-10">
                <a:latin typeface="Times New Roman"/>
                <a:cs typeface="Times New Roman"/>
              </a:rPr>
              <a:t>know me,’ said Joseph; to </a:t>
            </a:r>
            <a:r>
              <a:rPr dirty="0" sz="1450" spc="-5">
                <a:latin typeface="Times New Roman"/>
                <a:cs typeface="Times New Roman"/>
              </a:rPr>
              <a:t>do </a:t>
            </a:r>
            <a:r>
              <a:rPr dirty="0" sz="1450" spc="-10">
                <a:latin typeface="Times New Roman"/>
                <a:cs typeface="Times New Roman"/>
              </a:rPr>
              <a:t>him justice, </a:t>
            </a:r>
            <a:r>
              <a:rPr dirty="0" sz="1450" spc="-5">
                <a:latin typeface="Times New Roman"/>
                <a:cs typeface="Times New Roman"/>
              </a:rPr>
              <a:t>not </a:t>
            </a:r>
            <a:r>
              <a:rPr dirty="0" sz="1450" spc="-10">
                <a:latin typeface="Times New Roman"/>
                <a:cs typeface="Times New Roman"/>
              </a:rPr>
              <a:t>without emotion.  ‘So you’re </a:t>
            </a:r>
            <a:r>
              <a:rPr dirty="0" sz="1450" spc="-5">
                <a:latin typeface="Times New Roman"/>
                <a:cs typeface="Times New Roman"/>
              </a:rPr>
              <a:t>out </a:t>
            </a:r>
            <a:r>
              <a:rPr dirty="0" sz="1450" spc="-10">
                <a:latin typeface="Times New Roman"/>
                <a:cs typeface="Times New Roman"/>
              </a:rPr>
              <a:t>again there, Morris,’ said </a:t>
            </a:r>
            <a:r>
              <a:rPr dirty="0" sz="1450" spc="-5">
                <a:latin typeface="Times New Roman"/>
                <a:cs typeface="Times New Roman"/>
              </a:rPr>
              <a:t>John. </a:t>
            </a:r>
            <a:r>
              <a:rPr dirty="0" sz="1450" spc="-10">
                <a:latin typeface="Times New Roman"/>
                <a:cs typeface="Times New Roman"/>
              </a:rPr>
              <a:t>‘My eye! what </a:t>
            </a:r>
            <a:r>
              <a:rPr dirty="0" sz="1450" spc="-5">
                <a:latin typeface="Times New Roman"/>
                <a:cs typeface="Times New Roman"/>
              </a:rPr>
              <a:t>a fool</a:t>
            </a:r>
            <a:r>
              <a:rPr dirty="0" sz="1450" spc="60">
                <a:latin typeface="Times New Roman"/>
                <a:cs typeface="Times New Roman"/>
              </a:rPr>
              <a:t> </a:t>
            </a:r>
            <a:r>
              <a:rPr dirty="0" sz="1450" spc="-10">
                <a:latin typeface="Times New Roman"/>
                <a:cs typeface="Times New Roman"/>
              </a:rPr>
              <a:t>you’ve</a:t>
            </a:r>
            <a:endParaRPr sz="1450">
              <a:latin typeface="Times New Roman"/>
              <a:cs typeface="Times New Roman"/>
            </a:endParaRPr>
          </a:p>
          <a:p>
            <a:pPr algn="just" marL="12700">
              <a:lnSpc>
                <a:spcPts val="1515"/>
              </a:lnSpc>
            </a:pP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yourself!’</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that was why </a:t>
            </a:r>
            <a:r>
              <a:rPr dirty="0" sz="1450" spc="-5">
                <a:latin typeface="Times New Roman"/>
                <a:cs typeface="Times New Roman"/>
              </a:rPr>
              <a:t>you </a:t>
            </a:r>
            <a:r>
              <a:rPr dirty="0" sz="1450" spc="-10">
                <a:latin typeface="Times New Roman"/>
                <a:cs typeface="Times New Roman"/>
              </a:rPr>
              <a:t>wouldn’t compromise,’ said</a:t>
            </a:r>
            <a:r>
              <a:rPr dirty="0" sz="1450" spc="-8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‘As for the absurd position in which </a:t>
            </a:r>
            <a:r>
              <a:rPr dirty="0" sz="1450" spc="-5">
                <a:latin typeface="Times New Roman"/>
                <a:cs typeface="Times New Roman"/>
              </a:rPr>
              <a:t>you </a:t>
            </a:r>
            <a:r>
              <a:rPr dirty="0" sz="1450" spc="-10">
                <a:latin typeface="Times New Roman"/>
                <a:cs typeface="Times New Roman"/>
              </a:rPr>
              <a:t>and Uncle Joseph have been  making yourselves an exhibition,’ resumed Michael, ‘it is more than time it  came to an end. </a:t>
            </a:r>
            <a:r>
              <a:rPr dirty="0" sz="1450" spc="-5">
                <a:latin typeface="Times New Roman"/>
                <a:cs typeface="Times New Roman"/>
              </a:rPr>
              <a:t>I </a:t>
            </a:r>
            <a:r>
              <a:rPr dirty="0" sz="1450" spc="-10">
                <a:latin typeface="Times New Roman"/>
                <a:cs typeface="Times New Roman"/>
              </a:rPr>
              <a:t>have prepared </a:t>
            </a:r>
            <a:r>
              <a:rPr dirty="0" sz="1450" spc="-5">
                <a:latin typeface="Times New Roman"/>
                <a:cs typeface="Times New Roman"/>
              </a:rPr>
              <a:t>a </a:t>
            </a:r>
            <a:r>
              <a:rPr dirty="0" sz="1450" spc="-10">
                <a:latin typeface="Times New Roman"/>
                <a:cs typeface="Times New Roman"/>
              </a:rPr>
              <a:t>proper discharge in full, which </a:t>
            </a:r>
            <a:r>
              <a:rPr dirty="0" sz="1450" spc="-5">
                <a:latin typeface="Times New Roman"/>
                <a:cs typeface="Times New Roman"/>
              </a:rPr>
              <a:t>you </a:t>
            </a:r>
            <a:r>
              <a:rPr dirty="0" sz="1450" spc="-10">
                <a:latin typeface="Times New Roman"/>
                <a:cs typeface="Times New Roman"/>
              </a:rPr>
              <a:t>shall  sign as </a:t>
            </a:r>
            <a:r>
              <a:rPr dirty="0" sz="1450" spc="-5">
                <a:latin typeface="Times New Roman"/>
                <a:cs typeface="Times New Roman"/>
              </a:rPr>
              <a:t>a</a:t>
            </a:r>
            <a:r>
              <a:rPr dirty="0" sz="1450">
                <a:latin typeface="Times New Roman"/>
                <a:cs typeface="Times New Roman"/>
              </a:rPr>
              <a:t> </a:t>
            </a:r>
            <a:r>
              <a:rPr dirty="0" sz="1450" spc="-15">
                <a:latin typeface="Times New Roman"/>
                <a:cs typeface="Times New Roman"/>
              </a:rPr>
              <a:t>preliminary.’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‘What?’ cried Morris, ‘and lose my seven thousand eight hundred </a:t>
            </a:r>
            <a:r>
              <a:rPr dirty="0" sz="1450" spc="-5">
                <a:latin typeface="Times New Roman"/>
                <a:cs typeface="Times New Roman"/>
              </a:rPr>
              <a:t>pounds,  </a:t>
            </a:r>
            <a:r>
              <a:rPr dirty="0" sz="1450" spc="-10">
                <a:latin typeface="Times New Roman"/>
                <a:cs typeface="Times New Roman"/>
              </a:rPr>
              <a:t>and the leather business, and the contingent interest, and get nothing? Thank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720"/>
              </a:spcBef>
            </a:pPr>
            <a:r>
              <a:rPr dirty="0" sz="1450" spc="-25">
                <a:latin typeface="Times New Roman"/>
                <a:cs typeface="Times New Roman"/>
              </a:rPr>
              <a:t>‘It’s </a:t>
            </a:r>
            <a:r>
              <a:rPr dirty="0" sz="1450" spc="-10">
                <a:latin typeface="Times New Roman"/>
                <a:cs typeface="Times New Roman"/>
              </a:rPr>
              <a:t>like </a:t>
            </a:r>
            <a:r>
              <a:rPr dirty="0" sz="1450" spc="-5">
                <a:latin typeface="Times New Roman"/>
                <a:cs typeface="Times New Roman"/>
              </a:rPr>
              <a:t>you </a:t>
            </a:r>
            <a:r>
              <a:rPr dirty="0" sz="1450" spc="-10">
                <a:latin typeface="Times New Roman"/>
                <a:cs typeface="Times New Roman"/>
              </a:rPr>
              <a:t>to feel gratitude, Morris,’ began</a:t>
            </a:r>
            <a:r>
              <a:rPr dirty="0" sz="1450" spc="-60">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‘O, </a:t>
            </a:r>
            <a:r>
              <a:rPr dirty="0" sz="1450" spc="-5">
                <a:latin typeface="Times New Roman"/>
                <a:cs typeface="Times New Roman"/>
              </a:rPr>
              <a:t>I </a:t>
            </a:r>
            <a:r>
              <a:rPr dirty="0" sz="1450" spc="-10">
                <a:latin typeface="Times New Roman"/>
                <a:cs typeface="Times New Roman"/>
              </a:rPr>
              <a:t>know </a:t>
            </a:r>
            <a:r>
              <a:rPr dirty="0" sz="1450" spc="-30">
                <a:latin typeface="Times New Roman"/>
                <a:cs typeface="Times New Roman"/>
              </a:rPr>
              <a:t>it’s </a:t>
            </a:r>
            <a:r>
              <a:rPr dirty="0" sz="1450" spc="-5">
                <a:latin typeface="Times New Roman"/>
                <a:cs typeface="Times New Roman"/>
              </a:rPr>
              <a:t>no good </a:t>
            </a:r>
            <a:r>
              <a:rPr dirty="0" sz="1450" spc="-10">
                <a:latin typeface="Times New Roman"/>
                <a:cs typeface="Times New Roman"/>
              </a:rPr>
              <a:t>appealing to </a:t>
            </a:r>
            <a:r>
              <a:rPr dirty="0" sz="1450" spc="-5">
                <a:latin typeface="Times New Roman"/>
                <a:cs typeface="Times New Roman"/>
              </a:rPr>
              <a:t>you, you </a:t>
            </a:r>
            <a:r>
              <a:rPr dirty="0" sz="1450" spc="-10">
                <a:latin typeface="Times New Roman"/>
                <a:cs typeface="Times New Roman"/>
              </a:rPr>
              <a:t>sneering devil!’ cried  Morris. ‘But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stranger present,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think </a:t>
            </a:r>
            <a:r>
              <a:rPr dirty="0" sz="1450" spc="-30">
                <a:latin typeface="Times New Roman"/>
                <a:cs typeface="Times New Roman"/>
              </a:rPr>
              <a:t>why,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appeal to him. </a:t>
            </a:r>
            <a:r>
              <a:rPr dirty="0" sz="1450" spc="-5">
                <a:latin typeface="Times New Roman"/>
                <a:cs typeface="Times New Roman"/>
              </a:rPr>
              <a:t>I  </a:t>
            </a:r>
            <a:r>
              <a:rPr dirty="0" sz="1450" spc="-10">
                <a:latin typeface="Times New Roman"/>
                <a:cs typeface="Times New Roman"/>
              </a:rPr>
              <a:t>was robbed </a:t>
            </a:r>
            <a:r>
              <a:rPr dirty="0" sz="1450" spc="-5">
                <a:latin typeface="Times New Roman"/>
                <a:cs typeface="Times New Roman"/>
              </a:rPr>
              <a:t>of </a:t>
            </a:r>
            <a:r>
              <a:rPr dirty="0" sz="1450" spc="-10">
                <a:latin typeface="Times New Roman"/>
                <a:cs typeface="Times New Roman"/>
              </a:rPr>
              <a:t>that money when </a:t>
            </a:r>
            <a:r>
              <a:rPr dirty="0" sz="1450" spc="-5">
                <a:latin typeface="Times New Roman"/>
                <a:cs typeface="Times New Roman"/>
              </a:rPr>
              <a:t>I </a:t>
            </a:r>
            <a:r>
              <a:rPr dirty="0" sz="1450" spc="-10">
                <a:latin typeface="Times New Roman"/>
                <a:cs typeface="Times New Roman"/>
              </a:rPr>
              <a:t>was an orphan, </a:t>
            </a:r>
            <a:r>
              <a:rPr dirty="0" sz="1450" spc="-5">
                <a:latin typeface="Times New Roman"/>
                <a:cs typeface="Times New Roman"/>
              </a:rPr>
              <a:t>a </a:t>
            </a:r>
            <a:r>
              <a:rPr dirty="0" sz="1450" spc="-10">
                <a:latin typeface="Times New Roman"/>
                <a:cs typeface="Times New Roman"/>
              </a:rPr>
              <a:t>mere child, at </a:t>
            </a:r>
            <a:r>
              <a:rPr dirty="0" sz="1450" spc="-5">
                <a:latin typeface="Times New Roman"/>
                <a:cs typeface="Times New Roman"/>
              </a:rPr>
              <a:t>a  </a:t>
            </a:r>
            <a:r>
              <a:rPr dirty="0" sz="1450" spc="-10">
                <a:latin typeface="Times New Roman"/>
                <a:cs typeface="Times New Roman"/>
              </a:rPr>
              <a:t>commercial </a:t>
            </a:r>
            <a:r>
              <a:rPr dirty="0" sz="1450" spc="-20">
                <a:latin typeface="Times New Roman"/>
                <a:cs typeface="Times New Roman"/>
              </a:rPr>
              <a:t>academy. </a:t>
            </a:r>
            <a:r>
              <a:rPr dirty="0" sz="1450" spc="-10">
                <a:latin typeface="Times New Roman"/>
                <a:cs typeface="Times New Roman"/>
              </a:rPr>
              <a:t>Since then, I’ve never had </a:t>
            </a:r>
            <a:r>
              <a:rPr dirty="0" sz="1450" spc="-5">
                <a:latin typeface="Times New Roman"/>
                <a:cs typeface="Times New Roman"/>
              </a:rPr>
              <a:t>a </a:t>
            </a:r>
            <a:r>
              <a:rPr dirty="0" sz="1450" spc="-10">
                <a:latin typeface="Times New Roman"/>
                <a:cs typeface="Times New Roman"/>
              </a:rPr>
              <a:t>wish </a:t>
            </a:r>
            <a:r>
              <a:rPr dirty="0" sz="1450" spc="-5">
                <a:latin typeface="Times New Roman"/>
                <a:cs typeface="Times New Roman"/>
              </a:rPr>
              <a:t>but </a:t>
            </a:r>
            <a:r>
              <a:rPr dirty="0" sz="1450" spc="-10">
                <a:latin typeface="Times New Roman"/>
                <a:cs typeface="Times New Roman"/>
              </a:rPr>
              <a:t>to get back my  own. </a:t>
            </a:r>
            <a:r>
              <a:rPr dirty="0" sz="1450" spc="-60">
                <a:latin typeface="Times New Roman"/>
                <a:cs typeface="Times New Roman"/>
              </a:rPr>
              <a:t>You </a:t>
            </a:r>
            <a:r>
              <a:rPr dirty="0" sz="1450" spc="-10">
                <a:latin typeface="Times New Roman"/>
                <a:cs typeface="Times New Roman"/>
              </a:rPr>
              <a:t>may hear </a:t>
            </a:r>
            <a:r>
              <a:rPr dirty="0" sz="1450" spc="-5">
                <a:latin typeface="Times New Roman"/>
                <a:cs typeface="Times New Roman"/>
              </a:rPr>
              <a:t>a lot of </a:t>
            </a:r>
            <a:r>
              <a:rPr dirty="0" sz="1450" spc="-15">
                <a:latin typeface="Times New Roman"/>
                <a:cs typeface="Times New Roman"/>
              </a:rPr>
              <a:t>stuff </a:t>
            </a:r>
            <a:r>
              <a:rPr dirty="0" sz="1450" spc="-10">
                <a:latin typeface="Times New Roman"/>
                <a:cs typeface="Times New Roman"/>
              </a:rPr>
              <a:t>about me; and </a:t>
            </a:r>
            <a:r>
              <a:rPr dirty="0" sz="1450" spc="-20">
                <a:latin typeface="Times New Roman"/>
                <a:cs typeface="Times New Roman"/>
              </a:rPr>
              <a:t>there’s </a:t>
            </a:r>
            <a:r>
              <a:rPr dirty="0" sz="1450" spc="-5">
                <a:latin typeface="Times New Roman"/>
                <a:cs typeface="Times New Roman"/>
              </a:rPr>
              <a:t>no doubt </a:t>
            </a:r>
            <a:r>
              <a:rPr dirty="0" sz="1450" spc="-10">
                <a:latin typeface="Times New Roman"/>
                <a:cs typeface="Times New Roman"/>
              </a:rPr>
              <a:t>at times </a:t>
            </a:r>
            <a:r>
              <a:rPr dirty="0" sz="1450" spc="-5">
                <a:latin typeface="Times New Roman"/>
                <a:cs typeface="Times New Roman"/>
              </a:rPr>
              <a:t>I  </a:t>
            </a:r>
            <a:r>
              <a:rPr dirty="0" sz="1450" spc="-10">
                <a:latin typeface="Times New Roman"/>
                <a:cs typeface="Times New Roman"/>
              </a:rPr>
              <a:t>have been ill-advised. But </a:t>
            </a:r>
            <a:r>
              <a:rPr dirty="0" sz="1450" spc="-30">
                <a:latin typeface="Times New Roman"/>
                <a:cs typeface="Times New Roman"/>
              </a:rPr>
              <a:t>it’s </a:t>
            </a:r>
            <a:r>
              <a:rPr dirty="0" sz="1450" spc="-10">
                <a:latin typeface="Times New Roman"/>
                <a:cs typeface="Times New Roman"/>
              </a:rPr>
              <a:t>the pathos </a:t>
            </a:r>
            <a:r>
              <a:rPr dirty="0" sz="1450" spc="-5">
                <a:latin typeface="Times New Roman"/>
                <a:cs typeface="Times New Roman"/>
              </a:rPr>
              <a:t>of </a:t>
            </a:r>
            <a:r>
              <a:rPr dirty="0" sz="1450" spc="-10">
                <a:latin typeface="Times New Roman"/>
                <a:cs typeface="Times New Roman"/>
              </a:rPr>
              <a:t>my situation; </a:t>
            </a:r>
            <a:r>
              <a:rPr dirty="0" sz="1450" spc="-25">
                <a:latin typeface="Times New Roman"/>
                <a:cs typeface="Times New Roman"/>
              </a:rPr>
              <a:t>that’s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want to  show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‘Morris,’ interrupted Michael, ‘I </a:t>
            </a:r>
            <a:r>
              <a:rPr dirty="0" sz="1450" spc="-5">
                <a:latin typeface="Times New Roman"/>
                <a:cs typeface="Times New Roman"/>
              </a:rPr>
              <a:t>do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would let me add </a:t>
            </a:r>
            <a:r>
              <a:rPr dirty="0" sz="1450" spc="-5">
                <a:latin typeface="Times New Roman"/>
                <a:cs typeface="Times New Roman"/>
              </a:rPr>
              <a:t>one </a:t>
            </a:r>
            <a:r>
              <a:rPr dirty="0" sz="1450" spc="-10">
                <a:latin typeface="Times New Roman"/>
                <a:cs typeface="Times New Roman"/>
              </a:rPr>
              <a:t>point,  for </a:t>
            </a:r>
            <a:r>
              <a:rPr dirty="0" sz="1450" spc="-5">
                <a:latin typeface="Times New Roman"/>
                <a:cs typeface="Times New Roman"/>
              </a:rPr>
              <a:t>I </a:t>
            </a:r>
            <a:r>
              <a:rPr dirty="0" sz="1450" spc="-10">
                <a:latin typeface="Times New Roman"/>
                <a:cs typeface="Times New Roman"/>
              </a:rPr>
              <a:t>think it will </a:t>
            </a:r>
            <a:r>
              <a:rPr dirty="0" sz="1450" spc="-15">
                <a:latin typeface="Times New Roman"/>
                <a:cs typeface="Times New Roman"/>
              </a:rPr>
              <a:t>affect </a:t>
            </a:r>
            <a:r>
              <a:rPr dirty="0" sz="1450" spc="-5">
                <a:latin typeface="Times New Roman"/>
                <a:cs typeface="Times New Roman"/>
              </a:rPr>
              <a:t>your </a:t>
            </a:r>
            <a:r>
              <a:rPr dirty="0" sz="1450" spc="-10">
                <a:latin typeface="Times New Roman"/>
                <a:cs typeface="Times New Roman"/>
              </a:rPr>
              <a:t>judgement. </a:t>
            </a:r>
            <a:r>
              <a:rPr dirty="0" sz="1450" spc="-30">
                <a:latin typeface="Times New Roman"/>
                <a:cs typeface="Times New Roman"/>
              </a:rPr>
              <a:t>It’s </a:t>
            </a:r>
            <a:r>
              <a:rPr dirty="0" sz="1450" spc="-10">
                <a:latin typeface="Times New Roman"/>
                <a:cs typeface="Times New Roman"/>
              </a:rPr>
              <a:t>pathetic too since </a:t>
            </a:r>
            <a:r>
              <a:rPr dirty="0" sz="1450" spc="-25">
                <a:latin typeface="Times New Roman"/>
                <a:cs typeface="Times New Roman"/>
              </a:rPr>
              <a:t>that’s </a:t>
            </a:r>
            <a:r>
              <a:rPr dirty="0" sz="1450" spc="-5">
                <a:latin typeface="Times New Roman"/>
                <a:cs typeface="Times New Roman"/>
              </a:rPr>
              <a:t>your </a:t>
            </a:r>
            <a:r>
              <a:rPr dirty="0" sz="1450" spc="-10">
                <a:latin typeface="Times New Roman"/>
                <a:cs typeface="Times New Roman"/>
              </a:rPr>
              <a:t>taste  in literature.’</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‘Well, </a:t>
            </a:r>
            <a:r>
              <a:rPr dirty="0" sz="1450" spc="-10">
                <a:latin typeface="Times New Roman"/>
                <a:cs typeface="Times New Roman"/>
              </a:rPr>
              <a:t>what is it?’ said</a:t>
            </a:r>
            <a:r>
              <a:rPr dirty="0" sz="1450" spc="-75">
                <a:latin typeface="Times New Roman"/>
                <a:cs typeface="Times New Roman"/>
              </a:rPr>
              <a:t> </a:t>
            </a:r>
            <a:r>
              <a:rPr dirty="0" sz="1450" spc="-10">
                <a:latin typeface="Times New Roman"/>
                <a:cs typeface="Times New Roman"/>
              </a:rPr>
              <a:t>Morris.</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25">
                <a:latin typeface="Times New Roman"/>
                <a:cs typeface="Times New Roman"/>
              </a:rPr>
              <a:t>‘It’s </a:t>
            </a:r>
            <a:r>
              <a:rPr dirty="0" sz="1450" spc="-10">
                <a:latin typeface="Times New Roman"/>
                <a:cs typeface="Times New Roman"/>
              </a:rPr>
              <a:t>only the name </a:t>
            </a:r>
            <a:r>
              <a:rPr dirty="0" sz="1450" spc="-5">
                <a:latin typeface="Times New Roman"/>
                <a:cs typeface="Times New Roman"/>
              </a:rPr>
              <a:t>of one of </a:t>
            </a:r>
            <a:r>
              <a:rPr dirty="0" sz="1450" spc="-10">
                <a:latin typeface="Times New Roman"/>
                <a:cs typeface="Times New Roman"/>
              </a:rPr>
              <a:t>the persons </a:t>
            </a:r>
            <a:r>
              <a:rPr dirty="0" sz="1450" spc="-25">
                <a:latin typeface="Times New Roman"/>
                <a:cs typeface="Times New Roman"/>
              </a:rPr>
              <a:t>who’s </a:t>
            </a:r>
            <a:r>
              <a:rPr dirty="0" sz="1450" spc="-10">
                <a:latin typeface="Times New Roman"/>
                <a:cs typeface="Times New Roman"/>
              </a:rPr>
              <a:t>to witness </a:t>
            </a:r>
            <a:r>
              <a:rPr dirty="0" sz="1450" spc="-5">
                <a:latin typeface="Times New Roman"/>
                <a:cs typeface="Times New Roman"/>
              </a:rPr>
              <a:t>your </a:t>
            </a:r>
            <a:r>
              <a:rPr dirty="0" sz="1450" spc="-10">
                <a:latin typeface="Times New Roman"/>
                <a:cs typeface="Times New Roman"/>
              </a:rPr>
              <a:t>signature,  Morris,’ replied Michael. ‘His </a:t>
            </a:r>
            <a:r>
              <a:rPr dirty="0" sz="1450" spc="-25">
                <a:latin typeface="Times New Roman"/>
                <a:cs typeface="Times New Roman"/>
              </a:rPr>
              <a:t>name’s </a:t>
            </a:r>
            <a:r>
              <a:rPr dirty="0" sz="1450" spc="-10">
                <a:latin typeface="Times New Roman"/>
                <a:cs typeface="Times New Roman"/>
              </a:rPr>
              <a:t>Moss, my</a:t>
            </a:r>
            <a:r>
              <a:rPr dirty="0" sz="1450" spc="-65">
                <a:latin typeface="Times New Roman"/>
                <a:cs typeface="Times New Roman"/>
              </a:rPr>
              <a:t> </a:t>
            </a:r>
            <a:r>
              <a:rPr dirty="0" sz="1450" spc="-20">
                <a:latin typeface="Times New Roman"/>
                <a:cs typeface="Times New Roman"/>
              </a:rPr>
              <a:t>dear.’</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long silence. ‘I might have been sure it was </a:t>
            </a:r>
            <a:r>
              <a:rPr dirty="0" sz="1450" spc="-5">
                <a:latin typeface="Times New Roman"/>
                <a:cs typeface="Times New Roman"/>
              </a:rPr>
              <a:t>you!’ </a:t>
            </a:r>
            <a:r>
              <a:rPr dirty="0" sz="1450" spc="-10">
                <a:latin typeface="Times New Roman"/>
                <a:cs typeface="Times New Roman"/>
              </a:rPr>
              <a:t>cried  Morris.</a:t>
            </a:r>
            <a:endParaRPr sz="1450">
              <a:latin typeface="Times New Roman"/>
              <a:cs typeface="Times New Roman"/>
            </a:endParaRPr>
          </a:p>
          <a:p>
            <a:pPr algn="just" marL="268605">
              <a:lnSpc>
                <a:spcPct val="100000"/>
              </a:lnSpc>
              <a:spcBef>
                <a:spcPts val="650"/>
              </a:spcBef>
            </a:pPr>
            <a:r>
              <a:rPr dirty="0" sz="1450" spc="-30">
                <a:latin typeface="Times New Roman"/>
                <a:cs typeface="Times New Roman"/>
              </a:rPr>
              <a:t>‘You’ll </a:t>
            </a:r>
            <a:r>
              <a:rPr dirty="0" sz="1450" spc="-10">
                <a:latin typeface="Times New Roman"/>
                <a:cs typeface="Times New Roman"/>
              </a:rPr>
              <a:t>sign, </a:t>
            </a:r>
            <a:r>
              <a:rPr dirty="0" sz="1450" spc="-15">
                <a:latin typeface="Times New Roman"/>
                <a:cs typeface="Times New Roman"/>
              </a:rPr>
              <a:t>won’t </a:t>
            </a:r>
            <a:r>
              <a:rPr dirty="0" sz="1450" spc="-10">
                <a:latin typeface="Times New Roman"/>
                <a:cs typeface="Times New Roman"/>
              </a:rPr>
              <a:t>you?’ said</a:t>
            </a:r>
            <a:r>
              <a:rPr dirty="0" sz="1450" spc="-6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what you’re doing?’ cried Morris. </a:t>
            </a:r>
            <a:r>
              <a:rPr dirty="0" sz="1450" spc="-30">
                <a:latin typeface="Times New Roman"/>
                <a:cs typeface="Times New Roman"/>
              </a:rPr>
              <a:t>‘You’re </a:t>
            </a:r>
            <a:r>
              <a:rPr dirty="0" sz="1450" spc="-10">
                <a:latin typeface="Times New Roman"/>
                <a:cs typeface="Times New Roman"/>
              </a:rPr>
              <a:t>compounding </a:t>
            </a:r>
            <a:r>
              <a:rPr dirty="0" sz="1450" spc="-5">
                <a:latin typeface="Times New Roman"/>
                <a:cs typeface="Times New Roman"/>
              </a:rPr>
              <a:t>a  </a:t>
            </a:r>
            <a:r>
              <a:rPr dirty="0" sz="1450" spc="-20">
                <a:latin typeface="Times New Roman"/>
                <a:cs typeface="Times New Roman"/>
              </a:rPr>
              <a:t>felony.’</a:t>
            </a:r>
            <a:endParaRPr sz="1450">
              <a:latin typeface="Times New Roman"/>
              <a:cs typeface="Times New Roman"/>
            </a:endParaRPr>
          </a:p>
          <a:p>
            <a:pPr algn="just" marL="12700" marR="8255" indent="255904">
              <a:lnSpc>
                <a:spcPts val="1730"/>
              </a:lnSpc>
              <a:spcBef>
                <a:spcPts val="790"/>
              </a:spcBef>
            </a:pPr>
            <a:r>
              <a:rPr dirty="0" sz="1450" spc="-45">
                <a:latin typeface="Times New Roman"/>
                <a:cs typeface="Times New Roman"/>
              </a:rPr>
              <a:t>‘Very </a:t>
            </a:r>
            <a:r>
              <a:rPr dirty="0" sz="1450" spc="-10">
                <a:latin typeface="Times New Roman"/>
                <a:cs typeface="Times New Roman"/>
              </a:rPr>
              <a:t>well, then, we </a:t>
            </a:r>
            <a:r>
              <a:rPr dirty="0" sz="1450" spc="-15">
                <a:latin typeface="Times New Roman"/>
                <a:cs typeface="Times New Roman"/>
              </a:rPr>
              <a:t>won’t </a:t>
            </a:r>
            <a:r>
              <a:rPr dirty="0" sz="1450" spc="-10">
                <a:latin typeface="Times New Roman"/>
                <a:cs typeface="Times New Roman"/>
              </a:rPr>
              <a:t>compound it, Morris,’ returned Michael. ‘See  how little </a:t>
            </a:r>
            <a:r>
              <a:rPr dirty="0" sz="1450" spc="-5">
                <a:latin typeface="Times New Roman"/>
                <a:cs typeface="Times New Roman"/>
              </a:rPr>
              <a:t>I </a:t>
            </a:r>
            <a:r>
              <a:rPr dirty="0" sz="1450" spc="-10">
                <a:latin typeface="Times New Roman"/>
                <a:cs typeface="Times New Roman"/>
              </a:rPr>
              <a:t>understood the sterling integrity </a:t>
            </a:r>
            <a:r>
              <a:rPr dirty="0" sz="1450" spc="-5">
                <a:latin typeface="Times New Roman"/>
                <a:cs typeface="Times New Roman"/>
              </a:rPr>
              <a:t>of your </a:t>
            </a:r>
            <a:r>
              <a:rPr dirty="0" sz="1450" spc="-10">
                <a:latin typeface="Times New Roman"/>
                <a:cs typeface="Times New Roman"/>
              </a:rPr>
              <a:t>character! </a:t>
            </a:r>
            <a:r>
              <a:rPr dirty="0" sz="1450" spc="-5">
                <a:latin typeface="Times New Roman"/>
                <a:cs typeface="Times New Roman"/>
              </a:rPr>
              <a:t>I thought you  </a:t>
            </a:r>
            <a:r>
              <a:rPr dirty="0" sz="1450" spc="-10">
                <a:latin typeface="Times New Roman"/>
                <a:cs typeface="Times New Roman"/>
              </a:rPr>
              <a:t>would prefer it</a:t>
            </a:r>
            <a:r>
              <a:rPr dirty="0" sz="1450">
                <a:latin typeface="Times New Roman"/>
                <a:cs typeface="Times New Roman"/>
              </a:rPr>
              <a:t> </a:t>
            </a:r>
            <a:r>
              <a:rPr dirty="0" sz="1450" spc="-5">
                <a:latin typeface="Times New Roman"/>
                <a:cs typeface="Times New Roman"/>
              </a:rPr>
              <a:t>so.’</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‘Look here, Michael,’ said </a:t>
            </a:r>
            <a:r>
              <a:rPr dirty="0" sz="1450" spc="-5">
                <a:latin typeface="Times New Roman"/>
                <a:cs typeface="Times New Roman"/>
              </a:rPr>
              <a:t>John, </a:t>
            </a:r>
            <a:r>
              <a:rPr dirty="0" sz="1450" spc="-10">
                <a:latin typeface="Times New Roman"/>
                <a:cs typeface="Times New Roman"/>
              </a:rPr>
              <a:t>‘this is all very fine and </a:t>
            </a:r>
            <a:r>
              <a:rPr dirty="0" sz="1450" spc="-15">
                <a:latin typeface="Times New Roman"/>
                <a:cs typeface="Times New Roman"/>
              </a:rPr>
              <a:t>large; </a:t>
            </a:r>
            <a:r>
              <a:rPr dirty="0" sz="1450" spc="-5">
                <a:latin typeface="Times New Roman"/>
                <a:cs typeface="Times New Roman"/>
              </a:rPr>
              <a:t>but </a:t>
            </a:r>
            <a:r>
              <a:rPr dirty="0" sz="1450" spc="-10">
                <a:latin typeface="Times New Roman"/>
                <a:cs typeface="Times New Roman"/>
              </a:rPr>
              <a:t>how  about me? Morris is </a:t>
            </a:r>
            <a:r>
              <a:rPr dirty="0" sz="1450" spc="-5">
                <a:latin typeface="Times New Roman"/>
                <a:cs typeface="Times New Roman"/>
              </a:rPr>
              <a:t>gone up, I </a:t>
            </a:r>
            <a:r>
              <a:rPr dirty="0" sz="1450" spc="-10">
                <a:latin typeface="Times New Roman"/>
                <a:cs typeface="Times New Roman"/>
              </a:rPr>
              <a:t>see that; </a:t>
            </a:r>
            <a:r>
              <a:rPr dirty="0" sz="1450" spc="-5">
                <a:latin typeface="Times New Roman"/>
                <a:cs typeface="Times New Roman"/>
              </a:rPr>
              <a:t>but </a:t>
            </a: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robbed, </a:t>
            </a:r>
            <a:r>
              <a:rPr dirty="0" sz="1450" spc="-5">
                <a:latin typeface="Times New Roman"/>
                <a:cs typeface="Times New Roman"/>
              </a:rPr>
              <a:t>too,  </a:t>
            </a:r>
            <a:r>
              <a:rPr dirty="0" sz="1450" spc="-10">
                <a:latin typeface="Times New Roman"/>
                <a:cs typeface="Times New Roman"/>
              </a:rPr>
              <a:t>mind </a:t>
            </a:r>
            <a:r>
              <a:rPr dirty="0" sz="1450" spc="-5">
                <a:latin typeface="Times New Roman"/>
                <a:cs typeface="Times New Roman"/>
              </a:rPr>
              <a:t>you; </a:t>
            </a:r>
            <a:r>
              <a:rPr dirty="0" sz="1450" spc="-10">
                <a:latin typeface="Times New Roman"/>
                <a:cs typeface="Times New Roman"/>
              </a:rPr>
              <a:t>and just as much an orphan, and at the blessed same academy as  himself.’</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‘Johnny,’ </a:t>
            </a:r>
            <a:r>
              <a:rPr dirty="0" sz="1450" spc="-10">
                <a:latin typeface="Times New Roman"/>
                <a:cs typeface="Times New Roman"/>
              </a:rPr>
              <a:t>said Michael, ‘don’t </a:t>
            </a:r>
            <a:r>
              <a:rPr dirty="0" sz="1450" spc="-5">
                <a:latin typeface="Times New Roman"/>
                <a:cs typeface="Times New Roman"/>
              </a:rPr>
              <a:t>you </a:t>
            </a:r>
            <a:r>
              <a:rPr dirty="0" sz="1450" spc="-10">
                <a:latin typeface="Times New Roman"/>
                <a:cs typeface="Times New Roman"/>
              </a:rPr>
              <a:t>think you’d better leave it to</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‘I’m </a:t>
            </a:r>
            <a:r>
              <a:rPr dirty="0" sz="1450" spc="-5">
                <a:latin typeface="Times New Roman"/>
                <a:cs typeface="Times New Roman"/>
              </a:rPr>
              <a:t>your </a:t>
            </a:r>
            <a:r>
              <a:rPr dirty="0" sz="1450" spc="-10">
                <a:latin typeface="Times New Roman"/>
                <a:cs typeface="Times New Roman"/>
              </a:rPr>
              <a:t>man,’ said </a:t>
            </a:r>
            <a:r>
              <a:rPr dirty="0" sz="1450" spc="-5">
                <a:latin typeface="Times New Roman"/>
                <a:cs typeface="Times New Roman"/>
              </a:rPr>
              <a:t>John. </a:t>
            </a:r>
            <a:r>
              <a:rPr dirty="0" sz="1450" spc="-45">
                <a:latin typeface="Times New Roman"/>
                <a:cs typeface="Times New Roman"/>
              </a:rPr>
              <a:t>‘You </a:t>
            </a:r>
            <a:r>
              <a:rPr dirty="0" sz="1450" spc="-10">
                <a:latin typeface="Times New Roman"/>
                <a:cs typeface="Times New Roman"/>
              </a:rPr>
              <a:t>wouldn’t deceive </a:t>
            </a:r>
            <a:r>
              <a:rPr dirty="0" sz="1450" spc="-5">
                <a:latin typeface="Times New Roman"/>
                <a:cs typeface="Times New Roman"/>
              </a:rPr>
              <a:t>a poor </a:t>
            </a:r>
            <a:r>
              <a:rPr dirty="0" sz="1450" spc="-10">
                <a:latin typeface="Times New Roman"/>
                <a:cs typeface="Times New Roman"/>
              </a:rPr>
              <a:t>orphan, I’ll take  my oath. Morris, </a:t>
            </a:r>
            <a:r>
              <a:rPr dirty="0" sz="1450" spc="-5">
                <a:latin typeface="Times New Roman"/>
                <a:cs typeface="Times New Roman"/>
              </a:rPr>
              <a:t>you </a:t>
            </a:r>
            <a:r>
              <a:rPr dirty="0" sz="1450" spc="-10">
                <a:latin typeface="Times New Roman"/>
                <a:cs typeface="Times New Roman"/>
              </a:rPr>
              <a:t>sign that document, </a:t>
            </a:r>
            <a:r>
              <a:rPr dirty="0" sz="1450" spc="-5">
                <a:latin typeface="Times New Roman"/>
                <a:cs typeface="Times New Roman"/>
              </a:rPr>
              <a:t>or </a:t>
            </a:r>
            <a:r>
              <a:rPr dirty="0" sz="1450" spc="-10">
                <a:latin typeface="Times New Roman"/>
                <a:cs typeface="Times New Roman"/>
              </a:rPr>
              <a:t>I’ll start in and astonish </a:t>
            </a:r>
            <a:r>
              <a:rPr dirty="0" sz="1450" spc="-5">
                <a:latin typeface="Times New Roman"/>
                <a:cs typeface="Times New Roman"/>
              </a:rPr>
              <a:t>your  </a:t>
            </a:r>
            <a:r>
              <a:rPr dirty="0" sz="1450" spc="-10">
                <a:latin typeface="Times New Roman"/>
                <a:cs typeface="Times New Roman"/>
              </a:rPr>
              <a:t>weak mind.’</a:t>
            </a:r>
            <a:endParaRPr sz="1450">
              <a:latin typeface="Times New Roman"/>
              <a:cs typeface="Times New Roman"/>
            </a:endParaRPr>
          </a:p>
          <a:p>
            <a:pPr algn="just" marL="12700" marR="12065" indent="255904">
              <a:lnSpc>
                <a:spcPts val="1730"/>
              </a:lnSpc>
              <a:spcBef>
                <a:spcPts val="715"/>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sudden </a:t>
            </a:r>
            <a:r>
              <a:rPr dirty="0" sz="1450" spc="-20">
                <a:latin typeface="Times New Roman"/>
                <a:cs typeface="Times New Roman"/>
              </a:rPr>
              <a:t>alacrity, </a:t>
            </a:r>
            <a:r>
              <a:rPr dirty="0" sz="1450" spc="-10">
                <a:latin typeface="Times New Roman"/>
                <a:cs typeface="Times New Roman"/>
              </a:rPr>
              <a:t>Morris proffered his willingness. Clerks were  </a:t>
            </a:r>
            <a:r>
              <a:rPr dirty="0" sz="1450" spc="-5">
                <a:latin typeface="Times New Roman"/>
                <a:cs typeface="Times New Roman"/>
              </a:rPr>
              <a:t>brought in, </a:t>
            </a:r>
            <a:r>
              <a:rPr dirty="0" sz="1450" spc="-10">
                <a:latin typeface="Times New Roman"/>
                <a:cs typeface="Times New Roman"/>
              </a:rPr>
              <a:t>the discharge was executed, and there was Joseph </a:t>
            </a:r>
            <a:r>
              <a:rPr dirty="0" sz="1450" spc="-5">
                <a:latin typeface="Times New Roman"/>
                <a:cs typeface="Times New Roman"/>
              </a:rPr>
              <a:t>a </a:t>
            </a:r>
            <a:r>
              <a:rPr dirty="0" sz="1450" spc="-10">
                <a:latin typeface="Times New Roman"/>
                <a:cs typeface="Times New Roman"/>
              </a:rPr>
              <a:t>free man once  more.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Michael, ‘hear what </a:t>
            </a:r>
            <a:r>
              <a:rPr dirty="0" sz="1450" spc="-5">
                <a:latin typeface="Times New Roman"/>
                <a:cs typeface="Times New Roman"/>
              </a:rPr>
              <a:t>I </a:t>
            </a:r>
            <a:r>
              <a:rPr dirty="0" sz="1450" spc="-10">
                <a:latin typeface="Times New Roman"/>
                <a:cs typeface="Times New Roman"/>
              </a:rPr>
              <a:t>propose to </a:t>
            </a:r>
            <a:r>
              <a:rPr dirty="0" sz="1450" spc="-5">
                <a:latin typeface="Times New Roman"/>
                <a:cs typeface="Times New Roman"/>
              </a:rPr>
              <a:t>do. </a:t>
            </a:r>
            <a:r>
              <a:rPr dirty="0" sz="1450" spc="-10">
                <a:latin typeface="Times New Roman"/>
                <a:cs typeface="Times New Roman"/>
              </a:rPr>
              <a:t>Here, John and  Morris, is the leather business made over to the pair </a:t>
            </a:r>
            <a:r>
              <a:rPr dirty="0" sz="1450" spc="-5">
                <a:latin typeface="Times New Roman"/>
                <a:cs typeface="Times New Roman"/>
              </a:rPr>
              <a:t>of you </a:t>
            </a:r>
            <a:r>
              <a:rPr dirty="0" sz="1450" spc="-10">
                <a:latin typeface="Times New Roman"/>
                <a:cs typeface="Times New Roman"/>
              </a:rPr>
              <a:t>in partnership. </a:t>
            </a:r>
            <a:r>
              <a:rPr dirty="0" sz="1450" spc="-5">
                <a:latin typeface="Times New Roman"/>
                <a:cs typeface="Times New Roman"/>
              </a:rPr>
              <a:t>I  </a:t>
            </a:r>
            <a:r>
              <a:rPr dirty="0" sz="1450" spc="-10">
                <a:latin typeface="Times New Roman"/>
                <a:cs typeface="Times New Roman"/>
              </a:rPr>
              <a:t>have valued it at the lowest possible figure, Pogram and </a:t>
            </a:r>
            <a:r>
              <a:rPr dirty="0" sz="1450" spc="-20">
                <a:latin typeface="Times New Roman"/>
                <a:cs typeface="Times New Roman"/>
              </a:rPr>
              <a:t>Jarris’s. </a:t>
            </a:r>
            <a:r>
              <a:rPr dirty="0" sz="1450" spc="-10">
                <a:latin typeface="Times New Roman"/>
                <a:cs typeface="Times New Roman"/>
              </a:rPr>
              <a:t>And here is </a:t>
            </a:r>
            <a:r>
              <a:rPr dirty="0" sz="1450" spc="-5">
                <a:latin typeface="Times New Roman"/>
                <a:cs typeface="Times New Roman"/>
              </a:rPr>
              <a:t>a  </a:t>
            </a:r>
            <a:r>
              <a:rPr dirty="0" sz="1450" spc="-10">
                <a:latin typeface="Times New Roman"/>
                <a:cs typeface="Times New Roman"/>
              </a:rPr>
              <a:t>cheque for the balance </a:t>
            </a:r>
            <a:r>
              <a:rPr dirty="0" sz="1450" spc="-5">
                <a:latin typeface="Times New Roman"/>
                <a:cs typeface="Times New Roman"/>
              </a:rPr>
              <a:t>of your </a:t>
            </a:r>
            <a:r>
              <a:rPr dirty="0" sz="1450" spc="-10">
                <a:latin typeface="Times New Roman"/>
                <a:cs typeface="Times New Roman"/>
              </a:rPr>
              <a:t>fortune. </a:t>
            </a:r>
            <a:r>
              <a:rPr dirty="0" sz="1450" spc="-35">
                <a:latin typeface="Times New Roman"/>
                <a:cs typeface="Times New Roman"/>
              </a:rPr>
              <a:t>Now, </a:t>
            </a:r>
            <a:r>
              <a:rPr dirty="0" sz="1450" spc="-5">
                <a:latin typeface="Times New Roman"/>
                <a:cs typeface="Times New Roman"/>
              </a:rPr>
              <a:t>you </a:t>
            </a:r>
            <a:r>
              <a:rPr dirty="0" sz="1450" spc="-10">
                <a:latin typeface="Times New Roman"/>
                <a:cs typeface="Times New Roman"/>
              </a:rPr>
              <a:t>see, Morris, </a:t>
            </a:r>
            <a:r>
              <a:rPr dirty="0" sz="1450" spc="-5">
                <a:latin typeface="Times New Roman"/>
                <a:cs typeface="Times New Roman"/>
              </a:rPr>
              <a:t>you </a:t>
            </a:r>
            <a:r>
              <a:rPr dirty="0" sz="1450" spc="-10">
                <a:latin typeface="Times New Roman"/>
                <a:cs typeface="Times New Roman"/>
              </a:rPr>
              <a:t>start fresh  from the commercial academy; and, as </a:t>
            </a:r>
            <a:r>
              <a:rPr dirty="0" sz="1450" spc="-5">
                <a:latin typeface="Times New Roman"/>
                <a:cs typeface="Times New Roman"/>
              </a:rPr>
              <a:t>you </a:t>
            </a:r>
            <a:r>
              <a:rPr dirty="0" sz="1450" spc="-10">
                <a:latin typeface="Times New Roman"/>
                <a:cs typeface="Times New Roman"/>
              </a:rPr>
              <a:t>said yourself the leather business  was looking </a:t>
            </a:r>
            <a:r>
              <a:rPr dirty="0" sz="1450" spc="-5">
                <a:latin typeface="Times New Roman"/>
                <a:cs typeface="Times New Roman"/>
              </a:rPr>
              <a:t>up, I </a:t>
            </a:r>
            <a:r>
              <a:rPr dirty="0" sz="1450" spc="-10">
                <a:latin typeface="Times New Roman"/>
                <a:cs typeface="Times New Roman"/>
              </a:rPr>
              <a:t>suppose you’ll probably marry before </a:t>
            </a:r>
            <a:r>
              <a:rPr dirty="0" sz="1450" spc="-5">
                <a:latin typeface="Times New Roman"/>
                <a:cs typeface="Times New Roman"/>
              </a:rPr>
              <a:t>long. </a:t>
            </a:r>
            <a:r>
              <a:rPr dirty="0" sz="1450" spc="-25">
                <a:latin typeface="Times New Roman"/>
                <a:cs typeface="Times New Roman"/>
              </a:rPr>
              <a:t>Here’s </a:t>
            </a:r>
            <a:r>
              <a:rPr dirty="0" sz="1450" spc="-5">
                <a:latin typeface="Times New Roman"/>
                <a:cs typeface="Times New Roman"/>
              </a:rPr>
              <a:t>your  </a:t>
            </a:r>
            <a:r>
              <a:rPr dirty="0" sz="1450" spc="-10">
                <a:latin typeface="Times New Roman"/>
                <a:cs typeface="Times New Roman"/>
              </a:rPr>
              <a:t>marriage present—from </a:t>
            </a:r>
            <a:r>
              <a:rPr dirty="0" sz="1450" spc="-5">
                <a:latin typeface="Times New Roman"/>
                <a:cs typeface="Times New Roman"/>
              </a:rPr>
              <a:t>a </a:t>
            </a:r>
            <a:r>
              <a:rPr dirty="0" sz="1450" spc="-10">
                <a:latin typeface="Times New Roman"/>
                <a:cs typeface="Times New Roman"/>
              </a:rPr>
              <a:t>Mr</a:t>
            </a:r>
            <a:r>
              <a:rPr dirty="0" sz="1450">
                <a:latin typeface="Times New Roman"/>
                <a:cs typeface="Times New Roman"/>
              </a:rPr>
              <a:t> </a:t>
            </a:r>
            <a:r>
              <a:rPr dirty="0" sz="1450" spc="-10">
                <a:latin typeface="Times New Roman"/>
                <a:cs typeface="Times New Roman"/>
              </a:rPr>
              <a:t>Moss.’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Morris bounded </a:t>
            </a:r>
            <a:r>
              <a:rPr dirty="0" sz="1450" spc="-5">
                <a:latin typeface="Times New Roman"/>
                <a:cs typeface="Times New Roman"/>
              </a:rPr>
              <a:t>on </a:t>
            </a:r>
            <a:r>
              <a:rPr dirty="0" sz="1450" spc="-10">
                <a:latin typeface="Times New Roman"/>
                <a:cs typeface="Times New Roman"/>
              </a:rPr>
              <a:t>his cheque with </a:t>
            </a:r>
            <a:r>
              <a:rPr dirty="0" sz="1450" spc="-5">
                <a:latin typeface="Times New Roman"/>
                <a:cs typeface="Times New Roman"/>
              </a:rPr>
              <a:t>a </a:t>
            </a:r>
            <a:r>
              <a:rPr dirty="0" sz="1450" spc="-10">
                <a:latin typeface="Times New Roman"/>
                <a:cs typeface="Times New Roman"/>
              </a:rPr>
              <a:t>crimsoned</a:t>
            </a:r>
            <a:r>
              <a:rPr dirty="0" sz="1450" spc="35">
                <a:latin typeface="Times New Roman"/>
                <a:cs typeface="Times New Roman"/>
              </a:rPr>
              <a:t> </a:t>
            </a:r>
            <a:r>
              <a:rPr dirty="0" sz="1450" spc="-10">
                <a:latin typeface="Times New Roman"/>
                <a:cs typeface="Times New Roman"/>
              </a:rPr>
              <a:t>countenance.</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‘I don’t understand the performance,’ remarked </a:t>
            </a:r>
            <a:r>
              <a:rPr dirty="0" sz="1450" spc="-5">
                <a:latin typeface="Times New Roman"/>
                <a:cs typeface="Times New Roman"/>
              </a:rPr>
              <a:t>John. </a:t>
            </a:r>
            <a:r>
              <a:rPr dirty="0" sz="1450" spc="-10">
                <a:latin typeface="Times New Roman"/>
                <a:cs typeface="Times New Roman"/>
              </a:rPr>
              <a:t>‘It seems too </a:t>
            </a:r>
            <a:r>
              <a:rPr dirty="0" sz="1450" spc="-5">
                <a:latin typeface="Times New Roman"/>
                <a:cs typeface="Times New Roman"/>
              </a:rPr>
              <a:t>good </a:t>
            </a:r>
            <a:r>
              <a:rPr dirty="0" sz="1450" spc="-10">
                <a:latin typeface="Times New Roman"/>
                <a:cs typeface="Times New Roman"/>
              </a:rPr>
              <a:t>to  </a:t>
            </a:r>
            <a:r>
              <a:rPr dirty="0" sz="1450" spc="-5">
                <a:latin typeface="Times New Roman"/>
                <a:cs typeface="Times New Roman"/>
              </a:rPr>
              <a:t>be</a:t>
            </a:r>
            <a:r>
              <a:rPr dirty="0" sz="1450" spc="-10">
                <a:latin typeface="Times New Roman"/>
                <a:cs typeface="Times New Roman"/>
              </a:rPr>
              <a:t> true.’</a:t>
            </a:r>
            <a:endParaRPr sz="1450">
              <a:latin typeface="Times New Roman"/>
              <a:cs typeface="Times New Roman"/>
            </a:endParaRPr>
          </a:p>
          <a:p>
            <a:pPr algn="just" marL="12700" marR="9525" indent="255904">
              <a:lnSpc>
                <a:spcPts val="1730"/>
              </a:lnSpc>
              <a:spcBef>
                <a:spcPts val="790"/>
              </a:spcBef>
            </a:pPr>
            <a:r>
              <a:rPr dirty="0" sz="1450" spc="-25">
                <a:latin typeface="Times New Roman"/>
                <a:cs typeface="Times New Roman"/>
              </a:rPr>
              <a:t>‘It’s </a:t>
            </a:r>
            <a:r>
              <a:rPr dirty="0" sz="1450" spc="-10">
                <a:latin typeface="Times New Roman"/>
                <a:cs typeface="Times New Roman"/>
              </a:rPr>
              <a:t>simply </a:t>
            </a:r>
            <a:r>
              <a:rPr dirty="0" sz="1450" spc="-5">
                <a:latin typeface="Times New Roman"/>
                <a:cs typeface="Times New Roman"/>
              </a:rPr>
              <a:t>a </a:t>
            </a:r>
            <a:r>
              <a:rPr dirty="0" sz="1450" spc="-10">
                <a:latin typeface="Times New Roman"/>
                <a:cs typeface="Times New Roman"/>
              </a:rPr>
              <a:t>readjustment,’ Michael explained. ‘I take </a:t>
            </a:r>
            <a:r>
              <a:rPr dirty="0" sz="1450" spc="-5">
                <a:latin typeface="Times New Roman"/>
                <a:cs typeface="Times New Roman"/>
              </a:rPr>
              <a:t>up </a:t>
            </a:r>
            <a:r>
              <a:rPr dirty="0" sz="1450" spc="-10">
                <a:latin typeface="Times New Roman"/>
                <a:cs typeface="Times New Roman"/>
              </a:rPr>
              <a:t>Uncle </a:t>
            </a:r>
            <a:r>
              <a:rPr dirty="0" sz="1450" spc="-20">
                <a:latin typeface="Times New Roman"/>
                <a:cs typeface="Times New Roman"/>
              </a:rPr>
              <a:t>Joseph’s </a:t>
            </a:r>
            <a:r>
              <a:rPr dirty="0" sz="1450" spc="320">
                <a:latin typeface="Times New Roman"/>
                <a:cs typeface="Times New Roman"/>
              </a:rPr>
              <a:t> </a:t>
            </a:r>
            <a:r>
              <a:rPr dirty="0" sz="1450" spc="-10">
                <a:latin typeface="Times New Roman"/>
                <a:cs typeface="Times New Roman"/>
              </a:rPr>
              <a:t>liabilities; and if </a:t>
            </a:r>
            <a:r>
              <a:rPr dirty="0" sz="1450" spc="-5">
                <a:latin typeface="Times New Roman"/>
                <a:cs typeface="Times New Roman"/>
              </a:rPr>
              <a:t>he </a:t>
            </a:r>
            <a:r>
              <a:rPr dirty="0" sz="1450" spc="-10">
                <a:latin typeface="Times New Roman"/>
                <a:cs typeface="Times New Roman"/>
              </a:rPr>
              <a:t>gets the tontine, </a:t>
            </a:r>
            <a:r>
              <a:rPr dirty="0" sz="1450" spc="-30">
                <a:latin typeface="Times New Roman"/>
                <a:cs typeface="Times New Roman"/>
              </a:rPr>
              <a:t>it’s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mine; if my father gets it, </a:t>
            </a:r>
            <a:r>
              <a:rPr dirty="0" sz="1450" spc="-30">
                <a:latin typeface="Times New Roman"/>
                <a:cs typeface="Times New Roman"/>
              </a:rPr>
              <a:t>it’s  </a:t>
            </a:r>
            <a:r>
              <a:rPr dirty="0" sz="1450" spc="-10">
                <a:latin typeface="Times New Roman"/>
                <a:cs typeface="Times New Roman"/>
              </a:rPr>
              <a:t>mine </a:t>
            </a:r>
            <a:r>
              <a:rPr dirty="0" sz="1450" spc="-25">
                <a:latin typeface="Times New Roman"/>
                <a:cs typeface="Times New Roman"/>
              </a:rPr>
              <a:t>anyway, </a:t>
            </a:r>
            <a:r>
              <a:rPr dirty="0" sz="1450" spc="-5">
                <a:latin typeface="Times New Roman"/>
                <a:cs typeface="Times New Roman"/>
              </a:rPr>
              <a:t>you </a:t>
            </a:r>
            <a:r>
              <a:rPr dirty="0" sz="1450" spc="-10">
                <a:latin typeface="Times New Roman"/>
                <a:cs typeface="Times New Roman"/>
              </a:rPr>
              <a:t>see. So that I’m rather advantageously</a:t>
            </a:r>
            <a:r>
              <a:rPr dirty="0" sz="1450" spc="65">
                <a:latin typeface="Times New Roman"/>
                <a:cs typeface="Times New Roman"/>
              </a:rPr>
              <a:t> </a:t>
            </a:r>
            <a:r>
              <a:rPr dirty="0" sz="1450" spc="-10">
                <a:latin typeface="Times New Roman"/>
                <a:cs typeface="Times New Roman"/>
              </a:rPr>
              <a:t>placed.’</a:t>
            </a:r>
            <a:endParaRPr sz="1450">
              <a:latin typeface="Times New Roman"/>
              <a:cs typeface="Times New Roman"/>
            </a:endParaRPr>
          </a:p>
          <a:p>
            <a:pPr algn="just" marL="268605" marR="10795">
              <a:lnSpc>
                <a:spcPct val="140700"/>
              </a:lnSpc>
              <a:spcBef>
                <a:spcPts val="15"/>
              </a:spcBef>
            </a:pPr>
            <a:r>
              <a:rPr dirty="0" sz="1450" spc="-10">
                <a:latin typeface="Times New Roman"/>
                <a:cs typeface="Times New Roman"/>
              </a:rPr>
              <a:t>‘Morris, my unconverted friend, you’ve </a:t>
            </a:r>
            <a:r>
              <a:rPr dirty="0" sz="1450" spc="-5">
                <a:latin typeface="Times New Roman"/>
                <a:cs typeface="Times New Roman"/>
              </a:rPr>
              <a:t>got </a:t>
            </a:r>
            <a:r>
              <a:rPr dirty="0" sz="1450" spc="-10">
                <a:latin typeface="Times New Roman"/>
                <a:cs typeface="Times New Roman"/>
              </a:rPr>
              <a:t>left,’ was </a:t>
            </a:r>
            <a:r>
              <a:rPr dirty="0" sz="1450" spc="-20">
                <a:latin typeface="Times New Roman"/>
                <a:cs typeface="Times New Roman"/>
              </a:rPr>
              <a:t>John’s </a:t>
            </a:r>
            <a:r>
              <a:rPr dirty="0" sz="1450" spc="-10">
                <a:latin typeface="Times New Roman"/>
                <a:cs typeface="Times New Roman"/>
              </a:rPr>
              <a:t>comment.  ‘And </a:t>
            </a:r>
            <a:r>
              <a:rPr dirty="0" sz="1450" spc="-30">
                <a:latin typeface="Times New Roman"/>
                <a:cs typeface="Times New Roman"/>
              </a:rPr>
              <a:t>now, </a:t>
            </a:r>
            <a:r>
              <a:rPr dirty="0" sz="1450" spc="-10">
                <a:latin typeface="Times New Roman"/>
                <a:cs typeface="Times New Roman"/>
              </a:rPr>
              <a:t>Mr Forsyth,’</a:t>
            </a:r>
            <a:r>
              <a:rPr dirty="0" sz="1450" spc="195">
                <a:latin typeface="Times New Roman"/>
                <a:cs typeface="Times New Roman"/>
              </a:rPr>
              <a:t> </a:t>
            </a:r>
            <a:r>
              <a:rPr dirty="0" sz="1450" spc="-10">
                <a:latin typeface="Times New Roman"/>
                <a:cs typeface="Times New Roman"/>
              </a:rPr>
              <a:t>resumed Michael, turning to his silent guest, ‘here</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075" cy="437197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are all the criminals before </a:t>
            </a:r>
            <a:r>
              <a:rPr dirty="0" sz="1450" spc="-5">
                <a:latin typeface="Times New Roman"/>
                <a:cs typeface="Times New Roman"/>
              </a:rPr>
              <a:t>you, </a:t>
            </a:r>
            <a:r>
              <a:rPr dirty="0" sz="1450" spc="-10">
                <a:latin typeface="Times New Roman"/>
                <a:cs typeface="Times New Roman"/>
              </a:rPr>
              <a:t>except Pitman. </a:t>
            </a:r>
            <a:r>
              <a:rPr dirty="0" sz="1450" spc="-5">
                <a:latin typeface="Times New Roman"/>
                <a:cs typeface="Times New Roman"/>
              </a:rPr>
              <a:t>I </a:t>
            </a:r>
            <a:r>
              <a:rPr dirty="0" sz="1450" spc="-10">
                <a:latin typeface="Times New Roman"/>
                <a:cs typeface="Times New Roman"/>
              </a:rPr>
              <a:t>really didn’t like to interrupt  his scholastic career; </a:t>
            </a:r>
            <a:r>
              <a:rPr dirty="0" sz="1450" spc="-5">
                <a:latin typeface="Times New Roman"/>
                <a:cs typeface="Times New Roman"/>
              </a:rPr>
              <a:t>but you </a:t>
            </a:r>
            <a:r>
              <a:rPr dirty="0" sz="1450" spc="-10">
                <a:latin typeface="Times New Roman"/>
                <a:cs typeface="Times New Roman"/>
              </a:rPr>
              <a:t>can have him arrested at the seminary—I know  his hours. Here we are then; we’re </a:t>
            </a:r>
            <a:r>
              <a:rPr dirty="0" sz="1450" spc="-5">
                <a:latin typeface="Times New Roman"/>
                <a:cs typeface="Times New Roman"/>
              </a:rPr>
              <a:t>not </a:t>
            </a:r>
            <a:r>
              <a:rPr dirty="0" sz="1450" spc="-10">
                <a:latin typeface="Times New Roman"/>
                <a:cs typeface="Times New Roman"/>
              </a:rPr>
              <a:t>pretty to look at: what </a:t>
            </a:r>
            <a:r>
              <a:rPr dirty="0" sz="1450" spc="-5">
                <a:latin typeface="Times New Roman"/>
                <a:cs typeface="Times New Roman"/>
              </a:rPr>
              <a:t>do you </a:t>
            </a:r>
            <a:r>
              <a:rPr dirty="0" sz="1450" spc="-10">
                <a:latin typeface="Times New Roman"/>
                <a:cs typeface="Times New Roman"/>
              </a:rPr>
              <a:t>propose  to </a:t>
            </a:r>
            <a:r>
              <a:rPr dirty="0" sz="1450" spc="-5">
                <a:latin typeface="Times New Roman"/>
                <a:cs typeface="Times New Roman"/>
              </a:rPr>
              <a:t>do </a:t>
            </a:r>
            <a:r>
              <a:rPr dirty="0" sz="1450" spc="-10">
                <a:latin typeface="Times New Roman"/>
                <a:cs typeface="Times New Roman"/>
              </a:rPr>
              <a:t>with</a:t>
            </a:r>
            <a:r>
              <a:rPr dirty="0" sz="1450" spc="-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‘Nothing in the world, Mr </a:t>
            </a:r>
            <a:r>
              <a:rPr dirty="0" sz="1450" spc="-20">
                <a:latin typeface="Times New Roman"/>
                <a:cs typeface="Times New Roman"/>
              </a:rPr>
              <a:t>Finsbury,’ </a:t>
            </a:r>
            <a:r>
              <a:rPr dirty="0" sz="1450" spc="-10">
                <a:latin typeface="Times New Roman"/>
                <a:cs typeface="Times New Roman"/>
              </a:rPr>
              <a:t>returned Gideon. ‘I seem to  understand that this gentleman’—-indicating Morris—‘is the fons et origo </a:t>
            </a:r>
            <a:r>
              <a:rPr dirty="0" sz="1450" spc="-5">
                <a:latin typeface="Times New Roman"/>
                <a:cs typeface="Times New Roman"/>
              </a:rPr>
              <a:t>of  </a:t>
            </a:r>
            <a:r>
              <a:rPr dirty="0" sz="1450" spc="-10">
                <a:latin typeface="Times New Roman"/>
                <a:cs typeface="Times New Roman"/>
              </a:rPr>
              <a:t>the trouble; and, from what </a:t>
            </a:r>
            <a:r>
              <a:rPr dirty="0" sz="1450" spc="-5">
                <a:latin typeface="Times New Roman"/>
                <a:cs typeface="Times New Roman"/>
              </a:rPr>
              <a:t>I </a:t>
            </a:r>
            <a:r>
              <a:rPr dirty="0" sz="1450" spc="-15">
                <a:latin typeface="Times New Roman"/>
                <a:cs typeface="Times New Roman"/>
              </a:rPr>
              <a:t>gather, </a:t>
            </a:r>
            <a:r>
              <a:rPr dirty="0" sz="1450" spc="-5">
                <a:latin typeface="Times New Roman"/>
                <a:cs typeface="Times New Roman"/>
              </a:rPr>
              <a:t>he </a:t>
            </a:r>
            <a:r>
              <a:rPr dirty="0" sz="1450" spc="-10">
                <a:latin typeface="Times New Roman"/>
                <a:cs typeface="Times New Roman"/>
              </a:rPr>
              <a:t>has already paid through the nose. And  </a:t>
            </a:r>
            <a:r>
              <a:rPr dirty="0" sz="1450" spc="-25">
                <a:latin typeface="Times New Roman"/>
                <a:cs typeface="Times New Roman"/>
              </a:rPr>
              <a:t>really,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quite frank, </a:t>
            </a:r>
            <a:r>
              <a:rPr dirty="0" sz="1450" spc="-5">
                <a:latin typeface="Times New Roman"/>
                <a:cs typeface="Times New Roman"/>
              </a:rPr>
              <a:t>I do not </a:t>
            </a:r>
            <a:r>
              <a:rPr dirty="0" sz="1450" spc="-10">
                <a:latin typeface="Times New Roman"/>
                <a:cs typeface="Times New Roman"/>
              </a:rPr>
              <a:t>see who is to gain </a:t>
            </a:r>
            <a:r>
              <a:rPr dirty="0" sz="1450" spc="-5">
                <a:latin typeface="Times New Roman"/>
                <a:cs typeface="Times New Roman"/>
              </a:rPr>
              <a:t>by </a:t>
            </a:r>
            <a:r>
              <a:rPr dirty="0" sz="1450" spc="-10">
                <a:latin typeface="Times New Roman"/>
                <a:cs typeface="Times New Roman"/>
              </a:rPr>
              <a:t>any scandal; </a:t>
            </a:r>
            <a:r>
              <a:rPr dirty="0" sz="1450" spc="-5">
                <a:latin typeface="Times New Roman"/>
                <a:cs typeface="Times New Roman"/>
              </a:rPr>
              <a:t>not </a:t>
            </a:r>
            <a:r>
              <a:rPr dirty="0" sz="1450" spc="-10">
                <a:latin typeface="Times New Roman"/>
                <a:cs typeface="Times New Roman"/>
              </a:rPr>
              <a:t>me, at  least. And besides, </a:t>
            </a:r>
            <a:r>
              <a:rPr dirty="0" sz="1450" spc="-5">
                <a:latin typeface="Times New Roman"/>
                <a:cs typeface="Times New Roman"/>
              </a:rPr>
              <a:t>I </a:t>
            </a:r>
            <a:r>
              <a:rPr dirty="0" sz="1450" spc="-10">
                <a:latin typeface="Times New Roman"/>
                <a:cs typeface="Times New Roman"/>
              </a:rPr>
              <a:t>have to thank </a:t>
            </a:r>
            <a:r>
              <a:rPr dirty="0" sz="1450" spc="-5">
                <a:latin typeface="Times New Roman"/>
                <a:cs typeface="Times New Roman"/>
              </a:rPr>
              <a:t>you </a:t>
            </a:r>
            <a:r>
              <a:rPr dirty="0" sz="1450" spc="-10">
                <a:latin typeface="Times New Roman"/>
                <a:cs typeface="Times New Roman"/>
              </a:rPr>
              <a:t>for that</a:t>
            </a:r>
            <a:r>
              <a:rPr dirty="0" sz="1450" spc="40">
                <a:latin typeface="Times New Roman"/>
                <a:cs typeface="Times New Roman"/>
              </a:rPr>
              <a:t> </a:t>
            </a:r>
            <a:r>
              <a:rPr dirty="0" sz="1450" spc="-10">
                <a:latin typeface="Times New Roman"/>
                <a:cs typeface="Times New Roman"/>
              </a:rPr>
              <a:t>brief.’</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Michael blushed. ‘It was the least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to let </a:t>
            </a:r>
            <a:r>
              <a:rPr dirty="0" sz="1450" spc="-5">
                <a:latin typeface="Times New Roman"/>
                <a:cs typeface="Times New Roman"/>
              </a:rPr>
              <a:t>you </a:t>
            </a:r>
            <a:r>
              <a:rPr dirty="0" sz="1450" spc="-10">
                <a:latin typeface="Times New Roman"/>
                <a:cs typeface="Times New Roman"/>
              </a:rPr>
              <a:t>have some  business,’ </a:t>
            </a:r>
            <a:r>
              <a:rPr dirty="0" sz="1450" spc="-5">
                <a:latin typeface="Times New Roman"/>
                <a:cs typeface="Times New Roman"/>
              </a:rPr>
              <a:t>he </a:t>
            </a:r>
            <a:r>
              <a:rPr dirty="0" sz="1450" spc="-10">
                <a:latin typeface="Times New Roman"/>
                <a:cs typeface="Times New Roman"/>
              </a:rPr>
              <a:t>said. ‘But </a:t>
            </a:r>
            <a:r>
              <a:rPr dirty="0" sz="1450" spc="-20">
                <a:latin typeface="Times New Roman"/>
                <a:cs typeface="Times New Roman"/>
              </a:rPr>
              <a:t>there’s </a:t>
            </a:r>
            <a:r>
              <a:rPr dirty="0" sz="1450" spc="-5">
                <a:latin typeface="Times New Roman"/>
                <a:cs typeface="Times New Roman"/>
              </a:rPr>
              <a:t>one </a:t>
            </a:r>
            <a:r>
              <a:rPr dirty="0" sz="1450" spc="-10">
                <a:latin typeface="Times New Roman"/>
                <a:cs typeface="Times New Roman"/>
              </a:rPr>
              <a:t>thing more. </a:t>
            </a:r>
            <a:r>
              <a:rPr dirty="0" sz="1450" spc="-5">
                <a:latin typeface="Times New Roman"/>
                <a:cs typeface="Times New Roman"/>
              </a:rPr>
              <a:t>I </a:t>
            </a:r>
            <a:r>
              <a:rPr dirty="0" sz="1450" spc="-10">
                <a:latin typeface="Times New Roman"/>
                <a:cs typeface="Times New Roman"/>
              </a:rPr>
              <a:t>don’t want </a:t>
            </a:r>
            <a:r>
              <a:rPr dirty="0" sz="1450" spc="-5">
                <a:latin typeface="Times New Roman"/>
                <a:cs typeface="Times New Roman"/>
              </a:rPr>
              <a:t>you </a:t>
            </a:r>
            <a:r>
              <a:rPr dirty="0" sz="1450" spc="-10">
                <a:latin typeface="Times New Roman"/>
                <a:cs typeface="Times New Roman"/>
              </a:rPr>
              <a:t>to misjudge  </a:t>
            </a:r>
            <a:r>
              <a:rPr dirty="0" sz="1450" spc="-5">
                <a:latin typeface="Times New Roman"/>
                <a:cs typeface="Times New Roman"/>
              </a:rPr>
              <a:t>poor </a:t>
            </a:r>
            <a:r>
              <a:rPr dirty="0" sz="1450" spc="-10">
                <a:latin typeface="Times New Roman"/>
                <a:cs typeface="Times New Roman"/>
              </a:rPr>
              <a:t>Pitman, who is the most harmless being </a:t>
            </a:r>
            <a:r>
              <a:rPr dirty="0" sz="1450" spc="-5">
                <a:latin typeface="Times New Roman"/>
                <a:cs typeface="Times New Roman"/>
              </a:rPr>
              <a:t>upon </a:t>
            </a:r>
            <a:r>
              <a:rPr dirty="0" sz="1450" spc="-10">
                <a:latin typeface="Times New Roman"/>
                <a:cs typeface="Times New Roman"/>
              </a:rPr>
              <a:t>earth.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would  dine with me tonight, and see the creature </a:t>
            </a:r>
            <a:r>
              <a:rPr dirty="0" sz="1450" spc="-5">
                <a:latin typeface="Times New Roman"/>
                <a:cs typeface="Times New Roman"/>
              </a:rPr>
              <a:t>on </a:t>
            </a:r>
            <a:r>
              <a:rPr dirty="0" sz="1450" spc="-10">
                <a:latin typeface="Times New Roman"/>
                <a:cs typeface="Times New Roman"/>
              </a:rPr>
              <a:t>his native heath—say at  </a:t>
            </a:r>
            <a:r>
              <a:rPr dirty="0" sz="1450" spc="-35">
                <a:latin typeface="Times New Roman"/>
                <a:cs typeface="Times New Roman"/>
              </a:rPr>
              <a:t>Verrey’s?’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engagement, Mr </a:t>
            </a:r>
            <a:r>
              <a:rPr dirty="0" sz="1450" spc="-20">
                <a:latin typeface="Times New Roman"/>
                <a:cs typeface="Times New Roman"/>
              </a:rPr>
              <a:t>Finsbury,’ </a:t>
            </a:r>
            <a:r>
              <a:rPr dirty="0" sz="1450" spc="-10">
                <a:latin typeface="Times New Roman"/>
                <a:cs typeface="Times New Roman"/>
              </a:rPr>
              <a:t>replied Gideon. ‘I shall </a:t>
            </a:r>
            <a:r>
              <a:rPr dirty="0" sz="1450" spc="-5">
                <a:latin typeface="Times New Roman"/>
                <a:cs typeface="Times New Roman"/>
              </a:rPr>
              <a:t>be </a:t>
            </a:r>
            <a:r>
              <a:rPr dirty="0" sz="1450" spc="-10">
                <a:latin typeface="Times New Roman"/>
                <a:cs typeface="Times New Roman"/>
              </a:rPr>
              <a:t>delighted.  But subject to </a:t>
            </a:r>
            <a:r>
              <a:rPr dirty="0" sz="1450" spc="-5">
                <a:latin typeface="Times New Roman"/>
                <a:cs typeface="Times New Roman"/>
              </a:rPr>
              <a:t>your </a:t>
            </a:r>
            <a:r>
              <a:rPr dirty="0" sz="1450" spc="-10">
                <a:latin typeface="Times New Roman"/>
                <a:cs typeface="Times New Roman"/>
              </a:rPr>
              <a:t>judgement, can we </a:t>
            </a:r>
            <a:r>
              <a:rPr dirty="0" sz="1450" spc="-5">
                <a:latin typeface="Times New Roman"/>
                <a:cs typeface="Times New Roman"/>
              </a:rPr>
              <a:t>do </a:t>
            </a:r>
            <a:r>
              <a:rPr dirty="0" sz="1450" spc="-10">
                <a:latin typeface="Times New Roman"/>
                <a:cs typeface="Times New Roman"/>
              </a:rPr>
              <a:t>nothing for the man in the cart? </a:t>
            </a:r>
            <a:r>
              <a:rPr dirty="0" sz="1450" spc="-5">
                <a:latin typeface="Times New Roman"/>
                <a:cs typeface="Times New Roman"/>
              </a:rPr>
              <a:t>I  </a:t>
            </a:r>
            <a:r>
              <a:rPr dirty="0" sz="1450" spc="-10">
                <a:latin typeface="Times New Roman"/>
                <a:cs typeface="Times New Roman"/>
              </a:rPr>
              <a:t>have qualms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conscience.’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sympathize,’ said</a:t>
            </a:r>
            <a:r>
              <a:rPr dirty="0" sz="1450" spc="-105">
                <a:latin typeface="Times New Roman"/>
                <a:cs typeface="Times New Roman"/>
              </a:rPr>
              <a:t> </a:t>
            </a:r>
            <a:r>
              <a:rPr dirty="0" sz="1450" spc="-10">
                <a:latin typeface="Times New Roman"/>
                <a:cs typeface="Times New Roman"/>
              </a:rPr>
              <a:t>Michael.</a:t>
            </a:r>
            <a:endParaRPr sz="1450">
              <a:latin typeface="Times New Roman"/>
              <a:cs typeface="Times New Roman"/>
            </a:endParaRPr>
          </a:p>
        </p:txBody>
      </p:sp>
      <p:sp>
        <p:nvSpPr>
          <p:cNvPr id="3" name="object 3"/>
          <p:cNvSpPr/>
          <p:nvPr/>
        </p:nvSpPr>
        <p:spPr>
          <a:xfrm>
            <a:off x="2618111" y="5798736"/>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43673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vomiting steam and piled about with cairns </a:t>
            </a:r>
            <a:r>
              <a:rPr dirty="0" sz="1450" spc="-5">
                <a:latin typeface="Times New Roman"/>
                <a:cs typeface="Times New Roman"/>
              </a:rPr>
              <a:t>of </a:t>
            </a:r>
            <a:r>
              <a:rPr dirty="0" sz="1450" spc="-10">
                <a:latin typeface="Times New Roman"/>
                <a:cs typeface="Times New Roman"/>
              </a:rPr>
              <a:t>living coal, lay what remained  </a:t>
            </a:r>
            <a:r>
              <a:rPr dirty="0" sz="1450" spc="-5">
                <a:latin typeface="Times New Roman"/>
                <a:cs typeface="Times New Roman"/>
              </a:rPr>
              <a:t>of </a:t>
            </a:r>
            <a:r>
              <a:rPr dirty="0" sz="1450" spc="-10">
                <a:latin typeface="Times New Roman"/>
                <a:cs typeface="Times New Roman"/>
              </a:rPr>
              <a:t>the two engines, </a:t>
            </a:r>
            <a:r>
              <a:rPr dirty="0" sz="1450" spc="-5">
                <a:latin typeface="Times New Roman"/>
                <a:cs typeface="Times New Roman"/>
              </a:rPr>
              <a:t>one 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On the heathy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line were  many people running to and fro, and crying aloud as they ran, and many others  lying motionless like sleeping</a:t>
            </a:r>
            <a:r>
              <a:rPr dirty="0" sz="1450" spc="10">
                <a:latin typeface="Times New Roman"/>
                <a:cs typeface="Times New Roman"/>
              </a:rPr>
              <a:t> </a:t>
            </a:r>
            <a:r>
              <a:rPr dirty="0" sz="1450" spc="-10">
                <a:latin typeface="Times New Roman"/>
                <a:cs typeface="Times New Roman"/>
              </a:rPr>
              <a:t>tramps.</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Morris suddenly drew an inference. ‘There has been an accident’ </a:t>
            </a:r>
            <a:r>
              <a:rPr dirty="0" sz="1450" spc="-5">
                <a:latin typeface="Times New Roman"/>
                <a:cs typeface="Times New Roman"/>
              </a:rPr>
              <a:t>thought  </a:t>
            </a:r>
            <a:r>
              <a:rPr dirty="0" sz="1450" spc="-10">
                <a:latin typeface="Times New Roman"/>
                <a:cs typeface="Times New Roman"/>
              </a:rPr>
              <a:t>he, and was elated at his </a:t>
            </a:r>
            <a:r>
              <a:rPr dirty="0" sz="1450" spc="-15">
                <a:latin typeface="Times New Roman"/>
                <a:cs typeface="Times New Roman"/>
              </a:rPr>
              <a:t>perspicacity. </a:t>
            </a:r>
            <a:r>
              <a:rPr dirty="0" sz="1450" spc="-10">
                <a:latin typeface="Times New Roman"/>
                <a:cs typeface="Times New Roman"/>
              </a:rPr>
              <a:t>Almost at the same time his eye lighted  </a:t>
            </a:r>
            <a:r>
              <a:rPr dirty="0" sz="1450" spc="-5">
                <a:latin typeface="Times New Roman"/>
                <a:cs typeface="Times New Roman"/>
              </a:rPr>
              <a:t>on John, </a:t>
            </a:r>
            <a:r>
              <a:rPr dirty="0" sz="1450" spc="-10">
                <a:latin typeface="Times New Roman"/>
                <a:cs typeface="Times New Roman"/>
              </a:rPr>
              <a:t>who lay close </a:t>
            </a:r>
            <a:r>
              <a:rPr dirty="0" sz="1450" spc="-5">
                <a:latin typeface="Times New Roman"/>
                <a:cs typeface="Times New Roman"/>
              </a:rPr>
              <a:t>by </a:t>
            </a:r>
            <a:r>
              <a:rPr dirty="0" sz="1450" spc="-10">
                <a:latin typeface="Times New Roman"/>
                <a:cs typeface="Times New Roman"/>
              </a:rPr>
              <a:t>as white as </a:t>
            </a:r>
            <a:r>
              <a:rPr dirty="0" sz="1450" spc="-20">
                <a:latin typeface="Times New Roman"/>
                <a:cs typeface="Times New Roman"/>
              </a:rPr>
              <a:t>paper. </a:t>
            </a:r>
            <a:r>
              <a:rPr dirty="0" sz="1450" spc="-10">
                <a:latin typeface="Times New Roman"/>
                <a:cs typeface="Times New Roman"/>
              </a:rPr>
              <a:t>‘Poor old John! </a:t>
            </a:r>
            <a:r>
              <a:rPr dirty="0" sz="1450" spc="-5">
                <a:latin typeface="Times New Roman"/>
                <a:cs typeface="Times New Roman"/>
              </a:rPr>
              <a:t>poor </a:t>
            </a:r>
            <a:r>
              <a:rPr dirty="0" sz="1450" spc="-10">
                <a:latin typeface="Times New Roman"/>
                <a:cs typeface="Times New Roman"/>
              </a:rPr>
              <a:t>old cove!’  </a:t>
            </a:r>
            <a:r>
              <a:rPr dirty="0" sz="1450" spc="-5">
                <a:latin typeface="Times New Roman"/>
                <a:cs typeface="Times New Roman"/>
              </a:rPr>
              <a:t>he </a:t>
            </a:r>
            <a:r>
              <a:rPr dirty="0" sz="1450" spc="-10">
                <a:latin typeface="Times New Roman"/>
                <a:cs typeface="Times New Roman"/>
              </a:rPr>
              <a:t>thought, the schoolboy expression </a:t>
            </a:r>
            <a:r>
              <a:rPr dirty="0" sz="1450" spc="-5">
                <a:latin typeface="Times New Roman"/>
                <a:cs typeface="Times New Roman"/>
              </a:rPr>
              <a:t>popping </a:t>
            </a:r>
            <a:r>
              <a:rPr dirty="0" sz="1450" spc="-10">
                <a:latin typeface="Times New Roman"/>
                <a:cs typeface="Times New Roman"/>
              </a:rPr>
              <a:t>forth from some forgotten  </a:t>
            </a:r>
            <a:r>
              <a:rPr dirty="0" sz="1450" spc="-20">
                <a:latin typeface="Times New Roman"/>
                <a:cs typeface="Times New Roman"/>
              </a:rPr>
              <a:t>treasury,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took his brother’s hand in his with childish tenderness. It was  perhaps the touch that recalled him; at least John opened his eyes, sat suddenly  </a:t>
            </a:r>
            <a:r>
              <a:rPr dirty="0" sz="1450" spc="-5">
                <a:latin typeface="Times New Roman"/>
                <a:cs typeface="Times New Roman"/>
              </a:rPr>
              <a:t>up, </a:t>
            </a:r>
            <a:r>
              <a:rPr dirty="0" sz="1450" spc="-10">
                <a:latin typeface="Times New Roman"/>
                <a:cs typeface="Times New Roman"/>
              </a:rPr>
              <a:t>and after several ineffectual movements </a:t>
            </a:r>
            <a:r>
              <a:rPr dirty="0" sz="1450" spc="-5">
                <a:latin typeface="Times New Roman"/>
                <a:cs typeface="Times New Roman"/>
              </a:rPr>
              <a:t>of </a:t>
            </a:r>
            <a:r>
              <a:rPr dirty="0" sz="1450" spc="-10">
                <a:latin typeface="Times New Roman"/>
                <a:cs typeface="Times New Roman"/>
              </a:rPr>
              <a:t>his lips, </a:t>
            </a:r>
            <a:r>
              <a:rPr dirty="0" sz="1450" spc="-20">
                <a:latin typeface="Times New Roman"/>
                <a:cs typeface="Times New Roman"/>
              </a:rPr>
              <a:t>‘What’s </a:t>
            </a:r>
            <a:r>
              <a:rPr dirty="0" sz="1450" spc="-10">
                <a:latin typeface="Times New Roman"/>
                <a:cs typeface="Times New Roman"/>
              </a:rPr>
              <a:t>the row?’ said  he, in </a:t>
            </a:r>
            <a:r>
              <a:rPr dirty="0" sz="1450" spc="-5">
                <a:latin typeface="Times New Roman"/>
                <a:cs typeface="Times New Roman"/>
              </a:rPr>
              <a:t>a </a:t>
            </a:r>
            <a:r>
              <a:rPr dirty="0" sz="1450" spc="-10">
                <a:latin typeface="Times New Roman"/>
                <a:cs typeface="Times New Roman"/>
              </a:rPr>
              <a:t>phantom</a:t>
            </a:r>
            <a:r>
              <a:rPr dirty="0" sz="145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The din </a:t>
            </a:r>
            <a:r>
              <a:rPr dirty="0" sz="1450" spc="-5">
                <a:latin typeface="Times New Roman"/>
                <a:cs typeface="Times New Roman"/>
              </a:rPr>
              <a:t>of </a:t>
            </a:r>
            <a:r>
              <a:rPr dirty="0" sz="1450" spc="-10">
                <a:latin typeface="Times New Roman"/>
                <a:cs typeface="Times New Roman"/>
              </a:rPr>
              <a:t>that </a:t>
            </a:r>
            <a:r>
              <a:rPr dirty="0" sz="1450" spc="-20">
                <a:latin typeface="Times New Roman"/>
                <a:cs typeface="Times New Roman"/>
              </a:rPr>
              <a:t>devil’s </a:t>
            </a:r>
            <a:r>
              <a:rPr dirty="0" sz="1450" spc="-10">
                <a:latin typeface="Times New Roman"/>
                <a:cs typeface="Times New Roman"/>
              </a:rPr>
              <a:t>smithy still thundered in their ears. ‘Let </a:t>
            </a:r>
            <a:r>
              <a:rPr dirty="0" sz="1450" spc="-5">
                <a:latin typeface="Times New Roman"/>
                <a:cs typeface="Times New Roman"/>
              </a:rPr>
              <a:t>us </a:t>
            </a:r>
            <a:r>
              <a:rPr dirty="0" sz="1450" spc="-10">
                <a:latin typeface="Times New Roman"/>
                <a:cs typeface="Times New Roman"/>
              </a:rPr>
              <a:t>get away  from that,’ Morris cried, and pointed to the vomit </a:t>
            </a:r>
            <a:r>
              <a:rPr dirty="0" sz="1450" spc="-5">
                <a:latin typeface="Times New Roman"/>
                <a:cs typeface="Times New Roman"/>
              </a:rPr>
              <a:t>of </a:t>
            </a:r>
            <a:r>
              <a:rPr dirty="0" sz="1450" spc="-10">
                <a:latin typeface="Times New Roman"/>
                <a:cs typeface="Times New Roman"/>
              </a:rPr>
              <a:t>steam that still spouted  from the broken engines. And the pair helped each other </a:t>
            </a:r>
            <a:r>
              <a:rPr dirty="0" sz="1450" spc="-5">
                <a:latin typeface="Times New Roman"/>
                <a:cs typeface="Times New Roman"/>
              </a:rPr>
              <a:t>up, </a:t>
            </a:r>
            <a:r>
              <a:rPr dirty="0" sz="1450" spc="-10">
                <a:latin typeface="Times New Roman"/>
                <a:cs typeface="Times New Roman"/>
              </a:rPr>
              <a:t>and stood and  quaked and wavered and stared about them at the scene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Just then they were approached </a:t>
            </a:r>
            <a:r>
              <a:rPr dirty="0" sz="1450" spc="-5">
                <a:latin typeface="Times New Roman"/>
                <a:cs typeface="Times New Roman"/>
              </a:rPr>
              <a:t>by 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men who had already  organized themselves for the purposes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rescue.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hurt?’ cried </a:t>
            </a:r>
            <a:r>
              <a:rPr dirty="0" sz="1450" spc="-5">
                <a:latin typeface="Times New Roman"/>
                <a:cs typeface="Times New Roman"/>
              </a:rPr>
              <a:t>one of </a:t>
            </a:r>
            <a:r>
              <a:rPr dirty="0" sz="1450" spc="-10">
                <a:latin typeface="Times New Roman"/>
                <a:cs typeface="Times New Roman"/>
              </a:rPr>
              <a:t>these, </a:t>
            </a:r>
            <a:r>
              <a:rPr dirty="0" sz="1450" spc="-5">
                <a:latin typeface="Times New Roman"/>
                <a:cs typeface="Times New Roman"/>
              </a:rPr>
              <a:t>a young </a:t>
            </a:r>
            <a:r>
              <a:rPr dirty="0" sz="1450" spc="-10">
                <a:latin typeface="Times New Roman"/>
                <a:cs typeface="Times New Roman"/>
              </a:rPr>
              <a:t>fellow with the sweat  streaming down his pallid face, and who, </a:t>
            </a:r>
            <a:r>
              <a:rPr dirty="0" sz="1450" spc="-5">
                <a:latin typeface="Times New Roman"/>
                <a:cs typeface="Times New Roman"/>
              </a:rPr>
              <a:t>by </a:t>
            </a:r>
            <a:r>
              <a:rPr dirty="0" sz="1450" spc="-10">
                <a:latin typeface="Times New Roman"/>
                <a:cs typeface="Times New Roman"/>
              </a:rPr>
              <a:t>the way </a:t>
            </a:r>
            <a:r>
              <a:rPr dirty="0" sz="1450" spc="-5">
                <a:latin typeface="Times New Roman"/>
                <a:cs typeface="Times New Roman"/>
              </a:rPr>
              <a:t>he </a:t>
            </a:r>
            <a:r>
              <a:rPr dirty="0" sz="1450" spc="-10">
                <a:latin typeface="Times New Roman"/>
                <a:cs typeface="Times New Roman"/>
              </a:rPr>
              <a:t>was treated, was  evidently the</a:t>
            </a:r>
            <a:r>
              <a:rPr dirty="0" sz="1450" spc="-5">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Morris shook his head, and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nodding </a:t>
            </a:r>
            <a:r>
              <a:rPr dirty="0" sz="1450" spc="-25">
                <a:latin typeface="Times New Roman"/>
                <a:cs typeface="Times New Roman"/>
              </a:rPr>
              <a:t>grimly, </a:t>
            </a:r>
            <a:r>
              <a:rPr dirty="0" sz="1450" spc="-10">
                <a:latin typeface="Times New Roman"/>
                <a:cs typeface="Times New Roman"/>
              </a:rPr>
              <a:t>handed him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some</a:t>
            </a:r>
            <a:r>
              <a:rPr dirty="0" sz="1450" spc="-5">
                <a:latin typeface="Times New Roman"/>
                <a:cs typeface="Times New Roman"/>
              </a:rPr>
              <a:t> </a:t>
            </a:r>
            <a:r>
              <a:rPr dirty="0" sz="1450" spc="-10">
                <a:latin typeface="Times New Roman"/>
                <a:cs typeface="Times New Roman"/>
              </a:rPr>
              <a:t>spirit.</a:t>
            </a:r>
            <a:endParaRPr sz="1450">
              <a:latin typeface="Times New Roman"/>
              <a:cs typeface="Times New Roman"/>
            </a:endParaRPr>
          </a:p>
          <a:p>
            <a:pPr algn="just" marL="12700" marR="6985" indent="255904">
              <a:lnSpc>
                <a:spcPts val="1730"/>
              </a:lnSpc>
              <a:spcBef>
                <a:spcPts val="790"/>
              </a:spcBef>
            </a:pPr>
            <a:r>
              <a:rPr dirty="0" sz="1450" spc="-30">
                <a:latin typeface="Times New Roman"/>
                <a:cs typeface="Times New Roman"/>
              </a:rPr>
              <a:t>‘Take </a:t>
            </a:r>
            <a:r>
              <a:rPr dirty="0" sz="1450" spc="-5">
                <a:latin typeface="Times New Roman"/>
                <a:cs typeface="Times New Roman"/>
              </a:rPr>
              <a:t>a </a:t>
            </a:r>
            <a:r>
              <a:rPr dirty="0" sz="1450" spc="-10">
                <a:latin typeface="Times New Roman"/>
                <a:cs typeface="Times New Roman"/>
              </a:rPr>
              <a:t>drink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‘your </a:t>
            </a:r>
            <a:r>
              <a:rPr dirty="0" sz="1450" spc="-10">
                <a:latin typeface="Times New Roman"/>
                <a:cs typeface="Times New Roman"/>
              </a:rPr>
              <a:t>friend </a:t>
            </a:r>
            <a:r>
              <a:rPr dirty="0" sz="1450" spc="-5">
                <a:latin typeface="Times New Roman"/>
                <a:cs typeface="Times New Roman"/>
              </a:rPr>
              <a:t>looks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needed it </a:t>
            </a:r>
            <a:r>
              <a:rPr dirty="0" sz="1450" spc="-25">
                <a:latin typeface="Times New Roman"/>
                <a:cs typeface="Times New Roman"/>
              </a:rPr>
              <a:t>badly.  </a:t>
            </a:r>
            <a:r>
              <a:rPr dirty="0" sz="1450" spc="-70">
                <a:latin typeface="Times New Roman"/>
                <a:cs typeface="Times New Roman"/>
              </a:rPr>
              <a:t>We </a:t>
            </a:r>
            <a:r>
              <a:rPr dirty="0" sz="1450" spc="-10">
                <a:latin typeface="Times New Roman"/>
                <a:cs typeface="Times New Roman"/>
              </a:rPr>
              <a:t>want every man we can get,’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‘there’s </a:t>
            </a:r>
            <a:r>
              <a:rPr dirty="0" sz="1450" spc="-10">
                <a:latin typeface="Times New Roman"/>
                <a:cs typeface="Times New Roman"/>
              </a:rPr>
              <a:t>terrible work before us,  and </a:t>
            </a:r>
            <a:r>
              <a:rPr dirty="0" sz="1450" spc="-5">
                <a:latin typeface="Times New Roman"/>
                <a:cs typeface="Times New Roman"/>
              </a:rPr>
              <a:t>nobody </a:t>
            </a:r>
            <a:r>
              <a:rPr dirty="0" sz="1450" spc="-10">
                <a:latin typeface="Times New Roman"/>
                <a:cs typeface="Times New Roman"/>
              </a:rPr>
              <a:t>should shirk. If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do no </a:t>
            </a:r>
            <a:r>
              <a:rPr dirty="0" sz="1450" spc="-10">
                <a:latin typeface="Times New Roman"/>
                <a:cs typeface="Times New Roman"/>
              </a:rPr>
              <a:t>more, </a:t>
            </a:r>
            <a:r>
              <a:rPr dirty="0" sz="1450" spc="-5">
                <a:latin typeface="Times New Roman"/>
                <a:cs typeface="Times New Roman"/>
              </a:rPr>
              <a:t>you </a:t>
            </a:r>
            <a:r>
              <a:rPr dirty="0" sz="1450" spc="-10">
                <a:latin typeface="Times New Roman"/>
                <a:cs typeface="Times New Roman"/>
              </a:rPr>
              <a:t>can carry </a:t>
            </a:r>
            <a:r>
              <a:rPr dirty="0" sz="1450" spc="-5">
                <a:latin typeface="Times New Roman"/>
                <a:cs typeface="Times New Roman"/>
              </a:rPr>
              <a:t>a</a:t>
            </a:r>
            <a:r>
              <a:rPr dirty="0" sz="1450" spc="50">
                <a:latin typeface="Times New Roman"/>
                <a:cs typeface="Times New Roman"/>
              </a:rPr>
              <a:t> </a:t>
            </a:r>
            <a:r>
              <a:rPr dirty="0" sz="1450" spc="-15">
                <a:latin typeface="Times New Roman"/>
                <a:cs typeface="Times New Roman"/>
              </a:rPr>
              <a:t>stretcher.’</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The doctor was hardly </a:t>
            </a:r>
            <a:r>
              <a:rPr dirty="0" sz="1450" spc="-5">
                <a:latin typeface="Times New Roman"/>
                <a:cs typeface="Times New Roman"/>
              </a:rPr>
              <a:t>gone </a:t>
            </a:r>
            <a:r>
              <a:rPr dirty="0" sz="1450" spc="-10">
                <a:latin typeface="Times New Roman"/>
                <a:cs typeface="Times New Roman"/>
              </a:rPr>
              <a:t>before Morris, under the spur </a:t>
            </a:r>
            <a:r>
              <a:rPr dirty="0" sz="1450" spc="-5">
                <a:latin typeface="Times New Roman"/>
                <a:cs typeface="Times New Roman"/>
              </a:rPr>
              <a:t>of </a:t>
            </a:r>
            <a:r>
              <a:rPr dirty="0" sz="1450" spc="-10">
                <a:latin typeface="Times New Roman"/>
                <a:cs typeface="Times New Roman"/>
              </a:rPr>
              <a:t>the dram,  awoke to the full possession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wits.</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‘My God!’ </a:t>
            </a:r>
            <a:r>
              <a:rPr dirty="0" sz="1450" spc="-5">
                <a:latin typeface="Times New Roman"/>
                <a:cs typeface="Times New Roman"/>
              </a:rPr>
              <a:t>he </a:t>
            </a:r>
            <a:r>
              <a:rPr dirty="0" sz="1450" spc="-10">
                <a:latin typeface="Times New Roman"/>
                <a:cs typeface="Times New Roman"/>
              </a:rPr>
              <a:t>cried. ‘Uncle</a:t>
            </a:r>
            <a:r>
              <a:rPr dirty="0" sz="1450" spc="-110">
                <a:latin typeface="Times New Roman"/>
                <a:cs typeface="Times New Roman"/>
              </a:rPr>
              <a:t> </a:t>
            </a:r>
            <a:r>
              <a:rPr dirty="0" sz="1450" spc="-10">
                <a:latin typeface="Times New Roman"/>
                <a:cs typeface="Times New Roman"/>
              </a:rPr>
              <a:t>Joseph!’</a:t>
            </a:r>
            <a:endParaRPr sz="1450">
              <a:latin typeface="Times New Roman"/>
              <a:cs typeface="Times New Roman"/>
            </a:endParaRPr>
          </a:p>
          <a:p>
            <a:pPr algn="just" marL="12700" marR="10795" indent="255904">
              <a:lnSpc>
                <a:spcPts val="1730"/>
              </a:lnSpc>
              <a:spcBef>
                <a:spcPts val="844"/>
              </a:spcBef>
            </a:pPr>
            <a:r>
              <a:rPr dirty="0" sz="1450" spc="-35">
                <a:latin typeface="Times New Roman"/>
                <a:cs typeface="Times New Roman"/>
              </a:rPr>
              <a:t>‘Yes,’ </a:t>
            </a:r>
            <a:r>
              <a:rPr dirty="0" sz="1450" spc="-10">
                <a:latin typeface="Times New Roman"/>
                <a:cs typeface="Times New Roman"/>
              </a:rPr>
              <a:t>said </a:t>
            </a:r>
            <a:r>
              <a:rPr dirty="0" sz="1450" spc="-5">
                <a:latin typeface="Times New Roman"/>
                <a:cs typeface="Times New Roman"/>
              </a:rPr>
              <a:t>John, </a:t>
            </a:r>
            <a:r>
              <a:rPr dirty="0" sz="1450" spc="-10">
                <a:latin typeface="Times New Roman"/>
                <a:cs typeface="Times New Roman"/>
              </a:rPr>
              <a:t>‘where can </a:t>
            </a:r>
            <a:r>
              <a:rPr dirty="0" sz="1450" spc="-5">
                <a:latin typeface="Times New Roman"/>
                <a:cs typeface="Times New Roman"/>
              </a:rPr>
              <a:t>he </a:t>
            </a:r>
            <a:r>
              <a:rPr dirty="0" sz="1450" spc="-10">
                <a:latin typeface="Times New Roman"/>
                <a:cs typeface="Times New Roman"/>
              </a:rPr>
              <a:t>be? He </a:t>
            </a:r>
            <a:r>
              <a:rPr dirty="0" sz="1450" spc="-15">
                <a:latin typeface="Times New Roman"/>
                <a:cs typeface="Times New Roman"/>
              </a:rPr>
              <a:t>can’t </a:t>
            </a:r>
            <a:r>
              <a:rPr dirty="0" sz="1450" spc="-5">
                <a:latin typeface="Times New Roman"/>
                <a:cs typeface="Times New Roman"/>
              </a:rPr>
              <a:t>be </a:t>
            </a:r>
            <a:r>
              <a:rPr dirty="0" sz="1450" spc="-10">
                <a:latin typeface="Times New Roman"/>
                <a:cs typeface="Times New Roman"/>
              </a:rPr>
              <a:t>far </a:t>
            </a:r>
            <a:r>
              <a:rPr dirty="0" sz="1450" spc="-15">
                <a:latin typeface="Times New Roman"/>
                <a:cs typeface="Times New Roman"/>
              </a:rPr>
              <a:t>off. </a:t>
            </a:r>
            <a:r>
              <a:rPr dirty="0" sz="1450" spc="-5">
                <a:latin typeface="Times New Roman"/>
                <a:cs typeface="Times New Roman"/>
              </a:rPr>
              <a:t>I hope </a:t>
            </a:r>
            <a:r>
              <a:rPr dirty="0" sz="1450" spc="-10">
                <a:latin typeface="Times New Roman"/>
                <a:cs typeface="Times New Roman"/>
              </a:rPr>
              <a:t>the old party  </a:t>
            </a:r>
            <a:r>
              <a:rPr dirty="0" sz="1450" spc="-15">
                <a:latin typeface="Times New Roman"/>
                <a:cs typeface="Times New Roman"/>
              </a:rPr>
              <a:t>isn’t</a:t>
            </a:r>
            <a:r>
              <a:rPr dirty="0" sz="1450" spc="-10">
                <a:latin typeface="Times New Roman"/>
                <a:cs typeface="Times New Roman"/>
              </a:rPr>
              <a:t> damaged.’</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‘Come and help me to </a:t>
            </a:r>
            <a:r>
              <a:rPr dirty="0" sz="1450" spc="-5">
                <a:latin typeface="Times New Roman"/>
                <a:cs typeface="Times New Roman"/>
              </a:rPr>
              <a:t>look,’ </a:t>
            </a:r>
            <a:r>
              <a:rPr dirty="0" sz="1450" spc="-10">
                <a:latin typeface="Times New Roman"/>
                <a:cs typeface="Times New Roman"/>
              </a:rPr>
              <a:t>said Morris, with </a:t>
            </a:r>
            <a:r>
              <a:rPr dirty="0" sz="1450" spc="-5">
                <a:latin typeface="Times New Roman"/>
                <a:cs typeface="Times New Roman"/>
              </a:rPr>
              <a:t>a </a:t>
            </a:r>
            <a:r>
              <a:rPr dirty="0" sz="1450" spc="-10">
                <a:latin typeface="Times New Roman"/>
                <a:cs typeface="Times New Roman"/>
              </a:rPr>
              <a:t>snap </a:t>
            </a:r>
            <a:r>
              <a:rPr dirty="0" sz="1450" spc="-5">
                <a:latin typeface="Times New Roman"/>
                <a:cs typeface="Times New Roman"/>
              </a:rPr>
              <a:t>of </a:t>
            </a:r>
            <a:r>
              <a:rPr dirty="0" sz="1450" spc="-10">
                <a:latin typeface="Times New Roman"/>
                <a:cs typeface="Times New Roman"/>
              </a:rPr>
              <a:t>savage  determination strangely foreign to his ordinary bearing; and then, for </a:t>
            </a:r>
            <a:r>
              <a:rPr dirty="0" sz="1450" spc="-5">
                <a:latin typeface="Times New Roman"/>
                <a:cs typeface="Times New Roman"/>
              </a:rPr>
              <a:t>one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broke forth. ‘If </a:t>
            </a:r>
            <a:r>
              <a:rPr dirty="0" sz="1450" spc="-30">
                <a:latin typeface="Times New Roman"/>
                <a:cs typeface="Times New Roman"/>
              </a:rPr>
              <a:t>he’s </a:t>
            </a:r>
            <a:r>
              <a:rPr dirty="0" sz="1450" spc="-10">
                <a:latin typeface="Times New Roman"/>
                <a:cs typeface="Times New Roman"/>
              </a:rPr>
              <a:t>dead!’ </a:t>
            </a:r>
            <a:r>
              <a:rPr dirty="0" sz="1450" spc="-5">
                <a:latin typeface="Times New Roman"/>
                <a:cs typeface="Times New Roman"/>
              </a:rPr>
              <a:t>he </a:t>
            </a:r>
            <a:r>
              <a:rPr dirty="0" sz="1450" spc="-10">
                <a:latin typeface="Times New Roman"/>
                <a:cs typeface="Times New Roman"/>
              </a:rPr>
              <a:t>cried, and shook his fist at</a:t>
            </a:r>
            <a:r>
              <a:rPr dirty="0" sz="1450" spc="65">
                <a:latin typeface="Times New Roman"/>
                <a:cs typeface="Times New Roman"/>
              </a:rPr>
              <a:t> </a:t>
            </a:r>
            <a:r>
              <a:rPr dirty="0" sz="1450" spc="-10">
                <a:latin typeface="Times New Roman"/>
                <a:cs typeface="Times New Roman"/>
              </a:rPr>
              <a:t>heaven.</a:t>
            </a:r>
            <a:endParaRPr sz="1450">
              <a:latin typeface="Times New Roman"/>
              <a:cs typeface="Times New Roman"/>
            </a:endParaRPr>
          </a:p>
          <a:p>
            <a:pPr algn="just" marL="12700" marR="6985" indent="255904">
              <a:lnSpc>
                <a:spcPts val="1730"/>
              </a:lnSpc>
              <a:spcBef>
                <a:spcPts val="715"/>
              </a:spcBef>
            </a:pPr>
            <a:r>
              <a:rPr dirty="0" sz="1450" spc="-60">
                <a:latin typeface="Times New Roman"/>
                <a:cs typeface="Times New Roman"/>
              </a:rPr>
              <a:t>To </a:t>
            </a:r>
            <a:r>
              <a:rPr dirty="0" sz="1450" spc="-10">
                <a:latin typeface="Times New Roman"/>
                <a:cs typeface="Times New Roman"/>
              </a:rPr>
              <a:t>and fro the brothers hurried, staring in the faces </a:t>
            </a:r>
            <a:r>
              <a:rPr dirty="0" sz="1450" spc="-5">
                <a:latin typeface="Times New Roman"/>
                <a:cs typeface="Times New Roman"/>
              </a:rPr>
              <a:t>of </a:t>
            </a:r>
            <a:r>
              <a:rPr dirty="0" sz="1450" spc="-10">
                <a:latin typeface="Times New Roman"/>
                <a:cs typeface="Times New Roman"/>
              </a:rPr>
              <a:t>the wounded, </a:t>
            </a:r>
            <a:r>
              <a:rPr dirty="0" sz="1450" spc="-5">
                <a:latin typeface="Times New Roman"/>
                <a:cs typeface="Times New Roman"/>
              </a:rPr>
              <a:t>or  </a:t>
            </a:r>
            <a:r>
              <a:rPr dirty="0" sz="1450" spc="-10">
                <a:latin typeface="Times New Roman"/>
                <a:cs typeface="Times New Roman"/>
              </a:rPr>
              <a:t>turning the dead </a:t>
            </a:r>
            <a:r>
              <a:rPr dirty="0" sz="1450" spc="-5">
                <a:latin typeface="Times New Roman"/>
                <a:cs typeface="Times New Roman"/>
              </a:rPr>
              <a:t>upon </a:t>
            </a:r>
            <a:r>
              <a:rPr dirty="0" sz="1450" spc="-10">
                <a:latin typeface="Times New Roman"/>
                <a:cs typeface="Times New Roman"/>
              </a:rPr>
              <a:t>their backs. They must have thus examined forty  people, and still there was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Uncle Joseph. But now the course </a:t>
            </a:r>
            <a:r>
              <a:rPr dirty="0" sz="1450" spc="-5">
                <a:latin typeface="Times New Roman"/>
                <a:cs typeface="Times New Roman"/>
              </a:rPr>
              <a:t>of  </a:t>
            </a:r>
            <a:r>
              <a:rPr dirty="0" sz="1450" spc="-10">
                <a:latin typeface="Times New Roman"/>
                <a:cs typeface="Times New Roman"/>
              </a:rPr>
              <a:t>their</a:t>
            </a:r>
            <a:r>
              <a:rPr dirty="0" sz="1450" spc="185">
                <a:latin typeface="Times New Roman"/>
                <a:cs typeface="Times New Roman"/>
              </a:rPr>
              <a:t> </a:t>
            </a:r>
            <a:r>
              <a:rPr dirty="0" sz="1450" spc="-10">
                <a:latin typeface="Times New Roman"/>
                <a:cs typeface="Times New Roman"/>
              </a:rPr>
              <a:t>search</a:t>
            </a:r>
            <a:r>
              <a:rPr dirty="0" sz="1450" spc="190">
                <a:latin typeface="Times New Roman"/>
                <a:cs typeface="Times New Roman"/>
              </a:rPr>
              <a:t> </a:t>
            </a:r>
            <a:r>
              <a:rPr dirty="0" sz="1450" spc="-5">
                <a:latin typeface="Times New Roman"/>
                <a:cs typeface="Times New Roman"/>
              </a:rPr>
              <a:t>brought</a:t>
            </a:r>
            <a:r>
              <a:rPr dirty="0" sz="1450" spc="190">
                <a:latin typeface="Times New Roman"/>
                <a:cs typeface="Times New Roman"/>
              </a:rPr>
              <a:t> </a:t>
            </a:r>
            <a:r>
              <a:rPr dirty="0" sz="1450" spc="-10">
                <a:latin typeface="Times New Roman"/>
                <a:cs typeface="Times New Roman"/>
              </a:rPr>
              <a:t>them</a:t>
            </a:r>
            <a:r>
              <a:rPr dirty="0" sz="1450" spc="190">
                <a:latin typeface="Times New Roman"/>
                <a:cs typeface="Times New Roman"/>
              </a:rPr>
              <a:t> </a:t>
            </a:r>
            <a:r>
              <a:rPr dirty="0" sz="1450" spc="-10">
                <a:latin typeface="Times New Roman"/>
                <a:cs typeface="Times New Roman"/>
              </a:rPr>
              <a:t>near</a:t>
            </a:r>
            <a:r>
              <a:rPr dirty="0" sz="1450" spc="190">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0">
                <a:latin typeface="Times New Roman"/>
                <a:cs typeface="Times New Roman"/>
              </a:rPr>
              <a:t>centre</a:t>
            </a:r>
            <a:r>
              <a:rPr dirty="0" sz="1450" spc="190">
                <a:latin typeface="Times New Roman"/>
                <a:cs typeface="Times New Roman"/>
              </a:rPr>
              <a:t> </a:t>
            </a:r>
            <a:r>
              <a:rPr dirty="0" sz="1450" spc="-5">
                <a:latin typeface="Times New Roman"/>
                <a:cs typeface="Times New Roman"/>
              </a:rPr>
              <a:t>of</a:t>
            </a:r>
            <a:r>
              <a:rPr dirty="0" sz="1450" spc="190">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0">
                <a:latin typeface="Times New Roman"/>
                <a:cs typeface="Times New Roman"/>
              </a:rPr>
              <a:t>collision,</a:t>
            </a:r>
            <a:r>
              <a:rPr dirty="0" sz="1450" spc="190">
                <a:latin typeface="Times New Roman"/>
                <a:cs typeface="Times New Roman"/>
              </a:rPr>
              <a:t> </a:t>
            </a:r>
            <a:r>
              <a:rPr dirty="0" sz="1450" spc="-10">
                <a:latin typeface="Times New Roman"/>
                <a:cs typeface="Times New Roman"/>
              </a:rPr>
              <a:t>where</a:t>
            </a:r>
            <a:r>
              <a:rPr dirty="0" sz="1450" spc="190">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0">
                <a:latin typeface="Times New Roman"/>
                <a:cs typeface="Times New Roman"/>
              </a:rPr>
              <a:t>boilers</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19565"/>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were still blowing </a:t>
            </a:r>
            <a:r>
              <a:rPr dirty="0" sz="1450" spc="-15">
                <a:latin typeface="Times New Roman"/>
                <a:cs typeface="Times New Roman"/>
              </a:rPr>
              <a:t>off </a:t>
            </a:r>
            <a:r>
              <a:rPr dirty="0" sz="1450" spc="-10">
                <a:latin typeface="Times New Roman"/>
                <a:cs typeface="Times New Roman"/>
              </a:rPr>
              <a:t>steam with </a:t>
            </a:r>
            <a:r>
              <a:rPr dirty="0" sz="1450" spc="-5">
                <a:latin typeface="Times New Roman"/>
                <a:cs typeface="Times New Roman"/>
              </a:rPr>
              <a:t>a </a:t>
            </a:r>
            <a:r>
              <a:rPr dirty="0" sz="1450" spc="-10">
                <a:latin typeface="Times New Roman"/>
                <a:cs typeface="Times New Roman"/>
              </a:rPr>
              <a:t>deafening </a:t>
            </a:r>
            <a:r>
              <a:rPr dirty="0" sz="1450" spc="-20">
                <a:latin typeface="Times New Roman"/>
                <a:cs typeface="Times New Roman"/>
              </a:rPr>
              <a:t>clamour.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field </a:t>
            </a:r>
            <a:r>
              <a:rPr dirty="0" sz="1450" spc="-5">
                <a:latin typeface="Times New Roman"/>
                <a:cs typeface="Times New Roman"/>
              </a:rPr>
              <a:t>not </a:t>
            </a:r>
            <a:r>
              <a:rPr dirty="0" sz="1450" spc="-10">
                <a:latin typeface="Times New Roman"/>
                <a:cs typeface="Times New Roman"/>
              </a:rPr>
              <a:t>yet gleaned </a:t>
            </a:r>
            <a:r>
              <a:rPr dirty="0" sz="1450" spc="-5">
                <a:latin typeface="Times New Roman"/>
                <a:cs typeface="Times New Roman"/>
              </a:rPr>
              <a:t>by </a:t>
            </a:r>
            <a:r>
              <a:rPr dirty="0" sz="1450" spc="-10">
                <a:latin typeface="Times New Roman"/>
                <a:cs typeface="Times New Roman"/>
              </a:rPr>
              <a:t>the rescuing </a:t>
            </a:r>
            <a:r>
              <a:rPr dirty="0" sz="1450" spc="-25">
                <a:latin typeface="Times New Roman"/>
                <a:cs typeface="Times New Roman"/>
              </a:rPr>
              <a:t>party.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especially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wood, was full </a:t>
            </a:r>
            <a:r>
              <a:rPr dirty="0" sz="1450" spc="-5">
                <a:latin typeface="Times New Roman"/>
                <a:cs typeface="Times New Roman"/>
              </a:rPr>
              <a:t>of </a:t>
            </a:r>
            <a:r>
              <a:rPr dirty="0" sz="1450" spc="-10">
                <a:latin typeface="Times New Roman"/>
                <a:cs typeface="Times New Roman"/>
              </a:rPr>
              <a:t>inequalities—here </a:t>
            </a:r>
            <a:r>
              <a:rPr dirty="0" sz="1450" spc="-5">
                <a:latin typeface="Times New Roman"/>
                <a:cs typeface="Times New Roman"/>
              </a:rPr>
              <a:t>a </a:t>
            </a:r>
            <a:r>
              <a:rPr dirty="0" sz="1450" spc="-10">
                <a:latin typeface="Times New Roman"/>
                <a:cs typeface="Times New Roman"/>
              </a:rPr>
              <a:t>pit, there </a:t>
            </a:r>
            <a:r>
              <a:rPr dirty="0" sz="1450" spc="-5">
                <a:latin typeface="Times New Roman"/>
                <a:cs typeface="Times New Roman"/>
              </a:rPr>
              <a:t>a </a:t>
            </a:r>
            <a:r>
              <a:rPr dirty="0" sz="1450" spc="-10">
                <a:latin typeface="Times New Roman"/>
                <a:cs typeface="Times New Roman"/>
              </a:rPr>
              <a:t>hillock  surmounted with </a:t>
            </a:r>
            <a:r>
              <a:rPr dirty="0" sz="1450" spc="-5">
                <a:latin typeface="Times New Roman"/>
                <a:cs typeface="Times New Roman"/>
              </a:rPr>
              <a:t>a </a:t>
            </a:r>
            <a:r>
              <a:rPr dirty="0" sz="1450" spc="-10">
                <a:latin typeface="Times New Roman"/>
                <a:cs typeface="Times New Roman"/>
              </a:rPr>
              <a:t>bush </a:t>
            </a:r>
            <a:r>
              <a:rPr dirty="0" sz="1450" spc="-5">
                <a:latin typeface="Times New Roman"/>
                <a:cs typeface="Times New Roman"/>
              </a:rPr>
              <a:t>of </a:t>
            </a:r>
            <a:r>
              <a:rPr dirty="0" sz="1450" spc="-10">
                <a:latin typeface="Times New Roman"/>
                <a:cs typeface="Times New Roman"/>
              </a:rPr>
              <a:t>furze. It was </a:t>
            </a:r>
            <a:r>
              <a:rPr dirty="0" sz="1450" spc="-5">
                <a:latin typeface="Times New Roman"/>
                <a:cs typeface="Times New Roman"/>
              </a:rPr>
              <a:t>a </a:t>
            </a:r>
            <a:r>
              <a:rPr dirty="0" sz="1450" spc="-10">
                <a:latin typeface="Times New Roman"/>
                <a:cs typeface="Times New Roman"/>
              </a:rPr>
              <a:t>place where many bodies might lie  concealed, and they beat it like pointers after game. Suddenly Morris, who  was leading, paused and reached forth his index with </a:t>
            </a:r>
            <a:r>
              <a:rPr dirty="0" sz="1450" spc="-5">
                <a:latin typeface="Times New Roman"/>
                <a:cs typeface="Times New Roman"/>
              </a:rPr>
              <a:t>a </a:t>
            </a:r>
            <a:r>
              <a:rPr dirty="0" sz="1450" spc="-10">
                <a:latin typeface="Times New Roman"/>
                <a:cs typeface="Times New Roman"/>
              </a:rPr>
              <a:t>tragic gesture. John  followed the direction </a:t>
            </a:r>
            <a:r>
              <a:rPr dirty="0" sz="1450" spc="-5">
                <a:latin typeface="Times New Roman"/>
                <a:cs typeface="Times New Roman"/>
              </a:rPr>
              <a:t>of </a:t>
            </a:r>
            <a:r>
              <a:rPr dirty="0" sz="1450" spc="-10">
                <a:latin typeface="Times New Roman"/>
                <a:cs typeface="Times New Roman"/>
              </a:rPr>
              <a:t>his brother’s</a:t>
            </a:r>
            <a:r>
              <a:rPr dirty="0" sz="1450" spc="1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In the bottom </a:t>
            </a:r>
            <a:r>
              <a:rPr dirty="0" sz="1450" spc="-5">
                <a:latin typeface="Times New Roman"/>
                <a:cs typeface="Times New Roman"/>
              </a:rPr>
              <a:t>of a </a:t>
            </a:r>
            <a:r>
              <a:rPr dirty="0" sz="1450" spc="-10">
                <a:latin typeface="Times New Roman"/>
                <a:cs typeface="Times New Roman"/>
              </a:rPr>
              <a:t>sandy hole lay something that had once been human.  The face had </a:t>
            </a:r>
            <a:r>
              <a:rPr dirty="0" sz="1450" spc="-15">
                <a:latin typeface="Times New Roman"/>
                <a:cs typeface="Times New Roman"/>
              </a:rPr>
              <a:t>suffered </a:t>
            </a:r>
            <a:r>
              <a:rPr dirty="0" sz="1450" spc="-20">
                <a:latin typeface="Times New Roman"/>
                <a:cs typeface="Times New Roman"/>
              </a:rPr>
              <a:t>severely, </a:t>
            </a:r>
            <a:r>
              <a:rPr dirty="0" sz="1450" spc="-10">
                <a:latin typeface="Times New Roman"/>
                <a:cs typeface="Times New Roman"/>
              </a:rPr>
              <a:t>and it was unrecognizable; </a:t>
            </a:r>
            <a:r>
              <a:rPr dirty="0" sz="1450" spc="-5">
                <a:latin typeface="Times New Roman"/>
                <a:cs typeface="Times New Roman"/>
              </a:rPr>
              <a:t>but </a:t>
            </a:r>
            <a:r>
              <a:rPr dirty="0" sz="1450" spc="-10">
                <a:latin typeface="Times New Roman"/>
                <a:cs typeface="Times New Roman"/>
              </a:rPr>
              <a:t>that was </a:t>
            </a:r>
            <a:r>
              <a:rPr dirty="0" sz="1450" spc="-5">
                <a:latin typeface="Times New Roman"/>
                <a:cs typeface="Times New Roman"/>
              </a:rPr>
              <a:t>not  </a:t>
            </a:r>
            <a:r>
              <a:rPr dirty="0" sz="1450" spc="-10">
                <a:latin typeface="Times New Roman"/>
                <a:cs typeface="Times New Roman"/>
              </a:rPr>
              <a:t>required. The snowy </a:t>
            </a:r>
            <a:r>
              <a:rPr dirty="0" sz="1450" spc="-20">
                <a:latin typeface="Times New Roman"/>
                <a:cs typeface="Times New Roman"/>
              </a:rPr>
              <a:t>hair,</a:t>
            </a:r>
            <a:r>
              <a:rPr dirty="0" sz="1450" spc="320">
                <a:latin typeface="Times New Roman"/>
                <a:cs typeface="Times New Roman"/>
              </a:rPr>
              <a:t> </a:t>
            </a:r>
            <a:r>
              <a:rPr dirty="0" sz="1450" spc="-10">
                <a:latin typeface="Times New Roman"/>
                <a:cs typeface="Times New Roman"/>
              </a:rPr>
              <a:t>the coat </a:t>
            </a:r>
            <a:r>
              <a:rPr dirty="0" sz="1450" spc="-5">
                <a:latin typeface="Times New Roman"/>
                <a:cs typeface="Times New Roman"/>
              </a:rPr>
              <a:t>of </a:t>
            </a:r>
            <a:r>
              <a:rPr dirty="0" sz="1450" spc="-10">
                <a:latin typeface="Times New Roman"/>
                <a:cs typeface="Times New Roman"/>
              </a:rPr>
              <a:t>marten, the ventilating cloth, the  hygienic flannel—everything down to the health </a:t>
            </a:r>
            <a:r>
              <a:rPr dirty="0" sz="1450" spc="-5">
                <a:latin typeface="Times New Roman"/>
                <a:cs typeface="Times New Roman"/>
              </a:rPr>
              <a:t>boots </a:t>
            </a:r>
            <a:r>
              <a:rPr dirty="0" sz="1450" spc="-10">
                <a:latin typeface="Times New Roman"/>
                <a:cs typeface="Times New Roman"/>
              </a:rPr>
              <a:t>from Messrs Dail and  </a:t>
            </a:r>
            <a:r>
              <a:rPr dirty="0" sz="1450" spc="-20">
                <a:latin typeface="Times New Roman"/>
                <a:cs typeface="Times New Roman"/>
              </a:rPr>
              <a:t>Crumbie’s, </a:t>
            </a:r>
            <a:r>
              <a:rPr dirty="0" sz="1450" spc="-10">
                <a:latin typeface="Times New Roman"/>
                <a:cs typeface="Times New Roman"/>
              </a:rPr>
              <a:t>identified the </a:t>
            </a:r>
            <a:r>
              <a:rPr dirty="0" sz="1450" spc="-5">
                <a:latin typeface="Times New Roman"/>
                <a:cs typeface="Times New Roman"/>
              </a:rPr>
              <a:t>body </a:t>
            </a:r>
            <a:r>
              <a:rPr dirty="0" sz="1450" spc="-10">
                <a:latin typeface="Times New Roman"/>
                <a:cs typeface="Times New Roman"/>
              </a:rPr>
              <a:t>as that </a:t>
            </a:r>
            <a:r>
              <a:rPr dirty="0" sz="1450" spc="-5">
                <a:latin typeface="Times New Roman"/>
                <a:cs typeface="Times New Roman"/>
              </a:rPr>
              <a:t>of </a:t>
            </a:r>
            <a:r>
              <a:rPr dirty="0" sz="1450" spc="-10">
                <a:latin typeface="Times New Roman"/>
                <a:cs typeface="Times New Roman"/>
              </a:rPr>
              <a:t>Uncle Joseph. Only the forage cap  must have been lost in the convulsion, for the dead man was</a:t>
            </a:r>
            <a:r>
              <a:rPr dirty="0" sz="1450" spc="110">
                <a:latin typeface="Times New Roman"/>
                <a:cs typeface="Times New Roman"/>
              </a:rPr>
              <a:t> </a:t>
            </a:r>
            <a:r>
              <a:rPr dirty="0" sz="1450" spc="-10">
                <a:latin typeface="Times New Roman"/>
                <a:cs typeface="Times New Roman"/>
              </a:rPr>
              <a:t>bareheaded.</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old beggar!’ said </a:t>
            </a:r>
            <a:r>
              <a:rPr dirty="0" sz="1450" spc="-5">
                <a:latin typeface="Times New Roman"/>
                <a:cs typeface="Times New Roman"/>
              </a:rPr>
              <a:t>John,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natural feeling; ‘I would  give ten </a:t>
            </a:r>
            <a:r>
              <a:rPr dirty="0" sz="1450" spc="-5">
                <a:latin typeface="Times New Roman"/>
                <a:cs typeface="Times New Roman"/>
              </a:rPr>
              <a:t>pounds </a:t>
            </a:r>
            <a:r>
              <a:rPr dirty="0" sz="1450" spc="-10">
                <a:latin typeface="Times New Roman"/>
                <a:cs typeface="Times New Roman"/>
              </a:rPr>
              <a:t>if we hadn’t chivvied him in the</a:t>
            </a:r>
            <a:r>
              <a:rPr dirty="0" sz="1450" spc="40">
                <a:latin typeface="Times New Roman"/>
                <a:cs typeface="Times New Roman"/>
              </a:rPr>
              <a:t> </a:t>
            </a:r>
            <a:r>
              <a:rPr dirty="0" sz="1450" spc="-10">
                <a:latin typeface="Times New Roman"/>
                <a:cs typeface="Times New Roman"/>
              </a:rPr>
              <a:t>train!’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But there was </a:t>
            </a:r>
            <a:r>
              <a:rPr dirty="0" sz="1450" spc="-5">
                <a:latin typeface="Times New Roman"/>
                <a:cs typeface="Times New Roman"/>
              </a:rPr>
              <a:t>no </a:t>
            </a:r>
            <a:r>
              <a:rPr dirty="0" sz="1450" spc="-10">
                <a:latin typeface="Times New Roman"/>
                <a:cs typeface="Times New Roman"/>
              </a:rPr>
              <a:t>sentiment in the face </a:t>
            </a:r>
            <a:r>
              <a:rPr dirty="0" sz="1450" spc="-5">
                <a:latin typeface="Times New Roman"/>
                <a:cs typeface="Times New Roman"/>
              </a:rPr>
              <a:t>of </a:t>
            </a:r>
            <a:r>
              <a:rPr dirty="0" sz="1450" spc="-10">
                <a:latin typeface="Times New Roman"/>
                <a:cs typeface="Times New Roman"/>
              </a:rPr>
              <a:t>Morris as </a:t>
            </a:r>
            <a:r>
              <a:rPr dirty="0" sz="1450" spc="-5">
                <a:latin typeface="Times New Roman"/>
                <a:cs typeface="Times New Roman"/>
              </a:rPr>
              <a:t>he </a:t>
            </a:r>
            <a:r>
              <a:rPr dirty="0" sz="1450" spc="-10">
                <a:latin typeface="Times New Roman"/>
                <a:cs typeface="Times New Roman"/>
              </a:rPr>
              <a:t>gazed </a:t>
            </a:r>
            <a:r>
              <a:rPr dirty="0" sz="1450" spc="-5">
                <a:latin typeface="Times New Roman"/>
                <a:cs typeface="Times New Roman"/>
              </a:rPr>
              <a:t>upon </a:t>
            </a:r>
            <a:r>
              <a:rPr dirty="0" sz="1450" spc="-10">
                <a:latin typeface="Times New Roman"/>
                <a:cs typeface="Times New Roman"/>
              </a:rPr>
              <a:t>the  dead. Gnawing his nails, with introverted eyes, his brow marked with the  stamp </a:t>
            </a:r>
            <a:r>
              <a:rPr dirty="0" sz="1450" spc="-5">
                <a:latin typeface="Times New Roman"/>
                <a:cs typeface="Times New Roman"/>
              </a:rPr>
              <a:t>of </a:t>
            </a:r>
            <a:r>
              <a:rPr dirty="0" sz="1450" spc="-10">
                <a:latin typeface="Times New Roman"/>
                <a:cs typeface="Times New Roman"/>
              </a:rPr>
              <a:t>tragic indignation and tragic intellectual </a:t>
            </a:r>
            <a:r>
              <a:rPr dirty="0" sz="1450" spc="-15">
                <a:latin typeface="Times New Roman"/>
                <a:cs typeface="Times New Roman"/>
              </a:rPr>
              <a:t>effort, </a:t>
            </a:r>
            <a:r>
              <a:rPr dirty="0" sz="1450" spc="-5">
                <a:latin typeface="Times New Roman"/>
                <a:cs typeface="Times New Roman"/>
              </a:rPr>
              <a:t>he </a:t>
            </a:r>
            <a:r>
              <a:rPr dirty="0" sz="1450" spc="-10">
                <a:latin typeface="Times New Roman"/>
                <a:cs typeface="Times New Roman"/>
              </a:rPr>
              <a:t>stood there silent.  Here was </a:t>
            </a:r>
            <a:r>
              <a:rPr dirty="0" sz="1450" spc="-5">
                <a:latin typeface="Times New Roman"/>
                <a:cs typeface="Times New Roman"/>
              </a:rPr>
              <a:t>a </a:t>
            </a:r>
            <a:r>
              <a:rPr dirty="0" sz="1450" spc="-10">
                <a:latin typeface="Times New Roman"/>
                <a:cs typeface="Times New Roman"/>
              </a:rPr>
              <a:t>last injustice; </a:t>
            </a:r>
            <a:r>
              <a:rPr dirty="0" sz="1450" spc="-5">
                <a:latin typeface="Times New Roman"/>
                <a:cs typeface="Times New Roman"/>
              </a:rPr>
              <a:t>he </a:t>
            </a:r>
            <a:r>
              <a:rPr dirty="0" sz="1450" spc="-10">
                <a:latin typeface="Times New Roman"/>
                <a:cs typeface="Times New Roman"/>
              </a:rPr>
              <a:t>had been robbed while </a:t>
            </a:r>
            <a:r>
              <a:rPr dirty="0" sz="1450" spc="-5">
                <a:latin typeface="Times New Roman"/>
                <a:cs typeface="Times New Roman"/>
              </a:rPr>
              <a:t>he </a:t>
            </a:r>
            <a:r>
              <a:rPr dirty="0" sz="1450" spc="-10">
                <a:latin typeface="Times New Roman"/>
                <a:cs typeface="Times New Roman"/>
              </a:rPr>
              <a:t>was an orphan at  school, </a:t>
            </a:r>
            <a:r>
              <a:rPr dirty="0" sz="1450" spc="-5">
                <a:latin typeface="Times New Roman"/>
                <a:cs typeface="Times New Roman"/>
              </a:rPr>
              <a:t>he </a:t>
            </a:r>
            <a:r>
              <a:rPr dirty="0" sz="1450" spc="-10">
                <a:latin typeface="Times New Roman"/>
                <a:cs typeface="Times New Roman"/>
              </a:rPr>
              <a:t>had been lashed to </a:t>
            </a:r>
            <a:r>
              <a:rPr dirty="0" sz="1450" spc="-5">
                <a:latin typeface="Times New Roman"/>
                <a:cs typeface="Times New Roman"/>
              </a:rPr>
              <a:t>a </a:t>
            </a:r>
            <a:r>
              <a:rPr dirty="0" sz="1450" spc="-10">
                <a:latin typeface="Times New Roman"/>
                <a:cs typeface="Times New Roman"/>
              </a:rPr>
              <a:t>decadent leather business, </a:t>
            </a:r>
            <a:r>
              <a:rPr dirty="0" sz="1450" spc="-5">
                <a:latin typeface="Times New Roman"/>
                <a:cs typeface="Times New Roman"/>
              </a:rPr>
              <a:t>he </a:t>
            </a:r>
            <a:r>
              <a:rPr dirty="0" sz="1450" spc="-10">
                <a:latin typeface="Times New Roman"/>
                <a:cs typeface="Times New Roman"/>
              </a:rPr>
              <a:t>had been saddled  with Miss Hazeltine, his cousin had been defrauding him </a:t>
            </a:r>
            <a:r>
              <a:rPr dirty="0" sz="1450" spc="-5">
                <a:latin typeface="Times New Roman"/>
                <a:cs typeface="Times New Roman"/>
              </a:rPr>
              <a:t>of </a:t>
            </a:r>
            <a:r>
              <a:rPr dirty="0" sz="1450" spc="-10">
                <a:latin typeface="Times New Roman"/>
                <a:cs typeface="Times New Roman"/>
              </a:rPr>
              <a:t>the tontine, and </a:t>
            </a:r>
            <a:r>
              <a:rPr dirty="0" sz="1450" spc="-5">
                <a:latin typeface="Times New Roman"/>
                <a:cs typeface="Times New Roman"/>
              </a:rPr>
              <a:t>he  </a:t>
            </a:r>
            <a:r>
              <a:rPr dirty="0" sz="1450" spc="-10">
                <a:latin typeface="Times New Roman"/>
                <a:cs typeface="Times New Roman"/>
              </a:rPr>
              <a:t>had borne all this, we might almost </a:t>
            </a:r>
            <a:r>
              <a:rPr dirty="0" sz="1450" spc="-30">
                <a:latin typeface="Times New Roman"/>
                <a:cs typeface="Times New Roman"/>
              </a:rPr>
              <a:t>say, </a:t>
            </a:r>
            <a:r>
              <a:rPr dirty="0" sz="1450" spc="-10">
                <a:latin typeface="Times New Roman"/>
                <a:cs typeface="Times New Roman"/>
              </a:rPr>
              <a:t>with </a:t>
            </a:r>
            <a:r>
              <a:rPr dirty="0" sz="1450" spc="-20">
                <a:latin typeface="Times New Roman"/>
                <a:cs typeface="Times New Roman"/>
              </a:rPr>
              <a:t>dignity, </a:t>
            </a:r>
            <a:r>
              <a:rPr dirty="0" sz="1450" spc="-10">
                <a:latin typeface="Times New Roman"/>
                <a:cs typeface="Times New Roman"/>
              </a:rPr>
              <a:t>and now they had </a:t>
            </a:r>
            <a:r>
              <a:rPr dirty="0" sz="1450" spc="-5">
                <a:latin typeface="Times New Roman"/>
                <a:cs typeface="Times New Roman"/>
              </a:rPr>
              <a:t>gone  </a:t>
            </a:r>
            <a:r>
              <a:rPr dirty="0" sz="1450" spc="-10">
                <a:latin typeface="Times New Roman"/>
                <a:cs typeface="Times New Roman"/>
              </a:rPr>
              <a:t>and killed his</a:t>
            </a:r>
            <a:r>
              <a:rPr dirty="0" sz="1450">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268605">
              <a:lnSpc>
                <a:spcPts val="1735"/>
              </a:lnSpc>
              <a:spcBef>
                <a:spcPts val="715"/>
              </a:spcBef>
            </a:pPr>
            <a:r>
              <a:rPr dirty="0" sz="1450" spc="-10">
                <a:latin typeface="Times New Roman"/>
                <a:cs typeface="Times New Roman"/>
              </a:rPr>
              <a:t>‘Here!’</a:t>
            </a:r>
            <a:r>
              <a:rPr dirty="0" sz="1450" spc="-30">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said</a:t>
            </a:r>
            <a:r>
              <a:rPr dirty="0" sz="1450" spc="85">
                <a:latin typeface="Times New Roman"/>
                <a:cs typeface="Times New Roman"/>
              </a:rPr>
              <a:t> </a:t>
            </a:r>
            <a:r>
              <a:rPr dirty="0" sz="1450" spc="-20">
                <a:latin typeface="Times New Roman"/>
                <a:cs typeface="Times New Roman"/>
              </a:rPr>
              <a:t>suddenly,</a:t>
            </a:r>
            <a:r>
              <a:rPr dirty="0" sz="1450" spc="80">
                <a:latin typeface="Times New Roman"/>
                <a:cs typeface="Times New Roman"/>
              </a:rPr>
              <a:t> </a:t>
            </a:r>
            <a:r>
              <a:rPr dirty="0" sz="1450" spc="-10">
                <a:latin typeface="Times New Roman"/>
                <a:cs typeface="Times New Roman"/>
              </a:rPr>
              <a:t>‘take</a:t>
            </a:r>
            <a:r>
              <a:rPr dirty="0" sz="1450" spc="85">
                <a:latin typeface="Times New Roman"/>
                <a:cs typeface="Times New Roman"/>
              </a:rPr>
              <a:t> </a:t>
            </a:r>
            <a:r>
              <a:rPr dirty="0" sz="1450" spc="-10">
                <a:latin typeface="Times New Roman"/>
                <a:cs typeface="Times New Roman"/>
              </a:rPr>
              <a:t>his</a:t>
            </a:r>
            <a:r>
              <a:rPr dirty="0" sz="1450" spc="80">
                <a:latin typeface="Times New Roman"/>
                <a:cs typeface="Times New Roman"/>
              </a:rPr>
              <a:t> </a:t>
            </a:r>
            <a:r>
              <a:rPr dirty="0" sz="1450" spc="-10">
                <a:latin typeface="Times New Roman"/>
                <a:cs typeface="Times New Roman"/>
              </a:rPr>
              <a:t>heels,</a:t>
            </a:r>
            <a:r>
              <a:rPr dirty="0" sz="1450" spc="85">
                <a:latin typeface="Times New Roman"/>
                <a:cs typeface="Times New Roman"/>
              </a:rPr>
              <a:t> </a:t>
            </a:r>
            <a:r>
              <a:rPr dirty="0" sz="1450" spc="-10">
                <a:latin typeface="Times New Roman"/>
                <a:cs typeface="Times New Roman"/>
              </a:rPr>
              <a:t>we</a:t>
            </a:r>
            <a:r>
              <a:rPr dirty="0" sz="1450" spc="80">
                <a:latin typeface="Times New Roman"/>
                <a:cs typeface="Times New Roman"/>
              </a:rPr>
              <a:t> </a:t>
            </a:r>
            <a:r>
              <a:rPr dirty="0" sz="1450" spc="-10">
                <a:latin typeface="Times New Roman"/>
                <a:cs typeface="Times New Roman"/>
              </a:rPr>
              <a:t>must</a:t>
            </a:r>
            <a:r>
              <a:rPr dirty="0" sz="1450" spc="80">
                <a:latin typeface="Times New Roman"/>
                <a:cs typeface="Times New Roman"/>
              </a:rPr>
              <a:t> </a:t>
            </a:r>
            <a:r>
              <a:rPr dirty="0" sz="1450" spc="-10">
                <a:latin typeface="Times New Roman"/>
                <a:cs typeface="Times New Roman"/>
              </a:rPr>
              <a:t>get</a:t>
            </a:r>
            <a:r>
              <a:rPr dirty="0" sz="1450" spc="75">
                <a:latin typeface="Times New Roman"/>
                <a:cs typeface="Times New Roman"/>
              </a:rPr>
              <a:t> </a:t>
            </a:r>
            <a:r>
              <a:rPr dirty="0" sz="1450" spc="-10">
                <a:latin typeface="Times New Roman"/>
                <a:cs typeface="Times New Roman"/>
              </a:rPr>
              <a:t>him</a:t>
            </a:r>
            <a:r>
              <a:rPr dirty="0" sz="1450" spc="80">
                <a:latin typeface="Times New Roman"/>
                <a:cs typeface="Times New Roman"/>
              </a:rPr>
              <a:t> </a:t>
            </a:r>
            <a:r>
              <a:rPr dirty="0" sz="1450" spc="-10">
                <a:latin typeface="Times New Roman"/>
                <a:cs typeface="Times New Roman"/>
              </a:rPr>
              <a:t>into</a:t>
            </a:r>
            <a:r>
              <a:rPr dirty="0" sz="1450" spc="8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woods.</a:t>
            </a:r>
            <a:endParaRPr sz="1450">
              <a:latin typeface="Times New Roman"/>
              <a:cs typeface="Times New Roman"/>
            </a:endParaRPr>
          </a:p>
          <a:p>
            <a:pPr algn="just" marL="12700">
              <a:lnSpc>
                <a:spcPts val="1735"/>
              </a:lnSpc>
            </a:pPr>
            <a:r>
              <a:rPr dirty="0" sz="1450" spc="-10">
                <a:latin typeface="Times New Roman"/>
                <a:cs typeface="Times New Roman"/>
              </a:rPr>
              <a:t>I’m </a:t>
            </a:r>
            <a:r>
              <a:rPr dirty="0" sz="1450" spc="-5">
                <a:latin typeface="Times New Roman"/>
                <a:cs typeface="Times New Roman"/>
              </a:rPr>
              <a:t>not </a:t>
            </a:r>
            <a:r>
              <a:rPr dirty="0" sz="1450" spc="-10">
                <a:latin typeface="Times New Roman"/>
                <a:cs typeface="Times New Roman"/>
              </a:rPr>
              <a:t>going to have anybody find</a:t>
            </a:r>
            <a:r>
              <a:rPr dirty="0" sz="1450" spc="2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‘O, fudge!’ said </a:t>
            </a:r>
            <a:r>
              <a:rPr dirty="0" sz="1450" spc="-5">
                <a:latin typeface="Times New Roman"/>
                <a:cs typeface="Times New Roman"/>
              </a:rPr>
              <a:t>John, </a:t>
            </a:r>
            <a:r>
              <a:rPr dirty="0" sz="1450" spc="-20">
                <a:latin typeface="Times New Roman"/>
                <a:cs typeface="Times New Roman"/>
              </a:rPr>
              <a:t>‘where’s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use?’</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‘Do what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spirted Morris, as </a:t>
            </a:r>
            <a:r>
              <a:rPr dirty="0" sz="1450" spc="-5">
                <a:latin typeface="Times New Roman"/>
                <a:cs typeface="Times New Roman"/>
              </a:rPr>
              <a:t>he </a:t>
            </a:r>
            <a:r>
              <a:rPr dirty="0" sz="1450" spc="-10">
                <a:latin typeface="Times New Roman"/>
                <a:cs typeface="Times New Roman"/>
              </a:rPr>
              <a:t>took the corpse </a:t>
            </a:r>
            <a:r>
              <a:rPr dirty="0" sz="1450" spc="-5">
                <a:latin typeface="Times New Roman"/>
                <a:cs typeface="Times New Roman"/>
              </a:rPr>
              <a:t>by </a:t>
            </a:r>
            <a:r>
              <a:rPr dirty="0" sz="1450" spc="-10">
                <a:latin typeface="Times New Roman"/>
                <a:cs typeface="Times New Roman"/>
              </a:rPr>
              <a:t>the shoulders.  ‘Am </a:t>
            </a:r>
            <a:r>
              <a:rPr dirty="0" sz="1450" spc="-5">
                <a:latin typeface="Times New Roman"/>
                <a:cs typeface="Times New Roman"/>
              </a:rPr>
              <a:t>I </a:t>
            </a:r>
            <a:r>
              <a:rPr dirty="0" sz="1450" spc="-10">
                <a:latin typeface="Times New Roman"/>
                <a:cs typeface="Times New Roman"/>
              </a:rPr>
              <a:t>to carry him</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They were close </a:t>
            </a:r>
            <a:r>
              <a:rPr dirty="0" sz="1450" spc="-5">
                <a:latin typeface="Times New Roman"/>
                <a:cs typeface="Times New Roman"/>
              </a:rPr>
              <a:t>upon </a:t>
            </a:r>
            <a:r>
              <a:rPr dirty="0" sz="1450" spc="-10">
                <a:latin typeface="Times New Roman"/>
                <a:cs typeface="Times New Roman"/>
              </a:rPr>
              <a:t>the borders </a:t>
            </a:r>
            <a:r>
              <a:rPr dirty="0" sz="1450" spc="-5">
                <a:latin typeface="Times New Roman"/>
                <a:cs typeface="Times New Roman"/>
              </a:rPr>
              <a:t>of </a:t>
            </a:r>
            <a:r>
              <a:rPr dirty="0" sz="1450" spc="-10">
                <a:latin typeface="Times New Roman"/>
                <a:cs typeface="Times New Roman"/>
              </a:rPr>
              <a:t>the wood; in ten </a:t>
            </a:r>
            <a:r>
              <a:rPr dirty="0" sz="1450" spc="-5">
                <a:latin typeface="Times New Roman"/>
                <a:cs typeface="Times New Roman"/>
              </a:rPr>
              <a:t>or </a:t>
            </a:r>
            <a:r>
              <a:rPr dirty="0" sz="1450" spc="-10">
                <a:latin typeface="Times New Roman"/>
                <a:cs typeface="Times New Roman"/>
              </a:rPr>
              <a:t>twelve paces they  were under cover; and </a:t>
            </a:r>
            <a:r>
              <a:rPr dirty="0" sz="1450" spc="-5">
                <a:latin typeface="Times New Roman"/>
                <a:cs typeface="Times New Roman"/>
              </a:rPr>
              <a:t>a </a:t>
            </a:r>
            <a:r>
              <a:rPr dirty="0" sz="1450" spc="-10">
                <a:latin typeface="Times New Roman"/>
                <a:cs typeface="Times New Roman"/>
              </a:rPr>
              <a:t>little further back, in </a:t>
            </a:r>
            <a:r>
              <a:rPr dirty="0" sz="1450" spc="-5">
                <a:latin typeface="Times New Roman"/>
                <a:cs typeface="Times New Roman"/>
              </a:rPr>
              <a:t>a </a:t>
            </a:r>
            <a:r>
              <a:rPr dirty="0" sz="1450" spc="-10">
                <a:latin typeface="Times New Roman"/>
                <a:cs typeface="Times New Roman"/>
              </a:rPr>
              <a:t>sandy clearing </a:t>
            </a:r>
            <a:r>
              <a:rPr dirty="0" sz="1450" spc="-5">
                <a:latin typeface="Times New Roman"/>
                <a:cs typeface="Times New Roman"/>
              </a:rPr>
              <a:t>of </a:t>
            </a:r>
            <a:r>
              <a:rPr dirty="0" sz="1450" spc="-10">
                <a:latin typeface="Times New Roman"/>
                <a:cs typeface="Times New Roman"/>
              </a:rPr>
              <a:t>the trees,  they laid their burthen down, and stood and looked at it with</a:t>
            </a:r>
            <a:r>
              <a:rPr dirty="0" sz="1450" spc="105">
                <a:latin typeface="Times New Roman"/>
                <a:cs typeface="Times New Roman"/>
              </a:rPr>
              <a:t> </a:t>
            </a:r>
            <a:r>
              <a:rPr dirty="0" sz="1450" spc="-10">
                <a:latin typeface="Times New Roman"/>
                <a:cs typeface="Times New Roman"/>
              </a:rPr>
              <a:t>loathing.</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to do?’ whispered</a:t>
            </a:r>
            <a:r>
              <a:rPr dirty="0" sz="1450" spc="-9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‘Bury him, to </a:t>
            </a:r>
            <a:r>
              <a:rPr dirty="0" sz="1450" spc="-5">
                <a:latin typeface="Times New Roman"/>
                <a:cs typeface="Times New Roman"/>
              </a:rPr>
              <a:t>be </a:t>
            </a:r>
            <a:r>
              <a:rPr dirty="0" sz="1450" spc="-10">
                <a:latin typeface="Times New Roman"/>
                <a:cs typeface="Times New Roman"/>
              </a:rPr>
              <a:t>sure,’ responded Morris, and </a:t>
            </a:r>
            <a:r>
              <a:rPr dirty="0" sz="1450" spc="-5">
                <a:latin typeface="Times New Roman"/>
                <a:cs typeface="Times New Roman"/>
              </a:rPr>
              <a:t>he </a:t>
            </a:r>
            <a:r>
              <a:rPr dirty="0" sz="1450" spc="-10">
                <a:latin typeface="Times New Roman"/>
                <a:cs typeface="Times New Roman"/>
              </a:rPr>
              <a:t>opened his pocket-knife  and began feverishly to</a:t>
            </a:r>
            <a:r>
              <a:rPr dirty="0" sz="1450" spc="5">
                <a:latin typeface="Times New Roman"/>
                <a:cs typeface="Times New Roman"/>
              </a:rPr>
              <a:t> </a:t>
            </a:r>
            <a:r>
              <a:rPr dirty="0" sz="1450" spc="-5">
                <a:latin typeface="Times New Roman"/>
                <a:cs typeface="Times New Roman"/>
              </a:rPr>
              <a:t>dig.</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‘You’ll </a:t>
            </a:r>
            <a:r>
              <a:rPr dirty="0" sz="1450" spc="-10">
                <a:latin typeface="Times New Roman"/>
                <a:cs typeface="Times New Roman"/>
              </a:rPr>
              <a:t>never make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of </a:t>
            </a:r>
            <a:r>
              <a:rPr dirty="0" sz="1450" spc="-10">
                <a:latin typeface="Times New Roman"/>
                <a:cs typeface="Times New Roman"/>
              </a:rPr>
              <a:t>it with that,’ objected the</a:t>
            </a:r>
            <a:r>
              <a:rPr dirty="0" sz="1450" spc="-3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‘If </a:t>
            </a:r>
            <a:r>
              <a:rPr dirty="0" sz="1450" spc="-5">
                <a:latin typeface="Times New Roman"/>
                <a:cs typeface="Times New Roman"/>
              </a:rPr>
              <a:t>you </a:t>
            </a:r>
            <a:r>
              <a:rPr dirty="0" sz="1450" spc="-15">
                <a:latin typeface="Times New Roman"/>
                <a:cs typeface="Times New Roman"/>
              </a:rPr>
              <a:t>won’t </a:t>
            </a:r>
            <a:r>
              <a:rPr dirty="0" sz="1450" spc="-10">
                <a:latin typeface="Times New Roman"/>
                <a:cs typeface="Times New Roman"/>
              </a:rPr>
              <a:t>help me, </a:t>
            </a:r>
            <a:r>
              <a:rPr dirty="0" sz="1450" spc="-5">
                <a:latin typeface="Times New Roman"/>
                <a:cs typeface="Times New Roman"/>
              </a:rPr>
              <a:t>you </a:t>
            </a:r>
            <a:r>
              <a:rPr dirty="0" sz="1450" spc="-10">
                <a:latin typeface="Times New Roman"/>
                <a:cs typeface="Times New Roman"/>
              </a:rPr>
              <a:t>cowardly shirk,’ screamed Morris, ‘you can </a:t>
            </a:r>
            <a:r>
              <a:rPr dirty="0" sz="1450" spc="-5">
                <a:latin typeface="Times New Roman"/>
                <a:cs typeface="Times New Roman"/>
              </a:rPr>
              <a:t>go  </a:t>
            </a:r>
            <a:r>
              <a:rPr dirty="0" sz="1450" spc="-10">
                <a:latin typeface="Times New Roman"/>
                <a:cs typeface="Times New Roman"/>
              </a:rPr>
              <a:t>to the</a:t>
            </a:r>
            <a:r>
              <a:rPr dirty="0" sz="1450" spc="-5">
                <a:latin typeface="Times New Roman"/>
                <a:cs typeface="Times New Roman"/>
              </a:rPr>
              <a:t> </a:t>
            </a:r>
            <a:r>
              <a:rPr dirty="0" sz="1450" spc="-10">
                <a:latin typeface="Times New Roman"/>
                <a:cs typeface="Times New Roman"/>
              </a:rPr>
              <a:t>devil!’</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25">
                <a:latin typeface="Times New Roman"/>
                <a:cs typeface="Times New Roman"/>
              </a:rPr>
              <a:t>‘It’s </a:t>
            </a:r>
            <a:r>
              <a:rPr dirty="0" sz="1450" spc="-10">
                <a:latin typeface="Times New Roman"/>
                <a:cs typeface="Times New Roman"/>
              </a:rPr>
              <a:t>the childishest </a:t>
            </a:r>
            <a:r>
              <a:rPr dirty="0" sz="1450" spc="-20">
                <a:latin typeface="Times New Roman"/>
                <a:cs typeface="Times New Roman"/>
              </a:rPr>
              <a:t>folly,’ </a:t>
            </a:r>
            <a:r>
              <a:rPr dirty="0" sz="1450" spc="-10">
                <a:latin typeface="Times New Roman"/>
                <a:cs typeface="Times New Roman"/>
              </a:rPr>
              <a:t>said </a:t>
            </a:r>
            <a:r>
              <a:rPr dirty="0" sz="1450" spc="-5">
                <a:latin typeface="Times New Roman"/>
                <a:cs typeface="Times New Roman"/>
              </a:rPr>
              <a:t>John; ‘but no </a:t>
            </a:r>
            <a:r>
              <a:rPr dirty="0" sz="1450" spc="-10">
                <a:latin typeface="Times New Roman"/>
                <a:cs typeface="Times New Roman"/>
              </a:rPr>
              <a:t>man shall call me </a:t>
            </a:r>
            <a:r>
              <a:rPr dirty="0" sz="1450" spc="-5">
                <a:latin typeface="Times New Roman"/>
                <a:cs typeface="Times New Roman"/>
              </a:rPr>
              <a:t>a </a:t>
            </a:r>
            <a:r>
              <a:rPr dirty="0" sz="1450" spc="-10">
                <a:latin typeface="Times New Roman"/>
                <a:cs typeface="Times New Roman"/>
              </a:rPr>
              <a:t>coward,’  and </a:t>
            </a:r>
            <a:r>
              <a:rPr dirty="0" sz="1450" spc="-5">
                <a:latin typeface="Times New Roman"/>
                <a:cs typeface="Times New Roman"/>
              </a:rPr>
              <a:t>he </a:t>
            </a:r>
            <a:r>
              <a:rPr dirty="0" sz="1450" spc="-10">
                <a:latin typeface="Times New Roman"/>
                <a:cs typeface="Times New Roman"/>
              </a:rPr>
              <a:t>began to help his brother</a:t>
            </a:r>
            <a:r>
              <a:rPr dirty="0" sz="1450" spc="20">
                <a:latin typeface="Times New Roman"/>
                <a:cs typeface="Times New Roman"/>
              </a:rPr>
              <a:t> </a:t>
            </a:r>
            <a:r>
              <a:rPr dirty="0" sz="1450" spc="-15">
                <a:latin typeface="Times New Roman"/>
                <a:cs typeface="Times New Roman"/>
              </a:rPr>
              <a:t>grudgingly.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soil was sandy and light, </a:t>
            </a:r>
            <a:r>
              <a:rPr dirty="0" sz="1450" spc="-5">
                <a:latin typeface="Times New Roman"/>
                <a:cs typeface="Times New Roman"/>
              </a:rPr>
              <a:t>but </a:t>
            </a:r>
            <a:r>
              <a:rPr dirty="0" sz="1450" spc="-10">
                <a:latin typeface="Times New Roman"/>
                <a:cs typeface="Times New Roman"/>
              </a:rPr>
              <a:t>matted with the roots </a:t>
            </a:r>
            <a:r>
              <a:rPr dirty="0" sz="1450" spc="-5">
                <a:latin typeface="Times New Roman"/>
                <a:cs typeface="Times New Roman"/>
              </a:rPr>
              <a:t>of </a:t>
            </a:r>
            <a:r>
              <a:rPr dirty="0" sz="1450" spc="-10">
                <a:latin typeface="Times New Roman"/>
                <a:cs typeface="Times New Roman"/>
              </a:rPr>
              <a:t>the surrounding  firs. Gorse tore their hands; and as they baled the sand from the grave, it was  often discoloured with their </a:t>
            </a:r>
            <a:r>
              <a:rPr dirty="0" sz="1450" spc="-5">
                <a:latin typeface="Times New Roman"/>
                <a:cs typeface="Times New Roman"/>
              </a:rPr>
              <a:t>blood.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passed </a:t>
            </a:r>
            <a:r>
              <a:rPr dirty="0" sz="1450" spc="-5">
                <a:latin typeface="Times New Roman"/>
                <a:cs typeface="Times New Roman"/>
              </a:rPr>
              <a:t>of </a:t>
            </a:r>
            <a:r>
              <a:rPr dirty="0" sz="1450" spc="-10">
                <a:latin typeface="Times New Roman"/>
                <a:cs typeface="Times New Roman"/>
              </a:rPr>
              <a:t>unremitting </a:t>
            </a:r>
            <a:r>
              <a:rPr dirty="0" sz="1450" spc="-15">
                <a:latin typeface="Times New Roman"/>
                <a:cs typeface="Times New Roman"/>
              </a:rPr>
              <a:t>energy </a:t>
            </a:r>
            <a:r>
              <a:rPr dirty="0" sz="1450" spc="-5">
                <a:latin typeface="Times New Roman"/>
                <a:cs typeface="Times New Roman"/>
              </a:rPr>
              <a:t>upon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Morris, </a:t>
            </a:r>
            <a:r>
              <a:rPr dirty="0" sz="1450" spc="-5">
                <a:latin typeface="Times New Roman"/>
                <a:cs typeface="Times New Roman"/>
              </a:rPr>
              <a:t>of </a:t>
            </a:r>
            <a:r>
              <a:rPr dirty="0" sz="1450" spc="-10">
                <a:latin typeface="Times New Roman"/>
                <a:cs typeface="Times New Roman"/>
              </a:rPr>
              <a:t>lukewarm help </a:t>
            </a:r>
            <a:r>
              <a:rPr dirty="0" sz="1450" spc="-5">
                <a:latin typeface="Times New Roman"/>
                <a:cs typeface="Times New Roman"/>
              </a:rPr>
              <a:t>on </a:t>
            </a:r>
            <a:r>
              <a:rPr dirty="0" sz="1450" spc="-10">
                <a:latin typeface="Times New Roman"/>
                <a:cs typeface="Times New Roman"/>
              </a:rPr>
              <a:t>that </a:t>
            </a:r>
            <a:r>
              <a:rPr dirty="0" sz="1450" spc="-5">
                <a:latin typeface="Times New Roman"/>
                <a:cs typeface="Times New Roman"/>
              </a:rPr>
              <a:t>of John; </a:t>
            </a:r>
            <a:r>
              <a:rPr dirty="0" sz="1450" spc="-10">
                <a:latin typeface="Times New Roman"/>
                <a:cs typeface="Times New Roman"/>
              </a:rPr>
              <a:t>and still the trench was  barely nine inches in depth. Into this the </a:t>
            </a:r>
            <a:r>
              <a:rPr dirty="0" sz="1450" spc="-5">
                <a:latin typeface="Times New Roman"/>
                <a:cs typeface="Times New Roman"/>
              </a:rPr>
              <a:t>body </a:t>
            </a:r>
            <a:r>
              <a:rPr dirty="0" sz="1450" spc="-10">
                <a:latin typeface="Times New Roman"/>
                <a:cs typeface="Times New Roman"/>
              </a:rPr>
              <a:t>was rudely flung: sand was  piled </a:t>
            </a:r>
            <a:r>
              <a:rPr dirty="0" sz="1450" spc="-5">
                <a:latin typeface="Times New Roman"/>
                <a:cs typeface="Times New Roman"/>
              </a:rPr>
              <a:t>upon </a:t>
            </a:r>
            <a:r>
              <a:rPr dirty="0" sz="1450" spc="-10">
                <a:latin typeface="Times New Roman"/>
                <a:cs typeface="Times New Roman"/>
              </a:rPr>
              <a:t>it, and then more sand must </a:t>
            </a:r>
            <a:r>
              <a:rPr dirty="0" sz="1450" spc="-5">
                <a:latin typeface="Times New Roman"/>
                <a:cs typeface="Times New Roman"/>
              </a:rPr>
              <a:t>be dug, </a:t>
            </a:r>
            <a:r>
              <a:rPr dirty="0" sz="1450" spc="-10">
                <a:latin typeface="Times New Roman"/>
                <a:cs typeface="Times New Roman"/>
              </a:rPr>
              <a:t>and gorse had to </a:t>
            </a:r>
            <a:r>
              <a:rPr dirty="0" sz="1450" spc="-5">
                <a:latin typeface="Times New Roman"/>
                <a:cs typeface="Times New Roman"/>
              </a:rPr>
              <a:t>be </a:t>
            </a:r>
            <a:r>
              <a:rPr dirty="0" sz="1450" spc="-10">
                <a:latin typeface="Times New Roman"/>
                <a:cs typeface="Times New Roman"/>
              </a:rPr>
              <a:t>cut to pile  </a:t>
            </a:r>
            <a:r>
              <a:rPr dirty="0" sz="1450" spc="-5">
                <a:latin typeface="Times New Roman"/>
                <a:cs typeface="Times New Roman"/>
              </a:rPr>
              <a:t>on </a:t>
            </a:r>
            <a:r>
              <a:rPr dirty="0" sz="1450" spc="-10">
                <a:latin typeface="Times New Roman"/>
                <a:cs typeface="Times New Roman"/>
              </a:rPr>
              <a:t>that; and still from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sordid mound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feet projected and  caught the light </a:t>
            </a:r>
            <a:r>
              <a:rPr dirty="0" sz="1450" spc="-5">
                <a:latin typeface="Times New Roman"/>
                <a:cs typeface="Times New Roman"/>
              </a:rPr>
              <a:t>upon </a:t>
            </a:r>
            <a:r>
              <a:rPr dirty="0" sz="1450" spc="-10">
                <a:latin typeface="Times New Roman"/>
                <a:cs typeface="Times New Roman"/>
              </a:rPr>
              <a:t>their patent-leather toes. But </a:t>
            </a:r>
            <a:r>
              <a:rPr dirty="0" sz="1450" spc="-5">
                <a:latin typeface="Times New Roman"/>
                <a:cs typeface="Times New Roman"/>
              </a:rPr>
              <a:t>by </a:t>
            </a:r>
            <a:r>
              <a:rPr dirty="0" sz="1450" spc="-10">
                <a:latin typeface="Times New Roman"/>
                <a:cs typeface="Times New Roman"/>
              </a:rPr>
              <a:t>this time the nerves </a:t>
            </a:r>
            <a:r>
              <a:rPr dirty="0" sz="1450" spc="-5">
                <a:latin typeface="Times New Roman"/>
                <a:cs typeface="Times New Roman"/>
              </a:rPr>
              <a:t>of  </a:t>
            </a:r>
            <a:r>
              <a:rPr dirty="0" sz="1450" spc="-10">
                <a:latin typeface="Times New Roman"/>
                <a:cs typeface="Times New Roman"/>
              </a:rPr>
              <a:t>both were shaken; even Morris had enough </a:t>
            </a:r>
            <a:r>
              <a:rPr dirty="0" sz="1450" spc="-5">
                <a:latin typeface="Times New Roman"/>
                <a:cs typeface="Times New Roman"/>
              </a:rPr>
              <a:t>of </a:t>
            </a:r>
            <a:r>
              <a:rPr dirty="0" sz="1450" spc="-10">
                <a:latin typeface="Times New Roman"/>
                <a:cs typeface="Times New Roman"/>
              </a:rPr>
              <a:t>his grisly task; and they skulked  </a:t>
            </a:r>
            <a:r>
              <a:rPr dirty="0" sz="1450" spc="-15">
                <a:latin typeface="Times New Roman"/>
                <a:cs typeface="Times New Roman"/>
              </a:rPr>
              <a:t>off </a:t>
            </a:r>
            <a:r>
              <a:rPr dirty="0" sz="1450" spc="-10">
                <a:latin typeface="Times New Roman"/>
                <a:cs typeface="Times New Roman"/>
              </a:rPr>
              <a:t>like animals into the thickest </a:t>
            </a:r>
            <a:r>
              <a:rPr dirty="0" sz="1450" spc="-5">
                <a:latin typeface="Times New Roman"/>
                <a:cs typeface="Times New Roman"/>
              </a:rPr>
              <a:t>of </a:t>
            </a:r>
            <a:r>
              <a:rPr dirty="0" sz="1450" spc="-10">
                <a:latin typeface="Times New Roman"/>
                <a:cs typeface="Times New Roman"/>
              </a:rPr>
              <a:t>the neighbouring</a:t>
            </a:r>
            <a:r>
              <a:rPr dirty="0" sz="1450" spc="50">
                <a:latin typeface="Times New Roman"/>
                <a:cs typeface="Times New Roman"/>
              </a:rPr>
              <a:t> </a:t>
            </a:r>
            <a:r>
              <a:rPr dirty="0" sz="1450" spc="-10">
                <a:latin typeface="Times New Roman"/>
                <a:cs typeface="Times New Roman"/>
              </a:rPr>
              <a:t>covert.</a:t>
            </a:r>
            <a:endParaRPr sz="1450">
              <a:latin typeface="Times New Roman"/>
              <a:cs typeface="Times New Roman"/>
            </a:endParaRPr>
          </a:p>
          <a:p>
            <a:pPr algn="just" marL="268605">
              <a:lnSpc>
                <a:spcPct val="100000"/>
              </a:lnSpc>
              <a:spcBef>
                <a:spcPts val="635"/>
              </a:spcBef>
            </a:pPr>
            <a:r>
              <a:rPr dirty="0" sz="1450" spc="-25">
                <a:latin typeface="Times New Roman"/>
                <a:cs typeface="Times New Roman"/>
              </a:rPr>
              <a:t>‘It’s </a:t>
            </a:r>
            <a:r>
              <a:rPr dirty="0" sz="1450" spc="-10">
                <a:latin typeface="Times New Roman"/>
                <a:cs typeface="Times New Roman"/>
              </a:rPr>
              <a:t>the best that we can </a:t>
            </a:r>
            <a:r>
              <a:rPr dirty="0" sz="1450" spc="-5">
                <a:latin typeface="Times New Roman"/>
                <a:cs typeface="Times New Roman"/>
              </a:rPr>
              <a:t>do,’ </a:t>
            </a:r>
            <a:r>
              <a:rPr dirty="0" sz="1450" spc="-10">
                <a:latin typeface="Times New Roman"/>
                <a:cs typeface="Times New Roman"/>
              </a:rPr>
              <a:t>said Morris, sitting</a:t>
            </a:r>
            <a:r>
              <a:rPr dirty="0" sz="1450" spc="-5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marL="12700" marR="8890" indent="255904">
              <a:lnSpc>
                <a:spcPts val="1730"/>
              </a:lnSpc>
              <a:spcBef>
                <a:spcPts val="850"/>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a:t>
            </a:r>
            <a:r>
              <a:rPr dirty="0" sz="1450" spc="-5">
                <a:latin typeface="Times New Roman"/>
                <a:cs typeface="Times New Roman"/>
              </a:rPr>
              <a:t>John, </a:t>
            </a:r>
            <a:r>
              <a:rPr dirty="0" sz="1450" spc="-10">
                <a:latin typeface="Times New Roman"/>
                <a:cs typeface="Times New Roman"/>
              </a:rPr>
              <a:t>‘perhaps you’ll have the politeness to tell me what  </a:t>
            </a:r>
            <a:r>
              <a:rPr dirty="0" sz="1450" spc="-30">
                <a:latin typeface="Times New Roman"/>
                <a:cs typeface="Times New Roman"/>
              </a:rPr>
              <a:t>it’s </a:t>
            </a:r>
            <a:r>
              <a:rPr dirty="0" sz="1450" spc="-10">
                <a:latin typeface="Times New Roman"/>
                <a:cs typeface="Times New Roman"/>
              </a:rPr>
              <a:t>all</a:t>
            </a:r>
            <a:r>
              <a:rPr dirty="0" sz="1450" spc="15">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marL="12700" marR="5080" indent="255904">
              <a:lnSpc>
                <a:spcPts val="1730"/>
              </a:lnSpc>
              <a:spcBef>
                <a:spcPts val="790"/>
              </a:spcBef>
            </a:pPr>
            <a:r>
              <a:rPr dirty="0" sz="1450" spc="-10">
                <a:latin typeface="Times New Roman"/>
                <a:cs typeface="Times New Roman"/>
              </a:rPr>
              <a:t>‘Upon my word,’ cried Morris, ‘if </a:t>
            </a:r>
            <a:r>
              <a:rPr dirty="0" sz="1450" spc="-5">
                <a:latin typeface="Times New Roman"/>
                <a:cs typeface="Times New Roman"/>
              </a:rPr>
              <a:t>you do not </a:t>
            </a:r>
            <a:r>
              <a:rPr dirty="0" sz="1450" spc="-10">
                <a:latin typeface="Times New Roman"/>
                <a:cs typeface="Times New Roman"/>
              </a:rPr>
              <a:t>understand for yourself, </a:t>
            </a:r>
            <a:r>
              <a:rPr dirty="0" sz="1450" spc="-5">
                <a:latin typeface="Times New Roman"/>
                <a:cs typeface="Times New Roman"/>
              </a:rPr>
              <a:t>I  </a:t>
            </a:r>
            <a:r>
              <a:rPr dirty="0" sz="1450" spc="-10">
                <a:latin typeface="Times New Roman"/>
                <a:cs typeface="Times New Roman"/>
              </a:rPr>
              <a:t>almost despair </a:t>
            </a:r>
            <a:r>
              <a:rPr dirty="0" sz="1450" spc="-5">
                <a:latin typeface="Times New Roman"/>
                <a:cs typeface="Times New Roman"/>
              </a:rPr>
              <a:t>of </a:t>
            </a:r>
            <a:r>
              <a:rPr dirty="0" sz="1450" spc="-10">
                <a:latin typeface="Times New Roman"/>
                <a:cs typeface="Times New Roman"/>
              </a:rPr>
              <a:t>telling</a:t>
            </a:r>
            <a:r>
              <a:rPr dirty="0" sz="1450">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10795" indent="255904">
              <a:lnSpc>
                <a:spcPts val="1730"/>
              </a:lnSpc>
              <a:spcBef>
                <a:spcPts val="715"/>
              </a:spcBef>
            </a:pPr>
            <a:r>
              <a:rPr dirty="0" sz="1450" spc="-10">
                <a:latin typeface="Times New Roman"/>
                <a:cs typeface="Times New Roman"/>
              </a:rPr>
              <a:t>‘O, </a:t>
            </a:r>
            <a:r>
              <a:rPr dirty="0" sz="1450" spc="-5">
                <a:latin typeface="Times New Roman"/>
                <a:cs typeface="Times New Roman"/>
              </a:rPr>
              <a:t>of </a:t>
            </a:r>
            <a:r>
              <a:rPr dirty="0" sz="1450" spc="-10">
                <a:latin typeface="Times New Roman"/>
                <a:cs typeface="Times New Roman"/>
              </a:rPr>
              <a:t>course </a:t>
            </a:r>
            <a:r>
              <a:rPr dirty="0" sz="1450" spc="-30">
                <a:latin typeface="Times New Roman"/>
                <a:cs typeface="Times New Roman"/>
              </a:rPr>
              <a:t>it’s </a:t>
            </a:r>
            <a:r>
              <a:rPr dirty="0" sz="1450" spc="-10">
                <a:latin typeface="Times New Roman"/>
                <a:cs typeface="Times New Roman"/>
              </a:rPr>
              <a:t>some rot about the tontine,’ returned the </a:t>
            </a:r>
            <a:r>
              <a:rPr dirty="0" sz="1450" spc="-20">
                <a:latin typeface="Times New Roman"/>
                <a:cs typeface="Times New Roman"/>
              </a:rPr>
              <a:t>other. </a:t>
            </a:r>
            <a:r>
              <a:rPr dirty="0" sz="1450" spc="-10">
                <a:latin typeface="Times New Roman"/>
                <a:cs typeface="Times New Roman"/>
              </a:rPr>
              <a:t>‘But </a:t>
            </a:r>
            <a:r>
              <a:rPr dirty="0" sz="1450" spc="-30">
                <a:latin typeface="Times New Roman"/>
                <a:cs typeface="Times New Roman"/>
              </a:rPr>
              <a:t>it’s  </a:t>
            </a:r>
            <a:r>
              <a:rPr dirty="0" sz="1450" spc="-10">
                <a:latin typeface="Times New Roman"/>
                <a:cs typeface="Times New Roman"/>
              </a:rPr>
              <a:t>the merest nonsense. </a:t>
            </a:r>
            <a:r>
              <a:rPr dirty="0" sz="1450" spc="-35">
                <a:latin typeface="Times New Roman"/>
                <a:cs typeface="Times New Roman"/>
              </a:rPr>
              <a:t>We’ve </a:t>
            </a:r>
            <a:r>
              <a:rPr dirty="0" sz="1450" spc="-10">
                <a:latin typeface="Times New Roman"/>
                <a:cs typeface="Times New Roman"/>
              </a:rPr>
              <a:t>lost it, and </a:t>
            </a:r>
            <a:r>
              <a:rPr dirty="0" sz="1450" spc="-20">
                <a:latin typeface="Times New Roman"/>
                <a:cs typeface="Times New Roman"/>
              </a:rPr>
              <a:t>there’s </a:t>
            </a:r>
            <a:r>
              <a:rPr dirty="0" sz="1450" spc="-10">
                <a:latin typeface="Times New Roman"/>
                <a:cs typeface="Times New Roman"/>
              </a:rPr>
              <a:t>an</a:t>
            </a:r>
            <a:r>
              <a:rPr dirty="0" sz="1450" spc="75">
                <a:latin typeface="Times New Roman"/>
                <a:cs typeface="Times New Roman"/>
              </a:rPr>
              <a:t> </a:t>
            </a:r>
            <a:r>
              <a:rPr dirty="0" sz="1450" spc="-5">
                <a:latin typeface="Times New Roman"/>
                <a:cs typeface="Times New Roman"/>
              </a:rPr>
              <a:t>end.’</a:t>
            </a:r>
            <a:endParaRPr sz="1450">
              <a:latin typeface="Times New Roman"/>
              <a:cs typeface="Times New Roman"/>
            </a:endParaRPr>
          </a:p>
          <a:p>
            <a:pPr marL="12700" marR="9525" indent="255904">
              <a:lnSpc>
                <a:spcPts val="1730"/>
              </a:lnSpc>
              <a:spcBef>
                <a:spcPts val="790"/>
              </a:spcBef>
            </a:pPr>
            <a:r>
              <a:rPr dirty="0" sz="1450" spc="-10">
                <a:latin typeface="Times New Roman"/>
                <a:cs typeface="Times New Roman"/>
              </a:rPr>
              <a:t>‘I tell </a:t>
            </a:r>
            <a:r>
              <a:rPr dirty="0" sz="1450" spc="-5">
                <a:latin typeface="Times New Roman"/>
                <a:cs typeface="Times New Roman"/>
              </a:rPr>
              <a:t>you,’ </a:t>
            </a:r>
            <a:r>
              <a:rPr dirty="0" sz="1450" spc="-10">
                <a:latin typeface="Times New Roman"/>
                <a:cs typeface="Times New Roman"/>
              </a:rPr>
              <a:t>said Morris, ‘Uncle Masterman is dead. </a:t>
            </a:r>
            <a:r>
              <a:rPr dirty="0" sz="1450" spc="-5">
                <a:latin typeface="Times New Roman"/>
                <a:cs typeface="Times New Roman"/>
              </a:rPr>
              <a:t>I </a:t>
            </a:r>
            <a:r>
              <a:rPr dirty="0" sz="1450" spc="-10">
                <a:latin typeface="Times New Roman"/>
                <a:cs typeface="Times New Roman"/>
              </a:rPr>
              <a:t>know it,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voice that tells me</a:t>
            </a:r>
            <a:r>
              <a:rPr dirty="0" sz="1450" spc="5">
                <a:latin typeface="Times New Roman"/>
                <a:cs typeface="Times New Roman"/>
              </a:rPr>
              <a:t> </a:t>
            </a:r>
            <a:r>
              <a:rPr dirty="0" sz="1450" spc="-5">
                <a:latin typeface="Times New Roman"/>
                <a:cs typeface="Times New Roman"/>
              </a:rPr>
              <a:t>so.’</a:t>
            </a:r>
            <a:endParaRPr sz="1450">
              <a:latin typeface="Times New Roman"/>
              <a:cs typeface="Times New Roman"/>
            </a:endParaRPr>
          </a:p>
          <a:p>
            <a:pPr marL="268605">
              <a:lnSpc>
                <a:spcPct val="100000"/>
              </a:lnSpc>
              <a:spcBef>
                <a:spcPts val="720"/>
              </a:spcBef>
            </a:pPr>
            <a:r>
              <a:rPr dirty="0" sz="1450" spc="-30">
                <a:latin typeface="Times New Roman"/>
                <a:cs typeface="Times New Roman"/>
              </a:rPr>
              <a:t>‘Well, </a:t>
            </a:r>
            <a:r>
              <a:rPr dirty="0" sz="1450" spc="-10">
                <a:latin typeface="Times New Roman"/>
                <a:cs typeface="Times New Roman"/>
              </a:rPr>
              <a:t>and so is Uncle Joseph,’ said</a:t>
            </a:r>
            <a:r>
              <a:rPr dirty="0" sz="1450" spc="-60">
                <a:latin typeface="Times New Roman"/>
                <a:cs typeface="Times New Roman"/>
              </a:rPr>
              <a:t> </a:t>
            </a:r>
            <a:r>
              <a:rPr dirty="0" sz="1450" spc="-5">
                <a:latin typeface="Times New Roman"/>
                <a:cs typeface="Times New Roman"/>
              </a:rPr>
              <a:t>John.</a:t>
            </a:r>
            <a:endParaRPr sz="1450">
              <a:latin typeface="Times New Roman"/>
              <a:cs typeface="Times New Roman"/>
            </a:endParaRPr>
          </a:p>
          <a:p>
            <a:pPr marL="268605">
              <a:lnSpc>
                <a:spcPct val="100000"/>
              </a:lnSpc>
              <a:spcBef>
                <a:spcPts val="710"/>
              </a:spcBef>
            </a:pPr>
            <a:r>
              <a:rPr dirty="0" sz="1450" spc="-25">
                <a:latin typeface="Times New Roman"/>
                <a:cs typeface="Times New Roman"/>
              </a:rPr>
              <a:t>‘He’s </a:t>
            </a:r>
            <a:r>
              <a:rPr dirty="0" sz="1450" spc="-5">
                <a:latin typeface="Times New Roman"/>
                <a:cs typeface="Times New Roman"/>
              </a:rPr>
              <a:t>not </a:t>
            </a:r>
            <a:r>
              <a:rPr dirty="0" sz="1450" spc="-10">
                <a:latin typeface="Times New Roman"/>
                <a:cs typeface="Times New Roman"/>
              </a:rPr>
              <a:t>dead, unless </a:t>
            </a:r>
            <a:r>
              <a:rPr dirty="0" sz="1450" spc="-5">
                <a:latin typeface="Times New Roman"/>
                <a:cs typeface="Times New Roman"/>
              </a:rPr>
              <a:t>I </a:t>
            </a:r>
            <a:r>
              <a:rPr dirty="0" sz="1450" spc="-10">
                <a:latin typeface="Times New Roman"/>
                <a:cs typeface="Times New Roman"/>
              </a:rPr>
              <a:t>choose,’ returned</a:t>
            </a:r>
            <a:r>
              <a:rPr dirty="0" sz="1450" spc="-7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‘And come to that,’ cried </a:t>
            </a:r>
            <a:r>
              <a:rPr dirty="0" sz="1450" spc="-5">
                <a:latin typeface="Times New Roman"/>
                <a:cs typeface="Times New Roman"/>
              </a:rPr>
              <a:t>John, </a:t>
            </a:r>
            <a:r>
              <a:rPr dirty="0" sz="1450" spc="-10">
                <a:latin typeface="Times New Roman"/>
                <a:cs typeface="Times New Roman"/>
              </a:rPr>
              <a:t>‘if you’re right, and Uncle </a:t>
            </a:r>
            <a:r>
              <a:rPr dirty="0" sz="1450" spc="-20">
                <a:latin typeface="Times New Roman"/>
                <a:cs typeface="Times New Roman"/>
              </a:rPr>
              <a:t>Masterman’s  </a:t>
            </a:r>
            <a:r>
              <a:rPr dirty="0" sz="1450" spc="-10">
                <a:latin typeface="Times New Roman"/>
                <a:cs typeface="Times New Roman"/>
              </a:rPr>
              <a:t>been dead ever so </a:t>
            </a:r>
            <a:r>
              <a:rPr dirty="0" sz="1450" spc="-5">
                <a:latin typeface="Times New Roman"/>
                <a:cs typeface="Times New Roman"/>
              </a:rPr>
              <a:t>long, </a:t>
            </a:r>
            <a:r>
              <a:rPr dirty="0" sz="1450" spc="-10">
                <a:latin typeface="Times New Roman"/>
                <a:cs typeface="Times New Roman"/>
              </a:rPr>
              <a:t>all we have to </a:t>
            </a:r>
            <a:r>
              <a:rPr dirty="0" sz="1450" spc="-5">
                <a:latin typeface="Times New Roman"/>
                <a:cs typeface="Times New Roman"/>
              </a:rPr>
              <a:t>do </a:t>
            </a:r>
            <a:r>
              <a:rPr dirty="0" sz="1450" spc="-10">
                <a:latin typeface="Times New Roman"/>
                <a:cs typeface="Times New Roman"/>
              </a:rPr>
              <a:t>is to tell the truth and expose  Michael.’</a:t>
            </a:r>
            <a:endParaRPr sz="1450">
              <a:latin typeface="Times New Roman"/>
              <a:cs typeface="Times New Roman"/>
            </a:endParaRPr>
          </a:p>
          <a:p>
            <a:pPr algn="just" marL="12700" marR="6350" indent="255904">
              <a:lnSpc>
                <a:spcPts val="1730"/>
              </a:lnSpc>
              <a:spcBef>
                <a:spcPts val="790"/>
              </a:spcBef>
            </a:pP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seem to think Michael is </a:t>
            </a:r>
            <a:r>
              <a:rPr dirty="0" sz="1450" spc="-5">
                <a:latin typeface="Times New Roman"/>
                <a:cs typeface="Times New Roman"/>
              </a:rPr>
              <a:t>a fool,’ </a:t>
            </a:r>
            <a:r>
              <a:rPr dirty="0" sz="1450" spc="-10">
                <a:latin typeface="Times New Roman"/>
                <a:cs typeface="Times New Roman"/>
              </a:rPr>
              <a:t>sneered Morris. </a:t>
            </a:r>
            <a:r>
              <a:rPr dirty="0" sz="1450" spc="-15">
                <a:latin typeface="Times New Roman"/>
                <a:cs typeface="Times New Roman"/>
              </a:rPr>
              <a:t>‘Can’t </a:t>
            </a:r>
            <a:r>
              <a:rPr dirty="0" sz="1450" spc="-5">
                <a:latin typeface="Times New Roman"/>
                <a:cs typeface="Times New Roman"/>
              </a:rPr>
              <a:t>you  </a:t>
            </a:r>
            <a:r>
              <a:rPr dirty="0" sz="1450" spc="-10">
                <a:latin typeface="Times New Roman"/>
                <a:cs typeface="Times New Roman"/>
              </a:rPr>
              <a:t>understand </a:t>
            </a:r>
            <a:r>
              <a:rPr dirty="0" sz="1450" spc="-30">
                <a:latin typeface="Times New Roman"/>
                <a:cs typeface="Times New Roman"/>
              </a:rPr>
              <a:t>he’s </a:t>
            </a:r>
            <a:r>
              <a:rPr dirty="0" sz="1450" spc="-10">
                <a:latin typeface="Times New Roman"/>
                <a:cs typeface="Times New Roman"/>
              </a:rPr>
              <a:t>been preparing this fraud for years? He has the whole thing  ready: the nurse, the </a:t>
            </a:r>
            <a:r>
              <a:rPr dirty="0" sz="1450" spc="-15">
                <a:latin typeface="Times New Roman"/>
                <a:cs typeface="Times New Roman"/>
              </a:rPr>
              <a:t>doctor, </a:t>
            </a:r>
            <a:r>
              <a:rPr dirty="0" sz="1450" spc="-10">
                <a:latin typeface="Times New Roman"/>
                <a:cs typeface="Times New Roman"/>
              </a:rPr>
              <a:t>the </a:t>
            </a:r>
            <a:r>
              <a:rPr dirty="0" sz="1450" spc="-15">
                <a:latin typeface="Times New Roman"/>
                <a:cs typeface="Times New Roman"/>
              </a:rPr>
              <a:t>undertaker, </a:t>
            </a:r>
            <a:r>
              <a:rPr dirty="0" sz="1450" spc="-10">
                <a:latin typeface="Times New Roman"/>
                <a:cs typeface="Times New Roman"/>
              </a:rPr>
              <a:t>all </a:t>
            </a:r>
            <a:r>
              <a:rPr dirty="0" sz="1450" spc="-5">
                <a:latin typeface="Times New Roman"/>
                <a:cs typeface="Times New Roman"/>
              </a:rPr>
              <a:t>bought, </a:t>
            </a:r>
            <a:r>
              <a:rPr dirty="0" sz="1450" spc="-10">
                <a:latin typeface="Times New Roman"/>
                <a:cs typeface="Times New Roman"/>
              </a:rPr>
              <a:t>the certificate all ready  </a:t>
            </a:r>
            <a:r>
              <a:rPr dirty="0" sz="1450" spc="-5">
                <a:latin typeface="Times New Roman"/>
                <a:cs typeface="Times New Roman"/>
              </a:rPr>
              <a:t>but </a:t>
            </a:r>
            <a:r>
              <a:rPr dirty="0" sz="1450" spc="-10">
                <a:latin typeface="Times New Roman"/>
                <a:cs typeface="Times New Roman"/>
              </a:rPr>
              <a:t>the date! Let him get wind </a:t>
            </a:r>
            <a:r>
              <a:rPr dirty="0" sz="1450" spc="-5">
                <a:latin typeface="Times New Roman"/>
                <a:cs typeface="Times New Roman"/>
              </a:rPr>
              <a:t>of </a:t>
            </a:r>
            <a:r>
              <a:rPr dirty="0" sz="1450" spc="-10">
                <a:latin typeface="Times New Roman"/>
                <a:cs typeface="Times New Roman"/>
              </a:rPr>
              <a:t>this business, and </a:t>
            </a:r>
            <a:r>
              <a:rPr dirty="0" sz="1450" spc="-5">
                <a:latin typeface="Times New Roman"/>
                <a:cs typeface="Times New Roman"/>
              </a:rPr>
              <a:t>you </a:t>
            </a:r>
            <a:r>
              <a:rPr dirty="0" sz="1450" spc="-10">
                <a:latin typeface="Times New Roman"/>
                <a:cs typeface="Times New Roman"/>
              </a:rPr>
              <a:t>mark my words,  Uncle Masterman will die in two days and </a:t>
            </a:r>
            <a:r>
              <a:rPr dirty="0" sz="1450" spc="-5">
                <a:latin typeface="Times New Roman"/>
                <a:cs typeface="Times New Roman"/>
              </a:rPr>
              <a:t>be </a:t>
            </a:r>
            <a:r>
              <a:rPr dirty="0" sz="1450" spc="-10">
                <a:latin typeface="Times New Roman"/>
                <a:cs typeface="Times New Roman"/>
              </a:rPr>
              <a:t>buried in </a:t>
            </a:r>
            <a:r>
              <a:rPr dirty="0" sz="1450" spc="-5">
                <a:latin typeface="Times New Roman"/>
                <a:cs typeface="Times New Roman"/>
              </a:rPr>
              <a:t>a </a:t>
            </a:r>
            <a:r>
              <a:rPr dirty="0" sz="1450" spc="-10">
                <a:latin typeface="Times New Roman"/>
                <a:cs typeface="Times New Roman"/>
              </a:rPr>
              <a:t>week. But see here,  </a:t>
            </a:r>
            <a:r>
              <a:rPr dirty="0" sz="1450" spc="-5">
                <a:latin typeface="Times New Roman"/>
                <a:cs typeface="Times New Roman"/>
              </a:rPr>
              <a:t>Johnny; </a:t>
            </a:r>
            <a:r>
              <a:rPr dirty="0" sz="1450" spc="-10">
                <a:latin typeface="Times New Roman"/>
                <a:cs typeface="Times New Roman"/>
              </a:rPr>
              <a:t>what Michael can </a:t>
            </a:r>
            <a:r>
              <a:rPr dirty="0" sz="1450" spc="-5">
                <a:latin typeface="Times New Roman"/>
                <a:cs typeface="Times New Roman"/>
              </a:rPr>
              <a:t>do, 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plays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 </a:t>
            </a:r>
            <a:r>
              <a:rPr dirty="0" sz="1450" spc="-10">
                <a:latin typeface="Times New Roman"/>
                <a:cs typeface="Times New Roman"/>
              </a:rPr>
              <a:t>bluff, so can I. If  his father is to live for </a:t>
            </a:r>
            <a:r>
              <a:rPr dirty="0" sz="1450" spc="-20">
                <a:latin typeface="Times New Roman"/>
                <a:cs typeface="Times New Roman"/>
              </a:rPr>
              <a:t>ever, </a:t>
            </a:r>
            <a:r>
              <a:rPr dirty="0" sz="1450" spc="-5">
                <a:latin typeface="Times New Roman"/>
                <a:cs typeface="Times New Roman"/>
              </a:rPr>
              <a:t>by </a:t>
            </a:r>
            <a:r>
              <a:rPr dirty="0" sz="1450" spc="-10">
                <a:latin typeface="Times New Roman"/>
                <a:cs typeface="Times New Roman"/>
              </a:rPr>
              <a:t>God, so shall my</a:t>
            </a:r>
            <a:r>
              <a:rPr dirty="0" sz="1450" spc="65">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268605">
              <a:lnSpc>
                <a:spcPct val="100000"/>
              </a:lnSpc>
              <a:spcBef>
                <a:spcPts val="645"/>
              </a:spcBef>
            </a:pPr>
            <a:r>
              <a:rPr dirty="0" sz="1450" spc="-25">
                <a:latin typeface="Times New Roman"/>
                <a:cs typeface="Times New Roman"/>
              </a:rPr>
              <a:t>‘It’s </a:t>
            </a:r>
            <a:r>
              <a:rPr dirty="0" sz="1450" spc="-10">
                <a:latin typeface="Times New Roman"/>
                <a:cs typeface="Times New Roman"/>
              </a:rPr>
              <a:t>illegal, </a:t>
            </a:r>
            <a:r>
              <a:rPr dirty="0" sz="1450" spc="-15">
                <a:latin typeface="Times New Roman"/>
                <a:cs typeface="Times New Roman"/>
              </a:rPr>
              <a:t>ain’t </a:t>
            </a:r>
            <a:r>
              <a:rPr dirty="0" sz="1450" spc="-10">
                <a:latin typeface="Times New Roman"/>
                <a:cs typeface="Times New Roman"/>
              </a:rPr>
              <a:t>it?’ said</a:t>
            </a:r>
            <a:r>
              <a:rPr dirty="0" sz="1450" spc="-7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268605" marR="7620">
              <a:lnSpc>
                <a:spcPct val="144900"/>
              </a:lnSpc>
            </a:pPr>
            <a:r>
              <a:rPr dirty="0" sz="1450" spc="-10">
                <a:latin typeface="Times New Roman"/>
                <a:cs typeface="Times New Roman"/>
              </a:rPr>
              <a:t>‘A man must have </a:t>
            </a:r>
            <a:r>
              <a:rPr dirty="0" sz="1450" spc="-15">
                <a:latin typeface="Times New Roman"/>
                <a:cs typeface="Times New Roman"/>
              </a:rPr>
              <a:t>SOME </a:t>
            </a:r>
            <a:r>
              <a:rPr dirty="0" sz="1450" spc="-10">
                <a:latin typeface="Times New Roman"/>
                <a:cs typeface="Times New Roman"/>
              </a:rPr>
              <a:t>moral courage,’ replied Morris with </a:t>
            </a:r>
            <a:r>
              <a:rPr dirty="0" sz="1450" spc="-20">
                <a:latin typeface="Times New Roman"/>
                <a:cs typeface="Times New Roman"/>
              </a:rPr>
              <a:t>dignity.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then</a:t>
            </a:r>
            <a:r>
              <a:rPr dirty="0" sz="1450" spc="170">
                <a:latin typeface="Times New Roman"/>
                <a:cs typeface="Times New Roman"/>
              </a:rPr>
              <a:t> </a:t>
            </a:r>
            <a:r>
              <a:rPr dirty="0" sz="1450" spc="-10">
                <a:latin typeface="Times New Roman"/>
                <a:cs typeface="Times New Roman"/>
              </a:rPr>
              <a:t>suppose</a:t>
            </a:r>
            <a:r>
              <a:rPr dirty="0" sz="1450" spc="165">
                <a:latin typeface="Times New Roman"/>
                <a:cs typeface="Times New Roman"/>
              </a:rPr>
              <a:t> </a:t>
            </a:r>
            <a:r>
              <a:rPr dirty="0" sz="1450" spc="-10">
                <a:latin typeface="Times New Roman"/>
                <a:cs typeface="Times New Roman"/>
              </a:rPr>
              <a:t>you’re</a:t>
            </a:r>
            <a:r>
              <a:rPr dirty="0" sz="1450" spc="170">
                <a:latin typeface="Times New Roman"/>
                <a:cs typeface="Times New Roman"/>
              </a:rPr>
              <a:t> </a:t>
            </a:r>
            <a:r>
              <a:rPr dirty="0" sz="1450" spc="-10">
                <a:latin typeface="Times New Roman"/>
                <a:cs typeface="Times New Roman"/>
              </a:rPr>
              <a:t>wrong?</a:t>
            </a:r>
            <a:r>
              <a:rPr dirty="0" sz="1450" spc="165">
                <a:latin typeface="Times New Roman"/>
                <a:cs typeface="Times New Roman"/>
              </a:rPr>
              <a:t> </a:t>
            </a:r>
            <a:r>
              <a:rPr dirty="0" sz="1450" spc="-10">
                <a:latin typeface="Times New Roman"/>
                <a:cs typeface="Times New Roman"/>
              </a:rPr>
              <a:t>Suppose</a:t>
            </a:r>
            <a:r>
              <a:rPr dirty="0" sz="1450" spc="170">
                <a:latin typeface="Times New Roman"/>
                <a:cs typeface="Times New Roman"/>
              </a:rPr>
              <a:t> </a:t>
            </a:r>
            <a:r>
              <a:rPr dirty="0" sz="1450" spc="-10">
                <a:latin typeface="Times New Roman"/>
                <a:cs typeface="Times New Roman"/>
              </a:rPr>
              <a:t>Uncle</a:t>
            </a:r>
            <a:r>
              <a:rPr dirty="0" sz="1450" spc="170">
                <a:latin typeface="Times New Roman"/>
                <a:cs typeface="Times New Roman"/>
              </a:rPr>
              <a:t> </a:t>
            </a:r>
            <a:r>
              <a:rPr dirty="0" sz="1450" spc="-20">
                <a:latin typeface="Times New Roman"/>
                <a:cs typeface="Times New Roman"/>
              </a:rPr>
              <a:t>Masterman’s</a:t>
            </a:r>
            <a:r>
              <a:rPr dirty="0" sz="1450" spc="165">
                <a:latin typeface="Times New Roman"/>
                <a:cs typeface="Times New Roman"/>
              </a:rPr>
              <a:t> </a:t>
            </a:r>
            <a:r>
              <a:rPr dirty="0" sz="1450" spc="-10">
                <a:latin typeface="Times New Roman"/>
                <a:cs typeface="Times New Roman"/>
              </a:rPr>
              <a:t>alive</a:t>
            </a:r>
            <a:r>
              <a:rPr dirty="0" sz="1450" spc="170">
                <a:latin typeface="Times New Roman"/>
                <a:cs typeface="Times New Roman"/>
              </a:rPr>
              <a:t> </a:t>
            </a:r>
            <a:r>
              <a:rPr dirty="0" sz="1450" spc="-10">
                <a:latin typeface="Times New Roman"/>
                <a:cs typeface="Times New Roman"/>
              </a:rPr>
              <a:t>and</a:t>
            </a:r>
            <a:endParaRPr sz="1450">
              <a:latin typeface="Times New Roman"/>
              <a:cs typeface="Times New Roman"/>
            </a:endParaRPr>
          </a:p>
          <a:p>
            <a:pPr marL="12700">
              <a:lnSpc>
                <a:spcPts val="1730"/>
              </a:lnSpc>
            </a:pPr>
            <a:r>
              <a:rPr dirty="0" sz="1450" spc="-10">
                <a:latin typeface="Times New Roman"/>
                <a:cs typeface="Times New Roman"/>
              </a:rPr>
              <a:t>kicking?’</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30">
                <a:latin typeface="Times New Roman"/>
                <a:cs typeface="Times New Roman"/>
              </a:rPr>
              <a:t>‘Well, </a:t>
            </a:r>
            <a:r>
              <a:rPr dirty="0" sz="1450" spc="-10">
                <a:latin typeface="Times New Roman"/>
                <a:cs typeface="Times New Roman"/>
              </a:rPr>
              <a:t>even then,’ responded the </a:t>
            </a:r>
            <a:r>
              <a:rPr dirty="0" sz="1450" spc="-15">
                <a:latin typeface="Times New Roman"/>
                <a:cs typeface="Times New Roman"/>
              </a:rPr>
              <a:t>plotter, </a:t>
            </a:r>
            <a:r>
              <a:rPr dirty="0" sz="1450" spc="-10">
                <a:latin typeface="Times New Roman"/>
                <a:cs typeface="Times New Roman"/>
              </a:rPr>
              <a:t>‘we are </a:t>
            </a:r>
            <a:r>
              <a:rPr dirty="0" sz="1450" spc="-5">
                <a:latin typeface="Times New Roman"/>
                <a:cs typeface="Times New Roman"/>
              </a:rPr>
              <a:t>no </a:t>
            </a:r>
            <a:r>
              <a:rPr dirty="0" sz="1450" spc="-10">
                <a:latin typeface="Times New Roman"/>
                <a:cs typeface="Times New Roman"/>
              </a:rPr>
              <a:t>worse </a:t>
            </a:r>
            <a:r>
              <a:rPr dirty="0" sz="1450" spc="-15">
                <a:latin typeface="Times New Roman"/>
                <a:cs typeface="Times New Roman"/>
              </a:rPr>
              <a:t>off </a:t>
            </a:r>
            <a:r>
              <a:rPr dirty="0" sz="1450" spc="-10">
                <a:latin typeface="Times New Roman"/>
                <a:cs typeface="Times New Roman"/>
              </a:rPr>
              <a:t>than we were  before; in fact, we’re </a:t>
            </a:r>
            <a:r>
              <a:rPr dirty="0" sz="1450" spc="-20">
                <a:latin typeface="Times New Roman"/>
                <a:cs typeface="Times New Roman"/>
              </a:rPr>
              <a:t>better. </a:t>
            </a:r>
            <a:r>
              <a:rPr dirty="0" sz="1450" spc="-10">
                <a:latin typeface="Times New Roman"/>
                <a:cs typeface="Times New Roman"/>
              </a:rPr>
              <a:t>Uncle Masterman must die some day; as long as  Uncle Joseph was alive, </a:t>
            </a:r>
            <a:r>
              <a:rPr dirty="0" sz="1450" spc="-5">
                <a:latin typeface="Times New Roman"/>
                <a:cs typeface="Times New Roman"/>
              </a:rPr>
              <a:t>he </a:t>
            </a:r>
            <a:r>
              <a:rPr dirty="0" sz="1450" spc="-10">
                <a:latin typeface="Times New Roman"/>
                <a:cs typeface="Times New Roman"/>
              </a:rPr>
              <a:t>might have died any day; </a:t>
            </a:r>
            <a:r>
              <a:rPr dirty="0" sz="1450" spc="-5">
                <a:latin typeface="Times New Roman"/>
                <a:cs typeface="Times New Roman"/>
              </a:rPr>
              <a:t>but </a:t>
            </a:r>
            <a:r>
              <a:rPr dirty="0" sz="1450" spc="-10">
                <a:latin typeface="Times New Roman"/>
                <a:cs typeface="Times New Roman"/>
              </a:rPr>
              <a:t>we’re </a:t>
            </a:r>
            <a:r>
              <a:rPr dirty="0" sz="1450" spc="-5">
                <a:latin typeface="Times New Roman"/>
                <a:cs typeface="Times New Roman"/>
              </a:rPr>
              <a:t>out of </a:t>
            </a:r>
            <a:r>
              <a:rPr dirty="0" sz="1450" spc="-10">
                <a:latin typeface="Times New Roman"/>
                <a:cs typeface="Times New Roman"/>
              </a:rPr>
              <a:t>all that  trouble now: </a:t>
            </a:r>
            <a:r>
              <a:rPr dirty="0" sz="1450" spc="-20">
                <a:latin typeface="Times New Roman"/>
                <a:cs typeface="Times New Roman"/>
              </a:rPr>
              <a:t>there’s </a:t>
            </a:r>
            <a:r>
              <a:rPr dirty="0" sz="1450" spc="-5">
                <a:latin typeface="Times New Roman"/>
                <a:cs typeface="Times New Roman"/>
              </a:rPr>
              <a:t>no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limit to the game that </a:t>
            </a:r>
            <a:r>
              <a:rPr dirty="0" sz="1450" spc="-5">
                <a:latin typeface="Times New Roman"/>
                <a:cs typeface="Times New Roman"/>
              </a:rPr>
              <a:t>I </a:t>
            </a:r>
            <a:r>
              <a:rPr dirty="0" sz="1450" spc="-10">
                <a:latin typeface="Times New Roman"/>
                <a:cs typeface="Times New Roman"/>
              </a:rPr>
              <a:t>propose—it can </a:t>
            </a:r>
            <a:r>
              <a:rPr dirty="0" sz="1450" spc="-5">
                <a:latin typeface="Times New Roman"/>
                <a:cs typeface="Times New Roman"/>
              </a:rPr>
              <a:t>be </a:t>
            </a:r>
            <a:r>
              <a:rPr dirty="0" sz="1450" spc="-10">
                <a:latin typeface="Times New Roman"/>
                <a:cs typeface="Times New Roman"/>
              </a:rPr>
              <a:t>kept  </a:t>
            </a:r>
            <a:r>
              <a:rPr dirty="0" sz="1450" spc="-5">
                <a:latin typeface="Times New Roman"/>
                <a:cs typeface="Times New Roman"/>
              </a:rPr>
              <a:t>up </a:t>
            </a:r>
            <a:r>
              <a:rPr dirty="0" sz="1450" spc="-10">
                <a:latin typeface="Times New Roman"/>
                <a:cs typeface="Times New Roman"/>
              </a:rPr>
              <a:t>till Kingdom</a:t>
            </a:r>
            <a:r>
              <a:rPr dirty="0" sz="1450" spc="-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could only see how </a:t>
            </a:r>
            <a:r>
              <a:rPr dirty="0" sz="1450" spc="-5">
                <a:latin typeface="Times New Roman"/>
                <a:cs typeface="Times New Roman"/>
              </a:rPr>
              <a:t>you </a:t>
            </a:r>
            <a:r>
              <a:rPr dirty="0" sz="1450" spc="-10">
                <a:latin typeface="Times New Roman"/>
                <a:cs typeface="Times New Roman"/>
              </a:rPr>
              <a:t>meant to set about it’ sighed </a:t>
            </a:r>
            <a:r>
              <a:rPr dirty="0" sz="1450" spc="-5">
                <a:latin typeface="Times New Roman"/>
                <a:cs typeface="Times New Roman"/>
              </a:rPr>
              <a:t>John. </a:t>
            </a:r>
            <a:r>
              <a:rPr dirty="0" sz="1450" spc="-10">
                <a:latin typeface="Times New Roman"/>
                <a:cs typeface="Times New Roman"/>
              </a:rPr>
              <a:t>‘But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Morris, </a:t>
            </a:r>
            <a:r>
              <a:rPr dirty="0" sz="1450" spc="-5">
                <a:latin typeface="Times New Roman"/>
                <a:cs typeface="Times New Roman"/>
              </a:rPr>
              <a:t>you </a:t>
            </a:r>
            <a:r>
              <a:rPr dirty="0" sz="1450" spc="-10">
                <a:latin typeface="Times New Roman"/>
                <a:cs typeface="Times New Roman"/>
              </a:rPr>
              <a:t>always were such </a:t>
            </a:r>
            <a:r>
              <a:rPr dirty="0" sz="1450" spc="-5">
                <a:latin typeface="Times New Roman"/>
                <a:cs typeface="Times New Roman"/>
              </a:rPr>
              <a:t>a</a:t>
            </a:r>
            <a:r>
              <a:rPr dirty="0" sz="1450" spc="30">
                <a:latin typeface="Times New Roman"/>
                <a:cs typeface="Times New Roman"/>
              </a:rPr>
              <a:t> </a:t>
            </a:r>
            <a:r>
              <a:rPr dirty="0" sz="1450" spc="-15">
                <a:latin typeface="Times New Roman"/>
                <a:cs typeface="Times New Roman"/>
              </a:rPr>
              <a:t>bungler.’</a:t>
            </a:r>
            <a:endParaRPr sz="1450">
              <a:latin typeface="Times New Roman"/>
              <a:cs typeface="Times New Roman"/>
            </a:endParaRPr>
          </a:p>
          <a:p>
            <a:pPr algn="just" marL="12700" marR="13335" indent="255904">
              <a:lnSpc>
                <a:spcPts val="1730"/>
              </a:lnSpc>
              <a:spcBef>
                <a:spcPts val="715"/>
              </a:spcBef>
            </a:pPr>
            <a:r>
              <a:rPr dirty="0" sz="1450" spc="-10">
                <a:latin typeface="Times New Roman"/>
                <a:cs typeface="Times New Roman"/>
              </a:rPr>
              <a:t>‘I’d like to know what </a:t>
            </a:r>
            <a:r>
              <a:rPr dirty="0" sz="1450" spc="-5">
                <a:latin typeface="Times New Roman"/>
                <a:cs typeface="Times New Roman"/>
              </a:rPr>
              <a:t>I </a:t>
            </a:r>
            <a:r>
              <a:rPr dirty="0" sz="1450" spc="-10">
                <a:latin typeface="Times New Roman"/>
                <a:cs typeface="Times New Roman"/>
              </a:rPr>
              <a:t>ever </a:t>
            </a:r>
            <a:r>
              <a:rPr dirty="0" sz="1450" spc="-5">
                <a:latin typeface="Times New Roman"/>
                <a:cs typeface="Times New Roman"/>
              </a:rPr>
              <a:t>bungled,’ </a:t>
            </a:r>
            <a:r>
              <a:rPr dirty="0" sz="1450" spc="-10">
                <a:latin typeface="Times New Roman"/>
                <a:cs typeface="Times New Roman"/>
              </a:rPr>
              <a:t>cried Morris; ‘I have the best  collection </a:t>
            </a:r>
            <a:r>
              <a:rPr dirty="0" sz="1450" spc="-5">
                <a:latin typeface="Times New Roman"/>
                <a:cs typeface="Times New Roman"/>
              </a:rPr>
              <a:t>of </a:t>
            </a:r>
            <a:r>
              <a:rPr dirty="0" sz="1450" spc="-10">
                <a:latin typeface="Times New Roman"/>
                <a:cs typeface="Times New Roman"/>
              </a:rPr>
              <a:t>signet rings in</a:t>
            </a:r>
            <a:r>
              <a:rPr dirty="0" sz="1450" spc="5">
                <a:latin typeface="Times New Roman"/>
                <a:cs typeface="Times New Roman"/>
              </a:rPr>
              <a:t> </a:t>
            </a:r>
            <a:r>
              <a:rPr dirty="0" sz="1450" spc="-5">
                <a:latin typeface="Times New Roman"/>
                <a:cs typeface="Times New Roman"/>
              </a:rPr>
              <a:t>London.’</a:t>
            </a:r>
            <a:endParaRPr sz="1450">
              <a:latin typeface="Times New Roman"/>
              <a:cs typeface="Times New Roman"/>
            </a:endParaRPr>
          </a:p>
          <a:p>
            <a:pPr algn="just" marL="12700" marR="5715" indent="255904">
              <a:lnSpc>
                <a:spcPts val="1730"/>
              </a:lnSpc>
              <a:spcBef>
                <a:spcPts val="790"/>
              </a:spcBef>
            </a:pPr>
            <a:r>
              <a:rPr dirty="0" sz="1450" spc="-30">
                <a:latin typeface="Times New Roman"/>
                <a:cs typeface="Times New Roman"/>
              </a:rPr>
              <a:t>‘Well, </a:t>
            </a:r>
            <a:r>
              <a:rPr dirty="0" sz="1450" spc="-5">
                <a:latin typeface="Times New Roman"/>
                <a:cs typeface="Times New Roman"/>
              </a:rPr>
              <a:t>you </a:t>
            </a:r>
            <a:r>
              <a:rPr dirty="0" sz="1450" spc="-25">
                <a:latin typeface="Times New Roman"/>
                <a:cs typeface="Times New Roman"/>
              </a:rPr>
              <a:t>know, </a:t>
            </a:r>
            <a:r>
              <a:rPr dirty="0" sz="1450" spc="-20">
                <a:latin typeface="Times New Roman"/>
                <a:cs typeface="Times New Roman"/>
              </a:rPr>
              <a:t>there’s </a:t>
            </a:r>
            <a:r>
              <a:rPr dirty="0" sz="1450" spc="-10">
                <a:latin typeface="Times New Roman"/>
                <a:cs typeface="Times New Roman"/>
              </a:rPr>
              <a:t>the leather business,’ suggested the </a:t>
            </a:r>
            <a:r>
              <a:rPr dirty="0" sz="1450" spc="-20">
                <a:latin typeface="Times New Roman"/>
                <a:cs typeface="Times New Roman"/>
              </a:rPr>
              <a:t>other. ‘That’s </a:t>
            </a:r>
            <a:r>
              <a:rPr dirty="0" sz="1450" spc="320">
                <a:latin typeface="Times New Roman"/>
                <a:cs typeface="Times New Roman"/>
              </a:rPr>
              <a:t> </a:t>
            </a:r>
            <a:r>
              <a:rPr dirty="0" sz="1450" spc="-10">
                <a:latin typeface="Times New Roman"/>
                <a:cs typeface="Times New Roman"/>
              </a:rPr>
              <a:t>considered rather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hash.’</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mark </a:t>
            </a:r>
            <a:r>
              <a:rPr dirty="0" sz="1450" spc="-5">
                <a:latin typeface="Times New Roman"/>
                <a:cs typeface="Times New Roman"/>
              </a:rPr>
              <a:t>of </a:t>
            </a:r>
            <a:r>
              <a:rPr dirty="0" sz="1450" spc="-10">
                <a:latin typeface="Times New Roman"/>
                <a:cs typeface="Times New Roman"/>
              </a:rPr>
              <a:t>singular self-control in Morris that </a:t>
            </a:r>
            <a:r>
              <a:rPr dirty="0" sz="1450" spc="-5">
                <a:latin typeface="Times New Roman"/>
                <a:cs typeface="Times New Roman"/>
              </a:rPr>
              <a:t>he </a:t>
            </a:r>
            <a:r>
              <a:rPr dirty="0" sz="1450" spc="-15">
                <a:latin typeface="Times New Roman"/>
                <a:cs typeface="Times New Roman"/>
              </a:rPr>
              <a:t>suffered </a:t>
            </a:r>
            <a:r>
              <a:rPr dirty="0" sz="1450" spc="-10">
                <a:latin typeface="Times New Roman"/>
                <a:cs typeface="Times New Roman"/>
              </a:rPr>
              <a:t>this to pass  unchallenged, and even</a:t>
            </a:r>
            <a:r>
              <a:rPr dirty="0" sz="1450" spc="5">
                <a:latin typeface="Times New Roman"/>
                <a:cs typeface="Times New Roman"/>
              </a:rPr>
              <a:t> </a:t>
            </a:r>
            <a:r>
              <a:rPr dirty="0" sz="1450" spc="-10">
                <a:latin typeface="Times New Roman"/>
                <a:cs typeface="Times New Roman"/>
              </a:rPr>
              <a:t>unresented.</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‘About the business in </a:t>
            </a:r>
            <a:r>
              <a:rPr dirty="0" sz="1450" spc="-5">
                <a:latin typeface="Times New Roman"/>
                <a:cs typeface="Times New Roman"/>
              </a:rPr>
              <a:t>hand,’ </a:t>
            </a:r>
            <a:r>
              <a:rPr dirty="0" sz="1450" spc="-10">
                <a:latin typeface="Times New Roman"/>
                <a:cs typeface="Times New Roman"/>
              </a:rPr>
              <a:t>said he, ‘once we can get him </a:t>
            </a:r>
            <a:r>
              <a:rPr dirty="0" sz="1450" spc="-5">
                <a:latin typeface="Times New Roman"/>
                <a:cs typeface="Times New Roman"/>
              </a:rPr>
              <a:t>up </a:t>
            </a:r>
            <a:r>
              <a:rPr dirty="0" sz="1450" spc="-10">
                <a:latin typeface="Times New Roman"/>
                <a:cs typeface="Times New Roman"/>
              </a:rPr>
              <a:t>to  </a:t>
            </a:r>
            <a:r>
              <a:rPr dirty="0" sz="1450" spc="-20">
                <a:latin typeface="Times New Roman"/>
                <a:cs typeface="Times New Roman"/>
              </a:rPr>
              <a:t>Bloomsbury, there’s </a:t>
            </a:r>
            <a:r>
              <a:rPr dirty="0" sz="1450" spc="-5">
                <a:latin typeface="Times New Roman"/>
                <a:cs typeface="Times New Roman"/>
              </a:rPr>
              <a:t>no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trouble. </a:t>
            </a:r>
            <a:r>
              <a:rPr dirty="0" sz="1450" spc="-70">
                <a:latin typeface="Times New Roman"/>
                <a:cs typeface="Times New Roman"/>
              </a:rPr>
              <a:t>We </a:t>
            </a:r>
            <a:r>
              <a:rPr dirty="0" sz="1450" spc="-10">
                <a:latin typeface="Times New Roman"/>
                <a:cs typeface="Times New Roman"/>
              </a:rPr>
              <a:t>bury him in the </a:t>
            </a:r>
            <a:r>
              <a:rPr dirty="0" sz="1450" spc="-20">
                <a:latin typeface="Times New Roman"/>
                <a:cs typeface="Times New Roman"/>
              </a:rPr>
              <a:t>cellar, </a:t>
            </a:r>
            <a:r>
              <a:rPr dirty="0" sz="1450" spc="-10">
                <a:latin typeface="Times New Roman"/>
                <a:cs typeface="Times New Roman"/>
              </a:rPr>
              <a:t>which seems  made for it; and then all </a:t>
            </a: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do </a:t>
            </a:r>
            <a:r>
              <a:rPr dirty="0" sz="1450" spc="-10">
                <a:latin typeface="Times New Roman"/>
                <a:cs typeface="Times New Roman"/>
              </a:rPr>
              <a:t>is to start </a:t>
            </a:r>
            <a:r>
              <a:rPr dirty="0" sz="1450" spc="-5">
                <a:latin typeface="Times New Roman"/>
                <a:cs typeface="Times New Roman"/>
              </a:rPr>
              <a:t>out </a:t>
            </a:r>
            <a:r>
              <a:rPr dirty="0" sz="1450" spc="-10">
                <a:latin typeface="Times New Roman"/>
                <a:cs typeface="Times New Roman"/>
              </a:rPr>
              <a:t>and find </a:t>
            </a:r>
            <a:r>
              <a:rPr dirty="0" sz="1450" spc="-5">
                <a:latin typeface="Times New Roman"/>
                <a:cs typeface="Times New Roman"/>
              </a:rPr>
              <a:t>a </a:t>
            </a:r>
            <a:r>
              <a:rPr dirty="0" sz="1450" spc="-10">
                <a:latin typeface="Times New Roman"/>
                <a:cs typeface="Times New Roman"/>
              </a:rPr>
              <a:t>venal</a:t>
            </a:r>
            <a:r>
              <a:rPr dirty="0" sz="1450" spc="145">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‘Why </a:t>
            </a:r>
            <a:r>
              <a:rPr dirty="0" sz="1450" spc="-15">
                <a:latin typeface="Times New Roman"/>
                <a:cs typeface="Times New Roman"/>
              </a:rPr>
              <a:t>can’t </a:t>
            </a:r>
            <a:r>
              <a:rPr dirty="0" sz="1450" spc="-10">
                <a:latin typeface="Times New Roman"/>
                <a:cs typeface="Times New Roman"/>
              </a:rPr>
              <a:t>we leave him where </a:t>
            </a:r>
            <a:r>
              <a:rPr dirty="0" sz="1450" spc="-5">
                <a:latin typeface="Times New Roman"/>
                <a:cs typeface="Times New Roman"/>
              </a:rPr>
              <a:t>he </a:t>
            </a:r>
            <a:r>
              <a:rPr dirty="0" sz="1450" spc="-10">
                <a:latin typeface="Times New Roman"/>
                <a:cs typeface="Times New Roman"/>
              </a:rPr>
              <a:t>is?’ asked</a:t>
            </a:r>
            <a:r>
              <a:rPr dirty="0" sz="1450" spc="-7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‘Because we know nothing about the </a:t>
            </a:r>
            <a:r>
              <a:rPr dirty="0" sz="1450" spc="-20">
                <a:latin typeface="Times New Roman"/>
                <a:cs typeface="Times New Roman"/>
              </a:rPr>
              <a:t>country,’ </a:t>
            </a:r>
            <a:r>
              <a:rPr dirty="0" sz="1450" spc="-10">
                <a:latin typeface="Times New Roman"/>
                <a:cs typeface="Times New Roman"/>
              </a:rPr>
              <a:t>retorted Morris. ‘This wood  may </a:t>
            </a:r>
            <a:r>
              <a:rPr dirty="0" sz="1450" spc="-5">
                <a:latin typeface="Times New Roman"/>
                <a:cs typeface="Times New Roman"/>
              </a:rPr>
              <a:t>be a </a:t>
            </a:r>
            <a:r>
              <a:rPr dirty="0" sz="1450" spc="-10">
                <a:latin typeface="Times New Roman"/>
                <a:cs typeface="Times New Roman"/>
              </a:rPr>
              <a:t>regular lovers’ walk. </a:t>
            </a:r>
            <a:r>
              <a:rPr dirty="0" sz="1450" spc="-20">
                <a:latin typeface="Times New Roman"/>
                <a:cs typeface="Times New Roman"/>
              </a:rPr>
              <a:t>Turn </a:t>
            </a:r>
            <a:r>
              <a:rPr dirty="0" sz="1450" spc="-5">
                <a:latin typeface="Times New Roman"/>
                <a:cs typeface="Times New Roman"/>
              </a:rPr>
              <a:t>your </a:t>
            </a:r>
            <a:r>
              <a:rPr dirty="0" sz="1450" spc="-10">
                <a:latin typeface="Times New Roman"/>
                <a:cs typeface="Times New Roman"/>
              </a:rPr>
              <a:t>mind to the real </a:t>
            </a:r>
            <a:r>
              <a:rPr dirty="0" sz="1450" spc="-20">
                <a:latin typeface="Times New Roman"/>
                <a:cs typeface="Times New Roman"/>
              </a:rPr>
              <a:t>difficulty. </a:t>
            </a:r>
            <a:r>
              <a:rPr dirty="0" sz="1450" spc="-10">
                <a:latin typeface="Times New Roman"/>
                <a:cs typeface="Times New Roman"/>
              </a:rPr>
              <a:t>How are  we to get him </a:t>
            </a:r>
            <a:r>
              <a:rPr dirty="0" sz="1450" spc="-5">
                <a:latin typeface="Times New Roman"/>
                <a:cs typeface="Times New Roman"/>
              </a:rPr>
              <a:t>up </a:t>
            </a:r>
            <a:r>
              <a:rPr dirty="0" sz="1450" spc="-10">
                <a:latin typeface="Times New Roman"/>
                <a:cs typeface="Times New Roman"/>
              </a:rPr>
              <a:t>to</a:t>
            </a:r>
            <a:r>
              <a:rPr dirty="0" sz="1450" spc="10">
                <a:latin typeface="Times New Roman"/>
                <a:cs typeface="Times New Roman"/>
              </a:rPr>
              <a:t> </a:t>
            </a:r>
            <a:r>
              <a:rPr dirty="0" sz="1450" spc="-10">
                <a:latin typeface="Times New Roman"/>
                <a:cs typeface="Times New Roman"/>
              </a:rPr>
              <a:t>Bloomsbury?’</a:t>
            </a:r>
            <a:endParaRPr sz="1450">
              <a:latin typeface="Times New Roman"/>
              <a:cs typeface="Times New Roman"/>
            </a:endParaRPr>
          </a:p>
          <a:p>
            <a:pPr algn="just" marL="12700" marR="5715" indent="255904">
              <a:lnSpc>
                <a:spcPts val="1730"/>
              </a:lnSpc>
              <a:spcBef>
                <a:spcPts val="715"/>
              </a:spcBef>
            </a:pPr>
            <a:r>
              <a:rPr dirty="0" sz="1450" spc="-30">
                <a:latin typeface="Times New Roman"/>
                <a:cs typeface="Times New Roman"/>
              </a:rPr>
              <a:t>Various </a:t>
            </a:r>
            <a:r>
              <a:rPr dirty="0" sz="1450" spc="-10">
                <a:latin typeface="Times New Roman"/>
                <a:cs typeface="Times New Roman"/>
              </a:rPr>
              <a:t>schemes were mooted and rejected. The railway station at  Browndean was,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out of </a:t>
            </a:r>
            <a:r>
              <a:rPr dirty="0" sz="1450" spc="-10">
                <a:latin typeface="Times New Roman"/>
                <a:cs typeface="Times New Roman"/>
              </a:rPr>
              <a:t>the question, for it would now </a:t>
            </a:r>
            <a:r>
              <a:rPr dirty="0" sz="1450" spc="-5">
                <a:latin typeface="Times New Roman"/>
                <a:cs typeface="Times New Roman"/>
              </a:rPr>
              <a:t>be a </a:t>
            </a:r>
            <a:r>
              <a:rPr dirty="0" sz="1450" spc="-10">
                <a:latin typeface="Times New Roman"/>
                <a:cs typeface="Times New Roman"/>
              </a:rPr>
              <a:t>centre </a:t>
            </a:r>
            <a:r>
              <a:rPr dirty="0" sz="1450" spc="-5">
                <a:latin typeface="Times New Roman"/>
                <a:cs typeface="Times New Roman"/>
              </a:rPr>
              <a:t>of  </a:t>
            </a:r>
            <a:r>
              <a:rPr dirty="0" sz="1450" spc="-10">
                <a:latin typeface="Times New Roman"/>
                <a:cs typeface="Times New Roman"/>
              </a:rPr>
              <a:t>curiosity and gossip, and (of all things) they would </a:t>
            </a:r>
            <a:r>
              <a:rPr dirty="0" sz="1450" spc="-5">
                <a:latin typeface="Times New Roman"/>
                <a:cs typeface="Times New Roman"/>
              </a:rPr>
              <a:t>be </a:t>
            </a:r>
            <a:r>
              <a:rPr dirty="0" sz="1450" spc="-10">
                <a:latin typeface="Times New Roman"/>
                <a:cs typeface="Times New Roman"/>
              </a:rPr>
              <a:t>least able to dispatch </a:t>
            </a:r>
            <a:r>
              <a:rPr dirty="0" sz="1450" spc="-5">
                <a:latin typeface="Times New Roman"/>
                <a:cs typeface="Times New Roman"/>
              </a:rPr>
              <a:t>a  </a:t>
            </a:r>
            <a:r>
              <a:rPr dirty="0" sz="1450" spc="-10">
                <a:latin typeface="Times New Roman"/>
                <a:cs typeface="Times New Roman"/>
              </a:rPr>
              <a:t>dead </a:t>
            </a:r>
            <a:r>
              <a:rPr dirty="0" sz="1450" spc="-5">
                <a:latin typeface="Times New Roman"/>
                <a:cs typeface="Times New Roman"/>
              </a:rPr>
              <a:t>body </a:t>
            </a:r>
            <a:r>
              <a:rPr dirty="0" sz="1450" spc="-10">
                <a:latin typeface="Times New Roman"/>
                <a:cs typeface="Times New Roman"/>
              </a:rPr>
              <a:t>without remark. John feebly proposed getting an ale-cask and  sending it as </a:t>
            </a:r>
            <a:r>
              <a:rPr dirty="0" sz="1450" spc="-20">
                <a:latin typeface="Times New Roman"/>
                <a:cs typeface="Times New Roman"/>
              </a:rPr>
              <a:t>beer, </a:t>
            </a:r>
            <a:r>
              <a:rPr dirty="0" sz="1450" spc="-5">
                <a:latin typeface="Times New Roman"/>
                <a:cs typeface="Times New Roman"/>
              </a:rPr>
              <a:t>but </a:t>
            </a:r>
            <a:r>
              <a:rPr dirty="0" sz="1450" spc="-10">
                <a:latin typeface="Times New Roman"/>
                <a:cs typeface="Times New Roman"/>
              </a:rPr>
              <a:t>the objections to this course were so overwhelming that  Morris scorned to </a:t>
            </a:r>
            <a:r>
              <a:rPr dirty="0" sz="1450" spc="-20">
                <a:latin typeface="Times New Roman"/>
                <a:cs typeface="Times New Roman"/>
              </a:rPr>
              <a:t>answer. </a:t>
            </a:r>
            <a:r>
              <a:rPr dirty="0" sz="1450" spc="-10">
                <a:latin typeface="Times New Roman"/>
                <a:cs typeface="Times New Roman"/>
              </a:rPr>
              <a:t>The purchase </a:t>
            </a:r>
            <a:r>
              <a:rPr dirty="0" sz="1450" spc="-5">
                <a:latin typeface="Times New Roman"/>
                <a:cs typeface="Times New Roman"/>
              </a:rPr>
              <a:t>of a </a:t>
            </a:r>
            <a:r>
              <a:rPr dirty="0" sz="1450" spc="-10">
                <a:latin typeface="Times New Roman"/>
                <a:cs typeface="Times New Roman"/>
              </a:rPr>
              <a:t>packing-case seemed equally  hopeless, for why should two gentlemen without baggage </a:t>
            </a:r>
            <a:r>
              <a:rPr dirty="0" sz="1450" spc="-5">
                <a:latin typeface="Times New Roman"/>
                <a:cs typeface="Times New Roman"/>
              </a:rPr>
              <a:t>of </a:t>
            </a:r>
            <a:r>
              <a:rPr dirty="0" sz="1450" spc="-10">
                <a:latin typeface="Times New Roman"/>
                <a:cs typeface="Times New Roman"/>
              </a:rPr>
              <a:t>any kind require  </a:t>
            </a:r>
            <a:r>
              <a:rPr dirty="0" sz="1450" spc="-5">
                <a:latin typeface="Times New Roman"/>
                <a:cs typeface="Times New Roman"/>
              </a:rPr>
              <a:t>a </a:t>
            </a:r>
            <a:r>
              <a:rPr dirty="0" sz="1450" spc="-10">
                <a:latin typeface="Times New Roman"/>
                <a:cs typeface="Times New Roman"/>
              </a:rPr>
              <a:t>packing-case? They would </a:t>
            </a:r>
            <a:r>
              <a:rPr dirty="0" sz="1450" spc="-5">
                <a:latin typeface="Times New Roman"/>
                <a:cs typeface="Times New Roman"/>
              </a:rPr>
              <a:t>be </a:t>
            </a:r>
            <a:r>
              <a:rPr dirty="0" sz="1450" spc="-10">
                <a:latin typeface="Times New Roman"/>
                <a:cs typeface="Times New Roman"/>
              </a:rPr>
              <a:t>more likely to require clean</a:t>
            </a:r>
            <a:r>
              <a:rPr dirty="0" sz="1450" spc="50">
                <a:latin typeface="Times New Roman"/>
                <a:cs typeface="Times New Roman"/>
              </a:rPr>
              <a:t> </a:t>
            </a:r>
            <a:r>
              <a:rPr dirty="0" sz="1450" spc="-10">
                <a:latin typeface="Times New Roman"/>
                <a:cs typeface="Times New Roman"/>
              </a:rPr>
              <a:t>linen.</a:t>
            </a:r>
            <a:endParaRPr sz="1450">
              <a:latin typeface="Times New Roman"/>
              <a:cs typeface="Times New Roman"/>
            </a:endParaRPr>
          </a:p>
          <a:p>
            <a:pPr algn="just" marL="12700" marR="5080" indent="255904">
              <a:lnSpc>
                <a:spcPts val="1730"/>
              </a:lnSpc>
              <a:spcBef>
                <a:spcPts val="780"/>
              </a:spcBef>
            </a:pPr>
            <a:r>
              <a:rPr dirty="0" sz="1450" spc="-50">
                <a:latin typeface="Times New Roman"/>
                <a:cs typeface="Times New Roman"/>
              </a:rPr>
              <a:t>‘We </a:t>
            </a:r>
            <a:r>
              <a:rPr dirty="0" sz="1450" spc="-10">
                <a:latin typeface="Times New Roman"/>
                <a:cs typeface="Times New Roman"/>
              </a:rPr>
              <a:t>are working </a:t>
            </a:r>
            <a:r>
              <a:rPr dirty="0" sz="1450" spc="-5">
                <a:latin typeface="Times New Roman"/>
                <a:cs typeface="Times New Roman"/>
              </a:rPr>
              <a:t>on </a:t>
            </a:r>
            <a:r>
              <a:rPr dirty="0" sz="1450" spc="-10">
                <a:latin typeface="Times New Roman"/>
                <a:cs typeface="Times New Roman"/>
              </a:rPr>
              <a:t>wrong lines,’ cried Morris at last. ‘The thing must </a:t>
            </a:r>
            <a:r>
              <a:rPr dirty="0" sz="1450" spc="-5">
                <a:latin typeface="Times New Roman"/>
                <a:cs typeface="Times New Roman"/>
              </a:rPr>
              <a:t>be  gone </a:t>
            </a:r>
            <a:r>
              <a:rPr dirty="0" sz="1450" spc="-10">
                <a:latin typeface="Times New Roman"/>
                <a:cs typeface="Times New Roman"/>
              </a:rPr>
              <a:t>about more </a:t>
            </a:r>
            <a:r>
              <a:rPr dirty="0" sz="1450" spc="-20">
                <a:latin typeface="Times New Roman"/>
                <a:cs typeface="Times New Roman"/>
              </a:rPr>
              <a:t>carefully. </a:t>
            </a:r>
            <a:r>
              <a:rPr dirty="0" sz="1450" spc="-10">
                <a:latin typeface="Times New Roman"/>
                <a:cs typeface="Times New Roman"/>
              </a:rPr>
              <a:t>Suppose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excitedly, </a:t>
            </a:r>
            <a:r>
              <a:rPr dirty="0" sz="1450" spc="-10">
                <a:latin typeface="Times New Roman"/>
                <a:cs typeface="Times New Roman"/>
              </a:rPr>
              <a:t>speaking </a:t>
            </a:r>
            <a:r>
              <a:rPr dirty="0" sz="1450" spc="-5">
                <a:latin typeface="Times New Roman"/>
                <a:cs typeface="Times New Roman"/>
              </a:rPr>
              <a:t>by </a:t>
            </a:r>
            <a:r>
              <a:rPr dirty="0" sz="1450" spc="-10">
                <a:latin typeface="Times New Roman"/>
                <a:cs typeface="Times New Roman"/>
              </a:rPr>
              <a:t>fits  and starts, as if </a:t>
            </a:r>
            <a:r>
              <a:rPr dirty="0" sz="1450" spc="-5">
                <a:latin typeface="Times New Roman"/>
                <a:cs typeface="Times New Roman"/>
              </a:rPr>
              <a:t>he </a:t>
            </a:r>
            <a:r>
              <a:rPr dirty="0" sz="1450" spc="-10">
                <a:latin typeface="Times New Roman"/>
                <a:cs typeface="Times New Roman"/>
              </a:rPr>
              <a:t>were thinking aloud, ‘suppose we rent </a:t>
            </a:r>
            <a:r>
              <a:rPr dirty="0" sz="1450" spc="-5">
                <a:latin typeface="Times New Roman"/>
                <a:cs typeface="Times New Roman"/>
              </a:rPr>
              <a:t>a </a:t>
            </a:r>
            <a:r>
              <a:rPr dirty="0" sz="1450" spc="-10">
                <a:latin typeface="Times New Roman"/>
                <a:cs typeface="Times New Roman"/>
              </a:rPr>
              <a:t>cottage </a:t>
            </a:r>
            <a:r>
              <a:rPr dirty="0" sz="1450" spc="-5">
                <a:latin typeface="Times New Roman"/>
                <a:cs typeface="Times New Roman"/>
              </a:rPr>
              <a:t>by </a:t>
            </a:r>
            <a:r>
              <a:rPr dirty="0" sz="1450" spc="-10">
                <a:latin typeface="Times New Roman"/>
                <a:cs typeface="Times New Roman"/>
              </a:rPr>
              <a:t>the  month. A householder can </a:t>
            </a:r>
            <a:r>
              <a:rPr dirty="0" sz="1450" spc="-5">
                <a:latin typeface="Times New Roman"/>
                <a:cs typeface="Times New Roman"/>
              </a:rPr>
              <a:t>buy a </a:t>
            </a:r>
            <a:r>
              <a:rPr dirty="0" sz="1450" spc="-10">
                <a:latin typeface="Times New Roman"/>
                <a:cs typeface="Times New Roman"/>
              </a:rPr>
              <a:t>packing-case without remark. Then suppose  we clear the people </a:t>
            </a:r>
            <a:r>
              <a:rPr dirty="0" sz="1450" spc="-5">
                <a:latin typeface="Times New Roman"/>
                <a:cs typeface="Times New Roman"/>
              </a:rPr>
              <a:t>out </a:t>
            </a:r>
            <a:r>
              <a:rPr dirty="0" sz="1450" spc="-25">
                <a:latin typeface="Times New Roman"/>
                <a:cs typeface="Times New Roman"/>
              </a:rPr>
              <a:t>today, </a:t>
            </a:r>
            <a:r>
              <a:rPr dirty="0" sz="1450" spc="-10">
                <a:latin typeface="Times New Roman"/>
                <a:cs typeface="Times New Roman"/>
              </a:rPr>
              <a:t>get the packing-case tonight, and tomorrow </a:t>
            </a:r>
            <a:r>
              <a:rPr dirty="0" sz="1450" spc="-5">
                <a:latin typeface="Times New Roman"/>
                <a:cs typeface="Times New Roman"/>
              </a:rPr>
              <a:t>I  </a:t>
            </a:r>
            <a:r>
              <a:rPr dirty="0" sz="1450" spc="-10">
                <a:latin typeface="Times New Roman"/>
                <a:cs typeface="Times New Roman"/>
              </a:rPr>
              <a:t>hire </a:t>
            </a:r>
            <a:r>
              <a:rPr dirty="0" sz="1450" spc="-5">
                <a:latin typeface="Times New Roman"/>
                <a:cs typeface="Times New Roman"/>
              </a:rPr>
              <a:t>a </a:t>
            </a:r>
            <a:r>
              <a:rPr dirty="0" sz="1450" spc="-10">
                <a:latin typeface="Times New Roman"/>
                <a:cs typeface="Times New Roman"/>
              </a:rPr>
              <a:t>carriage </a:t>
            </a:r>
            <a:r>
              <a:rPr dirty="0" sz="1450" spc="-5">
                <a:latin typeface="Times New Roman"/>
                <a:cs typeface="Times New Roman"/>
              </a:rPr>
              <a:t>or a </a:t>
            </a:r>
            <a:r>
              <a:rPr dirty="0" sz="1450" spc="-10">
                <a:latin typeface="Times New Roman"/>
                <a:cs typeface="Times New Roman"/>
              </a:rPr>
              <a:t>cart that we could drive ourselves—and take the </a:t>
            </a:r>
            <a:r>
              <a:rPr dirty="0" sz="1450" spc="-5">
                <a:latin typeface="Times New Roman"/>
                <a:cs typeface="Times New Roman"/>
              </a:rPr>
              <a:t>box, or  </a:t>
            </a:r>
            <a:r>
              <a:rPr dirty="0" sz="1450" spc="-10">
                <a:latin typeface="Times New Roman"/>
                <a:cs typeface="Times New Roman"/>
              </a:rPr>
              <a:t>whatever we get, to Ringwood </a:t>
            </a:r>
            <a:r>
              <a:rPr dirty="0" sz="1450" spc="-5">
                <a:latin typeface="Times New Roman"/>
                <a:cs typeface="Times New Roman"/>
              </a:rPr>
              <a:t>or </a:t>
            </a:r>
            <a:r>
              <a:rPr dirty="0" sz="1450" spc="-15">
                <a:latin typeface="Times New Roman"/>
                <a:cs typeface="Times New Roman"/>
              </a:rPr>
              <a:t>Lyndhurst </a:t>
            </a:r>
            <a:r>
              <a:rPr dirty="0" sz="1450" spc="-5">
                <a:latin typeface="Times New Roman"/>
                <a:cs typeface="Times New Roman"/>
              </a:rPr>
              <a:t>or </a:t>
            </a:r>
            <a:r>
              <a:rPr dirty="0" sz="1450" spc="-10">
                <a:latin typeface="Times New Roman"/>
                <a:cs typeface="Times New Roman"/>
              </a:rPr>
              <a:t>somewhere; we could label it  “specimens”, don’t </a:t>
            </a:r>
            <a:r>
              <a:rPr dirty="0" sz="1450" spc="-5">
                <a:latin typeface="Times New Roman"/>
                <a:cs typeface="Times New Roman"/>
              </a:rPr>
              <a:t>you </a:t>
            </a:r>
            <a:r>
              <a:rPr dirty="0" sz="1450" spc="-10">
                <a:latin typeface="Times New Roman"/>
                <a:cs typeface="Times New Roman"/>
              </a:rPr>
              <a:t>see? </a:t>
            </a:r>
            <a:r>
              <a:rPr dirty="0" sz="1450" spc="-20">
                <a:latin typeface="Times New Roman"/>
                <a:cs typeface="Times New Roman"/>
              </a:rPr>
              <a:t>Johnny, </a:t>
            </a:r>
            <a:r>
              <a:rPr dirty="0" sz="1450" spc="-5">
                <a:latin typeface="Times New Roman"/>
                <a:cs typeface="Times New Roman"/>
              </a:rPr>
              <a:t>I </a:t>
            </a:r>
            <a:r>
              <a:rPr dirty="0" sz="1450" spc="-10">
                <a:latin typeface="Times New Roman"/>
                <a:cs typeface="Times New Roman"/>
              </a:rPr>
              <a:t>believe I’ve </a:t>
            </a:r>
            <a:r>
              <a:rPr dirty="0" sz="1450" spc="-5">
                <a:latin typeface="Times New Roman"/>
                <a:cs typeface="Times New Roman"/>
              </a:rPr>
              <a:t>hit </a:t>
            </a:r>
            <a:r>
              <a:rPr dirty="0" sz="1450" spc="-10">
                <a:latin typeface="Times New Roman"/>
                <a:cs typeface="Times New Roman"/>
              </a:rPr>
              <a:t>the nail at</a:t>
            </a:r>
            <a:r>
              <a:rPr dirty="0" sz="1450" spc="65">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268605">
              <a:lnSpc>
                <a:spcPct val="100000"/>
              </a:lnSpc>
              <a:spcBef>
                <a:spcPts val="715"/>
              </a:spcBef>
            </a:pPr>
            <a:r>
              <a:rPr dirty="0" sz="1450" spc="-30">
                <a:latin typeface="Times New Roman"/>
                <a:cs typeface="Times New Roman"/>
              </a:rPr>
              <a:t>‘Well, </a:t>
            </a:r>
            <a:r>
              <a:rPr dirty="0" sz="1450" spc="-10">
                <a:latin typeface="Times New Roman"/>
                <a:cs typeface="Times New Roman"/>
              </a:rPr>
              <a:t>it sounds more feasible,’ admitted</a:t>
            </a:r>
            <a:r>
              <a:rPr dirty="0" sz="1450" spc="-6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‘Of course we must take assumed names,’ continued Morris. ‘It</a:t>
            </a:r>
            <a:r>
              <a:rPr dirty="0" sz="1450" spc="135">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439275"/>
          </a:xfrm>
          <a:prstGeom prst="rect">
            <a:avLst/>
          </a:prstGeom>
        </p:spPr>
        <p:txBody>
          <a:bodyPr wrap="square" lIns="0" tIns="11430" rIns="0" bIns="0" rtlCol="0" vert="horz">
            <a:spAutoFit/>
          </a:bodyPr>
          <a:lstStyle/>
          <a:p>
            <a:pPr algn="just" marL="12700" marR="8255">
              <a:lnSpc>
                <a:spcPct val="100000"/>
              </a:lnSpc>
              <a:spcBef>
                <a:spcPts val="90"/>
              </a:spcBef>
            </a:pPr>
            <a:r>
              <a:rPr dirty="0" sz="1450" spc="-10">
                <a:latin typeface="Times New Roman"/>
                <a:cs typeface="Times New Roman"/>
              </a:rPr>
              <a:t>never </a:t>
            </a:r>
            <a:r>
              <a:rPr dirty="0" sz="1450" spc="-5">
                <a:latin typeface="Times New Roman"/>
                <a:cs typeface="Times New Roman"/>
              </a:rPr>
              <a:t>do </a:t>
            </a:r>
            <a:r>
              <a:rPr dirty="0" sz="1450" spc="-10">
                <a:latin typeface="Times New Roman"/>
                <a:cs typeface="Times New Roman"/>
              </a:rPr>
              <a:t>to keep </a:t>
            </a:r>
            <a:r>
              <a:rPr dirty="0" sz="1450" spc="-5">
                <a:latin typeface="Times New Roman"/>
                <a:cs typeface="Times New Roman"/>
              </a:rPr>
              <a:t>our </a:t>
            </a:r>
            <a:r>
              <a:rPr dirty="0" sz="1450" spc="-10">
                <a:latin typeface="Times New Roman"/>
                <a:cs typeface="Times New Roman"/>
              </a:rPr>
              <a:t>own. What </a:t>
            </a:r>
            <a:r>
              <a:rPr dirty="0" sz="1450" spc="-5">
                <a:latin typeface="Times New Roman"/>
                <a:cs typeface="Times New Roman"/>
              </a:rPr>
              <a:t>do you </a:t>
            </a:r>
            <a:r>
              <a:rPr dirty="0" sz="1450" spc="-10">
                <a:latin typeface="Times New Roman"/>
                <a:cs typeface="Times New Roman"/>
              </a:rPr>
              <a:t>say to “Masterman” itself? It sounds  quiet and</a:t>
            </a:r>
            <a:r>
              <a:rPr dirty="0" sz="1450" spc="-5">
                <a:latin typeface="Times New Roman"/>
                <a:cs typeface="Times New Roman"/>
              </a:rPr>
              <a:t> </a:t>
            </a:r>
            <a:r>
              <a:rPr dirty="0" sz="1450" spc="-10">
                <a:latin typeface="Times New Roman"/>
                <a:cs typeface="Times New Roman"/>
              </a:rPr>
              <a:t>dignified.’</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 will NOT take the name </a:t>
            </a:r>
            <a:r>
              <a:rPr dirty="0" sz="1450" spc="-5">
                <a:latin typeface="Times New Roman"/>
                <a:cs typeface="Times New Roman"/>
              </a:rPr>
              <a:t>of </a:t>
            </a:r>
            <a:r>
              <a:rPr dirty="0" sz="1450" spc="-10">
                <a:latin typeface="Times New Roman"/>
                <a:cs typeface="Times New Roman"/>
              </a:rPr>
              <a:t>Masterman,’ returned his brother; ‘you </a:t>
            </a:r>
            <a:r>
              <a:rPr dirty="0" sz="1450" spc="-35">
                <a:latin typeface="Times New Roman"/>
                <a:cs typeface="Times New Roman"/>
              </a:rPr>
              <a:t>may,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I </a:t>
            </a:r>
            <a:r>
              <a:rPr dirty="0" sz="1450" spc="-10">
                <a:latin typeface="Times New Roman"/>
                <a:cs typeface="Times New Roman"/>
              </a:rPr>
              <a:t>shall call myself </a:t>
            </a:r>
            <a:r>
              <a:rPr dirty="0" sz="1450" spc="-30">
                <a:latin typeface="Times New Roman"/>
                <a:cs typeface="Times New Roman"/>
              </a:rPr>
              <a:t>Vance—the </a:t>
            </a:r>
            <a:r>
              <a:rPr dirty="0" sz="1450" spc="-10">
                <a:latin typeface="Times New Roman"/>
                <a:cs typeface="Times New Roman"/>
              </a:rPr>
              <a:t>Great </a:t>
            </a:r>
            <a:r>
              <a:rPr dirty="0" sz="1450" spc="-35">
                <a:latin typeface="Times New Roman"/>
                <a:cs typeface="Times New Roman"/>
              </a:rPr>
              <a:t>Vance; </a:t>
            </a:r>
            <a:r>
              <a:rPr dirty="0" sz="1450" spc="-10">
                <a:latin typeface="Times New Roman"/>
                <a:cs typeface="Times New Roman"/>
              </a:rPr>
              <a:t>positively the last six  nights. </a:t>
            </a:r>
            <a:r>
              <a:rPr dirty="0" sz="1450" spc="-20">
                <a:latin typeface="Times New Roman"/>
                <a:cs typeface="Times New Roman"/>
              </a:rPr>
              <a:t>There’s </a:t>
            </a:r>
            <a:r>
              <a:rPr dirty="0" sz="1450" spc="-10">
                <a:latin typeface="Times New Roman"/>
                <a:cs typeface="Times New Roman"/>
              </a:rPr>
              <a:t>some </a:t>
            </a:r>
            <a:r>
              <a:rPr dirty="0" sz="1450" spc="-5">
                <a:latin typeface="Times New Roman"/>
                <a:cs typeface="Times New Roman"/>
              </a:rPr>
              <a:t>go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name like</a:t>
            </a:r>
            <a:r>
              <a:rPr dirty="0" sz="1450" spc="3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7620" indent="255904">
              <a:lnSpc>
                <a:spcPts val="1730"/>
              </a:lnSpc>
              <a:spcBef>
                <a:spcPts val="715"/>
              </a:spcBef>
            </a:pPr>
            <a:r>
              <a:rPr dirty="0" sz="1450" spc="-30">
                <a:latin typeface="Times New Roman"/>
                <a:cs typeface="Times New Roman"/>
              </a:rPr>
              <a:t>‘Vance?’ </a:t>
            </a:r>
            <a:r>
              <a:rPr dirty="0" sz="1450" spc="-10">
                <a:latin typeface="Times New Roman"/>
                <a:cs typeface="Times New Roman"/>
              </a:rPr>
              <a:t>cried Morris. ‘Do </a:t>
            </a:r>
            <a:r>
              <a:rPr dirty="0" sz="1450" spc="-5">
                <a:latin typeface="Times New Roman"/>
                <a:cs typeface="Times New Roman"/>
              </a:rPr>
              <a:t>you </a:t>
            </a:r>
            <a:r>
              <a:rPr dirty="0" sz="1450" spc="-10">
                <a:latin typeface="Times New Roman"/>
                <a:cs typeface="Times New Roman"/>
              </a:rPr>
              <a:t>think we are playing </a:t>
            </a:r>
            <a:r>
              <a:rPr dirty="0" sz="1450" spc="-5">
                <a:latin typeface="Times New Roman"/>
                <a:cs typeface="Times New Roman"/>
              </a:rPr>
              <a:t>a </a:t>
            </a:r>
            <a:r>
              <a:rPr dirty="0" sz="1450" spc="-10">
                <a:latin typeface="Times New Roman"/>
                <a:cs typeface="Times New Roman"/>
              </a:rPr>
              <a:t>pantomime for </a:t>
            </a:r>
            <a:r>
              <a:rPr dirty="0" sz="1450" spc="-5">
                <a:latin typeface="Times New Roman"/>
                <a:cs typeface="Times New Roman"/>
              </a:rPr>
              <a:t>our  </a:t>
            </a:r>
            <a:r>
              <a:rPr dirty="0" sz="1450" spc="-10">
                <a:latin typeface="Times New Roman"/>
                <a:cs typeface="Times New Roman"/>
              </a:rPr>
              <a:t>amusement? There was never anybody named </a:t>
            </a:r>
            <a:r>
              <a:rPr dirty="0" sz="1450" spc="-40">
                <a:latin typeface="Times New Roman"/>
                <a:cs typeface="Times New Roman"/>
              </a:rPr>
              <a:t>Vance </a:t>
            </a:r>
            <a:r>
              <a:rPr dirty="0" sz="1450" spc="-10">
                <a:latin typeface="Times New Roman"/>
                <a:cs typeface="Times New Roman"/>
              </a:rPr>
              <a:t>who </a:t>
            </a:r>
            <a:r>
              <a:rPr dirty="0" sz="1450" spc="-15">
                <a:latin typeface="Times New Roman"/>
                <a:cs typeface="Times New Roman"/>
              </a:rPr>
              <a:t>wasn’t </a:t>
            </a:r>
            <a:r>
              <a:rPr dirty="0" sz="1450" spc="-5">
                <a:latin typeface="Times New Roman"/>
                <a:cs typeface="Times New Roman"/>
              </a:rPr>
              <a:t>a </a:t>
            </a:r>
            <a:r>
              <a:rPr dirty="0" sz="1450" spc="-10">
                <a:latin typeface="Times New Roman"/>
                <a:cs typeface="Times New Roman"/>
              </a:rPr>
              <a:t>music-hall  </a:t>
            </a:r>
            <a:r>
              <a:rPr dirty="0" sz="1450" spc="-20">
                <a:latin typeface="Times New Roman"/>
                <a:cs typeface="Times New Roman"/>
              </a:rPr>
              <a:t>singer.’</a:t>
            </a:r>
            <a:endParaRPr sz="1450">
              <a:latin typeface="Times New Roman"/>
              <a:cs typeface="Times New Roman"/>
            </a:endParaRPr>
          </a:p>
          <a:p>
            <a:pPr algn="just" marL="12700" marR="8890" indent="255904">
              <a:lnSpc>
                <a:spcPts val="1730"/>
              </a:lnSpc>
              <a:spcBef>
                <a:spcPts val="790"/>
              </a:spcBef>
            </a:pPr>
            <a:r>
              <a:rPr dirty="0" sz="1450" spc="-20">
                <a:latin typeface="Times New Roman"/>
                <a:cs typeface="Times New Roman"/>
              </a:rPr>
              <a:t>‘That’s </a:t>
            </a:r>
            <a:r>
              <a:rPr dirty="0" sz="1450" spc="-10">
                <a:latin typeface="Times New Roman"/>
                <a:cs typeface="Times New Roman"/>
              </a:rPr>
              <a:t>the beauty </a:t>
            </a:r>
            <a:r>
              <a:rPr dirty="0" sz="1450" spc="-5">
                <a:latin typeface="Times New Roman"/>
                <a:cs typeface="Times New Roman"/>
              </a:rPr>
              <a:t>of </a:t>
            </a:r>
            <a:r>
              <a:rPr dirty="0" sz="1450" spc="-10">
                <a:latin typeface="Times New Roman"/>
                <a:cs typeface="Times New Roman"/>
              </a:rPr>
              <a:t>it,’ returned </a:t>
            </a:r>
            <a:r>
              <a:rPr dirty="0" sz="1450" spc="-5">
                <a:latin typeface="Times New Roman"/>
                <a:cs typeface="Times New Roman"/>
              </a:rPr>
              <a:t>John; </a:t>
            </a:r>
            <a:r>
              <a:rPr dirty="0" sz="1450" spc="-10">
                <a:latin typeface="Times New Roman"/>
                <a:cs typeface="Times New Roman"/>
              </a:rPr>
              <a:t>‘it gives </a:t>
            </a:r>
            <a:r>
              <a:rPr dirty="0" sz="1450" spc="-5">
                <a:latin typeface="Times New Roman"/>
                <a:cs typeface="Times New Roman"/>
              </a:rPr>
              <a:t>you </a:t>
            </a:r>
            <a:r>
              <a:rPr dirty="0" sz="1450" spc="-10">
                <a:latin typeface="Times New Roman"/>
                <a:cs typeface="Times New Roman"/>
              </a:rPr>
              <a:t>some standing at  once. </a:t>
            </a:r>
            <a:r>
              <a:rPr dirty="0" sz="1450" spc="-60">
                <a:latin typeface="Times New Roman"/>
                <a:cs typeface="Times New Roman"/>
              </a:rPr>
              <a:t>You </a:t>
            </a:r>
            <a:r>
              <a:rPr dirty="0" sz="1450" spc="-10">
                <a:latin typeface="Times New Roman"/>
                <a:cs typeface="Times New Roman"/>
              </a:rPr>
              <a:t>may call yourself Fortescue till </a:t>
            </a:r>
            <a:r>
              <a:rPr dirty="0" sz="1450" spc="-25">
                <a:latin typeface="Times New Roman"/>
                <a:cs typeface="Times New Roman"/>
              </a:rPr>
              <a:t>all’s </a:t>
            </a:r>
            <a:r>
              <a:rPr dirty="0" sz="1450" spc="-10">
                <a:latin typeface="Times New Roman"/>
                <a:cs typeface="Times New Roman"/>
              </a:rPr>
              <a:t>blue, and </a:t>
            </a:r>
            <a:r>
              <a:rPr dirty="0" sz="1450" spc="-5">
                <a:latin typeface="Times New Roman"/>
                <a:cs typeface="Times New Roman"/>
              </a:rPr>
              <a:t>nobody </a:t>
            </a:r>
            <a:r>
              <a:rPr dirty="0" sz="1450" spc="-10">
                <a:latin typeface="Times New Roman"/>
                <a:cs typeface="Times New Roman"/>
              </a:rPr>
              <a:t>cares;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be </a:t>
            </a:r>
            <a:r>
              <a:rPr dirty="0" sz="1450" spc="-40">
                <a:latin typeface="Times New Roman"/>
                <a:cs typeface="Times New Roman"/>
              </a:rPr>
              <a:t>Vance </a:t>
            </a:r>
            <a:r>
              <a:rPr dirty="0" sz="1450" spc="-10">
                <a:latin typeface="Times New Roman"/>
                <a:cs typeface="Times New Roman"/>
              </a:rPr>
              <a:t>gives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a </a:t>
            </a:r>
            <a:r>
              <a:rPr dirty="0" sz="1450" spc="-10">
                <a:latin typeface="Times New Roman"/>
                <a:cs typeface="Times New Roman"/>
              </a:rPr>
              <a:t>natural</a:t>
            </a:r>
            <a:r>
              <a:rPr dirty="0" sz="1450" spc="35">
                <a:latin typeface="Times New Roman"/>
                <a:cs typeface="Times New Roman"/>
              </a:rPr>
              <a:t> </a:t>
            </a:r>
            <a:r>
              <a:rPr dirty="0" sz="1450" spc="-15">
                <a:latin typeface="Times New Roman"/>
                <a:cs typeface="Times New Roman"/>
              </a:rPr>
              <a:t>nobility.’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‘But </a:t>
            </a:r>
            <a:r>
              <a:rPr dirty="0" sz="1450" spc="-20">
                <a:latin typeface="Times New Roman"/>
                <a:cs typeface="Times New Roman"/>
              </a:rPr>
              <a:t>there’s </a:t>
            </a:r>
            <a:r>
              <a:rPr dirty="0" sz="1450" spc="-10">
                <a:latin typeface="Times New Roman"/>
                <a:cs typeface="Times New Roman"/>
              </a:rPr>
              <a:t>lots </a:t>
            </a:r>
            <a:r>
              <a:rPr dirty="0" sz="1450" spc="-5">
                <a:latin typeface="Times New Roman"/>
                <a:cs typeface="Times New Roman"/>
              </a:rPr>
              <a:t>of </a:t>
            </a:r>
            <a:r>
              <a:rPr dirty="0" sz="1450" spc="-10">
                <a:latin typeface="Times New Roman"/>
                <a:cs typeface="Times New Roman"/>
              </a:rPr>
              <a:t>other theatrical names,’ cried Morris. ‘Leybourne,  Irving, Brough,</a:t>
            </a:r>
            <a:r>
              <a:rPr dirty="0" sz="1450" spc="-5">
                <a:latin typeface="Times New Roman"/>
                <a:cs typeface="Times New Roman"/>
              </a:rPr>
              <a:t> </a:t>
            </a:r>
            <a:r>
              <a:rPr dirty="0" sz="1450" spc="-25">
                <a:latin typeface="Times New Roman"/>
                <a:cs typeface="Times New Roman"/>
              </a:rPr>
              <a:t>Toole—’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‘Devil </a:t>
            </a:r>
            <a:r>
              <a:rPr dirty="0" sz="1450" spc="-5">
                <a:latin typeface="Times New Roman"/>
                <a:cs typeface="Times New Roman"/>
              </a:rPr>
              <a:t>a one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take!’ returned his </a:t>
            </a:r>
            <a:r>
              <a:rPr dirty="0" sz="1450" spc="-20">
                <a:latin typeface="Times New Roman"/>
                <a:cs typeface="Times New Roman"/>
              </a:rPr>
              <a:t>brother. </a:t>
            </a:r>
            <a:r>
              <a:rPr dirty="0" sz="1450" spc="-10">
                <a:latin typeface="Times New Roman"/>
                <a:cs typeface="Times New Roman"/>
              </a:rPr>
              <a:t>‘I am going to have my little  lark </a:t>
            </a:r>
            <a:r>
              <a:rPr dirty="0" sz="1450" spc="-5">
                <a:latin typeface="Times New Roman"/>
                <a:cs typeface="Times New Roman"/>
              </a:rPr>
              <a:t>out of </a:t>
            </a:r>
            <a:r>
              <a:rPr dirty="0" sz="1450" spc="-10">
                <a:latin typeface="Times New Roman"/>
                <a:cs typeface="Times New Roman"/>
              </a:rPr>
              <a:t>this as well as</a:t>
            </a:r>
            <a:r>
              <a:rPr dirty="0" sz="1450" spc="1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2700" indent="255904">
              <a:lnSpc>
                <a:spcPts val="1730"/>
              </a:lnSpc>
              <a:spcBef>
                <a:spcPts val="790"/>
              </a:spcBef>
            </a:pPr>
            <a:r>
              <a:rPr dirty="0" sz="1450" spc="-45">
                <a:latin typeface="Times New Roman"/>
                <a:cs typeface="Times New Roman"/>
              </a:rPr>
              <a:t>‘Very </a:t>
            </a:r>
            <a:r>
              <a:rPr dirty="0" sz="1450" spc="-10">
                <a:latin typeface="Times New Roman"/>
                <a:cs typeface="Times New Roman"/>
              </a:rPr>
              <a:t>well,’ said Morris, who perceived that John was determined to carry  his point, ‘I shall </a:t>
            </a:r>
            <a:r>
              <a:rPr dirty="0" sz="1450" spc="-5">
                <a:latin typeface="Times New Roman"/>
                <a:cs typeface="Times New Roman"/>
              </a:rPr>
              <a:t>be </a:t>
            </a:r>
            <a:r>
              <a:rPr dirty="0" sz="1450" spc="-10">
                <a:latin typeface="Times New Roman"/>
                <a:cs typeface="Times New Roman"/>
              </a:rPr>
              <a:t>Robert</a:t>
            </a:r>
            <a:r>
              <a:rPr dirty="0" sz="1450" spc="10">
                <a:latin typeface="Times New Roman"/>
                <a:cs typeface="Times New Roman"/>
              </a:rPr>
              <a:t> </a:t>
            </a:r>
            <a:r>
              <a:rPr dirty="0" sz="1450" spc="-30">
                <a:latin typeface="Times New Roman"/>
                <a:cs typeface="Times New Roman"/>
              </a:rPr>
              <a:t>Vance.’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5">
                <a:latin typeface="Times New Roman"/>
                <a:cs typeface="Times New Roman"/>
              </a:rPr>
              <a:t>George </a:t>
            </a:r>
            <a:r>
              <a:rPr dirty="0" sz="1450" spc="-30">
                <a:latin typeface="Times New Roman"/>
                <a:cs typeface="Times New Roman"/>
              </a:rPr>
              <a:t>Vance,’ </a:t>
            </a:r>
            <a:r>
              <a:rPr dirty="0" sz="1450" spc="-10">
                <a:latin typeface="Times New Roman"/>
                <a:cs typeface="Times New Roman"/>
              </a:rPr>
              <a:t>cried </a:t>
            </a:r>
            <a:r>
              <a:rPr dirty="0" sz="1450" spc="-5">
                <a:latin typeface="Times New Roman"/>
                <a:cs typeface="Times New Roman"/>
              </a:rPr>
              <a:t>John, </a:t>
            </a:r>
            <a:r>
              <a:rPr dirty="0" sz="1450" spc="-10">
                <a:latin typeface="Times New Roman"/>
                <a:cs typeface="Times New Roman"/>
              </a:rPr>
              <a:t>‘the only original </a:t>
            </a:r>
            <a:r>
              <a:rPr dirty="0" sz="1450" spc="-15">
                <a:latin typeface="Times New Roman"/>
                <a:cs typeface="Times New Roman"/>
              </a:rPr>
              <a:t>George  </a:t>
            </a:r>
            <a:r>
              <a:rPr dirty="0" sz="1450" spc="-35">
                <a:latin typeface="Times New Roman"/>
                <a:cs typeface="Times New Roman"/>
              </a:rPr>
              <a:t>Vance! </a:t>
            </a:r>
            <a:r>
              <a:rPr dirty="0" sz="1450" spc="-10">
                <a:latin typeface="Times New Roman"/>
                <a:cs typeface="Times New Roman"/>
              </a:rPr>
              <a:t>Rally round the only</a:t>
            </a:r>
            <a:r>
              <a:rPr dirty="0" sz="1450" spc="40">
                <a:latin typeface="Times New Roman"/>
                <a:cs typeface="Times New Roman"/>
              </a:rPr>
              <a:t> </a:t>
            </a:r>
            <a:r>
              <a:rPr dirty="0" sz="1450" spc="-10">
                <a:latin typeface="Times New Roman"/>
                <a:cs typeface="Times New Roman"/>
              </a:rPr>
              <a:t>original!’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Repairing as well as they were able the disorder </a:t>
            </a:r>
            <a:r>
              <a:rPr dirty="0" sz="1450" spc="-5">
                <a:latin typeface="Times New Roman"/>
                <a:cs typeface="Times New Roman"/>
              </a:rPr>
              <a:t>of </a:t>
            </a:r>
            <a:r>
              <a:rPr dirty="0" sz="1450" spc="-10">
                <a:latin typeface="Times New Roman"/>
                <a:cs typeface="Times New Roman"/>
              </a:rPr>
              <a:t>their clothes, the  Finsbury brothers returned to Browndean </a:t>
            </a:r>
            <a:r>
              <a:rPr dirty="0" sz="1450" spc="-5">
                <a:latin typeface="Times New Roman"/>
                <a:cs typeface="Times New Roman"/>
              </a:rPr>
              <a:t>by a </a:t>
            </a:r>
            <a:r>
              <a:rPr dirty="0" sz="1450" spc="-10">
                <a:latin typeface="Times New Roman"/>
                <a:cs typeface="Times New Roman"/>
              </a:rPr>
              <a:t>circuitous route in quest </a:t>
            </a:r>
            <a:r>
              <a:rPr dirty="0" sz="1450" spc="-5">
                <a:latin typeface="Times New Roman"/>
                <a:cs typeface="Times New Roman"/>
              </a:rPr>
              <a:t>of  </a:t>
            </a:r>
            <a:r>
              <a:rPr dirty="0" sz="1450" spc="-10">
                <a:latin typeface="Times New Roman"/>
                <a:cs typeface="Times New Roman"/>
              </a:rPr>
              <a:t>luncheon and </a:t>
            </a:r>
            <a:r>
              <a:rPr dirty="0" sz="1450" spc="-5">
                <a:latin typeface="Times New Roman"/>
                <a:cs typeface="Times New Roman"/>
              </a:rPr>
              <a:t>a </a:t>
            </a:r>
            <a:r>
              <a:rPr dirty="0" sz="1450" spc="-10">
                <a:latin typeface="Times New Roman"/>
                <a:cs typeface="Times New Roman"/>
              </a:rPr>
              <a:t>suitable cottage. It is </a:t>
            </a:r>
            <a:r>
              <a:rPr dirty="0" sz="1450" spc="-5">
                <a:latin typeface="Times New Roman"/>
                <a:cs typeface="Times New Roman"/>
              </a:rPr>
              <a:t>not </a:t>
            </a:r>
            <a:r>
              <a:rPr dirty="0" sz="1450" spc="-10">
                <a:latin typeface="Times New Roman"/>
                <a:cs typeface="Times New Roman"/>
              </a:rPr>
              <a:t>always easy to drop at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notice </a:t>
            </a:r>
            <a:r>
              <a:rPr dirty="0" sz="1450" spc="-5">
                <a:latin typeface="Times New Roman"/>
                <a:cs typeface="Times New Roman"/>
              </a:rPr>
              <a:t>on a </a:t>
            </a:r>
            <a:r>
              <a:rPr dirty="0" sz="1450" spc="-10">
                <a:latin typeface="Times New Roman"/>
                <a:cs typeface="Times New Roman"/>
              </a:rPr>
              <a:t>furnished residence in </a:t>
            </a:r>
            <a:r>
              <a:rPr dirty="0" sz="1450" spc="-5">
                <a:latin typeface="Times New Roman"/>
                <a:cs typeface="Times New Roman"/>
              </a:rPr>
              <a:t>a </a:t>
            </a:r>
            <a:r>
              <a:rPr dirty="0" sz="1450" spc="-10">
                <a:latin typeface="Times New Roman"/>
                <a:cs typeface="Times New Roman"/>
              </a:rPr>
              <a:t>retired locality; </a:t>
            </a:r>
            <a:r>
              <a:rPr dirty="0" sz="1450" spc="-5">
                <a:latin typeface="Times New Roman"/>
                <a:cs typeface="Times New Roman"/>
              </a:rPr>
              <a:t>but </a:t>
            </a:r>
            <a:r>
              <a:rPr dirty="0" sz="1450" spc="-10">
                <a:latin typeface="Times New Roman"/>
                <a:cs typeface="Times New Roman"/>
              </a:rPr>
              <a:t>fortune presently  introduced </a:t>
            </a:r>
            <a:r>
              <a:rPr dirty="0" sz="1450" spc="-5">
                <a:latin typeface="Times New Roman"/>
                <a:cs typeface="Times New Roman"/>
              </a:rPr>
              <a:t>our </a:t>
            </a:r>
            <a:r>
              <a:rPr dirty="0" sz="1450" spc="-10">
                <a:latin typeface="Times New Roman"/>
                <a:cs typeface="Times New Roman"/>
              </a:rPr>
              <a:t>adventurers to </a:t>
            </a:r>
            <a:r>
              <a:rPr dirty="0" sz="1450" spc="-5">
                <a:latin typeface="Times New Roman"/>
                <a:cs typeface="Times New Roman"/>
              </a:rPr>
              <a:t>a </a:t>
            </a:r>
            <a:r>
              <a:rPr dirty="0" sz="1450" spc="-10">
                <a:latin typeface="Times New Roman"/>
                <a:cs typeface="Times New Roman"/>
              </a:rPr>
              <a:t>deaf </a:t>
            </a:r>
            <a:r>
              <a:rPr dirty="0" sz="1450" spc="-15">
                <a:latin typeface="Times New Roman"/>
                <a:cs typeface="Times New Roman"/>
              </a:rPr>
              <a:t>carpenter, </a:t>
            </a:r>
            <a:r>
              <a:rPr dirty="0" sz="1450" spc="-5">
                <a:latin typeface="Times New Roman"/>
                <a:cs typeface="Times New Roman"/>
              </a:rPr>
              <a:t>a </a:t>
            </a:r>
            <a:r>
              <a:rPr dirty="0" sz="1450" spc="-10">
                <a:latin typeface="Times New Roman"/>
                <a:cs typeface="Times New Roman"/>
              </a:rPr>
              <a:t>man rich in cottages </a:t>
            </a:r>
            <a:r>
              <a:rPr dirty="0" sz="1450" spc="-5">
                <a:latin typeface="Times New Roman"/>
                <a:cs typeface="Times New Roman"/>
              </a:rPr>
              <a:t>of </a:t>
            </a:r>
            <a:r>
              <a:rPr dirty="0" sz="1450" spc="-10">
                <a:latin typeface="Times New Roman"/>
                <a:cs typeface="Times New Roman"/>
              </a:rPr>
              <a:t>the  required description, and unaffectedly eager to supply their wants. The second  place they visited, standing, as it </a:t>
            </a:r>
            <a:r>
              <a:rPr dirty="0" sz="1450" spc="-5">
                <a:latin typeface="Times New Roman"/>
                <a:cs typeface="Times New Roman"/>
              </a:rPr>
              <a:t>did, </a:t>
            </a: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mile and </a:t>
            </a:r>
            <a:r>
              <a:rPr dirty="0" sz="1450" spc="-5">
                <a:latin typeface="Times New Roman"/>
                <a:cs typeface="Times New Roman"/>
              </a:rPr>
              <a:t>a </a:t>
            </a:r>
            <a:r>
              <a:rPr dirty="0" sz="1450" spc="-10">
                <a:latin typeface="Times New Roman"/>
                <a:cs typeface="Times New Roman"/>
              </a:rPr>
              <a:t>half from any  neighbours, caused them to exchange </a:t>
            </a:r>
            <a:r>
              <a:rPr dirty="0" sz="1450" spc="-5">
                <a:latin typeface="Times New Roman"/>
                <a:cs typeface="Times New Roman"/>
              </a:rPr>
              <a:t>a </a:t>
            </a:r>
            <a:r>
              <a:rPr dirty="0" sz="1450" spc="-10">
                <a:latin typeface="Times New Roman"/>
                <a:cs typeface="Times New Roman"/>
              </a:rPr>
              <a:t>glance </a:t>
            </a:r>
            <a:r>
              <a:rPr dirty="0" sz="1450" spc="-5">
                <a:latin typeface="Times New Roman"/>
                <a:cs typeface="Times New Roman"/>
              </a:rPr>
              <a:t>of </a:t>
            </a:r>
            <a:r>
              <a:rPr dirty="0" sz="1450" spc="-10">
                <a:latin typeface="Times New Roman"/>
                <a:cs typeface="Times New Roman"/>
              </a:rPr>
              <a:t>hope. On </a:t>
            </a:r>
            <a:r>
              <a:rPr dirty="0" sz="1450" spc="-5">
                <a:latin typeface="Times New Roman"/>
                <a:cs typeface="Times New Roman"/>
              </a:rPr>
              <a:t>a </a:t>
            </a:r>
            <a:r>
              <a:rPr dirty="0" sz="1450" spc="-10">
                <a:latin typeface="Times New Roman"/>
                <a:cs typeface="Times New Roman"/>
              </a:rPr>
              <a:t>nearer </a:t>
            </a:r>
            <a:r>
              <a:rPr dirty="0" sz="1450" spc="-30">
                <a:latin typeface="Times New Roman"/>
                <a:cs typeface="Times New Roman"/>
              </a:rPr>
              <a:t>view, </a:t>
            </a:r>
            <a:r>
              <a:rPr dirty="0" sz="1450" spc="-10">
                <a:latin typeface="Times New Roman"/>
                <a:cs typeface="Times New Roman"/>
              </a:rPr>
              <a:t>the  place was </a:t>
            </a:r>
            <a:r>
              <a:rPr dirty="0" sz="1450" spc="-5">
                <a:latin typeface="Times New Roman"/>
                <a:cs typeface="Times New Roman"/>
              </a:rPr>
              <a:t>not </a:t>
            </a:r>
            <a:r>
              <a:rPr dirty="0" sz="1450" spc="-10">
                <a:latin typeface="Times New Roman"/>
                <a:cs typeface="Times New Roman"/>
              </a:rPr>
              <a:t>without depressing features. It stood in </a:t>
            </a:r>
            <a:r>
              <a:rPr dirty="0" sz="1450" spc="-5">
                <a:latin typeface="Times New Roman"/>
                <a:cs typeface="Times New Roman"/>
              </a:rPr>
              <a:t>a </a:t>
            </a:r>
            <a:r>
              <a:rPr dirty="0" sz="1450" spc="-10">
                <a:latin typeface="Times New Roman"/>
                <a:cs typeface="Times New Roman"/>
              </a:rPr>
              <a:t>marshy-looking hollow  </a:t>
            </a:r>
            <a:r>
              <a:rPr dirty="0" sz="1450" spc="-5">
                <a:latin typeface="Times New Roman"/>
                <a:cs typeface="Times New Roman"/>
              </a:rPr>
              <a:t>of a </a:t>
            </a:r>
            <a:r>
              <a:rPr dirty="0" sz="1450" spc="-10">
                <a:latin typeface="Times New Roman"/>
                <a:cs typeface="Times New Roman"/>
              </a:rPr>
              <a:t>heath; tall trees obscured its windows; the thatch visibly rotted </a:t>
            </a:r>
            <a:r>
              <a:rPr dirty="0" sz="1450" spc="-5">
                <a:latin typeface="Times New Roman"/>
                <a:cs typeface="Times New Roman"/>
              </a:rPr>
              <a:t>on </a:t>
            </a:r>
            <a:r>
              <a:rPr dirty="0" sz="1450" spc="-10">
                <a:latin typeface="Times New Roman"/>
                <a:cs typeface="Times New Roman"/>
              </a:rPr>
              <a:t>the  rafters; and the walls were stained with splashes </a:t>
            </a:r>
            <a:r>
              <a:rPr dirty="0" sz="1450" spc="-5">
                <a:latin typeface="Times New Roman"/>
                <a:cs typeface="Times New Roman"/>
              </a:rPr>
              <a:t>of </a:t>
            </a:r>
            <a:r>
              <a:rPr dirty="0" sz="1450" spc="-10">
                <a:latin typeface="Times New Roman"/>
                <a:cs typeface="Times New Roman"/>
              </a:rPr>
              <a:t>unwholesome green. The  rooms were small, the ceilings </a:t>
            </a:r>
            <a:r>
              <a:rPr dirty="0" sz="1450" spc="-30">
                <a:latin typeface="Times New Roman"/>
                <a:cs typeface="Times New Roman"/>
              </a:rPr>
              <a:t>low, </a:t>
            </a:r>
            <a:r>
              <a:rPr dirty="0" sz="1450" spc="-10">
                <a:latin typeface="Times New Roman"/>
                <a:cs typeface="Times New Roman"/>
              </a:rPr>
              <a:t>the furniture merely nominal; </a:t>
            </a:r>
            <a:r>
              <a:rPr dirty="0" sz="1450" spc="-5">
                <a:latin typeface="Times New Roman"/>
                <a:cs typeface="Times New Roman"/>
              </a:rPr>
              <a:t>a </a:t>
            </a:r>
            <a:r>
              <a:rPr dirty="0" sz="1450" spc="-10">
                <a:latin typeface="Times New Roman"/>
                <a:cs typeface="Times New Roman"/>
              </a:rPr>
              <a:t>strange  chill and </a:t>
            </a:r>
            <a:r>
              <a:rPr dirty="0" sz="1450" spc="-5">
                <a:latin typeface="Times New Roman"/>
                <a:cs typeface="Times New Roman"/>
              </a:rPr>
              <a:t>a </a:t>
            </a:r>
            <a:r>
              <a:rPr dirty="0" sz="1450" spc="-10">
                <a:latin typeface="Times New Roman"/>
                <a:cs typeface="Times New Roman"/>
              </a:rPr>
              <a:t>haunting smell </a:t>
            </a:r>
            <a:r>
              <a:rPr dirty="0" sz="1450" spc="-5">
                <a:latin typeface="Times New Roman"/>
                <a:cs typeface="Times New Roman"/>
              </a:rPr>
              <a:t>of </a:t>
            </a:r>
            <a:r>
              <a:rPr dirty="0" sz="1450" spc="-10">
                <a:latin typeface="Times New Roman"/>
                <a:cs typeface="Times New Roman"/>
              </a:rPr>
              <a:t>damp pervaded the kitchen; and the bedroom  boasted only </a:t>
            </a:r>
            <a:r>
              <a:rPr dirty="0" sz="1450" spc="-5">
                <a:latin typeface="Times New Roman"/>
                <a:cs typeface="Times New Roman"/>
              </a:rPr>
              <a:t>of one</a:t>
            </a:r>
            <a:r>
              <a:rPr dirty="0" sz="1450">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268605" marR="7620">
              <a:lnSpc>
                <a:spcPts val="2520"/>
              </a:lnSpc>
              <a:spcBef>
                <a:spcPts val="140"/>
              </a:spcBef>
            </a:pPr>
            <a:r>
              <a:rPr dirty="0" sz="1450" spc="-10">
                <a:latin typeface="Times New Roman"/>
                <a:cs typeface="Times New Roman"/>
              </a:rPr>
              <a:t>Morris, with </a:t>
            </a:r>
            <a:r>
              <a:rPr dirty="0" sz="1450" spc="-5">
                <a:latin typeface="Times New Roman"/>
                <a:cs typeface="Times New Roman"/>
              </a:rPr>
              <a:t>a </a:t>
            </a:r>
            <a:r>
              <a:rPr dirty="0" sz="1450" spc="-10">
                <a:latin typeface="Times New Roman"/>
                <a:cs typeface="Times New Roman"/>
              </a:rPr>
              <a:t>view to cheapening the place, remarked </a:t>
            </a:r>
            <a:r>
              <a:rPr dirty="0" sz="1450" spc="-5">
                <a:latin typeface="Times New Roman"/>
                <a:cs typeface="Times New Roman"/>
              </a:rPr>
              <a:t>on </a:t>
            </a:r>
            <a:r>
              <a:rPr dirty="0" sz="1450" spc="-10">
                <a:latin typeface="Times New Roman"/>
                <a:cs typeface="Times New Roman"/>
              </a:rPr>
              <a:t>this defect.  </a:t>
            </a:r>
            <a:r>
              <a:rPr dirty="0" sz="1450" spc="-25">
                <a:latin typeface="Times New Roman"/>
                <a:cs typeface="Times New Roman"/>
              </a:rPr>
              <a:t>‘Well,’</a:t>
            </a:r>
            <a:r>
              <a:rPr dirty="0" sz="1450" spc="-20">
                <a:latin typeface="Times New Roman"/>
                <a:cs typeface="Times New Roman"/>
              </a:rPr>
              <a:t> </a:t>
            </a:r>
            <a:r>
              <a:rPr dirty="0" sz="1450" spc="-10">
                <a:latin typeface="Times New Roman"/>
                <a:cs typeface="Times New Roman"/>
              </a:rPr>
              <a:t>returned</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man;</a:t>
            </a:r>
            <a:r>
              <a:rPr dirty="0" sz="1450" spc="95">
                <a:latin typeface="Times New Roman"/>
                <a:cs typeface="Times New Roman"/>
              </a:rPr>
              <a:t> </a:t>
            </a:r>
            <a:r>
              <a:rPr dirty="0" sz="1450" spc="-10">
                <a:latin typeface="Times New Roman"/>
                <a:cs typeface="Times New Roman"/>
              </a:rPr>
              <a:t>‘if</a:t>
            </a:r>
            <a:r>
              <a:rPr dirty="0" sz="1450" spc="95">
                <a:latin typeface="Times New Roman"/>
                <a:cs typeface="Times New Roman"/>
              </a:rPr>
              <a:t> </a:t>
            </a:r>
            <a:r>
              <a:rPr dirty="0" sz="1450" spc="-5">
                <a:latin typeface="Times New Roman"/>
                <a:cs typeface="Times New Roman"/>
              </a:rPr>
              <a:t>you</a:t>
            </a:r>
            <a:r>
              <a:rPr dirty="0" sz="1450" spc="100">
                <a:latin typeface="Times New Roman"/>
                <a:cs typeface="Times New Roman"/>
              </a:rPr>
              <a:t> </a:t>
            </a:r>
            <a:r>
              <a:rPr dirty="0" sz="1450" spc="-15">
                <a:latin typeface="Times New Roman"/>
                <a:cs typeface="Times New Roman"/>
              </a:rPr>
              <a:t>can’t</a:t>
            </a:r>
            <a:r>
              <a:rPr dirty="0" sz="1450" spc="95">
                <a:latin typeface="Times New Roman"/>
                <a:cs typeface="Times New Roman"/>
              </a:rPr>
              <a:t> </a:t>
            </a:r>
            <a:r>
              <a:rPr dirty="0" sz="1450" spc="-10">
                <a:latin typeface="Times New Roman"/>
                <a:cs typeface="Times New Roman"/>
              </a:rPr>
              <a:t>sleep</a:t>
            </a:r>
            <a:r>
              <a:rPr dirty="0" sz="1450" spc="95">
                <a:latin typeface="Times New Roman"/>
                <a:cs typeface="Times New Roman"/>
              </a:rPr>
              <a:t> </a:t>
            </a:r>
            <a:r>
              <a:rPr dirty="0" sz="1450" spc="-10">
                <a:latin typeface="Times New Roman"/>
                <a:cs typeface="Times New Roman"/>
              </a:rPr>
              <a:t>two</a:t>
            </a:r>
            <a:r>
              <a:rPr dirty="0" sz="1450" spc="95">
                <a:latin typeface="Times New Roman"/>
                <a:cs typeface="Times New Roman"/>
              </a:rPr>
              <a:t> </a:t>
            </a:r>
            <a:r>
              <a:rPr dirty="0" sz="1450" spc="-10">
                <a:latin typeface="Times New Roman"/>
                <a:cs typeface="Times New Roman"/>
              </a:rPr>
              <a:t>abed,</a:t>
            </a:r>
            <a:r>
              <a:rPr dirty="0" sz="1450" spc="100">
                <a:latin typeface="Times New Roman"/>
                <a:cs typeface="Times New Roman"/>
              </a:rPr>
              <a:t> </a:t>
            </a:r>
            <a:r>
              <a:rPr dirty="0" sz="1450" spc="-10">
                <a:latin typeface="Times New Roman"/>
                <a:cs typeface="Times New Roman"/>
              </a:rPr>
              <a:t>you’d</a:t>
            </a:r>
            <a:r>
              <a:rPr dirty="0" sz="1450" spc="95">
                <a:latin typeface="Times New Roman"/>
                <a:cs typeface="Times New Roman"/>
              </a:rPr>
              <a:t> </a:t>
            </a:r>
            <a:r>
              <a:rPr dirty="0" sz="1450" spc="-10">
                <a:latin typeface="Times New Roman"/>
                <a:cs typeface="Times New Roman"/>
              </a:rPr>
              <a:t>better</a:t>
            </a:r>
            <a:r>
              <a:rPr dirty="0" sz="1450" spc="95">
                <a:latin typeface="Times New Roman"/>
                <a:cs typeface="Times New Roman"/>
              </a:rPr>
              <a:t> </a:t>
            </a:r>
            <a:r>
              <a:rPr dirty="0" sz="1450" spc="-10">
                <a:latin typeface="Times New Roman"/>
                <a:cs typeface="Times New Roman"/>
              </a:rPr>
              <a:t>take</a:t>
            </a:r>
            <a:r>
              <a:rPr dirty="0" sz="1450" spc="95">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a:lnSpc>
                <a:spcPts val="1515"/>
              </a:lnSpc>
            </a:pPr>
            <a:r>
              <a:rPr dirty="0" sz="1450" spc="-10">
                <a:latin typeface="Times New Roman"/>
                <a:cs typeface="Times New Roman"/>
              </a:rPr>
              <a:t>villa residence.’</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‘And then,’ pursued Morris, </a:t>
            </a:r>
            <a:r>
              <a:rPr dirty="0" sz="1450" spc="-20">
                <a:latin typeface="Times New Roman"/>
                <a:cs typeface="Times New Roman"/>
              </a:rPr>
              <a:t>‘there’s </a:t>
            </a:r>
            <a:r>
              <a:rPr dirty="0" sz="1450" spc="-5">
                <a:latin typeface="Times New Roman"/>
                <a:cs typeface="Times New Roman"/>
              </a:rPr>
              <a:t>no </a:t>
            </a:r>
            <a:r>
              <a:rPr dirty="0" sz="1450" spc="-25">
                <a:latin typeface="Times New Roman"/>
                <a:cs typeface="Times New Roman"/>
              </a:rPr>
              <a:t>water. </a:t>
            </a: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get </a:t>
            </a:r>
            <a:r>
              <a:rPr dirty="0" sz="1450" spc="-5">
                <a:latin typeface="Times New Roman"/>
                <a:cs typeface="Times New Roman"/>
              </a:rPr>
              <a:t>your  </a:t>
            </a:r>
            <a:r>
              <a:rPr dirty="0" sz="1450" spc="-10">
                <a:latin typeface="Times New Roman"/>
                <a:cs typeface="Times New Roman"/>
              </a:rPr>
              <a:t>water?’</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50">
                <a:latin typeface="Times New Roman"/>
                <a:cs typeface="Times New Roman"/>
              </a:rPr>
              <a:t>‘We </a:t>
            </a:r>
            <a:r>
              <a:rPr dirty="0" sz="1450" spc="-10">
                <a:latin typeface="Times New Roman"/>
                <a:cs typeface="Times New Roman"/>
              </a:rPr>
              <a:t>fill </a:t>
            </a:r>
            <a:r>
              <a:rPr dirty="0" sz="1450" spc="-50">
                <a:latin typeface="Times New Roman"/>
                <a:cs typeface="Times New Roman"/>
              </a:rPr>
              <a:t>THAT </a:t>
            </a:r>
            <a:r>
              <a:rPr dirty="0" sz="1450" spc="-10">
                <a:latin typeface="Times New Roman"/>
                <a:cs typeface="Times New Roman"/>
              </a:rPr>
              <a:t>from the spring,’ replied the </a:t>
            </a:r>
            <a:r>
              <a:rPr dirty="0" sz="1450" spc="-15">
                <a:latin typeface="Times New Roman"/>
                <a:cs typeface="Times New Roman"/>
              </a:rPr>
              <a:t>carpenter, </a:t>
            </a:r>
            <a:r>
              <a:rPr dirty="0" sz="1450" spc="-10">
                <a:latin typeface="Times New Roman"/>
                <a:cs typeface="Times New Roman"/>
              </a:rPr>
              <a:t>pointing to </a:t>
            </a:r>
            <a:r>
              <a:rPr dirty="0" sz="1450" spc="-5">
                <a:latin typeface="Times New Roman"/>
                <a:cs typeface="Times New Roman"/>
              </a:rPr>
              <a:t>a </a:t>
            </a:r>
            <a:r>
              <a:rPr dirty="0" sz="1450" spc="-10">
                <a:latin typeface="Times New Roman"/>
                <a:cs typeface="Times New Roman"/>
              </a:rPr>
              <a:t>big  barrel that stood beside the </a:t>
            </a:r>
            <a:r>
              <a:rPr dirty="0" sz="1450" spc="-25">
                <a:latin typeface="Times New Roman"/>
                <a:cs typeface="Times New Roman"/>
              </a:rPr>
              <a:t>door. </a:t>
            </a:r>
            <a:r>
              <a:rPr dirty="0" sz="1450" spc="-10">
                <a:latin typeface="Times New Roman"/>
                <a:cs typeface="Times New Roman"/>
              </a:rPr>
              <a:t>‘The spring </a:t>
            </a:r>
            <a:r>
              <a:rPr dirty="0" sz="1450" spc="-15">
                <a:latin typeface="Times New Roman"/>
                <a:cs typeface="Times New Roman"/>
              </a:rPr>
              <a:t>ain’t </a:t>
            </a:r>
            <a:r>
              <a:rPr dirty="0" sz="1450" spc="-10">
                <a:latin typeface="Times New Roman"/>
                <a:cs typeface="Times New Roman"/>
              </a:rPr>
              <a:t>so </a:t>
            </a:r>
            <a:r>
              <a:rPr dirty="0" sz="1450" spc="-30">
                <a:latin typeface="Times New Roman"/>
                <a:cs typeface="Times New Roman"/>
              </a:rPr>
              <a:t>VERY </a:t>
            </a:r>
            <a:r>
              <a:rPr dirty="0" sz="1450" spc="-10">
                <a:latin typeface="Times New Roman"/>
                <a:cs typeface="Times New Roman"/>
              </a:rPr>
              <a:t>far </a:t>
            </a:r>
            <a:r>
              <a:rPr dirty="0" sz="1450" spc="-15">
                <a:latin typeface="Times New Roman"/>
                <a:cs typeface="Times New Roman"/>
              </a:rPr>
              <a:t>off, </a:t>
            </a:r>
            <a:r>
              <a:rPr dirty="0" sz="1450" spc="-10">
                <a:latin typeface="Times New Roman"/>
                <a:cs typeface="Times New Roman"/>
              </a:rPr>
              <a:t>after all,  and </a:t>
            </a:r>
            <a:r>
              <a:rPr dirty="0" sz="1450" spc="-30">
                <a:latin typeface="Times New Roman"/>
                <a:cs typeface="Times New Roman"/>
              </a:rPr>
              <a:t>it’s </a:t>
            </a:r>
            <a:r>
              <a:rPr dirty="0" sz="1450" spc="-10">
                <a:latin typeface="Times New Roman"/>
                <a:cs typeface="Times New Roman"/>
              </a:rPr>
              <a:t>easy </a:t>
            </a:r>
            <a:r>
              <a:rPr dirty="0" sz="1450" spc="-5">
                <a:latin typeface="Times New Roman"/>
                <a:cs typeface="Times New Roman"/>
              </a:rPr>
              <a:t>brought </a:t>
            </a:r>
            <a:r>
              <a:rPr dirty="0" sz="1450" spc="-10">
                <a:latin typeface="Times New Roman"/>
                <a:cs typeface="Times New Roman"/>
              </a:rPr>
              <a:t>in buckets.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bucket</a:t>
            </a:r>
            <a:r>
              <a:rPr dirty="0" sz="1450" spc="6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Morris nudged his brother as they examined the water-butt. It was </a:t>
            </a:r>
            <a:r>
              <a:rPr dirty="0" sz="1450" spc="-30">
                <a:latin typeface="Times New Roman"/>
                <a:cs typeface="Times New Roman"/>
              </a:rPr>
              <a:t>new, </a:t>
            </a:r>
            <a:r>
              <a:rPr dirty="0" sz="1450" spc="-10">
                <a:latin typeface="Times New Roman"/>
                <a:cs typeface="Times New Roman"/>
              </a:rPr>
              <a:t>and  very solidly constructed for its </a:t>
            </a:r>
            <a:r>
              <a:rPr dirty="0" sz="1450" spc="-15">
                <a:latin typeface="Times New Roman"/>
                <a:cs typeface="Times New Roman"/>
              </a:rPr>
              <a:t>office. </a:t>
            </a:r>
            <a:r>
              <a:rPr dirty="0" sz="1450" spc="-10">
                <a:latin typeface="Times New Roman"/>
                <a:cs typeface="Times New Roman"/>
              </a:rPr>
              <a:t>If anything had been wanting to decide  them, this eminently practical barrel would have turned the scale. A </a:t>
            </a:r>
            <a:r>
              <a:rPr dirty="0" sz="1450" spc="-15">
                <a:latin typeface="Times New Roman"/>
                <a:cs typeface="Times New Roman"/>
              </a:rPr>
              <a:t>bargain  </a:t>
            </a:r>
            <a:r>
              <a:rPr dirty="0" sz="1450" spc="-10">
                <a:latin typeface="Times New Roman"/>
                <a:cs typeface="Times New Roman"/>
              </a:rPr>
              <a:t>was promptly struck, the </a:t>
            </a:r>
            <a:r>
              <a:rPr dirty="0" sz="1450" spc="-20">
                <a:latin typeface="Times New Roman"/>
                <a:cs typeface="Times New Roman"/>
              </a:rPr>
              <a:t>month’s </a:t>
            </a:r>
            <a:r>
              <a:rPr dirty="0" sz="1450" spc="-10">
                <a:latin typeface="Times New Roman"/>
                <a:cs typeface="Times New Roman"/>
              </a:rPr>
              <a:t>rent was paid </a:t>
            </a:r>
            <a:r>
              <a:rPr dirty="0" sz="1450" spc="-5">
                <a:latin typeface="Times New Roman"/>
                <a:cs typeface="Times New Roman"/>
              </a:rPr>
              <a:t>upon </a:t>
            </a:r>
            <a:r>
              <a:rPr dirty="0" sz="1450" spc="-10">
                <a:latin typeface="Times New Roman"/>
                <a:cs typeface="Times New Roman"/>
              </a:rPr>
              <a:t>the nail, and about an  </a:t>
            </a:r>
            <a:r>
              <a:rPr dirty="0" sz="1450" spc="-5">
                <a:latin typeface="Times New Roman"/>
                <a:cs typeface="Times New Roman"/>
              </a:rPr>
              <a:t>hour </a:t>
            </a:r>
            <a:r>
              <a:rPr dirty="0" sz="1450" spc="-10">
                <a:latin typeface="Times New Roman"/>
                <a:cs typeface="Times New Roman"/>
              </a:rPr>
              <a:t>later the Finsbury brothers might have been observed returning to the  blighted cottage, having along with them the </a:t>
            </a:r>
            <a:r>
              <a:rPr dirty="0" sz="1450" spc="-30">
                <a:latin typeface="Times New Roman"/>
                <a:cs typeface="Times New Roman"/>
              </a:rPr>
              <a:t>key, </a:t>
            </a:r>
            <a:r>
              <a:rPr dirty="0" sz="1450" spc="-10">
                <a:latin typeface="Times New Roman"/>
                <a:cs typeface="Times New Roman"/>
              </a:rPr>
              <a:t>which was the symbol </a:t>
            </a:r>
            <a:r>
              <a:rPr dirty="0" sz="1450" spc="-5">
                <a:latin typeface="Times New Roman"/>
                <a:cs typeface="Times New Roman"/>
              </a:rPr>
              <a:t>of  </a:t>
            </a:r>
            <a:r>
              <a:rPr dirty="0" sz="1450" spc="-10">
                <a:latin typeface="Times New Roman"/>
                <a:cs typeface="Times New Roman"/>
              </a:rPr>
              <a:t>their </a:t>
            </a:r>
            <a:r>
              <a:rPr dirty="0" sz="1450" spc="-20">
                <a:latin typeface="Times New Roman"/>
                <a:cs typeface="Times New Roman"/>
              </a:rPr>
              <a:t>tenancy, </a:t>
            </a:r>
            <a:r>
              <a:rPr dirty="0" sz="1450" spc="-5">
                <a:latin typeface="Times New Roman"/>
                <a:cs typeface="Times New Roman"/>
              </a:rPr>
              <a:t>a </a:t>
            </a:r>
            <a:r>
              <a:rPr dirty="0" sz="1450" spc="-10">
                <a:latin typeface="Times New Roman"/>
                <a:cs typeface="Times New Roman"/>
              </a:rPr>
              <a:t>spirit-lamp, with which they fondly told themselves they  would </a:t>
            </a:r>
            <a:r>
              <a:rPr dirty="0" sz="1450" spc="-5">
                <a:latin typeface="Times New Roman"/>
                <a:cs typeface="Times New Roman"/>
              </a:rPr>
              <a:t>be </a:t>
            </a:r>
            <a:r>
              <a:rPr dirty="0" sz="1450" spc="-10">
                <a:latin typeface="Times New Roman"/>
                <a:cs typeface="Times New Roman"/>
              </a:rPr>
              <a:t>able to cook, </a:t>
            </a:r>
            <a:r>
              <a:rPr dirty="0" sz="1450" spc="-5">
                <a:latin typeface="Times New Roman"/>
                <a:cs typeface="Times New Roman"/>
              </a:rPr>
              <a:t>a </a:t>
            </a:r>
            <a:r>
              <a:rPr dirty="0" sz="1450" spc="-10">
                <a:latin typeface="Times New Roman"/>
                <a:cs typeface="Times New Roman"/>
              </a:rPr>
              <a:t>pork pie </a:t>
            </a:r>
            <a:r>
              <a:rPr dirty="0" sz="1450" spc="-5">
                <a:latin typeface="Times New Roman"/>
                <a:cs typeface="Times New Roman"/>
              </a:rPr>
              <a:t>of </a:t>
            </a:r>
            <a:r>
              <a:rPr dirty="0" sz="1450" spc="-10">
                <a:latin typeface="Times New Roman"/>
                <a:cs typeface="Times New Roman"/>
              </a:rPr>
              <a:t>suitable dimensions, and </a:t>
            </a:r>
            <a:r>
              <a:rPr dirty="0" sz="1450" spc="-5">
                <a:latin typeface="Times New Roman"/>
                <a:cs typeface="Times New Roman"/>
              </a:rPr>
              <a:t>a </a:t>
            </a:r>
            <a:r>
              <a:rPr dirty="0" sz="1450" spc="-10">
                <a:latin typeface="Times New Roman"/>
                <a:cs typeface="Times New Roman"/>
              </a:rPr>
              <a:t>quart </a:t>
            </a:r>
            <a:r>
              <a:rPr dirty="0" sz="1450" spc="-5">
                <a:latin typeface="Times New Roman"/>
                <a:cs typeface="Times New Roman"/>
              </a:rPr>
              <a:t>of </a:t>
            </a:r>
            <a:r>
              <a:rPr dirty="0" sz="1450" spc="-10">
                <a:latin typeface="Times New Roman"/>
                <a:cs typeface="Times New Roman"/>
              </a:rPr>
              <a:t>the  worst whisky in Hampshire. Nor was this all they had </a:t>
            </a:r>
            <a:r>
              <a:rPr dirty="0" sz="1450" spc="-15">
                <a:latin typeface="Times New Roman"/>
                <a:cs typeface="Times New Roman"/>
              </a:rPr>
              <a:t>effected; </a:t>
            </a:r>
            <a:r>
              <a:rPr dirty="0" sz="1450" spc="-10">
                <a:latin typeface="Times New Roman"/>
                <a:cs typeface="Times New Roman"/>
              </a:rPr>
              <a:t>already (under  the plea that they were landscape-painters) they had hired for dawn </a:t>
            </a:r>
            <a:r>
              <a:rPr dirty="0" sz="1450" spc="-5">
                <a:latin typeface="Times New Roman"/>
                <a:cs typeface="Times New Roman"/>
              </a:rPr>
              <a:t>on </a:t>
            </a:r>
            <a:r>
              <a:rPr dirty="0" sz="1450" spc="-10">
                <a:latin typeface="Times New Roman"/>
                <a:cs typeface="Times New Roman"/>
              </a:rPr>
              <a:t>the  morrow </a:t>
            </a:r>
            <a:r>
              <a:rPr dirty="0" sz="1450" spc="-5">
                <a:latin typeface="Times New Roman"/>
                <a:cs typeface="Times New Roman"/>
              </a:rPr>
              <a:t>a </a:t>
            </a:r>
            <a:r>
              <a:rPr dirty="0" sz="1450" spc="-10">
                <a:latin typeface="Times New Roman"/>
                <a:cs typeface="Times New Roman"/>
              </a:rPr>
              <a:t>light </a:t>
            </a:r>
            <a:r>
              <a:rPr dirty="0" sz="1450" spc="-5">
                <a:latin typeface="Times New Roman"/>
                <a:cs typeface="Times New Roman"/>
              </a:rPr>
              <a:t>but </a:t>
            </a:r>
            <a:r>
              <a:rPr dirty="0" sz="1450" spc="-10">
                <a:latin typeface="Times New Roman"/>
                <a:cs typeface="Times New Roman"/>
              </a:rPr>
              <a:t>solid two-wheeled cart; so that when they entered in their  new </a:t>
            </a:r>
            <a:r>
              <a:rPr dirty="0" sz="1450" spc="-15">
                <a:latin typeface="Times New Roman"/>
                <a:cs typeface="Times New Roman"/>
              </a:rPr>
              <a:t>character, </a:t>
            </a:r>
            <a:r>
              <a:rPr dirty="0" sz="1450" spc="-10">
                <a:latin typeface="Times New Roman"/>
                <a:cs typeface="Times New Roman"/>
              </a:rPr>
              <a:t>they were able to tell themselves that the back </a:t>
            </a:r>
            <a:r>
              <a:rPr dirty="0" sz="1450" spc="-5">
                <a:latin typeface="Times New Roman"/>
                <a:cs typeface="Times New Roman"/>
              </a:rPr>
              <a:t>of </a:t>
            </a:r>
            <a:r>
              <a:rPr dirty="0" sz="1450" spc="-10">
                <a:latin typeface="Times New Roman"/>
                <a:cs typeface="Times New Roman"/>
              </a:rPr>
              <a:t>the business  was already</a:t>
            </a:r>
            <a:r>
              <a:rPr dirty="0" sz="1450" spc="-5">
                <a:latin typeface="Times New Roman"/>
                <a:cs typeface="Times New Roman"/>
              </a:rPr>
              <a:t> </a:t>
            </a:r>
            <a:r>
              <a:rPr dirty="0" sz="1450" spc="-10">
                <a:latin typeface="Times New Roman"/>
                <a:cs typeface="Times New Roman"/>
              </a:rPr>
              <a:t>broken.</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John proceeded to get tea; while Morris, foraging about the house, was  presently delighted </a:t>
            </a:r>
            <a:r>
              <a:rPr dirty="0" sz="1450" spc="-5">
                <a:latin typeface="Times New Roman"/>
                <a:cs typeface="Times New Roman"/>
              </a:rPr>
              <a:t>by </a:t>
            </a:r>
            <a:r>
              <a:rPr dirty="0" sz="1450" spc="-10">
                <a:latin typeface="Times New Roman"/>
                <a:cs typeface="Times New Roman"/>
              </a:rPr>
              <a:t>discovering the lid </a:t>
            </a:r>
            <a:r>
              <a:rPr dirty="0" sz="1450" spc="-5">
                <a:latin typeface="Times New Roman"/>
                <a:cs typeface="Times New Roman"/>
              </a:rPr>
              <a:t>of </a:t>
            </a:r>
            <a:r>
              <a:rPr dirty="0" sz="1450" spc="-10">
                <a:latin typeface="Times New Roman"/>
                <a:cs typeface="Times New Roman"/>
              </a:rPr>
              <a:t>the water-butt </a:t>
            </a:r>
            <a:r>
              <a:rPr dirty="0" sz="1450" spc="-5">
                <a:latin typeface="Times New Roman"/>
                <a:cs typeface="Times New Roman"/>
              </a:rPr>
              <a:t>upon </a:t>
            </a:r>
            <a:r>
              <a:rPr dirty="0" sz="1450" spc="-10">
                <a:latin typeface="Times New Roman"/>
                <a:cs typeface="Times New Roman"/>
              </a:rPr>
              <a:t>the kitchen  shelf. Here, then, was the packing-case complete; in the absence </a:t>
            </a:r>
            <a:r>
              <a:rPr dirty="0" sz="1450" spc="-5">
                <a:latin typeface="Times New Roman"/>
                <a:cs typeface="Times New Roman"/>
              </a:rPr>
              <a:t>of </a:t>
            </a:r>
            <a:r>
              <a:rPr dirty="0" sz="1450" spc="-25">
                <a:latin typeface="Times New Roman"/>
                <a:cs typeface="Times New Roman"/>
              </a:rPr>
              <a:t>straw, </a:t>
            </a:r>
            <a:r>
              <a:rPr dirty="0" sz="1450" spc="-10">
                <a:latin typeface="Times New Roman"/>
                <a:cs typeface="Times New Roman"/>
              </a:rPr>
              <a:t>the  blankets (which </a:t>
            </a:r>
            <a:r>
              <a:rPr dirty="0" sz="1450" spc="-5">
                <a:latin typeface="Times New Roman"/>
                <a:cs typeface="Times New Roman"/>
              </a:rPr>
              <a:t>he </a:t>
            </a:r>
            <a:r>
              <a:rPr dirty="0" sz="1450" spc="-10">
                <a:latin typeface="Times New Roman"/>
                <a:cs typeface="Times New Roman"/>
              </a:rPr>
              <a:t>himself, at least, had </a:t>
            </a:r>
            <a:r>
              <a:rPr dirty="0" sz="1450" spc="-5">
                <a:latin typeface="Times New Roman"/>
                <a:cs typeface="Times New Roman"/>
              </a:rPr>
              <a:t>not </a:t>
            </a:r>
            <a:r>
              <a:rPr dirty="0" sz="1450" spc="-10">
                <a:latin typeface="Times New Roman"/>
                <a:cs typeface="Times New Roman"/>
              </a:rPr>
              <a:t>the smallest intention </a:t>
            </a:r>
            <a:r>
              <a:rPr dirty="0" sz="1450" spc="-5">
                <a:latin typeface="Times New Roman"/>
                <a:cs typeface="Times New Roman"/>
              </a:rPr>
              <a:t>of </a:t>
            </a:r>
            <a:r>
              <a:rPr dirty="0" sz="1450" spc="-10">
                <a:latin typeface="Times New Roman"/>
                <a:cs typeface="Times New Roman"/>
              </a:rPr>
              <a:t>using for  their present purpose) would exactly take the place </a:t>
            </a:r>
            <a:r>
              <a:rPr dirty="0" sz="1450" spc="-5">
                <a:latin typeface="Times New Roman"/>
                <a:cs typeface="Times New Roman"/>
              </a:rPr>
              <a:t>of </a:t>
            </a:r>
            <a:r>
              <a:rPr dirty="0" sz="1450" spc="-10">
                <a:latin typeface="Times New Roman"/>
                <a:cs typeface="Times New Roman"/>
              </a:rPr>
              <a:t>packing; and Morris, as  the difficulties began to vanish from his path, rose almost to the brink </a:t>
            </a:r>
            <a:r>
              <a:rPr dirty="0" sz="1450" spc="-5">
                <a:latin typeface="Times New Roman"/>
                <a:cs typeface="Times New Roman"/>
              </a:rPr>
              <a:t>of  </a:t>
            </a:r>
            <a:r>
              <a:rPr dirty="0" sz="1450" spc="-10">
                <a:latin typeface="Times New Roman"/>
                <a:cs typeface="Times New Roman"/>
              </a:rPr>
              <a:t>exultation. There was, </a:t>
            </a:r>
            <a:r>
              <a:rPr dirty="0" sz="1450" spc="-15">
                <a:latin typeface="Times New Roman"/>
                <a:cs typeface="Times New Roman"/>
              </a:rPr>
              <a:t>however, </a:t>
            </a:r>
            <a:r>
              <a:rPr dirty="0" sz="1450" spc="-5">
                <a:latin typeface="Times New Roman"/>
                <a:cs typeface="Times New Roman"/>
              </a:rPr>
              <a:t>one </a:t>
            </a:r>
            <a:r>
              <a:rPr dirty="0" sz="1450" spc="-10">
                <a:latin typeface="Times New Roman"/>
                <a:cs typeface="Times New Roman"/>
              </a:rPr>
              <a:t>difficulty </a:t>
            </a:r>
            <a:r>
              <a:rPr dirty="0" sz="1450" spc="-5">
                <a:latin typeface="Times New Roman"/>
                <a:cs typeface="Times New Roman"/>
              </a:rPr>
              <a:t>not </a:t>
            </a:r>
            <a:r>
              <a:rPr dirty="0" sz="1450" spc="-10">
                <a:latin typeface="Times New Roman"/>
                <a:cs typeface="Times New Roman"/>
              </a:rPr>
              <a:t>yet faced, </a:t>
            </a:r>
            <a:r>
              <a:rPr dirty="0" sz="1450" spc="-5">
                <a:latin typeface="Times New Roman"/>
                <a:cs typeface="Times New Roman"/>
              </a:rPr>
              <a:t>one upon </a:t>
            </a:r>
            <a:r>
              <a:rPr dirty="0" sz="1450" spc="-10">
                <a:latin typeface="Times New Roman"/>
                <a:cs typeface="Times New Roman"/>
              </a:rPr>
              <a:t>which  his whole scheme depended. </a:t>
            </a:r>
            <a:r>
              <a:rPr dirty="0" sz="1450" spc="-30">
                <a:latin typeface="Times New Roman"/>
                <a:cs typeface="Times New Roman"/>
              </a:rPr>
              <a:t>Would </a:t>
            </a:r>
            <a:r>
              <a:rPr dirty="0" sz="1450" spc="-10">
                <a:latin typeface="Times New Roman"/>
                <a:cs typeface="Times New Roman"/>
              </a:rPr>
              <a:t>John consent to remain alone in the  cottage? He had </a:t>
            </a:r>
            <a:r>
              <a:rPr dirty="0" sz="1450" spc="-5">
                <a:latin typeface="Times New Roman"/>
                <a:cs typeface="Times New Roman"/>
              </a:rPr>
              <a:t>not </a:t>
            </a:r>
            <a:r>
              <a:rPr dirty="0" sz="1450" spc="-10">
                <a:latin typeface="Times New Roman"/>
                <a:cs typeface="Times New Roman"/>
              </a:rPr>
              <a:t>yet dared to </a:t>
            </a:r>
            <a:r>
              <a:rPr dirty="0" sz="1450" spc="-5">
                <a:latin typeface="Times New Roman"/>
                <a:cs typeface="Times New Roman"/>
              </a:rPr>
              <a:t>put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question.</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It was with high good-humour that the pair sat down to the deal table, and  proceeded to fall-to </a:t>
            </a:r>
            <a:r>
              <a:rPr dirty="0" sz="1450" spc="-5">
                <a:latin typeface="Times New Roman"/>
                <a:cs typeface="Times New Roman"/>
              </a:rPr>
              <a:t>on </a:t>
            </a:r>
            <a:r>
              <a:rPr dirty="0" sz="1450" spc="-10">
                <a:latin typeface="Times New Roman"/>
                <a:cs typeface="Times New Roman"/>
              </a:rPr>
              <a:t>the pork pie. Morris retailed the discovery </a:t>
            </a:r>
            <a:r>
              <a:rPr dirty="0" sz="1450" spc="-5">
                <a:latin typeface="Times New Roman"/>
                <a:cs typeface="Times New Roman"/>
              </a:rPr>
              <a:t>of </a:t>
            </a:r>
            <a:r>
              <a:rPr dirty="0" sz="1450" spc="-10">
                <a:latin typeface="Times New Roman"/>
                <a:cs typeface="Times New Roman"/>
              </a:rPr>
              <a:t>the lid,  and the Great </a:t>
            </a:r>
            <a:r>
              <a:rPr dirty="0" sz="1450" spc="-40">
                <a:latin typeface="Times New Roman"/>
                <a:cs typeface="Times New Roman"/>
              </a:rPr>
              <a:t>Vance </a:t>
            </a:r>
            <a:r>
              <a:rPr dirty="0" sz="1450" spc="-10">
                <a:latin typeface="Times New Roman"/>
                <a:cs typeface="Times New Roman"/>
              </a:rPr>
              <a:t>was pleased to applaud </a:t>
            </a:r>
            <a:r>
              <a:rPr dirty="0" sz="1450" spc="-5">
                <a:latin typeface="Times New Roman"/>
                <a:cs typeface="Times New Roman"/>
              </a:rPr>
              <a:t>by </a:t>
            </a:r>
            <a:r>
              <a:rPr dirty="0" sz="1450" spc="-10">
                <a:latin typeface="Times New Roman"/>
                <a:cs typeface="Times New Roman"/>
              </a:rPr>
              <a:t>beating </a:t>
            </a:r>
            <a:r>
              <a:rPr dirty="0" sz="1450" spc="-5">
                <a:latin typeface="Times New Roman"/>
                <a:cs typeface="Times New Roman"/>
              </a:rPr>
              <a:t>on </a:t>
            </a:r>
            <a:r>
              <a:rPr dirty="0" sz="1450" spc="-10">
                <a:latin typeface="Times New Roman"/>
                <a:cs typeface="Times New Roman"/>
              </a:rPr>
              <a:t>the table with his  fork in true music-hall</a:t>
            </a:r>
            <a:r>
              <a:rPr dirty="0" sz="1450" spc="5">
                <a:latin typeface="Times New Roman"/>
                <a:cs typeface="Times New Roman"/>
              </a:rPr>
              <a:t> </a:t>
            </a:r>
            <a:r>
              <a:rPr dirty="0" sz="1450" spc="-10">
                <a:latin typeface="Times New Roman"/>
                <a:cs typeface="Times New Roman"/>
              </a:rPr>
              <a:t>style.</a:t>
            </a:r>
            <a:endParaRPr sz="1450">
              <a:latin typeface="Times New Roman"/>
              <a:cs typeface="Times New Roman"/>
            </a:endParaRPr>
          </a:p>
          <a:p>
            <a:pPr algn="just" marL="12700" marR="8890" indent="255904">
              <a:lnSpc>
                <a:spcPts val="1730"/>
              </a:lnSpc>
              <a:spcBef>
                <a:spcPts val="785"/>
              </a:spcBef>
            </a:pPr>
            <a:r>
              <a:rPr dirty="0" sz="1450" spc="-20">
                <a:latin typeface="Times New Roman"/>
                <a:cs typeface="Times New Roman"/>
              </a:rPr>
              <a:t>‘That’s </a:t>
            </a:r>
            <a:r>
              <a:rPr dirty="0" sz="1450" spc="-10">
                <a:latin typeface="Times New Roman"/>
                <a:cs typeface="Times New Roman"/>
              </a:rPr>
              <a:t>the </a:t>
            </a:r>
            <a:r>
              <a:rPr dirty="0" sz="1450" spc="-5">
                <a:latin typeface="Times New Roman"/>
                <a:cs typeface="Times New Roman"/>
              </a:rPr>
              <a:t>dodge,’ he </a:t>
            </a:r>
            <a:r>
              <a:rPr dirty="0" sz="1450" spc="-10">
                <a:latin typeface="Times New Roman"/>
                <a:cs typeface="Times New Roman"/>
              </a:rPr>
              <a:t>cried. ‘I always said </a:t>
            </a:r>
            <a:r>
              <a:rPr dirty="0" sz="1450" spc="-5">
                <a:latin typeface="Times New Roman"/>
                <a:cs typeface="Times New Roman"/>
              </a:rPr>
              <a:t>a </a:t>
            </a:r>
            <a:r>
              <a:rPr dirty="0" sz="1450" spc="-10">
                <a:latin typeface="Times New Roman"/>
                <a:cs typeface="Times New Roman"/>
              </a:rPr>
              <a:t>water-butt was what </a:t>
            </a:r>
            <a:r>
              <a:rPr dirty="0" sz="1450" spc="-5">
                <a:latin typeface="Times New Roman"/>
                <a:cs typeface="Times New Roman"/>
              </a:rPr>
              <a:t>you  </a:t>
            </a:r>
            <a:r>
              <a:rPr dirty="0" sz="1450" spc="-10">
                <a:latin typeface="Times New Roman"/>
                <a:cs typeface="Times New Roman"/>
              </a:rPr>
              <a:t>wanted for this</a:t>
            </a:r>
            <a:r>
              <a:rPr dirty="0" sz="145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‘Of course,’ said Morris, thinking this </a:t>
            </a:r>
            <a:r>
              <a:rPr dirty="0" sz="1450" spc="-5">
                <a:latin typeface="Times New Roman"/>
                <a:cs typeface="Times New Roman"/>
              </a:rPr>
              <a:t>a </a:t>
            </a:r>
            <a:r>
              <a:rPr dirty="0" sz="1450" spc="-10">
                <a:latin typeface="Times New Roman"/>
                <a:cs typeface="Times New Roman"/>
              </a:rPr>
              <a:t>favourable opportunity to prepare  his </a:t>
            </a:r>
            <a:r>
              <a:rPr dirty="0" sz="1450" spc="-15">
                <a:latin typeface="Times New Roman"/>
                <a:cs typeface="Times New Roman"/>
              </a:rPr>
              <a:t>brother, </a:t>
            </a:r>
            <a:r>
              <a:rPr dirty="0" sz="1450" spc="-10">
                <a:latin typeface="Times New Roman"/>
                <a:cs typeface="Times New Roman"/>
              </a:rPr>
              <a:t>‘of course </a:t>
            </a:r>
            <a:r>
              <a:rPr dirty="0" sz="1450" spc="-5">
                <a:latin typeface="Times New Roman"/>
                <a:cs typeface="Times New Roman"/>
              </a:rPr>
              <a:t>you </a:t>
            </a:r>
            <a:r>
              <a:rPr dirty="0" sz="1450" spc="-10">
                <a:latin typeface="Times New Roman"/>
                <a:cs typeface="Times New Roman"/>
              </a:rPr>
              <a:t>must stay </a:t>
            </a:r>
            <a:r>
              <a:rPr dirty="0" sz="1450" spc="-5">
                <a:latin typeface="Times New Roman"/>
                <a:cs typeface="Times New Roman"/>
              </a:rPr>
              <a:t>on </a:t>
            </a:r>
            <a:r>
              <a:rPr dirty="0" sz="1450" spc="-10">
                <a:latin typeface="Times New Roman"/>
                <a:cs typeface="Times New Roman"/>
              </a:rPr>
              <a:t>in this place till </a:t>
            </a:r>
            <a:r>
              <a:rPr dirty="0" sz="1450" spc="-5">
                <a:latin typeface="Times New Roman"/>
                <a:cs typeface="Times New Roman"/>
              </a:rPr>
              <a:t>I </a:t>
            </a:r>
            <a:r>
              <a:rPr dirty="0" sz="1450" spc="-10">
                <a:latin typeface="Times New Roman"/>
                <a:cs typeface="Times New Roman"/>
              </a:rPr>
              <a:t>give the word; I’ll  give </a:t>
            </a:r>
            <a:r>
              <a:rPr dirty="0" sz="1450" spc="-5">
                <a:latin typeface="Times New Roman"/>
                <a:cs typeface="Times New Roman"/>
              </a:rPr>
              <a:t>out </a:t>
            </a:r>
            <a:r>
              <a:rPr dirty="0" sz="1450" spc="-10">
                <a:latin typeface="Times New Roman"/>
                <a:cs typeface="Times New Roman"/>
              </a:rPr>
              <a:t>that uncle is resting in the New Forest. It would </a:t>
            </a:r>
            <a:r>
              <a:rPr dirty="0" sz="1450" spc="-5">
                <a:latin typeface="Times New Roman"/>
                <a:cs typeface="Times New Roman"/>
              </a:rPr>
              <a:t>not do </a:t>
            </a:r>
            <a:r>
              <a:rPr dirty="0" sz="1450" spc="-10">
                <a:latin typeface="Times New Roman"/>
                <a:cs typeface="Times New Roman"/>
              </a:rPr>
              <a:t>for both </a:t>
            </a:r>
            <a:r>
              <a:rPr dirty="0" sz="1450" spc="-5">
                <a:latin typeface="Times New Roman"/>
                <a:cs typeface="Times New Roman"/>
              </a:rPr>
              <a:t>of us  </a:t>
            </a:r>
            <a:r>
              <a:rPr dirty="0" sz="1450" spc="-10">
                <a:latin typeface="Times New Roman"/>
                <a:cs typeface="Times New Roman"/>
              </a:rPr>
              <a:t>to appear in London; we could never conceal the absence </a:t>
            </a:r>
            <a:r>
              <a:rPr dirty="0" sz="1450" spc="-5">
                <a:latin typeface="Times New Roman"/>
                <a:cs typeface="Times New Roman"/>
              </a:rPr>
              <a:t>of </a:t>
            </a:r>
            <a:r>
              <a:rPr dirty="0" sz="1450" spc="-10">
                <a:latin typeface="Times New Roman"/>
                <a:cs typeface="Times New Roman"/>
              </a:rPr>
              <a:t>the old</a:t>
            </a:r>
            <a:r>
              <a:rPr dirty="0" sz="1450" spc="12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John’s </a:t>
            </a:r>
            <a:r>
              <a:rPr dirty="0" sz="1450" spc="-10">
                <a:latin typeface="Times New Roman"/>
                <a:cs typeface="Times New Roman"/>
              </a:rPr>
              <a:t>jaw</a:t>
            </a:r>
            <a:r>
              <a:rPr dirty="0" sz="1450" spc="5">
                <a:latin typeface="Times New Roman"/>
                <a:cs typeface="Times New Roman"/>
              </a:rPr>
              <a:t> </a:t>
            </a:r>
            <a:r>
              <a:rPr dirty="0" sz="1450" spc="-10">
                <a:latin typeface="Times New Roman"/>
                <a:cs typeface="Times New Roman"/>
              </a:rPr>
              <a:t>dropped.</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‘O, come!’ </a:t>
            </a:r>
            <a:r>
              <a:rPr dirty="0" sz="1450" spc="-5">
                <a:latin typeface="Times New Roman"/>
                <a:cs typeface="Times New Roman"/>
              </a:rPr>
              <a:t>he </a:t>
            </a:r>
            <a:r>
              <a:rPr dirty="0" sz="1450" spc="-10">
                <a:latin typeface="Times New Roman"/>
                <a:cs typeface="Times New Roman"/>
              </a:rPr>
              <a:t>cried. </a:t>
            </a:r>
            <a:r>
              <a:rPr dirty="0" sz="1450" spc="-45">
                <a:latin typeface="Times New Roman"/>
                <a:cs typeface="Times New Roman"/>
              </a:rPr>
              <a:t>‘You </a:t>
            </a:r>
            <a:r>
              <a:rPr dirty="0" sz="1450" spc="-10">
                <a:latin typeface="Times New Roman"/>
                <a:cs typeface="Times New Roman"/>
              </a:rPr>
              <a:t>can stay in this hole yourself. </a:t>
            </a:r>
            <a:r>
              <a:rPr dirty="0" sz="1450" spc="-5">
                <a:latin typeface="Times New Roman"/>
                <a:cs typeface="Times New Roman"/>
              </a:rPr>
              <a:t>I</a:t>
            </a:r>
            <a:r>
              <a:rPr dirty="0" sz="1450" spc="-10">
                <a:latin typeface="Times New Roman"/>
                <a:cs typeface="Times New Roman"/>
              </a:rPr>
              <a:t> won’t.’</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The colour came into </a:t>
            </a:r>
            <a:r>
              <a:rPr dirty="0" sz="1450" spc="-20">
                <a:latin typeface="Times New Roman"/>
                <a:cs typeface="Times New Roman"/>
              </a:rPr>
              <a:t>Morris’s </a:t>
            </a:r>
            <a:r>
              <a:rPr dirty="0" sz="1450" spc="-10">
                <a:latin typeface="Times New Roman"/>
                <a:cs typeface="Times New Roman"/>
              </a:rPr>
              <a:t>cheeks. He saw that </a:t>
            </a:r>
            <a:r>
              <a:rPr dirty="0" sz="1450" spc="-5">
                <a:latin typeface="Times New Roman"/>
                <a:cs typeface="Times New Roman"/>
              </a:rPr>
              <a:t>he </a:t>
            </a:r>
            <a:r>
              <a:rPr dirty="0" sz="1450" spc="-10">
                <a:latin typeface="Times New Roman"/>
                <a:cs typeface="Times New Roman"/>
              </a:rPr>
              <a:t>must win his brother  at any</a:t>
            </a:r>
            <a:r>
              <a:rPr dirty="0" sz="1450" spc="-5">
                <a:latin typeface="Times New Roman"/>
                <a:cs typeface="Times New Roman"/>
              </a:rPr>
              <a:t> </a:t>
            </a:r>
            <a:r>
              <a:rPr dirty="0" sz="1450" spc="-10">
                <a:latin typeface="Times New Roman"/>
                <a:cs typeface="Times New Roman"/>
              </a:rPr>
              <a:t>cost.</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075" cy="911733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I. In Which Morris</a:t>
            </a:r>
            <a:r>
              <a:rPr dirty="0" sz="1450" spc="15" b="1">
                <a:latin typeface="Times New Roman"/>
                <a:cs typeface="Times New Roman"/>
              </a:rPr>
              <a:t> </a:t>
            </a:r>
            <a:r>
              <a:rPr dirty="0" sz="1450" spc="-10" b="1">
                <a:latin typeface="Times New Roman"/>
                <a:cs typeface="Times New Roman"/>
              </a:rPr>
              <a:t>Suspects</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How very little does the </a:t>
            </a:r>
            <a:r>
              <a:rPr dirty="0" sz="1450" spc="-15">
                <a:latin typeface="Times New Roman"/>
                <a:cs typeface="Times New Roman"/>
              </a:rPr>
              <a:t>amateur, </a:t>
            </a:r>
            <a:r>
              <a:rPr dirty="0" sz="1450" spc="-10">
                <a:latin typeface="Times New Roman"/>
                <a:cs typeface="Times New Roman"/>
              </a:rPr>
              <a:t>dwelling at home at ease, comprehend  the labours and perils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author,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smilingly skims the surface  </a:t>
            </a:r>
            <a:r>
              <a:rPr dirty="0" sz="1450" spc="-5">
                <a:latin typeface="Times New Roman"/>
                <a:cs typeface="Times New Roman"/>
              </a:rPr>
              <a:t>of 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fiction, how little does </a:t>
            </a:r>
            <a:r>
              <a:rPr dirty="0" sz="1450" spc="-5">
                <a:latin typeface="Times New Roman"/>
                <a:cs typeface="Times New Roman"/>
              </a:rPr>
              <a:t>he </a:t>
            </a:r>
            <a:r>
              <a:rPr dirty="0" sz="1450" spc="-10">
                <a:latin typeface="Times New Roman"/>
                <a:cs typeface="Times New Roman"/>
              </a:rPr>
              <a:t>consider the hours </a:t>
            </a:r>
            <a:r>
              <a:rPr dirty="0" sz="1450" spc="-5">
                <a:latin typeface="Times New Roman"/>
                <a:cs typeface="Times New Roman"/>
              </a:rPr>
              <a:t>of </a:t>
            </a:r>
            <a:r>
              <a:rPr dirty="0" sz="1450" spc="-10">
                <a:latin typeface="Times New Roman"/>
                <a:cs typeface="Times New Roman"/>
              </a:rPr>
              <a:t>toil, consultation  </a:t>
            </a:r>
            <a:r>
              <a:rPr dirty="0" sz="1450" spc="-5">
                <a:latin typeface="Times New Roman"/>
                <a:cs typeface="Times New Roman"/>
              </a:rPr>
              <a:t>of </a:t>
            </a:r>
            <a:r>
              <a:rPr dirty="0" sz="1450" spc="-10">
                <a:latin typeface="Times New Roman"/>
                <a:cs typeface="Times New Roman"/>
              </a:rPr>
              <a:t>authorities, researches in the Bodleian, correspondence with learned and  illegible Germans—in </a:t>
            </a:r>
            <a:r>
              <a:rPr dirty="0" sz="1450" spc="-5">
                <a:latin typeface="Times New Roman"/>
                <a:cs typeface="Times New Roman"/>
              </a:rPr>
              <a:t>one </a:t>
            </a:r>
            <a:r>
              <a:rPr dirty="0" sz="1450" spc="-10">
                <a:latin typeface="Times New Roman"/>
                <a:cs typeface="Times New Roman"/>
              </a:rPr>
              <a:t>word, the vast scaffolding that was first built </a:t>
            </a:r>
            <a:r>
              <a:rPr dirty="0" sz="1450" spc="-5">
                <a:latin typeface="Times New Roman"/>
                <a:cs typeface="Times New Roman"/>
              </a:rPr>
              <a:t>up  </a:t>
            </a:r>
            <a:r>
              <a:rPr dirty="0" sz="1450" spc="-10">
                <a:latin typeface="Times New Roman"/>
                <a:cs typeface="Times New Roman"/>
              </a:rPr>
              <a:t>and then knocked down, to while away an </a:t>
            </a:r>
            <a:r>
              <a:rPr dirty="0" sz="1450" spc="-5">
                <a:latin typeface="Times New Roman"/>
                <a:cs typeface="Times New Roman"/>
              </a:rPr>
              <a:t>hour </a:t>
            </a:r>
            <a:r>
              <a:rPr dirty="0" sz="1450" spc="-10">
                <a:latin typeface="Times New Roman"/>
                <a:cs typeface="Times New Roman"/>
              </a:rPr>
              <a:t>for him in </a:t>
            </a:r>
            <a:r>
              <a:rPr dirty="0" sz="1450" spc="-5">
                <a:latin typeface="Times New Roman"/>
                <a:cs typeface="Times New Roman"/>
              </a:rPr>
              <a:t>a </a:t>
            </a:r>
            <a:r>
              <a:rPr dirty="0" sz="1450" spc="-10">
                <a:latin typeface="Times New Roman"/>
                <a:cs typeface="Times New Roman"/>
              </a:rPr>
              <a:t>railway train!  Thus </a:t>
            </a:r>
            <a:r>
              <a:rPr dirty="0" sz="1450" spc="-5">
                <a:latin typeface="Times New Roman"/>
                <a:cs typeface="Times New Roman"/>
              </a:rPr>
              <a:t>I </a:t>
            </a:r>
            <a:r>
              <a:rPr dirty="0" sz="1450" spc="-10">
                <a:latin typeface="Times New Roman"/>
                <a:cs typeface="Times New Roman"/>
              </a:rPr>
              <a:t>might begin this tale with </a:t>
            </a:r>
            <a:r>
              <a:rPr dirty="0" sz="1450" spc="-5">
                <a:latin typeface="Times New Roman"/>
                <a:cs typeface="Times New Roman"/>
              </a:rPr>
              <a:t>a </a:t>
            </a:r>
            <a:r>
              <a:rPr dirty="0" sz="1450" spc="-10">
                <a:latin typeface="Times New Roman"/>
                <a:cs typeface="Times New Roman"/>
              </a:rPr>
              <a:t>biography </a:t>
            </a:r>
            <a:r>
              <a:rPr dirty="0" sz="1450" spc="-5">
                <a:latin typeface="Times New Roman"/>
                <a:cs typeface="Times New Roman"/>
              </a:rPr>
              <a:t>of </a:t>
            </a:r>
            <a:r>
              <a:rPr dirty="0" sz="1450" spc="-15">
                <a:latin typeface="Times New Roman"/>
                <a:cs typeface="Times New Roman"/>
              </a:rPr>
              <a:t>Tonti—birthplace, </a:t>
            </a:r>
            <a:r>
              <a:rPr dirty="0" sz="1450" spc="-10">
                <a:latin typeface="Times New Roman"/>
                <a:cs typeface="Times New Roman"/>
              </a:rPr>
              <a:t>parentage,  genius probably inherited from his </a:t>
            </a:r>
            <a:r>
              <a:rPr dirty="0" sz="1450" spc="-15">
                <a:latin typeface="Times New Roman"/>
                <a:cs typeface="Times New Roman"/>
              </a:rPr>
              <a:t>mother, </a:t>
            </a:r>
            <a:r>
              <a:rPr dirty="0" sz="1450" spc="-10">
                <a:latin typeface="Times New Roman"/>
                <a:cs typeface="Times New Roman"/>
              </a:rPr>
              <a:t>remarkable instance </a:t>
            </a:r>
            <a:r>
              <a:rPr dirty="0" sz="1450" spc="-5">
                <a:latin typeface="Times New Roman"/>
                <a:cs typeface="Times New Roman"/>
              </a:rPr>
              <a:t>of </a:t>
            </a:r>
            <a:r>
              <a:rPr dirty="0" sz="1450" spc="-20">
                <a:latin typeface="Times New Roman"/>
                <a:cs typeface="Times New Roman"/>
              </a:rPr>
              <a:t>precocity,  </a:t>
            </a:r>
            <a:r>
              <a:rPr dirty="0" sz="1450" spc="-10">
                <a:latin typeface="Times New Roman"/>
                <a:cs typeface="Times New Roman"/>
              </a:rPr>
              <a:t>etc—and </a:t>
            </a:r>
            <a:r>
              <a:rPr dirty="0" sz="1450" spc="-5">
                <a:latin typeface="Times New Roman"/>
                <a:cs typeface="Times New Roman"/>
              </a:rPr>
              <a:t>a </a:t>
            </a:r>
            <a:r>
              <a:rPr dirty="0" sz="1450" spc="-10">
                <a:latin typeface="Times New Roman"/>
                <a:cs typeface="Times New Roman"/>
              </a:rPr>
              <a:t>complete treatise </a:t>
            </a:r>
            <a:r>
              <a:rPr dirty="0" sz="1450" spc="-5">
                <a:latin typeface="Times New Roman"/>
                <a:cs typeface="Times New Roman"/>
              </a:rPr>
              <a:t>on </a:t>
            </a:r>
            <a:r>
              <a:rPr dirty="0" sz="1450" spc="-10">
                <a:latin typeface="Times New Roman"/>
                <a:cs typeface="Times New Roman"/>
              </a:rPr>
              <a:t>the system to which </a:t>
            </a:r>
            <a:r>
              <a:rPr dirty="0" sz="1450" spc="-5">
                <a:latin typeface="Times New Roman"/>
                <a:cs typeface="Times New Roman"/>
              </a:rPr>
              <a:t>he </a:t>
            </a:r>
            <a:r>
              <a:rPr dirty="0" sz="1450" spc="-10">
                <a:latin typeface="Times New Roman"/>
                <a:cs typeface="Times New Roman"/>
              </a:rPr>
              <a:t>bequeathed his name.  The material is all beside me in </a:t>
            </a:r>
            <a:r>
              <a:rPr dirty="0" sz="1450" spc="-5">
                <a:latin typeface="Times New Roman"/>
                <a:cs typeface="Times New Roman"/>
              </a:rPr>
              <a:t>a </a:t>
            </a:r>
            <a:r>
              <a:rPr dirty="0" sz="1450" spc="-10">
                <a:latin typeface="Times New Roman"/>
                <a:cs typeface="Times New Roman"/>
              </a:rPr>
              <a:t>pigeon-hole, </a:t>
            </a:r>
            <a:r>
              <a:rPr dirty="0" sz="1450" spc="-5">
                <a:latin typeface="Times New Roman"/>
                <a:cs typeface="Times New Roman"/>
              </a:rPr>
              <a:t>but I </a:t>
            </a:r>
            <a:r>
              <a:rPr dirty="0" sz="1450" spc="-10">
                <a:latin typeface="Times New Roman"/>
                <a:cs typeface="Times New Roman"/>
              </a:rPr>
              <a:t>scorn to appear  vainglorious. </a:t>
            </a:r>
            <a:r>
              <a:rPr dirty="0" sz="1450" spc="-30">
                <a:latin typeface="Times New Roman"/>
                <a:cs typeface="Times New Roman"/>
              </a:rPr>
              <a:t>Tonti </a:t>
            </a:r>
            <a:r>
              <a:rPr dirty="0" sz="1450" spc="-10">
                <a:latin typeface="Times New Roman"/>
                <a:cs typeface="Times New Roman"/>
              </a:rPr>
              <a:t>is dead, and </a:t>
            </a:r>
            <a:r>
              <a:rPr dirty="0" sz="1450" spc="-5">
                <a:latin typeface="Times New Roman"/>
                <a:cs typeface="Times New Roman"/>
              </a:rPr>
              <a:t>I </a:t>
            </a:r>
            <a:r>
              <a:rPr dirty="0" sz="1450" spc="-10">
                <a:latin typeface="Times New Roman"/>
                <a:cs typeface="Times New Roman"/>
              </a:rPr>
              <a:t>never saw anyone who even pretended to  regret him; and, as for the tontine system, </a:t>
            </a:r>
            <a:r>
              <a:rPr dirty="0" sz="1450" spc="-5">
                <a:latin typeface="Times New Roman"/>
                <a:cs typeface="Times New Roman"/>
              </a:rPr>
              <a:t>a </a:t>
            </a:r>
            <a:r>
              <a:rPr dirty="0" sz="1450" spc="-10">
                <a:latin typeface="Times New Roman"/>
                <a:cs typeface="Times New Roman"/>
              </a:rPr>
              <a:t>word will </a:t>
            </a:r>
            <a:r>
              <a:rPr dirty="0" sz="1450" spc="-15">
                <a:latin typeface="Times New Roman"/>
                <a:cs typeface="Times New Roman"/>
              </a:rPr>
              <a:t>suffice </a:t>
            </a:r>
            <a:r>
              <a:rPr dirty="0" sz="1450" spc="-10">
                <a:latin typeface="Times New Roman"/>
                <a:cs typeface="Times New Roman"/>
              </a:rPr>
              <a:t>for all the  purposes </a:t>
            </a:r>
            <a:r>
              <a:rPr dirty="0" sz="1450" spc="-5">
                <a:latin typeface="Times New Roman"/>
                <a:cs typeface="Times New Roman"/>
              </a:rPr>
              <a:t>of </a:t>
            </a:r>
            <a:r>
              <a:rPr dirty="0" sz="1450" spc="-10">
                <a:latin typeface="Times New Roman"/>
                <a:cs typeface="Times New Roman"/>
              </a:rPr>
              <a:t>this unvarnished</a:t>
            </a:r>
            <a:r>
              <a:rPr dirty="0" sz="1450" spc="5">
                <a:latin typeface="Times New Roman"/>
                <a:cs typeface="Times New Roman"/>
              </a:rPr>
              <a:t> </a:t>
            </a:r>
            <a:r>
              <a:rPr dirty="0" sz="1450" spc="-10">
                <a:latin typeface="Times New Roman"/>
                <a:cs typeface="Times New Roman"/>
              </a:rPr>
              <a:t>narrative.</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A number </a:t>
            </a:r>
            <a:r>
              <a:rPr dirty="0" sz="1450" spc="-5">
                <a:latin typeface="Times New Roman"/>
                <a:cs typeface="Times New Roman"/>
              </a:rPr>
              <a:t>of </a:t>
            </a:r>
            <a:r>
              <a:rPr dirty="0" sz="1450" spc="-10">
                <a:latin typeface="Times New Roman"/>
                <a:cs typeface="Times New Roman"/>
              </a:rPr>
              <a:t>sprightly </a:t>
            </a:r>
            <a:r>
              <a:rPr dirty="0" sz="1450" spc="-5">
                <a:latin typeface="Times New Roman"/>
                <a:cs typeface="Times New Roman"/>
              </a:rPr>
              <a:t>youths </a:t>
            </a:r>
            <a:r>
              <a:rPr dirty="0" sz="1450" spc="-10">
                <a:latin typeface="Times New Roman"/>
                <a:cs typeface="Times New Roman"/>
              </a:rPr>
              <a:t>(the more the merrier) </a:t>
            </a:r>
            <a:r>
              <a:rPr dirty="0" sz="1450" spc="-5">
                <a:latin typeface="Times New Roman"/>
                <a:cs typeface="Times New Roman"/>
              </a:rPr>
              <a:t>put up a </a:t>
            </a:r>
            <a:r>
              <a:rPr dirty="0" sz="1450" spc="-10">
                <a:latin typeface="Times New Roman"/>
                <a:cs typeface="Times New Roman"/>
              </a:rPr>
              <a:t>certain sum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which is then funded in </a:t>
            </a:r>
            <a:r>
              <a:rPr dirty="0" sz="1450" spc="-5">
                <a:latin typeface="Times New Roman"/>
                <a:cs typeface="Times New Roman"/>
              </a:rPr>
              <a:t>a pool </a:t>
            </a:r>
            <a:r>
              <a:rPr dirty="0" sz="1450" spc="-10">
                <a:latin typeface="Times New Roman"/>
                <a:cs typeface="Times New Roman"/>
              </a:rPr>
              <a:t>under trustees; coming </a:t>
            </a:r>
            <a:r>
              <a:rPr dirty="0" sz="1450" spc="-5">
                <a:latin typeface="Times New Roman"/>
                <a:cs typeface="Times New Roman"/>
              </a:rPr>
              <a:t>on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century </a:t>
            </a:r>
            <a:r>
              <a:rPr dirty="0" sz="1450" spc="-20">
                <a:latin typeface="Times New Roman"/>
                <a:cs typeface="Times New Roman"/>
              </a:rPr>
              <a:t>later, </a:t>
            </a:r>
            <a:r>
              <a:rPr dirty="0" sz="1450" spc="-10">
                <a:latin typeface="Times New Roman"/>
                <a:cs typeface="Times New Roman"/>
              </a:rPr>
              <a:t>the proceeds are fluttered for </a:t>
            </a:r>
            <a:r>
              <a:rPr dirty="0" sz="1450" spc="-5">
                <a:latin typeface="Times New Roman"/>
                <a:cs typeface="Times New Roman"/>
              </a:rPr>
              <a:t>a </a:t>
            </a:r>
            <a:r>
              <a:rPr dirty="0" sz="1450" spc="-10">
                <a:latin typeface="Times New Roman"/>
                <a:cs typeface="Times New Roman"/>
              </a:rPr>
              <a:t>moment in the face </a:t>
            </a:r>
            <a:r>
              <a:rPr dirty="0" sz="1450" spc="-5">
                <a:latin typeface="Times New Roman"/>
                <a:cs typeface="Times New Roman"/>
              </a:rPr>
              <a:t>of </a:t>
            </a:r>
            <a:r>
              <a:rPr dirty="0" sz="1450" spc="-10">
                <a:latin typeface="Times New Roman"/>
                <a:cs typeface="Times New Roman"/>
              </a:rPr>
              <a:t>the last  </a:t>
            </a:r>
            <a:r>
              <a:rPr dirty="0" sz="1450" spc="-15">
                <a:latin typeface="Times New Roman"/>
                <a:cs typeface="Times New Roman"/>
              </a:rPr>
              <a:t>survivor, </a:t>
            </a:r>
            <a:r>
              <a:rPr dirty="0" sz="1450" spc="-10">
                <a:latin typeface="Times New Roman"/>
                <a:cs typeface="Times New Roman"/>
              </a:rPr>
              <a:t>who is probably deaf, so that </a:t>
            </a:r>
            <a:r>
              <a:rPr dirty="0" sz="1450" spc="-5">
                <a:latin typeface="Times New Roman"/>
                <a:cs typeface="Times New Roman"/>
              </a:rPr>
              <a:t>he </a:t>
            </a:r>
            <a:r>
              <a:rPr dirty="0" sz="1450" spc="-10">
                <a:latin typeface="Times New Roman"/>
                <a:cs typeface="Times New Roman"/>
              </a:rPr>
              <a:t>cannot even hear </a:t>
            </a:r>
            <a:r>
              <a:rPr dirty="0" sz="1450" spc="-5">
                <a:latin typeface="Times New Roman"/>
                <a:cs typeface="Times New Roman"/>
              </a:rPr>
              <a:t>of </a:t>
            </a:r>
            <a:r>
              <a:rPr dirty="0" sz="1450" spc="-10">
                <a:latin typeface="Times New Roman"/>
                <a:cs typeface="Times New Roman"/>
              </a:rPr>
              <a:t>his success—  and who is certainly </a:t>
            </a:r>
            <a:r>
              <a:rPr dirty="0" sz="1450" spc="-5">
                <a:latin typeface="Times New Roman"/>
                <a:cs typeface="Times New Roman"/>
              </a:rPr>
              <a:t>dying, </a:t>
            </a:r>
            <a:r>
              <a:rPr dirty="0" sz="1450" spc="-10">
                <a:latin typeface="Times New Roman"/>
                <a:cs typeface="Times New Roman"/>
              </a:rPr>
              <a:t>so that </a:t>
            </a:r>
            <a:r>
              <a:rPr dirty="0" sz="1450" spc="-5">
                <a:latin typeface="Times New Roman"/>
                <a:cs typeface="Times New Roman"/>
              </a:rPr>
              <a:t>he </a:t>
            </a:r>
            <a:r>
              <a:rPr dirty="0" sz="1450" spc="-10">
                <a:latin typeface="Times New Roman"/>
                <a:cs typeface="Times New Roman"/>
              </a:rPr>
              <a:t>might just as well have lost. The  peculiar poetry and even humour </a:t>
            </a:r>
            <a:r>
              <a:rPr dirty="0" sz="1450" spc="-5">
                <a:latin typeface="Times New Roman"/>
                <a:cs typeface="Times New Roman"/>
              </a:rPr>
              <a:t>of </a:t>
            </a:r>
            <a:r>
              <a:rPr dirty="0" sz="1450" spc="-10">
                <a:latin typeface="Times New Roman"/>
                <a:cs typeface="Times New Roman"/>
              </a:rPr>
              <a:t>the scheme is now apparent, since it is </a:t>
            </a:r>
            <a:r>
              <a:rPr dirty="0" sz="1450" spc="-5">
                <a:latin typeface="Times New Roman"/>
                <a:cs typeface="Times New Roman"/>
              </a:rPr>
              <a:t>one  by </a:t>
            </a:r>
            <a:r>
              <a:rPr dirty="0" sz="1450" spc="-10">
                <a:latin typeface="Times New Roman"/>
                <a:cs typeface="Times New Roman"/>
              </a:rPr>
              <a:t>which </a:t>
            </a:r>
            <a:r>
              <a:rPr dirty="0" sz="1450" spc="-5">
                <a:latin typeface="Times New Roman"/>
                <a:cs typeface="Times New Roman"/>
              </a:rPr>
              <a:t>nobody </a:t>
            </a:r>
            <a:r>
              <a:rPr dirty="0" sz="1450" spc="-10">
                <a:latin typeface="Times New Roman"/>
                <a:cs typeface="Times New Roman"/>
              </a:rPr>
              <a:t>concerned can possibly profit; </a:t>
            </a:r>
            <a:r>
              <a:rPr dirty="0" sz="1450" spc="-5">
                <a:latin typeface="Times New Roman"/>
                <a:cs typeface="Times New Roman"/>
              </a:rPr>
              <a:t>but </a:t>
            </a:r>
            <a:r>
              <a:rPr dirty="0" sz="1450" spc="-10">
                <a:latin typeface="Times New Roman"/>
                <a:cs typeface="Times New Roman"/>
              </a:rPr>
              <a:t>its fine, sportsmanlike  character endeared it to </a:t>
            </a:r>
            <a:r>
              <a:rPr dirty="0" sz="1450" spc="-5">
                <a:latin typeface="Times New Roman"/>
                <a:cs typeface="Times New Roman"/>
              </a:rPr>
              <a:t>our</a:t>
            </a:r>
            <a:r>
              <a:rPr dirty="0" sz="1450" spc="15">
                <a:latin typeface="Times New Roman"/>
                <a:cs typeface="Times New Roman"/>
              </a:rPr>
              <a:t> </a:t>
            </a:r>
            <a:r>
              <a:rPr dirty="0" sz="1450" spc="-10">
                <a:latin typeface="Times New Roman"/>
                <a:cs typeface="Times New Roman"/>
              </a:rPr>
              <a:t>grandparents.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When Joseph Finsbury and his brother Masterman were little lads in white-  frilled trousers, their father—a well-to-do merchant in Cheapside—caused  them to join </a:t>
            </a:r>
            <a:r>
              <a:rPr dirty="0" sz="1450" spc="-5">
                <a:latin typeface="Times New Roman"/>
                <a:cs typeface="Times New Roman"/>
              </a:rPr>
              <a:t>a </a:t>
            </a:r>
            <a:r>
              <a:rPr dirty="0" sz="1450" spc="-10">
                <a:latin typeface="Times New Roman"/>
                <a:cs typeface="Times New Roman"/>
              </a:rPr>
              <a:t>small </a:t>
            </a:r>
            <a:r>
              <a:rPr dirty="0" sz="1450" spc="-5">
                <a:latin typeface="Times New Roman"/>
                <a:cs typeface="Times New Roman"/>
              </a:rPr>
              <a:t>but </a:t>
            </a:r>
            <a:r>
              <a:rPr dirty="0" sz="1450" spc="-10">
                <a:latin typeface="Times New Roman"/>
                <a:cs typeface="Times New Roman"/>
              </a:rPr>
              <a:t>rich tontine </a:t>
            </a:r>
            <a:r>
              <a:rPr dirty="0" sz="1450" spc="-5">
                <a:latin typeface="Times New Roman"/>
                <a:cs typeface="Times New Roman"/>
              </a:rPr>
              <a:t>of </a:t>
            </a:r>
            <a:r>
              <a:rPr dirty="0" sz="1450" spc="-10">
                <a:latin typeface="Times New Roman"/>
                <a:cs typeface="Times New Roman"/>
              </a:rPr>
              <a:t>seven-and-thirty lives. A thousand  </a:t>
            </a:r>
            <a:r>
              <a:rPr dirty="0" sz="1450" spc="-5">
                <a:latin typeface="Times New Roman"/>
                <a:cs typeface="Times New Roman"/>
              </a:rPr>
              <a:t>pounds </a:t>
            </a:r>
            <a:r>
              <a:rPr dirty="0" sz="1450" spc="-10">
                <a:latin typeface="Times New Roman"/>
                <a:cs typeface="Times New Roman"/>
              </a:rPr>
              <a:t>was the entrance fee; and Joseph Finsbury can remember to this day  the visit to the </a:t>
            </a:r>
            <a:r>
              <a:rPr dirty="0" sz="1450" spc="-15">
                <a:latin typeface="Times New Roman"/>
                <a:cs typeface="Times New Roman"/>
              </a:rPr>
              <a:t>lawyer’s, </a:t>
            </a:r>
            <a:r>
              <a:rPr dirty="0" sz="1450" spc="-10">
                <a:latin typeface="Times New Roman"/>
                <a:cs typeface="Times New Roman"/>
              </a:rPr>
              <a:t>where the members </a:t>
            </a:r>
            <a:r>
              <a:rPr dirty="0" sz="1450" spc="-5">
                <a:latin typeface="Times New Roman"/>
                <a:cs typeface="Times New Roman"/>
              </a:rPr>
              <a:t>of </a:t>
            </a:r>
            <a:r>
              <a:rPr dirty="0" sz="1450" spc="-10">
                <a:latin typeface="Times New Roman"/>
                <a:cs typeface="Times New Roman"/>
              </a:rPr>
              <a:t>the tontine—all children like  himself—were assembled </a:t>
            </a:r>
            <a:r>
              <a:rPr dirty="0" sz="1450" spc="-15">
                <a:latin typeface="Times New Roman"/>
                <a:cs typeface="Times New Roman"/>
              </a:rPr>
              <a:t>together, </a:t>
            </a:r>
            <a:r>
              <a:rPr dirty="0" sz="1450" spc="-10">
                <a:latin typeface="Times New Roman"/>
                <a:cs typeface="Times New Roman"/>
              </a:rPr>
              <a:t>and sat in turn in the big </a:t>
            </a:r>
            <a:r>
              <a:rPr dirty="0" sz="1450" spc="-15">
                <a:latin typeface="Times New Roman"/>
                <a:cs typeface="Times New Roman"/>
              </a:rPr>
              <a:t>office </a:t>
            </a:r>
            <a:r>
              <a:rPr dirty="0" sz="1450" spc="-20">
                <a:latin typeface="Times New Roman"/>
                <a:cs typeface="Times New Roman"/>
              </a:rPr>
              <a:t>chair, </a:t>
            </a:r>
            <a:r>
              <a:rPr dirty="0" sz="1450" spc="-10">
                <a:latin typeface="Times New Roman"/>
                <a:cs typeface="Times New Roman"/>
              </a:rPr>
              <a:t>and  signed their names with the assistance </a:t>
            </a:r>
            <a:r>
              <a:rPr dirty="0" sz="1450" spc="-5">
                <a:latin typeface="Times New Roman"/>
                <a:cs typeface="Times New Roman"/>
              </a:rPr>
              <a:t>of a </a:t>
            </a:r>
            <a:r>
              <a:rPr dirty="0" sz="1450" spc="-10">
                <a:latin typeface="Times New Roman"/>
                <a:cs typeface="Times New Roman"/>
              </a:rPr>
              <a:t>kind old gentleman in spectacles  and </a:t>
            </a:r>
            <a:r>
              <a:rPr dirty="0" sz="1450" spc="-20">
                <a:latin typeface="Times New Roman"/>
                <a:cs typeface="Times New Roman"/>
              </a:rPr>
              <a:t>Wellington </a:t>
            </a:r>
            <a:r>
              <a:rPr dirty="0" sz="1450" spc="-10">
                <a:latin typeface="Times New Roman"/>
                <a:cs typeface="Times New Roman"/>
              </a:rPr>
              <a:t>boots. He remembers playing with the children afterwards </a:t>
            </a:r>
            <a:r>
              <a:rPr dirty="0" sz="1450" spc="-5">
                <a:latin typeface="Times New Roman"/>
                <a:cs typeface="Times New Roman"/>
              </a:rPr>
              <a:t>on  </a:t>
            </a:r>
            <a:r>
              <a:rPr dirty="0" sz="1450" spc="-10">
                <a:latin typeface="Times New Roman"/>
                <a:cs typeface="Times New Roman"/>
              </a:rPr>
              <a:t>the lawn at the back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lawyer’s </a:t>
            </a:r>
            <a:r>
              <a:rPr dirty="0" sz="1450" spc="-10">
                <a:latin typeface="Times New Roman"/>
                <a:cs typeface="Times New Roman"/>
              </a:rPr>
              <a:t>house, and </a:t>
            </a:r>
            <a:r>
              <a:rPr dirty="0" sz="1450" spc="-5">
                <a:latin typeface="Times New Roman"/>
                <a:cs typeface="Times New Roman"/>
              </a:rPr>
              <a:t>a </a:t>
            </a:r>
            <a:r>
              <a:rPr dirty="0" sz="1450" spc="-10">
                <a:latin typeface="Times New Roman"/>
                <a:cs typeface="Times New Roman"/>
              </a:rPr>
              <a:t>battle-royal that </a:t>
            </a:r>
            <a:r>
              <a:rPr dirty="0" sz="1450" spc="-5">
                <a:latin typeface="Times New Roman"/>
                <a:cs typeface="Times New Roman"/>
              </a:rPr>
              <a:t>he </a:t>
            </a:r>
            <a:r>
              <a:rPr dirty="0" sz="1450" spc="-10">
                <a:latin typeface="Times New Roman"/>
                <a:cs typeface="Times New Roman"/>
              </a:rPr>
              <a:t>had with  </a:t>
            </a:r>
            <a:r>
              <a:rPr dirty="0" sz="1450" spc="-5">
                <a:latin typeface="Times New Roman"/>
                <a:cs typeface="Times New Roman"/>
              </a:rPr>
              <a:t>a </a:t>
            </a:r>
            <a:r>
              <a:rPr dirty="0" sz="1450" spc="-10">
                <a:latin typeface="Times New Roman"/>
                <a:cs typeface="Times New Roman"/>
              </a:rPr>
              <a:t>brother tontiner who had kicked his shins. The sound </a:t>
            </a:r>
            <a:r>
              <a:rPr dirty="0" sz="1450" spc="-5">
                <a:latin typeface="Times New Roman"/>
                <a:cs typeface="Times New Roman"/>
              </a:rPr>
              <a:t>of </a:t>
            </a:r>
            <a:r>
              <a:rPr dirty="0" sz="1450" spc="-10">
                <a:latin typeface="Times New Roman"/>
                <a:cs typeface="Times New Roman"/>
              </a:rPr>
              <a:t>war called forth the  lawyer from where </a:t>
            </a:r>
            <a:r>
              <a:rPr dirty="0" sz="1450" spc="-5">
                <a:latin typeface="Times New Roman"/>
                <a:cs typeface="Times New Roman"/>
              </a:rPr>
              <a:t>he </a:t>
            </a:r>
            <a:r>
              <a:rPr dirty="0" sz="1450" spc="-10">
                <a:latin typeface="Times New Roman"/>
                <a:cs typeface="Times New Roman"/>
              </a:rPr>
              <a:t>was dispensing cake and wine to the assembled parents  in the </a:t>
            </a:r>
            <a:r>
              <a:rPr dirty="0" sz="1450" spc="-15">
                <a:latin typeface="Times New Roman"/>
                <a:cs typeface="Times New Roman"/>
              </a:rPr>
              <a:t>office, </a:t>
            </a:r>
            <a:r>
              <a:rPr dirty="0" sz="1450" spc="-10">
                <a:latin typeface="Times New Roman"/>
                <a:cs typeface="Times New Roman"/>
              </a:rPr>
              <a:t>and the combatants were separated, and </a:t>
            </a:r>
            <a:r>
              <a:rPr dirty="0" sz="1450" spc="-20">
                <a:latin typeface="Times New Roman"/>
                <a:cs typeface="Times New Roman"/>
              </a:rPr>
              <a:t>Joseph’s </a:t>
            </a:r>
            <a:r>
              <a:rPr dirty="0" sz="1450" spc="-10">
                <a:latin typeface="Times New Roman"/>
                <a:cs typeface="Times New Roman"/>
              </a:rPr>
              <a:t>spirit (for </a:t>
            </a:r>
            <a:r>
              <a:rPr dirty="0" sz="1450" spc="-5">
                <a:latin typeface="Times New Roman"/>
                <a:cs typeface="Times New Roman"/>
              </a:rPr>
              <a:t>he  </a:t>
            </a:r>
            <a:r>
              <a:rPr dirty="0" sz="1450" spc="-10">
                <a:latin typeface="Times New Roman"/>
                <a:cs typeface="Times New Roman"/>
              </a:rPr>
              <a:t>was the smaller </a:t>
            </a:r>
            <a:r>
              <a:rPr dirty="0" sz="1450" spc="-5">
                <a:latin typeface="Times New Roman"/>
                <a:cs typeface="Times New Roman"/>
              </a:rPr>
              <a:t>of </a:t>
            </a:r>
            <a:r>
              <a:rPr dirty="0" sz="1450" spc="-10">
                <a:latin typeface="Times New Roman"/>
                <a:cs typeface="Times New Roman"/>
              </a:rPr>
              <a:t>the two) commended </a:t>
            </a:r>
            <a:r>
              <a:rPr dirty="0" sz="1450" spc="-5">
                <a:latin typeface="Times New Roman"/>
                <a:cs typeface="Times New Roman"/>
              </a:rPr>
              <a:t>by </a:t>
            </a:r>
            <a:r>
              <a:rPr dirty="0" sz="1450" spc="-10">
                <a:latin typeface="Times New Roman"/>
                <a:cs typeface="Times New Roman"/>
              </a:rPr>
              <a:t>the gentleman in the </a:t>
            </a:r>
            <a:r>
              <a:rPr dirty="0" sz="1450" spc="-20">
                <a:latin typeface="Times New Roman"/>
                <a:cs typeface="Times New Roman"/>
              </a:rPr>
              <a:t>Wellington </a:t>
            </a:r>
            <a:r>
              <a:rPr dirty="0" sz="1450" spc="320">
                <a:latin typeface="Times New Roman"/>
                <a:cs typeface="Times New Roman"/>
              </a:rPr>
              <a:t> </a:t>
            </a:r>
            <a:r>
              <a:rPr dirty="0" sz="1450" spc="-10">
                <a:latin typeface="Times New Roman"/>
                <a:cs typeface="Times New Roman"/>
              </a:rPr>
              <a:t>boots, who vowed </a:t>
            </a:r>
            <a:r>
              <a:rPr dirty="0" sz="1450" spc="-5">
                <a:latin typeface="Times New Roman"/>
                <a:cs typeface="Times New Roman"/>
              </a:rPr>
              <a:t>he </a:t>
            </a:r>
            <a:r>
              <a:rPr dirty="0" sz="1450" spc="-10">
                <a:latin typeface="Times New Roman"/>
                <a:cs typeface="Times New Roman"/>
              </a:rPr>
              <a:t>had been just such another at the same age. Joseph  wondered to himself if </a:t>
            </a:r>
            <a:r>
              <a:rPr dirty="0" sz="1450" spc="-5">
                <a:latin typeface="Times New Roman"/>
                <a:cs typeface="Times New Roman"/>
              </a:rPr>
              <a:t>he </a:t>
            </a:r>
            <a:r>
              <a:rPr dirty="0" sz="1450" spc="-10">
                <a:latin typeface="Times New Roman"/>
                <a:cs typeface="Times New Roman"/>
              </a:rPr>
              <a:t>had worn at that time little </a:t>
            </a:r>
            <a:r>
              <a:rPr dirty="0" sz="1450" spc="-20">
                <a:latin typeface="Times New Roman"/>
                <a:cs typeface="Times New Roman"/>
              </a:rPr>
              <a:t>Wellingtons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little  bald head, and when, in bed at night, </a:t>
            </a:r>
            <a:r>
              <a:rPr dirty="0" sz="1450" spc="-5">
                <a:latin typeface="Times New Roman"/>
                <a:cs typeface="Times New Roman"/>
              </a:rPr>
              <a:t>he </a:t>
            </a:r>
            <a:r>
              <a:rPr dirty="0" sz="1450" spc="-10">
                <a:latin typeface="Times New Roman"/>
                <a:cs typeface="Times New Roman"/>
              </a:rPr>
              <a:t>grew tired </a:t>
            </a:r>
            <a:r>
              <a:rPr dirty="0" sz="1450" spc="-5">
                <a:latin typeface="Times New Roman"/>
                <a:cs typeface="Times New Roman"/>
              </a:rPr>
              <a:t>of </a:t>
            </a:r>
            <a:r>
              <a:rPr dirty="0" sz="1450" spc="-10">
                <a:latin typeface="Times New Roman"/>
                <a:cs typeface="Times New Roman"/>
              </a:rPr>
              <a:t>telling himself stories </a:t>
            </a:r>
            <a:r>
              <a:rPr dirty="0" sz="1450" spc="-5">
                <a:latin typeface="Times New Roman"/>
                <a:cs typeface="Times New Roman"/>
              </a:rPr>
              <a:t>of  </a:t>
            </a:r>
            <a:r>
              <a:rPr dirty="0" sz="1450" spc="-10">
                <a:latin typeface="Times New Roman"/>
                <a:cs typeface="Times New Roman"/>
              </a:rPr>
              <a:t>sea-fights,</a:t>
            </a:r>
            <a:r>
              <a:rPr dirty="0" sz="1450" spc="254">
                <a:latin typeface="Times New Roman"/>
                <a:cs typeface="Times New Roman"/>
              </a:rPr>
              <a:t> </a:t>
            </a:r>
            <a:r>
              <a:rPr dirty="0" sz="1450" spc="-5">
                <a:latin typeface="Times New Roman"/>
                <a:cs typeface="Times New Roman"/>
              </a:rPr>
              <a:t>he</a:t>
            </a:r>
            <a:r>
              <a:rPr dirty="0" sz="1450" spc="260">
                <a:latin typeface="Times New Roman"/>
                <a:cs typeface="Times New Roman"/>
              </a:rPr>
              <a:t> </a:t>
            </a:r>
            <a:r>
              <a:rPr dirty="0" sz="1450" spc="-10">
                <a:latin typeface="Times New Roman"/>
                <a:cs typeface="Times New Roman"/>
              </a:rPr>
              <a:t>used</a:t>
            </a:r>
            <a:r>
              <a:rPr dirty="0" sz="1450" spc="260">
                <a:latin typeface="Times New Roman"/>
                <a:cs typeface="Times New Roman"/>
              </a:rPr>
              <a:t> </a:t>
            </a:r>
            <a:r>
              <a:rPr dirty="0" sz="1450" spc="-10">
                <a:latin typeface="Times New Roman"/>
                <a:cs typeface="Times New Roman"/>
              </a:rPr>
              <a:t>to</a:t>
            </a:r>
            <a:r>
              <a:rPr dirty="0" sz="1450" spc="260">
                <a:latin typeface="Times New Roman"/>
                <a:cs typeface="Times New Roman"/>
              </a:rPr>
              <a:t> </a:t>
            </a:r>
            <a:r>
              <a:rPr dirty="0" sz="1450" spc="-10">
                <a:latin typeface="Times New Roman"/>
                <a:cs typeface="Times New Roman"/>
              </a:rPr>
              <a:t>dress</a:t>
            </a:r>
            <a:r>
              <a:rPr dirty="0" sz="1450" spc="260">
                <a:latin typeface="Times New Roman"/>
                <a:cs typeface="Times New Roman"/>
              </a:rPr>
              <a:t> </a:t>
            </a:r>
            <a:r>
              <a:rPr dirty="0" sz="1450" spc="-10">
                <a:latin typeface="Times New Roman"/>
                <a:cs typeface="Times New Roman"/>
              </a:rPr>
              <a:t>himself</a:t>
            </a:r>
            <a:r>
              <a:rPr dirty="0" sz="1450" spc="260">
                <a:latin typeface="Times New Roman"/>
                <a:cs typeface="Times New Roman"/>
              </a:rPr>
              <a:t> </a:t>
            </a:r>
            <a:r>
              <a:rPr dirty="0" sz="1450" spc="-5">
                <a:latin typeface="Times New Roman"/>
                <a:cs typeface="Times New Roman"/>
              </a:rPr>
              <a:t>up</a:t>
            </a:r>
            <a:r>
              <a:rPr dirty="0" sz="1450" spc="260">
                <a:latin typeface="Times New Roman"/>
                <a:cs typeface="Times New Roman"/>
              </a:rPr>
              <a:t> </a:t>
            </a:r>
            <a:r>
              <a:rPr dirty="0" sz="1450" spc="-10">
                <a:latin typeface="Times New Roman"/>
                <a:cs typeface="Times New Roman"/>
              </a:rPr>
              <a:t>as</a:t>
            </a:r>
            <a:r>
              <a:rPr dirty="0" sz="1450" spc="260">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old</a:t>
            </a:r>
            <a:r>
              <a:rPr dirty="0" sz="1450" spc="260">
                <a:latin typeface="Times New Roman"/>
                <a:cs typeface="Times New Roman"/>
              </a:rPr>
              <a:t> </a:t>
            </a:r>
            <a:r>
              <a:rPr dirty="0" sz="1450" spc="-10">
                <a:latin typeface="Times New Roman"/>
                <a:cs typeface="Times New Roman"/>
              </a:rPr>
              <a:t>gentleman,</a:t>
            </a:r>
            <a:r>
              <a:rPr dirty="0" sz="1450" spc="260">
                <a:latin typeface="Times New Roman"/>
                <a:cs typeface="Times New Roman"/>
              </a:rPr>
              <a:t> </a:t>
            </a:r>
            <a:r>
              <a:rPr dirty="0" sz="1450" spc="-10">
                <a:latin typeface="Times New Roman"/>
                <a:cs typeface="Times New Roman"/>
              </a:rPr>
              <a:t>and</a:t>
            </a:r>
            <a:r>
              <a:rPr dirty="0" sz="1450" spc="260">
                <a:latin typeface="Times New Roman"/>
                <a:cs typeface="Times New Roman"/>
              </a:rPr>
              <a:t> </a:t>
            </a:r>
            <a:r>
              <a:rPr dirty="0" sz="1450" spc="-10">
                <a:latin typeface="Times New Roman"/>
                <a:cs typeface="Times New Roman"/>
              </a:rPr>
              <a:t>entertain</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45">
                <a:latin typeface="Times New Roman"/>
                <a:cs typeface="Times New Roman"/>
              </a:rPr>
              <a:t>‘You </a:t>
            </a:r>
            <a:r>
              <a:rPr dirty="0" sz="1450" spc="-10">
                <a:latin typeface="Times New Roman"/>
                <a:cs typeface="Times New Roman"/>
              </a:rPr>
              <a:t>must please </a:t>
            </a:r>
            <a:r>
              <a:rPr dirty="0" sz="1450" spc="-15">
                <a:latin typeface="Times New Roman"/>
                <a:cs typeface="Times New Roman"/>
              </a:rPr>
              <a:t>remember, </a:t>
            </a:r>
            <a:r>
              <a:rPr dirty="0" sz="1450" spc="-20">
                <a:latin typeface="Times New Roman"/>
                <a:cs typeface="Times New Roman"/>
              </a:rPr>
              <a:t>Johnny,’ </a:t>
            </a:r>
            <a:r>
              <a:rPr dirty="0" sz="1450" spc="-5">
                <a:latin typeface="Times New Roman"/>
                <a:cs typeface="Times New Roman"/>
              </a:rPr>
              <a:t>he </a:t>
            </a:r>
            <a:r>
              <a:rPr dirty="0" sz="1450" spc="-10">
                <a:latin typeface="Times New Roman"/>
                <a:cs typeface="Times New Roman"/>
              </a:rPr>
              <a:t>said, ‘the amount </a:t>
            </a:r>
            <a:r>
              <a:rPr dirty="0" sz="1450" spc="-5">
                <a:latin typeface="Times New Roman"/>
                <a:cs typeface="Times New Roman"/>
              </a:rPr>
              <a:t>of </a:t>
            </a:r>
            <a:r>
              <a:rPr dirty="0" sz="1450" spc="-10">
                <a:latin typeface="Times New Roman"/>
                <a:cs typeface="Times New Roman"/>
              </a:rPr>
              <a:t>the tontine. If  </a:t>
            </a:r>
            <a:r>
              <a:rPr dirty="0" sz="1450" spc="-5">
                <a:latin typeface="Times New Roman"/>
                <a:cs typeface="Times New Roman"/>
              </a:rPr>
              <a:t>I </a:t>
            </a:r>
            <a:r>
              <a:rPr dirty="0" sz="1450" spc="-10">
                <a:latin typeface="Times New Roman"/>
                <a:cs typeface="Times New Roman"/>
              </a:rPr>
              <a:t>succeed, we shall have each fifty thousand to place to </a:t>
            </a:r>
            <a:r>
              <a:rPr dirty="0" sz="1450" spc="-5">
                <a:latin typeface="Times New Roman"/>
                <a:cs typeface="Times New Roman"/>
              </a:rPr>
              <a:t>our </a:t>
            </a:r>
            <a:r>
              <a:rPr dirty="0" sz="1450" spc="-10">
                <a:latin typeface="Times New Roman"/>
                <a:cs typeface="Times New Roman"/>
              </a:rPr>
              <a:t>bank account; </a:t>
            </a:r>
            <a:r>
              <a:rPr dirty="0" sz="1450" spc="-40">
                <a:latin typeface="Times New Roman"/>
                <a:cs typeface="Times New Roman"/>
              </a:rPr>
              <a:t>ay,  </a:t>
            </a:r>
            <a:r>
              <a:rPr dirty="0" sz="1450" spc="-10">
                <a:latin typeface="Times New Roman"/>
                <a:cs typeface="Times New Roman"/>
              </a:rPr>
              <a:t>and nearer</a:t>
            </a:r>
            <a:r>
              <a:rPr dirty="0" sz="1450" spc="-5">
                <a:latin typeface="Times New Roman"/>
                <a:cs typeface="Times New Roman"/>
              </a:rPr>
              <a:t> </a:t>
            </a:r>
            <a:r>
              <a:rPr dirty="0" sz="1450" spc="-20">
                <a:latin typeface="Times New Roman"/>
                <a:cs typeface="Times New Roman"/>
              </a:rPr>
              <a:t>sixty.’</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‘But if </a:t>
            </a:r>
            <a:r>
              <a:rPr dirty="0" sz="1450" spc="-5">
                <a:latin typeface="Times New Roman"/>
                <a:cs typeface="Times New Roman"/>
              </a:rPr>
              <a:t>you </a:t>
            </a:r>
            <a:r>
              <a:rPr dirty="0" sz="1450" spc="-10">
                <a:latin typeface="Times New Roman"/>
                <a:cs typeface="Times New Roman"/>
              </a:rPr>
              <a:t>fail,’ returned </a:t>
            </a:r>
            <a:r>
              <a:rPr dirty="0" sz="1450" spc="-5">
                <a:latin typeface="Times New Roman"/>
                <a:cs typeface="Times New Roman"/>
              </a:rPr>
              <a:t>John, </a:t>
            </a:r>
            <a:r>
              <a:rPr dirty="0" sz="1450" spc="-10">
                <a:latin typeface="Times New Roman"/>
                <a:cs typeface="Times New Roman"/>
              </a:rPr>
              <a:t>‘what then? What’ll </a:t>
            </a:r>
            <a:r>
              <a:rPr dirty="0" sz="1450" spc="-5">
                <a:latin typeface="Times New Roman"/>
                <a:cs typeface="Times New Roman"/>
              </a:rPr>
              <a:t>be </a:t>
            </a:r>
            <a:r>
              <a:rPr dirty="0" sz="1450" spc="-10">
                <a:latin typeface="Times New Roman"/>
                <a:cs typeface="Times New Roman"/>
              </a:rPr>
              <a:t>the colour </a:t>
            </a:r>
            <a:r>
              <a:rPr dirty="0" sz="1450" spc="-5">
                <a:latin typeface="Times New Roman"/>
                <a:cs typeface="Times New Roman"/>
              </a:rPr>
              <a:t>of our  </a:t>
            </a:r>
            <a:r>
              <a:rPr dirty="0" sz="1450" spc="-10">
                <a:latin typeface="Times New Roman"/>
                <a:cs typeface="Times New Roman"/>
              </a:rPr>
              <a:t>bank account in that</a:t>
            </a:r>
            <a:r>
              <a:rPr dirty="0" sz="1450" spc="5">
                <a:latin typeface="Times New Roman"/>
                <a:cs typeface="Times New Roman"/>
              </a:rPr>
              <a:t> </a:t>
            </a:r>
            <a:r>
              <a:rPr dirty="0" sz="1450" spc="-10">
                <a:latin typeface="Times New Roman"/>
                <a:cs typeface="Times New Roman"/>
              </a:rPr>
              <a:t>case?’</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‘I will pay all expenses,’ said Morris, with an inward struggle; ‘you shall  lose </a:t>
            </a:r>
            <a:r>
              <a:rPr dirty="0" sz="1450" spc="-5">
                <a:latin typeface="Times New Roman"/>
                <a:cs typeface="Times New Roman"/>
              </a:rPr>
              <a:t>nothing.’</a:t>
            </a:r>
            <a:endParaRPr sz="1450">
              <a:latin typeface="Times New Roman"/>
              <a:cs typeface="Times New Roman"/>
            </a:endParaRPr>
          </a:p>
          <a:p>
            <a:pPr algn="just" marL="12700" marR="12700" indent="255904">
              <a:lnSpc>
                <a:spcPts val="1730"/>
              </a:lnSpc>
              <a:spcBef>
                <a:spcPts val="790"/>
              </a:spcBef>
            </a:pPr>
            <a:r>
              <a:rPr dirty="0" sz="1450" spc="-25">
                <a:latin typeface="Times New Roman"/>
                <a:cs typeface="Times New Roman"/>
              </a:rPr>
              <a:t>‘Well,’ </a:t>
            </a:r>
            <a:r>
              <a:rPr dirty="0" sz="1450" spc="-10">
                <a:latin typeface="Times New Roman"/>
                <a:cs typeface="Times New Roman"/>
              </a:rPr>
              <a:t>said </a:t>
            </a:r>
            <a:r>
              <a:rPr dirty="0" sz="1450" spc="-5">
                <a:latin typeface="Times New Roman"/>
                <a:cs typeface="Times New Roman"/>
              </a:rPr>
              <a:t>John,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laugh, ‘if the ex-s are yours, and half-profits mine,  </a:t>
            </a:r>
            <a:r>
              <a:rPr dirty="0" sz="1450" spc="-5">
                <a:latin typeface="Times New Roman"/>
                <a:cs typeface="Times New Roman"/>
              </a:rPr>
              <a:t>I </a:t>
            </a:r>
            <a:r>
              <a:rPr dirty="0" sz="1450" spc="-10">
                <a:latin typeface="Times New Roman"/>
                <a:cs typeface="Times New Roman"/>
              </a:rPr>
              <a:t>don’t mind remaining here for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days.’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 couple </a:t>
            </a:r>
            <a:r>
              <a:rPr dirty="0" sz="1450" spc="-5">
                <a:latin typeface="Times New Roman"/>
                <a:cs typeface="Times New Roman"/>
              </a:rPr>
              <a:t>of </a:t>
            </a:r>
            <a:r>
              <a:rPr dirty="0" sz="1450" spc="-10">
                <a:latin typeface="Times New Roman"/>
                <a:cs typeface="Times New Roman"/>
              </a:rPr>
              <a:t>days!’ cried Morris, who was beginning to get angry and  controlled himself with difficulty; </a:t>
            </a:r>
            <a:r>
              <a:rPr dirty="0" sz="1450" spc="-30">
                <a:latin typeface="Times New Roman"/>
                <a:cs typeface="Times New Roman"/>
              </a:rPr>
              <a:t>‘why,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more to win five  </a:t>
            </a:r>
            <a:r>
              <a:rPr dirty="0" sz="1450" spc="-5">
                <a:latin typeface="Times New Roman"/>
                <a:cs typeface="Times New Roman"/>
              </a:rPr>
              <a:t>pounds on a</a:t>
            </a:r>
            <a:r>
              <a:rPr dirty="0" sz="1450" spc="-10">
                <a:latin typeface="Times New Roman"/>
                <a:cs typeface="Times New Roman"/>
              </a:rPr>
              <a:t> horse-race!’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would,’ returned the Great </a:t>
            </a:r>
            <a:r>
              <a:rPr dirty="0" sz="1450" spc="-35">
                <a:latin typeface="Times New Roman"/>
                <a:cs typeface="Times New Roman"/>
              </a:rPr>
              <a:t>Vance; </a:t>
            </a:r>
            <a:r>
              <a:rPr dirty="0" sz="1450" spc="-25">
                <a:latin typeface="Times New Roman"/>
                <a:cs typeface="Times New Roman"/>
              </a:rPr>
              <a:t>‘it’s </a:t>
            </a:r>
            <a:r>
              <a:rPr dirty="0" sz="1450" spc="-10">
                <a:latin typeface="Times New Roman"/>
                <a:cs typeface="Times New Roman"/>
              </a:rPr>
              <a:t>the artistic</a:t>
            </a:r>
            <a:r>
              <a:rPr dirty="0" sz="1450" spc="40">
                <a:latin typeface="Times New Roman"/>
                <a:cs typeface="Times New Roman"/>
              </a:rPr>
              <a:t> </a:t>
            </a:r>
            <a:r>
              <a:rPr dirty="0" sz="1450" spc="-10">
                <a:latin typeface="Times New Roman"/>
                <a:cs typeface="Times New Roman"/>
              </a:rPr>
              <a:t>temperament.’</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‘This is monstrous!’ burst </a:t>
            </a:r>
            <a:r>
              <a:rPr dirty="0" sz="1450" spc="-5">
                <a:latin typeface="Times New Roman"/>
                <a:cs typeface="Times New Roman"/>
              </a:rPr>
              <a:t>out </a:t>
            </a:r>
            <a:r>
              <a:rPr dirty="0" sz="1450" spc="-10">
                <a:latin typeface="Times New Roman"/>
                <a:cs typeface="Times New Roman"/>
              </a:rPr>
              <a:t>Morris. ‘I take all risks; </a:t>
            </a:r>
            <a:r>
              <a:rPr dirty="0" sz="1450" spc="-5">
                <a:latin typeface="Times New Roman"/>
                <a:cs typeface="Times New Roman"/>
              </a:rPr>
              <a:t>I </a:t>
            </a:r>
            <a:r>
              <a:rPr dirty="0" sz="1450" spc="-10">
                <a:latin typeface="Times New Roman"/>
                <a:cs typeface="Times New Roman"/>
              </a:rPr>
              <a:t>pay all expenses; </a:t>
            </a:r>
            <a:r>
              <a:rPr dirty="0" sz="1450" spc="-5">
                <a:latin typeface="Times New Roman"/>
                <a:cs typeface="Times New Roman"/>
              </a:rPr>
              <a:t>I  </a:t>
            </a:r>
            <a:r>
              <a:rPr dirty="0" sz="1450" spc="-10">
                <a:latin typeface="Times New Roman"/>
                <a:cs typeface="Times New Roman"/>
              </a:rPr>
              <a:t>divide profits; and </a:t>
            </a:r>
            <a:r>
              <a:rPr dirty="0" sz="1450" spc="-5">
                <a:latin typeface="Times New Roman"/>
                <a:cs typeface="Times New Roman"/>
              </a:rPr>
              <a:t>you </a:t>
            </a:r>
            <a:r>
              <a:rPr dirty="0" sz="1450" spc="-15">
                <a:latin typeface="Times New Roman"/>
                <a:cs typeface="Times New Roman"/>
              </a:rPr>
              <a:t>won’t </a:t>
            </a:r>
            <a:r>
              <a:rPr dirty="0" sz="1450" spc="-10">
                <a:latin typeface="Times New Roman"/>
                <a:cs typeface="Times New Roman"/>
              </a:rPr>
              <a:t>take the slightest pains to help me.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decent;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honest;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even</a:t>
            </a:r>
            <a:r>
              <a:rPr dirty="0" sz="1450" spc="55">
                <a:latin typeface="Times New Roman"/>
                <a:cs typeface="Times New Roman"/>
              </a:rPr>
              <a:t> </a:t>
            </a:r>
            <a:r>
              <a:rPr dirty="0" sz="1450" spc="-5">
                <a:latin typeface="Times New Roman"/>
                <a:cs typeface="Times New Roman"/>
              </a:rPr>
              <a:t>kind.’</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‘But suppose,’ objected </a:t>
            </a:r>
            <a:r>
              <a:rPr dirty="0" sz="1450" spc="-5">
                <a:latin typeface="Times New Roman"/>
                <a:cs typeface="Times New Roman"/>
              </a:rPr>
              <a:t>John, </a:t>
            </a:r>
            <a:r>
              <a:rPr dirty="0" sz="1450" spc="-10">
                <a:latin typeface="Times New Roman"/>
                <a:cs typeface="Times New Roman"/>
              </a:rPr>
              <a:t>who was considerably impressed </a:t>
            </a:r>
            <a:r>
              <a:rPr dirty="0" sz="1450" spc="-5">
                <a:latin typeface="Times New Roman"/>
                <a:cs typeface="Times New Roman"/>
              </a:rPr>
              <a:t>by </a:t>
            </a:r>
            <a:r>
              <a:rPr dirty="0" sz="1450" spc="-10">
                <a:latin typeface="Times New Roman"/>
                <a:cs typeface="Times New Roman"/>
              </a:rPr>
              <a:t>his  brother’s vehemence, ‘suppose that Uncle Masterman is alive after all, and  lives ten years longer; must </a:t>
            </a:r>
            <a:r>
              <a:rPr dirty="0" sz="1450" spc="-5">
                <a:latin typeface="Times New Roman"/>
                <a:cs typeface="Times New Roman"/>
              </a:rPr>
              <a:t>I </a:t>
            </a:r>
            <a:r>
              <a:rPr dirty="0" sz="1450" spc="-10">
                <a:latin typeface="Times New Roman"/>
                <a:cs typeface="Times New Roman"/>
              </a:rPr>
              <a:t>rot here all that</a:t>
            </a:r>
            <a:r>
              <a:rPr dirty="0" sz="1450" spc="4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‘Of course </a:t>
            </a:r>
            <a:r>
              <a:rPr dirty="0" sz="1450" spc="-5">
                <a:latin typeface="Times New Roman"/>
                <a:cs typeface="Times New Roman"/>
              </a:rPr>
              <a:t>not,’ </a:t>
            </a:r>
            <a:r>
              <a:rPr dirty="0" sz="1450" spc="-10">
                <a:latin typeface="Times New Roman"/>
                <a:cs typeface="Times New Roman"/>
              </a:rPr>
              <a:t>responded Morris, in </a:t>
            </a:r>
            <a:r>
              <a:rPr dirty="0" sz="1450" spc="-5">
                <a:latin typeface="Times New Roman"/>
                <a:cs typeface="Times New Roman"/>
              </a:rPr>
              <a:t>a </a:t>
            </a:r>
            <a:r>
              <a:rPr dirty="0" sz="1450" spc="-10">
                <a:latin typeface="Times New Roman"/>
                <a:cs typeface="Times New Roman"/>
              </a:rPr>
              <a:t>more conciliatory tone; ‘I only ask  </a:t>
            </a:r>
            <a:r>
              <a:rPr dirty="0" sz="1450" spc="-5">
                <a:latin typeface="Times New Roman"/>
                <a:cs typeface="Times New Roman"/>
              </a:rPr>
              <a:t>a </a:t>
            </a:r>
            <a:r>
              <a:rPr dirty="0" sz="1450" spc="-10">
                <a:latin typeface="Times New Roman"/>
                <a:cs typeface="Times New Roman"/>
              </a:rPr>
              <a:t>month at the outside; and if Uncle Masterman is </a:t>
            </a:r>
            <a:r>
              <a:rPr dirty="0" sz="1450" spc="-5">
                <a:latin typeface="Times New Roman"/>
                <a:cs typeface="Times New Roman"/>
              </a:rPr>
              <a:t>not </a:t>
            </a:r>
            <a:r>
              <a:rPr dirty="0" sz="1450" spc="-10">
                <a:latin typeface="Times New Roman"/>
                <a:cs typeface="Times New Roman"/>
              </a:rPr>
              <a:t>dead </a:t>
            </a:r>
            <a:r>
              <a:rPr dirty="0" sz="1450" spc="-5">
                <a:latin typeface="Times New Roman"/>
                <a:cs typeface="Times New Roman"/>
              </a:rPr>
              <a:t>by </a:t>
            </a:r>
            <a:r>
              <a:rPr dirty="0" sz="1450" spc="-10">
                <a:latin typeface="Times New Roman"/>
                <a:cs typeface="Times New Roman"/>
              </a:rPr>
              <a:t>that time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abroad.’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‘Go abroad?’ repeated John </a:t>
            </a:r>
            <a:r>
              <a:rPr dirty="0" sz="1450" spc="-20">
                <a:latin typeface="Times New Roman"/>
                <a:cs typeface="Times New Roman"/>
              </a:rPr>
              <a:t>eagerly. </a:t>
            </a:r>
            <a:r>
              <a:rPr dirty="0" sz="1450" spc="-10">
                <a:latin typeface="Times New Roman"/>
                <a:cs typeface="Times New Roman"/>
              </a:rPr>
              <a:t>‘Why shouldn’t </a:t>
            </a:r>
            <a:r>
              <a:rPr dirty="0" sz="1450" spc="-5">
                <a:latin typeface="Times New Roman"/>
                <a:cs typeface="Times New Roman"/>
              </a:rPr>
              <a:t>I go </a:t>
            </a:r>
            <a:r>
              <a:rPr dirty="0" sz="1450" spc="-10">
                <a:latin typeface="Times New Roman"/>
                <a:cs typeface="Times New Roman"/>
              </a:rPr>
              <a:t>at once? </a:t>
            </a:r>
            <a:r>
              <a:rPr dirty="0" sz="1450" spc="-35">
                <a:latin typeface="Times New Roman"/>
                <a:cs typeface="Times New Roman"/>
              </a:rPr>
              <a:t>Tell </a:t>
            </a:r>
            <a:r>
              <a:rPr dirty="0" sz="1450" spc="-10">
                <a:latin typeface="Times New Roman"/>
                <a:cs typeface="Times New Roman"/>
              </a:rPr>
              <a:t>‘em  that Joseph and </a:t>
            </a:r>
            <a:r>
              <a:rPr dirty="0" sz="1450" spc="-5">
                <a:latin typeface="Times New Roman"/>
                <a:cs typeface="Times New Roman"/>
              </a:rPr>
              <a:t>I </a:t>
            </a:r>
            <a:r>
              <a:rPr dirty="0" sz="1450" spc="-10">
                <a:latin typeface="Times New Roman"/>
                <a:cs typeface="Times New Roman"/>
              </a:rPr>
              <a:t>are seeing life in</a:t>
            </a:r>
            <a:r>
              <a:rPr dirty="0" sz="1450" spc="25">
                <a:latin typeface="Times New Roman"/>
                <a:cs typeface="Times New Roman"/>
              </a:rPr>
              <a:t> </a:t>
            </a:r>
            <a:r>
              <a:rPr dirty="0" sz="1450" spc="-10">
                <a:latin typeface="Times New Roman"/>
                <a:cs typeface="Times New Roman"/>
              </a:rPr>
              <a:t>Paris.’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‘Nonsense,’ said</a:t>
            </a:r>
            <a:r>
              <a:rPr dirty="0" sz="1450" spc="-11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2700" indent="255904">
              <a:lnSpc>
                <a:spcPts val="1730"/>
              </a:lnSpc>
              <a:spcBef>
                <a:spcPts val="775"/>
              </a:spcBef>
            </a:pPr>
            <a:r>
              <a:rPr dirty="0" sz="1450" spc="-30">
                <a:latin typeface="Times New Roman"/>
                <a:cs typeface="Times New Roman"/>
              </a:rPr>
              <a:t>‘Well, </a:t>
            </a:r>
            <a:r>
              <a:rPr dirty="0" sz="1450" spc="-5">
                <a:latin typeface="Times New Roman"/>
                <a:cs typeface="Times New Roman"/>
              </a:rPr>
              <a:t>but </a:t>
            </a:r>
            <a:r>
              <a:rPr dirty="0" sz="1450" spc="-10">
                <a:latin typeface="Times New Roman"/>
                <a:cs typeface="Times New Roman"/>
              </a:rPr>
              <a:t>look here,’ said </a:t>
            </a:r>
            <a:r>
              <a:rPr dirty="0" sz="1450" spc="-5">
                <a:latin typeface="Times New Roman"/>
                <a:cs typeface="Times New Roman"/>
              </a:rPr>
              <a:t>John; </a:t>
            </a:r>
            <a:r>
              <a:rPr dirty="0" sz="1450" spc="-25">
                <a:latin typeface="Times New Roman"/>
                <a:cs typeface="Times New Roman"/>
              </a:rPr>
              <a:t>‘it’s </a:t>
            </a:r>
            <a:r>
              <a:rPr dirty="0" sz="1450" spc="-10">
                <a:latin typeface="Times New Roman"/>
                <a:cs typeface="Times New Roman"/>
              </a:rPr>
              <a:t>this house, </a:t>
            </a:r>
            <a:r>
              <a:rPr dirty="0" sz="1450" spc="-30">
                <a:latin typeface="Times New Roman"/>
                <a:cs typeface="Times New Roman"/>
              </a:rPr>
              <a:t>it’s </a:t>
            </a:r>
            <a:r>
              <a:rPr dirty="0" sz="1450" spc="-10">
                <a:latin typeface="Times New Roman"/>
                <a:cs typeface="Times New Roman"/>
              </a:rPr>
              <a:t>such </a:t>
            </a:r>
            <a:r>
              <a:rPr dirty="0" sz="1450" spc="-5">
                <a:latin typeface="Times New Roman"/>
                <a:cs typeface="Times New Roman"/>
              </a:rPr>
              <a:t>a </a:t>
            </a:r>
            <a:r>
              <a:rPr dirty="0" sz="1450" spc="-20">
                <a:latin typeface="Times New Roman"/>
                <a:cs typeface="Times New Roman"/>
              </a:rPr>
              <a:t>pig-sty, </a:t>
            </a:r>
            <a:r>
              <a:rPr dirty="0" sz="1450" spc="-30">
                <a:latin typeface="Times New Roman"/>
                <a:cs typeface="Times New Roman"/>
              </a:rPr>
              <a:t>it’s </a:t>
            </a:r>
            <a:r>
              <a:rPr dirty="0" sz="1450" spc="-10">
                <a:latin typeface="Times New Roman"/>
                <a:cs typeface="Times New Roman"/>
              </a:rPr>
              <a:t>so  dreary and damp. </a:t>
            </a:r>
            <a:r>
              <a:rPr dirty="0" sz="1450" spc="-60">
                <a:latin typeface="Times New Roman"/>
                <a:cs typeface="Times New Roman"/>
              </a:rPr>
              <a:t>You </a:t>
            </a:r>
            <a:r>
              <a:rPr dirty="0" sz="1450" spc="-10">
                <a:latin typeface="Times New Roman"/>
                <a:cs typeface="Times New Roman"/>
              </a:rPr>
              <a:t>said yourself that it was</a:t>
            </a:r>
            <a:r>
              <a:rPr dirty="0" sz="1450" spc="95">
                <a:latin typeface="Times New Roman"/>
                <a:cs typeface="Times New Roman"/>
              </a:rPr>
              <a:t> </a:t>
            </a:r>
            <a:r>
              <a:rPr dirty="0" sz="1450" spc="-10">
                <a:latin typeface="Times New Roman"/>
                <a:cs typeface="Times New Roman"/>
              </a:rPr>
              <a:t>damp.’</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‘Only to the </a:t>
            </a:r>
            <a:r>
              <a:rPr dirty="0" sz="1450" spc="-15">
                <a:latin typeface="Times New Roman"/>
                <a:cs typeface="Times New Roman"/>
              </a:rPr>
              <a:t>carpenter,’ </a:t>
            </a:r>
            <a:r>
              <a:rPr dirty="0" sz="1450" spc="-10">
                <a:latin typeface="Times New Roman"/>
                <a:cs typeface="Times New Roman"/>
              </a:rPr>
              <a:t>Morris distinguished, ‘and that was to reduce the  rent. But </a:t>
            </a:r>
            <a:r>
              <a:rPr dirty="0" sz="1450" spc="-25">
                <a:latin typeface="Times New Roman"/>
                <a:cs typeface="Times New Roman"/>
              </a:rPr>
              <a:t>really,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now we’re in it, I’ve seen</a:t>
            </a:r>
            <a:r>
              <a:rPr dirty="0" sz="1450" spc="85">
                <a:latin typeface="Times New Roman"/>
                <a:cs typeface="Times New Roman"/>
              </a:rPr>
              <a:t> </a:t>
            </a:r>
            <a:r>
              <a:rPr dirty="0" sz="1450" spc="-10">
                <a:latin typeface="Times New Roman"/>
                <a:cs typeface="Times New Roman"/>
              </a:rPr>
              <a:t>worse.’</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‘And what am </a:t>
            </a:r>
            <a:r>
              <a:rPr dirty="0" sz="1450" spc="-5">
                <a:latin typeface="Times New Roman"/>
                <a:cs typeface="Times New Roman"/>
              </a:rPr>
              <a:t>I </a:t>
            </a:r>
            <a:r>
              <a:rPr dirty="0" sz="1450" spc="-10">
                <a:latin typeface="Times New Roman"/>
                <a:cs typeface="Times New Roman"/>
              </a:rPr>
              <a:t>to do?’ complained the victim. ‘How can </a:t>
            </a:r>
            <a:r>
              <a:rPr dirty="0" sz="1450" spc="-5">
                <a:latin typeface="Times New Roman"/>
                <a:cs typeface="Times New Roman"/>
              </a:rPr>
              <a:t>I </a:t>
            </a:r>
            <a:r>
              <a:rPr dirty="0" sz="1450" spc="-10">
                <a:latin typeface="Times New Roman"/>
                <a:cs typeface="Times New Roman"/>
              </a:rPr>
              <a:t>entertain </a:t>
            </a:r>
            <a:r>
              <a:rPr dirty="0" sz="1450" spc="-5">
                <a:latin typeface="Times New Roman"/>
                <a:cs typeface="Times New Roman"/>
              </a:rPr>
              <a:t>a  </a:t>
            </a:r>
            <a:r>
              <a:rPr dirty="0" sz="1450" spc="-10">
                <a:latin typeface="Times New Roman"/>
                <a:cs typeface="Times New Roman"/>
              </a:rPr>
              <a:t>friend?’</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‘My dear </a:t>
            </a:r>
            <a:r>
              <a:rPr dirty="0" sz="1450" spc="-20">
                <a:latin typeface="Times New Roman"/>
                <a:cs typeface="Times New Roman"/>
              </a:rPr>
              <a:t>Johnny,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don’t think the tontine worth </a:t>
            </a:r>
            <a:r>
              <a:rPr dirty="0" sz="1450" spc="-5">
                <a:latin typeface="Times New Roman"/>
                <a:cs typeface="Times New Roman"/>
              </a:rPr>
              <a:t>a </a:t>
            </a:r>
            <a:r>
              <a:rPr dirty="0" sz="1450" spc="-10">
                <a:latin typeface="Times New Roman"/>
                <a:cs typeface="Times New Roman"/>
              </a:rPr>
              <a:t>little trouble, say  so, and I’ll give the business</a:t>
            </a:r>
            <a:r>
              <a:rPr dirty="0" sz="1450" spc="2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10160" indent="255904">
              <a:lnSpc>
                <a:spcPts val="1730"/>
              </a:lnSpc>
              <a:spcBef>
                <a:spcPts val="790"/>
              </a:spcBef>
            </a:pPr>
            <a:r>
              <a:rPr dirty="0" sz="1450" spc="-30">
                <a:latin typeface="Times New Roman"/>
                <a:cs typeface="Times New Roman"/>
              </a:rPr>
              <a:t>‘You’re </a:t>
            </a:r>
            <a:r>
              <a:rPr dirty="0" sz="1450" spc="-10">
                <a:latin typeface="Times New Roman"/>
                <a:cs typeface="Times New Roman"/>
              </a:rPr>
              <a:t>dead certain </a:t>
            </a:r>
            <a:r>
              <a:rPr dirty="0" sz="1450" spc="-5">
                <a:latin typeface="Times New Roman"/>
                <a:cs typeface="Times New Roman"/>
              </a:rPr>
              <a:t>of </a:t>
            </a:r>
            <a:r>
              <a:rPr dirty="0" sz="1450" spc="-10">
                <a:latin typeface="Times New Roman"/>
                <a:cs typeface="Times New Roman"/>
              </a:rPr>
              <a:t>the figures, </a:t>
            </a:r>
            <a:r>
              <a:rPr dirty="0" sz="1450" spc="-5">
                <a:latin typeface="Times New Roman"/>
                <a:cs typeface="Times New Roman"/>
              </a:rPr>
              <a:t>I </a:t>
            </a:r>
            <a:r>
              <a:rPr dirty="0" sz="1450" spc="-10">
                <a:latin typeface="Times New Roman"/>
                <a:cs typeface="Times New Roman"/>
              </a:rPr>
              <a:t>suppose?’ asked </a:t>
            </a:r>
            <a:r>
              <a:rPr dirty="0" sz="1450" spc="-5">
                <a:latin typeface="Times New Roman"/>
                <a:cs typeface="Times New Roman"/>
              </a:rPr>
              <a:t>John. </a:t>
            </a:r>
            <a:r>
              <a:rPr dirty="0" sz="1450" spc="-20">
                <a:latin typeface="Times New Roman"/>
                <a:cs typeface="Times New Roman"/>
              </a:rPr>
              <a:t>‘Well’—with </a:t>
            </a:r>
            <a:r>
              <a:rPr dirty="0" sz="1450" spc="-5">
                <a:latin typeface="Times New Roman"/>
                <a:cs typeface="Times New Roman"/>
              </a:rPr>
              <a:t>a  </a:t>
            </a:r>
            <a:r>
              <a:rPr dirty="0" sz="1450" spc="-10">
                <a:latin typeface="Times New Roman"/>
                <a:cs typeface="Times New Roman"/>
              </a:rPr>
              <a:t>deep sigh—‘send me the Pink Un and all the comic papers </a:t>
            </a:r>
            <a:r>
              <a:rPr dirty="0" sz="1450" spc="-20">
                <a:latin typeface="Times New Roman"/>
                <a:cs typeface="Times New Roman"/>
              </a:rPr>
              <a:t>regularly. </a:t>
            </a:r>
            <a:r>
              <a:rPr dirty="0" sz="1450" spc="-10">
                <a:latin typeface="Times New Roman"/>
                <a:cs typeface="Times New Roman"/>
              </a:rPr>
              <a:t>I’ll face  the music.’</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223759"/>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As afternoon drew </a:t>
            </a:r>
            <a:r>
              <a:rPr dirty="0" sz="1450" spc="-5">
                <a:latin typeface="Times New Roman"/>
                <a:cs typeface="Times New Roman"/>
              </a:rPr>
              <a:t>on, </a:t>
            </a:r>
            <a:r>
              <a:rPr dirty="0" sz="1450" spc="-10">
                <a:latin typeface="Times New Roman"/>
                <a:cs typeface="Times New Roman"/>
              </a:rPr>
              <a:t>the cottage breathed more thrillingly </a:t>
            </a:r>
            <a:r>
              <a:rPr dirty="0" sz="1450" spc="-5">
                <a:latin typeface="Times New Roman"/>
                <a:cs typeface="Times New Roman"/>
              </a:rPr>
              <a:t>of </a:t>
            </a:r>
            <a:r>
              <a:rPr dirty="0" sz="1450" spc="-10">
                <a:latin typeface="Times New Roman"/>
                <a:cs typeface="Times New Roman"/>
              </a:rPr>
              <a:t>its native  marsh; </a:t>
            </a:r>
            <a:r>
              <a:rPr dirty="0" sz="1450" spc="-5">
                <a:latin typeface="Times New Roman"/>
                <a:cs typeface="Times New Roman"/>
              </a:rPr>
              <a:t>a </a:t>
            </a:r>
            <a:r>
              <a:rPr dirty="0" sz="1450" spc="-10">
                <a:latin typeface="Times New Roman"/>
                <a:cs typeface="Times New Roman"/>
              </a:rPr>
              <a:t>creeping chill inhabited its chambers; the fire smoked, and </a:t>
            </a:r>
            <a:r>
              <a:rPr dirty="0" sz="1450" spc="-5">
                <a:latin typeface="Times New Roman"/>
                <a:cs typeface="Times New Roman"/>
              </a:rPr>
              <a:t>a </a:t>
            </a:r>
            <a:r>
              <a:rPr dirty="0" sz="1450" spc="-10">
                <a:latin typeface="Times New Roman"/>
                <a:cs typeface="Times New Roman"/>
              </a:rPr>
              <a:t>shower  </a:t>
            </a:r>
            <a:r>
              <a:rPr dirty="0" sz="1450" spc="-5">
                <a:latin typeface="Times New Roman"/>
                <a:cs typeface="Times New Roman"/>
              </a:rPr>
              <a:t>of </a:t>
            </a:r>
            <a:r>
              <a:rPr dirty="0" sz="1450" spc="-10">
                <a:latin typeface="Times New Roman"/>
                <a:cs typeface="Times New Roman"/>
              </a:rPr>
              <a:t>rain, coming </a:t>
            </a:r>
            <a:r>
              <a:rPr dirty="0" sz="1450" spc="-5">
                <a:latin typeface="Times New Roman"/>
                <a:cs typeface="Times New Roman"/>
              </a:rPr>
              <a:t>up </a:t>
            </a:r>
            <a:r>
              <a:rPr dirty="0" sz="1450" spc="-10">
                <a:latin typeface="Times New Roman"/>
                <a:cs typeface="Times New Roman"/>
              </a:rPr>
              <a:t>from the channel </a:t>
            </a:r>
            <a:r>
              <a:rPr dirty="0" sz="1450" spc="-5">
                <a:latin typeface="Times New Roman"/>
                <a:cs typeface="Times New Roman"/>
              </a:rPr>
              <a:t>on a </a:t>
            </a:r>
            <a:r>
              <a:rPr dirty="0" sz="1450" spc="-10">
                <a:latin typeface="Times New Roman"/>
                <a:cs typeface="Times New Roman"/>
              </a:rPr>
              <a:t>slant </a:t>
            </a:r>
            <a:r>
              <a:rPr dirty="0" sz="1450" spc="-5">
                <a:latin typeface="Times New Roman"/>
                <a:cs typeface="Times New Roman"/>
              </a:rPr>
              <a:t>of </a:t>
            </a:r>
            <a:r>
              <a:rPr dirty="0" sz="1450" spc="-10">
                <a:latin typeface="Times New Roman"/>
                <a:cs typeface="Times New Roman"/>
              </a:rPr>
              <a:t>wind, tingled </a:t>
            </a:r>
            <a:r>
              <a:rPr dirty="0" sz="1450" spc="-5">
                <a:latin typeface="Times New Roman"/>
                <a:cs typeface="Times New Roman"/>
              </a:rPr>
              <a:t>on </a:t>
            </a:r>
            <a:r>
              <a:rPr dirty="0" sz="1450" spc="-10">
                <a:latin typeface="Times New Roman"/>
                <a:cs typeface="Times New Roman"/>
              </a:rPr>
              <a:t>the  window-panes. At intervals, when the gloom deepened toward </a:t>
            </a:r>
            <a:r>
              <a:rPr dirty="0" sz="1450" spc="-15">
                <a:latin typeface="Times New Roman"/>
                <a:cs typeface="Times New Roman"/>
              </a:rPr>
              <a:t>despair, </a:t>
            </a:r>
            <a:r>
              <a:rPr dirty="0" sz="1450" spc="-10">
                <a:latin typeface="Times New Roman"/>
                <a:cs typeface="Times New Roman"/>
              </a:rPr>
              <a:t>Morris  would produce the whisky-bottle, and at first John welcomed the diversion—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long. </a:t>
            </a:r>
            <a:r>
              <a:rPr dirty="0" sz="1450" spc="-10">
                <a:latin typeface="Times New Roman"/>
                <a:cs typeface="Times New Roman"/>
              </a:rPr>
              <a:t>It has been said this spirit was the worst in Hampshire; only those  acquainted with the county can appreciate the force </a:t>
            </a:r>
            <a:r>
              <a:rPr dirty="0" sz="1450" spc="-5">
                <a:latin typeface="Times New Roman"/>
                <a:cs typeface="Times New Roman"/>
              </a:rPr>
              <a:t>of </a:t>
            </a:r>
            <a:r>
              <a:rPr dirty="0" sz="1450" spc="-10">
                <a:latin typeface="Times New Roman"/>
                <a:cs typeface="Times New Roman"/>
              </a:rPr>
              <a:t>that superlative; and at  length even the Great </a:t>
            </a:r>
            <a:r>
              <a:rPr dirty="0" sz="1450" spc="-40">
                <a:latin typeface="Times New Roman"/>
                <a:cs typeface="Times New Roman"/>
              </a:rPr>
              <a:t>Vance </a:t>
            </a:r>
            <a:r>
              <a:rPr dirty="0" sz="1450" spc="-10">
                <a:latin typeface="Times New Roman"/>
                <a:cs typeface="Times New Roman"/>
              </a:rPr>
              <a:t>(who was </a:t>
            </a:r>
            <a:r>
              <a:rPr dirty="0" sz="1450" spc="-5">
                <a:latin typeface="Times New Roman"/>
                <a:cs typeface="Times New Roman"/>
              </a:rPr>
              <a:t>no </a:t>
            </a:r>
            <a:r>
              <a:rPr dirty="0" sz="1450" spc="-10">
                <a:latin typeface="Times New Roman"/>
                <a:cs typeface="Times New Roman"/>
              </a:rPr>
              <a:t>connoisseur) waved the decoction  from his lips. The approach </a:t>
            </a:r>
            <a:r>
              <a:rPr dirty="0" sz="1450" spc="-5">
                <a:latin typeface="Times New Roman"/>
                <a:cs typeface="Times New Roman"/>
              </a:rPr>
              <a:t>of dusk, </a:t>
            </a:r>
            <a:r>
              <a:rPr dirty="0" sz="1450" spc="-10">
                <a:latin typeface="Times New Roman"/>
                <a:cs typeface="Times New Roman"/>
              </a:rPr>
              <a:t>feebly combated with </a:t>
            </a:r>
            <a:r>
              <a:rPr dirty="0" sz="1450" spc="-5">
                <a:latin typeface="Times New Roman"/>
                <a:cs typeface="Times New Roman"/>
              </a:rPr>
              <a:t>a </a:t>
            </a:r>
            <a:r>
              <a:rPr dirty="0" sz="1450" spc="-10">
                <a:latin typeface="Times New Roman"/>
                <a:cs typeface="Times New Roman"/>
              </a:rPr>
              <a:t>single tallow  candle, added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tragedy; and John suddenly stopped whistling  through his fingers—an art to the practice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been reduced—and  bitterly lamented his</a:t>
            </a:r>
            <a:r>
              <a:rPr dirty="0" sz="1450">
                <a:latin typeface="Times New Roman"/>
                <a:cs typeface="Times New Roman"/>
              </a:rPr>
              <a:t> </a:t>
            </a:r>
            <a:r>
              <a:rPr dirty="0" sz="1450" spc="-10">
                <a:latin typeface="Times New Roman"/>
                <a:cs typeface="Times New Roman"/>
              </a:rPr>
              <a:t>concessions.</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‘I </a:t>
            </a:r>
            <a:r>
              <a:rPr dirty="0" sz="1450" spc="-15">
                <a:latin typeface="Times New Roman"/>
                <a:cs typeface="Times New Roman"/>
              </a:rPr>
              <a:t>can’t </a:t>
            </a:r>
            <a:r>
              <a:rPr dirty="0" sz="1450" spc="-10">
                <a:latin typeface="Times New Roman"/>
                <a:cs typeface="Times New Roman"/>
              </a:rPr>
              <a:t>stay here </a:t>
            </a:r>
            <a:r>
              <a:rPr dirty="0" sz="1450" spc="-5">
                <a:latin typeface="Times New Roman"/>
                <a:cs typeface="Times New Roman"/>
              </a:rPr>
              <a:t>a </a:t>
            </a:r>
            <a:r>
              <a:rPr dirty="0" sz="1450" spc="-10">
                <a:latin typeface="Times New Roman"/>
                <a:cs typeface="Times New Roman"/>
              </a:rPr>
              <a:t>month,’ </a:t>
            </a:r>
            <a:r>
              <a:rPr dirty="0" sz="1450" spc="-5">
                <a:latin typeface="Times New Roman"/>
                <a:cs typeface="Times New Roman"/>
              </a:rPr>
              <a:t>he </a:t>
            </a:r>
            <a:r>
              <a:rPr dirty="0" sz="1450" spc="-10">
                <a:latin typeface="Times New Roman"/>
                <a:cs typeface="Times New Roman"/>
              </a:rPr>
              <a:t>cried. ‘No </a:t>
            </a:r>
            <a:r>
              <a:rPr dirty="0" sz="1450" spc="-5">
                <a:latin typeface="Times New Roman"/>
                <a:cs typeface="Times New Roman"/>
              </a:rPr>
              <a:t>one </a:t>
            </a:r>
            <a:r>
              <a:rPr dirty="0" sz="1450" spc="-10">
                <a:latin typeface="Times New Roman"/>
                <a:cs typeface="Times New Roman"/>
              </a:rPr>
              <a:t>could. The </a:t>
            </a:r>
            <a:r>
              <a:rPr dirty="0" sz="1450" spc="-20">
                <a:latin typeface="Times New Roman"/>
                <a:cs typeface="Times New Roman"/>
              </a:rPr>
              <a:t>thing’s </a:t>
            </a:r>
            <a:r>
              <a:rPr dirty="0" sz="1450" spc="-10">
                <a:latin typeface="Times New Roman"/>
                <a:cs typeface="Times New Roman"/>
              </a:rPr>
              <a:t>nonsense,  Morris. The parties that lived in the Bastille would rise against </a:t>
            </a:r>
            <a:r>
              <a:rPr dirty="0" sz="1450" spc="-5">
                <a:latin typeface="Times New Roman"/>
                <a:cs typeface="Times New Roman"/>
              </a:rPr>
              <a:t>a </a:t>
            </a:r>
            <a:r>
              <a:rPr dirty="0" sz="1450" spc="-10">
                <a:latin typeface="Times New Roman"/>
                <a:cs typeface="Times New Roman"/>
              </a:rPr>
              <a:t>place like  this.’</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With </a:t>
            </a:r>
            <a:r>
              <a:rPr dirty="0" sz="1450" spc="-10">
                <a:latin typeface="Times New Roman"/>
                <a:cs typeface="Times New Roman"/>
              </a:rPr>
              <a:t>an admirable affectation </a:t>
            </a:r>
            <a:r>
              <a:rPr dirty="0" sz="1450" spc="-5">
                <a:latin typeface="Times New Roman"/>
                <a:cs typeface="Times New Roman"/>
              </a:rPr>
              <a:t>of </a:t>
            </a:r>
            <a:r>
              <a:rPr dirty="0" sz="1450" spc="-10">
                <a:latin typeface="Times New Roman"/>
                <a:cs typeface="Times New Roman"/>
              </a:rPr>
              <a:t>indifference, Morris proposed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  </a:t>
            </a:r>
            <a:r>
              <a:rPr dirty="0" sz="1450" spc="-10">
                <a:latin typeface="Times New Roman"/>
                <a:cs typeface="Times New Roman"/>
              </a:rPr>
              <a:t>pitch-and-toss. </a:t>
            </a:r>
            <a:r>
              <a:rPr dirty="0" sz="1450" spc="-60">
                <a:latin typeface="Times New Roman"/>
                <a:cs typeface="Times New Roman"/>
              </a:rPr>
              <a:t>To </a:t>
            </a:r>
            <a:r>
              <a:rPr dirty="0" sz="1450" spc="-10">
                <a:latin typeface="Times New Roman"/>
                <a:cs typeface="Times New Roman"/>
              </a:rPr>
              <a:t>what will </a:t>
            </a:r>
            <a:r>
              <a:rPr dirty="0" sz="1450" spc="-5">
                <a:latin typeface="Times New Roman"/>
                <a:cs typeface="Times New Roman"/>
              </a:rPr>
              <a:t>not </a:t>
            </a:r>
            <a:r>
              <a:rPr dirty="0" sz="1450" spc="-10">
                <a:latin typeface="Times New Roman"/>
                <a:cs typeface="Times New Roman"/>
              </a:rPr>
              <a:t>the diplomatist condescend! It was </a:t>
            </a:r>
            <a:r>
              <a:rPr dirty="0" sz="1450" spc="-20">
                <a:latin typeface="Times New Roman"/>
                <a:cs typeface="Times New Roman"/>
              </a:rPr>
              <a:t>John’s  </a:t>
            </a:r>
            <a:r>
              <a:rPr dirty="0" sz="1450" spc="-10">
                <a:latin typeface="Times New Roman"/>
                <a:cs typeface="Times New Roman"/>
              </a:rPr>
              <a:t>favourite game; indeed his only game—he had found all the rest too  intellectual—and </a:t>
            </a:r>
            <a:r>
              <a:rPr dirty="0" sz="1450" spc="-5">
                <a:latin typeface="Times New Roman"/>
                <a:cs typeface="Times New Roman"/>
              </a:rPr>
              <a:t>he </a:t>
            </a:r>
            <a:r>
              <a:rPr dirty="0" sz="1450" spc="-10">
                <a:latin typeface="Times New Roman"/>
                <a:cs typeface="Times New Roman"/>
              </a:rPr>
              <a:t>played it with equal skill and </a:t>
            </a:r>
            <a:r>
              <a:rPr dirty="0" sz="1450" spc="-5">
                <a:latin typeface="Times New Roman"/>
                <a:cs typeface="Times New Roman"/>
              </a:rPr>
              <a:t>good </a:t>
            </a:r>
            <a:r>
              <a:rPr dirty="0" sz="1450" spc="-10">
                <a:latin typeface="Times New Roman"/>
                <a:cs typeface="Times New Roman"/>
              </a:rPr>
              <a:t>fortune. </a:t>
            </a:r>
            <a:r>
              <a:rPr dirty="0" sz="1450" spc="-60">
                <a:latin typeface="Times New Roman"/>
                <a:cs typeface="Times New Roman"/>
              </a:rPr>
              <a:t>To </a:t>
            </a:r>
            <a:r>
              <a:rPr dirty="0" sz="1450" spc="-10">
                <a:latin typeface="Times New Roman"/>
                <a:cs typeface="Times New Roman"/>
              </a:rPr>
              <a:t>Morris  himself, </a:t>
            </a:r>
            <a:r>
              <a:rPr dirty="0" sz="1450" spc="-5">
                <a:latin typeface="Times New Roman"/>
                <a:cs typeface="Times New Roman"/>
              </a:rPr>
              <a:t>on </a:t>
            </a:r>
            <a:r>
              <a:rPr dirty="0" sz="1450" spc="-10">
                <a:latin typeface="Times New Roman"/>
                <a:cs typeface="Times New Roman"/>
              </a:rPr>
              <a:t>the other hand, the whole business was detestable;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bad  </a:t>
            </a:r>
            <a:r>
              <a:rPr dirty="0" sz="1450" spc="-15">
                <a:latin typeface="Times New Roman"/>
                <a:cs typeface="Times New Roman"/>
              </a:rPr>
              <a:t>pitcher,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luck in tossing, 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a:t>
            </a:r>
            <a:r>
              <a:rPr dirty="0" sz="1450" spc="-10">
                <a:latin typeface="Times New Roman"/>
                <a:cs typeface="Times New Roman"/>
              </a:rPr>
              <a:t>who </a:t>
            </a:r>
            <a:r>
              <a:rPr dirty="0" sz="1450" spc="-15">
                <a:latin typeface="Times New Roman"/>
                <a:cs typeface="Times New Roman"/>
              </a:rPr>
              <a:t>suffered </a:t>
            </a:r>
            <a:r>
              <a:rPr dirty="0" sz="1450" spc="-10">
                <a:latin typeface="Times New Roman"/>
                <a:cs typeface="Times New Roman"/>
              </a:rPr>
              <a:t>torments when  </a:t>
            </a:r>
            <a:r>
              <a:rPr dirty="0" sz="1450" spc="-5">
                <a:latin typeface="Times New Roman"/>
                <a:cs typeface="Times New Roman"/>
              </a:rPr>
              <a:t>he </a:t>
            </a:r>
            <a:r>
              <a:rPr dirty="0" sz="1450" spc="-10">
                <a:latin typeface="Times New Roman"/>
                <a:cs typeface="Times New Roman"/>
              </a:rPr>
              <a:t>lost. But John was in </a:t>
            </a:r>
            <a:r>
              <a:rPr dirty="0" sz="1450" spc="-5">
                <a:latin typeface="Times New Roman"/>
                <a:cs typeface="Times New Roman"/>
              </a:rPr>
              <a:t>a </a:t>
            </a:r>
            <a:r>
              <a:rPr dirty="0" sz="1450" spc="-10">
                <a:latin typeface="Times New Roman"/>
                <a:cs typeface="Times New Roman"/>
              </a:rPr>
              <a:t>dangerous </a:t>
            </a:r>
            <a:r>
              <a:rPr dirty="0" sz="1450" spc="-15">
                <a:latin typeface="Times New Roman"/>
                <a:cs typeface="Times New Roman"/>
              </a:rPr>
              <a:t>humour, </a:t>
            </a:r>
            <a:r>
              <a:rPr dirty="0" sz="1450" spc="-10">
                <a:latin typeface="Times New Roman"/>
                <a:cs typeface="Times New Roman"/>
              </a:rPr>
              <a:t>and his brother was prepared for  any sacrifice.</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By seven o’clock, Morris, with incredible </a:t>
            </a:r>
            <a:r>
              <a:rPr dirty="0" sz="1450" spc="-25">
                <a:latin typeface="Times New Roman"/>
                <a:cs typeface="Times New Roman"/>
              </a:rPr>
              <a:t>agony, </a:t>
            </a:r>
            <a:r>
              <a:rPr dirty="0" sz="1450" spc="-10">
                <a:latin typeface="Times New Roman"/>
                <a:cs typeface="Times New Roman"/>
              </a:rPr>
              <a:t>had lost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half-  crowns. Even with the tontine before his eyes, this was as much as </a:t>
            </a:r>
            <a:r>
              <a:rPr dirty="0" sz="1450" spc="-5">
                <a:latin typeface="Times New Roman"/>
                <a:cs typeface="Times New Roman"/>
              </a:rPr>
              <a:t>he </a:t>
            </a:r>
            <a:r>
              <a:rPr dirty="0" sz="1450" spc="-10">
                <a:latin typeface="Times New Roman"/>
                <a:cs typeface="Times New Roman"/>
              </a:rPr>
              <a:t>could  bear; and, remarking that </a:t>
            </a:r>
            <a:r>
              <a:rPr dirty="0" sz="1450" spc="-5">
                <a:latin typeface="Times New Roman"/>
                <a:cs typeface="Times New Roman"/>
              </a:rPr>
              <a:t>he </a:t>
            </a:r>
            <a:r>
              <a:rPr dirty="0" sz="1450" spc="-10">
                <a:latin typeface="Times New Roman"/>
                <a:cs typeface="Times New Roman"/>
              </a:rPr>
              <a:t>would take his revenge some other time, </a:t>
            </a:r>
            <a:r>
              <a:rPr dirty="0" sz="1450" spc="-5">
                <a:latin typeface="Times New Roman"/>
                <a:cs typeface="Times New Roman"/>
              </a:rPr>
              <a:t>he  </a:t>
            </a:r>
            <a:r>
              <a:rPr dirty="0" sz="1450" spc="-10">
                <a:latin typeface="Times New Roman"/>
                <a:cs typeface="Times New Roman"/>
              </a:rPr>
              <a:t>proposed </a:t>
            </a:r>
            <a:r>
              <a:rPr dirty="0" sz="1450" spc="-5">
                <a:latin typeface="Times New Roman"/>
                <a:cs typeface="Times New Roman"/>
              </a:rPr>
              <a:t>a bit of </a:t>
            </a:r>
            <a:r>
              <a:rPr dirty="0" sz="1450" spc="-10">
                <a:latin typeface="Times New Roman"/>
                <a:cs typeface="Times New Roman"/>
              </a:rPr>
              <a:t>supper and </a:t>
            </a:r>
            <a:r>
              <a:rPr dirty="0" sz="1450" spc="-5">
                <a:latin typeface="Times New Roman"/>
                <a:cs typeface="Times New Roman"/>
              </a:rPr>
              <a:t>a</a:t>
            </a:r>
            <a:r>
              <a:rPr dirty="0" sz="1450" spc="5">
                <a:latin typeface="Times New Roman"/>
                <a:cs typeface="Times New Roman"/>
              </a:rPr>
              <a:t> </a:t>
            </a:r>
            <a:r>
              <a:rPr dirty="0" sz="1450" spc="-5">
                <a:latin typeface="Times New Roman"/>
                <a:cs typeface="Times New Roman"/>
              </a:rPr>
              <a:t>grog.</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Before they had made an end </a:t>
            </a:r>
            <a:r>
              <a:rPr dirty="0" sz="1450" spc="-5">
                <a:latin typeface="Times New Roman"/>
                <a:cs typeface="Times New Roman"/>
              </a:rPr>
              <a:t>of </a:t>
            </a:r>
            <a:r>
              <a:rPr dirty="0" sz="1450" spc="-10">
                <a:latin typeface="Times New Roman"/>
                <a:cs typeface="Times New Roman"/>
              </a:rPr>
              <a:t>this refreshment it was time to </a:t>
            </a:r>
            <a:r>
              <a:rPr dirty="0" sz="1450" spc="-5">
                <a:latin typeface="Times New Roman"/>
                <a:cs typeface="Times New Roman"/>
              </a:rPr>
              <a:t>be </a:t>
            </a:r>
            <a:r>
              <a:rPr dirty="0" sz="1450" spc="-10">
                <a:latin typeface="Times New Roman"/>
                <a:cs typeface="Times New Roman"/>
              </a:rPr>
              <a:t>at work.  A bucket </a:t>
            </a:r>
            <a:r>
              <a:rPr dirty="0" sz="1450" spc="-5">
                <a:latin typeface="Times New Roman"/>
                <a:cs typeface="Times New Roman"/>
              </a:rPr>
              <a:t>of </a:t>
            </a:r>
            <a:r>
              <a:rPr dirty="0" sz="1450" spc="-10">
                <a:latin typeface="Times New Roman"/>
                <a:cs typeface="Times New Roman"/>
              </a:rPr>
              <a:t>water for present necessities was withdrawn from the water-butt,  which was then emptied and rolled before the kitchen fire to </a:t>
            </a:r>
            <a:r>
              <a:rPr dirty="0" sz="1450" spc="-5">
                <a:latin typeface="Times New Roman"/>
                <a:cs typeface="Times New Roman"/>
              </a:rPr>
              <a:t>dry; </a:t>
            </a:r>
            <a:r>
              <a:rPr dirty="0" sz="1450" spc="-10">
                <a:latin typeface="Times New Roman"/>
                <a:cs typeface="Times New Roman"/>
              </a:rPr>
              <a:t>and the two  brothers set forth </a:t>
            </a:r>
            <a:r>
              <a:rPr dirty="0" sz="1450" spc="-5">
                <a:latin typeface="Times New Roman"/>
                <a:cs typeface="Times New Roman"/>
              </a:rPr>
              <a:t>on </a:t>
            </a:r>
            <a:r>
              <a:rPr dirty="0" sz="1450" spc="-10">
                <a:latin typeface="Times New Roman"/>
                <a:cs typeface="Times New Roman"/>
              </a:rPr>
              <a:t>their adventure under </a:t>
            </a:r>
            <a:r>
              <a:rPr dirty="0" sz="1450" spc="-5">
                <a:latin typeface="Times New Roman"/>
                <a:cs typeface="Times New Roman"/>
              </a:rPr>
              <a:t>a </a:t>
            </a:r>
            <a:r>
              <a:rPr dirty="0" sz="1450" spc="-10">
                <a:latin typeface="Times New Roman"/>
                <a:cs typeface="Times New Roman"/>
              </a:rPr>
              <a:t>starless</a:t>
            </a:r>
            <a:r>
              <a:rPr dirty="0" sz="1450" spc="40">
                <a:latin typeface="Times New Roman"/>
                <a:cs typeface="Times New Roman"/>
              </a:rPr>
              <a:t> </a:t>
            </a:r>
            <a:r>
              <a:rPr dirty="0" sz="1450" spc="-10">
                <a:latin typeface="Times New Roman"/>
                <a:cs typeface="Times New Roman"/>
              </a:rPr>
              <a:t>heaven.</a:t>
            </a:r>
            <a:endParaRPr sz="1450">
              <a:latin typeface="Times New Roman"/>
              <a:cs typeface="Times New Roman"/>
            </a:endParaRPr>
          </a:p>
        </p:txBody>
      </p:sp>
      <p:sp>
        <p:nvSpPr>
          <p:cNvPr id="3" name="object 3"/>
          <p:cNvSpPr txBox="1"/>
          <p:nvPr/>
        </p:nvSpPr>
        <p:spPr>
          <a:xfrm>
            <a:off x="876300" y="8383578"/>
            <a:ext cx="5806440" cy="146177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 </a:t>
            </a:r>
            <a:r>
              <a:rPr dirty="0" sz="1450" spc="-10" b="1">
                <a:latin typeface="Times New Roman"/>
                <a:cs typeface="Times New Roman"/>
              </a:rPr>
              <a:t>III. The </a:t>
            </a:r>
            <a:r>
              <a:rPr dirty="0" sz="1450" spc="-15" b="1">
                <a:latin typeface="Times New Roman"/>
                <a:cs typeface="Times New Roman"/>
              </a:rPr>
              <a:t>Lecturer </a:t>
            </a:r>
            <a:r>
              <a:rPr dirty="0" sz="1450" spc="-5" b="1">
                <a:latin typeface="Times New Roman"/>
                <a:cs typeface="Times New Roman"/>
              </a:rPr>
              <a:t>at </a:t>
            </a:r>
            <a:r>
              <a:rPr dirty="0" sz="1450" spc="-10" b="1">
                <a:latin typeface="Times New Roman"/>
                <a:cs typeface="Times New Roman"/>
              </a:rPr>
              <a:t>Large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Whether mankind is really partial to happiness is an open question. Not </a:t>
            </a:r>
            <a:r>
              <a:rPr dirty="0" sz="1450" spc="-5">
                <a:latin typeface="Times New Roman"/>
                <a:cs typeface="Times New Roman"/>
              </a:rPr>
              <a:t>a  </a:t>
            </a:r>
            <a:r>
              <a:rPr dirty="0" sz="1450" spc="-10">
                <a:latin typeface="Times New Roman"/>
                <a:cs typeface="Times New Roman"/>
              </a:rPr>
              <a:t>month passes </a:t>
            </a:r>
            <a:r>
              <a:rPr dirty="0" sz="1450" spc="-5">
                <a:latin typeface="Times New Roman"/>
                <a:cs typeface="Times New Roman"/>
              </a:rPr>
              <a:t>by but </a:t>
            </a:r>
            <a:r>
              <a:rPr dirty="0" sz="1450" spc="-10">
                <a:latin typeface="Times New Roman"/>
                <a:cs typeface="Times New Roman"/>
              </a:rPr>
              <a:t>some cherished son runs </a:t>
            </a:r>
            <a:r>
              <a:rPr dirty="0" sz="1450" spc="-15">
                <a:latin typeface="Times New Roman"/>
                <a:cs typeface="Times New Roman"/>
              </a:rPr>
              <a:t>off </a:t>
            </a:r>
            <a:r>
              <a:rPr dirty="0" sz="1450" spc="-10">
                <a:latin typeface="Times New Roman"/>
                <a:cs typeface="Times New Roman"/>
              </a:rPr>
              <a:t>into the merchant service, </a:t>
            </a:r>
            <a:r>
              <a:rPr dirty="0" sz="1450" spc="-5">
                <a:latin typeface="Times New Roman"/>
                <a:cs typeface="Times New Roman"/>
              </a:rPr>
              <a:t>or  </a:t>
            </a:r>
            <a:r>
              <a:rPr dirty="0" sz="1450" spc="-10">
                <a:latin typeface="Times New Roman"/>
                <a:cs typeface="Times New Roman"/>
              </a:rPr>
              <a:t>some valued husband decamps to </a:t>
            </a:r>
            <a:r>
              <a:rPr dirty="0" sz="1450" spc="-30">
                <a:latin typeface="Times New Roman"/>
                <a:cs typeface="Times New Roman"/>
              </a:rPr>
              <a:t>Texas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lady help; </a:t>
            </a:r>
            <a:r>
              <a:rPr dirty="0" sz="1450" spc="-15">
                <a:latin typeface="Times New Roman"/>
                <a:cs typeface="Times New Roman"/>
              </a:rPr>
              <a:t>clergymen </a:t>
            </a:r>
            <a:r>
              <a:rPr dirty="0" sz="1450" spc="-10">
                <a:latin typeface="Times New Roman"/>
                <a:cs typeface="Times New Roman"/>
              </a:rPr>
              <a:t>have fled  from</a:t>
            </a:r>
            <a:r>
              <a:rPr dirty="0" sz="1450" spc="254">
                <a:latin typeface="Times New Roman"/>
                <a:cs typeface="Times New Roman"/>
              </a:rPr>
              <a:t> </a:t>
            </a:r>
            <a:r>
              <a:rPr dirty="0" sz="1450" spc="-10">
                <a:latin typeface="Times New Roman"/>
                <a:cs typeface="Times New Roman"/>
              </a:rPr>
              <a:t>their</a:t>
            </a:r>
            <a:r>
              <a:rPr dirty="0" sz="1450" spc="254">
                <a:latin typeface="Times New Roman"/>
                <a:cs typeface="Times New Roman"/>
              </a:rPr>
              <a:t> </a:t>
            </a:r>
            <a:r>
              <a:rPr dirty="0" sz="1450" spc="-10">
                <a:latin typeface="Times New Roman"/>
                <a:cs typeface="Times New Roman"/>
              </a:rPr>
              <a:t>parishioners;</a:t>
            </a:r>
            <a:r>
              <a:rPr dirty="0" sz="1450" spc="254">
                <a:latin typeface="Times New Roman"/>
                <a:cs typeface="Times New Roman"/>
              </a:rPr>
              <a:t> </a:t>
            </a:r>
            <a:r>
              <a:rPr dirty="0" sz="1450" spc="-10">
                <a:latin typeface="Times New Roman"/>
                <a:cs typeface="Times New Roman"/>
              </a:rPr>
              <a:t>and</a:t>
            </a:r>
            <a:r>
              <a:rPr dirty="0" sz="1450" spc="260">
                <a:latin typeface="Times New Roman"/>
                <a:cs typeface="Times New Roman"/>
              </a:rPr>
              <a:t> </a:t>
            </a:r>
            <a:r>
              <a:rPr dirty="0" sz="1450" spc="-10">
                <a:latin typeface="Times New Roman"/>
                <a:cs typeface="Times New Roman"/>
              </a:rPr>
              <a:t>even</a:t>
            </a:r>
            <a:r>
              <a:rPr dirty="0" sz="1450" spc="254">
                <a:latin typeface="Times New Roman"/>
                <a:cs typeface="Times New Roman"/>
              </a:rPr>
              <a:t> </a:t>
            </a:r>
            <a:r>
              <a:rPr dirty="0" sz="1450" spc="-10">
                <a:latin typeface="Times New Roman"/>
                <a:cs typeface="Times New Roman"/>
              </a:rPr>
              <a:t>judges</a:t>
            </a:r>
            <a:r>
              <a:rPr dirty="0" sz="1450" spc="254">
                <a:latin typeface="Times New Roman"/>
                <a:cs typeface="Times New Roman"/>
              </a:rPr>
              <a:t> </a:t>
            </a:r>
            <a:r>
              <a:rPr dirty="0" sz="1450" spc="-10">
                <a:latin typeface="Times New Roman"/>
                <a:cs typeface="Times New Roman"/>
              </a:rPr>
              <a:t>have</a:t>
            </a:r>
            <a:r>
              <a:rPr dirty="0" sz="1450" spc="254">
                <a:latin typeface="Times New Roman"/>
                <a:cs typeface="Times New Roman"/>
              </a:rPr>
              <a:t> </a:t>
            </a:r>
            <a:r>
              <a:rPr dirty="0" sz="1450" spc="-10">
                <a:latin typeface="Times New Roman"/>
                <a:cs typeface="Times New Roman"/>
              </a:rPr>
              <a:t>been</a:t>
            </a:r>
            <a:r>
              <a:rPr dirty="0" sz="1450" spc="260">
                <a:latin typeface="Times New Roman"/>
                <a:cs typeface="Times New Roman"/>
              </a:rPr>
              <a:t> </a:t>
            </a:r>
            <a:r>
              <a:rPr dirty="0" sz="1450" spc="-10">
                <a:latin typeface="Times New Roman"/>
                <a:cs typeface="Times New Roman"/>
              </a:rPr>
              <a:t>known</a:t>
            </a:r>
            <a:r>
              <a:rPr dirty="0" sz="1450" spc="254">
                <a:latin typeface="Times New Roman"/>
                <a:cs typeface="Times New Roman"/>
              </a:rPr>
              <a:t> </a:t>
            </a:r>
            <a:r>
              <a:rPr dirty="0" sz="1450" spc="-10">
                <a:latin typeface="Times New Roman"/>
                <a:cs typeface="Times New Roman"/>
              </a:rPr>
              <a:t>to</a:t>
            </a:r>
            <a:r>
              <a:rPr dirty="0" sz="1450" spc="254">
                <a:latin typeface="Times New Roman"/>
                <a:cs typeface="Times New Roman"/>
              </a:rPr>
              <a:t> </a:t>
            </a:r>
            <a:r>
              <a:rPr dirty="0" sz="1450" spc="-10">
                <a:latin typeface="Times New Roman"/>
                <a:cs typeface="Times New Roman"/>
              </a:rPr>
              <a:t>retire.</a:t>
            </a:r>
            <a:r>
              <a:rPr dirty="0" sz="1450" spc="260">
                <a:latin typeface="Times New Roman"/>
                <a:cs typeface="Times New Roman"/>
              </a:rPr>
              <a:t> </a:t>
            </a:r>
            <a:r>
              <a:rPr dirty="0" sz="1450" spc="-60">
                <a:latin typeface="Times New Roman"/>
                <a:cs typeface="Times New Roman"/>
              </a:rPr>
              <a:t>To</a:t>
            </a:r>
            <a:r>
              <a:rPr dirty="0" sz="1450" spc="-50">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open mind, it will appear (upon the whole) less strange that Joseph Finsbury  should have been led to entertain ideas </a:t>
            </a:r>
            <a:r>
              <a:rPr dirty="0" sz="1450" spc="-5">
                <a:latin typeface="Times New Roman"/>
                <a:cs typeface="Times New Roman"/>
              </a:rPr>
              <a:t>of </a:t>
            </a:r>
            <a:r>
              <a:rPr dirty="0" sz="1450" spc="-10">
                <a:latin typeface="Times New Roman"/>
                <a:cs typeface="Times New Roman"/>
              </a:rPr>
              <a:t>escape. His </a:t>
            </a:r>
            <a:r>
              <a:rPr dirty="0" sz="1450" spc="-5">
                <a:latin typeface="Times New Roman"/>
                <a:cs typeface="Times New Roman"/>
              </a:rPr>
              <a:t>lot </a:t>
            </a:r>
            <a:r>
              <a:rPr dirty="0" sz="1450" spc="-10">
                <a:latin typeface="Times New Roman"/>
                <a:cs typeface="Times New Roman"/>
              </a:rPr>
              <a:t>(I think we may say)  was </a:t>
            </a:r>
            <a:r>
              <a:rPr dirty="0" sz="1450" spc="-5">
                <a:latin typeface="Times New Roman"/>
                <a:cs typeface="Times New Roman"/>
              </a:rPr>
              <a:t>not a </a:t>
            </a:r>
            <a:r>
              <a:rPr dirty="0" sz="1450" spc="-10">
                <a:latin typeface="Times New Roman"/>
                <a:cs typeface="Times New Roman"/>
              </a:rPr>
              <a:t>happy one. My friend, Mr Morris, with whom </a:t>
            </a:r>
            <a:r>
              <a:rPr dirty="0" sz="1450" spc="-5">
                <a:latin typeface="Times New Roman"/>
                <a:cs typeface="Times New Roman"/>
              </a:rPr>
              <a:t>I </a:t>
            </a:r>
            <a:r>
              <a:rPr dirty="0" sz="1450" spc="-10">
                <a:latin typeface="Times New Roman"/>
                <a:cs typeface="Times New Roman"/>
              </a:rPr>
              <a:t>travel </a:t>
            </a:r>
            <a:r>
              <a:rPr dirty="0" sz="1450" spc="-5">
                <a:latin typeface="Times New Roman"/>
                <a:cs typeface="Times New Roman"/>
              </a:rPr>
              <a:t>up </a:t>
            </a:r>
            <a:r>
              <a:rPr dirty="0" sz="1450" spc="-10">
                <a:latin typeface="Times New Roman"/>
                <a:cs typeface="Times New Roman"/>
              </a:rPr>
              <a:t>twice </a:t>
            </a:r>
            <a:r>
              <a:rPr dirty="0" sz="1450" spc="-5">
                <a:latin typeface="Times New Roman"/>
                <a:cs typeface="Times New Roman"/>
              </a:rPr>
              <a:t>or  </a:t>
            </a:r>
            <a:r>
              <a:rPr dirty="0" sz="1450" spc="-10">
                <a:latin typeface="Times New Roman"/>
                <a:cs typeface="Times New Roman"/>
              </a:rPr>
              <a:t>thrice </a:t>
            </a:r>
            <a:r>
              <a:rPr dirty="0" sz="1450" spc="-5">
                <a:latin typeface="Times New Roman"/>
                <a:cs typeface="Times New Roman"/>
              </a:rPr>
              <a:t>a </a:t>
            </a:r>
            <a:r>
              <a:rPr dirty="0" sz="1450" spc="-10">
                <a:latin typeface="Times New Roman"/>
                <a:cs typeface="Times New Roman"/>
              </a:rPr>
              <a:t>week from Snaresbrook Park, is certainly </a:t>
            </a:r>
            <a:r>
              <a:rPr dirty="0" sz="1450" spc="-5">
                <a:latin typeface="Times New Roman"/>
                <a:cs typeface="Times New Roman"/>
              </a:rPr>
              <a:t>a </a:t>
            </a:r>
            <a:r>
              <a:rPr dirty="0" sz="1450" spc="-10">
                <a:latin typeface="Times New Roman"/>
                <a:cs typeface="Times New Roman"/>
              </a:rPr>
              <a:t>gentleman whom </a:t>
            </a:r>
            <a:r>
              <a:rPr dirty="0" sz="1450" spc="-5">
                <a:latin typeface="Times New Roman"/>
                <a:cs typeface="Times New Roman"/>
              </a:rPr>
              <a:t>I </a:t>
            </a:r>
            <a:r>
              <a:rPr dirty="0" sz="1450" spc="-10">
                <a:latin typeface="Times New Roman"/>
                <a:cs typeface="Times New Roman"/>
              </a:rPr>
              <a:t>esteem;  </a:t>
            </a:r>
            <a:r>
              <a:rPr dirty="0" sz="1450" spc="-5">
                <a:latin typeface="Times New Roman"/>
                <a:cs typeface="Times New Roman"/>
              </a:rPr>
              <a:t>but he </a:t>
            </a:r>
            <a:r>
              <a:rPr dirty="0" sz="1450" spc="-10">
                <a:latin typeface="Times New Roman"/>
                <a:cs typeface="Times New Roman"/>
              </a:rPr>
              <a:t>was scarce </a:t>
            </a:r>
            <a:r>
              <a:rPr dirty="0" sz="1450" spc="-5">
                <a:latin typeface="Times New Roman"/>
                <a:cs typeface="Times New Roman"/>
              </a:rPr>
              <a:t>a </a:t>
            </a:r>
            <a:r>
              <a:rPr dirty="0" sz="1450" spc="-10">
                <a:latin typeface="Times New Roman"/>
                <a:cs typeface="Times New Roman"/>
              </a:rPr>
              <a:t>model </a:t>
            </a:r>
            <a:r>
              <a:rPr dirty="0" sz="1450" spc="-20">
                <a:latin typeface="Times New Roman"/>
                <a:cs typeface="Times New Roman"/>
              </a:rPr>
              <a:t>nephew. </a:t>
            </a:r>
            <a:r>
              <a:rPr dirty="0" sz="1450" spc="-10">
                <a:latin typeface="Times New Roman"/>
                <a:cs typeface="Times New Roman"/>
              </a:rPr>
              <a:t>As for </a:t>
            </a:r>
            <a:r>
              <a:rPr dirty="0" sz="1450" spc="-5">
                <a:latin typeface="Times New Roman"/>
                <a:cs typeface="Times New Roman"/>
              </a:rPr>
              <a:t>John, he </a:t>
            </a:r>
            <a:r>
              <a:rPr dirty="0" sz="1450" spc="-10">
                <a:latin typeface="Times New Roman"/>
                <a:cs typeface="Times New Roman"/>
              </a:rPr>
              <a:t>is </a:t>
            </a:r>
            <a:r>
              <a:rPr dirty="0" sz="1450" spc="-5">
                <a:latin typeface="Times New Roman"/>
                <a:cs typeface="Times New Roman"/>
              </a:rPr>
              <a:t>of </a:t>
            </a:r>
            <a:r>
              <a:rPr dirty="0" sz="1450" spc="-10">
                <a:latin typeface="Times New Roman"/>
                <a:cs typeface="Times New Roman"/>
              </a:rPr>
              <a:t>course an excellent  fellow;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was the only link that </a:t>
            </a:r>
            <a:r>
              <a:rPr dirty="0" sz="1450" spc="-5">
                <a:latin typeface="Times New Roman"/>
                <a:cs typeface="Times New Roman"/>
              </a:rPr>
              <a:t>bound one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home, </a:t>
            </a:r>
            <a:r>
              <a:rPr dirty="0" sz="1450" spc="-5">
                <a:latin typeface="Times New Roman"/>
                <a:cs typeface="Times New Roman"/>
              </a:rPr>
              <a:t>I </a:t>
            </a:r>
            <a:r>
              <a:rPr dirty="0" sz="1450" spc="-10">
                <a:latin typeface="Times New Roman"/>
                <a:cs typeface="Times New Roman"/>
              </a:rPr>
              <a:t>think the most  </a:t>
            </a:r>
            <a:r>
              <a:rPr dirty="0" sz="1450" spc="-5">
                <a:latin typeface="Times New Roman"/>
                <a:cs typeface="Times New Roman"/>
              </a:rPr>
              <a:t>of us </a:t>
            </a:r>
            <a:r>
              <a:rPr dirty="0" sz="1450" spc="-10">
                <a:latin typeface="Times New Roman"/>
                <a:cs typeface="Times New Roman"/>
              </a:rPr>
              <a:t>would vote for foreign travel. In the case </a:t>
            </a:r>
            <a:r>
              <a:rPr dirty="0" sz="1450" spc="-5">
                <a:latin typeface="Times New Roman"/>
                <a:cs typeface="Times New Roman"/>
              </a:rPr>
              <a:t>of </a:t>
            </a:r>
            <a:r>
              <a:rPr dirty="0" sz="1450" spc="-10">
                <a:latin typeface="Times New Roman"/>
                <a:cs typeface="Times New Roman"/>
              </a:rPr>
              <a:t>Joseph, John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link at all) was </a:t>
            </a:r>
            <a:r>
              <a:rPr dirty="0" sz="1450" spc="-5">
                <a:latin typeface="Times New Roman"/>
                <a:cs typeface="Times New Roman"/>
              </a:rPr>
              <a:t>not </a:t>
            </a:r>
            <a:r>
              <a:rPr dirty="0" sz="1450" spc="-10">
                <a:latin typeface="Times New Roman"/>
                <a:cs typeface="Times New Roman"/>
              </a:rPr>
              <a:t>the only one; endearing </a:t>
            </a:r>
            <a:r>
              <a:rPr dirty="0" sz="1450" spc="-5">
                <a:latin typeface="Times New Roman"/>
                <a:cs typeface="Times New Roman"/>
              </a:rPr>
              <a:t>bonds </a:t>
            </a:r>
            <a:r>
              <a:rPr dirty="0" sz="1450" spc="-10">
                <a:latin typeface="Times New Roman"/>
                <a:cs typeface="Times New Roman"/>
              </a:rPr>
              <a:t>had long enchained the old  gentleman to Bloomsbury; and </a:t>
            </a:r>
            <a:r>
              <a:rPr dirty="0" sz="1450" spc="-5">
                <a:latin typeface="Times New Roman"/>
                <a:cs typeface="Times New Roman"/>
              </a:rPr>
              <a:t>by </a:t>
            </a:r>
            <a:r>
              <a:rPr dirty="0" sz="1450" spc="-10">
                <a:latin typeface="Times New Roman"/>
                <a:cs typeface="Times New Roman"/>
              </a:rPr>
              <a:t>these expressions </a:t>
            </a:r>
            <a:r>
              <a:rPr dirty="0" sz="1450" spc="-5">
                <a:latin typeface="Times New Roman"/>
                <a:cs typeface="Times New Roman"/>
              </a:rPr>
              <a:t>I do not </a:t>
            </a:r>
            <a:r>
              <a:rPr dirty="0" sz="1450" spc="-10">
                <a:latin typeface="Times New Roman"/>
                <a:cs typeface="Times New Roman"/>
              </a:rPr>
              <a:t>in the least refer  to Julia Hazeltine (of whom,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was fond enough), </a:t>
            </a:r>
            <a:r>
              <a:rPr dirty="0" sz="1450" spc="-5">
                <a:latin typeface="Times New Roman"/>
                <a:cs typeface="Times New Roman"/>
              </a:rPr>
              <a:t>but </a:t>
            </a:r>
            <a:r>
              <a:rPr dirty="0" sz="1450" spc="-10">
                <a:latin typeface="Times New Roman"/>
                <a:cs typeface="Times New Roman"/>
              </a:rPr>
              <a:t>to that  collection </a:t>
            </a:r>
            <a:r>
              <a:rPr dirty="0" sz="1450" spc="-5">
                <a:latin typeface="Times New Roman"/>
                <a:cs typeface="Times New Roman"/>
              </a:rPr>
              <a:t>of </a:t>
            </a:r>
            <a:r>
              <a:rPr dirty="0" sz="1450" spc="-10">
                <a:latin typeface="Times New Roman"/>
                <a:cs typeface="Times New Roman"/>
              </a:rPr>
              <a:t>manuscript notebooks in which his life lay buried. That </a:t>
            </a:r>
            <a:r>
              <a:rPr dirty="0" sz="1450" spc="-5">
                <a:latin typeface="Times New Roman"/>
                <a:cs typeface="Times New Roman"/>
              </a:rPr>
              <a:t>he </a:t>
            </a:r>
            <a:r>
              <a:rPr dirty="0" sz="1450" spc="-10">
                <a:latin typeface="Times New Roman"/>
                <a:cs typeface="Times New Roman"/>
              </a:rPr>
              <a:t>should  ever have made </a:t>
            </a:r>
            <a:r>
              <a:rPr dirty="0" sz="1450" spc="-5">
                <a:latin typeface="Times New Roman"/>
                <a:cs typeface="Times New Roman"/>
              </a:rPr>
              <a:t>up </a:t>
            </a:r>
            <a:r>
              <a:rPr dirty="0" sz="1450" spc="-10">
                <a:latin typeface="Times New Roman"/>
                <a:cs typeface="Times New Roman"/>
              </a:rPr>
              <a:t>his mind to separate himself from these collections, and </a:t>
            </a:r>
            <a:r>
              <a:rPr dirty="0" sz="1450" spc="-5">
                <a:latin typeface="Times New Roman"/>
                <a:cs typeface="Times New Roman"/>
              </a:rPr>
              <a:t>go  </a:t>
            </a:r>
            <a:r>
              <a:rPr dirty="0" sz="1450" spc="-10">
                <a:latin typeface="Times New Roman"/>
                <a:cs typeface="Times New Roman"/>
              </a:rPr>
              <a:t>forth </a:t>
            </a:r>
            <a:r>
              <a:rPr dirty="0" sz="1450" spc="-5">
                <a:latin typeface="Times New Roman"/>
                <a:cs typeface="Times New Roman"/>
              </a:rPr>
              <a:t>upon </a:t>
            </a:r>
            <a:r>
              <a:rPr dirty="0" sz="1450" spc="-10">
                <a:latin typeface="Times New Roman"/>
                <a:cs typeface="Times New Roman"/>
              </a:rPr>
              <a:t>the world with </a:t>
            </a:r>
            <a:r>
              <a:rPr dirty="0" sz="1450" spc="-5">
                <a:latin typeface="Times New Roman"/>
                <a:cs typeface="Times New Roman"/>
              </a:rPr>
              <a:t>no </a:t>
            </a:r>
            <a:r>
              <a:rPr dirty="0" sz="1450" spc="-10">
                <a:latin typeface="Times New Roman"/>
                <a:cs typeface="Times New Roman"/>
              </a:rPr>
              <a:t>other resources than his memory supplied, is </a:t>
            </a:r>
            <a:r>
              <a:rPr dirty="0" sz="1450" spc="-5">
                <a:latin typeface="Times New Roman"/>
                <a:cs typeface="Times New Roman"/>
              </a:rPr>
              <a:t>a  </a:t>
            </a:r>
            <a:r>
              <a:rPr dirty="0" sz="1450" spc="-10">
                <a:latin typeface="Times New Roman"/>
                <a:cs typeface="Times New Roman"/>
              </a:rPr>
              <a:t>circumstance highly pathetic in itself, and </a:t>
            </a:r>
            <a:r>
              <a:rPr dirty="0" sz="1450" spc="-5">
                <a:latin typeface="Times New Roman"/>
                <a:cs typeface="Times New Roman"/>
              </a:rPr>
              <a:t>but </a:t>
            </a:r>
            <a:r>
              <a:rPr dirty="0" sz="1450" spc="-10">
                <a:latin typeface="Times New Roman"/>
                <a:cs typeface="Times New Roman"/>
              </a:rPr>
              <a:t>little creditable to the wisdom </a:t>
            </a:r>
            <a:r>
              <a:rPr dirty="0" sz="1450" spc="-5">
                <a:latin typeface="Times New Roman"/>
                <a:cs typeface="Times New Roman"/>
              </a:rPr>
              <a:t>of  </a:t>
            </a:r>
            <a:r>
              <a:rPr dirty="0" sz="1450" spc="-10">
                <a:latin typeface="Times New Roman"/>
                <a:cs typeface="Times New Roman"/>
              </a:rPr>
              <a:t>his nephews.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design, </a:t>
            </a:r>
            <a:r>
              <a:rPr dirty="0" sz="1450" spc="-5">
                <a:latin typeface="Times New Roman"/>
                <a:cs typeface="Times New Roman"/>
              </a:rPr>
              <a:t>or </a:t>
            </a:r>
            <a:r>
              <a:rPr dirty="0" sz="1450" spc="-10">
                <a:latin typeface="Times New Roman"/>
                <a:cs typeface="Times New Roman"/>
              </a:rPr>
              <a:t>at least the temptation, was already some months </a:t>
            </a:r>
            <a:r>
              <a:rPr dirty="0" sz="1450" spc="-5">
                <a:latin typeface="Times New Roman"/>
                <a:cs typeface="Times New Roman"/>
              </a:rPr>
              <a:t>old; </a:t>
            </a:r>
            <a:r>
              <a:rPr dirty="0" sz="1450" spc="-10">
                <a:latin typeface="Times New Roman"/>
                <a:cs typeface="Times New Roman"/>
              </a:rPr>
              <a:t>and  when </a:t>
            </a:r>
            <a:r>
              <a:rPr dirty="0" sz="1450" spc="-5">
                <a:latin typeface="Times New Roman"/>
                <a:cs typeface="Times New Roman"/>
              </a:rPr>
              <a:t>a </a:t>
            </a:r>
            <a:r>
              <a:rPr dirty="0" sz="1450" spc="-10">
                <a:latin typeface="Times New Roman"/>
                <a:cs typeface="Times New Roman"/>
              </a:rPr>
              <a:t>bill for eight hundred </a:t>
            </a:r>
            <a:r>
              <a:rPr dirty="0" sz="1450" spc="-5">
                <a:latin typeface="Times New Roman"/>
                <a:cs typeface="Times New Roman"/>
              </a:rPr>
              <a:t>pounds, </a:t>
            </a:r>
            <a:r>
              <a:rPr dirty="0" sz="1450" spc="-10">
                <a:latin typeface="Times New Roman"/>
                <a:cs typeface="Times New Roman"/>
              </a:rPr>
              <a:t>payable to himself, was suddenly placed  in </a:t>
            </a:r>
            <a:r>
              <a:rPr dirty="0" sz="1450" spc="-20">
                <a:latin typeface="Times New Roman"/>
                <a:cs typeface="Times New Roman"/>
              </a:rPr>
              <a:t>Joseph’s </a:t>
            </a:r>
            <a:r>
              <a:rPr dirty="0" sz="1450" spc="-10">
                <a:latin typeface="Times New Roman"/>
                <a:cs typeface="Times New Roman"/>
              </a:rPr>
              <a:t>hand, it </a:t>
            </a:r>
            <a:r>
              <a:rPr dirty="0" sz="1450" spc="-5">
                <a:latin typeface="Times New Roman"/>
                <a:cs typeface="Times New Roman"/>
              </a:rPr>
              <a:t>brought </a:t>
            </a:r>
            <a:r>
              <a:rPr dirty="0" sz="1450" spc="-10">
                <a:latin typeface="Times New Roman"/>
                <a:cs typeface="Times New Roman"/>
              </a:rPr>
              <a:t>matters to an issue. He retained that bill, which, to  </a:t>
            </a:r>
            <a:r>
              <a:rPr dirty="0" sz="1450" spc="-5">
                <a:latin typeface="Times New Roman"/>
                <a:cs typeface="Times New Roman"/>
              </a:rPr>
              <a:t>one of </a:t>
            </a:r>
            <a:r>
              <a:rPr dirty="0" sz="1450" spc="-10">
                <a:latin typeface="Times New Roman"/>
                <a:cs typeface="Times New Roman"/>
              </a:rPr>
              <a:t>his </a:t>
            </a:r>
            <a:r>
              <a:rPr dirty="0" sz="1450" spc="-20">
                <a:latin typeface="Times New Roman"/>
                <a:cs typeface="Times New Roman"/>
              </a:rPr>
              <a:t>frugality, </a:t>
            </a:r>
            <a:r>
              <a:rPr dirty="0" sz="1450" spc="-10">
                <a:latin typeface="Times New Roman"/>
                <a:cs typeface="Times New Roman"/>
              </a:rPr>
              <a:t>meant wealth; and </a:t>
            </a:r>
            <a:r>
              <a:rPr dirty="0" sz="1450" spc="-5">
                <a:latin typeface="Times New Roman"/>
                <a:cs typeface="Times New Roman"/>
              </a:rPr>
              <a:t>he </a:t>
            </a:r>
            <a:r>
              <a:rPr dirty="0" sz="1450" spc="-10">
                <a:latin typeface="Times New Roman"/>
                <a:cs typeface="Times New Roman"/>
              </a:rPr>
              <a:t>promised himself to disappear  among the crowds at </a:t>
            </a:r>
            <a:r>
              <a:rPr dirty="0" sz="1450" spc="-25">
                <a:latin typeface="Times New Roman"/>
                <a:cs typeface="Times New Roman"/>
              </a:rPr>
              <a:t>Waterloo, </a:t>
            </a:r>
            <a:r>
              <a:rPr dirty="0" sz="1450" spc="-5">
                <a:latin typeface="Times New Roman"/>
                <a:cs typeface="Times New Roman"/>
              </a:rPr>
              <a:t>or </a:t>
            </a:r>
            <a:r>
              <a:rPr dirty="0" sz="1450" spc="-10">
                <a:latin typeface="Times New Roman"/>
                <a:cs typeface="Times New Roman"/>
              </a:rPr>
              <a:t>(if that should prove impossible) to slink </a:t>
            </a:r>
            <a:r>
              <a:rPr dirty="0" sz="1450" spc="-5">
                <a:latin typeface="Times New Roman"/>
                <a:cs typeface="Times New Roman"/>
              </a:rPr>
              <a:t>out  of </a:t>
            </a:r>
            <a:r>
              <a:rPr dirty="0" sz="1450" spc="-10">
                <a:latin typeface="Times New Roman"/>
                <a:cs typeface="Times New Roman"/>
              </a:rPr>
              <a:t>the house in the course </a:t>
            </a:r>
            <a:r>
              <a:rPr dirty="0" sz="1450" spc="-5">
                <a:latin typeface="Times New Roman"/>
                <a:cs typeface="Times New Roman"/>
              </a:rPr>
              <a:t>of </a:t>
            </a:r>
            <a:r>
              <a:rPr dirty="0" sz="1450" spc="-10">
                <a:latin typeface="Times New Roman"/>
                <a:cs typeface="Times New Roman"/>
              </a:rPr>
              <a:t>the evening and melt like </a:t>
            </a:r>
            <a:r>
              <a:rPr dirty="0" sz="1450" spc="-5">
                <a:latin typeface="Times New Roman"/>
                <a:cs typeface="Times New Roman"/>
              </a:rPr>
              <a:t>a </a:t>
            </a:r>
            <a:r>
              <a:rPr dirty="0" sz="1450" spc="-10">
                <a:latin typeface="Times New Roman"/>
                <a:cs typeface="Times New Roman"/>
              </a:rPr>
              <a:t>dream into the  millions </a:t>
            </a:r>
            <a:r>
              <a:rPr dirty="0" sz="1450" spc="-5">
                <a:latin typeface="Times New Roman"/>
                <a:cs typeface="Times New Roman"/>
              </a:rPr>
              <a:t>of </a:t>
            </a:r>
            <a:r>
              <a:rPr dirty="0" sz="1450" spc="-10">
                <a:latin typeface="Times New Roman"/>
                <a:cs typeface="Times New Roman"/>
              </a:rPr>
              <a:t>London. By </a:t>
            </a:r>
            <a:r>
              <a:rPr dirty="0" sz="1450" spc="-5">
                <a:latin typeface="Times New Roman"/>
                <a:cs typeface="Times New Roman"/>
              </a:rPr>
              <a:t>a </a:t>
            </a:r>
            <a:r>
              <a:rPr dirty="0" sz="1450" spc="-10">
                <a:latin typeface="Times New Roman"/>
                <a:cs typeface="Times New Roman"/>
              </a:rPr>
              <a:t>peculiar interposition </a:t>
            </a:r>
            <a:r>
              <a:rPr dirty="0" sz="1450" spc="-5">
                <a:latin typeface="Times New Roman"/>
                <a:cs typeface="Times New Roman"/>
              </a:rPr>
              <a:t>of </a:t>
            </a:r>
            <a:r>
              <a:rPr dirty="0" sz="1450" spc="-10">
                <a:latin typeface="Times New Roman"/>
                <a:cs typeface="Times New Roman"/>
              </a:rPr>
              <a:t>Providence and railway  mismanagement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so long to</a:t>
            </a:r>
            <a:r>
              <a:rPr dirty="0" sz="1450" spc="10">
                <a:latin typeface="Times New Roman"/>
                <a:cs typeface="Times New Roman"/>
              </a:rPr>
              <a:t> </a:t>
            </a:r>
            <a:r>
              <a:rPr dirty="0" sz="1450" spc="-10">
                <a:latin typeface="Times New Roman"/>
                <a:cs typeface="Times New Roman"/>
              </a:rPr>
              <a:t>wait.</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He was </a:t>
            </a:r>
            <a:r>
              <a:rPr dirty="0" sz="1450" spc="-5">
                <a:latin typeface="Times New Roman"/>
                <a:cs typeface="Times New Roman"/>
              </a:rPr>
              <a:t>one of </a:t>
            </a:r>
            <a:r>
              <a:rPr dirty="0" sz="1450" spc="-10">
                <a:latin typeface="Times New Roman"/>
                <a:cs typeface="Times New Roman"/>
              </a:rPr>
              <a:t>the first to come to himself and scramble to his feet after the  Browndean catastrophe,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remarked his prostrate nephews  than </a:t>
            </a:r>
            <a:r>
              <a:rPr dirty="0" sz="1450" spc="-5">
                <a:latin typeface="Times New Roman"/>
                <a:cs typeface="Times New Roman"/>
              </a:rPr>
              <a:t>he </a:t>
            </a:r>
            <a:r>
              <a:rPr dirty="0" sz="1450" spc="-10">
                <a:latin typeface="Times New Roman"/>
                <a:cs typeface="Times New Roman"/>
              </a:rPr>
              <a:t>understood his opportunity and fled. A man </a:t>
            </a:r>
            <a:r>
              <a:rPr dirty="0" sz="1450" spc="-5">
                <a:latin typeface="Times New Roman"/>
                <a:cs typeface="Times New Roman"/>
              </a:rPr>
              <a:t>of </a:t>
            </a:r>
            <a:r>
              <a:rPr dirty="0" sz="1450" spc="-10">
                <a:latin typeface="Times New Roman"/>
                <a:cs typeface="Times New Roman"/>
              </a:rPr>
              <a:t>upwards </a:t>
            </a:r>
            <a:r>
              <a:rPr dirty="0" sz="1450" spc="-5">
                <a:latin typeface="Times New Roman"/>
                <a:cs typeface="Times New Roman"/>
              </a:rPr>
              <a:t>of </a:t>
            </a:r>
            <a:r>
              <a:rPr dirty="0" sz="1450" spc="-20">
                <a:latin typeface="Times New Roman"/>
                <a:cs typeface="Times New Roman"/>
              </a:rPr>
              <a:t>seventy,  </a:t>
            </a:r>
            <a:r>
              <a:rPr dirty="0" sz="1450" spc="-10">
                <a:latin typeface="Times New Roman"/>
                <a:cs typeface="Times New Roman"/>
              </a:rPr>
              <a:t>who has just met with </a:t>
            </a:r>
            <a:r>
              <a:rPr dirty="0" sz="1450" spc="-5">
                <a:latin typeface="Times New Roman"/>
                <a:cs typeface="Times New Roman"/>
              </a:rPr>
              <a:t>a </a:t>
            </a:r>
            <a:r>
              <a:rPr dirty="0" sz="1450" spc="-10">
                <a:latin typeface="Times New Roman"/>
                <a:cs typeface="Times New Roman"/>
              </a:rPr>
              <a:t>railway accident, and who is cumbered besides with  the full uniform </a:t>
            </a:r>
            <a:r>
              <a:rPr dirty="0" sz="1450" spc="-5">
                <a:latin typeface="Times New Roman"/>
                <a:cs typeface="Times New Roman"/>
              </a:rPr>
              <a:t>of </a:t>
            </a:r>
            <a:r>
              <a:rPr dirty="0" sz="1450" spc="-10">
                <a:latin typeface="Times New Roman"/>
                <a:cs typeface="Times New Roman"/>
              </a:rPr>
              <a:t>Sir Faraday Bond, is </a:t>
            </a:r>
            <a:r>
              <a:rPr dirty="0" sz="1450" spc="-5">
                <a:latin typeface="Times New Roman"/>
                <a:cs typeface="Times New Roman"/>
              </a:rPr>
              <a:t>not </a:t>
            </a:r>
            <a:r>
              <a:rPr dirty="0" sz="1450" spc="-10">
                <a:latin typeface="Times New Roman"/>
                <a:cs typeface="Times New Roman"/>
              </a:rPr>
              <a:t>very likely to flee </a:t>
            </a:r>
            <a:r>
              <a:rPr dirty="0" sz="1450" spc="-25">
                <a:latin typeface="Times New Roman"/>
                <a:cs typeface="Times New Roman"/>
              </a:rPr>
              <a:t>far, </a:t>
            </a:r>
            <a:r>
              <a:rPr dirty="0" sz="1450" spc="-5">
                <a:latin typeface="Times New Roman"/>
                <a:cs typeface="Times New Roman"/>
              </a:rPr>
              <a:t>but </a:t>
            </a:r>
            <a:r>
              <a:rPr dirty="0" sz="1450" spc="-10">
                <a:latin typeface="Times New Roman"/>
                <a:cs typeface="Times New Roman"/>
              </a:rPr>
              <a:t>the  wood was close at hand and </a:t>
            </a:r>
            <a:r>
              <a:rPr dirty="0" sz="1450" spc="-15">
                <a:latin typeface="Times New Roman"/>
                <a:cs typeface="Times New Roman"/>
              </a:rPr>
              <a:t>offered </a:t>
            </a:r>
            <a:r>
              <a:rPr dirty="0" sz="1450" spc="-10">
                <a:latin typeface="Times New Roman"/>
                <a:cs typeface="Times New Roman"/>
              </a:rPr>
              <a:t>the fugitive at least </a:t>
            </a:r>
            <a:r>
              <a:rPr dirty="0" sz="1450" spc="-5">
                <a:latin typeface="Times New Roman"/>
                <a:cs typeface="Times New Roman"/>
              </a:rPr>
              <a:t>a </a:t>
            </a:r>
            <a:r>
              <a:rPr dirty="0" sz="1450" spc="-10">
                <a:latin typeface="Times New Roman"/>
                <a:cs typeface="Times New Roman"/>
              </a:rPr>
              <a:t>temporary covert.  </a:t>
            </a:r>
            <a:r>
              <a:rPr dirty="0" sz="1450" spc="-20">
                <a:latin typeface="Times New Roman"/>
                <a:cs typeface="Times New Roman"/>
              </a:rPr>
              <a:t>Hither, </a:t>
            </a:r>
            <a:r>
              <a:rPr dirty="0" sz="1450" spc="-10">
                <a:latin typeface="Times New Roman"/>
                <a:cs typeface="Times New Roman"/>
              </a:rPr>
              <a:t>then, the old gentleman skipped with extraordinary expedition, and,  being somewhat winded and </a:t>
            </a:r>
            <a:r>
              <a:rPr dirty="0" sz="1450" spc="-5">
                <a:latin typeface="Times New Roman"/>
                <a:cs typeface="Times New Roman"/>
              </a:rPr>
              <a:t>a good </a:t>
            </a:r>
            <a:r>
              <a:rPr dirty="0" sz="1450" spc="-10">
                <a:latin typeface="Times New Roman"/>
                <a:cs typeface="Times New Roman"/>
              </a:rPr>
              <a:t>deal shaken, here </a:t>
            </a:r>
            <a:r>
              <a:rPr dirty="0" sz="1450" spc="-5">
                <a:latin typeface="Times New Roman"/>
                <a:cs typeface="Times New Roman"/>
              </a:rPr>
              <a:t>he </a:t>
            </a:r>
            <a:r>
              <a:rPr dirty="0" sz="1450" spc="-10">
                <a:latin typeface="Times New Roman"/>
                <a:cs typeface="Times New Roman"/>
              </a:rPr>
              <a:t>lay down in </a:t>
            </a:r>
            <a:r>
              <a:rPr dirty="0" sz="1450" spc="-5">
                <a:latin typeface="Times New Roman"/>
                <a:cs typeface="Times New Roman"/>
              </a:rPr>
              <a:t>a  </a:t>
            </a:r>
            <a:r>
              <a:rPr dirty="0" sz="1450" spc="-10">
                <a:latin typeface="Times New Roman"/>
                <a:cs typeface="Times New Roman"/>
              </a:rPr>
              <a:t>convenient grove and was presently overwhelmed </a:t>
            </a:r>
            <a:r>
              <a:rPr dirty="0" sz="1450" spc="-5">
                <a:latin typeface="Times New Roman"/>
                <a:cs typeface="Times New Roman"/>
              </a:rPr>
              <a:t>by </a:t>
            </a:r>
            <a:r>
              <a:rPr dirty="0" sz="1450" spc="-20">
                <a:latin typeface="Times New Roman"/>
                <a:cs typeface="Times New Roman"/>
              </a:rPr>
              <a:t>slumber. </a:t>
            </a:r>
            <a:r>
              <a:rPr dirty="0" sz="1450" spc="-10">
                <a:latin typeface="Times New Roman"/>
                <a:cs typeface="Times New Roman"/>
              </a:rPr>
              <a:t>The way </a:t>
            </a:r>
            <a:r>
              <a:rPr dirty="0" sz="1450" spc="-5">
                <a:latin typeface="Times New Roman"/>
                <a:cs typeface="Times New Roman"/>
              </a:rPr>
              <a:t>of </a:t>
            </a:r>
            <a:r>
              <a:rPr dirty="0" sz="1450" spc="-10">
                <a:latin typeface="Times New Roman"/>
                <a:cs typeface="Times New Roman"/>
              </a:rPr>
              <a:t>fate  is often highly entertaining to the looker-on, and it is certainly </a:t>
            </a:r>
            <a:r>
              <a:rPr dirty="0" sz="1450" spc="-5">
                <a:latin typeface="Times New Roman"/>
                <a:cs typeface="Times New Roman"/>
              </a:rPr>
              <a:t>a </a:t>
            </a:r>
            <a:r>
              <a:rPr dirty="0" sz="1450" spc="-10">
                <a:latin typeface="Times New Roman"/>
                <a:cs typeface="Times New Roman"/>
              </a:rPr>
              <a:t>pleasant  circumstance, that while Morris and John were delving in the sand to conceal  the </a:t>
            </a:r>
            <a:r>
              <a:rPr dirty="0" sz="1450" spc="-5">
                <a:latin typeface="Times New Roman"/>
                <a:cs typeface="Times New Roman"/>
              </a:rPr>
              <a:t>body of a </a:t>
            </a:r>
            <a:r>
              <a:rPr dirty="0" sz="1450" spc="-10">
                <a:latin typeface="Times New Roman"/>
                <a:cs typeface="Times New Roman"/>
              </a:rPr>
              <a:t>total </a:t>
            </a:r>
            <a:r>
              <a:rPr dirty="0" sz="1450" spc="-15">
                <a:latin typeface="Times New Roman"/>
                <a:cs typeface="Times New Roman"/>
              </a:rPr>
              <a:t>stranger, </a:t>
            </a:r>
            <a:r>
              <a:rPr dirty="0" sz="1450" spc="-10">
                <a:latin typeface="Times New Roman"/>
                <a:cs typeface="Times New Roman"/>
              </a:rPr>
              <a:t>their uncle lay in dreamless sleep </a:t>
            </a:r>
            <a:r>
              <a:rPr dirty="0" sz="1450" spc="-5">
                <a:latin typeface="Times New Roman"/>
                <a:cs typeface="Times New Roman"/>
              </a:rPr>
              <a:t>a </a:t>
            </a:r>
            <a:r>
              <a:rPr dirty="0" sz="1450" spc="-10">
                <a:latin typeface="Times New Roman"/>
                <a:cs typeface="Times New Roman"/>
              </a:rPr>
              <a:t>few hundred  yards deeper in the</a:t>
            </a:r>
            <a:r>
              <a:rPr dirty="0" sz="1450" spc="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8255" indent="255904">
              <a:lnSpc>
                <a:spcPts val="1730"/>
              </a:lnSpc>
              <a:spcBef>
                <a:spcPts val="770"/>
              </a:spcBef>
            </a:pPr>
            <a:r>
              <a:rPr dirty="0" sz="1450" spc="-10">
                <a:latin typeface="Times New Roman"/>
                <a:cs typeface="Times New Roman"/>
              </a:rPr>
              <a:t>He was awakened </a:t>
            </a:r>
            <a:r>
              <a:rPr dirty="0" sz="1450" spc="-5">
                <a:latin typeface="Times New Roman"/>
                <a:cs typeface="Times New Roman"/>
              </a:rPr>
              <a:t>by </a:t>
            </a:r>
            <a:r>
              <a:rPr dirty="0" sz="1450" spc="-10">
                <a:latin typeface="Times New Roman"/>
                <a:cs typeface="Times New Roman"/>
              </a:rPr>
              <a:t>the jolly note </a:t>
            </a:r>
            <a:r>
              <a:rPr dirty="0" sz="1450" spc="-5">
                <a:latin typeface="Times New Roman"/>
                <a:cs typeface="Times New Roman"/>
              </a:rPr>
              <a:t>of a </a:t>
            </a:r>
            <a:r>
              <a:rPr dirty="0" sz="1450" spc="-10">
                <a:latin typeface="Times New Roman"/>
                <a:cs typeface="Times New Roman"/>
              </a:rPr>
              <a:t>bugle from the neighbouring high  road, where </a:t>
            </a:r>
            <a:r>
              <a:rPr dirty="0" sz="1450" spc="-5">
                <a:latin typeface="Times New Roman"/>
                <a:cs typeface="Times New Roman"/>
              </a:rPr>
              <a:t>a </a:t>
            </a:r>
            <a:r>
              <a:rPr dirty="0" sz="1450" spc="-10">
                <a:latin typeface="Times New Roman"/>
                <a:cs typeface="Times New Roman"/>
              </a:rPr>
              <a:t>char-a-banc was bowling </a:t>
            </a:r>
            <a:r>
              <a:rPr dirty="0" sz="1450" spc="-5">
                <a:latin typeface="Times New Roman"/>
                <a:cs typeface="Times New Roman"/>
              </a:rPr>
              <a:t>by </a:t>
            </a:r>
            <a:r>
              <a:rPr dirty="0" sz="1450" spc="-10">
                <a:latin typeface="Times New Roman"/>
                <a:cs typeface="Times New Roman"/>
              </a:rPr>
              <a:t>with some belated tourists. The  sound cheered his old heart, it directed his steps into the bargain, and soon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highway,</a:t>
            </a:r>
            <a:r>
              <a:rPr dirty="0" sz="1450" spc="320">
                <a:latin typeface="Times New Roman"/>
                <a:cs typeface="Times New Roman"/>
              </a:rPr>
              <a:t> </a:t>
            </a:r>
            <a:r>
              <a:rPr dirty="0" sz="1450" spc="-10">
                <a:latin typeface="Times New Roman"/>
                <a:cs typeface="Times New Roman"/>
              </a:rPr>
              <a:t>looking east and west from under his </a:t>
            </a:r>
            <a:r>
              <a:rPr dirty="0" sz="1450" spc="-20">
                <a:latin typeface="Times New Roman"/>
                <a:cs typeface="Times New Roman"/>
              </a:rPr>
              <a:t>vizor,  </a:t>
            </a:r>
            <a:r>
              <a:rPr dirty="0" sz="1450" spc="-10">
                <a:latin typeface="Times New Roman"/>
                <a:cs typeface="Times New Roman"/>
              </a:rPr>
              <a:t>and  doubtfully</a:t>
            </a:r>
            <a:r>
              <a:rPr dirty="0" sz="1450" spc="80">
                <a:latin typeface="Times New Roman"/>
                <a:cs typeface="Times New Roman"/>
              </a:rPr>
              <a:t> </a:t>
            </a:r>
            <a:r>
              <a:rPr dirty="0" sz="1450" spc="-10">
                <a:latin typeface="Times New Roman"/>
                <a:cs typeface="Times New Roman"/>
              </a:rPr>
              <a:t>revolving</a:t>
            </a:r>
            <a:r>
              <a:rPr dirty="0" sz="1450" spc="80">
                <a:latin typeface="Times New Roman"/>
                <a:cs typeface="Times New Roman"/>
              </a:rPr>
              <a:t> </a:t>
            </a:r>
            <a:r>
              <a:rPr dirty="0" sz="1450" spc="-10">
                <a:latin typeface="Times New Roman"/>
                <a:cs typeface="Times New Roman"/>
              </a:rPr>
              <a:t>what</a:t>
            </a:r>
            <a:r>
              <a:rPr dirty="0" sz="1450" spc="85">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5">
                <a:latin typeface="Times New Roman"/>
                <a:cs typeface="Times New Roman"/>
              </a:rPr>
              <a:t>ought</a:t>
            </a:r>
            <a:r>
              <a:rPr dirty="0" sz="1450" spc="80">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5">
                <a:latin typeface="Times New Roman"/>
                <a:cs typeface="Times New Roman"/>
              </a:rPr>
              <a:t>do.</a:t>
            </a:r>
            <a:r>
              <a:rPr dirty="0" sz="1450" spc="85">
                <a:latin typeface="Times New Roman"/>
                <a:cs typeface="Times New Roman"/>
              </a:rPr>
              <a:t> </a:t>
            </a:r>
            <a:r>
              <a:rPr dirty="0" sz="1450" spc="-10">
                <a:latin typeface="Times New Roman"/>
                <a:cs typeface="Times New Roman"/>
              </a:rPr>
              <a:t>A</a:t>
            </a:r>
            <a:r>
              <a:rPr dirty="0" sz="1450">
                <a:latin typeface="Times New Roman"/>
                <a:cs typeface="Times New Roman"/>
              </a:rPr>
              <a:t> </a:t>
            </a:r>
            <a:r>
              <a:rPr dirty="0" sz="1450" spc="-10">
                <a:latin typeface="Times New Roman"/>
                <a:cs typeface="Times New Roman"/>
              </a:rPr>
              <a:t>deliberate</a:t>
            </a:r>
            <a:r>
              <a:rPr dirty="0" sz="1450" spc="85">
                <a:latin typeface="Times New Roman"/>
                <a:cs typeface="Times New Roman"/>
              </a:rPr>
              <a:t> </a:t>
            </a:r>
            <a:r>
              <a:rPr dirty="0" sz="1450" spc="-10">
                <a:latin typeface="Times New Roman"/>
                <a:cs typeface="Times New Roman"/>
              </a:rPr>
              <a:t>sound</a:t>
            </a:r>
            <a:r>
              <a:rPr dirty="0" sz="1450" spc="80">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wheels</a:t>
            </a:r>
            <a:r>
              <a:rPr dirty="0" sz="1450" spc="80">
                <a:latin typeface="Times New Roman"/>
                <a:cs typeface="Times New Roman"/>
              </a:rPr>
              <a:t> </a:t>
            </a:r>
            <a:r>
              <a:rPr dirty="0" sz="1450" spc="-10">
                <a:latin typeface="Times New Roman"/>
                <a:cs typeface="Times New Roman"/>
              </a:rPr>
              <a:t>arose</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363710"/>
          </a:xfrm>
          <a:prstGeom prst="rect">
            <a:avLst/>
          </a:prstGeom>
        </p:spPr>
        <p:txBody>
          <a:bodyPr wrap="square" lIns="0" tIns="12700" rIns="0" bIns="0" rtlCol="0" vert="horz">
            <a:spAutoFit/>
          </a:bodyPr>
          <a:lstStyle/>
          <a:p>
            <a:pPr algn="just" marL="12700" marR="6350">
              <a:lnSpc>
                <a:spcPct val="99300"/>
              </a:lnSpc>
              <a:spcBef>
                <a:spcPts val="100"/>
              </a:spcBef>
            </a:pPr>
            <a:r>
              <a:rPr dirty="0" sz="1450" spc="-10">
                <a:latin typeface="Times New Roman"/>
                <a:cs typeface="Times New Roman"/>
              </a:rPr>
              <a:t>in the distance, and then </a:t>
            </a:r>
            <a:r>
              <a:rPr dirty="0" sz="1450" spc="-5">
                <a:latin typeface="Times New Roman"/>
                <a:cs typeface="Times New Roman"/>
              </a:rPr>
              <a:t>a </a:t>
            </a:r>
            <a:r>
              <a:rPr dirty="0" sz="1450" spc="-10">
                <a:latin typeface="Times New Roman"/>
                <a:cs typeface="Times New Roman"/>
              </a:rPr>
              <a:t>cart was seen approaching, well filled with parcels,  driven </a:t>
            </a:r>
            <a:r>
              <a:rPr dirty="0" sz="1450" spc="-5">
                <a:latin typeface="Times New Roman"/>
                <a:cs typeface="Times New Roman"/>
              </a:rPr>
              <a:t>by a </a:t>
            </a:r>
            <a:r>
              <a:rPr dirty="0" sz="1450" spc="-10">
                <a:latin typeface="Times New Roman"/>
                <a:cs typeface="Times New Roman"/>
              </a:rPr>
              <a:t>good-natured looking man </a:t>
            </a:r>
            <a:r>
              <a:rPr dirty="0" sz="1450" spc="-5">
                <a:latin typeface="Times New Roman"/>
                <a:cs typeface="Times New Roman"/>
              </a:rPr>
              <a:t>on a double </a:t>
            </a:r>
            <a:r>
              <a:rPr dirty="0" sz="1450" spc="-10">
                <a:latin typeface="Times New Roman"/>
                <a:cs typeface="Times New Roman"/>
              </a:rPr>
              <a:t>bench, and displaying </a:t>
            </a:r>
            <a:r>
              <a:rPr dirty="0" sz="1450" spc="-5">
                <a:latin typeface="Times New Roman"/>
                <a:cs typeface="Times New Roman"/>
              </a:rPr>
              <a:t>on a  </a:t>
            </a:r>
            <a:r>
              <a:rPr dirty="0" sz="1450" spc="-10">
                <a:latin typeface="Times New Roman"/>
                <a:cs typeface="Times New Roman"/>
              </a:rPr>
              <a:t>board the legend, ‘I </a:t>
            </a:r>
            <a:r>
              <a:rPr dirty="0" sz="1450" spc="-15">
                <a:latin typeface="Times New Roman"/>
                <a:cs typeface="Times New Roman"/>
              </a:rPr>
              <a:t>Chandler, </a:t>
            </a:r>
            <a:r>
              <a:rPr dirty="0" sz="1450" spc="-5">
                <a:latin typeface="Times New Roman"/>
                <a:cs typeface="Times New Roman"/>
              </a:rPr>
              <a:t>carrier’. </a:t>
            </a:r>
            <a:r>
              <a:rPr dirty="0" sz="1450" spc="-10">
                <a:latin typeface="Times New Roman"/>
                <a:cs typeface="Times New Roman"/>
              </a:rPr>
              <a:t>In the infamously prosaic mind </a:t>
            </a:r>
            <a:r>
              <a:rPr dirty="0" sz="1450" spc="-5">
                <a:latin typeface="Times New Roman"/>
                <a:cs typeface="Times New Roman"/>
              </a:rPr>
              <a:t>of </a:t>
            </a: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certain streaks </a:t>
            </a:r>
            <a:r>
              <a:rPr dirty="0" sz="1450" spc="-5">
                <a:latin typeface="Times New Roman"/>
                <a:cs typeface="Times New Roman"/>
              </a:rPr>
              <a:t>of </a:t>
            </a:r>
            <a:r>
              <a:rPr dirty="0" sz="1450" spc="-10">
                <a:latin typeface="Times New Roman"/>
                <a:cs typeface="Times New Roman"/>
              </a:rPr>
              <a:t>poetry survived and were still efficient; they had  carried him to Asia Minor as </a:t>
            </a:r>
            <a:r>
              <a:rPr dirty="0" sz="1450" spc="-5">
                <a:latin typeface="Times New Roman"/>
                <a:cs typeface="Times New Roman"/>
              </a:rPr>
              <a:t>a </a:t>
            </a:r>
            <a:r>
              <a:rPr dirty="0" sz="1450" spc="-10">
                <a:latin typeface="Times New Roman"/>
                <a:cs typeface="Times New Roman"/>
              </a:rPr>
              <a:t>giddy youth </a:t>
            </a:r>
            <a:r>
              <a:rPr dirty="0" sz="1450" spc="-5">
                <a:latin typeface="Times New Roman"/>
                <a:cs typeface="Times New Roman"/>
              </a:rPr>
              <a:t>of </a:t>
            </a:r>
            <a:r>
              <a:rPr dirty="0" sz="1450" spc="-25">
                <a:latin typeface="Times New Roman"/>
                <a:cs typeface="Times New Roman"/>
              </a:rPr>
              <a:t>forty, </a:t>
            </a: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in the first hours  </a:t>
            </a:r>
            <a:r>
              <a:rPr dirty="0" sz="1450" spc="-5">
                <a:latin typeface="Times New Roman"/>
                <a:cs typeface="Times New Roman"/>
              </a:rPr>
              <a:t>of </a:t>
            </a:r>
            <a:r>
              <a:rPr dirty="0" sz="1450" spc="-10">
                <a:latin typeface="Times New Roman"/>
                <a:cs typeface="Times New Roman"/>
              </a:rPr>
              <a:t>his recovered freedom, they suggested to him the idea </a:t>
            </a:r>
            <a:r>
              <a:rPr dirty="0" sz="1450" spc="-5">
                <a:latin typeface="Times New Roman"/>
                <a:cs typeface="Times New Roman"/>
              </a:rPr>
              <a:t>of </a:t>
            </a:r>
            <a:r>
              <a:rPr dirty="0" sz="1450" spc="-10">
                <a:latin typeface="Times New Roman"/>
                <a:cs typeface="Times New Roman"/>
              </a:rPr>
              <a:t>continuing his  flight in Mr Chandler’s cart. It would </a:t>
            </a:r>
            <a:r>
              <a:rPr dirty="0" sz="1450" spc="-5">
                <a:latin typeface="Times New Roman"/>
                <a:cs typeface="Times New Roman"/>
              </a:rPr>
              <a:t>be </a:t>
            </a:r>
            <a:r>
              <a:rPr dirty="0" sz="1450" spc="-10">
                <a:latin typeface="Times New Roman"/>
                <a:cs typeface="Times New Roman"/>
              </a:rPr>
              <a:t>cheap; properly broached, it might  even cost nothing, and, after years </a:t>
            </a:r>
            <a:r>
              <a:rPr dirty="0" sz="1450" spc="-5">
                <a:latin typeface="Times New Roman"/>
                <a:cs typeface="Times New Roman"/>
              </a:rPr>
              <a:t>of </a:t>
            </a:r>
            <a:r>
              <a:rPr dirty="0" sz="1450" spc="-10">
                <a:latin typeface="Times New Roman"/>
                <a:cs typeface="Times New Roman"/>
              </a:rPr>
              <a:t>mittens and hygienic flannel, his heart  leaped </a:t>
            </a:r>
            <a:r>
              <a:rPr dirty="0" sz="1450" spc="-5">
                <a:latin typeface="Times New Roman"/>
                <a:cs typeface="Times New Roman"/>
              </a:rPr>
              <a:t>out </a:t>
            </a:r>
            <a:r>
              <a:rPr dirty="0" sz="1450" spc="-10">
                <a:latin typeface="Times New Roman"/>
                <a:cs typeface="Times New Roman"/>
              </a:rPr>
              <a:t>to meet the notion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exposure.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Mr Chandler was perhaps </a:t>
            </a:r>
            <a:r>
              <a:rPr dirty="0" sz="1450" spc="-5">
                <a:latin typeface="Times New Roman"/>
                <a:cs typeface="Times New Roman"/>
              </a:rPr>
              <a:t>a </a:t>
            </a:r>
            <a:r>
              <a:rPr dirty="0" sz="1450" spc="-10">
                <a:latin typeface="Times New Roman"/>
                <a:cs typeface="Times New Roman"/>
              </a:rPr>
              <a:t>little puzzled to find so old </a:t>
            </a:r>
            <a:r>
              <a:rPr dirty="0" sz="1450" spc="-5">
                <a:latin typeface="Times New Roman"/>
                <a:cs typeface="Times New Roman"/>
              </a:rPr>
              <a:t>a </a:t>
            </a:r>
            <a:r>
              <a:rPr dirty="0" sz="1450" spc="-10">
                <a:latin typeface="Times New Roman"/>
                <a:cs typeface="Times New Roman"/>
              </a:rPr>
              <a:t>gentleman, so  strangely clothed, and begging for </a:t>
            </a:r>
            <a:r>
              <a:rPr dirty="0" sz="1450" spc="-5">
                <a:latin typeface="Times New Roman"/>
                <a:cs typeface="Times New Roman"/>
              </a:rPr>
              <a:t>a </a:t>
            </a:r>
            <a:r>
              <a:rPr dirty="0" sz="1450" spc="-10">
                <a:latin typeface="Times New Roman"/>
                <a:cs typeface="Times New Roman"/>
              </a:rPr>
              <a:t>lift </a:t>
            </a:r>
            <a:r>
              <a:rPr dirty="0" sz="1450" spc="-5">
                <a:latin typeface="Times New Roman"/>
                <a:cs typeface="Times New Roman"/>
              </a:rPr>
              <a:t>on </a:t>
            </a:r>
            <a:r>
              <a:rPr dirty="0" sz="1450" spc="-10">
                <a:latin typeface="Times New Roman"/>
                <a:cs typeface="Times New Roman"/>
              </a:rPr>
              <a:t>so retired </a:t>
            </a:r>
            <a:r>
              <a:rPr dirty="0" sz="1450" spc="-5">
                <a:latin typeface="Times New Roman"/>
                <a:cs typeface="Times New Roman"/>
              </a:rPr>
              <a:t>a </a:t>
            </a:r>
            <a:r>
              <a:rPr dirty="0" sz="1450" spc="-10">
                <a:latin typeface="Times New Roman"/>
                <a:cs typeface="Times New Roman"/>
              </a:rPr>
              <a:t>roadside. But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good-natured man, glad to </a:t>
            </a:r>
            <a:r>
              <a:rPr dirty="0" sz="1450" spc="-5">
                <a:latin typeface="Times New Roman"/>
                <a:cs typeface="Times New Roman"/>
              </a:rPr>
              <a:t>do a </a:t>
            </a:r>
            <a:r>
              <a:rPr dirty="0" sz="1450" spc="-10">
                <a:latin typeface="Times New Roman"/>
                <a:cs typeface="Times New Roman"/>
              </a:rPr>
              <a:t>service, and so </a:t>
            </a:r>
            <a:r>
              <a:rPr dirty="0" sz="1450" spc="-5">
                <a:latin typeface="Times New Roman"/>
                <a:cs typeface="Times New Roman"/>
              </a:rPr>
              <a:t>he </a:t>
            </a:r>
            <a:r>
              <a:rPr dirty="0" sz="1450" spc="-10">
                <a:latin typeface="Times New Roman"/>
                <a:cs typeface="Times New Roman"/>
              </a:rPr>
              <a:t>took the stranger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his own idea </a:t>
            </a:r>
            <a:r>
              <a:rPr dirty="0" sz="1450" spc="-5">
                <a:latin typeface="Times New Roman"/>
                <a:cs typeface="Times New Roman"/>
              </a:rPr>
              <a:t>of </a:t>
            </a:r>
            <a:r>
              <a:rPr dirty="0" sz="1450" spc="-20">
                <a:latin typeface="Times New Roman"/>
                <a:cs typeface="Times New Roman"/>
              </a:rPr>
              <a:t>civility, </a:t>
            </a:r>
            <a:r>
              <a:rPr dirty="0" sz="1450" spc="-10">
                <a:latin typeface="Times New Roman"/>
                <a:cs typeface="Times New Roman"/>
              </a:rPr>
              <a:t>and so </a:t>
            </a:r>
            <a:r>
              <a:rPr dirty="0" sz="1450" spc="-5">
                <a:latin typeface="Times New Roman"/>
                <a:cs typeface="Times New Roman"/>
              </a:rPr>
              <a:t>he </a:t>
            </a:r>
            <a:r>
              <a:rPr dirty="0" sz="1450" spc="-10">
                <a:latin typeface="Times New Roman"/>
                <a:cs typeface="Times New Roman"/>
              </a:rPr>
              <a:t>asked </a:t>
            </a:r>
            <a:r>
              <a:rPr dirty="0" sz="1450" spc="-5">
                <a:latin typeface="Times New Roman"/>
                <a:cs typeface="Times New Roman"/>
              </a:rPr>
              <a:t>no </a:t>
            </a:r>
            <a:r>
              <a:rPr dirty="0" sz="1450" spc="-10">
                <a:latin typeface="Times New Roman"/>
                <a:cs typeface="Times New Roman"/>
              </a:rPr>
              <a:t>questions. Silence, in fact, was  quite </a:t>
            </a:r>
            <a:r>
              <a:rPr dirty="0" sz="1450" spc="-5">
                <a:latin typeface="Times New Roman"/>
                <a:cs typeface="Times New Roman"/>
              </a:rPr>
              <a:t>good </a:t>
            </a:r>
            <a:r>
              <a:rPr dirty="0" sz="1450" spc="-10">
                <a:latin typeface="Times New Roman"/>
                <a:cs typeface="Times New Roman"/>
              </a:rPr>
              <a:t>enough for Mr Chandler; </a:t>
            </a:r>
            <a:r>
              <a:rPr dirty="0" sz="1450" spc="-5">
                <a:latin typeface="Times New Roman"/>
                <a:cs typeface="Times New Roman"/>
              </a:rPr>
              <a:t>but </a:t>
            </a:r>
            <a:r>
              <a:rPr dirty="0" sz="1450" spc="-10">
                <a:latin typeface="Times New Roman"/>
                <a:cs typeface="Times New Roman"/>
              </a:rPr>
              <a:t>the cart had scarcely begun to move  forward ere </a:t>
            </a:r>
            <a:r>
              <a:rPr dirty="0" sz="1450" spc="-5">
                <a:latin typeface="Times New Roman"/>
                <a:cs typeface="Times New Roman"/>
              </a:rPr>
              <a:t>he </a:t>
            </a:r>
            <a:r>
              <a:rPr dirty="0" sz="1450" spc="-10">
                <a:latin typeface="Times New Roman"/>
                <a:cs typeface="Times New Roman"/>
              </a:rPr>
              <a:t>found himself involved in </a:t>
            </a:r>
            <a:r>
              <a:rPr dirty="0" sz="1450" spc="-5">
                <a:latin typeface="Times New Roman"/>
                <a:cs typeface="Times New Roman"/>
              </a:rPr>
              <a:t>a </a:t>
            </a:r>
            <a:r>
              <a:rPr dirty="0" sz="1450" spc="-10">
                <a:latin typeface="Times New Roman"/>
                <a:cs typeface="Times New Roman"/>
              </a:rPr>
              <a:t>one-sided</a:t>
            </a:r>
            <a:r>
              <a:rPr dirty="0" sz="1450" spc="50">
                <a:latin typeface="Times New Roman"/>
                <a:cs typeface="Times New Roman"/>
              </a:rPr>
              <a:t> </a:t>
            </a:r>
            <a:r>
              <a:rPr dirty="0" sz="1450" spc="-10">
                <a:latin typeface="Times New Roman"/>
                <a:cs typeface="Times New Roman"/>
              </a:rPr>
              <a:t>conversation.</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‘I can see,’ began Mr </a:t>
            </a:r>
            <a:r>
              <a:rPr dirty="0" sz="1450" spc="-20">
                <a:latin typeface="Times New Roman"/>
                <a:cs typeface="Times New Roman"/>
              </a:rPr>
              <a:t>Finsbury, </a:t>
            </a:r>
            <a:r>
              <a:rPr dirty="0" sz="1450" spc="-10">
                <a:latin typeface="Times New Roman"/>
                <a:cs typeface="Times New Roman"/>
              </a:rPr>
              <a:t>‘by the mixture </a:t>
            </a:r>
            <a:r>
              <a:rPr dirty="0" sz="1450" spc="-5">
                <a:latin typeface="Times New Roman"/>
                <a:cs typeface="Times New Roman"/>
              </a:rPr>
              <a:t>of </a:t>
            </a:r>
            <a:r>
              <a:rPr dirty="0" sz="1450" spc="-10">
                <a:latin typeface="Times New Roman"/>
                <a:cs typeface="Times New Roman"/>
              </a:rPr>
              <a:t>parcels and boxes that  are contained in </a:t>
            </a:r>
            <a:r>
              <a:rPr dirty="0" sz="1450" spc="-5">
                <a:latin typeface="Times New Roman"/>
                <a:cs typeface="Times New Roman"/>
              </a:rPr>
              <a:t>your </a:t>
            </a:r>
            <a:r>
              <a:rPr dirty="0" sz="1450" spc="-10">
                <a:latin typeface="Times New Roman"/>
                <a:cs typeface="Times New Roman"/>
              </a:rPr>
              <a:t>cart, each marked with its individual label, and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Flemish mare </a:t>
            </a:r>
            <a:r>
              <a:rPr dirty="0" sz="1450" spc="-5">
                <a:latin typeface="Times New Roman"/>
                <a:cs typeface="Times New Roman"/>
              </a:rPr>
              <a:t>you </a:t>
            </a:r>
            <a:r>
              <a:rPr dirty="0" sz="1450" spc="-10">
                <a:latin typeface="Times New Roman"/>
                <a:cs typeface="Times New Roman"/>
              </a:rPr>
              <a:t>drive, that </a:t>
            </a:r>
            <a:r>
              <a:rPr dirty="0" sz="1450" spc="-5">
                <a:latin typeface="Times New Roman"/>
                <a:cs typeface="Times New Roman"/>
              </a:rPr>
              <a:t>you </a:t>
            </a:r>
            <a:r>
              <a:rPr dirty="0" sz="1450" spc="-10">
                <a:latin typeface="Times New Roman"/>
                <a:cs typeface="Times New Roman"/>
              </a:rPr>
              <a:t>occupy the post </a:t>
            </a:r>
            <a:r>
              <a:rPr dirty="0" sz="1450" spc="-5">
                <a:latin typeface="Times New Roman"/>
                <a:cs typeface="Times New Roman"/>
              </a:rPr>
              <a:t>of </a:t>
            </a:r>
            <a:r>
              <a:rPr dirty="0" sz="1450" spc="-10">
                <a:latin typeface="Times New Roman"/>
                <a:cs typeface="Times New Roman"/>
              </a:rPr>
              <a:t>carrier in that great  English system </a:t>
            </a:r>
            <a:r>
              <a:rPr dirty="0" sz="1450" spc="-5">
                <a:latin typeface="Times New Roman"/>
                <a:cs typeface="Times New Roman"/>
              </a:rPr>
              <a:t>of </a:t>
            </a:r>
            <a:r>
              <a:rPr dirty="0" sz="1450" spc="-10">
                <a:latin typeface="Times New Roman"/>
                <a:cs typeface="Times New Roman"/>
              </a:rPr>
              <a:t>transport which, with all its defects, is the pride </a:t>
            </a:r>
            <a:r>
              <a:rPr dirty="0" sz="1450" spc="-5">
                <a:latin typeface="Times New Roman"/>
                <a:cs typeface="Times New Roman"/>
              </a:rPr>
              <a:t>of our  </a:t>
            </a:r>
            <a:r>
              <a:rPr dirty="0" sz="1450" spc="-20">
                <a:latin typeface="Times New Roman"/>
                <a:cs typeface="Times New Roman"/>
              </a:rPr>
              <a:t>country.’</a:t>
            </a:r>
            <a:endParaRPr sz="1450">
              <a:latin typeface="Times New Roman"/>
              <a:cs typeface="Times New Roman"/>
            </a:endParaRPr>
          </a:p>
          <a:p>
            <a:pPr algn="just" marL="12700" marR="12700" indent="255904">
              <a:lnSpc>
                <a:spcPts val="1730"/>
              </a:lnSpc>
              <a:spcBef>
                <a:spcPts val="785"/>
              </a:spcBef>
            </a:pPr>
            <a:r>
              <a:rPr dirty="0" sz="1450" spc="-40">
                <a:latin typeface="Times New Roman"/>
                <a:cs typeface="Times New Roman"/>
              </a:rPr>
              <a:t>‘Yes, </a:t>
            </a:r>
            <a:r>
              <a:rPr dirty="0" sz="1450" spc="-20">
                <a:latin typeface="Times New Roman"/>
                <a:cs typeface="Times New Roman"/>
              </a:rPr>
              <a:t>sir,’ </a:t>
            </a:r>
            <a:r>
              <a:rPr dirty="0" sz="1450" spc="-10">
                <a:latin typeface="Times New Roman"/>
                <a:cs typeface="Times New Roman"/>
              </a:rPr>
              <a:t>returned Mr Chandler </a:t>
            </a:r>
            <a:r>
              <a:rPr dirty="0" sz="1450" spc="-20">
                <a:latin typeface="Times New Roman"/>
                <a:cs typeface="Times New Roman"/>
              </a:rPr>
              <a:t>vaguely,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hardly knew what to reply;  ‘them parcels posts has </a:t>
            </a:r>
            <a:r>
              <a:rPr dirty="0" sz="1450" spc="-5">
                <a:latin typeface="Times New Roman"/>
                <a:cs typeface="Times New Roman"/>
              </a:rPr>
              <a:t>done us </a:t>
            </a:r>
            <a:r>
              <a:rPr dirty="0" sz="1450" spc="-10">
                <a:latin typeface="Times New Roman"/>
                <a:cs typeface="Times New Roman"/>
              </a:rPr>
              <a:t>carriers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harm.’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am </a:t>
            </a:r>
            <a:r>
              <a:rPr dirty="0" sz="1450" spc="-5">
                <a:latin typeface="Times New Roman"/>
                <a:cs typeface="Times New Roman"/>
              </a:rPr>
              <a:t>not a </a:t>
            </a:r>
            <a:r>
              <a:rPr dirty="0" sz="1450" spc="-10">
                <a:latin typeface="Times New Roman"/>
                <a:cs typeface="Times New Roman"/>
              </a:rPr>
              <a:t>prejudiced man,’ continued Joseph </a:t>
            </a:r>
            <a:r>
              <a:rPr dirty="0" sz="1450" spc="-20">
                <a:latin typeface="Times New Roman"/>
                <a:cs typeface="Times New Roman"/>
              </a:rPr>
              <a:t>Finsbury. </a:t>
            </a:r>
            <a:r>
              <a:rPr dirty="0" sz="1450" spc="-10">
                <a:latin typeface="Times New Roman"/>
                <a:cs typeface="Times New Roman"/>
              </a:rPr>
              <a:t>‘As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travelled much. Nothing was too small </a:t>
            </a:r>
            <a:r>
              <a:rPr dirty="0" sz="1450" spc="-5">
                <a:latin typeface="Times New Roman"/>
                <a:cs typeface="Times New Roman"/>
              </a:rPr>
              <a:t>or </a:t>
            </a:r>
            <a:r>
              <a:rPr dirty="0" sz="1450" spc="-10">
                <a:latin typeface="Times New Roman"/>
                <a:cs typeface="Times New Roman"/>
              </a:rPr>
              <a:t>too obscure for me to acquire. At sea  </a:t>
            </a:r>
            <a:r>
              <a:rPr dirty="0" sz="1450" spc="-5">
                <a:latin typeface="Times New Roman"/>
                <a:cs typeface="Times New Roman"/>
              </a:rPr>
              <a:t>I </a:t>
            </a:r>
            <a:r>
              <a:rPr dirty="0" sz="1450" spc="-10">
                <a:latin typeface="Times New Roman"/>
                <a:cs typeface="Times New Roman"/>
              </a:rPr>
              <a:t>studied seamanship, learned the complicated </a:t>
            </a:r>
            <a:r>
              <a:rPr dirty="0" sz="1450" spc="-5">
                <a:latin typeface="Times New Roman"/>
                <a:cs typeface="Times New Roman"/>
              </a:rPr>
              <a:t>knots </a:t>
            </a:r>
            <a:r>
              <a:rPr dirty="0" sz="1450" spc="-10">
                <a:latin typeface="Times New Roman"/>
                <a:cs typeface="Times New Roman"/>
              </a:rPr>
              <a:t>employed </a:t>
            </a:r>
            <a:r>
              <a:rPr dirty="0" sz="1450" spc="-5">
                <a:latin typeface="Times New Roman"/>
                <a:cs typeface="Times New Roman"/>
              </a:rPr>
              <a:t>by </a:t>
            </a:r>
            <a:r>
              <a:rPr dirty="0" sz="1450" spc="-10">
                <a:latin typeface="Times New Roman"/>
                <a:cs typeface="Times New Roman"/>
              </a:rPr>
              <a:t>mariners,  and acquired the technical terms. At Naples, </a:t>
            </a:r>
            <a:r>
              <a:rPr dirty="0" sz="1450" spc="-5">
                <a:latin typeface="Times New Roman"/>
                <a:cs typeface="Times New Roman"/>
              </a:rPr>
              <a:t>I </a:t>
            </a:r>
            <a:r>
              <a:rPr dirty="0" sz="1450" spc="-10">
                <a:latin typeface="Times New Roman"/>
                <a:cs typeface="Times New Roman"/>
              </a:rPr>
              <a:t>would learn the art </a:t>
            </a:r>
            <a:r>
              <a:rPr dirty="0" sz="1450" spc="-5">
                <a:latin typeface="Times New Roman"/>
                <a:cs typeface="Times New Roman"/>
              </a:rPr>
              <a:t>of </a:t>
            </a:r>
            <a:r>
              <a:rPr dirty="0" sz="1450" spc="-10">
                <a:latin typeface="Times New Roman"/>
                <a:cs typeface="Times New Roman"/>
              </a:rPr>
              <a:t>making  macaroni; at Nice, the principles </a:t>
            </a:r>
            <a:r>
              <a:rPr dirty="0" sz="1450" spc="-5">
                <a:latin typeface="Times New Roman"/>
                <a:cs typeface="Times New Roman"/>
              </a:rPr>
              <a:t>of </a:t>
            </a:r>
            <a:r>
              <a:rPr dirty="0" sz="1450" spc="-10">
                <a:latin typeface="Times New Roman"/>
                <a:cs typeface="Times New Roman"/>
              </a:rPr>
              <a:t>making candied fruit. </a:t>
            </a:r>
            <a:r>
              <a:rPr dirty="0" sz="1450" spc="-5">
                <a:latin typeface="Times New Roman"/>
                <a:cs typeface="Times New Roman"/>
              </a:rPr>
              <a:t>I </a:t>
            </a:r>
            <a:r>
              <a:rPr dirty="0" sz="1450" spc="-10">
                <a:latin typeface="Times New Roman"/>
                <a:cs typeface="Times New Roman"/>
              </a:rPr>
              <a:t>never went to the  opera without first buying the </a:t>
            </a:r>
            <a:r>
              <a:rPr dirty="0" sz="1450" spc="-5">
                <a:latin typeface="Times New Roman"/>
                <a:cs typeface="Times New Roman"/>
              </a:rPr>
              <a:t>book of </a:t>
            </a:r>
            <a:r>
              <a:rPr dirty="0" sz="1450" spc="-10">
                <a:latin typeface="Times New Roman"/>
                <a:cs typeface="Times New Roman"/>
              </a:rPr>
              <a:t>the piece, and making myself  acquainted with the principal airs </a:t>
            </a:r>
            <a:r>
              <a:rPr dirty="0" sz="1450" spc="-5">
                <a:latin typeface="Times New Roman"/>
                <a:cs typeface="Times New Roman"/>
              </a:rPr>
              <a:t>by </a:t>
            </a:r>
            <a:r>
              <a:rPr dirty="0" sz="1450" spc="-10">
                <a:latin typeface="Times New Roman"/>
                <a:cs typeface="Times New Roman"/>
              </a:rPr>
              <a:t>picking them </a:t>
            </a:r>
            <a:r>
              <a:rPr dirty="0" sz="1450" spc="-5">
                <a:latin typeface="Times New Roman"/>
                <a:cs typeface="Times New Roman"/>
              </a:rPr>
              <a:t>out on </a:t>
            </a:r>
            <a:r>
              <a:rPr dirty="0" sz="1450" spc="-10">
                <a:latin typeface="Times New Roman"/>
                <a:cs typeface="Times New Roman"/>
              </a:rPr>
              <a:t>the piano with </a:t>
            </a:r>
            <a:r>
              <a:rPr dirty="0" sz="1450" spc="-5">
                <a:latin typeface="Times New Roman"/>
                <a:cs typeface="Times New Roman"/>
              </a:rPr>
              <a:t>one  </a:t>
            </a:r>
            <a:r>
              <a:rPr dirty="0" sz="1450" spc="-20">
                <a:latin typeface="Times New Roman"/>
                <a:cs typeface="Times New Roman"/>
              </a:rPr>
              <a:t>finger.’</a:t>
            </a:r>
            <a:endParaRPr sz="1450">
              <a:latin typeface="Times New Roman"/>
              <a:cs typeface="Times New Roman"/>
            </a:endParaRPr>
          </a:p>
          <a:p>
            <a:pPr algn="just" marL="12700" marR="10160" indent="255904">
              <a:lnSpc>
                <a:spcPts val="1730"/>
              </a:lnSpc>
              <a:spcBef>
                <a:spcPts val="710"/>
              </a:spcBef>
            </a:pPr>
            <a:r>
              <a:rPr dirty="0" sz="1450" spc="-45">
                <a:latin typeface="Times New Roman"/>
                <a:cs typeface="Times New Roman"/>
              </a:rPr>
              <a:t>‘You </a:t>
            </a:r>
            <a:r>
              <a:rPr dirty="0" sz="1450" spc="-10">
                <a:latin typeface="Times New Roman"/>
                <a:cs typeface="Times New Roman"/>
              </a:rPr>
              <a:t>must have seen </a:t>
            </a:r>
            <a:r>
              <a:rPr dirty="0" sz="1450" spc="-5">
                <a:latin typeface="Times New Roman"/>
                <a:cs typeface="Times New Roman"/>
              </a:rPr>
              <a:t>a </a:t>
            </a:r>
            <a:r>
              <a:rPr dirty="0" sz="1450" spc="-10">
                <a:latin typeface="Times New Roman"/>
                <a:cs typeface="Times New Roman"/>
              </a:rPr>
              <a:t>deal, </a:t>
            </a:r>
            <a:r>
              <a:rPr dirty="0" sz="1450" spc="-20">
                <a:latin typeface="Times New Roman"/>
                <a:cs typeface="Times New Roman"/>
              </a:rPr>
              <a:t>sir,’ </a:t>
            </a:r>
            <a:r>
              <a:rPr dirty="0" sz="1450" spc="-10">
                <a:latin typeface="Times New Roman"/>
                <a:cs typeface="Times New Roman"/>
              </a:rPr>
              <a:t>remarked the </a:t>
            </a:r>
            <a:r>
              <a:rPr dirty="0" sz="1450" spc="-15">
                <a:latin typeface="Times New Roman"/>
                <a:cs typeface="Times New Roman"/>
              </a:rPr>
              <a:t>carrier, </a:t>
            </a:r>
            <a:r>
              <a:rPr dirty="0" sz="1450" spc="-10">
                <a:latin typeface="Times New Roman"/>
                <a:cs typeface="Times New Roman"/>
              </a:rPr>
              <a:t>touching </a:t>
            </a:r>
            <a:r>
              <a:rPr dirty="0" sz="1450" spc="-5">
                <a:latin typeface="Times New Roman"/>
                <a:cs typeface="Times New Roman"/>
              </a:rPr>
              <a:t>up </a:t>
            </a:r>
            <a:r>
              <a:rPr dirty="0" sz="1450" spc="-10">
                <a:latin typeface="Times New Roman"/>
                <a:cs typeface="Times New Roman"/>
              </a:rPr>
              <a:t>his  horse; ‘I wish </a:t>
            </a:r>
            <a:r>
              <a:rPr dirty="0" sz="1450" spc="-5">
                <a:latin typeface="Times New Roman"/>
                <a:cs typeface="Times New Roman"/>
              </a:rPr>
              <a:t>I </a:t>
            </a:r>
            <a:r>
              <a:rPr dirty="0" sz="1450" spc="-10">
                <a:latin typeface="Times New Roman"/>
                <a:cs typeface="Times New Roman"/>
              </a:rPr>
              <a:t>could have had </a:t>
            </a:r>
            <a:r>
              <a:rPr dirty="0" sz="1450" spc="-5">
                <a:latin typeface="Times New Roman"/>
                <a:cs typeface="Times New Roman"/>
              </a:rPr>
              <a:t>your</a:t>
            </a:r>
            <a:r>
              <a:rPr dirty="0" sz="1450" spc="30">
                <a:latin typeface="Times New Roman"/>
                <a:cs typeface="Times New Roman"/>
              </a:rPr>
              <a:t> </a:t>
            </a:r>
            <a:r>
              <a:rPr dirty="0" sz="1450" spc="-10">
                <a:latin typeface="Times New Roman"/>
                <a:cs typeface="Times New Roman"/>
              </a:rPr>
              <a:t>advantages.’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how often the word whip occurs in the Old </a:t>
            </a:r>
            <a:r>
              <a:rPr dirty="0" sz="1450" spc="-20">
                <a:latin typeface="Times New Roman"/>
                <a:cs typeface="Times New Roman"/>
              </a:rPr>
              <a:t>Testament?’  </a:t>
            </a:r>
            <a:r>
              <a:rPr dirty="0" sz="1450" spc="-10">
                <a:latin typeface="Times New Roman"/>
                <a:cs typeface="Times New Roman"/>
              </a:rPr>
              <a:t>continued the old gentleman. ‘One hundred and (if </a:t>
            </a:r>
            <a:r>
              <a:rPr dirty="0" sz="1450" spc="-5">
                <a:latin typeface="Times New Roman"/>
                <a:cs typeface="Times New Roman"/>
              </a:rPr>
              <a:t>I </a:t>
            </a:r>
            <a:r>
              <a:rPr dirty="0" sz="1450" spc="-10">
                <a:latin typeface="Times New Roman"/>
                <a:cs typeface="Times New Roman"/>
              </a:rPr>
              <a:t>remember exactly) forty-  seven times.’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‘Do it indeed, sir?’ said Mr </a:t>
            </a:r>
            <a:r>
              <a:rPr dirty="0" sz="1450" spc="-20">
                <a:latin typeface="Times New Roman"/>
                <a:cs typeface="Times New Roman"/>
              </a:rPr>
              <a:t>Chandler. </a:t>
            </a:r>
            <a:r>
              <a:rPr dirty="0" sz="1450" spc="-10">
                <a:latin typeface="Times New Roman"/>
                <a:cs typeface="Times New Roman"/>
              </a:rPr>
              <a:t>‘I never should have </a:t>
            </a:r>
            <a:r>
              <a:rPr dirty="0" sz="1450" spc="-5">
                <a:latin typeface="Times New Roman"/>
                <a:cs typeface="Times New Roman"/>
              </a:rPr>
              <a:t>thought</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Bible contains three million five hundred and </a:t>
            </a:r>
            <a:r>
              <a:rPr dirty="0" sz="1450" spc="-5">
                <a:latin typeface="Times New Roman"/>
                <a:cs typeface="Times New Roman"/>
              </a:rPr>
              <a:t>one </a:t>
            </a:r>
            <a:r>
              <a:rPr dirty="0" sz="1450" spc="-10">
                <a:latin typeface="Times New Roman"/>
                <a:cs typeface="Times New Roman"/>
              </a:rPr>
              <a:t>thousand two  hundred and forty-nine letters. Of verses </a:t>
            </a:r>
            <a:r>
              <a:rPr dirty="0" sz="1450" spc="-5">
                <a:latin typeface="Times New Roman"/>
                <a:cs typeface="Times New Roman"/>
              </a:rPr>
              <a:t>I </a:t>
            </a:r>
            <a:r>
              <a:rPr dirty="0" sz="1450" spc="-10">
                <a:latin typeface="Times New Roman"/>
                <a:cs typeface="Times New Roman"/>
              </a:rPr>
              <a:t>believe there are upward </a:t>
            </a:r>
            <a:r>
              <a:rPr dirty="0" sz="1450" spc="-5">
                <a:latin typeface="Times New Roman"/>
                <a:cs typeface="Times New Roman"/>
              </a:rPr>
              <a:t>of  </a:t>
            </a:r>
            <a:r>
              <a:rPr dirty="0" sz="1450" spc="-10">
                <a:latin typeface="Times New Roman"/>
                <a:cs typeface="Times New Roman"/>
              </a:rPr>
              <a:t>eighteen</a:t>
            </a:r>
            <a:r>
              <a:rPr dirty="0" sz="1450" spc="130">
                <a:latin typeface="Times New Roman"/>
                <a:cs typeface="Times New Roman"/>
              </a:rPr>
              <a:t> </a:t>
            </a:r>
            <a:r>
              <a:rPr dirty="0" sz="1450" spc="-10">
                <a:latin typeface="Times New Roman"/>
                <a:cs typeface="Times New Roman"/>
              </a:rPr>
              <a:t>thousand.</a:t>
            </a:r>
            <a:r>
              <a:rPr dirty="0" sz="1450" spc="135">
                <a:latin typeface="Times New Roman"/>
                <a:cs typeface="Times New Roman"/>
              </a:rPr>
              <a:t> </a:t>
            </a:r>
            <a:r>
              <a:rPr dirty="0" sz="1450" spc="-10">
                <a:latin typeface="Times New Roman"/>
                <a:cs typeface="Times New Roman"/>
              </a:rPr>
              <a:t>There</a:t>
            </a:r>
            <a:r>
              <a:rPr dirty="0" sz="1450" spc="135">
                <a:latin typeface="Times New Roman"/>
                <a:cs typeface="Times New Roman"/>
              </a:rPr>
              <a:t> </a:t>
            </a:r>
            <a:r>
              <a:rPr dirty="0" sz="1450" spc="-10">
                <a:latin typeface="Times New Roman"/>
                <a:cs typeface="Times New Roman"/>
              </a:rPr>
              <a:t>have</a:t>
            </a:r>
            <a:r>
              <a:rPr dirty="0" sz="1450" spc="130">
                <a:latin typeface="Times New Roman"/>
                <a:cs typeface="Times New Roman"/>
              </a:rPr>
              <a:t> </a:t>
            </a:r>
            <a:r>
              <a:rPr dirty="0" sz="1450" spc="-10">
                <a:latin typeface="Times New Roman"/>
                <a:cs typeface="Times New Roman"/>
              </a:rPr>
              <a:t>been</a:t>
            </a:r>
            <a:r>
              <a:rPr dirty="0" sz="1450" spc="135">
                <a:latin typeface="Times New Roman"/>
                <a:cs typeface="Times New Roman"/>
              </a:rPr>
              <a:t> </a:t>
            </a:r>
            <a:r>
              <a:rPr dirty="0" sz="1450" spc="-10">
                <a:latin typeface="Times New Roman"/>
                <a:cs typeface="Times New Roman"/>
              </a:rPr>
              <a:t>many</a:t>
            </a:r>
            <a:r>
              <a:rPr dirty="0" sz="1450" spc="135">
                <a:latin typeface="Times New Roman"/>
                <a:cs typeface="Times New Roman"/>
              </a:rPr>
              <a:t> </a:t>
            </a:r>
            <a:r>
              <a:rPr dirty="0" sz="1450" spc="-10">
                <a:latin typeface="Times New Roman"/>
                <a:cs typeface="Times New Roman"/>
              </a:rPr>
              <a:t>editions</a:t>
            </a:r>
            <a:r>
              <a:rPr dirty="0" sz="1450" spc="130">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Bible;</a:t>
            </a:r>
            <a:r>
              <a:rPr dirty="0" sz="1450" spc="130">
                <a:latin typeface="Times New Roman"/>
                <a:cs typeface="Times New Roman"/>
              </a:rPr>
              <a:t> </a:t>
            </a:r>
            <a:r>
              <a:rPr dirty="0" sz="1450" spc="-25">
                <a:latin typeface="Times New Roman"/>
                <a:cs typeface="Times New Roman"/>
              </a:rPr>
              <a:t>Wycliff</a:t>
            </a:r>
            <a:r>
              <a:rPr dirty="0" sz="1450" spc="13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20530"/>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the first to introduce it into England about the year </a:t>
            </a:r>
            <a:r>
              <a:rPr dirty="0" sz="1450" spc="-5">
                <a:latin typeface="Times New Roman"/>
                <a:cs typeface="Times New Roman"/>
              </a:rPr>
              <a:t>1300. </a:t>
            </a:r>
            <a:r>
              <a:rPr dirty="0" sz="1450" spc="-10">
                <a:latin typeface="Times New Roman"/>
                <a:cs typeface="Times New Roman"/>
              </a:rPr>
              <a:t>The “Paragraph  Bible”, as it is called, is </a:t>
            </a:r>
            <a:r>
              <a:rPr dirty="0" sz="1450" spc="-5">
                <a:latin typeface="Times New Roman"/>
                <a:cs typeface="Times New Roman"/>
              </a:rPr>
              <a:t>a </a:t>
            </a:r>
            <a:r>
              <a:rPr dirty="0" sz="1450" spc="-10">
                <a:latin typeface="Times New Roman"/>
                <a:cs typeface="Times New Roman"/>
              </a:rPr>
              <a:t>well-known edition, and is so called because it is  divided into paragraphs. The “Breeches Bible” is another</a:t>
            </a:r>
            <a:r>
              <a:rPr dirty="0" sz="1450" spc="145">
                <a:latin typeface="Times New Roman"/>
                <a:cs typeface="Times New Roman"/>
              </a:rPr>
              <a:t> </a:t>
            </a:r>
            <a:r>
              <a:rPr dirty="0" sz="1450" spc="-10">
                <a:latin typeface="Times New Roman"/>
                <a:cs typeface="Times New Roman"/>
              </a:rPr>
              <a:t>well-known  instance, and gets its name either because it was printed </a:t>
            </a:r>
            <a:r>
              <a:rPr dirty="0" sz="1450" spc="-5">
                <a:latin typeface="Times New Roman"/>
                <a:cs typeface="Times New Roman"/>
              </a:rPr>
              <a:t>by one </a:t>
            </a:r>
            <a:r>
              <a:rPr dirty="0" sz="1450" spc="-10">
                <a:latin typeface="Times New Roman"/>
                <a:cs typeface="Times New Roman"/>
              </a:rPr>
              <a:t>Breeches, </a:t>
            </a:r>
            <a:r>
              <a:rPr dirty="0" sz="1450" spc="-5">
                <a:latin typeface="Times New Roman"/>
                <a:cs typeface="Times New Roman"/>
              </a:rPr>
              <a:t>or  </a:t>
            </a:r>
            <a:r>
              <a:rPr dirty="0" sz="1450" spc="-10">
                <a:latin typeface="Times New Roman"/>
                <a:cs typeface="Times New Roman"/>
              </a:rPr>
              <a:t>because the place </a:t>
            </a:r>
            <a:r>
              <a:rPr dirty="0" sz="1450" spc="-5">
                <a:latin typeface="Times New Roman"/>
                <a:cs typeface="Times New Roman"/>
              </a:rPr>
              <a:t>of </a:t>
            </a:r>
            <a:r>
              <a:rPr dirty="0" sz="1450" spc="-10">
                <a:latin typeface="Times New Roman"/>
                <a:cs typeface="Times New Roman"/>
              </a:rPr>
              <a:t>publication bore that</a:t>
            </a:r>
            <a:r>
              <a:rPr dirty="0" sz="1450" spc="2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The carrier remarked drily that </a:t>
            </a:r>
            <a:r>
              <a:rPr dirty="0" sz="1450" spc="-5">
                <a:latin typeface="Times New Roman"/>
                <a:cs typeface="Times New Roman"/>
              </a:rPr>
              <a:t>he thought </a:t>
            </a:r>
            <a:r>
              <a:rPr dirty="0" sz="1450" spc="-10">
                <a:latin typeface="Times New Roman"/>
                <a:cs typeface="Times New Roman"/>
              </a:rPr>
              <a:t>that was only natural, and turned  his attention to the more congenial task </a:t>
            </a:r>
            <a:r>
              <a:rPr dirty="0" sz="1450" spc="-5">
                <a:latin typeface="Times New Roman"/>
                <a:cs typeface="Times New Roman"/>
              </a:rPr>
              <a:t>of </a:t>
            </a:r>
            <a:r>
              <a:rPr dirty="0" sz="1450" spc="-10">
                <a:latin typeface="Times New Roman"/>
                <a:cs typeface="Times New Roman"/>
              </a:rPr>
              <a:t>passing </a:t>
            </a:r>
            <a:r>
              <a:rPr dirty="0" sz="1450" spc="-5">
                <a:latin typeface="Times New Roman"/>
                <a:cs typeface="Times New Roman"/>
              </a:rPr>
              <a:t>a </a:t>
            </a:r>
            <a:r>
              <a:rPr dirty="0" sz="1450" spc="-10">
                <a:latin typeface="Times New Roman"/>
                <a:cs typeface="Times New Roman"/>
              </a:rPr>
              <a:t>cart </a:t>
            </a:r>
            <a:r>
              <a:rPr dirty="0" sz="1450" spc="-5">
                <a:latin typeface="Times New Roman"/>
                <a:cs typeface="Times New Roman"/>
              </a:rPr>
              <a:t>of </a:t>
            </a:r>
            <a:r>
              <a:rPr dirty="0" sz="1450" spc="-10">
                <a:latin typeface="Times New Roman"/>
                <a:cs typeface="Times New Roman"/>
              </a:rPr>
              <a:t>hay; it was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some </a:t>
            </a:r>
            <a:r>
              <a:rPr dirty="0" sz="1450" spc="-20">
                <a:latin typeface="Times New Roman"/>
                <a:cs typeface="Times New Roman"/>
              </a:rPr>
              <a:t>difficulty, </a:t>
            </a:r>
            <a:r>
              <a:rPr dirty="0" sz="1450" spc="-10">
                <a:latin typeface="Times New Roman"/>
                <a:cs typeface="Times New Roman"/>
              </a:rPr>
              <a:t>for the road was </a:t>
            </a:r>
            <a:r>
              <a:rPr dirty="0" sz="1450" spc="-20">
                <a:latin typeface="Times New Roman"/>
                <a:cs typeface="Times New Roman"/>
              </a:rPr>
              <a:t>narrow, </a:t>
            </a:r>
            <a:r>
              <a:rPr dirty="0" sz="1450" spc="-10">
                <a:latin typeface="Times New Roman"/>
                <a:cs typeface="Times New Roman"/>
              </a:rPr>
              <a:t>and there was </a:t>
            </a:r>
            <a:r>
              <a:rPr dirty="0" sz="1450" spc="-5">
                <a:latin typeface="Times New Roman"/>
                <a:cs typeface="Times New Roman"/>
              </a:rPr>
              <a:t>a </a:t>
            </a:r>
            <a:r>
              <a:rPr dirty="0" sz="1450" spc="-10">
                <a:latin typeface="Times New Roman"/>
                <a:cs typeface="Times New Roman"/>
              </a:rPr>
              <a:t>ditch </a:t>
            </a:r>
            <a:r>
              <a:rPr dirty="0" sz="1450" spc="-5">
                <a:latin typeface="Times New Roman"/>
                <a:cs typeface="Times New Roman"/>
              </a:rPr>
              <a:t>on  </a:t>
            </a:r>
            <a:r>
              <a:rPr dirty="0" sz="1450" spc="-10">
                <a:latin typeface="Times New Roman"/>
                <a:cs typeface="Times New Roman"/>
              </a:rPr>
              <a:t>either hand.</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‘I perceive,’ began Mr </a:t>
            </a:r>
            <a:r>
              <a:rPr dirty="0" sz="1450" spc="-20">
                <a:latin typeface="Times New Roman"/>
                <a:cs typeface="Times New Roman"/>
              </a:rPr>
              <a:t>Finsbury, </a:t>
            </a:r>
            <a:r>
              <a:rPr dirty="0" sz="1450" spc="-10">
                <a:latin typeface="Times New Roman"/>
                <a:cs typeface="Times New Roman"/>
              </a:rPr>
              <a:t>when they had successfully passed the  cart, ‘that </a:t>
            </a:r>
            <a:r>
              <a:rPr dirty="0" sz="1450" spc="-5">
                <a:latin typeface="Times New Roman"/>
                <a:cs typeface="Times New Roman"/>
              </a:rPr>
              <a:t>you </a:t>
            </a:r>
            <a:r>
              <a:rPr dirty="0" sz="1450" spc="-10">
                <a:latin typeface="Times New Roman"/>
                <a:cs typeface="Times New Roman"/>
              </a:rPr>
              <a:t>hold </a:t>
            </a:r>
            <a:r>
              <a:rPr dirty="0" sz="1450" spc="-5">
                <a:latin typeface="Times New Roman"/>
                <a:cs typeface="Times New Roman"/>
              </a:rPr>
              <a:t>your </a:t>
            </a:r>
            <a:r>
              <a:rPr dirty="0" sz="1450" spc="-10">
                <a:latin typeface="Times New Roman"/>
                <a:cs typeface="Times New Roman"/>
              </a:rPr>
              <a:t>reins with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you </a:t>
            </a:r>
            <a:r>
              <a:rPr dirty="0" sz="1450" spc="-10">
                <a:latin typeface="Times New Roman"/>
                <a:cs typeface="Times New Roman"/>
              </a:rPr>
              <a:t>should employ</a:t>
            </a:r>
            <a:r>
              <a:rPr dirty="0" sz="1450" spc="60">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like that!’ cried the carrier </a:t>
            </a:r>
            <a:r>
              <a:rPr dirty="0" sz="1450" spc="-15">
                <a:latin typeface="Times New Roman"/>
                <a:cs typeface="Times New Roman"/>
              </a:rPr>
              <a:t>contemptuously.</a:t>
            </a:r>
            <a:r>
              <a:rPr dirty="0" sz="1450" spc="-50">
                <a:latin typeface="Times New Roman"/>
                <a:cs typeface="Times New Roman"/>
              </a:rPr>
              <a:t> </a:t>
            </a:r>
            <a:r>
              <a:rPr dirty="0" sz="1450" spc="-10">
                <a:latin typeface="Times New Roman"/>
                <a:cs typeface="Times New Roman"/>
              </a:rPr>
              <a:t>‘Why?’</a:t>
            </a:r>
            <a:endParaRPr sz="1450">
              <a:latin typeface="Times New Roman"/>
              <a:cs typeface="Times New Roman"/>
            </a:endParaRPr>
          </a:p>
          <a:p>
            <a:pPr algn="just" marL="12700" marR="5080" indent="255904">
              <a:lnSpc>
                <a:spcPts val="1730"/>
              </a:lnSpc>
              <a:spcBef>
                <a:spcPts val="844"/>
              </a:spcBef>
            </a:pP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understand,’ continued Mr </a:t>
            </a:r>
            <a:r>
              <a:rPr dirty="0" sz="1450" spc="-20">
                <a:latin typeface="Times New Roman"/>
                <a:cs typeface="Times New Roman"/>
              </a:rPr>
              <a:t>Finsbury.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scientific fact, and reposes </a:t>
            </a:r>
            <a:r>
              <a:rPr dirty="0" sz="1450" spc="-5">
                <a:latin typeface="Times New Roman"/>
                <a:cs typeface="Times New Roman"/>
              </a:rPr>
              <a:t>on </a:t>
            </a:r>
            <a:r>
              <a:rPr dirty="0" sz="1450" spc="-10">
                <a:latin typeface="Times New Roman"/>
                <a:cs typeface="Times New Roman"/>
              </a:rPr>
              <a:t>the theory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lever, </a:t>
            </a:r>
            <a:r>
              <a:rPr dirty="0" sz="1450" spc="-5">
                <a:latin typeface="Times New Roman"/>
                <a:cs typeface="Times New Roman"/>
              </a:rPr>
              <a:t>a </a:t>
            </a:r>
            <a:r>
              <a:rPr dirty="0" sz="1450" spc="-10">
                <a:latin typeface="Times New Roman"/>
                <a:cs typeface="Times New Roman"/>
              </a:rPr>
              <a:t>branch </a:t>
            </a:r>
            <a:r>
              <a:rPr dirty="0" sz="1450" spc="-5">
                <a:latin typeface="Times New Roman"/>
                <a:cs typeface="Times New Roman"/>
              </a:rPr>
              <a:t>of </a:t>
            </a:r>
            <a:r>
              <a:rPr dirty="0" sz="1450" spc="-10">
                <a:latin typeface="Times New Roman"/>
                <a:cs typeface="Times New Roman"/>
              </a:rPr>
              <a:t>mechanics.  There are some very interesting little shilling </a:t>
            </a:r>
            <a:r>
              <a:rPr dirty="0" sz="1450" spc="-5">
                <a:latin typeface="Times New Roman"/>
                <a:cs typeface="Times New Roman"/>
              </a:rPr>
              <a:t>books upon </a:t>
            </a:r>
            <a:r>
              <a:rPr dirty="0" sz="1450" spc="-10">
                <a:latin typeface="Times New Roman"/>
                <a:cs typeface="Times New Roman"/>
              </a:rPr>
              <a:t>the field </a:t>
            </a:r>
            <a:r>
              <a:rPr dirty="0" sz="1450" spc="-5">
                <a:latin typeface="Times New Roman"/>
                <a:cs typeface="Times New Roman"/>
              </a:rPr>
              <a:t>of </a:t>
            </a:r>
            <a:r>
              <a:rPr dirty="0" sz="1450" spc="-25">
                <a:latin typeface="Times New Roman"/>
                <a:cs typeface="Times New Roman"/>
              </a:rPr>
              <a:t>study,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should think </a:t>
            </a:r>
            <a:r>
              <a:rPr dirty="0" sz="1450" spc="-5">
                <a:latin typeface="Times New Roman"/>
                <a:cs typeface="Times New Roman"/>
              </a:rPr>
              <a:t>a </a:t>
            </a:r>
            <a:r>
              <a:rPr dirty="0" sz="1450" spc="-10">
                <a:latin typeface="Times New Roman"/>
                <a:cs typeface="Times New Roman"/>
              </a:rPr>
              <a:t>man in </a:t>
            </a:r>
            <a:r>
              <a:rPr dirty="0" sz="1450" spc="-5">
                <a:latin typeface="Times New Roman"/>
                <a:cs typeface="Times New Roman"/>
              </a:rPr>
              <a:t>your </a:t>
            </a:r>
            <a:r>
              <a:rPr dirty="0" sz="1450" spc="-10">
                <a:latin typeface="Times New Roman"/>
                <a:cs typeface="Times New Roman"/>
              </a:rPr>
              <a:t>station would take </a:t>
            </a:r>
            <a:r>
              <a:rPr dirty="0" sz="1450" spc="-5">
                <a:latin typeface="Times New Roman"/>
                <a:cs typeface="Times New Roman"/>
              </a:rPr>
              <a:t>a </a:t>
            </a:r>
            <a:r>
              <a:rPr dirty="0" sz="1450" spc="-10">
                <a:latin typeface="Times New Roman"/>
                <a:cs typeface="Times New Roman"/>
              </a:rPr>
              <a:t>pleasure to read. But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cultivated the art </a:t>
            </a:r>
            <a:r>
              <a:rPr dirty="0" sz="1450" spc="-5">
                <a:latin typeface="Times New Roman"/>
                <a:cs typeface="Times New Roman"/>
              </a:rPr>
              <a:t>of </a:t>
            </a:r>
            <a:r>
              <a:rPr dirty="0" sz="1450" spc="-10">
                <a:latin typeface="Times New Roman"/>
                <a:cs typeface="Times New Roman"/>
              </a:rPr>
              <a:t>observation; at least we have now  driven together for some time, and </a:t>
            </a:r>
            <a:r>
              <a:rPr dirty="0" sz="1450" spc="-5">
                <a:latin typeface="Times New Roman"/>
                <a:cs typeface="Times New Roman"/>
              </a:rPr>
              <a:t>I </a:t>
            </a:r>
            <a:r>
              <a:rPr dirty="0" sz="1450" spc="-10">
                <a:latin typeface="Times New Roman"/>
                <a:cs typeface="Times New Roman"/>
              </a:rPr>
              <a:t>cannot remember that </a:t>
            </a:r>
            <a:r>
              <a:rPr dirty="0" sz="1450" spc="-5">
                <a:latin typeface="Times New Roman"/>
                <a:cs typeface="Times New Roman"/>
              </a:rPr>
              <a:t>you </a:t>
            </a:r>
            <a:r>
              <a:rPr dirty="0" sz="1450" spc="-10">
                <a:latin typeface="Times New Roman"/>
                <a:cs typeface="Times New Roman"/>
              </a:rPr>
              <a:t>have  contributed </a:t>
            </a:r>
            <a:r>
              <a:rPr dirty="0" sz="1450" spc="-5">
                <a:latin typeface="Times New Roman"/>
                <a:cs typeface="Times New Roman"/>
              </a:rPr>
              <a:t>a </a:t>
            </a:r>
            <a:r>
              <a:rPr dirty="0" sz="1450" spc="-10">
                <a:latin typeface="Times New Roman"/>
                <a:cs typeface="Times New Roman"/>
              </a:rPr>
              <a:t>single fact. This is </a:t>
            </a:r>
            <a:r>
              <a:rPr dirty="0" sz="1450" spc="-5">
                <a:latin typeface="Times New Roman"/>
                <a:cs typeface="Times New Roman"/>
              </a:rPr>
              <a:t>a </a:t>
            </a:r>
            <a:r>
              <a:rPr dirty="0" sz="1450" spc="-10">
                <a:latin typeface="Times New Roman"/>
                <a:cs typeface="Times New Roman"/>
              </a:rPr>
              <a:t>very false principle, my </a:t>
            </a:r>
            <a:r>
              <a:rPr dirty="0" sz="1450" spc="-5">
                <a:latin typeface="Times New Roman"/>
                <a:cs typeface="Times New Roman"/>
              </a:rPr>
              <a:t>good </a:t>
            </a:r>
            <a:r>
              <a:rPr dirty="0" sz="1450" spc="-10">
                <a:latin typeface="Times New Roman"/>
                <a:cs typeface="Times New Roman"/>
              </a:rPr>
              <a:t>man. For  instance, </a:t>
            </a:r>
            <a:r>
              <a:rPr dirty="0" sz="1450" spc="-5">
                <a:latin typeface="Times New Roman"/>
                <a:cs typeface="Times New Roman"/>
              </a:rPr>
              <a:t>I do not </a:t>
            </a:r>
            <a:r>
              <a:rPr dirty="0" sz="1450" spc="-10">
                <a:latin typeface="Times New Roman"/>
                <a:cs typeface="Times New Roman"/>
              </a:rPr>
              <a:t>know if </a:t>
            </a:r>
            <a:r>
              <a:rPr dirty="0" sz="1450" spc="-5">
                <a:latin typeface="Times New Roman"/>
                <a:cs typeface="Times New Roman"/>
              </a:rPr>
              <a:t>you </a:t>
            </a:r>
            <a:r>
              <a:rPr dirty="0" sz="1450" spc="-10">
                <a:latin typeface="Times New Roman"/>
                <a:cs typeface="Times New Roman"/>
              </a:rPr>
              <a:t>observed that (as </a:t>
            </a:r>
            <a:r>
              <a:rPr dirty="0" sz="1450" spc="-5">
                <a:latin typeface="Times New Roman"/>
                <a:cs typeface="Times New Roman"/>
              </a:rPr>
              <a:t>you </a:t>
            </a:r>
            <a:r>
              <a:rPr dirty="0" sz="1450" spc="-10">
                <a:latin typeface="Times New Roman"/>
                <a:cs typeface="Times New Roman"/>
              </a:rPr>
              <a:t>passed the hay-cart man)  </a:t>
            </a:r>
            <a:r>
              <a:rPr dirty="0" sz="1450" spc="-5">
                <a:latin typeface="Times New Roman"/>
                <a:cs typeface="Times New Roman"/>
              </a:rPr>
              <a:t>you </a:t>
            </a:r>
            <a:r>
              <a:rPr dirty="0" sz="1450" spc="-10">
                <a:latin typeface="Times New Roman"/>
                <a:cs typeface="Times New Roman"/>
              </a:rPr>
              <a:t>took </a:t>
            </a:r>
            <a:r>
              <a:rPr dirty="0" sz="1450" spc="-5">
                <a:latin typeface="Times New Roman"/>
                <a:cs typeface="Times New Roman"/>
              </a:rPr>
              <a:t>your </a:t>
            </a:r>
            <a:r>
              <a:rPr dirty="0" sz="1450" spc="-10">
                <a:latin typeface="Times New Roman"/>
                <a:cs typeface="Times New Roman"/>
              </a:rPr>
              <a:t>left?’</a:t>
            </a:r>
            <a:endParaRPr sz="1450">
              <a:latin typeface="Times New Roman"/>
              <a:cs typeface="Times New Roman"/>
            </a:endParaRPr>
          </a:p>
          <a:p>
            <a:pPr algn="just" marL="12700" marR="6985" indent="255904">
              <a:lnSpc>
                <a:spcPts val="1730"/>
              </a:lnSpc>
              <a:spcBef>
                <a:spcPts val="705"/>
              </a:spcBef>
            </a:pPr>
            <a:r>
              <a:rPr dirty="0" sz="1450" spc="-10">
                <a:latin typeface="Times New Roman"/>
                <a:cs typeface="Times New Roman"/>
              </a:rPr>
              <a:t>‘Of course </a:t>
            </a:r>
            <a:r>
              <a:rPr dirty="0" sz="1450" spc="-5">
                <a:latin typeface="Times New Roman"/>
                <a:cs typeface="Times New Roman"/>
              </a:rPr>
              <a:t>I did,’ </a:t>
            </a:r>
            <a:r>
              <a:rPr dirty="0" sz="1450" spc="-10">
                <a:latin typeface="Times New Roman"/>
                <a:cs typeface="Times New Roman"/>
              </a:rPr>
              <a:t>cried the </a:t>
            </a:r>
            <a:r>
              <a:rPr dirty="0" sz="1450" spc="-15">
                <a:latin typeface="Times New Roman"/>
                <a:cs typeface="Times New Roman"/>
              </a:rPr>
              <a:t>carrier, </a:t>
            </a:r>
            <a:r>
              <a:rPr dirty="0" sz="1450" spc="-10">
                <a:latin typeface="Times New Roman"/>
                <a:cs typeface="Times New Roman"/>
              </a:rPr>
              <a:t>who was now getting belligerent; ‘he’d  have the law </a:t>
            </a:r>
            <a:r>
              <a:rPr dirty="0" sz="1450" spc="-5">
                <a:latin typeface="Times New Roman"/>
                <a:cs typeface="Times New Roman"/>
              </a:rPr>
              <a:t>on </a:t>
            </a:r>
            <a:r>
              <a:rPr dirty="0" sz="1450" spc="-10">
                <a:latin typeface="Times New Roman"/>
                <a:cs typeface="Times New Roman"/>
              </a:rPr>
              <a:t>me if </a:t>
            </a:r>
            <a:r>
              <a:rPr dirty="0" sz="1450" spc="-5">
                <a:latin typeface="Times New Roman"/>
                <a:cs typeface="Times New Roman"/>
              </a:rPr>
              <a:t>I</a:t>
            </a:r>
            <a:r>
              <a:rPr dirty="0" sz="1450" spc="15">
                <a:latin typeface="Times New Roman"/>
                <a:cs typeface="Times New Roman"/>
              </a:rPr>
              <a:t> </a:t>
            </a:r>
            <a:r>
              <a:rPr dirty="0" sz="1450" spc="-10">
                <a:latin typeface="Times New Roman"/>
                <a:cs typeface="Times New Roman"/>
              </a:rPr>
              <a:t>hadn’t.’</a:t>
            </a:r>
            <a:endParaRPr sz="1450">
              <a:latin typeface="Times New Roman"/>
              <a:cs typeface="Times New Roman"/>
            </a:endParaRPr>
          </a:p>
          <a:p>
            <a:pPr marL="268605" marR="725170">
              <a:lnSpc>
                <a:spcPts val="2520"/>
              </a:lnSpc>
              <a:spcBef>
                <a:spcPts val="160"/>
              </a:spcBef>
            </a:pPr>
            <a:r>
              <a:rPr dirty="0" sz="1450" spc="-10">
                <a:latin typeface="Times New Roman"/>
                <a:cs typeface="Times New Roman"/>
              </a:rPr>
              <a:t>‘In France, </a:t>
            </a:r>
            <a:r>
              <a:rPr dirty="0" sz="1450" spc="-25">
                <a:latin typeface="Times New Roman"/>
                <a:cs typeface="Times New Roman"/>
              </a:rPr>
              <a:t>now,’ </a:t>
            </a:r>
            <a:r>
              <a:rPr dirty="0" sz="1450" spc="-10">
                <a:latin typeface="Times New Roman"/>
                <a:cs typeface="Times New Roman"/>
              </a:rPr>
              <a:t>resumed the old man, ‘and also, </a:t>
            </a:r>
            <a:r>
              <a:rPr dirty="0" sz="1450" spc="-5">
                <a:latin typeface="Times New Roman"/>
                <a:cs typeface="Times New Roman"/>
              </a:rPr>
              <a:t>I </a:t>
            </a:r>
            <a:r>
              <a:rPr dirty="0" sz="1450" spc="-10">
                <a:latin typeface="Times New Roman"/>
                <a:cs typeface="Times New Roman"/>
              </a:rPr>
              <a:t>believe, in the  United States </a:t>
            </a:r>
            <a:r>
              <a:rPr dirty="0" sz="1450" spc="-5">
                <a:latin typeface="Times New Roman"/>
                <a:cs typeface="Times New Roman"/>
              </a:rPr>
              <a:t>of </a:t>
            </a:r>
            <a:r>
              <a:rPr dirty="0" sz="1450" spc="-10">
                <a:latin typeface="Times New Roman"/>
                <a:cs typeface="Times New Roman"/>
              </a:rPr>
              <a:t>America, </a:t>
            </a:r>
            <a:r>
              <a:rPr dirty="0" sz="1450" spc="-5">
                <a:latin typeface="Times New Roman"/>
                <a:cs typeface="Times New Roman"/>
              </a:rPr>
              <a:t>you </a:t>
            </a:r>
            <a:r>
              <a:rPr dirty="0" sz="1450" spc="-10">
                <a:latin typeface="Times New Roman"/>
                <a:cs typeface="Times New Roman"/>
              </a:rPr>
              <a:t>would have taken the</a:t>
            </a:r>
            <a:r>
              <a:rPr dirty="0" sz="1450" spc="40">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‘I would </a:t>
            </a:r>
            <a:r>
              <a:rPr dirty="0" sz="1450" spc="-5">
                <a:latin typeface="Times New Roman"/>
                <a:cs typeface="Times New Roman"/>
              </a:rPr>
              <a:t>not,’ </a:t>
            </a:r>
            <a:r>
              <a:rPr dirty="0" sz="1450" spc="-10">
                <a:latin typeface="Times New Roman"/>
                <a:cs typeface="Times New Roman"/>
              </a:rPr>
              <a:t>cried Mr Chandler </a:t>
            </a:r>
            <a:r>
              <a:rPr dirty="0" sz="1450" spc="-15">
                <a:latin typeface="Times New Roman"/>
                <a:cs typeface="Times New Roman"/>
              </a:rPr>
              <a:t>indignantly. </a:t>
            </a:r>
            <a:r>
              <a:rPr dirty="0" sz="1450" spc="-10">
                <a:latin typeface="Times New Roman"/>
                <a:cs typeface="Times New Roman"/>
              </a:rPr>
              <a:t>‘I would have taken the</a:t>
            </a:r>
            <a:r>
              <a:rPr dirty="0" sz="1450" spc="10">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‘I observe again,’ continued Mr </a:t>
            </a:r>
            <a:r>
              <a:rPr dirty="0" sz="1450" spc="-20">
                <a:latin typeface="Times New Roman"/>
                <a:cs typeface="Times New Roman"/>
              </a:rPr>
              <a:t>Finsbury, </a:t>
            </a:r>
            <a:r>
              <a:rPr dirty="0" sz="1450" spc="-10">
                <a:latin typeface="Times New Roman"/>
                <a:cs typeface="Times New Roman"/>
              </a:rPr>
              <a:t>scorning to </a:t>
            </a:r>
            <a:r>
              <a:rPr dirty="0" sz="1450" spc="-25">
                <a:latin typeface="Times New Roman"/>
                <a:cs typeface="Times New Roman"/>
              </a:rPr>
              <a:t>reply,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mend  the dilapidated parts </a:t>
            </a:r>
            <a:r>
              <a:rPr dirty="0" sz="1450" spc="-5">
                <a:latin typeface="Times New Roman"/>
                <a:cs typeface="Times New Roman"/>
              </a:rPr>
              <a:t>of your </a:t>
            </a:r>
            <a:r>
              <a:rPr dirty="0" sz="1450" spc="-10">
                <a:latin typeface="Times New Roman"/>
                <a:cs typeface="Times New Roman"/>
              </a:rPr>
              <a:t>harness with string. </a:t>
            </a:r>
            <a:r>
              <a:rPr dirty="0" sz="1450" spc="-5">
                <a:latin typeface="Times New Roman"/>
                <a:cs typeface="Times New Roman"/>
              </a:rPr>
              <a:t>I </a:t>
            </a:r>
            <a:r>
              <a:rPr dirty="0" sz="1450" spc="-10">
                <a:latin typeface="Times New Roman"/>
                <a:cs typeface="Times New Roman"/>
              </a:rPr>
              <a:t>have always protested  against this carelessness and slovenliness </a:t>
            </a:r>
            <a:r>
              <a:rPr dirty="0" sz="1450" spc="-5">
                <a:latin typeface="Times New Roman"/>
                <a:cs typeface="Times New Roman"/>
              </a:rPr>
              <a:t>of </a:t>
            </a:r>
            <a:r>
              <a:rPr dirty="0" sz="1450" spc="-10">
                <a:latin typeface="Times New Roman"/>
                <a:cs typeface="Times New Roman"/>
              </a:rPr>
              <a:t>the English </a:t>
            </a:r>
            <a:r>
              <a:rPr dirty="0" sz="1450" spc="-25">
                <a:latin typeface="Times New Roman"/>
                <a:cs typeface="Times New Roman"/>
              </a:rPr>
              <a:t>poor. </a:t>
            </a:r>
            <a:r>
              <a:rPr dirty="0" sz="1450" spc="-10">
                <a:latin typeface="Times New Roman"/>
                <a:cs typeface="Times New Roman"/>
              </a:rPr>
              <a:t>In an essay that  </a:t>
            </a:r>
            <a:r>
              <a:rPr dirty="0" sz="1450" spc="-5">
                <a:latin typeface="Times New Roman"/>
                <a:cs typeface="Times New Roman"/>
              </a:rPr>
              <a:t>I </a:t>
            </a:r>
            <a:r>
              <a:rPr dirty="0" sz="1450" spc="-10">
                <a:latin typeface="Times New Roman"/>
                <a:cs typeface="Times New Roman"/>
              </a:rPr>
              <a:t>once read before an appreciative</a:t>
            </a:r>
            <a:r>
              <a:rPr dirty="0" sz="1450" spc="15">
                <a:latin typeface="Times New Roman"/>
                <a:cs typeface="Times New Roman"/>
              </a:rPr>
              <a:t> </a:t>
            </a:r>
            <a:r>
              <a:rPr dirty="0" sz="1450" spc="-10">
                <a:latin typeface="Times New Roman"/>
                <a:cs typeface="Times New Roman"/>
              </a:rPr>
              <a:t>audience—’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a:t>
            </a:r>
            <a:r>
              <a:rPr dirty="0" sz="1450" spc="-15">
                <a:latin typeface="Times New Roman"/>
                <a:cs typeface="Times New Roman"/>
              </a:rPr>
              <a:t>ain’t </a:t>
            </a:r>
            <a:r>
              <a:rPr dirty="0" sz="1450" spc="-10">
                <a:latin typeface="Times New Roman"/>
                <a:cs typeface="Times New Roman"/>
              </a:rPr>
              <a:t>string,’ said the carrier </a:t>
            </a:r>
            <a:r>
              <a:rPr dirty="0" sz="1450" spc="-20">
                <a:latin typeface="Times New Roman"/>
                <a:cs typeface="Times New Roman"/>
              </a:rPr>
              <a:t>sullenly, </a:t>
            </a:r>
            <a:r>
              <a:rPr dirty="0" sz="1450" spc="-25">
                <a:latin typeface="Times New Roman"/>
                <a:cs typeface="Times New Roman"/>
              </a:rPr>
              <a:t>‘it’s</a:t>
            </a:r>
            <a:r>
              <a:rPr dirty="0" sz="1450" spc="-45">
                <a:latin typeface="Times New Roman"/>
                <a:cs typeface="Times New Roman"/>
              </a:rPr>
              <a:t> </a:t>
            </a:r>
            <a:r>
              <a:rPr dirty="0" sz="1450" spc="-10">
                <a:latin typeface="Times New Roman"/>
                <a:cs typeface="Times New Roman"/>
              </a:rPr>
              <a:t>pack-thread.’</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‘I have always protested,’ resumed the old man, ‘that in their private and  domestic life, as well as in their labouring </a:t>
            </a:r>
            <a:r>
              <a:rPr dirty="0" sz="1450" spc="-20">
                <a:latin typeface="Times New Roman"/>
                <a:cs typeface="Times New Roman"/>
              </a:rPr>
              <a:t>career, </a:t>
            </a:r>
            <a:r>
              <a:rPr dirty="0" sz="1450" spc="-10">
                <a:latin typeface="Times New Roman"/>
                <a:cs typeface="Times New Roman"/>
              </a:rPr>
              <a:t>the lower classes </a:t>
            </a:r>
            <a:r>
              <a:rPr dirty="0" sz="1450" spc="-5">
                <a:latin typeface="Times New Roman"/>
                <a:cs typeface="Times New Roman"/>
              </a:rPr>
              <a:t>of </a:t>
            </a:r>
            <a:r>
              <a:rPr dirty="0" sz="1450" spc="-10">
                <a:latin typeface="Times New Roman"/>
                <a:cs typeface="Times New Roman"/>
              </a:rPr>
              <a:t>this  country are improvident, thriftless, and extravagant. A stitch in time—’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‘Who the devil ARE the lower classes?’ cried the </a:t>
            </a:r>
            <a:r>
              <a:rPr dirty="0" sz="1450" spc="-20">
                <a:latin typeface="Times New Roman"/>
                <a:cs typeface="Times New Roman"/>
              </a:rPr>
              <a:t>carrier. </a:t>
            </a:r>
            <a:r>
              <a:rPr dirty="0" sz="1450" spc="-45">
                <a:latin typeface="Times New Roman"/>
                <a:cs typeface="Times New Roman"/>
              </a:rPr>
              <a:t>‘You </a:t>
            </a:r>
            <a:r>
              <a:rPr dirty="0" sz="1450" spc="-10">
                <a:latin typeface="Times New Roman"/>
                <a:cs typeface="Times New Roman"/>
              </a:rPr>
              <a:t>are the  lower classes yourself! If </a:t>
            </a:r>
            <a:r>
              <a:rPr dirty="0" sz="1450" spc="-5">
                <a:latin typeface="Times New Roman"/>
                <a:cs typeface="Times New Roman"/>
              </a:rPr>
              <a:t>I thought 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blooming aristocrat, </a:t>
            </a:r>
            <a:r>
              <a:rPr dirty="0" sz="1450" spc="-5">
                <a:latin typeface="Times New Roman"/>
                <a:cs typeface="Times New Roman"/>
              </a:rPr>
              <a:t>I </a:t>
            </a:r>
            <a:r>
              <a:rPr dirty="0" sz="1450" spc="-10">
                <a:latin typeface="Times New Roman"/>
                <a:cs typeface="Times New Roman"/>
              </a:rPr>
              <a:t>shouldn’t  have given </a:t>
            </a:r>
            <a:r>
              <a:rPr dirty="0" sz="1450" spc="-5">
                <a:latin typeface="Times New Roman"/>
                <a:cs typeface="Times New Roman"/>
              </a:rPr>
              <a:t>you a</a:t>
            </a:r>
            <a:r>
              <a:rPr dirty="0" sz="1450">
                <a:latin typeface="Times New Roman"/>
                <a:cs typeface="Times New Roman"/>
              </a:rPr>
              <a:t> </a:t>
            </a:r>
            <a:r>
              <a:rPr dirty="0" sz="1450" spc="-10">
                <a:latin typeface="Times New Roman"/>
                <a:cs typeface="Times New Roman"/>
              </a:rPr>
              <a:t>lift.’</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 words were uttered with undisguised ill-feeling; it was plain the pair  were </a:t>
            </a:r>
            <a:r>
              <a:rPr dirty="0" sz="1450" spc="-5">
                <a:latin typeface="Times New Roman"/>
                <a:cs typeface="Times New Roman"/>
              </a:rPr>
              <a:t>not </a:t>
            </a:r>
            <a:r>
              <a:rPr dirty="0" sz="1450" spc="-10">
                <a:latin typeface="Times New Roman"/>
                <a:cs typeface="Times New Roman"/>
              </a:rPr>
              <a:t>congenial, and further conversation, even to </a:t>
            </a:r>
            <a:r>
              <a:rPr dirty="0" sz="1450" spc="-5">
                <a:latin typeface="Times New Roman"/>
                <a:cs typeface="Times New Roman"/>
              </a:rPr>
              <a:t>one of </a:t>
            </a:r>
            <a:r>
              <a:rPr dirty="0" sz="1450" spc="-10">
                <a:latin typeface="Times New Roman"/>
                <a:cs typeface="Times New Roman"/>
              </a:rPr>
              <a:t>Mr </a:t>
            </a:r>
            <a:r>
              <a:rPr dirty="0" sz="1450" spc="-15">
                <a:latin typeface="Times New Roman"/>
                <a:cs typeface="Times New Roman"/>
              </a:rPr>
              <a:t>Finsbury’s  </a:t>
            </a:r>
            <a:r>
              <a:rPr dirty="0" sz="1450" spc="-10">
                <a:latin typeface="Times New Roman"/>
                <a:cs typeface="Times New Roman"/>
              </a:rPr>
              <a:t>pathetic </a:t>
            </a:r>
            <a:r>
              <a:rPr dirty="0" sz="1450" spc="-20">
                <a:latin typeface="Times New Roman"/>
                <a:cs typeface="Times New Roman"/>
              </a:rPr>
              <a:t>loquacity, </a:t>
            </a:r>
            <a:r>
              <a:rPr dirty="0" sz="1450" spc="-10">
                <a:latin typeface="Times New Roman"/>
                <a:cs typeface="Times New Roman"/>
              </a:rPr>
              <a:t>was </a:t>
            </a:r>
            <a:r>
              <a:rPr dirty="0" sz="1450" spc="-5">
                <a:latin typeface="Times New Roman"/>
                <a:cs typeface="Times New Roman"/>
              </a:rPr>
              <a:t>out of </a:t>
            </a:r>
            <a:r>
              <a:rPr dirty="0" sz="1450" spc="-10">
                <a:latin typeface="Times New Roman"/>
                <a:cs typeface="Times New Roman"/>
              </a:rPr>
              <a:t>the question. </a:t>
            </a:r>
            <a:r>
              <a:rPr dirty="0" sz="1450" spc="-25">
                <a:latin typeface="Times New Roman"/>
                <a:cs typeface="Times New Roman"/>
              </a:rPr>
              <a:t>With </a:t>
            </a:r>
            <a:r>
              <a:rPr dirty="0" sz="1450" spc="-10">
                <a:latin typeface="Times New Roman"/>
                <a:cs typeface="Times New Roman"/>
              </a:rPr>
              <a:t>an angry gesture, </a:t>
            </a:r>
            <a:r>
              <a:rPr dirty="0" sz="1450" spc="-5">
                <a:latin typeface="Times New Roman"/>
                <a:cs typeface="Times New Roman"/>
              </a:rPr>
              <a:t>he </a:t>
            </a:r>
            <a:r>
              <a:rPr dirty="0" sz="1450" spc="-10">
                <a:latin typeface="Times New Roman"/>
                <a:cs typeface="Times New Roman"/>
              </a:rPr>
              <a:t>pulled  down the brim </a:t>
            </a:r>
            <a:r>
              <a:rPr dirty="0" sz="1450" spc="-5">
                <a:latin typeface="Times New Roman"/>
                <a:cs typeface="Times New Roman"/>
              </a:rPr>
              <a:t>of </a:t>
            </a:r>
            <a:r>
              <a:rPr dirty="0" sz="1450" spc="-10">
                <a:latin typeface="Times New Roman"/>
                <a:cs typeface="Times New Roman"/>
              </a:rPr>
              <a:t>the forage-cap over his eyes, and, producing </a:t>
            </a:r>
            <a:r>
              <a:rPr dirty="0" sz="1450" spc="-5">
                <a:latin typeface="Times New Roman"/>
                <a:cs typeface="Times New Roman"/>
              </a:rPr>
              <a:t>a </a:t>
            </a:r>
            <a:r>
              <a:rPr dirty="0" sz="1450" spc="-10">
                <a:latin typeface="Times New Roman"/>
                <a:cs typeface="Times New Roman"/>
              </a:rPr>
              <a:t>notebook and  </a:t>
            </a:r>
            <a:r>
              <a:rPr dirty="0" sz="1450" spc="-5">
                <a:latin typeface="Times New Roman"/>
                <a:cs typeface="Times New Roman"/>
              </a:rPr>
              <a:t>a </a:t>
            </a:r>
            <a:r>
              <a:rPr dirty="0" sz="1450" spc="-10">
                <a:latin typeface="Times New Roman"/>
                <a:cs typeface="Times New Roman"/>
              </a:rPr>
              <a:t>blue pencil from </a:t>
            </a:r>
            <a:r>
              <a:rPr dirty="0" sz="1450" spc="-5">
                <a:latin typeface="Times New Roman"/>
                <a:cs typeface="Times New Roman"/>
              </a:rPr>
              <a:t>one of </a:t>
            </a:r>
            <a:r>
              <a:rPr dirty="0" sz="1450" spc="-10">
                <a:latin typeface="Times New Roman"/>
                <a:cs typeface="Times New Roman"/>
              </a:rPr>
              <a:t>his innermost pockets, soon became absorbed in  calculations.</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On his part the carrier fell to whistling with fresh zest; and if (now and  again) </a:t>
            </a:r>
            <a:r>
              <a:rPr dirty="0" sz="1450" spc="-5">
                <a:latin typeface="Times New Roman"/>
                <a:cs typeface="Times New Roman"/>
              </a:rPr>
              <a:t>he </a:t>
            </a:r>
            <a:r>
              <a:rPr dirty="0" sz="1450" spc="-10">
                <a:latin typeface="Times New Roman"/>
                <a:cs typeface="Times New Roman"/>
              </a:rPr>
              <a:t>glanced at the companion </a:t>
            </a:r>
            <a:r>
              <a:rPr dirty="0" sz="1450" spc="-5">
                <a:latin typeface="Times New Roman"/>
                <a:cs typeface="Times New Roman"/>
              </a:rPr>
              <a:t>of </a:t>
            </a:r>
            <a:r>
              <a:rPr dirty="0" sz="1450" spc="-10">
                <a:latin typeface="Times New Roman"/>
                <a:cs typeface="Times New Roman"/>
              </a:rPr>
              <a:t>his drive, it was with mingled feelings  </a:t>
            </a:r>
            <a:r>
              <a:rPr dirty="0" sz="1450" spc="-5">
                <a:latin typeface="Times New Roman"/>
                <a:cs typeface="Times New Roman"/>
              </a:rPr>
              <a:t>of </a:t>
            </a:r>
            <a:r>
              <a:rPr dirty="0" sz="1450" spc="-10">
                <a:latin typeface="Times New Roman"/>
                <a:cs typeface="Times New Roman"/>
              </a:rPr>
              <a:t>triumph and alarm—triumph because </a:t>
            </a:r>
            <a:r>
              <a:rPr dirty="0" sz="1450" spc="-5">
                <a:latin typeface="Times New Roman"/>
                <a:cs typeface="Times New Roman"/>
              </a:rPr>
              <a:t>he </a:t>
            </a:r>
            <a:r>
              <a:rPr dirty="0" sz="1450" spc="-10">
                <a:latin typeface="Times New Roman"/>
                <a:cs typeface="Times New Roman"/>
              </a:rPr>
              <a:t>had succeeded in arresting that  prodigy </a:t>
            </a:r>
            <a:r>
              <a:rPr dirty="0" sz="1450" spc="-5">
                <a:latin typeface="Times New Roman"/>
                <a:cs typeface="Times New Roman"/>
              </a:rPr>
              <a:t>of </a:t>
            </a:r>
            <a:r>
              <a:rPr dirty="0" sz="1450" spc="-10">
                <a:latin typeface="Times New Roman"/>
                <a:cs typeface="Times New Roman"/>
              </a:rPr>
              <a:t>speech, and alarm lest (by any accident) it should begin again.  Even the </a:t>
            </a:r>
            <a:r>
              <a:rPr dirty="0" sz="1450" spc="-15">
                <a:latin typeface="Times New Roman"/>
                <a:cs typeface="Times New Roman"/>
              </a:rPr>
              <a:t>shower, </a:t>
            </a:r>
            <a:r>
              <a:rPr dirty="0" sz="1450" spc="-10">
                <a:latin typeface="Times New Roman"/>
                <a:cs typeface="Times New Roman"/>
              </a:rPr>
              <a:t>which presently overtook and passed them, was endured </a:t>
            </a:r>
            <a:r>
              <a:rPr dirty="0" sz="1450" spc="-5">
                <a:latin typeface="Times New Roman"/>
                <a:cs typeface="Times New Roman"/>
              </a:rPr>
              <a:t>by  </a:t>
            </a:r>
            <a:r>
              <a:rPr dirty="0" sz="1450" spc="-10">
                <a:latin typeface="Times New Roman"/>
                <a:cs typeface="Times New Roman"/>
              </a:rPr>
              <a:t>both in silence; and it was still in silence that they drove at length into  Southampton.</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Dusk had fallen; the shop windows glimmered forth into the streets </a:t>
            </a:r>
            <a:r>
              <a:rPr dirty="0" sz="1450" spc="-5">
                <a:latin typeface="Times New Roman"/>
                <a:cs typeface="Times New Roman"/>
              </a:rPr>
              <a:t>of </a:t>
            </a:r>
            <a:r>
              <a:rPr dirty="0" sz="1450" spc="-10">
                <a:latin typeface="Times New Roman"/>
                <a:cs typeface="Times New Roman"/>
              </a:rPr>
              <a:t>the  old seaport; in private houses lights were kindled for the evening meal; and Mr  Finsbury began to think complacently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night’s </a:t>
            </a:r>
            <a:r>
              <a:rPr dirty="0" sz="1450" spc="-10">
                <a:latin typeface="Times New Roman"/>
                <a:cs typeface="Times New Roman"/>
              </a:rPr>
              <a:t>lodging. He </a:t>
            </a:r>
            <a:r>
              <a:rPr dirty="0" sz="1450" spc="-5">
                <a:latin typeface="Times New Roman"/>
                <a:cs typeface="Times New Roman"/>
              </a:rPr>
              <a:t>put </a:t>
            </a:r>
            <a:r>
              <a:rPr dirty="0" sz="1450" spc="-10">
                <a:latin typeface="Times New Roman"/>
                <a:cs typeface="Times New Roman"/>
              </a:rPr>
              <a:t>his papers  </a:t>
            </a:r>
            <a:r>
              <a:rPr dirty="0" sz="1450" spc="-40">
                <a:latin typeface="Times New Roman"/>
                <a:cs typeface="Times New Roman"/>
              </a:rPr>
              <a:t>by, </a:t>
            </a:r>
            <a:r>
              <a:rPr dirty="0" sz="1450" spc="-10">
                <a:latin typeface="Times New Roman"/>
                <a:cs typeface="Times New Roman"/>
              </a:rPr>
              <a:t>cleared his throat, and looked doubtfully at Mr</a:t>
            </a:r>
            <a:r>
              <a:rPr dirty="0" sz="1450" spc="85">
                <a:latin typeface="Times New Roman"/>
                <a:cs typeface="Times New Roman"/>
              </a:rPr>
              <a:t> </a:t>
            </a:r>
            <a:r>
              <a:rPr dirty="0" sz="1450" spc="-20">
                <a:latin typeface="Times New Roman"/>
                <a:cs typeface="Times New Roman"/>
              </a:rPr>
              <a:t>Chandler.</a:t>
            </a:r>
            <a:endParaRPr sz="1450">
              <a:latin typeface="Times New Roman"/>
              <a:cs typeface="Times New Roman"/>
            </a:endParaRPr>
          </a:p>
          <a:p>
            <a:pPr algn="just" marL="12700" marR="10795" indent="255904">
              <a:lnSpc>
                <a:spcPts val="1730"/>
              </a:lnSpc>
              <a:spcBef>
                <a:spcPts val="790"/>
              </a:spcBef>
            </a:pPr>
            <a:r>
              <a:rPr dirty="0" sz="1450" spc="-20">
                <a:latin typeface="Times New Roman"/>
                <a:cs typeface="Times New Roman"/>
              </a:rPr>
              <a:t>‘Will </a:t>
            </a:r>
            <a:r>
              <a:rPr dirty="0" sz="1450" spc="-5">
                <a:latin typeface="Times New Roman"/>
                <a:cs typeface="Times New Roman"/>
              </a:rPr>
              <a:t>you be </a:t>
            </a:r>
            <a:r>
              <a:rPr dirty="0" sz="1450" spc="-10">
                <a:latin typeface="Times New Roman"/>
                <a:cs typeface="Times New Roman"/>
              </a:rPr>
              <a:t>civil </a:t>
            </a:r>
            <a:r>
              <a:rPr dirty="0" sz="1450" spc="-5">
                <a:latin typeface="Times New Roman"/>
                <a:cs typeface="Times New Roman"/>
              </a:rPr>
              <a:t>enough,’ </a:t>
            </a:r>
            <a:r>
              <a:rPr dirty="0" sz="1450" spc="-10">
                <a:latin typeface="Times New Roman"/>
                <a:cs typeface="Times New Roman"/>
              </a:rPr>
              <a:t>said he, ‘to recommend me to an inn?’ Mr  Chandler pondered for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268605">
              <a:lnSpc>
                <a:spcPct val="100000"/>
              </a:lnSpc>
              <a:spcBef>
                <a:spcPts val="720"/>
              </a:spcBef>
            </a:pP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said at last, ‘I wonder how about the </a:t>
            </a:r>
            <a:r>
              <a:rPr dirty="0" sz="1450" spc="-15">
                <a:latin typeface="Times New Roman"/>
                <a:cs typeface="Times New Roman"/>
              </a:rPr>
              <a:t>“Tregonwell </a:t>
            </a:r>
            <a:r>
              <a:rPr dirty="0" sz="1450" spc="-10">
                <a:latin typeface="Times New Roman"/>
                <a:cs typeface="Times New Roman"/>
              </a:rPr>
              <a:t>Arms”.’</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 </a:t>
            </a:r>
            <a:r>
              <a:rPr dirty="0" sz="1450" spc="-15">
                <a:latin typeface="Times New Roman"/>
                <a:cs typeface="Times New Roman"/>
              </a:rPr>
              <a:t>“Tregonwell </a:t>
            </a:r>
            <a:r>
              <a:rPr dirty="0" sz="1450" spc="-10">
                <a:latin typeface="Times New Roman"/>
                <a:cs typeface="Times New Roman"/>
              </a:rPr>
              <a:t>Arms” will </a:t>
            </a:r>
            <a:r>
              <a:rPr dirty="0" sz="1450" spc="-5">
                <a:latin typeface="Times New Roman"/>
                <a:cs typeface="Times New Roman"/>
              </a:rPr>
              <a:t>do </a:t>
            </a:r>
            <a:r>
              <a:rPr dirty="0" sz="1450" spc="-10">
                <a:latin typeface="Times New Roman"/>
                <a:cs typeface="Times New Roman"/>
              </a:rPr>
              <a:t>very well,’ returned the old man, ‘if </a:t>
            </a:r>
            <a:r>
              <a:rPr dirty="0" sz="1450" spc="-30">
                <a:latin typeface="Times New Roman"/>
                <a:cs typeface="Times New Roman"/>
              </a:rPr>
              <a:t>it’s  </a:t>
            </a:r>
            <a:r>
              <a:rPr dirty="0" sz="1450" spc="-10">
                <a:latin typeface="Times New Roman"/>
                <a:cs typeface="Times New Roman"/>
              </a:rPr>
              <a:t>clean and cheap, and the people</a:t>
            </a:r>
            <a:r>
              <a:rPr dirty="0" sz="1450" spc="20">
                <a:latin typeface="Times New Roman"/>
                <a:cs typeface="Times New Roman"/>
              </a:rPr>
              <a:t> </a:t>
            </a:r>
            <a:r>
              <a:rPr dirty="0" sz="1450" spc="-10">
                <a:latin typeface="Times New Roman"/>
                <a:cs typeface="Times New Roman"/>
              </a:rPr>
              <a:t>civil.’</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 </a:t>
            </a:r>
            <a:r>
              <a:rPr dirty="0" sz="1450" spc="-15">
                <a:latin typeface="Times New Roman"/>
                <a:cs typeface="Times New Roman"/>
              </a:rPr>
              <a:t>wasn’t </a:t>
            </a:r>
            <a:r>
              <a:rPr dirty="0" sz="1450" spc="-10">
                <a:latin typeface="Times New Roman"/>
                <a:cs typeface="Times New Roman"/>
              </a:rPr>
              <a:t>thinking so much </a:t>
            </a:r>
            <a:r>
              <a:rPr dirty="0" sz="1450" spc="-5">
                <a:latin typeface="Times New Roman"/>
                <a:cs typeface="Times New Roman"/>
              </a:rPr>
              <a:t>of you,’ </a:t>
            </a:r>
            <a:r>
              <a:rPr dirty="0" sz="1450" spc="-10">
                <a:latin typeface="Times New Roman"/>
                <a:cs typeface="Times New Roman"/>
              </a:rPr>
              <a:t>returned Mr Chandler </a:t>
            </a:r>
            <a:r>
              <a:rPr dirty="0" sz="1450" spc="-15">
                <a:latin typeface="Times New Roman"/>
                <a:cs typeface="Times New Roman"/>
              </a:rPr>
              <a:t>thoughtfully. </a:t>
            </a:r>
            <a:r>
              <a:rPr dirty="0" sz="1450" spc="-10">
                <a:latin typeface="Times New Roman"/>
                <a:cs typeface="Times New Roman"/>
              </a:rPr>
              <a:t>‘I  was thinking </a:t>
            </a:r>
            <a:r>
              <a:rPr dirty="0" sz="1450" spc="-5">
                <a:latin typeface="Times New Roman"/>
                <a:cs typeface="Times New Roman"/>
              </a:rPr>
              <a:t>of </a:t>
            </a:r>
            <a:r>
              <a:rPr dirty="0" sz="1450" spc="-10">
                <a:latin typeface="Times New Roman"/>
                <a:cs typeface="Times New Roman"/>
              </a:rPr>
              <a:t>my friend </a:t>
            </a:r>
            <a:r>
              <a:rPr dirty="0" sz="1450" spc="-35">
                <a:latin typeface="Times New Roman"/>
                <a:cs typeface="Times New Roman"/>
              </a:rPr>
              <a:t>Watts </a:t>
            </a:r>
            <a:r>
              <a:rPr dirty="0" sz="1450" spc="-10">
                <a:latin typeface="Times New Roman"/>
                <a:cs typeface="Times New Roman"/>
              </a:rPr>
              <a:t>as keeps the ‘ouse; </a:t>
            </a:r>
            <a:r>
              <a:rPr dirty="0" sz="1450" spc="-30">
                <a:latin typeface="Times New Roman"/>
                <a:cs typeface="Times New Roman"/>
              </a:rPr>
              <a:t>he’s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you  </a:t>
            </a:r>
            <a:r>
              <a:rPr dirty="0" sz="1450" spc="-10">
                <a:latin typeface="Times New Roman"/>
                <a:cs typeface="Times New Roman"/>
              </a:rPr>
              <a:t>see, and </a:t>
            </a:r>
            <a:r>
              <a:rPr dirty="0" sz="1450" spc="-5">
                <a:latin typeface="Times New Roman"/>
                <a:cs typeface="Times New Roman"/>
              </a:rPr>
              <a:t>he </a:t>
            </a:r>
            <a:r>
              <a:rPr dirty="0" sz="1450" spc="-10">
                <a:latin typeface="Times New Roman"/>
                <a:cs typeface="Times New Roman"/>
              </a:rPr>
              <a:t>helped me through my trouble last </a:t>
            </a:r>
            <a:r>
              <a:rPr dirty="0" sz="1450" spc="-25">
                <a:latin typeface="Times New Roman"/>
                <a:cs typeface="Times New Roman"/>
              </a:rPr>
              <a:t>year.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thinking, would  it </a:t>
            </a:r>
            <a:r>
              <a:rPr dirty="0" sz="1450" spc="-5">
                <a:latin typeface="Times New Roman"/>
                <a:cs typeface="Times New Roman"/>
              </a:rPr>
              <a:t>be </a:t>
            </a:r>
            <a:r>
              <a:rPr dirty="0" sz="1450" spc="-10">
                <a:latin typeface="Times New Roman"/>
                <a:cs typeface="Times New Roman"/>
              </a:rPr>
              <a:t>fair-like </a:t>
            </a:r>
            <a:r>
              <a:rPr dirty="0" sz="1450" spc="-5">
                <a:latin typeface="Times New Roman"/>
                <a:cs typeface="Times New Roman"/>
              </a:rPr>
              <a:t>on </a:t>
            </a:r>
            <a:r>
              <a:rPr dirty="0" sz="1450" spc="-35">
                <a:latin typeface="Times New Roman"/>
                <a:cs typeface="Times New Roman"/>
              </a:rPr>
              <a:t>Watts </a:t>
            </a:r>
            <a:r>
              <a:rPr dirty="0" sz="1450" spc="-10">
                <a:latin typeface="Times New Roman"/>
                <a:cs typeface="Times New Roman"/>
              </a:rPr>
              <a:t>to saddle him with an old party like </a:t>
            </a:r>
            <a:r>
              <a:rPr dirty="0" sz="1450" spc="-5">
                <a:latin typeface="Times New Roman"/>
                <a:cs typeface="Times New Roman"/>
              </a:rPr>
              <a:t>you, </a:t>
            </a:r>
            <a:r>
              <a:rPr dirty="0" sz="1450" spc="-10">
                <a:latin typeface="Times New Roman"/>
                <a:cs typeface="Times New Roman"/>
              </a:rPr>
              <a:t>who might </a:t>
            </a:r>
            <a:r>
              <a:rPr dirty="0" sz="1450" spc="-5">
                <a:latin typeface="Times New Roman"/>
                <a:cs typeface="Times New Roman"/>
              </a:rPr>
              <a:t>be  </a:t>
            </a:r>
            <a:r>
              <a:rPr dirty="0" sz="1450" spc="-10">
                <a:latin typeface="Times New Roman"/>
                <a:cs typeface="Times New Roman"/>
              </a:rPr>
              <a:t>the death </a:t>
            </a:r>
            <a:r>
              <a:rPr dirty="0" sz="1450" spc="-5">
                <a:latin typeface="Times New Roman"/>
                <a:cs typeface="Times New Roman"/>
              </a:rPr>
              <a:t>of </a:t>
            </a:r>
            <a:r>
              <a:rPr dirty="0" sz="1450" spc="-10">
                <a:latin typeface="Times New Roman"/>
                <a:cs typeface="Times New Roman"/>
              </a:rPr>
              <a:t>him with general information. </a:t>
            </a:r>
            <a:r>
              <a:rPr dirty="0" sz="1450" spc="-30">
                <a:latin typeface="Times New Roman"/>
                <a:cs typeface="Times New Roman"/>
              </a:rPr>
              <a:t>Would </a:t>
            </a:r>
            <a:r>
              <a:rPr dirty="0" sz="1450" spc="-10">
                <a:latin typeface="Times New Roman"/>
                <a:cs typeface="Times New Roman"/>
              </a:rPr>
              <a:t>it </a:t>
            </a:r>
            <a:r>
              <a:rPr dirty="0" sz="1450" spc="-5">
                <a:latin typeface="Times New Roman"/>
                <a:cs typeface="Times New Roman"/>
              </a:rPr>
              <a:t>be </a:t>
            </a:r>
            <a:r>
              <a:rPr dirty="0" sz="1450" spc="-10">
                <a:latin typeface="Times New Roman"/>
                <a:cs typeface="Times New Roman"/>
              </a:rPr>
              <a:t>fair to the ‘ouse?’  enquired Mr </a:t>
            </a:r>
            <a:r>
              <a:rPr dirty="0" sz="1450" spc="-15">
                <a:latin typeface="Times New Roman"/>
                <a:cs typeface="Times New Roman"/>
              </a:rPr>
              <a:t>Chandler, </a:t>
            </a:r>
            <a:r>
              <a:rPr dirty="0" sz="1450" spc="-10">
                <a:latin typeface="Times New Roman"/>
                <a:cs typeface="Times New Roman"/>
              </a:rPr>
              <a:t>with an air </a:t>
            </a:r>
            <a:r>
              <a:rPr dirty="0" sz="1450" spc="-5">
                <a:latin typeface="Times New Roman"/>
                <a:cs typeface="Times New Roman"/>
              </a:rPr>
              <a:t>of </a:t>
            </a:r>
            <a:r>
              <a:rPr dirty="0" sz="1450" spc="-10">
                <a:latin typeface="Times New Roman"/>
                <a:cs typeface="Times New Roman"/>
              </a:rPr>
              <a:t>candid</a:t>
            </a:r>
            <a:r>
              <a:rPr dirty="0" sz="1450" spc="30">
                <a:latin typeface="Times New Roman"/>
                <a:cs typeface="Times New Roman"/>
              </a:rPr>
              <a:t> </a:t>
            </a:r>
            <a:r>
              <a:rPr dirty="0" sz="1450" spc="-10">
                <a:latin typeface="Times New Roman"/>
                <a:cs typeface="Times New Roman"/>
              </a:rPr>
              <a:t>appeal.</a:t>
            </a:r>
            <a:endParaRPr sz="1450">
              <a:latin typeface="Times New Roman"/>
              <a:cs typeface="Times New Roman"/>
            </a:endParaRPr>
          </a:p>
          <a:p>
            <a:pPr algn="just" marL="12700" marR="10160" indent="255904">
              <a:lnSpc>
                <a:spcPts val="1730"/>
              </a:lnSpc>
              <a:spcBef>
                <a:spcPts val="780"/>
              </a:spcBef>
            </a:pPr>
            <a:r>
              <a:rPr dirty="0" sz="1450" spc="-10">
                <a:latin typeface="Times New Roman"/>
                <a:cs typeface="Times New Roman"/>
              </a:rPr>
              <a:t>‘Mark me,’ cried the old gentleman with spirit. ‘It was kind in </a:t>
            </a:r>
            <a:r>
              <a:rPr dirty="0" sz="1450" spc="-5">
                <a:latin typeface="Times New Roman"/>
                <a:cs typeface="Times New Roman"/>
              </a:rPr>
              <a:t>you </a:t>
            </a:r>
            <a:r>
              <a:rPr dirty="0" sz="1450" spc="-10">
                <a:latin typeface="Times New Roman"/>
                <a:cs typeface="Times New Roman"/>
              </a:rPr>
              <a:t>to bring  me here for nothing, </a:t>
            </a:r>
            <a:r>
              <a:rPr dirty="0" sz="1450" spc="-5">
                <a:latin typeface="Times New Roman"/>
                <a:cs typeface="Times New Roman"/>
              </a:rPr>
              <a:t>but </a:t>
            </a:r>
            <a:r>
              <a:rPr dirty="0" sz="1450" spc="-10">
                <a:latin typeface="Times New Roman"/>
                <a:cs typeface="Times New Roman"/>
              </a:rPr>
              <a:t>it gives </a:t>
            </a:r>
            <a:r>
              <a:rPr dirty="0" sz="1450" spc="-5">
                <a:latin typeface="Times New Roman"/>
                <a:cs typeface="Times New Roman"/>
              </a:rPr>
              <a:t>you no </a:t>
            </a:r>
            <a:r>
              <a:rPr dirty="0" sz="1450" spc="-10">
                <a:latin typeface="Times New Roman"/>
                <a:cs typeface="Times New Roman"/>
              </a:rPr>
              <a:t>right to address me in such terms.  </a:t>
            </a:r>
            <a:r>
              <a:rPr dirty="0" sz="1450" spc="-25">
                <a:latin typeface="Times New Roman"/>
                <a:cs typeface="Times New Roman"/>
              </a:rPr>
              <a:t>Here’s </a:t>
            </a:r>
            <a:r>
              <a:rPr dirty="0" sz="1450" spc="-5">
                <a:latin typeface="Times New Roman"/>
                <a:cs typeface="Times New Roman"/>
              </a:rPr>
              <a:t>a </a:t>
            </a:r>
            <a:r>
              <a:rPr dirty="0" sz="1450" spc="-10">
                <a:latin typeface="Times New Roman"/>
                <a:cs typeface="Times New Roman"/>
              </a:rPr>
              <a:t>shilling for </a:t>
            </a:r>
            <a:r>
              <a:rPr dirty="0" sz="1450" spc="-5">
                <a:latin typeface="Times New Roman"/>
                <a:cs typeface="Times New Roman"/>
              </a:rPr>
              <a:t>your </a:t>
            </a:r>
            <a:r>
              <a:rPr dirty="0" sz="1450" spc="-10">
                <a:latin typeface="Times New Roman"/>
                <a:cs typeface="Times New Roman"/>
              </a:rPr>
              <a:t>trouble; and, if </a:t>
            </a:r>
            <a:r>
              <a:rPr dirty="0" sz="1450" spc="-5">
                <a:latin typeface="Times New Roman"/>
                <a:cs typeface="Times New Roman"/>
              </a:rPr>
              <a:t>you do not </a:t>
            </a:r>
            <a:r>
              <a:rPr dirty="0" sz="1450" spc="-10">
                <a:latin typeface="Times New Roman"/>
                <a:cs typeface="Times New Roman"/>
              </a:rPr>
              <a:t>choose to set me down at  the </a:t>
            </a:r>
            <a:r>
              <a:rPr dirty="0" sz="1450" spc="-15">
                <a:latin typeface="Times New Roman"/>
                <a:cs typeface="Times New Roman"/>
              </a:rPr>
              <a:t>“Tregonwell </a:t>
            </a:r>
            <a:r>
              <a:rPr dirty="0" sz="1450" spc="-10">
                <a:latin typeface="Times New Roman"/>
                <a:cs typeface="Times New Roman"/>
              </a:rPr>
              <a:t>Arms”, </a:t>
            </a:r>
            <a:r>
              <a:rPr dirty="0" sz="1450" spc="-5">
                <a:latin typeface="Times New Roman"/>
                <a:cs typeface="Times New Roman"/>
              </a:rPr>
              <a:t>I </a:t>
            </a:r>
            <a:r>
              <a:rPr dirty="0" sz="1450" spc="-10">
                <a:latin typeface="Times New Roman"/>
                <a:cs typeface="Times New Roman"/>
              </a:rPr>
              <a:t>can find it for</a:t>
            </a:r>
            <a:r>
              <a:rPr dirty="0" sz="1450" spc="3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Chandler was surprised and </a:t>
            </a:r>
            <a:r>
              <a:rPr dirty="0" sz="1450" spc="-5">
                <a:latin typeface="Times New Roman"/>
                <a:cs typeface="Times New Roman"/>
              </a:rPr>
              <a:t>a </a:t>
            </a:r>
            <a:r>
              <a:rPr dirty="0" sz="1450" spc="-10">
                <a:latin typeface="Times New Roman"/>
                <a:cs typeface="Times New Roman"/>
              </a:rPr>
              <a:t>little startled; muttering something  apologetic, </a:t>
            </a:r>
            <a:r>
              <a:rPr dirty="0" sz="1450" spc="-5">
                <a:latin typeface="Times New Roman"/>
                <a:cs typeface="Times New Roman"/>
              </a:rPr>
              <a:t>he </a:t>
            </a:r>
            <a:r>
              <a:rPr dirty="0" sz="1450" spc="-10">
                <a:latin typeface="Times New Roman"/>
                <a:cs typeface="Times New Roman"/>
              </a:rPr>
              <a:t>returned the shilling, drove in silence through several intricate  lanes and small streets, drew </a:t>
            </a:r>
            <a:r>
              <a:rPr dirty="0" sz="1450" spc="-5">
                <a:latin typeface="Times New Roman"/>
                <a:cs typeface="Times New Roman"/>
              </a:rPr>
              <a:t>up </a:t>
            </a:r>
            <a:r>
              <a:rPr dirty="0" sz="1450" spc="-10">
                <a:latin typeface="Times New Roman"/>
                <a:cs typeface="Times New Roman"/>
              </a:rPr>
              <a:t>at length before the bright windows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inn,  </a:t>
            </a:r>
            <a:r>
              <a:rPr dirty="0" sz="1450" spc="-10">
                <a:latin typeface="Times New Roman"/>
                <a:cs typeface="Times New Roman"/>
              </a:rPr>
              <a:t>and called loudly for Mr</a:t>
            </a:r>
            <a:r>
              <a:rPr dirty="0" sz="1450" spc="10">
                <a:latin typeface="Times New Roman"/>
                <a:cs typeface="Times New Roman"/>
              </a:rPr>
              <a:t> </a:t>
            </a:r>
            <a:r>
              <a:rPr dirty="0" sz="1450" spc="-30">
                <a:latin typeface="Times New Roman"/>
                <a:cs typeface="Times New Roman"/>
              </a:rPr>
              <a:t>Watts.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‘Is that </a:t>
            </a:r>
            <a:r>
              <a:rPr dirty="0" sz="1450" spc="-5">
                <a:latin typeface="Times New Roman"/>
                <a:cs typeface="Times New Roman"/>
              </a:rPr>
              <a:t>you, </a:t>
            </a:r>
            <a:r>
              <a:rPr dirty="0" sz="1450" spc="-10">
                <a:latin typeface="Times New Roman"/>
                <a:cs typeface="Times New Roman"/>
              </a:rPr>
              <a:t>Jem?’ cried </a:t>
            </a:r>
            <a:r>
              <a:rPr dirty="0" sz="1450" spc="-5">
                <a:latin typeface="Times New Roman"/>
                <a:cs typeface="Times New Roman"/>
              </a:rPr>
              <a:t>a </a:t>
            </a:r>
            <a:r>
              <a:rPr dirty="0" sz="1450" spc="-10">
                <a:latin typeface="Times New Roman"/>
                <a:cs typeface="Times New Roman"/>
              </a:rPr>
              <a:t>hearty voice from the stableyard. ‘Come in and  warm yourself.’</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‘I only stopped here,’ Mr Chandler explained, ‘to let down an old gent that  wants food and lodging. Mind, </a:t>
            </a:r>
            <a:r>
              <a:rPr dirty="0" sz="1450" spc="-5">
                <a:latin typeface="Times New Roman"/>
                <a:cs typeface="Times New Roman"/>
              </a:rPr>
              <a:t>I </a:t>
            </a:r>
            <a:r>
              <a:rPr dirty="0" sz="1450" spc="-10">
                <a:latin typeface="Times New Roman"/>
                <a:cs typeface="Times New Roman"/>
              </a:rPr>
              <a:t>warn </a:t>
            </a:r>
            <a:r>
              <a:rPr dirty="0" sz="1450" spc="-5">
                <a:latin typeface="Times New Roman"/>
                <a:cs typeface="Times New Roman"/>
              </a:rPr>
              <a:t>you </a:t>
            </a:r>
            <a:r>
              <a:rPr dirty="0" sz="1450" spc="-10">
                <a:latin typeface="Times New Roman"/>
                <a:cs typeface="Times New Roman"/>
              </a:rPr>
              <a:t>agin him; </a:t>
            </a:r>
            <a:r>
              <a:rPr dirty="0" sz="1450" spc="-30">
                <a:latin typeface="Times New Roman"/>
                <a:cs typeface="Times New Roman"/>
              </a:rPr>
              <a:t>he’s </a:t>
            </a:r>
            <a:r>
              <a:rPr dirty="0" sz="1450" spc="-10">
                <a:latin typeface="Times New Roman"/>
                <a:cs typeface="Times New Roman"/>
              </a:rPr>
              <a:t>worse </a:t>
            </a:r>
            <a:r>
              <a:rPr dirty="0" sz="1450" spc="-5">
                <a:latin typeface="Times New Roman"/>
                <a:cs typeface="Times New Roman"/>
              </a:rPr>
              <a:t>nor a  </a:t>
            </a:r>
            <a:r>
              <a:rPr dirty="0" sz="1450" spc="-10">
                <a:latin typeface="Times New Roman"/>
                <a:cs typeface="Times New Roman"/>
              </a:rPr>
              <a:t>temperance </a:t>
            </a:r>
            <a:r>
              <a:rPr dirty="0" sz="1450" spc="-15">
                <a:latin typeface="Times New Roman"/>
                <a:cs typeface="Times New Roman"/>
              </a:rPr>
              <a:t>lecturer.’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Mr Finsbury dismounted with </a:t>
            </a:r>
            <a:r>
              <a:rPr dirty="0" sz="1450" spc="-20">
                <a:latin typeface="Times New Roman"/>
                <a:cs typeface="Times New Roman"/>
              </a:rPr>
              <a:t>difficulty,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cramped with his long  drive, and the shaking </a:t>
            </a:r>
            <a:r>
              <a:rPr dirty="0" sz="1450" spc="-5">
                <a:latin typeface="Times New Roman"/>
                <a:cs typeface="Times New Roman"/>
              </a:rPr>
              <a:t>he </a:t>
            </a:r>
            <a:r>
              <a:rPr dirty="0" sz="1450" spc="-10">
                <a:latin typeface="Times New Roman"/>
                <a:cs typeface="Times New Roman"/>
              </a:rPr>
              <a:t>had received in the accident. The friendly Mr </a:t>
            </a:r>
            <a:r>
              <a:rPr dirty="0" sz="1450" spc="-30">
                <a:latin typeface="Times New Roman"/>
                <a:cs typeface="Times New Roman"/>
              </a:rPr>
              <a:t>Watts,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carter’s </a:t>
            </a:r>
            <a:r>
              <a:rPr dirty="0" sz="1450" spc="-10">
                <a:latin typeface="Times New Roman"/>
                <a:cs typeface="Times New Roman"/>
              </a:rPr>
              <a:t>scarcely agreeable introduction, treated the old  gentleman with the utmost </a:t>
            </a:r>
            <a:r>
              <a:rPr dirty="0" sz="1450" spc="-20">
                <a:latin typeface="Times New Roman"/>
                <a:cs typeface="Times New Roman"/>
              </a:rPr>
              <a:t>courtesy, </a:t>
            </a:r>
            <a:r>
              <a:rPr dirty="0" sz="1450" spc="-10">
                <a:latin typeface="Times New Roman"/>
                <a:cs typeface="Times New Roman"/>
              </a:rPr>
              <a:t>and led him into the back </a:t>
            </a:r>
            <a:r>
              <a:rPr dirty="0" sz="1450" spc="-15">
                <a:latin typeface="Times New Roman"/>
                <a:cs typeface="Times New Roman"/>
              </a:rPr>
              <a:t>parlour, </a:t>
            </a:r>
            <a:r>
              <a:rPr dirty="0" sz="1450" spc="-10">
                <a:latin typeface="Times New Roman"/>
                <a:cs typeface="Times New Roman"/>
              </a:rPr>
              <a:t>where  there was </a:t>
            </a:r>
            <a:r>
              <a:rPr dirty="0" sz="1450" spc="-5">
                <a:latin typeface="Times New Roman"/>
                <a:cs typeface="Times New Roman"/>
              </a:rPr>
              <a:t>a </a:t>
            </a:r>
            <a:r>
              <a:rPr dirty="0" sz="1450" spc="-10">
                <a:latin typeface="Times New Roman"/>
                <a:cs typeface="Times New Roman"/>
              </a:rPr>
              <a:t>big fire burning in the grate. Presently </a:t>
            </a:r>
            <a:r>
              <a:rPr dirty="0" sz="1450" spc="-5">
                <a:latin typeface="Times New Roman"/>
                <a:cs typeface="Times New Roman"/>
              </a:rPr>
              <a:t>a </a:t>
            </a:r>
            <a:r>
              <a:rPr dirty="0" sz="1450" spc="-10">
                <a:latin typeface="Times New Roman"/>
                <a:cs typeface="Times New Roman"/>
              </a:rPr>
              <a:t>table was spread in the  same room, and </a:t>
            </a:r>
            <a:r>
              <a:rPr dirty="0" sz="1450" spc="-5">
                <a:latin typeface="Times New Roman"/>
                <a:cs typeface="Times New Roman"/>
              </a:rPr>
              <a:t>he </a:t>
            </a:r>
            <a:r>
              <a:rPr dirty="0" sz="1450" spc="-10">
                <a:latin typeface="Times New Roman"/>
                <a:cs typeface="Times New Roman"/>
              </a:rPr>
              <a:t>was invited to seat himself before </a:t>
            </a:r>
            <a:r>
              <a:rPr dirty="0" sz="1450" spc="-5">
                <a:latin typeface="Times New Roman"/>
                <a:cs typeface="Times New Roman"/>
              </a:rPr>
              <a:t>a </a:t>
            </a:r>
            <a:r>
              <a:rPr dirty="0" sz="1450" spc="-10">
                <a:latin typeface="Times New Roman"/>
                <a:cs typeface="Times New Roman"/>
              </a:rPr>
              <a:t>stewed fowl—  somewhat the worse for having seen service before—and </a:t>
            </a:r>
            <a:r>
              <a:rPr dirty="0" sz="1450" spc="-5">
                <a:latin typeface="Times New Roman"/>
                <a:cs typeface="Times New Roman"/>
              </a:rPr>
              <a:t>a </a:t>
            </a:r>
            <a:r>
              <a:rPr dirty="0" sz="1450" spc="-10">
                <a:latin typeface="Times New Roman"/>
                <a:cs typeface="Times New Roman"/>
              </a:rPr>
              <a:t>big pewter mug </a:t>
            </a:r>
            <a:r>
              <a:rPr dirty="0" sz="1450" spc="-5">
                <a:latin typeface="Times New Roman"/>
                <a:cs typeface="Times New Roman"/>
              </a:rPr>
              <a:t>of  </a:t>
            </a:r>
            <a:r>
              <a:rPr dirty="0" sz="1450" spc="-10">
                <a:latin typeface="Times New Roman"/>
                <a:cs typeface="Times New Roman"/>
              </a:rPr>
              <a:t>ale from the</a:t>
            </a:r>
            <a:r>
              <a:rPr dirty="0" sz="1450">
                <a:latin typeface="Times New Roman"/>
                <a:cs typeface="Times New Roman"/>
              </a:rPr>
              <a:t> </a:t>
            </a:r>
            <a:r>
              <a:rPr dirty="0" sz="1450" spc="-10">
                <a:latin typeface="Times New Roman"/>
                <a:cs typeface="Times New Roman"/>
              </a:rPr>
              <a:t>tap.</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He rose from supper </a:t>
            </a:r>
            <a:r>
              <a:rPr dirty="0" sz="1450" spc="-5">
                <a:latin typeface="Times New Roman"/>
                <a:cs typeface="Times New Roman"/>
              </a:rPr>
              <a:t>a </a:t>
            </a:r>
            <a:r>
              <a:rPr dirty="0" sz="1450" spc="-10">
                <a:latin typeface="Times New Roman"/>
                <a:cs typeface="Times New Roman"/>
              </a:rPr>
              <a:t>giant refreshed; and, changing his seat to </a:t>
            </a:r>
            <a:r>
              <a:rPr dirty="0" sz="1450" spc="-5">
                <a:latin typeface="Times New Roman"/>
                <a:cs typeface="Times New Roman"/>
              </a:rPr>
              <a:t>one </a:t>
            </a:r>
            <a:r>
              <a:rPr dirty="0" sz="1450" spc="-10">
                <a:latin typeface="Times New Roman"/>
                <a:cs typeface="Times New Roman"/>
              </a:rPr>
              <a:t>nearer  the fire, began to examine the other guests with an eye to the delights </a:t>
            </a:r>
            <a:r>
              <a:rPr dirty="0" sz="1450" spc="-5">
                <a:latin typeface="Times New Roman"/>
                <a:cs typeface="Times New Roman"/>
              </a:rPr>
              <a:t>of  </a:t>
            </a:r>
            <a:r>
              <a:rPr dirty="0" sz="1450" spc="-20">
                <a:latin typeface="Times New Roman"/>
                <a:cs typeface="Times New Roman"/>
              </a:rPr>
              <a:t>oratory. </a:t>
            </a:r>
            <a:r>
              <a:rPr dirty="0" sz="1450" spc="-10">
                <a:latin typeface="Times New Roman"/>
                <a:cs typeface="Times New Roman"/>
              </a:rPr>
              <a:t>There were near </a:t>
            </a:r>
            <a:r>
              <a:rPr dirty="0" sz="1450" spc="-5">
                <a:latin typeface="Times New Roman"/>
                <a:cs typeface="Times New Roman"/>
              </a:rPr>
              <a:t>a </a:t>
            </a:r>
            <a:r>
              <a:rPr dirty="0" sz="1450" spc="-10">
                <a:latin typeface="Times New Roman"/>
                <a:cs typeface="Times New Roman"/>
              </a:rPr>
              <a:t>dozen present, all men, and (as Joseph exulted to  perceive) all working men. Often already had </a:t>
            </a:r>
            <a:r>
              <a:rPr dirty="0" sz="1450" spc="-5">
                <a:latin typeface="Times New Roman"/>
                <a:cs typeface="Times New Roman"/>
              </a:rPr>
              <a:t>he </a:t>
            </a:r>
            <a:r>
              <a:rPr dirty="0" sz="1450" spc="-10">
                <a:latin typeface="Times New Roman"/>
                <a:cs typeface="Times New Roman"/>
              </a:rPr>
              <a:t>seen cause to bless that  appetite for disconnected fact and rotatory argument which is so marked </a:t>
            </a:r>
            <a:r>
              <a:rPr dirty="0" sz="1450" spc="-5">
                <a:latin typeface="Times New Roman"/>
                <a:cs typeface="Times New Roman"/>
              </a:rPr>
              <a:t>a  </a:t>
            </a:r>
            <a:r>
              <a:rPr dirty="0" sz="1450" spc="-10">
                <a:latin typeface="Times New Roman"/>
                <a:cs typeface="Times New Roman"/>
              </a:rPr>
              <a:t>character </a:t>
            </a:r>
            <a:r>
              <a:rPr dirty="0" sz="1450" spc="-5">
                <a:latin typeface="Times New Roman"/>
                <a:cs typeface="Times New Roman"/>
              </a:rPr>
              <a:t>of </a:t>
            </a:r>
            <a:r>
              <a:rPr dirty="0" sz="1450" spc="-10">
                <a:latin typeface="Times New Roman"/>
                <a:cs typeface="Times New Roman"/>
              </a:rPr>
              <a:t>the mechanic. But even an audience </a:t>
            </a:r>
            <a:r>
              <a:rPr dirty="0" sz="1450" spc="-5">
                <a:latin typeface="Times New Roman"/>
                <a:cs typeface="Times New Roman"/>
              </a:rPr>
              <a:t>of </a:t>
            </a:r>
            <a:r>
              <a:rPr dirty="0" sz="1450" spc="-10">
                <a:latin typeface="Times New Roman"/>
                <a:cs typeface="Times New Roman"/>
              </a:rPr>
              <a:t>working men has to </a:t>
            </a:r>
            <a:r>
              <a:rPr dirty="0" sz="1450" spc="-5">
                <a:latin typeface="Times New Roman"/>
                <a:cs typeface="Times New Roman"/>
              </a:rPr>
              <a:t>be  </a:t>
            </a:r>
            <a:r>
              <a:rPr dirty="0" sz="1450" spc="-10">
                <a:latin typeface="Times New Roman"/>
                <a:cs typeface="Times New Roman"/>
              </a:rPr>
              <a:t>courted, and there was </a:t>
            </a:r>
            <a:r>
              <a:rPr dirty="0" sz="1450" spc="-5">
                <a:latin typeface="Times New Roman"/>
                <a:cs typeface="Times New Roman"/>
              </a:rPr>
              <a:t>no </a:t>
            </a:r>
            <a:r>
              <a:rPr dirty="0" sz="1450" spc="-10">
                <a:latin typeface="Times New Roman"/>
                <a:cs typeface="Times New Roman"/>
              </a:rPr>
              <a:t>man more deeply versed in the necessary arts than  Joseph </a:t>
            </a:r>
            <a:r>
              <a:rPr dirty="0" sz="1450" spc="-20">
                <a:latin typeface="Times New Roman"/>
                <a:cs typeface="Times New Roman"/>
              </a:rPr>
              <a:t>Finsbury. </a:t>
            </a:r>
            <a:r>
              <a:rPr dirty="0" sz="1450" spc="-10">
                <a:latin typeface="Times New Roman"/>
                <a:cs typeface="Times New Roman"/>
              </a:rPr>
              <a:t>He placed his glasses </a:t>
            </a:r>
            <a:r>
              <a:rPr dirty="0" sz="1450" spc="-5">
                <a:latin typeface="Times New Roman"/>
                <a:cs typeface="Times New Roman"/>
              </a:rPr>
              <a:t>on </a:t>
            </a:r>
            <a:r>
              <a:rPr dirty="0" sz="1450" spc="-10">
                <a:latin typeface="Times New Roman"/>
                <a:cs typeface="Times New Roman"/>
              </a:rPr>
              <a:t>his nose, drew from his pocket </a:t>
            </a:r>
            <a:r>
              <a:rPr dirty="0" sz="1450" spc="-5">
                <a:latin typeface="Times New Roman"/>
                <a:cs typeface="Times New Roman"/>
              </a:rPr>
              <a:t>a  bundle of </a:t>
            </a:r>
            <a:r>
              <a:rPr dirty="0" sz="1450" spc="-10">
                <a:latin typeface="Times New Roman"/>
                <a:cs typeface="Times New Roman"/>
              </a:rPr>
              <a:t>papers, and spread them before him </a:t>
            </a:r>
            <a:r>
              <a:rPr dirty="0" sz="1450" spc="-5">
                <a:latin typeface="Times New Roman"/>
                <a:cs typeface="Times New Roman"/>
              </a:rPr>
              <a:t>on a </a:t>
            </a:r>
            <a:r>
              <a:rPr dirty="0" sz="1450" spc="-10">
                <a:latin typeface="Times New Roman"/>
                <a:cs typeface="Times New Roman"/>
              </a:rPr>
              <a:t>table. He crumpled them,  </a:t>
            </a:r>
            <a:r>
              <a:rPr dirty="0" sz="1450" spc="-5">
                <a:latin typeface="Times New Roman"/>
                <a:cs typeface="Times New Roman"/>
              </a:rPr>
              <a:t>he </a:t>
            </a:r>
            <a:r>
              <a:rPr dirty="0" sz="1450" spc="-10">
                <a:latin typeface="Times New Roman"/>
                <a:cs typeface="Times New Roman"/>
              </a:rPr>
              <a:t>smoothed them </a:t>
            </a:r>
            <a:r>
              <a:rPr dirty="0" sz="1450" spc="-5">
                <a:latin typeface="Times New Roman"/>
                <a:cs typeface="Times New Roman"/>
              </a:rPr>
              <a:t>out; </a:t>
            </a: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skimmed them </a:t>
            </a:r>
            <a:r>
              <a:rPr dirty="0" sz="1450" spc="-20">
                <a:latin typeface="Times New Roman"/>
                <a:cs typeface="Times New Roman"/>
              </a:rPr>
              <a:t>over, </a:t>
            </a:r>
            <a:r>
              <a:rPr dirty="0" sz="1450" spc="-10">
                <a:latin typeface="Times New Roman"/>
                <a:cs typeface="Times New Roman"/>
              </a:rPr>
              <a:t>apparently well pleased  with their contents; </a:t>
            </a:r>
            <a:r>
              <a:rPr dirty="0" sz="1450" spc="-30">
                <a:latin typeface="Times New Roman"/>
                <a:cs typeface="Times New Roman"/>
              </a:rPr>
              <a:t>now, </a:t>
            </a:r>
            <a:r>
              <a:rPr dirty="0" sz="1450" spc="-10">
                <a:latin typeface="Times New Roman"/>
                <a:cs typeface="Times New Roman"/>
              </a:rPr>
              <a:t>with tapping pencil and contracted brows, </a:t>
            </a:r>
            <a:r>
              <a:rPr dirty="0" sz="1450" spc="-5">
                <a:latin typeface="Times New Roman"/>
                <a:cs typeface="Times New Roman"/>
              </a:rPr>
              <a:t>he </a:t>
            </a:r>
            <a:r>
              <a:rPr dirty="0" sz="1450" spc="-10">
                <a:latin typeface="Times New Roman"/>
                <a:cs typeface="Times New Roman"/>
              </a:rPr>
              <a:t>seemed  maturely to consider some particular statement. A stealthy glance about the  room assured him </a:t>
            </a:r>
            <a:r>
              <a:rPr dirty="0" sz="1450" spc="-5">
                <a:latin typeface="Times New Roman"/>
                <a:cs typeface="Times New Roman"/>
              </a:rPr>
              <a:t>of </a:t>
            </a:r>
            <a:r>
              <a:rPr dirty="0" sz="1450" spc="-10">
                <a:latin typeface="Times New Roman"/>
                <a:cs typeface="Times New Roman"/>
              </a:rPr>
              <a:t>the success </a:t>
            </a:r>
            <a:r>
              <a:rPr dirty="0" sz="1450" spc="-5">
                <a:latin typeface="Times New Roman"/>
                <a:cs typeface="Times New Roman"/>
              </a:rPr>
              <a:t>of </a:t>
            </a:r>
            <a:r>
              <a:rPr dirty="0" sz="1450" spc="-10">
                <a:latin typeface="Times New Roman"/>
                <a:cs typeface="Times New Roman"/>
              </a:rPr>
              <a:t>his manoeuvres; all eyes were turned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performer, </a:t>
            </a:r>
            <a:r>
              <a:rPr dirty="0" sz="1450" spc="-10">
                <a:latin typeface="Times New Roman"/>
                <a:cs typeface="Times New Roman"/>
              </a:rPr>
              <a:t>mouths were open, pipes </a:t>
            </a:r>
            <a:r>
              <a:rPr dirty="0" sz="1450" spc="-5">
                <a:latin typeface="Times New Roman"/>
                <a:cs typeface="Times New Roman"/>
              </a:rPr>
              <a:t>hung </a:t>
            </a:r>
            <a:r>
              <a:rPr dirty="0" sz="1450" spc="-10">
                <a:latin typeface="Times New Roman"/>
                <a:cs typeface="Times New Roman"/>
              </a:rPr>
              <a:t>suspended; the birds were  charmed. At the same moment the entrance </a:t>
            </a:r>
            <a:r>
              <a:rPr dirty="0" sz="1450" spc="-5">
                <a:latin typeface="Times New Roman"/>
                <a:cs typeface="Times New Roman"/>
              </a:rPr>
              <a:t>of </a:t>
            </a:r>
            <a:r>
              <a:rPr dirty="0" sz="1450" spc="-10">
                <a:latin typeface="Times New Roman"/>
                <a:cs typeface="Times New Roman"/>
              </a:rPr>
              <a:t>Mr </a:t>
            </a:r>
            <a:r>
              <a:rPr dirty="0" sz="1450" spc="-35">
                <a:latin typeface="Times New Roman"/>
                <a:cs typeface="Times New Roman"/>
              </a:rPr>
              <a:t>Watts </a:t>
            </a:r>
            <a:r>
              <a:rPr dirty="0" sz="1450" spc="-15">
                <a:latin typeface="Times New Roman"/>
                <a:cs typeface="Times New Roman"/>
              </a:rPr>
              <a:t>afforded </a:t>
            </a:r>
            <a:r>
              <a:rPr dirty="0" sz="1450" spc="-10">
                <a:latin typeface="Times New Roman"/>
                <a:cs typeface="Times New Roman"/>
              </a:rPr>
              <a:t>him an  </a:t>
            </a:r>
            <a:r>
              <a:rPr dirty="0" sz="1450" spc="-15">
                <a:latin typeface="Times New Roman"/>
                <a:cs typeface="Times New Roman"/>
              </a:rPr>
              <a:t>opportunity.</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‘I observe,’ said he, addressing the landlord, </a:t>
            </a:r>
            <a:r>
              <a:rPr dirty="0" sz="1450" spc="-5">
                <a:latin typeface="Times New Roman"/>
                <a:cs typeface="Times New Roman"/>
              </a:rPr>
              <a:t>but </a:t>
            </a:r>
            <a:r>
              <a:rPr dirty="0" sz="1450" spc="-10">
                <a:latin typeface="Times New Roman"/>
                <a:cs typeface="Times New Roman"/>
              </a:rPr>
              <a:t>taking at the same time  the whole room into his confidence with an encouraging </a:t>
            </a:r>
            <a:r>
              <a:rPr dirty="0" sz="1450" spc="-5">
                <a:latin typeface="Times New Roman"/>
                <a:cs typeface="Times New Roman"/>
              </a:rPr>
              <a:t>look, </a:t>
            </a:r>
            <a:r>
              <a:rPr dirty="0" sz="1450" spc="-10">
                <a:latin typeface="Times New Roman"/>
                <a:cs typeface="Times New Roman"/>
              </a:rPr>
              <a:t>‘I observe that  some </a:t>
            </a:r>
            <a:r>
              <a:rPr dirty="0" sz="1450" spc="-5">
                <a:latin typeface="Times New Roman"/>
                <a:cs typeface="Times New Roman"/>
              </a:rPr>
              <a:t>of </a:t>
            </a:r>
            <a:r>
              <a:rPr dirty="0" sz="1450" spc="-10">
                <a:latin typeface="Times New Roman"/>
                <a:cs typeface="Times New Roman"/>
              </a:rPr>
              <a:t>these gentlemen are looking with curiosity in my direction; and  certainly it is unusual to see anyone immersed in literary and scientific labours  in the public apartment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inn. I </a:t>
            </a:r>
            <a:r>
              <a:rPr dirty="0" sz="1450" spc="-10">
                <a:latin typeface="Times New Roman"/>
                <a:cs typeface="Times New Roman"/>
              </a:rPr>
              <a:t>have here some calculations </a:t>
            </a:r>
            <a:r>
              <a:rPr dirty="0" sz="1450" spc="-5">
                <a:latin typeface="Times New Roman"/>
                <a:cs typeface="Times New Roman"/>
              </a:rPr>
              <a:t>I </a:t>
            </a:r>
            <a:r>
              <a:rPr dirty="0" sz="1450" spc="-10">
                <a:latin typeface="Times New Roman"/>
                <a:cs typeface="Times New Roman"/>
              </a:rPr>
              <a:t>made this  morning </a:t>
            </a:r>
            <a:r>
              <a:rPr dirty="0" sz="1450" spc="-5">
                <a:latin typeface="Times New Roman"/>
                <a:cs typeface="Times New Roman"/>
              </a:rPr>
              <a:t>upon </a:t>
            </a:r>
            <a:r>
              <a:rPr dirty="0" sz="1450" spc="-10">
                <a:latin typeface="Times New Roman"/>
                <a:cs typeface="Times New Roman"/>
              </a:rPr>
              <a:t>the cost </a:t>
            </a:r>
            <a:r>
              <a:rPr dirty="0" sz="1450" spc="-5">
                <a:latin typeface="Times New Roman"/>
                <a:cs typeface="Times New Roman"/>
              </a:rPr>
              <a:t>of </a:t>
            </a:r>
            <a:r>
              <a:rPr dirty="0" sz="1450" spc="-10">
                <a:latin typeface="Times New Roman"/>
                <a:cs typeface="Times New Roman"/>
              </a:rPr>
              <a:t>living in this and other countries—a subject, </a:t>
            </a:r>
            <a:r>
              <a:rPr dirty="0" sz="1450" spc="-5">
                <a:latin typeface="Times New Roman"/>
                <a:cs typeface="Times New Roman"/>
              </a:rPr>
              <a:t>I </a:t>
            </a:r>
            <a:r>
              <a:rPr dirty="0" sz="1450" spc="-10">
                <a:latin typeface="Times New Roman"/>
                <a:cs typeface="Times New Roman"/>
              </a:rPr>
              <a:t>need  scarcely </a:t>
            </a:r>
            <a:r>
              <a:rPr dirty="0" sz="1450" spc="-30">
                <a:latin typeface="Times New Roman"/>
                <a:cs typeface="Times New Roman"/>
              </a:rPr>
              <a:t>say, </a:t>
            </a:r>
            <a:r>
              <a:rPr dirty="0" sz="1450" spc="-10">
                <a:latin typeface="Times New Roman"/>
                <a:cs typeface="Times New Roman"/>
              </a:rPr>
              <a:t>highly interesting to the working classes. </a:t>
            </a:r>
            <a:r>
              <a:rPr dirty="0" sz="1450" spc="-5">
                <a:latin typeface="Times New Roman"/>
                <a:cs typeface="Times New Roman"/>
              </a:rPr>
              <a:t>I </a:t>
            </a:r>
            <a:r>
              <a:rPr dirty="0" sz="1450" spc="-10">
                <a:latin typeface="Times New Roman"/>
                <a:cs typeface="Times New Roman"/>
              </a:rPr>
              <a:t>have calculated </a:t>
            </a:r>
            <a:r>
              <a:rPr dirty="0" sz="1450" spc="-5">
                <a:latin typeface="Times New Roman"/>
                <a:cs typeface="Times New Roman"/>
              </a:rPr>
              <a:t>a  </a:t>
            </a:r>
            <a:r>
              <a:rPr dirty="0" sz="1450" spc="-10">
                <a:latin typeface="Times New Roman"/>
                <a:cs typeface="Times New Roman"/>
              </a:rPr>
              <a:t>scale </a:t>
            </a:r>
            <a:r>
              <a:rPr dirty="0" sz="1450" spc="-5">
                <a:latin typeface="Times New Roman"/>
                <a:cs typeface="Times New Roman"/>
              </a:rPr>
              <a:t>of </a:t>
            </a:r>
            <a:r>
              <a:rPr dirty="0" sz="1450" spc="-10">
                <a:latin typeface="Times New Roman"/>
                <a:cs typeface="Times New Roman"/>
              </a:rPr>
              <a:t>living for incomes </a:t>
            </a:r>
            <a:r>
              <a:rPr dirty="0" sz="1450" spc="-5">
                <a:latin typeface="Times New Roman"/>
                <a:cs typeface="Times New Roman"/>
              </a:rPr>
              <a:t>of </a:t>
            </a:r>
            <a:r>
              <a:rPr dirty="0" sz="1450" spc="-20">
                <a:latin typeface="Times New Roman"/>
                <a:cs typeface="Times New Roman"/>
              </a:rPr>
              <a:t>eighty, </a:t>
            </a:r>
            <a:r>
              <a:rPr dirty="0" sz="1450" spc="-5">
                <a:latin typeface="Times New Roman"/>
                <a:cs typeface="Times New Roman"/>
              </a:rPr>
              <a:t>one </a:t>
            </a:r>
            <a:r>
              <a:rPr dirty="0" sz="1450" spc="-10">
                <a:latin typeface="Times New Roman"/>
                <a:cs typeface="Times New Roman"/>
              </a:rPr>
              <a:t>hundred and </a:t>
            </a:r>
            <a:r>
              <a:rPr dirty="0" sz="1450" spc="-25">
                <a:latin typeface="Times New Roman"/>
                <a:cs typeface="Times New Roman"/>
              </a:rPr>
              <a:t>sixty, </a:t>
            </a:r>
            <a:r>
              <a:rPr dirty="0" sz="1450" spc="-10">
                <a:latin typeface="Times New Roman"/>
                <a:cs typeface="Times New Roman"/>
              </a:rPr>
              <a:t>two hundred, and  two hundred and forty </a:t>
            </a:r>
            <a:r>
              <a:rPr dirty="0" sz="1450" spc="-5">
                <a:latin typeface="Times New Roman"/>
                <a:cs typeface="Times New Roman"/>
              </a:rPr>
              <a:t>pounds a </a:t>
            </a:r>
            <a:r>
              <a:rPr dirty="0" sz="1450" spc="-25">
                <a:latin typeface="Times New Roman"/>
                <a:cs typeface="Times New Roman"/>
              </a:rPr>
              <a:t>year. </a:t>
            </a:r>
            <a:r>
              <a:rPr dirty="0" sz="1450" spc="-5">
                <a:latin typeface="Times New Roman"/>
                <a:cs typeface="Times New Roman"/>
              </a:rPr>
              <a:t>I </a:t>
            </a:r>
            <a:r>
              <a:rPr dirty="0" sz="1450" spc="-10">
                <a:latin typeface="Times New Roman"/>
                <a:cs typeface="Times New Roman"/>
              </a:rPr>
              <a:t>must confess that the income </a:t>
            </a:r>
            <a:r>
              <a:rPr dirty="0" sz="1450" spc="-5">
                <a:latin typeface="Times New Roman"/>
                <a:cs typeface="Times New Roman"/>
              </a:rPr>
              <a:t>of </a:t>
            </a:r>
            <a:r>
              <a:rPr dirty="0" sz="1450" spc="-10">
                <a:latin typeface="Times New Roman"/>
                <a:cs typeface="Times New Roman"/>
              </a:rPr>
              <a:t>eighty  </a:t>
            </a:r>
            <a:r>
              <a:rPr dirty="0" sz="1450" spc="-5">
                <a:latin typeface="Times New Roman"/>
                <a:cs typeface="Times New Roman"/>
              </a:rPr>
              <a:t>pounds </a:t>
            </a:r>
            <a:r>
              <a:rPr dirty="0" sz="1450" spc="-10">
                <a:latin typeface="Times New Roman"/>
                <a:cs typeface="Times New Roman"/>
              </a:rPr>
              <a:t>has somewhat </a:t>
            </a:r>
            <a:r>
              <a:rPr dirty="0" sz="1450" spc="-15">
                <a:latin typeface="Times New Roman"/>
                <a:cs typeface="Times New Roman"/>
              </a:rPr>
              <a:t>baffled </a:t>
            </a:r>
            <a:r>
              <a:rPr dirty="0" sz="1450" spc="-10">
                <a:latin typeface="Times New Roman"/>
                <a:cs typeface="Times New Roman"/>
              </a:rPr>
              <a:t>me, and the others are </a:t>
            </a:r>
            <a:r>
              <a:rPr dirty="0" sz="1450" spc="-5">
                <a:latin typeface="Times New Roman"/>
                <a:cs typeface="Times New Roman"/>
              </a:rPr>
              <a:t>not </a:t>
            </a:r>
            <a:r>
              <a:rPr dirty="0" sz="1450" spc="-10">
                <a:latin typeface="Times New Roman"/>
                <a:cs typeface="Times New Roman"/>
              </a:rPr>
              <a:t>so exact as </a:t>
            </a:r>
            <a:r>
              <a:rPr dirty="0" sz="1450" spc="-5">
                <a:latin typeface="Times New Roman"/>
                <a:cs typeface="Times New Roman"/>
              </a:rPr>
              <a:t>I </a:t>
            </a:r>
            <a:r>
              <a:rPr dirty="0" sz="1450" spc="-10">
                <a:latin typeface="Times New Roman"/>
                <a:cs typeface="Times New Roman"/>
              </a:rPr>
              <a:t>could  wish; for the price </a:t>
            </a:r>
            <a:r>
              <a:rPr dirty="0" sz="1450" spc="-5">
                <a:latin typeface="Times New Roman"/>
                <a:cs typeface="Times New Roman"/>
              </a:rPr>
              <a:t>of </a:t>
            </a:r>
            <a:r>
              <a:rPr dirty="0" sz="1450" spc="-10">
                <a:latin typeface="Times New Roman"/>
                <a:cs typeface="Times New Roman"/>
              </a:rPr>
              <a:t>washing varies </a:t>
            </a:r>
            <a:r>
              <a:rPr dirty="0" sz="1450" spc="-15">
                <a:latin typeface="Times New Roman"/>
                <a:cs typeface="Times New Roman"/>
              </a:rPr>
              <a:t>largely </a:t>
            </a:r>
            <a:r>
              <a:rPr dirty="0" sz="1450" spc="-10">
                <a:latin typeface="Times New Roman"/>
                <a:cs typeface="Times New Roman"/>
              </a:rPr>
              <a:t>in foreign countries, and the  different cokes, coals and firewoods fluctuate </a:t>
            </a:r>
            <a:r>
              <a:rPr dirty="0" sz="1450" spc="-15">
                <a:latin typeface="Times New Roman"/>
                <a:cs typeface="Times New Roman"/>
              </a:rPr>
              <a:t>surprisingly. </a:t>
            </a:r>
            <a:r>
              <a:rPr dirty="0" sz="1450" spc="-5">
                <a:latin typeface="Times New Roman"/>
                <a:cs typeface="Times New Roman"/>
              </a:rPr>
              <a:t>I </a:t>
            </a:r>
            <a:r>
              <a:rPr dirty="0" sz="1450" spc="-10">
                <a:latin typeface="Times New Roman"/>
                <a:cs typeface="Times New Roman"/>
              </a:rPr>
              <a:t>will read my  researches, and </a:t>
            </a:r>
            <a:r>
              <a:rPr dirty="0" sz="1450" spc="-5">
                <a:latin typeface="Times New Roman"/>
                <a:cs typeface="Times New Roman"/>
              </a:rPr>
              <a:t>I hope you </a:t>
            </a:r>
            <a:r>
              <a:rPr dirty="0" sz="1450" spc="-15">
                <a:latin typeface="Times New Roman"/>
                <a:cs typeface="Times New Roman"/>
              </a:rPr>
              <a:t>won’t </a:t>
            </a:r>
            <a:r>
              <a:rPr dirty="0" sz="1450" spc="-10">
                <a:latin typeface="Times New Roman"/>
                <a:cs typeface="Times New Roman"/>
              </a:rPr>
              <a:t>scruple to </a:t>
            </a:r>
            <a:r>
              <a:rPr dirty="0" sz="1450" spc="-5">
                <a:latin typeface="Times New Roman"/>
                <a:cs typeface="Times New Roman"/>
              </a:rPr>
              <a:t>point out </a:t>
            </a:r>
            <a:r>
              <a:rPr dirty="0" sz="1450" spc="-10">
                <a:latin typeface="Times New Roman"/>
                <a:cs typeface="Times New Roman"/>
              </a:rPr>
              <a:t>to me any little errors  that</a:t>
            </a:r>
            <a:r>
              <a:rPr dirty="0" sz="1450" spc="190">
                <a:latin typeface="Times New Roman"/>
                <a:cs typeface="Times New Roman"/>
              </a:rPr>
              <a:t> </a:t>
            </a:r>
            <a:r>
              <a:rPr dirty="0" sz="1450" spc="-5">
                <a:latin typeface="Times New Roman"/>
                <a:cs typeface="Times New Roman"/>
              </a:rPr>
              <a:t>I</a:t>
            </a:r>
            <a:r>
              <a:rPr dirty="0" sz="1450" spc="190">
                <a:latin typeface="Times New Roman"/>
                <a:cs typeface="Times New Roman"/>
              </a:rPr>
              <a:t> </a:t>
            </a:r>
            <a:r>
              <a:rPr dirty="0" sz="1450" spc="-10">
                <a:latin typeface="Times New Roman"/>
                <a:cs typeface="Times New Roman"/>
              </a:rPr>
              <a:t>may</a:t>
            </a:r>
            <a:r>
              <a:rPr dirty="0" sz="1450" spc="190">
                <a:latin typeface="Times New Roman"/>
                <a:cs typeface="Times New Roman"/>
              </a:rPr>
              <a:t> </a:t>
            </a:r>
            <a:r>
              <a:rPr dirty="0" sz="1450" spc="-10">
                <a:latin typeface="Times New Roman"/>
                <a:cs typeface="Times New Roman"/>
              </a:rPr>
              <a:t>have</a:t>
            </a:r>
            <a:r>
              <a:rPr dirty="0" sz="1450" spc="190">
                <a:latin typeface="Times New Roman"/>
                <a:cs typeface="Times New Roman"/>
              </a:rPr>
              <a:t> </a:t>
            </a:r>
            <a:r>
              <a:rPr dirty="0" sz="1450" spc="-10">
                <a:latin typeface="Times New Roman"/>
                <a:cs typeface="Times New Roman"/>
              </a:rPr>
              <a:t>committed</a:t>
            </a:r>
            <a:r>
              <a:rPr dirty="0" sz="1450" spc="190">
                <a:latin typeface="Times New Roman"/>
                <a:cs typeface="Times New Roman"/>
              </a:rPr>
              <a:t> </a:t>
            </a:r>
            <a:r>
              <a:rPr dirty="0" sz="1450" spc="-10">
                <a:latin typeface="Times New Roman"/>
                <a:cs typeface="Times New Roman"/>
              </a:rPr>
              <a:t>either</a:t>
            </a:r>
            <a:r>
              <a:rPr dirty="0" sz="1450" spc="190">
                <a:latin typeface="Times New Roman"/>
                <a:cs typeface="Times New Roman"/>
              </a:rPr>
              <a:t> </a:t>
            </a:r>
            <a:r>
              <a:rPr dirty="0" sz="1450" spc="-10">
                <a:latin typeface="Times New Roman"/>
                <a:cs typeface="Times New Roman"/>
              </a:rPr>
              <a:t>from</a:t>
            </a:r>
            <a:r>
              <a:rPr dirty="0" sz="1450" spc="190">
                <a:latin typeface="Times New Roman"/>
                <a:cs typeface="Times New Roman"/>
              </a:rPr>
              <a:t> </a:t>
            </a:r>
            <a:r>
              <a:rPr dirty="0" sz="1450" spc="-10">
                <a:latin typeface="Times New Roman"/>
                <a:cs typeface="Times New Roman"/>
              </a:rPr>
              <a:t>oversight</a:t>
            </a:r>
            <a:r>
              <a:rPr dirty="0" sz="1450" spc="190">
                <a:latin typeface="Times New Roman"/>
                <a:cs typeface="Times New Roman"/>
              </a:rPr>
              <a:t> </a:t>
            </a:r>
            <a:r>
              <a:rPr dirty="0" sz="1450" spc="-5">
                <a:latin typeface="Times New Roman"/>
                <a:cs typeface="Times New Roman"/>
              </a:rPr>
              <a:t>or</a:t>
            </a:r>
            <a:r>
              <a:rPr dirty="0" sz="1450" spc="195">
                <a:latin typeface="Times New Roman"/>
                <a:cs typeface="Times New Roman"/>
              </a:rPr>
              <a:t> </a:t>
            </a:r>
            <a:r>
              <a:rPr dirty="0" sz="1450" spc="-10">
                <a:latin typeface="Times New Roman"/>
                <a:cs typeface="Times New Roman"/>
              </a:rPr>
              <a:t>ignorance.</a:t>
            </a:r>
            <a:r>
              <a:rPr dirty="0" sz="1450" spc="190">
                <a:latin typeface="Times New Roman"/>
                <a:cs typeface="Times New Roman"/>
              </a:rPr>
              <a:t> </a:t>
            </a:r>
            <a:r>
              <a:rPr dirty="0" sz="1450" spc="-5">
                <a:latin typeface="Times New Roman"/>
                <a:cs typeface="Times New Roman"/>
              </a:rPr>
              <a:t>I</a:t>
            </a:r>
            <a:r>
              <a:rPr dirty="0" sz="1450" spc="190">
                <a:latin typeface="Times New Roman"/>
                <a:cs typeface="Times New Roman"/>
              </a:rPr>
              <a:t> </a:t>
            </a:r>
            <a:r>
              <a:rPr dirty="0" sz="1450" spc="-10">
                <a:latin typeface="Times New Roman"/>
                <a:cs typeface="Times New Roman"/>
              </a:rPr>
              <a:t>will</a:t>
            </a:r>
            <a:r>
              <a:rPr dirty="0" sz="1450" spc="190">
                <a:latin typeface="Times New Roman"/>
                <a:cs typeface="Times New Roman"/>
              </a:rPr>
              <a:t> </a:t>
            </a:r>
            <a:r>
              <a:rPr dirty="0" sz="1450" spc="-10">
                <a:latin typeface="Times New Roman"/>
                <a:cs typeface="Times New Roman"/>
              </a:rPr>
              <a:t>begin,</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075" cy="9537065"/>
          </a:xfrm>
          <a:prstGeom prst="rect">
            <a:avLst/>
          </a:prstGeom>
        </p:spPr>
        <p:txBody>
          <a:bodyPr wrap="square" lIns="0" tIns="111760" rIns="0" bIns="0" rtlCol="0" vert="horz">
            <a:spAutoFit/>
          </a:bodyPr>
          <a:lstStyle/>
          <a:p>
            <a:pPr algn="just" marL="12700">
              <a:lnSpc>
                <a:spcPct val="100000"/>
              </a:lnSpc>
              <a:spcBef>
                <a:spcPts val="880"/>
              </a:spcBef>
            </a:pPr>
            <a:r>
              <a:rPr dirty="0" sz="1450" spc="-10">
                <a:latin typeface="Times New Roman"/>
                <a:cs typeface="Times New Roman"/>
              </a:rPr>
              <a:t>gentlemen, with the income </a:t>
            </a:r>
            <a:r>
              <a:rPr dirty="0" sz="1450" spc="-5">
                <a:latin typeface="Times New Roman"/>
                <a:cs typeface="Times New Roman"/>
              </a:rPr>
              <a:t>of </a:t>
            </a:r>
            <a:r>
              <a:rPr dirty="0" sz="1450" spc="-10">
                <a:latin typeface="Times New Roman"/>
                <a:cs typeface="Times New Roman"/>
              </a:rPr>
              <a:t>eighty </a:t>
            </a:r>
            <a:r>
              <a:rPr dirty="0" sz="1450" spc="-5">
                <a:latin typeface="Times New Roman"/>
                <a:cs typeface="Times New Roman"/>
              </a:rPr>
              <a:t>pounds a</a:t>
            </a:r>
            <a:r>
              <a:rPr dirty="0" sz="1450" spc="20">
                <a:latin typeface="Times New Roman"/>
                <a:cs typeface="Times New Roman"/>
              </a:rPr>
              <a:t> </a:t>
            </a:r>
            <a:r>
              <a:rPr dirty="0" sz="1450" spc="-20">
                <a:latin typeface="Times New Roman"/>
                <a:cs typeface="Times New Roman"/>
              </a:rPr>
              <a:t>year.’</a:t>
            </a:r>
            <a:endParaRPr sz="1450">
              <a:latin typeface="Times New Roman"/>
              <a:cs typeface="Times New Roman"/>
            </a:endParaRPr>
          </a:p>
          <a:p>
            <a:pPr algn="just" marL="12700" marR="6350" indent="255904">
              <a:lnSpc>
                <a:spcPts val="1730"/>
              </a:lnSpc>
              <a:spcBef>
                <a:spcPts val="845"/>
              </a:spcBef>
            </a:pPr>
            <a:r>
              <a:rPr dirty="0" sz="1450" spc="-10">
                <a:latin typeface="Times New Roman"/>
                <a:cs typeface="Times New Roman"/>
              </a:rPr>
              <a:t>Whereupon the old gentleman, with less compassion than </a:t>
            </a:r>
            <a:r>
              <a:rPr dirty="0" sz="1450" spc="-5">
                <a:latin typeface="Times New Roman"/>
                <a:cs typeface="Times New Roman"/>
              </a:rPr>
              <a:t>he </a:t>
            </a:r>
            <a:r>
              <a:rPr dirty="0" sz="1450" spc="-10">
                <a:latin typeface="Times New Roman"/>
                <a:cs typeface="Times New Roman"/>
              </a:rPr>
              <a:t>would have  had for brute beasts, delivered himself </a:t>
            </a:r>
            <a:r>
              <a:rPr dirty="0" sz="1450" spc="-5">
                <a:latin typeface="Times New Roman"/>
                <a:cs typeface="Times New Roman"/>
              </a:rPr>
              <a:t>of </a:t>
            </a:r>
            <a:r>
              <a:rPr dirty="0" sz="1450" spc="-10">
                <a:latin typeface="Times New Roman"/>
                <a:cs typeface="Times New Roman"/>
              </a:rPr>
              <a:t>all his tedious calculations. As </a:t>
            </a:r>
            <a:r>
              <a:rPr dirty="0" sz="1450" spc="-5">
                <a:latin typeface="Times New Roman"/>
                <a:cs typeface="Times New Roman"/>
              </a:rPr>
              <a:t>he  </a:t>
            </a:r>
            <a:r>
              <a:rPr dirty="0" sz="1450" spc="-10">
                <a:latin typeface="Times New Roman"/>
                <a:cs typeface="Times New Roman"/>
              </a:rPr>
              <a:t>occasionally gave nine versions </a:t>
            </a:r>
            <a:r>
              <a:rPr dirty="0" sz="1450" spc="-5">
                <a:latin typeface="Times New Roman"/>
                <a:cs typeface="Times New Roman"/>
              </a:rPr>
              <a:t>of a </a:t>
            </a:r>
            <a:r>
              <a:rPr dirty="0" sz="1450" spc="-10">
                <a:latin typeface="Times New Roman"/>
                <a:cs typeface="Times New Roman"/>
              </a:rPr>
              <a:t>single income, placing the imaginary  person in London, Paris, Bagdad, Spitzbergen, Bassorah, Heligoland, the  Scilly Islands, Brighton, Cincinnati, and Nijni-Novgorod, with an appropriate  outfit for each </a:t>
            </a:r>
            <a:r>
              <a:rPr dirty="0" sz="1450" spc="-20">
                <a:latin typeface="Times New Roman"/>
                <a:cs typeface="Times New Roman"/>
              </a:rPr>
              <a:t>locality, </a:t>
            </a:r>
            <a:r>
              <a:rPr dirty="0" sz="1450" spc="-10">
                <a:latin typeface="Times New Roman"/>
                <a:cs typeface="Times New Roman"/>
              </a:rPr>
              <a:t>it is </a:t>
            </a:r>
            <a:r>
              <a:rPr dirty="0" sz="1450" spc="-5">
                <a:latin typeface="Times New Roman"/>
                <a:cs typeface="Times New Roman"/>
              </a:rPr>
              <a:t>no </a:t>
            </a:r>
            <a:r>
              <a:rPr dirty="0" sz="1450" spc="-10">
                <a:latin typeface="Times New Roman"/>
                <a:cs typeface="Times New Roman"/>
              </a:rPr>
              <a:t>wonder that his hearers look back </a:t>
            </a:r>
            <a:r>
              <a:rPr dirty="0" sz="1450" spc="-5">
                <a:latin typeface="Times New Roman"/>
                <a:cs typeface="Times New Roman"/>
              </a:rPr>
              <a:t>on </a:t>
            </a:r>
            <a:r>
              <a:rPr dirty="0" sz="1450" spc="-10">
                <a:latin typeface="Times New Roman"/>
                <a:cs typeface="Times New Roman"/>
              </a:rPr>
              <a:t>that  evening as the most tiresome they ever</a:t>
            </a:r>
            <a:r>
              <a:rPr dirty="0" sz="1450" spc="25">
                <a:latin typeface="Times New Roman"/>
                <a:cs typeface="Times New Roman"/>
              </a:rPr>
              <a:t> </a:t>
            </a:r>
            <a:r>
              <a:rPr dirty="0" sz="1450" spc="-10">
                <a:latin typeface="Times New Roman"/>
                <a:cs typeface="Times New Roman"/>
              </a:rPr>
              <a:t>spent.</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Long before Mr Finsbury had reached Nijni-Novgorod with the income </a:t>
            </a:r>
            <a:r>
              <a:rPr dirty="0" sz="1450" spc="-5">
                <a:latin typeface="Times New Roman"/>
                <a:cs typeface="Times New Roman"/>
              </a:rPr>
              <a:t>of  one </a:t>
            </a:r>
            <a:r>
              <a:rPr dirty="0" sz="1450" spc="-10">
                <a:latin typeface="Times New Roman"/>
                <a:cs typeface="Times New Roman"/>
              </a:rPr>
              <a:t>hundred and sixty </a:t>
            </a:r>
            <a:r>
              <a:rPr dirty="0" sz="1450" spc="-5">
                <a:latin typeface="Times New Roman"/>
                <a:cs typeface="Times New Roman"/>
              </a:rPr>
              <a:t>pounds, </a:t>
            </a:r>
            <a:r>
              <a:rPr dirty="0" sz="1450" spc="-10">
                <a:latin typeface="Times New Roman"/>
                <a:cs typeface="Times New Roman"/>
              </a:rPr>
              <a:t>the company had dwindled and faded away to </a:t>
            </a:r>
            <a:r>
              <a:rPr dirty="0" sz="1450" spc="-5">
                <a:latin typeface="Times New Roman"/>
                <a:cs typeface="Times New Roman"/>
              </a:rPr>
              <a:t>a  </a:t>
            </a:r>
            <a:r>
              <a:rPr dirty="0" sz="1450" spc="-10">
                <a:latin typeface="Times New Roman"/>
                <a:cs typeface="Times New Roman"/>
              </a:rPr>
              <a:t>few old topers and the bored </a:t>
            </a:r>
            <a:r>
              <a:rPr dirty="0" sz="1450" spc="-5">
                <a:latin typeface="Times New Roman"/>
                <a:cs typeface="Times New Roman"/>
              </a:rPr>
              <a:t>but </a:t>
            </a:r>
            <a:r>
              <a:rPr dirty="0" sz="1450" spc="-15">
                <a:latin typeface="Times New Roman"/>
                <a:cs typeface="Times New Roman"/>
              </a:rPr>
              <a:t>affable </a:t>
            </a:r>
            <a:r>
              <a:rPr dirty="0" sz="1450" spc="-30">
                <a:latin typeface="Times New Roman"/>
                <a:cs typeface="Times New Roman"/>
              </a:rPr>
              <a:t>Watts.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constant stream </a:t>
            </a:r>
            <a:r>
              <a:rPr dirty="0" sz="1450" spc="-5">
                <a:latin typeface="Times New Roman"/>
                <a:cs typeface="Times New Roman"/>
              </a:rPr>
              <a:t>of  </a:t>
            </a:r>
            <a:r>
              <a:rPr dirty="0" sz="1450" spc="-10">
                <a:latin typeface="Times New Roman"/>
                <a:cs typeface="Times New Roman"/>
              </a:rPr>
              <a:t>customers from the outer world, </a:t>
            </a:r>
            <a:r>
              <a:rPr dirty="0" sz="1450" spc="-5">
                <a:latin typeface="Times New Roman"/>
                <a:cs typeface="Times New Roman"/>
              </a:rPr>
              <a:t>but </a:t>
            </a:r>
            <a:r>
              <a:rPr dirty="0" sz="1450" spc="-10">
                <a:latin typeface="Times New Roman"/>
                <a:cs typeface="Times New Roman"/>
              </a:rPr>
              <a:t>so soon as they were served they drank  their liquor quickly and departed with the utmost celerity for the next public-  house.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By the time the </a:t>
            </a:r>
            <a:r>
              <a:rPr dirty="0" sz="1450" spc="-5">
                <a:latin typeface="Times New Roman"/>
                <a:cs typeface="Times New Roman"/>
              </a:rPr>
              <a:t>young </a:t>
            </a:r>
            <a:r>
              <a:rPr dirty="0" sz="1450" spc="-10">
                <a:latin typeface="Times New Roman"/>
                <a:cs typeface="Times New Roman"/>
              </a:rPr>
              <a:t>man with two hundred </a:t>
            </a:r>
            <a:r>
              <a:rPr dirty="0" sz="1450" spc="-5">
                <a:latin typeface="Times New Roman"/>
                <a:cs typeface="Times New Roman"/>
              </a:rPr>
              <a:t>a </a:t>
            </a:r>
            <a:r>
              <a:rPr dirty="0" sz="1450" spc="-10">
                <a:latin typeface="Times New Roman"/>
                <a:cs typeface="Times New Roman"/>
              </a:rPr>
              <a:t>year was vegetating in the  Scilly Islands, Mr </a:t>
            </a:r>
            <a:r>
              <a:rPr dirty="0" sz="1450" spc="-35">
                <a:latin typeface="Times New Roman"/>
                <a:cs typeface="Times New Roman"/>
              </a:rPr>
              <a:t>Watts </a:t>
            </a:r>
            <a:r>
              <a:rPr dirty="0" sz="1450" spc="-10">
                <a:latin typeface="Times New Roman"/>
                <a:cs typeface="Times New Roman"/>
              </a:rPr>
              <a:t>was left alone with the economist; and that imaginary  person had scarce commenced life at Brighton before the last </a:t>
            </a:r>
            <a:r>
              <a:rPr dirty="0" sz="1450" spc="-5">
                <a:latin typeface="Times New Roman"/>
                <a:cs typeface="Times New Roman"/>
              </a:rPr>
              <a:t>of </a:t>
            </a:r>
            <a:r>
              <a:rPr dirty="0" sz="1450" spc="-10">
                <a:latin typeface="Times New Roman"/>
                <a:cs typeface="Times New Roman"/>
              </a:rPr>
              <a:t>his pursuers  desisted from the</a:t>
            </a:r>
            <a:r>
              <a:rPr dirty="0" sz="1450">
                <a:latin typeface="Times New Roman"/>
                <a:cs typeface="Times New Roman"/>
              </a:rPr>
              <a:t> </a:t>
            </a:r>
            <a:r>
              <a:rPr dirty="0" sz="1450" spc="-10">
                <a:latin typeface="Times New Roman"/>
                <a:cs typeface="Times New Roman"/>
              </a:rPr>
              <a:t>chase.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Mr Finsbury slept soundly after the manifold fatigues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He rose  late, and, after </a:t>
            </a:r>
            <a:r>
              <a:rPr dirty="0" sz="1450" spc="-5">
                <a:latin typeface="Times New Roman"/>
                <a:cs typeface="Times New Roman"/>
              </a:rPr>
              <a:t>a good </a:t>
            </a:r>
            <a:r>
              <a:rPr dirty="0" sz="1450" spc="-10">
                <a:latin typeface="Times New Roman"/>
                <a:cs typeface="Times New Roman"/>
              </a:rPr>
              <a:t>breakfast, ordered the bill. Then it was that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discovery which has been made </a:t>
            </a:r>
            <a:r>
              <a:rPr dirty="0" sz="1450" spc="-5">
                <a:latin typeface="Times New Roman"/>
                <a:cs typeface="Times New Roman"/>
              </a:rPr>
              <a:t>by </a:t>
            </a:r>
            <a:r>
              <a:rPr dirty="0" sz="1450" spc="-10">
                <a:latin typeface="Times New Roman"/>
                <a:cs typeface="Times New Roman"/>
              </a:rPr>
              <a:t>many others, both before and since: that it  is </a:t>
            </a:r>
            <a:r>
              <a:rPr dirty="0" sz="1450" spc="-5">
                <a:latin typeface="Times New Roman"/>
                <a:cs typeface="Times New Roman"/>
              </a:rPr>
              <a:t>one </a:t>
            </a:r>
            <a:r>
              <a:rPr dirty="0" sz="1450" spc="-10">
                <a:latin typeface="Times New Roman"/>
                <a:cs typeface="Times New Roman"/>
              </a:rPr>
              <a:t>thing to order </a:t>
            </a:r>
            <a:r>
              <a:rPr dirty="0" sz="1450" spc="-5">
                <a:latin typeface="Times New Roman"/>
                <a:cs typeface="Times New Roman"/>
              </a:rPr>
              <a:t>your </a:t>
            </a:r>
            <a:r>
              <a:rPr dirty="0" sz="1450" spc="-10">
                <a:latin typeface="Times New Roman"/>
                <a:cs typeface="Times New Roman"/>
              </a:rPr>
              <a:t>bill, and another to discharge it. The items were  moderate and (what does </a:t>
            </a:r>
            <a:r>
              <a:rPr dirty="0" sz="1450" spc="-5">
                <a:latin typeface="Times New Roman"/>
                <a:cs typeface="Times New Roman"/>
              </a:rPr>
              <a:t>not </a:t>
            </a:r>
            <a:r>
              <a:rPr dirty="0" sz="1450" spc="-10">
                <a:latin typeface="Times New Roman"/>
                <a:cs typeface="Times New Roman"/>
              </a:rPr>
              <a:t>always follow) the total small; </a:t>
            </a:r>
            <a:r>
              <a:rPr dirty="0" sz="1450" spc="-5">
                <a:latin typeface="Times New Roman"/>
                <a:cs typeface="Times New Roman"/>
              </a:rPr>
              <a:t>but, </a:t>
            </a:r>
            <a:r>
              <a:rPr dirty="0" sz="1450" spc="-10">
                <a:latin typeface="Times New Roman"/>
                <a:cs typeface="Times New Roman"/>
              </a:rPr>
              <a:t>after the most  sedulous review </a:t>
            </a:r>
            <a:r>
              <a:rPr dirty="0" sz="1450" spc="-5">
                <a:latin typeface="Times New Roman"/>
                <a:cs typeface="Times New Roman"/>
              </a:rPr>
              <a:t>of </a:t>
            </a:r>
            <a:r>
              <a:rPr dirty="0" sz="1450" spc="-10">
                <a:latin typeface="Times New Roman"/>
                <a:cs typeface="Times New Roman"/>
              </a:rPr>
              <a:t>all his pockets, </a:t>
            </a:r>
            <a:r>
              <a:rPr dirty="0" sz="1450" spc="-5">
                <a:latin typeface="Times New Roman"/>
                <a:cs typeface="Times New Roman"/>
              </a:rPr>
              <a:t>one </a:t>
            </a:r>
            <a:r>
              <a:rPr dirty="0" sz="1450" spc="-10">
                <a:latin typeface="Times New Roman"/>
                <a:cs typeface="Times New Roman"/>
              </a:rPr>
              <a:t>and nine pence halfpenny appeared to  </a:t>
            </a:r>
            <a:r>
              <a:rPr dirty="0" sz="1450" spc="-5">
                <a:latin typeface="Times New Roman"/>
                <a:cs typeface="Times New Roman"/>
              </a:rPr>
              <a:t>be </a:t>
            </a:r>
            <a:r>
              <a:rPr dirty="0" sz="1450" spc="-10">
                <a:latin typeface="Times New Roman"/>
                <a:cs typeface="Times New Roman"/>
              </a:rPr>
              <a:t>the total </a:t>
            </a:r>
            <a:r>
              <a:rPr dirty="0" sz="1450" spc="-5">
                <a:latin typeface="Times New Roman"/>
                <a:cs typeface="Times New Roman"/>
              </a:rPr>
              <a:t>of </a:t>
            </a:r>
            <a:r>
              <a:rPr dirty="0" sz="1450" spc="-10">
                <a:latin typeface="Times New Roman"/>
                <a:cs typeface="Times New Roman"/>
              </a:rPr>
              <a:t>the old </a:t>
            </a:r>
            <a:r>
              <a:rPr dirty="0" sz="1450" spc="-15">
                <a:latin typeface="Times New Roman"/>
                <a:cs typeface="Times New Roman"/>
              </a:rPr>
              <a:t>gentleman’s </a:t>
            </a:r>
            <a:r>
              <a:rPr dirty="0" sz="1450" spc="-10">
                <a:latin typeface="Times New Roman"/>
                <a:cs typeface="Times New Roman"/>
              </a:rPr>
              <a:t>available assets. He asked to see Mr</a:t>
            </a:r>
            <a:r>
              <a:rPr dirty="0" sz="1450" spc="105">
                <a:latin typeface="Times New Roman"/>
                <a:cs typeface="Times New Roman"/>
              </a:rPr>
              <a:t> </a:t>
            </a:r>
            <a:r>
              <a:rPr dirty="0" sz="1450" spc="-30">
                <a:latin typeface="Times New Roman"/>
                <a:cs typeface="Times New Roman"/>
              </a:rPr>
              <a:t>Watts.</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bill </a:t>
            </a:r>
            <a:r>
              <a:rPr dirty="0" sz="1450" spc="-5">
                <a:latin typeface="Times New Roman"/>
                <a:cs typeface="Times New Roman"/>
              </a:rPr>
              <a:t>on </a:t>
            </a:r>
            <a:r>
              <a:rPr dirty="0" sz="1450" spc="-10">
                <a:latin typeface="Times New Roman"/>
                <a:cs typeface="Times New Roman"/>
              </a:rPr>
              <a:t>London for eight hundred </a:t>
            </a:r>
            <a:r>
              <a:rPr dirty="0" sz="1450" spc="-5">
                <a:latin typeface="Times New Roman"/>
                <a:cs typeface="Times New Roman"/>
              </a:rPr>
              <a:t>pounds,’ </a:t>
            </a:r>
            <a:r>
              <a:rPr dirty="0" sz="1450" spc="-10">
                <a:latin typeface="Times New Roman"/>
                <a:cs typeface="Times New Roman"/>
              </a:rPr>
              <a:t>said Mr </a:t>
            </a:r>
            <a:r>
              <a:rPr dirty="0" sz="1450" spc="-20">
                <a:latin typeface="Times New Roman"/>
                <a:cs typeface="Times New Roman"/>
              </a:rPr>
              <a:t>Finsbury, </a:t>
            </a:r>
            <a:r>
              <a:rPr dirty="0" sz="1450" spc="-10">
                <a:latin typeface="Times New Roman"/>
                <a:cs typeface="Times New Roman"/>
              </a:rPr>
              <a:t>as  that worthy appeared. ‘I am afraid, unless </a:t>
            </a:r>
            <a:r>
              <a:rPr dirty="0" sz="1450" spc="-5">
                <a:latin typeface="Times New Roman"/>
                <a:cs typeface="Times New Roman"/>
              </a:rPr>
              <a:t>you </a:t>
            </a:r>
            <a:r>
              <a:rPr dirty="0" sz="1450" spc="-10">
                <a:latin typeface="Times New Roman"/>
                <a:cs typeface="Times New Roman"/>
              </a:rPr>
              <a:t>choose to discount it yourself, it  may detain me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till </a:t>
            </a:r>
            <a:r>
              <a:rPr dirty="0" sz="1450" spc="-5">
                <a:latin typeface="Times New Roman"/>
                <a:cs typeface="Times New Roman"/>
              </a:rPr>
              <a:t>I </a:t>
            </a:r>
            <a:r>
              <a:rPr dirty="0" sz="1450" spc="-10">
                <a:latin typeface="Times New Roman"/>
                <a:cs typeface="Times New Roman"/>
              </a:rPr>
              <a:t>can get it</a:t>
            </a:r>
            <a:r>
              <a:rPr dirty="0" sz="1450" spc="35">
                <a:latin typeface="Times New Roman"/>
                <a:cs typeface="Times New Roman"/>
              </a:rPr>
              <a:t> </a:t>
            </a:r>
            <a:r>
              <a:rPr dirty="0" sz="1450" spc="-10">
                <a:latin typeface="Times New Roman"/>
                <a:cs typeface="Times New Roman"/>
              </a:rPr>
              <a:t>cashed.’</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Mr </a:t>
            </a:r>
            <a:r>
              <a:rPr dirty="0" sz="1450" spc="-35">
                <a:latin typeface="Times New Roman"/>
                <a:cs typeface="Times New Roman"/>
              </a:rPr>
              <a:t>Watts </a:t>
            </a:r>
            <a:r>
              <a:rPr dirty="0" sz="1450" spc="-10">
                <a:latin typeface="Times New Roman"/>
                <a:cs typeface="Times New Roman"/>
              </a:rPr>
              <a:t>looked at the bill, turned it </a:t>
            </a:r>
            <a:r>
              <a:rPr dirty="0" sz="1450" spc="-20">
                <a:latin typeface="Times New Roman"/>
                <a:cs typeface="Times New Roman"/>
              </a:rPr>
              <a:t>over, </a:t>
            </a:r>
            <a:r>
              <a:rPr dirty="0" sz="1450" spc="-10">
                <a:latin typeface="Times New Roman"/>
                <a:cs typeface="Times New Roman"/>
              </a:rPr>
              <a:t>and dogs-eared it with his  fingers. ‘It will keep </a:t>
            </a:r>
            <a:r>
              <a:rPr dirty="0" sz="1450" spc="-5">
                <a:latin typeface="Times New Roman"/>
                <a:cs typeface="Times New Roman"/>
              </a:rPr>
              <a:t>you 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he </a:t>
            </a:r>
            <a:r>
              <a:rPr dirty="0" sz="1450" spc="-10">
                <a:latin typeface="Times New Roman"/>
                <a:cs typeface="Times New Roman"/>
              </a:rPr>
              <a:t>said, repeating the old </a:t>
            </a:r>
            <a:r>
              <a:rPr dirty="0" sz="1450" spc="-25">
                <a:latin typeface="Times New Roman"/>
                <a:cs typeface="Times New Roman"/>
              </a:rPr>
              <a:t>man’s  </a:t>
            </a:r>
            <a:r>
              <a:rPr dirty="0" sz="1450" spc="-10">
                <a:latin typeface="Times New Roman"/>
                <a:cs typeface="Times New Roman"/>
              </a:rPr>
              <a:t>words. </a:t>
            </a: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other money with</a:t>
            </a:r>
            <a:r>
              <a:rPr dirty="0" sz="1450" spc="5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268605" marR="793750">
              <a:lnSpc>
                <a:spcPct val="140700"/>
              </a:lnSpc>
              <a:spcBef>
                <a:spcPts val="10"/>
              </a:spcBef>
            </a:pPr>
            <a:r>
              <a:rPr dirty="0" sz="1450" spc="-10">
                <a:latin typeface="Times New Roman"/>
                <a:cs typeface="Times New Roman"/>
              </a:rPr>
              <a:t>‘Some trifling change,’ responded Joseph. ‘Nothing to speak </a:t>
            </a:r>
            <a:r>
              <a:rPr dirty="0" sz="1450" spc="-5">
                <a:latin typeface="Times New Roman"/>
                <a:cs typeface="Times New Roman"/>
              </a:rPr>
              <a:t>of.’  </a:t>
            </a: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can send it me;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pleased to trust</a:t>
            </a:r>
            <a:r>
              <a:rPr dirty="0" sz="1450" spc="50">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10160" indent="255904">
              <a:lnSpc>
                <a:spcPts val="1730"/>
              </a:lnSpc>
              <a:spcBef>
                <a:spcPts val="850"/>
              </a:spcBef>
            </a:pPr>
            <a:r>
              <a:rPr dirty="0" sz="1450" spc="-45">
                <a:latin typeface="Times New Roman"/>
                <a:cs typeface="Times New Roman"/>
              </a:rPr>
              <a:t>‘To </a:t>
            </a:r>
            <a:r>
              <a:rPr dirty="0" sz="1450" spc="-10">
                <a:latin typeface="Times New Roman"/>
                <a:cs typeface="Times New Roman"/>
              </a:rPr>
              <a:t>tell the truth,’ answered the old gentleman, ‘I am more than half  inclined to stay; </a:t>
            </a:r>
            <a:r>
              <a:rPr dirty="0" sz="1450" spc="-5">
                <a:latin typeface="Times New Roman"/>
                <a:cs typeface="Times New Roman"/>
              </a:rPr>
              <a:t>I </a:t>
            </a:r>
            <a:r>
              <a:rPr dirty="0" sz="1450" spc="-10">
                <a:latin typeface="Times New Roman"/>
                <a:cs typeface="Times New Roman"/>
              </a:rPr>
              <a:t>am in need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funds.’</a:t>
            </a:r>
            <a:endParaRPr sz="1450">
              <a:latin typeface="Times New Roman"/>
              <a:cs typeface="Times New Roman"/>
            </a:endParaRPr>
          </a:p>
          <a:p>
            <a:pPr marL="12700" marR="5080" indent="255904">
              <a:lnSpc>
                <a:spcPts val="1730"/>
              </a:lnSpc>
              <a:spcBef>
                <a:spcPts val="785"/>
              </a:spcBef>
            </a:pPr>
            <a:r>
              <a:rPr dirty="0" sz="1450" spc="-10">
                <a:latin typeface="Times New Roman"/>
                <a:cs typeface="Times New Roman"/>
              </a:rPr>
              <a:t>‘If </a:t>
            </a:r>
            <a:r>
              <a:rPr dirty="0" sz="1450" spc="-5">
                <a:latin typeface="Times New Roman"/>
                <a:cs typeface="Times New Roman"/>
              </a:rPr>
              <a:t>a </a:t>
            </a:r>
            <a:r>
              <a:rPr dirty="0" sz="1450" spc="-10">
                <a:latin typeface="Times New Roman"/>
                <a:cs typeface="Times New Roman"/>
              </a:rPr>
              <a:t>loan </a:t>
            </a:r>
            <a:r>
              <a:rPr dirty="0" sz="1450" spc="-5">
                <a:latin typeface="Times New Roman"/>
                <a:cs typeface="Times New Roman"/>
              </a:rPr>
              <a:t>of </a:t>
            </a:r>
            <a:r>
              <a:rPr dirty="0" sz="1450" spc="-10">
                <a:latin typeface="Times New Roman"/>
                <a:cs typeface="Times New Roman"/>
              </a:rPr>
              <a:t>ten shillings would help </a:t>
            </a:r>
            <a:r>
              <a:rPr dirty="0" sz="1450" spc="-5">
                <a:latin typeface="Times New Roman"/>
                <a:cs typeface="Times New Roman"/>
              </a:rPr>
              <a:t>you, </a:t>
            </a:r>
            <a:r>
              <a:rPr dirty="0" sz="1450" spc="-10">
                <a:latin typeface="Times New Roman"/>
                <a:cs typeface="Times New Roman"/>
              </a:rPr>
              <a:t>it is at </a:t>
            </a:r>
            <a:r>
              <a:rPr dirty="0" sz="1450" spc="-5">
                <a:latin typeface="Times New Roman"/>
                <a:cs typeface="Times New Roman"/>
              </a:rPr>
              <a:t>your </a:t>
            </a:r>
            <a:r>
              <a:rPr dirty="0" sz="1450" spc="-10">
                <a:latin typeface="Times New Roman"/>
                <a:cs typeface="Times New Roman"/>
              </a:rPr>
              <a:t>service,’ responded  </a:t>
            </a:r>
            <a:r>
              <a:rPr dirty="0" sz="1450" spc="-30">
                <a:latin typeface="Times New Roman"/>
                <a:cs typeface="Times New Roman"/>
              </a:rPr>
              <a:t>Watts, </a:t>
            </a:r>
            <a:r>
              <a:rPr dirty="0" sz="1450" spc="-10">
                <a:latin typeface="Times New Roman"/>
                <a:cs typeface="Times New Roman"/>
              </a:rPr>
              <a:t>with</a:t>
            </a:r>
            <a:r>
              <a:rPr dirty="0" sz="1450" spc="15">
                <a:latin typeface="Times New Roman"/>
                <a:cs typeface="Times New Roman"/>
              </a:rPr>
              <a:t> </a:t>
            </a:r>
            <a:r>
              <a:rPr dirty="0" sz="1450" spc="-10">
                <a:latin typeface="Times New Roman"/>
                <a:cs typeface="Times New Roman"/>
              </a:rPr>
              <a:t>eagerness.</a:t>
            </a:r>
            <a:endParaRPr sz="1450">
              <a:latin typeface="Times New Roman"/>
              <a:cs typeface="Times New Roman"/>
            </a:endParaRPr>
          </a:p>
          <a:p>
            <a:pPr marL="268605">
              <a:lnSpc>
                <a:spcPct val="100000"/>
              </a:lnSpc>
              <a:spcBef>
                <a:spcPts val="655"/>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rather </a:t>
            </a:r>
            <a:r>
              <a:rPr dirty="0" sz="1450" spc="-25">
                <a:latin typeface="Times New Roman"/>
                <a:cs typeface="Times New Roman"/>
              </a:rPr>
              <a:t>stay,’ </a:t>
            </a:r>
            <a:r>
              <a:rPr dirty="0" sz="1450" spc="-10">
                <a:latin typeface="Times New Roman"/>
                <a:cs typeface="Times New Roman"/>
              </a:rPr>
              <a:t>said the old man, ‘and get my</a:t>
            </a:r>
            <a:r>
              <a:rPr dirty="0" sz="1450" spc="320">
                <a:latin typeface="Times New Roman"/>
                <a:cs typeface="Times New Roman"/>
              </a:rPr>
              <a:t> </a:t>
            </a:r>
            <a:r>
              <a:rPr dirty="0" sz="1450" spc="-10">
                <a:latin typeface="Times New Roman"/>
                <a:cs typeface="Times New Roman"/>
              </a:rPr>
              <a:t>bill</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075" cy="9542145"/>
          </a:xfrm>
          <a:prstGeom prst="rect">
            <a:avLst/>
          </a:prstGeom>
        </p:spPr>
        <p:txBody>
          <a:bodyPr wrap="square" lIns="0" tIns="113664" rIns="0" bIns="0" rtlCol="0" vert="horz">
            <a:spAutoFit/>
          </a:bodyPr>
          <a:lstStyle/>
          <a:p>
            <a:pPr marL="12700">
              <a:lnSpc>
                <a:spcPct val="100000"/>
              </a:lnSpc>
              <a:spcBef>
                <a:spcPts val="894"/>
              </a:spcBef>
            </a:pPr>
            <a:r>
              <a:rPr dirty="0" sz="1450" spc="-10">
                <a:latin typeface="Times New Roman"/>
                <a:cs typeface="Times New Roman"/>
              </a:rPr>
              <a:t>discounted.’</a:t>
            </a:r>
            <a:endParaRPr sz="1450">
              <a:latin typeface="Times New Roman"/>
              <a:cs typeface="Times New Roman"/>
            </a:endParaRPr>
          </a:p>
          <a:p>
            <a:pPr algn="just" marL="12700" marR="12700" indent="255904">
              <a:lnSpc>
                <a:spcPts val="1730"/>
              </a:lnSpc>
              <a:spcBef>
                <a:spcPts val="865"/>
              </a:spcBef>
            </a:pPr>
            <a:r>
              <a:rPr dirty="0" sz="1450" spc="-4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stay in my house,’ cried Mr </a:t>
            </a:r>
            <a:r>
              <a:rPr dirty="0" sz="1450" spc="-30">
                <a:latin typeface="Times New Roman"/>
                <a:cs typeface="Times New Roman"/>
              </a:rPr>
              <a:t>Watts. </a:t>
            </a:r>
            <a:r>
              <a:rPr dirty="0" sz="1450" spc="-10">
                <a:latin typeface="Times New Roman"/>
                <a:cs typeface="Times New Roman"/>
              </a:rPr>
              <a:t>‘This is the last time </a:t>
            </a:r>
            <a:r>
              <a:rPr dirty="0" sz="1450" spc="-5">
                <a:latin typeface="Times New Roman"/>
                <a:cs typeface="Times New Roman"/>
              </a:rPr>
              <a:t>you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bed at the </a:t>
            </a:r>
            <a:r>
              <a:rPr dirty="0" sz="1450" spc="-15">
                <a:latin typeface="Times New Roman"/>
                <a:cs typeface="Times New Roman"/>
              </a:rPr>
              <a:t>“Tregonwell</a:t>
            </a:r>
            <a:r>
              <a:rPr dirty="0" sz="1450" spc="20">
                <a:latin typeface="Times New Roman"/>
                <a:cs typeface="Times New Roman"/>
              </a:rPr>
              <a:t> </a:t>
            </a:r>
            <a:r>
              <a:rPr dirty="0" sz="1450" spc="-10">
                <a:latin typeface="Times New Roman"/>
                <a:cs typeface="Times New Roman"/>
              </a:rPr>
              <a:t>Arms”.’</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‘I insist </a:t>
            </a:r>
            <a:r>
              <a:rPr dirty="0" sz="1450" spc="-5">
                <a:latin typeface="Times New Roman"/>
                <a:cs typeface="Times New Roman"/>
              </a:rPr>
              <a:t>upon </a:t>
            </a:r>
            <a:r>
              <a:rPr dirty="0" sz="1450" spc="-10">
                <a:latin typeface="Times New Roman"/>
                <a:cs typeface="Times New Roman"/>
              </a:rPr>
              <a:t>remaining,’ replied Mr </a:t>
            </a:r>
            <a:r>
              <a:rPr dirty="0" sz="1450" spc="-20">
                <a:latin typeface="Times New Roman"/>
                <a:cs typeface="Times New Roman"/>
              </a:rPr>
              <a:t>Finsbury, </a:t>
            </a:r>
            <a:r>
              <a:rPr dirty="0" sz="1450" spc="-10">
                <a:latin typeface="Times New Roman"/>
                <a:cs typeface="Times New Roman"/>
              </a:rPr>
              <a:t>with spirit; ‘I remain </a:t>
            </a:r>
            <a:r>
              <a:rPr dirty="0" sz="1450" spc="-5">
                <a:latin typeface="Times New Roman"/>
                <a:cs typeface="Times New Roman"/>
              </a:rPr>
              <a:t>by </a:t>
            </a:r>
            <a:r>
              <a:rPr dirty="0" sz="1450" spc="-10">
                <a:latin typeface="Times New Roman"/>
                <a:cs typeface="Times New Roman"/>
              </a:rPr>
              <a:t>Act  </a:t>
            </a:r>
            <a:r>
              <a:rPr dirty="0" sz="1450" spc="-5">
                <a:latin typeface="Times New Roman"/>
                <a:cs typeface="Times New Roman"/>
              </a:rPr>
              <a:t>of </a:t>
            </a:r>
            <a:r>
              <a:rPr dirty="0" sz="1450" spc="-10">
                <a:latin typeface="Times New Roman"/>
                <a:cs typeface="Times New Roman"/>
              </a:rPr>
              <a:t>Parliament; turn me </a:t>
            </a:r>
            <a:r>
              <a:rPr dirty="0" sz="1450" spc="-5">
                <a:latin typeface="Times New Roman"/>
                <a:cs typeface="Times New Roman"/>
              </a:rPr>
              <a:t>out </a:t>
            </a:r>
            <a:r>
              <a:rPr dirty="0" sz="1450" spc="-10">
                <a:latin typeface="Times New Roman"/>
                <a:cs typeface="Times New Roman"/>
              </a:rPr>
              <a:t>if </a:t>
            </a:r>
            <a:r>
              <a:rPr dirty="0" sz="1450" spc="-5">
                <a:latin typeface="Times New Roman"/>
                <a:cs typeface="Times New Roman"/>
              </a:rPr>
              <a:t>you</a:t>
            </a:r>
            <a:r>
              <a:rPr dirty="0" sz="1450" spc="10">
                <a:latin typeface="Times New Roman"/>
                <a:cs typeface="Times New Roman"/>
              </a:rPr>
              <a:t> </a:t>
            </a:r>
            <a:r>
              <a:rPr dirty="0" sz="1450" spc="-10">
                <a:latin typeface="Times New Roman"/>
                <a:cs typeface="Times New Roman"/>
              </a:rPr>
              <a:t>dare.’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‘Then pay </a:t>
            </a:r>
            <a:r>
              <a:rPr dirty="0" sz="1450" spc="-5">
                <a:latin typeface="Times New Roman"/>
                <a:cs typeface="Times New Roman"/>
              </a:rPr>
              <a:t>your </a:t>
            </a:r>
            <a:r>
              <a:rPr dirty="0" sz="1450" spc="-10">
                <a:latin typeface="Times New Roman"/>
                <a:cs typeface="Times New Roman"/>
              </a:rPr>
              <a:t>bill,’ said Mr</a:t>
            </a:r>
            <a:r>
              <a:rPr dirty="0" sz="1450" spc="-110">
                <a:latin typeface="Times New Roman"/>
                <a:cs typeface="Times New Roman"/>
              </a:rPr>
              <a:t> </a:t>
            </a:r>
            <a:r>
              <a:rPr dirty="0" sz="1450" spc="-30">
                <a:latin typeface="Times New Roman"/>
                <a:cs typeface="Times New Roman"/>
              </a:rPr>
              <a:t>Watts.</a:t>
            </a:r>
            <a:endParaRPr sz="1450">
              <a:latin typeface="Times New Roman"/>
              <a:cs typeface="Times New Roman"/>
            </a:endParaRPr>
          </a:p>
          <a:p>
            <a:pPr algn="just" marL="268605">
              <a:lnSpc>
                <a:spcPct val="100000"/>
              </a:lnSpc>
              <a:spcBef>
                <a:spcPts val="780"/>
              </a:spcBef>
            </a:pPr>
            <a:r>
              <a:rPr dirty="0" sz="1450" spc="-30">
                <a:latin typeface="Times New Roman"/>
                <a:cs typeface="Times New Roman"/>
              </a:rPr>
              <a:t>‘Take </a:t>
            </a:r>
            <a:r>
              <a:rPr dirty="0" sz="1450" spc="-10">
                <a:latin typeface="Times New Roman"/>
                <a:cs typeface="Times New Roman"/>
              </a:rPr>
              <a:t>that,’ cried the old man, tossing him the negotiable</a:t>
            </a:r>
            <a:r>
              <a:rPr dirty="0" sz="1450" spc="-20">
                <a:latin typeface="Times New Roman"/>
                <a:cs typeface="Times New Roman"/>
              </a:rPr>
              <a:t> </a:t>
            </a:r>
            <a:r>
              <a:rPr dirty="0" sz="1450" spc="-10">
                <a:latin typeface="Times New Roman"/>
                <a:cs typeface="Times New Roman"/>
              </a:rPr>
              <a:t>bill.</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legal </a:t>
            </a:r>
            <a:r>
              <a:rPr dirty="0" sz="1450" spc="-15">
                <a:latin typeface="Times New Roman"/>
                <a:cs typeface="Times New Roman"/>
              </a:rPr>
              <a:t>tender,’ </a:t>
            </a:r>
            <a:r>
              <a:rPr dirty="0" sz="1450" spc="-10">
                <a:latin typeface="Times New Roman"/>
                <a:cs typeface="Times New Roman"/>
              </a:rPr>
              <a:t>replied Mr </a:t>
            </a:r>
            <a:r>
              <a:rPr dirty="0" sz="1450" spc="-30">
                <a:latin typeface="Times New Roman"/>
                <a:cs typeface="Times New Roman"/>
              </a:rPr>
              <a:t>Watts. </a:t>
            </a:r>
            <a:r>
              <a:rPr dirty="0" sz="1450" spc="-45">
                <a:latin typeface="Times New Roman"/>
                <a:cs typeface="Times New Roman"/>
              </a:rPr>
              <a:t>‘You </a:t>
            </a:r>
            <a:r>
              <a:rPr dirty="0" sz="1450" spc="-10">
                <a:latin typeface="Times New Roman"/>
                <a:cs typeface="Times New Roman"/>
              </a:rPr>
              <a:t>must leave my house at  once.’</a:t>
            </a:r>
            <a:endParaRPr sz="1450">
              <a:latin typeface="Times New Roman"/>
              <a:cs typeface="Times New Roman"/>
            </a:endParaRPr>
          </a:p>
          <a:p>
            <a:pPr algn="just" marL="12700" marR="12065" indent="255904">
              <a:lnSpc>
                <a:spcPts val="1730"/>
              </a:lnSpc>
              <a:spcBef>
                <a:spcPts val="790"/>
              </a:spcBef>
            </a:pPr>
            <a:r>
              <a:rPr dirty="0" sz="1450" spc="-45">
                <a:latin typeface="Times New Roman"/>
                <a:cs typeface="Times New Roman"/>
              </a:rPr>
              <a:t>‘You </a:t>
            </a:r>
            <a:r>
              <a:rPr dirty="0" sz="1450" spc="-10">
                <a:latin typeface="Times New Roman"/>
                <a:cs typeface="Times New Roman"/>
              </a:rPr>
              <a:t>cannot appreciate the contempt </a:t>
            </a:r>
            <a:r>
              <a:rPr dirty="0" sz="1450" spc="-5">
                <a:latin typeface="Times New Roman"/>
                <a:cs typeface="Times New Roman"/>
              </a:rPr>
              <a:t>I </a:t>
            </a:r>
            <a:r>
              <a:rPr dirty="0" sz="1450" spc="-10">
                <a:latin typeface="Times New Roman"/>
                <a:cs typeface="Times New Roman"/>
              </a:rPr>
              <a:t>feel for </a:t>
            </a:r>
            <a:r>
              <a:rPr dirty="0" sz="1450" spc="-5">
                <a:latin typeface="Times New Roman"/>
                <a:cs typeface="Times New Roman"/>
              </a:rPr>
              <a:t>you, </a:t>
            </a:r>
            <a:r>
              <a:rPr dirty="0" sz="1450" spc="-10">
                <a:latin typeface="Times New Roman"/>
                <a:cs typeface="Times New Roman"/>
              </a:rPr>
              <a:t>Mr </a:t>
            </a:r>
            <a:r>
              <a:rPr dirty="0" sz="1450" spc="-25">
                <a:latin typeface="Times New Roman"/>
                <a:cs typeface="Times New Roman"/>
              </a:rPr>
              <a:t>Watts,’ </a:t>
            </a:r>
            <a:r>
              <a:rPr dirty="0" sz="1450" spc="-10">
                <a:latin typeface="Times New Roman"/>
                <a:cs typeface="Times New Roman"/>
              </a:rPr>
              <a:t>said the old  gentleman, resigning himself to circumstances. ‘But </a:t>
            </a:r>
            <a:r>
              <a:rPr dirty="0" sz="1450" spc="-5">
                <a:latin typeface="Times New Roman"/>
                <a:cs typeface="Times New Roman"/>
              </a:rPr>
              <a:t>you </a:t>
            </a:r>
            <a:r>
              <a:rPr dirty="0" sz="1450" spc="-10">
                <a:latin typeface="Times New Roman"/>
                <a:cs typeface="Times New Roman"/>
              </a:rPr>
              <a:t>shall feel it in </a:t>
            </a:r>
            <a:r>
              <a:rPr dirty="0" sz="1450" spc="-5">
                <a:latin typeface="Times New Roman"/>
                <a:cs typeface="Times New Roman"/>
              </a:rPr>
              <a:t>one  </a:t>
            </a:r>
            <a:r>
              <a:rPr dirty="0" sz="1450" spc="-10">
                <a:latin typeface="Times New Roman"/>
                <a:cs typeface="Times New Roman"/>
              </a:rPr>
              <a:t>way: </a:t>
            </a:r>
            <a:r>
              <a:rPr dirty="0" sz="1450" spc="-5">
                <a:latin typeface="Times New Roman"/>
                <a:cs typeface="Times New Roman"/>
              </a:rPr>
              <a:t>I </a:t>
            </a:r>
            <a:r>
              <a:rPr dirty="0" sz="1450" spc="-10">
                <a:latin typeface="Times New Roman"/>
                <a:cs typeface="Times New Roman"/>
              </a:rPr>
              <a:t>refuse to pay my</a:t>
            </a:r>
            <a:r>
              <a:rPr dirty="0" sz="1450" spc="10">
                <a:latin typeface="Times New Roman"/>
                <a:cs typeface="Times New Roman"/>
              </a:rPr>
              <a:t> </a:t>
            </a:r>
            <a:r>
              <a:rPr dirty="0" sz="1450" spc="-10">
                <a:latin typeface="Times New Roman"/>
                <a:cs typeface="Times New Roman"/>
              </a:rPr>
              <a:t>bill.’</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‘I don’t care for </a:t>
            </a:r>
            <a:r>
              <a:rPr dirty="0" sz="1450" spc="-5">
                <a:latin typeface="Times New Roman"/>
                <a:cs typeface="Times New Roman"/>
              </a:rPr>
              <a:t>your </a:t>
            </a:r>
            <a:r>
              <a:rPr dirty="0" sz="1450" spc="-10">
                <a:latin typeface="Times New Roman"/>
                <a:cs typeface="Times New Roman"/>
              </a:rPr>
              <a:t>bill,’ responded Mr </a:t>
            </a:r>
            <a:r>
              <a:rPr dirty="0" sz="1450" spc="-30">
                <a:latin typeface="Times New Roman"/>
                <a:cs typeface="Times New Roman"/>
              </a:rPr>
              <a:t>Watts.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want is </a:t>
            </a:r>
            <a:r>
              <a:rPr dirty="0" sz="1450" spc="-5">
                <a:latin typeface="Times New Roman"/>
                <a:cs typeface="Times New Roman"/>
              </a:rPr>
              <a:t>your  </a:t>
            </a:r>
            <a:r>
              <a:rPr dirty="0" sz="1450" spc="-10">
                <a:latin typeface="Times New Roman"/>
                <a:cs typeface="Times New Roman"/>
              </a:rPr>
              <a:t>absence.’</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shall have!’ said the old gentleman, and, taking </a:t>
            </a:r>
            <a:r>
              <a:rPr dirty="0" sz="1450" spc="-5">
                <a:latin typeface="Times New Roman"/>
                <a:cs typeface="Times New Roman"/>
              </a:rPr>
              <a:t>up </a:t>
            </a:r>
            <a:r>
              <a:rPr dirty="0" sz="1450" spc="-10">
                <a:latin typeface="Times New Roman"/>
                <a:cs typeface="Times New Roman"/>
              </a:rPr>
              <a:t>his forage cap  as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he </a:t>
            </a:r>
            <a:r>
              <a:rPr dirty="0" sz="1450" spc="-10">
                <a:latin typeface="Times New Roman"/>
                <a:cs typeface="Times New Roman"/>
              </a:rPr>
              <a:t>crammed it </a:t>
            </a:r>
            <a:r>
              <a:rPr dirty="0" sz="1450" spc="-5">
                <a:latin typeface="Times New Roman"/>
                <a:cs typeface="Times New Roman"/>
              </a:rPr>
              <a:t>on </a:t>
            </a:r>
            <a:r>
              <a:rPr dirty="0" sz="1450" spc="-10">
                <a:latin typeface="Times New Roman"/>
                <a:cs typeface="Times New Roman"/>
              </a:rPr>
              <a:t>his head. ‘Perhaps </a:t>
            </a:r>
            <a:r>
              <a:rPr dirty="0" sz="1450" spc="-5">
                <a:latin typeface="Times New Roman"/>
                <a:cs typeface="Times New Roman"/>
              </a:rPr>
              <a:t>you </a:t>
            </a:r>
            <a:r>
              <a:rPr dirty="0" sz="1450" spc="-10">
                <a:latin typeface="Times New Roman"/>
                <a:cs typeface="Times New Roman"/>
              </a:rPr>
              <a:t>are too insolent,’ </a:t>
            </a:r>
            <a:r>
              <a:rPr dirty="0" sz="1450" spc="-5">
                <a:latin typeface="Times New Roman"/>
                <a:cs typeface="Times New Roman"/>
              </a:rPr>
              <a:t>he  </a:t>
            </a:r>
            <a:r>
              <a:rPr dirty="0" sz="1450" spc="-10">
                <a:latin typeface="Times New Roman"/>
                <a:cs typeface="Times New Roman"/>
              </a:rPr>
              <a:t>added, ‘to inform me </a:t>
            </a:r>
            <a:r>
              <a:rPr dirty="0" sz="1450" spc="-5">
                <a:latin typeface="Times New Roman"/>
                <a:cs typeface="Times New Roman"/>
              </a:rPr>
              <a:t>of </a:t>
            </a:r>
            <a:r>
              <a:rPr dirty="0" sz="1450" spc="-10">
                <a:latin typeface="Times New Roman"/>
                <a:cs typeface="Times New Roman"/>
              </a:rPr>
              <a:t>the time </a:t>
            </a:r>
            <a:r>
              <a:rPr dirty="0" sz="1450" spc="-5">
                <a:latin typeface="Times New Roman"/>
                <a:cs typeface="Times New Roman"/>
              </a:rPr>
              <a:t>of </a:t>
            </a:r>
            <a:r>
              <a:rPr dirty="0" sz="1450" spc="-10">
                <a:latin typeface="Times New Roman"/>
                <a:cs typeface="Times New Roman"/>
              </a:rPr>
              <a:t>the next London</a:t>
            </a:r>
            <a:r>
              <a:rPr dirty="0" sz="1450" spc="50">
                <a:latin typeface="Times New Roman"/>
                <a:cs typeface="Times New Roman"/>
              </a:rPr>
              <a:t> </a:t>
            </a:r>
            <a:r>
              <a:rPr dirty="0" sz="1450" spc="-10">
                <a:latin typeface="Times New Roman"/>
                <a:cs typeface="Times New Roman"/>
              </a:rPr>
              <a:t>train?’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leaves in three-quarters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hour,’ </a:t>
            </a:r>
            <a:r>
              <a:rPr dirty="0" sz="1450" spc="-10">
                <a:latin typeface="Times New Roman"/>
                <a:cs typeface="Times New Roman"/>
              </a:rPr>
              <a:t>returned the innkeeper with </a:t>
            </a:r>
            <a:r>
              <a:rPr dirty="0" sz="1450" spc="-20">
                <a:latin typeface="Times New Roman"/>
                <a:cs typeface="Times New Roman"/>
              </a:rPr>
              <a:t>alacrity.  </a:t>
            </a:r>
            <a:r>
              <a:rPr dirty="0" sz="1450" spc="-45">
                <a:latin typeface="Times New Roman"/>
                <a:cs typeface="Times New Roman"/>
              </a:rPr>
              <a:t>‘You </a:t>
            </a:r>
            <a:r>
              <a:rPr dirty="0" sz="1450" spc="-10">
                <a:latin typeface="Times New Roman"/>
                <a:cs typeface="Times New Roman"/>
              </a:rPr>
              <a:t>can easily catch</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90"/>
              </a:spcBef>
            </a:pPr>
            <a:r>
              <a:rPr dirty="0" sz="1450" spc="-20">
                <a:latin typeface="Times New Roman"/>
                <a:cs typeface="Times New Roman"/>
              </a:rPr>
              <a:t>Joseph’s </a:t>
            </a:r>
            <a:r>
              <a:rPr dirty="0" sz="1450" spc="-10">
                <a:latin typeface="Times New Roman"/>
                <a:cs typeface="Times New Roman"/>
              </a:rPr>
              <a:t>position was </a:t>
            </a:r>
            <a:r>
              <a:rPr dirty="0" sz="1450" spc="-5">
                <a:latin typeface="Times New Roman"/>
                <a:cs typeface="Times New Roman"/>
              </a:rPr>
              <a:t>one of </a:t>
            </a:r>
            <a:r>
              <a:rPr dirty="0" sz="1450" spc="-10">
                <a:latin typeface="Times New Roman"/>
                <a:cs typeface="Times New Roman"/>
              </a:rPr>
              <a:t>considerable weakness. On the </a:t>
            </a:r>
            <a:r>
              <a:rPr dirty="0" sz="1450" spc="-5">
                <a:latin typeface="Times New Roman"/>
                <a:cs typeface="Times New Roman"/>
              </a:rPr>
              <a:t>one </a:t>
            </a:r>
            <a:r>
              <a:rPr dirty="0" sz="1450" spc="-10">
                <a:latin typeface="Times New Roman"/>
                <a:cs typeface="Times New Roman"/>
              </a:rPr>
              <a:t>hand, it  would have been well to avoid the direct line </a:t>
            </a:r>
            <a:r>
              <a:rPr dirty="0" sz="1450" spc="-5">
                <a:latin typeface="Times New Roman"/>
                <a:cs typeface="Times New Roman"/>
              </a:rPr>
              <a:t>of </a:t>
            </a:r>
            <a:r>
              <a:rPr dirty="0" sz="1450" spc="-20">
                <a:latin typeface="Times New Roman"/>
                <a:cs typeface="Times New Roman"/>
              </a:rPr>
              <a:t>railway, </a:t>
            </a:r>
            <a:r>
              <a:rPr dirty="0" sz="1450" spc="-10">
                <a:latin typeface="Times New Roman"/>
                <a:cs typeface="Times New Roman"/>
              </a:rPr>
              <a:t>since it was there </a:t>
            </a:r>
            <a:r>
              <a:rPr dirty="0" sz="1450" spc="-5">
                <a:latin typeface="Times New Roman"/>
                <a:cs typeface="Times New Roman"/>
              </a:rPr>
              <a:t>he  </a:t>
            </a:r>
            <a:r>
              <a:rPr dirty="0" sz="1450" spc="-10">
                <a:latin typeface="Times New Roman"/>
                <a:cs typeface="Times New Roman"/>
              </a:rPr>
              <a:t>might expect his nephews to lie in wait for his recapture;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it was  highly desirable, it was even strictly needful, to get the bill discounted ere it  should </a:t>
            </a:r>
            <a:r>
              <a:rPr dirty="0" sz="1450" spc="-5">
                <a:latin typeface="Times New Roman"/>
                <a:cs typeface="Times New Roman"/>
              </a:rPr>
              <a:t>be </a:t>
            </a:r>
            <a:r>
              <a:rPr dirty="0" sz="1450" spc="-10">
                <a:latin typeface="Times New Roman"/>
                <a:cs typeface="Times New Roman"/>
              </a:rPr>
              <a:t>stopped. </a:t>
            </a:r>
            <a:r>
              <a:rPr dirty="0" sz="1450" spc="-60">
                <a:latin typeface="Times New Roman"/>
                <a:cs typeface="Times New Roman"/>
              </a:rPr>
              <a:t>To </a:t>
            </a:r>
            <a:r>
              <a:rPr dirty="0" sz="1450" spc="-10">
                <a:latin typeface="Times New Roman"/>
                <a:cs typeface="Times New Roman"/>
              </a:rPr>
              <a:t>London, therefore, </a:t>
            </a:r>
            <a:r>
              <a:rPr dirty="0" sz="1450" spc="-5">
                <a:latin typeface="Times New Roman"/>
                <a:cs typeface="Times New Roman"/>
              </a:rPr>
              <a:t>he </a:t>
            </a:r>
            <a:r>
              <a:rPr dirty="0" sz="1450" spc="-10">
                <a:latin typeface="Times New Roman"/>
                <a:cs typeface="Times New Roman"/>
              </a:rPr>
              <a:t>decided to proceed </a:t>
            </a:r>
            <a:r>
              <a:rPr dirty="0" sz="1450" spc="-5">
                <a:latin typeface="Times New Roman"/>
                <a:cs typeface="Times New Roman"/>
              </a:rPr>
              <a:t>on </a:t>
            </a:r>
            <a:r>
              <a:rPr dirty="0" sz="1450" spc="-10">
                <a:latin typeface="Times New Roman"/>
                <a:cs typeface="Times New Roman"/>
              </a:rPr>
              <a:t>the first  train; and there remained </a:t>
            </a:r>
            <a:r>
              <a:rPr dirty="0" sz="1450" spc="-5">
                <a:latin typeface="Times New Roman"/>
                <a:cs typeface="Times New Roman"/>
              </a:rPr>
              <a:t>but one point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considered, how to pay his</a:t>
            </a:r>
            <a:r>
              <a:rPr dirty="0" sz="1450" spc="100">
                <a:latin typeface="Times New Roman"/>
                <a:cs typeface="Times New Roman"/>
              </a:rPr>
              <a:t> </a:t>
            </a:r>
            <a:r>
              <a:rPr dirty="0" sz="1450" spc="-10">
                <a:latin typeface="Times New Roman"/>
                <a:cs typeface="Times New Roman"/>
              </a:rPr>
              <a:t>fare.</a:t>
            </a:r>
            <a:endParaRPr sz="1450">
              <a:latin typeface="Times New Roman"/>
              <a:cs typeface="Times New Roman"/>
            </a:endParaRPr>
          </a:p>
          <a:p>
            <a:pPr algn="just" marL="12700" marR="5080" indent="255904">
              <a:lnSpc>
                <a:spcPts val="1730"/>
              </a:lnSpc>
              <a:spcBef>
                <a:spcPts val="710"/>
              </a:spcBef>
            </a:pPr>
            <a:r>
              <a:rPr dirty="0" sz="1450" spc="-20">
                <a:latin typeface="Times New Roman"/>
                <a:cs typeface="Times New Roman"/>
              </a:rPr>
              <a:t>Joseph’s </a:t>
            </a:r>
            <a:r>
              <a:rPr dirty="0" sz="1450" spc="-10">
                <a:latin typeface="Times New Roman"/>
                <a:cs typeface="Times New Roman"/>
              </a:rPr>
              <a:t>nails were never clean; </a:t>
            </a:r>
            <a:r>
              <a:rPr dirty="0" sz="1450" spc="-5">
                <a:latin typeface="Times New Roman"/>
                <a:cs typeface="Times New Roman"/>
              </a:rPr>
              <a:t>he </a:t>
            </a:r>
            <a:r>
              <a:rPr dirty="0" sz="1450" spc="-10">
                <a:latin typeface="Times New Roman"/>
                <a:cs typeface="Times New Roman"/>
              </a:rPr>
              <a:t>ate almost entirely with his knife. </a:t>
            </a:r>
            <a:r>
              <a:rPr dirty="0" sz="1450" spc="-5">
                <a:latin typeface="Times New Roman"/>
                <a:cs typeface="Times New Roman"/>
              </a:rPr>
              <a:t>I  doubt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could say </a:t>
            </a:r>
            <a:r>
              <a:rPr dirty="0" sz="1450" spc="-5">
                <a:latin typeface="Times New Roman"/>
                <a:cs typeface="Times New Roman"/>
              </a:rPr>
              <a:t>he </a:t>
            </a:r>
            <a:r>
              <a:rPr dirty="0" sz="1450" spc="-10">
                <a:latin typeface="Times New Roman"/>
                <a:cs typeface="Times New Roman"/>
              </a:rPr>
              <a:t>had the manners </a:t>
            </a:r>
            <a:r>
              <a:rPr dirty="0" sz="1450" spc="-5">
                <a:latin typeface="Times New Roman"/>
                <a:cs typeface="Times New Roman"/>
              </a:rPr>
              <a:t>of a </a:t>
            </a:r>
            <a:r>
              <a:rPr dirty="0" sz="1450" spc="-10">
                <a:latin typeface="Times New Roman"/>
                <a:cs typeface="Times New Roman"/>
              </a:rPr>
              <a:t>gentleman; </a:t>
            </a:r>
            <a:r>
              <a:rPr dirty="0" sz="1450" spc="-5">
                <a:latin typeface="Times New Roman"/>
                <a:cs typeface="Times New Roman"/>
              </a:rPr>
              <a:t>but he </a:t>
            </a:r>
            <a:r>
              <a:rPr dirty="0" sz="1450" spc="-10">
                <a:latin typeface="Times New Roman"/>
                <a:cs typeface="Times New Roman"/>
              </a:rPr>
              <a:t>had better  than that,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genuine </a:t>
            </a:r>
            <a:r>
              <a:rPr dirty="0" sz="1450" spc="-20">
                <a:latin typeface="Times New Roman"/>
                <a:cs typeface="Times New Roman"/>
              </a:rPr>
              <a:t>dignity. </a:t>
            </a:r>
            <a:r>
              <a:rPr dirty="0" sz="1450" spc="-50">
                <a:latin typeface="Times New Roman"/>
                <a:cs typeface="Times New Roman"/>
              </a:rPr>
              <a:t>Was </a:t>
            </a:r>
            <a:r>
              <a:rPr dirty="0" sz="1450" spc="-10">
                <a:latin typeface="Times New Roman"/>
                <a:cs typeface="Times New Roman"/>
              </a:rPr>
              <a:t>it from his stay in Asia Minor? </a:t>
            </a:r>
            <a:r>
              <a:rPr dirty="0" sz="1450" spc="-50">
                <a:latin typeface="Times New Roman"/>
                <a:cs typeface="Times New Roman"/>
              </a:rPr>
              <a:t>Was  </a:t>
            </a:r>
            <a:r>
              <a:rPr dirty="0" sz="1450" spc="-10">
                <a:latin typeface="Times New Roman"/>
                <a:cs typeface="Times New Roman"/>
              </a:rPr>
              <a:t>it from </a:t>
            </a:r>
            <a:r>
              <a:rPr dirty="0" sz="1450" spc="-5">
                <a:latin typeface="Times New Roman"/>
                <a:cs typeface="Times New Roman"/>
              </a:rPr>
              <a:t>a </a:t>
            </a:r>
            <a:r>
              <a:rPr dirty="0" sz="1450" spc="-10">
                <a:latin typeface="Times New Roman"/>
                <a:cs typeface="Times New Roman"/>
              </a:rPr>
              <a:t>strain in the Finsbury blood sometimes alluded to </a:t>
            </a:r>
            <a:r>
              <a:rPr dirty="0" sz="1450" spc="-5">
                <a:latin typeface="Times New Roman"/>
                <a:cs typeface="Times New Roman"/>
              </a:rPr>
              <a:t>by </a:t>
            </a:r>
            <a:r>
              <a:rPr dirty="0" sz="1450" spc="-10">
                <a:latin typeface="Times New Roman"/>
                <a:cs typeface="Times New Roman"/>
              </a:rPr>
              <a:t>customers? At  least, when </a:t>
            </a:r>
            <a:r>
              <a:rPr dirty="0" sz="1450" spc="-5">
                <a:latin typeface="Times New Roman"/>
                <a:cs typeface="Times New Roman"/>
              </a:rPr>
              <a:t>he </a:t>
            </a:r>
            <a:r>
              <a:rPr dirty="0" sz="1450" spc="-10">
                <a:latin typeface="Times New Roman"/>
                <a:cs typeface="Times New Roman"/>
              </a:rPr>
              <a:t>presented himself before the </a:t>
            </a:r>
            <a:r>
              <a:rPr dirty="0" sz="1450" spc="-15">
                <a:latin typeface="Times New Roman"/>
                <a:cs typeface="Times New Roman"/>
              </a:rPr>
              <a:t>station-master, </a:t>
            </a:r>
            <a:r>
              <a:rPr dirty="0" sz="1450" spc="-10">
                <a:latin typeface="Times New Roman"/>
                <a:cs typeface="Times New Roman"/>
              </a:rPr>
              <a:t>his salaam was  truly Oriental, palm-trees appeared to crowd about the little </a:t>
            </a:r>
            <a:r>
              <a:rPr dirty="0" sz="1450" spc="-15">
                <a:latin typeface="Times New Roman"/>
                <a:cs typeface="Times New Roman"/>
              </a:rPr>
              <a:t>office, </a:t>
            </a:r>
            <a:r>
              <a:rPr dirty="0" sz="1450" spc="-10">
                <a:latin typeface="Times New Roman"/>
                <a:cs typeface="Times New Roman"/>
              </a:rPr>
              <a:t>and the  simoom </a:t>
            </a:r>
            <a:r>
              <a:rPr dirty="0" sz="1450" spc="-5">
                <a:latin typeface="Times New Roman"/>
                <a:cs typeface="Times New Roman"/>
              </a:rPr>
              <a:t>or </a:t>
            </a:r>
            <a:r>
              <a:rPr dirty="0" sz="1450" spc="-10">
                <a:latin typeface="Times New Roman"/>
                <a:cs typeface="Times New Roman"/>
              </a:rPr>
              <a:t>the bulbul—but </a:t>
            </a:r>
            <a:r>
              <a:rPr dirty="0" sz="1450" spc="-5">
                <a:latin typeface="Times New Roman"/>
                <a:cs typeface="Times New Roman"/>
              </a:rPr>
              <a:t>I </a:t>
            </a:r>
            <a:r>
              <a:rPr dirty="0" sz="1450" spc="-10">
                <a:latin typeface="Times New Roman"/>
                <a:cs typeface="Times New Roman"/>
              </a:rPr>
              <a:t>leave this image to persons better acquainted  with the East. His appearance, besides, was highly in his favour; the uniform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Faraday,</a:t>
            </a:r>
            <a:r>
              <a:rPr dirty="0" sz="1450" spc="320">
                <a:latin typeface="Times New Roman"/>
                <a:cs typeface="Times New Roman"/>
              </a:rPr>
              <a:t> </a:t>
            </a:r>
            <a:r>
              <a:rPr dirty="0" sz="1450" spc="-10">
                <a:latin typeface="Times New Roman"/>
                <a:cs typeface="Times New Roman"/>
              </a:rPr>
              <a:t>however inconvenient and conspicuous, was, at least, </a:t>
            </a:r>
            <a:r>
              <a:rPr dirty="0" sz="1450" spc="-5">
                <a:latin typeface="Times New Roman"/>
                <a:cs typeface="Times New Roman"/>
              </a:rPr>
              <a:t>a  </a:t>
            </a:r>
            <a:r>
              <a:rPr dirty="0" sz="1450" spc="-10">
                <a:latin typeface="Times New Roman"/>
                <a:cs typeface="Times New Roman"/>
              </a:rPr>
              <a:t>costume in which </a:t>
            </a:r>
            <a:r>
              <a:rPr dirty="0" sz="1450" spc="-5">
                <a:latin typeface="Times New Roman"/>
                <a:cs typeface="Times New Roman"/>
              </a:rPr>
              <a:t>no </a:t>
            </a:r>
            <a:r>
              <a:rPr dirty="0" sz="1450" spc="-10">
                <a:latin typeface="Times New Roman"/>
                <a:cs typeface="Times New Roman"/>
              </a:rPr>
              <a:t>swindler could have hoped to prosper; and the exhibition  </a:t>
            </a:r>
            <a:r>
              <a:rPr dirty="0" sz="1450" spc="-5">
                <a:latin typeface="Times New Roman"/>
                <a:cs typeface="Times New Roman"/>
              </a:rPr>
              <a:t>of a </a:t>
            </a:r>
            <a:r>
              <a:rPr dirty="0" sz="1450" spc="-10">
                <a:latin typeface="Times New Roman"/>
                <a:cs typeface="Times New Roman"/>
              </a:rPr>
              <a:t>valuable watch and </a:t>
            </a:r>
            <a:r>
              <a:rPr dirty="0" sz="1450" spc="-5">
                <a:latin typeface="Times New Roman"/>
                <a:cs typeface="Times New Roman"/>
              </a:rPr>
              <a:t>a </a:t>
            </a:r>
            <a:r>
              <a:rPr dirty="0" sz="1450" spc="-10">
                <a:latin typeface="Times New Roman"/>
                <a:cs typeface="Times New Roman"/>
              </a:rPr>
              <a:t>bill for eight hundred </a:t>
            </a:r>
            <a:r>
              <a:rPr dirty="0" sz="1450" spc="-5">
                <a:latin typeface="Times New Roman"/>
                <a:cs typeface="Times New Roman"/>
              </a:rPr>
              <a:t>pounds </a:t>
            </a:r>
            <a:r>
              <a:rPr dirty="0" sz="1450" spc="-10">
                <a:latin typeface="Times New Roman"/>
                <a:cs typeface="Times New Roman"/>
              </a:rPr>
              <a:t>completed what  deportment had </a:t>
            </a:r>
            <a:r>
              <a:rPr dirty="0" sz="1450" spc="-5">
                <a:latin typeface="Times New Roman"/>
                <a:cs typeface="Times New Roman"/>
              </a:rPr>
              <a:t>begun. </a:t>
            </a:r>
            <a:r>
              <a:rPr dirty="0" sz="1450" spc="-10">
                <a:latin typeface="Times New Roman"/>
                <a:cs typeface="Times New Roman"/>
              </a:rPr>
              <a:t>A 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20">
                <a:latin typeface="Times New Roman"/>
                <a:cs typeface="Times New Roman"/>
              </a:rPr>
              <a:t>later, </a:t>
            </a:r>
            <a:r>
              <a:rPr dirty="0" sz="1450" spc="-10">
                <a:latin typeface="Times New Roman"/>
                <a:cs typeface="Times New Roman"/>
              </a:rPr>
              <a:t>when the train came </a:t>
            </a:r>
            <a:r>
              <a:rPr dirty="0" sz="1450" spc="-5">
                <a:latin typeface="Times New Roman"/>
                <a:cs typeface="Times New Roman"/>
              </a:rPr>
              <a:t>up, </a:t>
            </a:r>
            <a:r>
              <a:rPr dirty="0" sz="1450" spc="-10">
                <a:latin typeface="Times New Roman"/>
                <a:cs typeface="Times New Roman"/>
              </a:rPr>
              <a:t>Mr  Finsbury</a:t>
            </a:r>
            <a:r>
              <a:rPr dirty="0" sz="1450" spc="90">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introduced</a:t>
            </a:r>
            <a:r>
              <a:rPr dirty="0" sz="1450" spc="90">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guard</a:t>
            </a:r>
            <a:r>
              <a:rPr dirty="0" sz="1450" spc="95">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installed</a:t>
            </a:r>
            <a:r>
              <a:rPr dirty="0" sz="1450" spc="95">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first-class</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075" cy="3615054"/>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compartment, the station-master smilingly assuming all</a:t>
            </a:r>
            <a:r>
              <a:rPr dirty="0" sz="1450" spc="35">
                <a:latin typeface="Times New Roman"/>
                <a:cs typeface="Times New Roman"/>
              </a:rPr>
              <a:t> </a:t>
            </a:r>
            <a:r>
              <a:rPr dirty="0" sz="1450" spc="-15">
                <a:latin typeface="Times New Roman"/>
                <a:cs typeface="Times New Roman"/>
              </a:rPr>
              <a:t>responsibility.</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As the old gentleman sat waiting the moment </a:t>
            </a:r>
            <a:r>
              <a:rPr dirty="0" sz="1450" spc="-5">
                <a:latin typeface="Times New Roman"/>
                <a:cs typeface="Times New Roman"/>
              </a:rPr>
              <a:t>of </a:t>
            </a:r>
            <a:r>
              <a:rPr dirty="0" sz="1450" spc="-10">
                <a:latin typeface="Times New Roman"/>
                <a:cs typeface="Times New Roman"/>
              </a:rPr>
              <a:t>departure, </a:t>
            </a:r>
            <a:r>
              <a:rPr dirty="0" sz="1450" spc="-5">
                <a:latin typeface="Times New Roman"/>
                <a:cs typeface="Times New Roman"/>
              </a:rPr>
              <a:t>he </a:t>
            </a:r>
            <a:r>
              <a:rPr dirty="0" sz="1450" spc="-10">
                <a:latin typeface="Times New Roman"/>
                <a:cs typeface="Times New Roman"/>
              </a:rPr>
              <a:t>was the  witness </a:t>
            </a:r>
            <a:r>
              <a:rPr dirty="0" sz="1450" spc="-5">
                <a:latin typeface="Times New Roman"/>
                <a:cs typeface="Times New Roman"/>
              </a:rPr>
              <a:t>of </a:t>
            </a:r>
            <a:r>
              <a:rPr dirty="0" sz="1450" spc="-10">
                <a:latin typeface="Times New Roman"/>
                <a:cs typeface="Times New Roman"/>
              </a:rPr>
              <a:t>an incident strangely connected with the fortunes </a:t>
            </a:r>
            <a:r>
              <a:rPr dirty="0" sz="1450" spc="-5">
                <a:latin typeface="Times New Roman"/>
                <a:cs typeface="Times New Roman"/>
              </a:rPr>
              <a:t>of </a:t>
            </a:r>
            <a:r>
              <a:rPr dirty="0" sz="1450" spc="-10">
                <a:latin typeface="Times New Roman"/>
                <a:cs typeface="Times New Roman"/>
              </a:rPr>
              <a:t>his house. A  packing-case </a:t>
            </a:r>
            <a:r>
              <a:rPr dirty="0" sz="1450" spc="-5">
                <a:latin typeface="Times New Roman"/>
                <a:cs typeface="Times New Roman"/>
              </a:rPr>
              <a:t>of </a:t>
            </a:r>
            <a:r>
              <a:rPr dirty="0" sz="1450" spc="-10">
                <a:latin typeface="Times New Roman"/>
                <a:cs typeface="Times New Roman"/>
              </a:rPr>
              <a:t>cyclopean bulk was borne along the platform </a:t>
            </a:r>
            <a:r>
              <a:rPr dirty="0" sz="1450" spc="-5">
                <a:latin typeface="Times New Roman"/>
                <a:cs typeface="Times New Roman"/>
              </a:rPr>
              <a:t>by </a:t>
            </a:r>
            <a:r>
              <a:rPr dirty="0" sz="1450" spc="-10">
                <a:latin typeface="Times New Roman"/>
                <a:cs typeface="Times New Roman"/>
              </a:rPr>
              <a:t>some dozen  </a:t>
            </a:r>
            <a:r>
              <a:rPr dirty="0" sz="1450" spc="-5">
                <a:latin typeface="Times New Roman"/>
                <a:cs typeface="Times New Roman"/>
              </a:rPr>
              <a:t>of </a:t>
            </a:r>
            <a:r>
              <a:rPr dirty="0" sz="1450" spc="-10">
                <a:latin typeface="Times New Roman"/>
                <a:cs typeface="Times New Roman"/>
              </a:rPr>
              <a:t>tottering porters, and </a:t>
            </a:r>
            <a:r>
              <a:rPr dirty="0" sz="1450" spc="-20">
                <a:latin typeface="Times New Roman"/>
                <a:cs typeface="Times New Roman"/>
              </a:rPr>
              <a:t>ultimately, </a:t>
            </a:r>
            <a:r>
              <a:rPr dirty="0" sz="1450" spc="-10">
                <a:latin typeface="Times New Roman"/>
                <a:cs typeface="Times New Roman"/>
              </a:rPr>
              <a:t>to the delight </a:t>
            </a:r>
            <a:r>
              <a:rPr dirty="0" sz="1450" spc="-5">
                <a:latin typeface="Times New Roman"/>
                <a:cs typeface="Times New Roman"/>
              </a:rPr>
              <a:t>of a </a:t>
            </a:r>
            <a:r>
              <a:rPr dirty="0" sz="1450" spc="-10">
                <a:latin typeface="Times New Roman"/>
                <a:cs typeface="Times New Roman"/>
              </a:rPr>
              <a:t>considerable crowd,  hoisted </a:t>
            </a:r>
            <a:r>
              <a:rPr dirty="0" sz="1450" spc="-5">
                <a:latin typeface="Times New Roman"/>
                <a:cs typeface="Times New Roman"/>
              </a:rPr>
              <a:t>on </a:t>
            </a:r>
            <a:r>
              <a:rPr dirty="0" sz="1450" spc="-10">
                <a:latin typeface="Times New Roman"/>
                <a:cs typeface="Times New Roman"/>
              </a:rPr>
              <a:t>board the van. It is often the cheering task </a:t>
            </a:r>
            <a:r>
              <a:rPr dirty="0" sz="1450" spc="-5">
                <a:latin typeface="Times New Roman"/>
                <a:cs typeface="Times New Roman"/>
              </a:rPr>
              <a:t>of </a:t>
            </a:r>
            <a:r>
              <a:rPr dirty="0" sz="1450" spc="-10">
                <a:latin typeface="Times New Roman"/>
                <a:cs typeface="Times New Roman"/>
              </a:rPr>
              <a:t>the historian to direct  attention to the designs and (if it may </a:t>
            </a:r>
            <a:r>
              <a:rPr dirty="0" sz="1450" spc="-5">
                <a:latin typeface="Times New Roman"/>
                <a:cs typeface="Times New Roman"/>
              </a:rPr>
              <a:t>be </a:t>
            </a:r>
            <a:r>
              <a:rPr dirty="0" sz="1450" spc="-10">
                <a:latin typeface="Times New Roman"/>
                <a:cs typeface="Times New Roman"/>
              </a:rPr>
              <a:t>reverently said) the artifices </a:t>
            </a:r>
            <a:r>
              <a:rPr dirty="0" sz="1450" spc="-5">
                <a:latin typeface="Times New Roman"/>
                <a:cs typeface="Times New Roman"/>
              </a:rPr>
              <a:t>of  </a:t>
            </a:r>
            <a:r>
              <a:rPr dirty="0" sz="1450" spc="-10">
                <a:latin typeface="Times New Roman"/>
                <a:cs typeface="Times New Roman"/>
              </a:rPr>
              <a:t>Providence. In the luggage van, as Joseph was borne </a:t>
            </a:r>
            <a:r>
              <a:rPr dirty="0" sz="1450" spc="-5">
                <a:latin typeface="Times New Roman"/>
                <a:cs typeface="Times New Roman"/>
              </a:rPr>
              <a:t>out of </a:t>
            </a:r>
            <a:r>
              <a:rPr dirty="0" sz="1450" spc="-10">
                <a:latin typeface="Times New Roman"/>
                <a:cs typeface="Times New Roman"/>
              </a:rPr>
              <a:t>the station </a:t>
            </a:r>
            <a:r>
              <a:rPr dirty="0" sz="1450" spc="-5">
                <a:latin typeface="Times New Roman"/>
                <a:cs typeface="Times New Roman"/>
              </a:rPr>
              <a:t>of  </a:t>
            </a:r>
            <a:r>
              <a:rPr dirty="0" sz="1450" spc="-10">
                <a:latin typeface="Times New Roman"/>
                <a:cs typeface="Times New Roman"/>
              </a:rPr>
              <a:t>Southampton East </a:t>
            </a:r>
            <a:r>
              <a:rPr dirty="0" sz="1450" spc="-5">
                <a:latin typeface="Times New Roman"/>
                <a:cs typeface="Times New Roman"/>
              </a:rPr>
              <a:t>upon </a:t>
            </a:r>
            <a:r>
              <a:rPr dirty="0" sz="1450" spc="-10">
                <a:latin typeface="Times New Roman"/>
                <a:cs typeface="Times New Roman"/>
              </a:rPr>
              <a:t>his way to London, the egg </a:t>
            </a:r>
            <a:r>
              <a:rPr dirty="0" sz="1450" spc="-5">
                <a:latin typeface="Times New Roman"/>
                <a:cs typeface="Times New Roman"/>
              </a:rPr>
              <a:t>of </a:t>
            </a:r>
            <a:r>
              <a:rPr dirty="0" sz="1450" spc="-10">
                <a:latin typeface="Times New Roman"/>
                <a:cs typeface="Times New Roman"/>
              </a:rPr>
              <a:t>his romance lay (so to  speak) unhatched. The </a:t>
            </a:r>
            <a:r>
              <a:rPr dirty="0" sz="1450" spc="-5">
                <a:latin typeface="Times New Roman"/>
                <a:cs typeface="Times New Roman"/>
              </a:rPr>
              <a:t>huge </a:t>
            </a:r>
            <a:r>
              <a:rPr dirty="0" sz="1450" spc="-10">
                <a:latin typeface="Times New Roman"/>
                <a:cs typeface="Times New Roman"/>
              </a:rPr>
              <a:t>packing-case was directed to lie at </a:t>
            </a:r>
            <a:r>
              <a:rPr dirty="0" sz="1450" spc="-25">
                <a:latin typeface="Times New Roman"/>
                <a:cs typeface="Times New Roman"/>
              </a:rPr>
              <a:t>Waterloo </a:t>
            </a:r>
            <a:r>
              <a:rPr dirty="0" sz="1450" spc="-10">
                <a:latin typeface="Times New Roman"/>
                <a:cs typeface="Times New Roman"/>
              </a:rPr>
              <a:t>till  called </a:t>
            </a:r>
            <a:r>
              <a:rPr dirty="0" sz="1450" spc="-20">
                <a:latin typeface="Times New Roman"/>
                <a:cs typeface="Times New Roman"/>
              </a:rPr>
              <a:t>for, </a:t>
            </a:r>
            <a:r>
              <a:rPr dirty="0" sz="1450" spc="-10">
                <a:latin typeface="Times New Roman"/>
                <a:cs typeface="Times New Roman"/>
              </a:rPr>
              <a:t>and addressed to </a:t>
            </a:r>
            <a:r>
              <a:rPr dirty="0" sz="1450" spc="-5">
                <a:latin typeface="Times New Roman"/>
                <a:cs typeface="Times New Roman"/>
              </a:rPr>
              <a:t>one </a:t>
            </a:r>
            <a:r>
              <a:rPr dirty="0" sz="1450" spc="-20">
                <a:latin typeface="Times New Roman"/>
                <a:cs typeface="Times New Roman"/>
              </a:rPr>
              <a:t>‘William </a:t>
            </a:r>
            <a:r>
              <a:rPr dirty="0" sz="1450" spc="-10">
                <a:latin typeface="Times New Roman"/>
                <a:cs typeface="Times New Roman"/>
              </a:rPr>
              <a:t>Dent Pitman’; and the very next  article, </a:t>
            </a:r>
            <a:r>
              <a:rPr dirty="0" sz="1450" spc="-5">
                <a:latin typeface="Times New Roman"/>
                <a:cs typeface="Times New Roman"/>
              </a:rPr>
              <a:t>a </a:t>
            </a:r>
            <a:r>
              <a:rPr dirty="0" sz="1450" spc="-10">
                <a:latin typeface="Times New Roman"/>
                <a:cs typeface="Times New Roman"/>
              </a:rPr>
              <a:t>goodly barrel jammed into the corner </a:t>
            </a:r>
            <a:r>
              <a:rPr dirty="0" sz="1450" spc="-5">
                <a:latin typeface="Times New Roman"/>
                <a:cs typeface="Times New Roman"/>
              </a:rPr>
              <a:t>of </a:t>
            </a:r>
            <a:r>
              <a:rPr dirty="0" sz="1450" spc="-10">
                <a:latin typeface="Times New Roman"/>
                <a:cs typeface="Times New Roman"/>
              </a:rPr>
              <a:t>the van, bore the  superscription, ‘M. </a:t>
            </a:r>
            <a:r>
              <a:rPr dirty="0" sz="1450" spc="-20">
                <a:latin typeface="Times New Roman"/>
                <a:cs typeface="Times New Roman"/>
              </a:rPr>
              <a:t>Finsbury, </a:t>
            </a:r>
            <a:r>
              <a:rPr dirty="0" sz="1450" spc="-5">
                <a:latin typeface="Times New Roman"/>
                <a:cs typeface="Times New Roman"/>
              </a:rPr>
              <a:t>16 </a:t>
            </a:r>
            <a:r>
              <a:rPr dirty="0" sz="1450" spc="-10">
                <a:latin typeface="Times New Roman"/>
                <a:cs typeface="Times New Roman"/>
              </a:rPr>
              <a:t>John Street, </a:t>
            </a:r>
            <a:r>
              <a:rPr dirty="0" sz="1450" spc="-20">
                <a:latin typeface="Times New Roman"/>
                <a:cs typeface="Times New Roman"/>
              </a:rPr>
              <a:t>Bloomsbury. </a:t>
            </a:r>
            <a:r>
              <a:rPr dirty="0" sz="1450" spc="-10">
                <a:latin typeface="Times New Roman"/>
                <a:cs typeface="Times New Roman"/>
              </a:rPr>
              <a:t>Carriage</a:t>
            </a:r>
            <a:r>
              <a:rPr dirty="0" sz="1450" spc="100">
                <a:latin typeface="Times New Roman"/>
                <a:cs typeface="Times New Roman"/>
              </a:rPr>
              <a:t> </a:t>
            </a:r>
            <a:r>
              <a:rPr dirty="0" sz="1450" spc="-10">
                <a:latin typeface="Times New Roman"/>
                <a:cs typeface="Times New Roman"/>
              </a:rPr>
              <a:t>paid.’</a:t>
            </a:r>
            <a:endParaRPr sz="1450">
              <a:latin typeface="Times New Roman"/>
              <a:cs typeface="Times New Roman"/>
            </a:endParaRPr>
          </a:p>
          <a:p>
            <a:pPr algn="just" marL="12700" marR="8255" indent="255904">
              <a:lnSpc>
                <a:spcPts val="1730"/>
              </a:lnSpc>
              <a:spcBef>
                <a:spcPts val="700"/>
              </a:spcBef>
            </a:pPr>
            <a:r>
              <a:rPr dirty="0" sz="1450" spc="-10">
                <a:latin typeface="Times New Roman"/>
                <a:cs typeface="Times New Roman"/>
              </a:rPr>
              <a:t>In this juxtaposition, the train </a:t>
            </a:r>
            <a:r>
              <a:rPr dirty="0" sz="1450" spc="-5">
                <a:latin typeface="Times New Roman"/>
                <a:cs typeface="Times New Roman"/>
              </a:rPr>
              <a:t>of </a:t>
            </a:r>
            <a:r>
              <a:rPr dirty="0" sz="1450" spc="-10">
                <a:latin typeface="Times New Roman"/>
                <a:cs typeface="Times New Roman"/>
              </a:rPr>
              <a:t>powder was prepared; and there was now  wanting only an idle hand to fire it</a:t>
            </a:r>
            <a:r>
              <a:rPr dirty="0" sz="1450" spc="30">
                <a:latin typeface="Times New Roman"/>
                <a:cs typeface="Times New Roman"/>
              </a:rPr>
              <a:t> </a:t>
            </a:r>
            <a:r>
              <a:rPr dirty="0" sz="1450" spc="-15">
                <a:latin typeface="Times New Roman"/>
                <a:cs typeface="Times New Roman"/>
              </a:rPr>
              <a:t>off.</a:t>
            </a:r>
            <a:endParaRPr sz="1450">
              <a:latin typeface="Times New Roman"/>
              <a:cs typeface="Times New Roman"/>
            </a:endParaRPr>
          </a:p>
        </p:txBody>
      </p:sp>
      <p:sp>
        <p:nvSpPr>
          <p:cNvPr id="3" name="object 3"/>
          <p:cNvSpPr txBox="1"/>
          <p:nvPr/>
        </p:nvSpPr>
        <p:spPr>
          <a:xfrm>
            <a:off x="876300" y="4670191"/>
            <a:ext cx="5807075" cy="527558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 </a:t>
            </a:r>
            <a:r>
              <a:rPr dirty="0" sz="1450" spc="-70" b="1">
                <a:latin typeface="Times New Roman"/>
                <a:cs typeface="Times New Roman"/>
              </a:rPr>
              <a:t>IV. </a:t>
            </a:r>
            <a:r>
              <a:rPr dirty="0" sz="1450" spc="-10" b="1">
                <a:latin typeface="Times New Roman"/>
                <a:cs typeface="Times New Roman"/>
              </a:rPr>
              <a:t>The Magistrate in the Luggage</a:t>
            </a:r>
            <a:r>
              <a:rPr dirty="0" sz="1450" spc="90" b="1">
                <a:latin typeface="Times New Roman"/>
                <a:cs typeface="Times New Roman"/>
              </a:rPr>
              <a:t> </a:t>
            </a:r>
            <a:r>
              <a:rPr dirty="0" sz="1450" spc="-55" b="1">
                <a:latin typeface="Times New Roman"/>
                <a:cs typeface="Times New Roman"/>
              </a:rPr>
              <a:t>Van</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The city </a:t>
            </a:r>
            <a:r>
              <a:rPr dirty="0" sz="1450" spc="-5">
                <a:latin typeface="Times New Roman"/>
                <a:cs typeface="Times New Roman"/>
              </a:rPr>
              <a:t>of </a:t>
            </a:r>
            <a:r>
              <a:rPr dirty="0" sz="1450" spc="-15">
                <a:latin typeface="Times New Roman"/>
                <a:cs typeface="Times New Roman"/>
              </a:rPr>
              <a:t>Winchester </a:t>
            </a:r>
            <a:r>
              <a:rPr dirty="0" sz="1450" spc="-10">
                <a:latin typeface="Times New Roman"/>
                <a:cs typeface="Times New Roman"/>
              </a:rPr>
              <a:t>is famed for </a:t>
            </a:r>
            <a:r>
              <a:rPr dirty="0" sz="1450" spc="-5">
                <a:latin typeface="Times New Roman"/>
                <a:cs typeface="Times New Roman"/>
              </a:rPr>
              <a:t>a </a:t>
            </a:r>
            <a:r>
              <a:rPr dirty="0" sz="1450" spc="-10">
                <a:latin typeface="Times New Roman"/>
                <a:cs typeface="Times New Roman"/>
              </a:rPr>
              <a:t>cathedral, </a:t>
            </a:r>
            <a:r>
              <a:rPr dirty="0" sz="1450" spc="-5">
                <a:latin typeface="Times New Roman"/>
                <a:cs typeface="Times New Roman"/>
              </a:rPr>
              <a:t>a </a:t>
            </a:r>
            <a:r>
              <a:rPr dirty="0" sz="1450" spc="-10">
                <a:latin typeface="Times New Roman"/>
                <a:cs typeface="Times New Roman"/>
              </a:rPr>
              <a:t>bishop—but </a:t>
            </a:r>
            <a:r>
              <a:rPr dirty="0" sz="1450" spc="-5">
                <a:latin typeface="Times New Roman"/>
                <a:cs typeface="Times New Roman"/>
              </a:rPr>
              <a:t>he </a:t>
            </a:r>
            <a:r>
              <a:rPr dirty="0" sz="1450" spc="-10">
                <a:latin typeface="Times New Roman"/>
                <a:cs typeface="Times New Roman"/>
              </a:rPr>
              <a:t>was  unfortunately killed some years ago while riding—a public school,</a:t>
            </a:r>
            <a:r>
              <a:rPr dirty="0" sz="1450" spc="125">
                <a:latin typeface="Times New Roman"/>
                <a:cs typeface="Times New Roman"/>
              </a:rPr>
              <a:t> </a:t>
            </a:r>
            <a:r>
              <a:rPr dirty="0" sz="1450" spc="-5">
                <a:latin typeface="Times New Roman"/>
                <a:cs typeface="Times New Roman"/>
              </a:rPr>
              <a:t>a  </a:t>
            </a:r>
            <a:r>
              <a:rPr dirty="0" sz="1450" spc="-10">
                <a:latin typeface="Times New Roman"/>
                <a:cs typeface="Times New Roman"/>
              </a:rPr>
              <a:t>considerable assortment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military, </a:t>
            </a:r>
            <a:r>
              <a:rPr dirty="0" sz="1450" spc="-10">
                <a:latin typeface="Times New Roman"/>
                <a:cs typeface="Times New Roman"/>
              </a:rPr>
              <a:t>and the deliberate passage </a:t>
            </a:r>
            <a:r>
              <a:rPr dirty="0" sz="1450" spc="-5">
                <a:latin typeface="Times New Roman"/>
                <a:cs typeface="Times New Roman"/>
              </a:rPr>
              <a:t>of </a:t>
            </a:r>
            <a:r>
              <a:rPr dirty="0" sz="1450" spc="-10">
                <a:latin typeface="Times New Roman"/>
                <a:cs typeface="Times New Roman"/>
              </a:rPr>
              <a:t>the trains  </a:t>
            </a:r>
            <a:r>
              <a:rPr dirty="0" sz="1450" spc="-5">
                <a:latin typeface="Times New Roman"/>
                <a:cs typeface="Times New Roman"/>
              </a:rPr>
              <a:t>of </a:t>
            </a:r>
            <a:r>
              <a:rPr dirty="0" sz="1450" spc="-10">
                <a:latin typeface="Times New Roman"/>
                <a:cs typeface="Times New Roman"/>
              </a:rPr>
              <a:t>the London and </a:t>
            </a:r>
            <a:r>
              <a:rPr dirty="0" sz="1450" spc="-20">
                <a:latin typeface="Times New Roman"/>
                <a:cs typeface="Times New Roman"/>
              </a:rPr>
              <a:t>South-Western </a:t>
            </a:r>
            <a:r>
              <a:rPr dirty="0" sz="1450" spc="-10">
                <a:latin typeface="Times New Roman"/>
                <a:cs typeface="Times New Roman"/>
              </a:rPr>
              <a:t>line. These and many similar associations  would have doubtless crowded </a:t>
            </a:r>
            <a:r>
              <a:rPr dirty="0" sz="1450" spc="-5">
                <a:latin typeface="Times New Roman"/>
                <a:cs typeface="Times New Roman"/>
              </a:rPr>
              <a:t>on </a:t>
            </a:r>
            <a:r>
              <a:rPr dirty="0" sz="1450" spc="-10">
                <a:latin typeface="Times New Roman"/>
                <a:cs typeface="Times New Roman"/>
              </a:rPr>
              <a:t>the mind </a:t>
            </a:r>
            <a:r>
              <a:rPr dirty="0" sz="1450" spc="-5">
                <a:latin typeface="Times New Roman"/>
                <a:cs typeface="Times New Roman"/>
              </a:rPr>
              <a:t>of </a:t>
            </a:r>
            <a:r>
              <a:rPr dirty="0" sz="1450" spc="-10">
                <a:latin typeface="Times New Roman"/>
                <a:cs typeface="Times New Roman"/>
              </a:rPr>
              <a:t>Joseph Finsbury; </a:t>
            </a:r>
            <a:r>
              <a:rPr dirty="0" sz="1450" spc="-5">
                <a:latin typeface="Times New Roman"/>
                <a:cs typeface="Times New Roman"/>
              </a:rPr>
              <a:t>but </a:t>
            </a:r>
            <a:r>
              <a:rPr dirty="0" sz="1450" spc="-10">
                <a:latin typeface="Times New Roman"/>
                <a:cs typeface="Times New Roman"/>
              </a:rPr>
              <a:t>his spirit  had at that time flitted from the railway compartment to </a:t>
            </a:r>
            <a:r>
              <a:rPr dirty="0" sz="1450" spc="-5">
                <a:latin typeface="Times New Roman"/>
                <a:cs typeface="Times New Roman"/>
              </a:rPr>
              <a:t>a </a:t>
            </a:r>
            <a:r>
              <a:rPr dirty="0" sz="1450" spc="-10">
                <a:latin typeface="Times New Roman"/>
                <a:cs typeface="Times New Roman"/>
              </a:rPr>
              <a:t>heaven </a:t>
            </a:r>
            <a:r>
              <a:rPr dirty="0" sz="1450" spc="-5">
                <a:latin typeface="Times New Roman"/>
                <a:cs typeface="Times New Roman"/>
              </a:rPr>
              <a:t>of populous  </a:t>
            </a:r>
            <a:r>
              <a:rPr dirty="0" sz="1450" spc="-10">
                <a:latin typeface="Times New Roman"/>
                <a:cs typeface="Times New Roman"/>
              </a:rPr>
              <a:t>lecture-halls and endless </a:t>
            </a:r>
            <a:r>
              <a:rPr dirty="0" sz="1450" spc="-20">
                <a:latin typeface="Times New Roman"/>
                <a:cs typeface="Times New Roman"/>
              </a:rPr>
              <a:t>oratory. </a:t>
            </a:r>
            <a:r>
              <a:rPr dirty="0" sz="1450" spc="-10">
                <a:latin typeface="Times New Roman"/>
                <a:cs typeface="Times New Roman"/>
              </a:rPr>
              <a:t>His </a:t>
            </a:r>
            <a:r>
              <a:rPr dirty="0" sz="1450" spc="-25">
                <a:latin typeface="Times New Roman"/>
                <a:cs typeface="Times New Roman"/>
              </a:rPr>
              <a:t>body, </a:t>
            </a:r>
            <a:r>
              <a:rPr dirty="0" sz="1450" spc="-10">
                <a:latin typeface="Times New Roman"/>
                <a:cs typeface="Times New Roman"/>
              </a:rPr>
              <a:t>in the meanwhile, lay doubled </a:t>
            </a:r>
            <a:r>
              <a:rPr dirty="0" sz="1450" spc="-5">
                <a:latin typeface="Times New Roman"/>
                <a:cs typeface="Times New Roman"/>
              </a:rPr>
              <a:t>on  </a:t>
            </a:r>
            <a:r>
              <a:rPr dirty="0" sz="1450" spc="-10">
                <a:latin typeface="Times New Roman"/>
                <a:cs typeface="Times New Roman"/>
              </a:rPr>
              <a:t>the cushions, the forage-cap rakishly tilted back after the fashion </a:t>
            </a:r>
            <a:r>
              <a:rPr dirty="0" sz="1450" spc="-5">
                <a:latin typeface="Times New Roman"/>
                <a:cs typeface="Times New Roman"/>
              </a:rPr>
              <a:t>of </a:t>
            </a:r>
            <a:r>
              <a:rPr dirty="0" sz="1450" spc="-10">
                <a:latin typeface="Times New Roman"/>
                <a:cs typeface="Times New Roman"/>
              </a:rPr>
              <a:t>those that  lie in wait for nursery-maids, the </a:t>
            </a:r>
            <a:r>
              <a:rPr dirty="0" sz="1450" spc="-5">
                <a:latin typeface="Times New Roman"/>
                <a:cs typeface="Times New Roman"/>
              </a:rPr>
              <a:t>poor </a:t>
            </a:r>
            <a:r>
              <a:rPr dirty="0" sz="1450" spc="-10">
                <a:latin typeface="Times New Roman"/>
                <a:cs typeface="Times New Roman"/>
              </a:rPr>
              <a:t>old face quiescent, </a:t>
            </a:r>
            <a:r>
              <a:rPr dirty="0" sz="1450" spc="-5">
                <a:latin typeface="Times New Roman"/>
                <a:cs typeface="Times New Roman"/>
              </a:rPr>
              <a:t>one </a:t>
            </a:r>
            <a:r>
              <a:rPr dirty="0" sz="1450" spc="-10">
                <a:latin typeface="Times New Roman"/>
                <a:cs typeface="Times New Roman"/>
              </a:rPr>
              <a:t>arm clutching to  his heart </a:t>
            </a:r>
            <a:r>
              <a:rPr dirty="0" sz="1450" spc="-20">
                <a:latin typeface="Times New Roman"/>
                <a:cs typeface="Times New Roman"/>
              </a:rPr>
              <a:t>Lloyd’s </a:t>
            </a:r>
            <a:r>
              <a:rPr dirty="0" sz="1450" spc="-30">
                <a:latin typeface="Times New Roman"/>
                <a:cs typeface="Times New Roman"/>
              </a:rPr>
              <a:t>Weekly</a:t>
            </a:r>
            <a:r>
              <a:rPr dirty="0" sz="1450" spc="20">
                <a:latin typeface="Times New Roman"/>
                <a:cs typeface="Times New Roman"/>
              </a:rPr>
              <a:t> </a:t>
            </a:r>
            <a:r>
              <a:rPr dirty="0" sz="1450" spc="-20">
                <a:latin typeface="Times New Roman"/>
                <a:cs typeface="Times New Roman"/>
              </a:rPr>
              <a:t>Newspaper.</a:t>
            </a:r>
            <a:endParaRPr sz="1450">
              <a:latin typeface="Times New Roman"/>
              <a:cs typeface="Times New Roman"/>
            </a:endParaRPr>
          </a:p>
          <a:p>
            <a:pPr algn="just" marL="12700" marR="5080" indent="255904">
              <a:lnSpc>
                <a:spcPts val="1730"/>
              </a:lnSpc>
              <a:spcBef>
                <a:spcPts val="705"/>
              </a:spcBef>
            </a:pPr>
            <a:r>
              <a:rPr dirty="0" sz="1450" spc="-60">
                <a:latin typeface="Times New Roman"/>
                <a:cs typeface="Times New Roman"/>
              </a:rPr>
              <a:t>To </a:t>
            </a:r>
            <a:r>
              <a:rPr dirty="0" sz="1450" spc="-10">
                <a:latin typeface="Times New Roman"/>
                <a:cs typeface="Times New Roman"/>
              </a:rPr>
              <a:t>him, thus unconscious, enter and exeunt again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voyagers. These  two had saved the train and </a:t>
            </a:r>
            <a:r>
              <a:rPr dirty="0" sz="1450" spc="-5">
                <a:latin typeface="Times New Roman"/>
                <a:cs typeface="Times New Roman"/>
              </a:rPr>
              <a:t>no </a:t>
            </a:r>
            <a:r>
              <a:rPr dirty="0" sz="1450" spc="-10">
                <a:latin typeface="Times New Roman"/>
                <a:cs typeface="Times New Roman"/>
              </a:rPr>
              <a:t>more. A tandem </a:t>
            </a:r>
            <a:r>
              <a:rPr dirty="0" sz="1450" spc="-15">
                <a:latin typeface="Times New Roman"/>
                <a:cs typeface="Times New Roman"/>
              </a:rPr>
              <a:t>urged </a:t>
            </a:r>
            <a:r>
              <a:rPr dirty="0" sz="1450" spc="-10">
                <a:latin typeface="Times New Roman"/>
                <a:cs typeface="Times New Roman"/>
              </a:rPr>
              <a:t>to its last speed, an act  </a:t>
            </a:r>
            <a:r>
              <a:rPr dirty="0" sz="1450" spc="-5">
                <a:latin typeface="Times New Roman"/>
                <a:cs typeface="Times New Roman"/>
              </a:rPr>
              <a:t>of </a:t>
            </a:r>
            <a:r>
              <a:rPr dirty="0" sz="1450" spc="-10">
                <a:latin typeface="Times New Roman"/>
                <a:cs typeface="Times New Roman"/>
              </a:rPr>
              <a:t>something closely bordering </a:t>
            </a:r>
            <a:r>
              <a:rPr dirty="0" sz="1450" spc="-5">
                <a:latin typeface="Times New Roman"/>
                <a:cs typeface="Times New Roman"/>
              </a:rPr>
              <a:t>on </a:t>
            </a:r>
            <a:r>
              <a:rPr dirty="0" sz="1450" spc="-10">
                <a:latin typeface="Times New Roman"/>
                <a:cs typeface="Times New Roman"/>
              </a:rPr>
              <a:t>brigandage at the ticket </a:t>
            </a:r>
            <a:r>
              <a:rPr dirty="0" sz="1450" spc="-15">
                <a:latin typeface="Times New Roman"/>
                <a:cs typeface="Times New Roman"/>
              </a:rPr>
              <a:t>office,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spasm  </a:t>
            </a:r>
            <a:r>
              <a:rPr dirty="0" sz="1450" spc="-5">
                <a:latin typeface="Times New Roman"/>
                <a:cs typeface="Times New Roman"/>
              </a:rPr>
              <a:t>of </a:t>
            </a:r>
            <a:r>
              <a:rPr dirty="0" sz="1450" spc="-10">
                <a:latin typeface="Times New Roman"/>
                <a:cs typeface="Times New Roman"/>
              </a:rPr>
              <a:t>running, had </a:t>
            </a:r>
            <a:r>
              <a:rPr dirty="0" sz="1450" spc="-5">
                <a:latin typeface="Times New Roman"/>
                <a:cs typeface="Times New Roman"/>
              </a:rPr>
              <a:t>brought </a:t>
            </a:r>
            <a:r>
              <a:rPr dirty="0" sz="1450" spc="-10">
                <a:latin typeface="Times New Roman"/>
                <a:cs typeface="Times New Roman"/>
              </a:rPr>
              <a:t>them </a:t>
            </a:r>
            <a:r>
              <a:rPr dirty="0" sz="1450" spc="-5">
                <a:latin typeface="Times New Roman"/>
                <a:cs typeface="Times New Roman"/>
              </a:rPr>
              <a:t>on </a:t>
            </a:r>
            <a:r>
              <a:rPr dirty="0" sz="1450" spc="-10">
                <a:latin typeface="Times New Roman"/>
                <a:cs typeface="Times New Roman"/>
              </a:rPr>
              <a:t>the platform just as the engine uttered its  departing snort. There was </a:t>
            </a:r>
            <a:r>
              <a:rPr dirty="0" sz="1450" spc="-5">
                <a:latin typeface="Times New Roman"/>
                <a:cs typeface="Times New Roman"/>
              </a:rPr>
              <a:t>but one </a:t>
            </a:r>
            <a:r>
              <a:rPr dirty="0" sz="1450" spc="-10">
                <a:latin typeface="Times New Roman"/>
                <a:cs typeface="Times New Roman"/>
              </a:rPr>
              <a:t>carriage easily within their reach; and they  had sprung into it, and the leader and elder already had his feet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observed Mr</a:t>
            </a:r>
            <a:r>
              <a:rPr dirty="0" sz="1450">
                <a:latin typeface="Times New Roman"/>
                <a:cs typeface="Times New Roman"/>
              </a:rPr>
              <a:t> </a:t>
            </a:r>
            <a:r>
              <a:rPr dirty="0" sz="1450" spc="-20">
                <a:latin typeface="Times New Roman"/>
                <a:cs typeface="Times New Roman"/>
              </a:rPr>
              <a:t>Finsbury.</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‘Good God!’ </a:t>
            </a:r>
            <a:r>
              <a:rPr dirty="0" sz="1450" spc="-5">
                <a:latin typeface="Times New Roman"/>
                <a:cs typeface="Times New Roman"/>
              </a:rPr>
              <a:t>he </a:t>
            </a:r>
            <a:r>
              <a:rPr dirty="0" sz="1450" spc="-10">
                <a:latin typeface="Times New Roman"/>
                <a:cs typeface="Times New Roman"/>
              </a:rPr>
              <a:t>cried. ‘Uncle Joseph! This’ll never</a:t>
            </a:r>
            <a:r>
              <a:rPr dirty="0" sz="1450" spc="-75">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backed </a:t>
            </a:r>
            <a:r>
              <a:rPr dirty="0" sz="1450" spc="-5">
                <a:latin typeface="Times New Roman"/>
                <a:cs typeface="Times New Roman"/>
              </a:rPr>
              <a:t>out, </a:t>
            </a:r>
            <a:r>
              <a:rPr dirty="0" sz="1450" spc="-10">
                <a:latin typeface="Times New Roman"/>
                <a:cs typeface="Times New Roman"/>
              </a:rPr>
              <a:t>almost upsetting his companion, and once more closed  the </a:t>
            </a:r>
            <a:r>
              <a:rPr dirty="0" sz="1450" spc="-5">
                <a:latin typeface="Times New Roman"/>
                <a:cs typeface="Times New Roman"/>
              </a:rPr>
              <a:t>door upon </a:t>
            </a:r>
            <a:r>
              <a:rPr dirty="0" sz="1450" spc="-10">
                <a:latin typeface="Times New Roman"/>
                <a:cs typeface="Times New Roman"/>
              </a:rPr>
              <a:t>the sleeping</a:t>
            </a:r>
            <a:r>
              <a:rPr dirty="0" sz="1450">
                <a:latin typeface="Times New Roman"/>
                <a:cs typeface="Times New Roman"/>
              </a:rPr>
              <a:t> </a:t>
            </a:r>
            <a:r>
              <a:rPr dirty="0" sz="1450" spc="-10">
                <a:latin typeface="Times New Roman"/>
                <a:cs typeface="Times New Roman"/>
              </a:rPr>
              <a:t>patriarch.</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346"/>
            <a:ext cx="5807710" cy="932370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other little </a:t>
            </a:r>
            <a:r>
              <a:rPr dirty="0" sz="1450" spc="-5">
                <a:latin typeface="Times New Roman"/>
                <a:cs typeface="Times New Roman"/>
              </a:rPr>
              <a:t>boys </a:t>
            </a:r>
            <a:r>
              <a:rPr dirty="0" sz="1450" spc="-10">
                <a:latin typeface="Times New Roman"/>
                <a:cs typeface="Times New Roman"/>
              </a:rPr>
              <a:t>and girls with cake and</a:t>
            </a:r>
            <a:r>
              <a:rPr dirty="0" sz="1450" spc="25">
                <a:latin typeface="Times New Roman"/>
                <a:cs typeface="Times New Roman"/>
              </a:rPr>
              <a:t> </a:t>
            </a:r>
            <a:r>
              <a:rPr dirty="0" sz="1450" spc="-10">
                <a:latin typeface="Times New Roman"/>
                <a:cs typeface="Times New Roman"/>
              </a:rPr>
              <a:t>wine.</a:t>
            </a:r>
            <a:endParaRPr sz="1450">
              <a:latin typeface="Times New Roman"/>
              <a:cs typeface="Times New Roman"/>
            </a:endParaRPr>
          </a:p>
          <a:p>
            <a:pPr algn="just" marL="12700" marR="6350" indent="255904">
              <a:lnSpc>
                <a:spcPts val="1730"/>
              </a:lnSpc>
              <a:spcBef>
                <a:spcPts val="870"/>
              </a:spcBef>
            </a:pPr>
            <a:r>
              <a:rPr dirty="0" sz="1450" spc="-10">
                <a:latin typeface="Times New Roman"/>
                <a:cs typeface="Times New Roman"/>
              </a:rPr>
              <a:t>In the year </a:t>
            </a:r>
            <a:r>
              <a:rPr dirty="0" sz="1450" spc="-5">
                <a:latin typeface="Times New Roman"/>
                <a:cs typeface="Times New Roman"/>
              </a:rPr>
              <a:t>1840 </a:t>
            </a:r>
            <a:r>
              <a:rPr dirty="0" sz="1450" spc="-10">
                <a:latin typeface="Times New Roman"/>
                <a:cs typeface="Times New Roman"/>
              </a:rPr>
              <a:t>the thirty-seven were all alive; in </a:t>
            </a:r>
            <a:r>
              <a:rPr dirty="0" sz="1450" spc="-5">
                <a:latin typeface="Times New Roman"/>
                <a:cs typeface="Times New Roman"/>
              </a:rPr>
              <a:t>1850 </a:t>
            </a:r>
            <a:r>
              <a:rPr dirty="0" sz="1450" spc="-10">
                <a:latin typeface="Times New Roman"/>
                <a:cs typeface="Times New Roman"/>
              </a:rPr>
              <a:t>their number had  decreased </a:t>
            </a:r>
            <a:r>
              <a:rPr dirty="0" sz="1450" spc="-5">
                <a:latin typeface="Times New Roman"/>
                <a:cs typeface="Times New Roman"/>
              </a:rPr>
              <a:t>by </a:t>
            </a:r>
            <a:r>
              <a:rPr dirty="0" sz="1450" spc="-10">
                <a:latin typeface="Times New Roman"/>
                <a:cs typeface="Times New Roman"/>
              </a:rPr>
              <a:t>six; in </a:t>
            </a:r>
            <a:r>
              <a:rPr dirty="0" sz="1450" spc="-5">
                <a:latin typeface="Times New Roman"/>
                <a:cs typeface="Times New Roman"/>
              </a:rPr>
              <a:t>1856 </a:t>
            </a:r>
            <a:r>
              <a:rPr dirty="0" sz="1450" spc="-10">
                <a:latin typeface="Times New Roman"/>
                <a:cs typeface="Times New Roman"/>
              </a:rPr>
              <a:t>and </a:t>
            </a:r>
            <a:r>
              <a:rPr dirty="0" sz="1450" spc="-5">
                <a:latin typeface="Times New Roman"/>
                <a:cs typeface="Times New Roman"/>
              </a:rPr>
              <a:t>1857 </a:t>
            </a:r>
            <a:r>
              <a:rPr dirty="0" sz="1450" spc="-10">
                <a:latin typeface="Times New Roman"/>
                <a:cs typeface="Times New Roman"/>
              </a:rPr>
              <a:t>business was more </a:t>
            </a:r>
            <a:r>
              <a:rPr dirty="0" sz="1450" spc="-20">
                <a:latin typeface="Times New Roman"/>
                <a:cs typeface="Times New Roman"/>
              </a:rPr>
              <a:t>lively, </a:t>
            </a:r>
            <a:r>
              <a:rPr dirty="0" sz="1450" spc="-10">
                <a:latin typeface="Times New Roman"/>
                <a:cs typeface="Times New Roman"/>
              </a:rPr>
              <a:t>for the Crimea  and the Mutiny carried </a:t>
            </a:r>
            <a:r>
              <a:rPr dirty="0" sz="1450" spc="-15">
                <a:latin typeface="Times New Roman"/>
                <a:cs typeface="Times New Roman"/>
              </a:rPr>
              <a:t>off </a:t>
            </a:r>
            <a:r>
              <a:rPr dirty="0" sz="1450" spc="-5">
                <a:latin typeface="Times New Roman"/>
                <a:cs typeface="Times New Roman"/>
              </a:rPr>
              <a:t>no </a:t>
            </a:r>
            <a:r>
              <a:rPr dirty="0" sz="1450" spc="-10">
                <a:latin typeface="Times New Roman"/>
                <a:cs typeface="Times New Roman"/>
              </a:rPr>
              <a:t>less than nine. There remained in </a:t>
            </a:r>
            <a:r>
              <a:rPr dirty="0" sz="1450" spc="-5">
                <a:latin typeface="Times New Roman"/>
                <a:cs typeface="Times New Roman"/>
              </a:rPr>
              <a:t>1870 but </a:t>
            </a:r>
            <a:r>
              <a:rPr dirty="0" sz="1450" spc="-10">
                <a:latin typeface="Times New Roman"/>
                <a:cs typeface="Times New Roman"/>
              </a:rPr>
              <a:t>five  </a:t>
            </a:r>
            <a:r>
              <a:rPr dirty="0" sz="1450" spc="-5">
                <a:latin typeface="Times New Roman"/>
                <a:cs typeface="Times New Roman"/>
              </a:rPr>
              <a:t>of </a:t>
            </a:r>
            <a:r>
              <a:rPr dirty="0" sz="1450" spc="-10">
                <a:latin typeface="Times New Roman"/>
                <a:cs typeface="Times New Roman"/>
              </a:rPr>
              <a:t>the original members, and at the date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story, </a:t>
            </a:r>
            <a:r>
              <a:rPr dirty="0" sz="1450" spc="-10">
                <a:latin typeface="Times New Roman"/>
                <a:cs typeface="Times New Roman"/>
              </a:rPr>
              <a:t>including the two  Finsburys, </a:t>
            </a:r>
            <a:r>
              <a:rPr dirty="0" sz="1450" spc="-5">
                <a:latin typeface="Times New Roman"/>
                <a:cs typeface="Times New Roman"/>
              </a:rPr>
              <a:t>but </a:t>
            </a:r>
            <a:r>
              <a:rPr dirty="0" sz="1450" spc="-10">
                <a:latin typeface="Times New Roman"/>
                <a:cs typeface="Times New Roman"/>
              </a:rPr>
              <a:t>three.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By this time Masterman was in his seventy-third year; </a:t>
            </a:r>
            <a:r>
              <a:rPr dirty="0" sz="1450" spc="-5">
                <a:latin typeface="Times New Roman"/>
                <a:cs typeface="Times New Roman"/>
              </a:rPr>
              <a:t>he </a:t>
            </a:r>
            <a:r>
              <a:rPr dirty="0" sz="1450" spc="-10">
                <a:latin typeface="Times New Roman"/>
                <a:cs typeface="Times New Roman"/>
              </a:rPr>
              <a:t>had long  complained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effects </a:t>
            </a:r>
            <a:r>
              <a:rPr dirty="0" sz="1450" spc="-5">
                <a:latin typeface="Times New Roman"/>
                <a:cs typeface="Times New Roman"/>
              </a:rPr>
              <a:t>of </a:t>
            </a:r>
            <a:r>
              <a:rPr dirty="0" sz="1450" spc="-10">
                <a:latin typeface="Times New Roman"/>
                <a:cs typeface="Times New Roman"/>
              </a:rPr>
              <a:t>age, had long since retired from business, and  now lived in absolute seclusion under the roof </a:t>
            </a:r>
            <a:r>
              <a:rPr dirty="0" sz="1450" spc="-5">
                <a:latin typeface="Times New Roman"/>
                <a:cs typeface="Times New Roman"/>
              </a:rPr>
              <a:t>of </a:t>
            </a:r>
            <a:r>
              <a:rPr dirty="0" sz="1450" spc="-10">
                <a:latin typeface="Times New Roman"/>
                <a:cs typeface="Times New Roman"/>
              </a:rPr>
              <a:t>his son Michael, the well-  known </a:t>
            </a:r>
            <a:r>
              <a:rPr dirty="0" sz="1450" spc="-15">
                <a:latin typeface="Times New Roman"/>
                <a:cs typeface="Times New Roman"/>
              </a:rPr>
              <a:t>solicitor. </a:t>
            </a:r>
            <a:r>
              <a:rPr dirty="0" sz="1450" spc="-10">
                <a:latin typeface="Times New Roman"/>
                <a:cs typeface="Times New Roman"/>
              </a:rPr>
              <a:t>Joseph, </a:t>
            </a:r>
            <a:r>
              <a:rPr dirty="0" sz="1450" spc="-5">
                <a:latin typeface="Times New Roman"/>
                <a:cs typeface="Times New Roman"/>
              </a:rPr>
              <a:t>on </a:t>
            </a:r>
            <a:r>
              <a:rPr dirty="0" sz="1450" spc="-10">
                <a:latin typeface="Times New Roman"/>
                <a:cs typeface="Times New Roman"/>
              </a:rPr>
              <a:t>the other hand, was still </a:t>
            </a:r>
            <a:r>
              <a:rPr dirty="0" sz="1450" spc="-5">
                <a:latin typeface="Times New Roman"/>
                <a:cs typeface="Times New Roman"/>
              </a:rPr>
              <a:t>up </a:t>
            </a:r>
            <a:r>
              <a:rPr dirty="0" sz="1450" spc="-10">
                <a:latin typeface="Times New Roman"/>
                <a:cs typeface="Times New Roman"/>
              </a:rPr>
              <a:t>and about, and still  presented </a:t>
            </a:r>
            <a:r>
              <a:rPr dirty="0" sz="1450" spc="-5">
                <a:latin typeface="Times New Roman"/>
                <a:cs typeface="Times New Roman"/>
              </a:rPr>
              <a:t>but a </a:t>
            </a:r>
            <a:r>
              <a:rPr dirty="0" sz="1450" spc="-10">
                <a:latin typeface="Times New Roman"/>
                <a:cs typeface="Times New Roman"/>
              </a:rPr>
              <a:t>semi-venerable figure </a:t>
            </a:r>
            <a:r>
              <a:rPr dirty="0" sz="1450" spc="-5">
                <a:latin typeface="Times New Roman"/>
                <a:cs typeface="Times New Roman"/>
              </a:rPr>
              <a:t>on </a:t>
            </a:r>
            <a:r>
              <a:rPr dirty="0" sz="1450" spc="-10">
                <a:latin typeface="Times New Roman"/>
                <a:cs typeface="Times New Roman"/>
              </a:rPr>
              <a:t>the streets in which </a:t>
            </a:r>
            <a:r>
              <a:rPr dirty="0" sz="1450" spc="-5">
                <a:latin typeface="Times New Roman"/>
                <a:cs typeface="Times New Roman"/>
              </a:rPr>
              <a:t>he </a:t>
            </a:r>
            <a:r>
              <a:rPr dirty="0" sz="1450" spc="-10">
                <a:latin typeface="Times New Roman"/>
                <a:cs typeface="Times New Roman"/>
              </a:rPr>
              <a:t>loved to  </a:t>
            </a:r>
            <a:r>
              <a:rPr dirty="0" sz="1450" spc="-20">
                <a:latin typeface="Times New Roman"/>
                <a:cs typeface="Times New Roman"/>
              </a:rPr>
              <a:t>wander. </a:t>
            </a:r>
            <a:r>
              <a:rPr dirty="0" sz="1450" spc="-10">
                <a:latin typeface="Times New Roman"/>
                <a:cs typeface="Times New Roman"/>
              </a:rPr>
              <a:t>This was the more to </a:t>
            </a:r>
            <a:r>
              <a:rPr dirty="0" sz="1450" spc="-5">
                <a:latin typeface="Times New Roman"/>
                <a:cs typeface="Times New Roman"/>
              </a:rPr>
              <a:t>be </a:t>
            </a:r>
            <a:r>
              <a:rPr dirty="0" sz="1450" spc="-10">
                <a:latin typeface="Times New Roman"/>
                <a:cs typeface="Times New Roman"/>
              </a:rPr>
              <a:t>deplored because Masterman had led (even to  the least particular) </a:t>
            </a:r>
            <a:r>
              <a:rPr dirty="0" sz="1450" spc="-5">
                <a:latin typeface="Times New Roman"/>
                <a:cs typeface="Times New Roman"/>
              </a:rPr>
              <a:t>a </a:t>
            </a:r>
            <a:r>
              <a:rPr dirty="0" sz="1450" spc="-10">
                <a:latin typeface="Times New Roman"/>
                <a:cs typeface="Times New Roman"/>
              </a:rPr>
              <a:t>model British life. </a:t>
            </a:r>
            <a:r>
              <a:rPr dirty="0" sz="1450" spc="-20">
                <a:latin typeface="Times New Roman"/>
                <a:cs typeface="Times New Roman"/>
              </a:rPr>
              <a:t>Industry, regularity, </a:t>
            </a:r>
            <a:r>
              <a:rPr dirty="0" sz="1450" spc="-15">
                <a:latin typeface="Times New Roman"/>
                <a:cs typeface="Times New Roman"/>
              </a:rPr>
              <a:t>respectability,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preference for the four per cents are understood to </a:t>
            </a:r>
            <a:r>
              <a:rPr dirty="0" sz="1450" spc="-5">
                <a:latin typeface="Times New Roman"/>
                <a:cs typeface="Times New Roman"/>
              </a:rPr>
              <a:t>be </a:t>
            </a:r>
            <a:r>
              <a:rPr dirty="0" sz="1450" spc="-10">
                <a:latin typeface="Times New Roman"/>
                <a:cs typeface="Times New Roman"/>
              </a:rPr>
              <a:t>the very foundations </a:t>
            </a:r>
            <a:r>
              <a:rPr dirty="0" sz="1450" spc="-5">
                <a:latin typeface="Times New Roman"/>
                <a:cs typeface="Times New Roman"/>
              </a:rPr>
              <a:t>of  a </a:t>
            </a:r>
            <a:r>
              <a:rPr dirty="0" sz="1450" spc="-10">
                <a:latin typeface="Times New Roman"/>
                <a:cs typeface="Times New Roman"/>
              </a:rPr>
              <a:t>green old age. All these Masterman had eminently displayed, and here </a:t>
            </a:r>
            <a:r>
              <a:rPr dirty="0" sz="1450" spc="-5">
                <a:latin typeface="Times New Roman"/>
                <a:cs typeface="Times New Roman"/>
              </a:rPr>
              <a:t>he  </a:t>
            </a:r>
            <a:r>
              <a:rPr dirty="0" sz="1450" spc="-10">
                <a:latin typeface="Times New Roman"/>
                <a:cs typeface="Times New Roman"/>
              </a:rPr>
              <a:t>was, ab agendo, at seventy-three; while Joseph, barely two years </a:t>
            </a:r>
            <a:r>
              <a:rPr dirty="0" sz="1450" spc="-15">
                <a:latin typeface="Times New Roman"/>
                <a:cs typeface="Times New Roman"/>
              </a:rPr>
              <a:t>younger, </a:t>
            </a:r>
            <a:r>
              <a:rPr dirty="0" sz="1450" spc="-10">
                <a:latin typeface="Times New Roman"/>
                <a:cs typeface="Times New Roman"/>
              </a:rPr>
              <a:t>and  in the most excellent preservation, had disgraced himself through life </a:t>
            </a:r>
            <a:r>
              <a:rPr dirty="0" sz="1450" spc="-5">
                <a:latin typeface="Times New Roman"/>
                <a:cs typeface="Times New Roman"/>
              </a:rPr>
              <a:t>by  </a:t>
            </a:r>
            <a:r>
              <a:rPr dirty="0" sz="1450" spc="-10">
                <a:latin typeface="Times New Roman"/>
                <a:cs typeface="Times New Roman"/>
              </a:rPr>
              <a:t>idleness and </a:t>
            </a:r>
            <a:r>
              <a:rPr dirty="0" sz="1450" spc="-15">
                <a:latin typeface="Times New Roman"/>
                <a:cs typeface="Times New Roman"/>
              </a:rPr>
              <a:t>eccentricity. </a:t>
            </a:r>
            <a:r>
              <a:rPr dirty="0" sz="1450" spc="-10">
                <a:latin typeface="Times New Roman"/>
                <a:cs typeface="Times New Roman"/>
              </a:rPr>
              <a:t>Embarked in the leather trade, </a:t>
            </a:r>
            <a:r>
              <a:rPr dirty="0" sz="1450" spc="-5">
                <a:latin typeface="Times New Roman"/>
                <a:cs typeface="Times New Roman"/>
              </a:rPr>
              <a:t>he </a:t>
            </a:r>
            <a:r>
              <a:rPr dirty="0" sz="1450" spc="-10">
                <a:latin typeface="Times New Roman"/>
                <a:cs typeface="Times New Roman"/>
              </a:rPr>
              <a:t>had early wearied  </a:t>
            </a:r>
            <a:r>
              <a:rPr dirty="0" sz="1450" spc="-5">
                <a:latin typeface="Times New Roman"/>
                <a:cs typeface="Times New Roman"/>
              </a:rPr>
              <a:t>of </a:t>
            </a:r>
            <a:r>
              <a:rPr dirty="0" sz="1450" spc="-10">
                <a:latin typeface="Times New Roman"/>
                <a:cs typeface="Times New Roman"/>
              </a:rPr>
              <a:t>business, for which </a:t>
            </a:r>
            <a:r>
              <a:rPr dirty="0" sz="1450" spc="-5">
                <a:latin typeface="Times New Roman"/>
                <a:cs typeface="Times New Roman"/>
              </a:rPr>
              <a:t>he </a:t>
            </a:r>
            <a:r>
              <a:rPr dirty="0" sz="1450" spc="-10">
                <a:latin typeface="Times New Roman"/>
                <a:cs typeface="Times New Roman"/>
              </a:rPr>
              <a:t>was supposed to have small parts. A taste for general  information, </a:t>
            </a:r>
            <a:r>
              <a:rPr dirty="0" sz="1450" spc="-5">
                <a:latin typeface="Times New Roman"/>
                <a:cs typeface="Times New Roman"/>
              </a:rPr>
              <a:t>not </a:t>
            </a:r>
            <a:r>
              <a:rPr dirty="0" sz="1450" spc="-10">
                <a:latin typeface="Times New Roman"/>
                <a:cs typeface="Times New Roman"/>
              </a:rPr>
              <a:t>promptly checked, had soon begun to sap his manhood. There  is </a:t>
            </a:r>
            <a:r>
              <a:rPr dirty="0" sz="1450" spc="-5">
                <a:latin typeface="Times New Roman"/>
                <a:cs typeface="Times New Roman"/>
              </a:rPr>
              <a:t>no </a:t>
            </a:r>
            <a:r>
              <a:rPr dirty="0" sz="1450" spc="-10">
                <a:latin typeface="Times New Roman"/>
                <a:cs typeface="Times New Roman"/>
              </a:rPr>
              <a:t>passion more debilitating to the mind, unless, perhaps, it </a:t>
            </a:r>
            <a:r>
              <a:rPr dirty="0" sz="1450" spc="-5">
                <a:latin typeface="Times New Roman"/>
                <a:cs typeface="Times New Roman"/>
              </a:rPr>
              <a:t>be </a:t>
            </a:r>
            <a:r>
              <a:rPr dirty="0" sz="1450" spc="-10">
                <a:latin typeface="Times New Roman"/>
                <a:cs typeface="Times New Roman"/>
              </a:rPr>
              <a:t>that itch </a:t>
            </a:r>
            <a:r>
              <a:rPr dirty="0" sz="1450" spc="-5">
                <a:latin typeface="Times New Roman"/>
                <a:cs typeface="Times New Roman"/>
              </a:rPr>
              <a:t>of  </a:t>
            </a:r>
            <a:r>
              <a:rPr dirty="0" sz="1450" spc="-10">
                <a:latin typeface="Times New Roman"/>
                <a:cs typeface="Times New Roman"/>
              </a:rPr>
              <a:t>public speaking which it </a:t>
            </a:r>
            <a:r>
              <a:rPr dirty="0" sz="1450" spc="-5">
                <a:latin typeface="Times New Roman"/>
                <a:cs typeface="Times New Roman"/>
              </a:rPr>
              <a:t>not </a:t>
            </a:r>
            <a:r>
              <a:rPr dirty="0" sz="1450" spc="-10">
                <a:latin typeface="Times New Roman"/>
                <a:cs typeface="Times New Roman"/>
              </a:rPr>
              <a:t>infrequently accompanies </a:t>
            </a:r>
            <a:r>
              <a:rPr dirty="0" sz="1450" spc="-5">
                <a:latin typeface="Times New Roman"/>
                <a:cs typeface="Times New Roman"/>
              </a:rPr>
              <a:t>or </a:t>
            </a:r>
            <a:r>
              <a:rPr dirty="0" sz="1450" spc="-10">
                <a:latin typeface="Times New Roman"/>
                <a:cs typeface="Times New Roman"/>
              </a:rPr>
              <a:t>begets. The two  were conjoined in the case </a:t>
            </a:r>
            <a:r>
              <a:rPr dirty="0" sz="1450" spc="-5">
                <a:latin typeface="Times New Roman"/>
                <a:cs typeface="Times New Roman"/>
              </a:rPr>
              <a:t>of </a:t>
            </a:r>
            <a:r>
              <a:rPr dirty="0" sz="1450" spc="-10">
                <a:latin typeface="Times New Roman"/>
                <a:cs typeface="Times New Roman"/>
              </a:rPr>
              <a:t>Joseph; the acute stage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double </a:t>
            </a:r>
            <a:r>
              <a:rPr dirty="0" sz="1450" spc="-25">
                <a:latin typeface="Times New Roman"/>
                <a:cs typeface="Times New Roman"/>
              </a:rPr>
              <a:t>malady,  </a:t>
            </a:r>
            <a:r>
              <a:rPr dirty="0" sz="1450" spc="-10">
                <a:latin typeface="Times New Roman"/>
                <a:cs typeface="Times New Roman"/>
              </a:rPr>
              <a:t>that in which the patient delivers gratuitous lectures, soon declared itself with  </a:t>
            </a:r>
            <a:r>
              <a:rPr dirty="0" sz="1450" spc="-20">
                <a:latin typeface="Times New Roman"/>
                <a:cs typeface="Times New Roman"/>
              </a:rPr>
              <a:t>severity,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many years had passed over his head before </a:t>
            </a:r>
            <a:r>
              <a:rPr dirty="0" sz="1450" spc="-5">
                <a:latin typeface="Times New Roman"/>
                <a:cs typeface="Times New Roman"/>
              </a:rPr>
              <a:t>he </a:t>
            </a:r>
            <a:r>
              <a:rPr dirty="0" sz="1450" spc="-10">
                <a:latin typeface="Times New Roman"/>
                <a:cs typeface="Times New Roman"/>
              </a:rPr>
              <a:t>would have  travelled thirty miles to address an infant school. He was </a:t>
            </a:r>
            <a:r>
              <a:rPr dirty="0" sz="1450" spc="-5">
                <a:latin typeface="Times New Roman"/>
                <a:cs typeface="Times New Roman"/>
              </a:rPr>
              <a:t>no </a:t>
            </a:r>
            <a:r>
              <a:rPr dirty="0" sz="1450" spc="-10">
                <a:latin typeface="Times New Roman"/>
                <a:cs typeface="Times New Roman"/>
              </a:rPr>
              <a:t>student; his  reading was confined to elementary textbooks and the daily papers;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even fly as high as cyclopedias; life,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say, </a:t>
            </a:r>
            <a:r>
              <a:rPr dirty="0" sz="1450" spc="-10">
                <a:latin typeface="Times New Roman"/>
                <a:cs typeface="Times New Roman"/>
              </a:rPr>
              <a:t>was his volume. His  lectures were </a:t>
            </a:r>
            <a:r>
              <a:rPr dirty="0" sz="1450" spc="-5">
                <a:latin typeface="Times New Roman"/>
                <a:cs typeface="Times New Roman"/>
              </a:rPr>
              <a:t>not </a:t>
            </a:r>
            <a:r>
              <a:rPr dirty="0" sz="1450" spc="-10">
                <a:latin typeface="Times New Roman"/>
                <a:cs typeface="Times New Roman"/>
              </a:rPr>
              <a:t>meant, </a:t>
            </a:r>
            <a:r>
              <a:rPr dirty="0" sz="1450" spc="-5">
                <a:latin typeface="Times New Roman"/>
                <a:cs typeface="Times New Roman"/>
              </a:rPr>
              <a:t>he </a:t>
            </a:r>
            <a:r>
              <a:rPr dirty="0" sz="1450" spc="-10">
                <a:latin typeface="Times New Roman"/>
                <a:cs typeface="Times New Roman"/>
              </a:rPr>
              <a:t>would declare, for college professors; they were  addressed direct to ‘the great heart </a:t>
            </a:r>
            <a:r>
              <a:rPr dirty="0" sz="1450" spc="-5">
                <a:latin typeface="Times New Roman"/>
                <a:cs typeface="Times New Roman"/>
              </a:rPr>
              <a:t>of </a:t>
            </a:r>
            <a:r>
              <a:rPr dirty="0" sz="1450" spc="-10">
                <a:latin typeface="Times New Roman"/>
                <a:cs typeface="Times New Roman"/>
              </a:rPr>
              <a:t>the people’, and the heart </a:t>
            </a:r>
            <a:r>
              <a:rPr dirty="0" sz="1450" spc="-5">
                <a:latin typeface="Times New Roman"/>
                <a:cs typeface="Times New Roman"/>
              </a:rPr>
              <a:t>of </a:t>
            </a:r>
            <a:r>
              <a:rPr dirty="0" sz="1450" spc="-10">
                <a:latin typeface="Times New Roman"/>
                <a:cs typeface="Times New Roman"/>
              </a:rPr>
              <a:t>the people  must certainly </a:t>
            </a:r>
            <a:r>
              <a:rPr dirty="0" sz="1450" spc="-5">
                <a:latin typeface="Times New Roman"/>
                <a:cs typeface="Times New Roman"/>
              </a:rPr>
              <a:t>be </a:t>
            </a:r>
            <a:r>
              <a:rPr dirty="0" sz="1450" spc="-10">
                <a:latin typeface="Times New Roman"/>
                <a:cs typeface="Times New Roman"/>
              </a:rPr>
              <a:t>sounder than its head, for his lucubrations were received  with </a:t>
            </a:r>
            <a:r>
              <a:rPr dirty="0" sz="1450" spc="-20">
                <a:latin typeface="Times New Roman"/>
                <a:cs typeface="Times New Roman"/>
              </a:rPr>
              <a:t>favour. </a:t>
            </a:r>
            <a:r>
              <a:rPr dirty="0" sz="1450" spc="-10">
                <a:latin typeface="Times New Roman"/>
                <a:cs typeface="Times New Roman"/>
              </a:rPr>
              <a:t>That entitled ‘How to Live Cheerfully </a:t>
            </a:r>
            <a:r>
              <a:rPr dirty="0" sz="1450" spc="-5">
                <a:latin typeface="Times New Roman"/>
                <a:cs typeface="Times New Roman"/>
              </a:rPr>
              <a:t>on </a:t>
            </a:r>
            <a:r>
              <a:rPr dirty="0" sz="1450" spc="-10">
                <a:latin typeface="Times New Roman"/>
                <a:cs typeface="Times New Roman"/>
              </a:rPr>
              <a:t>Forty Pounds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created </a:t>
            </a:r>
            <a:r>
              <a:rPr dirty="0" sz="1450" spc="-5">
                <a:latin typeface="Times New Roman"/>
                <a:cs typeface="Times New Roman"/>
              </a:rPr>
              <a:t>a </a:t>
            </a:r>
            <a:r>
              <a:rPr dirty="0" sz="1450" spc="-10">
                <a:latin typeface="Times New Roman"/>
                <a:cs typeface="Times New Roman"/>
              </a:rPr>
              <a:t>sensation among the unemployed. ‘Education: Its Aims, Objects,  Purposes, and Desirability’, gained him the respect </a:t>
            </a:r>
            <a:r>
              <a:rPr dirty="0" sz="1450" spc="-5">
                <a:latin typeface="Times New Roman"/>
                <a:cs typeface="Times New Roman"/>
              </a:rPr>
              <a:t>of </a:t>
            </a:r>
            <a:r>
              <a:rPr dirty="0" sz="1450" spc="-10">
                <a:latin typeface="Times New Roman"/>
                <a:cs typeface="Times New Roman"/>
              </a:rPr>
              <a:t>the shallow-minded. As  for his celebrated essay </a:t>
            </a:r>
            <a:r>
              <a:rPr dirty="0" sz="1450" spc="-5">
                <a:latin typeface="Times New Roman"/>
                <a:cs typeface="Times New Roman"/>
              </a:rPr>
              <a:t>on </a:t>
            </a:r>
            <a:r>
              <a:rPr dirty="0" sz="1450" spc="-10">
                <a:latin typeface="Times New Roman"/>
                <a:cs typeface="Times New Roman"/>
              </a:rPr>
              <a:t>‘Life Insurance Regarded in its Relation to the  Masses’, read before the </a:t>
            </a:r>
            <a:r>
              <a:rPr dirty="0" sz="1450" spc="-25">
                <a:latin typeface="Times New Roman"/>
                <a:cs typeface="Times New Roman"/>
              </a:rPr>
              <a:t>Working Men’s </a:t>
            </a:r>
            <a:r>
              <a:rPr dirty="0" sz="1450" spc="-10">
                <a:latin typeface="Times New Roman"/>
                <a:cs typeface="Times New Roman"/>
              </a:rPr>
              <a:t>Mutual Improvement </a:t>
            </a:r>
            <a:r>
              <a:rPr dirty="0" sz="1450" spc="-20">
                <a:latin typeface="Times New Roman"/>
                <a:cs typeface="Times New Roman"/>
              </a:rPr>
              <a:t>Society, </a:t>
            </a:r>
            <a:r>
              <a:rPr dirty="0" sz="1450" spc="-10">
                <a:latin typeface="Times New Roman"/>
                <a:cs typeface="Times New Roman"/>
              </a:rPr>
              <a:t>Isle </a:t>
            </a:r>
            <a:r>
              <a:rPr dirty="0" sz="1450" spc="-5">
                <a:latin typeface="Times New Roman"/>
                <a:cs typeface="Times New Roman"/>
              </a:rPr>
              <a:t>of  </a:t>
            </a:r>
            <a:r>
              <a:rPr dirty="0" sz="1450" spc="-10">
                <a:latin typeface="Times New Roman"/>
                <a:cs typeface="Times New Roman"/>
              </a:rPr>
              <a:t>Dogs, it was received with </a:t>
            </a:r>
            <a:r>
              <a:rPr dirty="0" sz="1450" spc="-5">
                <a:latin typeface="Times New Roman"/>
                <a:cs typeface="Times New Roman"/>
              </a:rPr>
              <a:t>a </a:t>
            </a:r>
            <a:r>
              <a:rPr dirty="0" sz="1450" spc="-10">
                <a:latin typeface="Times New Roman"/>
                <a:cs typeface="Times New Roman"/>
              </a:rPr>
              <a:t>‘literal ovation’ </a:t>
            </a:r>
            <a:r>
              <a:rPr dirty="0" sz="1450" spc="-5">
                <a:latin typeface="Times New Roman"/>
                <a:cs typeface="Times New Roman"/>
              </a:rPr>
              <a:t>by </a:t>
            </a:r>
            <a:r>
              <a:rPr dirty="0" sz="1450" spc="-10">
                <a:latin typeface="Times New Roman"/>
                <a:cs typeface="Times New Roman"/>
              </a:rPr>
              <a:t>an unintelligent audience </a:t>
            </a:r>
            <a:r>
              <a:rPr dirty="0" sz="1450" spc="-5">
                <a:latin typeface="Times New Roman"/>
                <a:cs typeface="Times New Roman"/>
              </a:rPr>
              <a:t>of  </a:t>
            </a:r>
            <a:r>
              <a:rPr dirty="0" sz="1450" spc="-10">
                <a:latin typeface="Times New Roman"/>
                <a:cs typeface="Times New Roman"/>
              </a:rPr>
              <a:t>both sexes, and so marked was the </a:t>
            </a:r>
            <a:r>
              <a:rPr dirty="0" sz="1450" spc="-15">
                <a:latin typeface="Times New Roman"/>
                <a:cs typeface="Times New Roman"/>
              </a:rPr>
              <a:t>effect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next year elected  honorary president </a:t>
            </a:r>
            <a:r>
              <a:rPr dirty="0" sz="1450" spc="-5">
                <a:latin typeface="Times New Roman"/>
                <a:cs typeface="Times New Roman"/>
              </a:rPr>
              <a:t>of </a:t>
            </a:r>
            <a:r>
              <a:rPr dirty="0" sz="1450" spc="-10">
                <a:latin typeface="Times New Roman"/>
                <a:cs typeface="Times New Roman"/>
              </a:rPr>
              <a:t>the institution, an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less than </a:t>
            </a:r>
            <a:r>
              <a:rPr dirty="0" sz="1450" spc="-5">
                <a:latin typeface="Times New Roman"/>
                <a:cs typeface="Times New Roman"/>
              </a:rPr>
              <a:t>no </a:t>
            </a:r>
            <a:r>
              <a:rPr dirty="0" sz="1450" spc="-10">
                <a:latin typeface="Times New Roman"/>
                <a:cs typeface="Times New Roman"/>
              </a:rPr>
              <a:t>emolument—  since the holder was expected to come down with </a:t>
            </a:r>
            <a:r>
              <a:rPr dirty="0" sz="1450" spc="-5">
                <a:latin typeface="Times New Roman"/>
                <a:cs typeface="Times New Roman"/>
              </a:rPr>
              <a:t>a </a:t>
            </a:r>
            <a:r>
              <a:rPr dirty="0" sz="1450" spc="-10">
                <a:latin typeface="Times New Roman"/>
                <a:cs typeface="Times New Roman"/>
              </a:rPr>
              <a:t>donation—but </a:t>
            </a:r>
            <a:r>
              <a:rPr dirty="0" sz="1450" spc="-5">
                <a:latin typeface="Times New Roman"/>
                <a:cs typeface="Times New Roman"/>
              </a:rPr>
              <a:t>one </a:t>
            </a:r>
            <a:r>
              <a:rPr dirty="0" sz="1450" spc="-10">
                <a:latin typeface="Times New Roman"/>
                <a:cs typeface="Times New Roman"/>
              </a:rPr>
              <a:t>which  highly satisfied his</a:t>
            </a:r>
            <a:r>
              <a:rPr dirty="0" sz="1450">
                <a:latin typeface="Times New Roman"/>
                <a:cs typeface="Times New Roman"/>
              </a:rPr>
              <a:t> </a:t>
            </a:r>
            <a:r>
              <a:rPr dirty="0" sz="1450" spc="-10">
                <a:latin typeface="Times New Roman"/>
                <a:cs typeface="Times New Roman"/>
              </a:rPr>
              <a:t>self-esteem.</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0021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The next moment the pair had jumped into the baggage</a:t>
            </a:r>
            <a:r>
              <a:rPr dirty="0" sz="1450" spc="60">
                <a:latin typeface="Times New Roman"/>
                <a:cs typeface="Times New Roman"/>
              </a:rPr>
              <a:t> </a:t>
            </a:r>
            <a:r>
              <a:rPr dirty="0" sz="1450" spc="-10">
                <a:latin typeface="Times New Roman"/>
                <a:cs typeface="Times New Roman"/>
              </a:rPr>
              <a:t>van.</a:t>
            </a:r>
            <a:endParaRPr sz="1450">
              <a:latin typeface="Times New Roman"/>
              <a:cs typeface="Times New Roman"/>
            </a:endParaRPr>
          </a:p>
          <a:p>
            <a:pPr algn="just" marL="12700" marR="5715" indent="255904">
              <a:lnSpc>
                <a:spcPts val="1730"/>
              </a:lnSpc>
              <a:spcBef>
                <a:spcPts val="850"/>
              </a:spcBef>
            </a:pPr>
            <a:r>
              <a:rPr dirty="0" sz="1450" spc="-20">
                <a:latin typeface="Times New Roman"/>
                <a:cs typeface="Times New Roman"/>
              </a:rPr>
              <a:t>‘What’s </a:t>
            </a:r>
            <a:r>
              <a:rPr dirty="0" sz="1450" spc="-10">
                <a:latin typeface="Times New Roman"/>
                <a:cs typeface="Times New Roman"/>
              </a:rPr>
              <a:t>the row about </a:t>
            </a:r>
            <a:r>
              <a:rPr dirty="0" sz="1450" spc="-5">
                <a:latin typeface="Times New Roman"/>
                <a:cs typeface="Times New Roman"/>
              </a:rPr>
              <a:t>your </a:t>
            </a:r>
            <a:r>
              <a:rPr dirty="0" sz="1450" spc="-10">
                <a:latin typeface="Times New Roman"/>
                <a:cs typeface="Times New Roman"/>
              </a:rPr>
              <a:t>Uncle Joseph?’ enquired the </a:t>
            </a:r>
            <a:r>
              <a:rPr dirty="0" sz="1450" spc="-5">
                <a:latin typeface="Times New Roman"/>
                <a:cs typeface="Times New Roman"/>
              </a:rPr>
              <a:t>younger </a:t>
            </a:r>
            <a:r>
              <a:rPr dirty="0" sz="1450" spc="-15">
                <a:latin typeface="Times New Roman"/>
                <a:cs typeface="Times New Roman"/>
              </a:rPr>
              <a:t>traveller,  </a:t>
            </a:r>
            <a:r>
              <a:rPr dirty="0" sz="1450" spc="-10">
                <a:latin typeface="Times New Roman"/>
                <a:cs typeface="Times New Roman"/>
              </a:rPr>
              <a:t>mopping his </a:t>
            </a:r>
            <a:r>
              <a:rPr dirty="0" sz="1450" spc="-25">
                <a:latin typeface="Times New Roman"/>
                <a:cs typeface="Times New Roman"/>
              </a:rPr>
              <a:t>brow. </a:t>
            </a:r>
            <a:r>
              <a:rPr dirty="0" sz="1450" spc="-10">
                <a:latin typeface="Times New Roman"/>
                <a:cs typeface="Times New Roman"/>
              </a:rPr>
              <a:t>‘Does </a:t>
            </a:r>
            <a:r>
              <a:rPr dirty="0" sz="1450" spc="-5">
                <a:latin typeface="Times New Roman"/>
                <a:cs typeface="Times New Roman"/>
              </a:rPr>
              <a:t>he </a:t>
            </a:r>
            <a:r>
              <a:rPr dirty="0" sz="1450" spc="-10">
                <a:latin typeface="Times New Roman"/>
                <a:cs typeface="Times New Roman"/>
              </a:rPr>
              <a:t>object to</a:t>
            </a:r>
            <a:r>
              <a:rPr dirty="0" sz="1450" spc="35">
                <a:latin typeface="Times New Roman"/>
                <a:cs typeface="Times New Roman"/>
              </a:rPr>
              <a:t> </a:t>
            </a:r>
            <a:r>
              <a:rPr dirty="0" sz="1450" spc="-10">
                <a:latin typeface="Times New Roman"/>
                <a:cs typeface="Times New Roman"/>
              </a:rPr>
              <a:t>smoking?’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don’t know that </a:t>
            </a:r>
            <a:r>
              <a:rPr dirty="0" sz="1450" spc="-20">
                <a:latin typeface="Times New Roman"/>
                <a:cs typeface="Times New Roman"/>
              </a:rPr>
              <a:t>there’s </a:t>
            </a:r>
            <a:r>
              <a:rPr dirty="0" sz="1450" spc="-10">
                <a:latin typeface="Times New Roman"/>
                <a:cs typeface="Times New Roman"/>
              </a:rPr>
              <a:t>anything the row with him,’ returned the </a:t>
            </a:r>
            <a:r>
              <a:rPr dirty="0" sz="1450" spc="-20">
                <a:latin typeface="Times New Roman"/>
                <a:cs typeface="Times New Roman"/>
              </a:rPr>
              <a:t>other.  </a:t>
            </a:r>
            <a:r>
              <a:rPr dirty="0" sz="1450" spc="-25">
                <a:latin typeface="Times New Roman"/>
                <a:cs typeface="Times New Roman"/>
              </a:rPr>
              <a:t>‘He’s </a:t>
            </a:r>
            <a:r>
              <a:rPr dirty="0" sz="1450" spc="-5">
                <a:latin typeface="Times New Roman"/>
                <a:cs typeface="Times New Roman"/>
              </a:rPr>
              <a:t>by no </a:t>
            </a:r>
            <a:r>
              <a:rPr dirty="0" sz="1450" spc="-10">
                <a:latin typeface="Times New Roman"/>
                <a:cs typeface="Times New Roman"/>
              </a:rPr>
              <a:t>means the first </a:t>
            </a:r>
            <a:r>
              <a:rPr dirty="0" sz="1450" spc="-20">
                <a:latin typeface="Times New Roman"/>
                <a:cs typeface="Times New Roman"/>
              </a:rPr>
              <a:t>comer, </a:t>
            </a:r>
            <a:r>
              <a:rPr dirty="0" sz="1450" spc="-10">
                <a:latin typeface="Times New Roman"/>
                <a:cs typeface="Times New Roman"/>
              </a:rPr>
              <a:t>my Uncle Joseph,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50">
                <a:latin typeface="Times New Roman"/>
                <a:cs typeface="Times New Roman"/>
              </a:rPr>
              <a:t>Very  </a:t>
            </a:r>
            <a:r>
              <a:rPr dirty="0" sz="1450" spc="-10">
                <a:latin typeface="Times New Roman"/>
                <a:cs typeface="Times New Roman"/>
              </a:rPr>
              <a:t>respectable old gentleman; interested in leather; been to Asia Minor; </a:t>
            </a:r>
            <a:r>
              <a:rPr dirty="0" sz="1450" spc="-5">
                <a:latin typeface="Times New Roman"/>
                <a:cs typeface="Times New Roman"/>
              </a:rPr>
              <a:t>no  </a:t>
            </a:r>
            <a:r>
              <a:rPr dirty="0" sz="1450" spc="-25">
                <a:latin typeface="Times New Roman"/>
                <a:cs typeface="Times New Roman"/>
              </a:rPr>
              <a:t>family, </a:t>
            </a:r>
            <a:r>
              <a:rPr dirty="0" sz="1450" spc="-5">
                <a:latin typeface="Times New Roman"/>
                <a:cs typeface="Times New Roman"/>
              </a:rPr>
              <a:t>no </a:t>
            </a:r>
            <a:r>
              <a:rPr dirty="0" sz="1450" spc="-10">
                <a:latin typeface="Times New Roman"/>
                <a:cs typeface="Times New Roman"/>
              </a:rPr>
              <a:t>assets—and </a:t>
            </a:r>
            <a:r>
              <a:rPr dirty="0" sz="1450" spc="-5">
                <a:latin typeface="Times New Roman"/>
                <a:cs typeface="Times New Roman"/>
              </a:rPr>
              <a:t>a </a:t>
            </a:r>
            <a:r>
              <a:rPr dirty="0" sz="1450" spc="-10">
                <a:latin typeface="Times New Roman"/>
                <a:cs typeface="Times New Roman"/>
              </a:rPr>
              <a:t>tongue, my dear </a:t>
            </a:r>
            <a:r>
              <a:rPr dirty="0" sz="1450" spc="-15">
                <a:latin typeface="Times New Roman"/>
                <a:cs typeface="Times New Roman"/>
              </a:rPr>
              <a:t>Wickham, </a:t>
            </a:r>
            <a:r>
              <a:rPr dirty="0" sz="1450" spc="-10">
                <a:latin typeface="Times New Roman"/>
                <a:cs typeface="Times New Roman"/>
              </a:rPr>
              <a:t>sharper than </a:t>
            </a:r>
            <a:r>
              <a:rPr dirty="0" sz="1450" spc="-5">
                <a:latin typeface="Times New Roman"/>
                <a:cs typeface="Times New Roman"/>
              </a:rPr>
              <a:t>a </a:t>
            </a:r>
            <a:r>
              <a:rPr dirty="0" sz="1450" spc="-20">
                <a:latin typeface="Times New Roman"/>
                <a:cs typeface="Times New Roman"/>
              </a:rPr>
              <a:t>serpent’s </a:t>
            </a:r>
            <a:r>
              <a:rPr dirty="0" sz="1450" spc="320">
                <a:latin typeface="Times New Roman"/>
                <a:cs typeface="Times New Roman"/>
              </a:rPr>
              <a:t> </a:t>
            </a:r>
            <a:r>
              <a:rPr dirty="0" sz="1450" spc="-5">
                <a:latin typeface="Times New Roman"/>
                <a:cs typeface="Times New Roman"/>
              </a:rPr>
              <a:t>tooth.’</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‘Cantankerous old </a:t>
            </a:r>
            <a:r>
              <a:rPr dirty="0" sz="1450" spc="-25">
                <a:latin typeface="Times New Roman"/>
                <a:cs typeface="Times New Roman"/>
              </a:rPr>
              <a:t>party, </a:t>
            </a:r>
            <a:r>
              <a:rPr dirty="0" sz="1450" spc="-10">
                <a:latin typeface="Times New Roman"/>
                <a:cs typeface="Times New Roman"/>
              </a:rPr>
              <a:t>eh?’ suggested</a:t>
            </a:r>
            <a:r>
              <a:rPr dirty="0" sz="1450" spc="-75">
                <a:latin typeface="Times New Roman"/>
                <a:cs typeface="Times New Roman"/>
              </a:rPr>
              <a:t> </a:t>
            </a:r>
            <a:r>
              <a:rPr dirty="0" sz="1450" spc="-15">
                <a:latin typeface="Times New Roman"/>
                <a:cs typeface="Times New Roman"/>
              </a:rPr>
              <a:t>Wickham.</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‘Not in the least,’ cried the other; ‘only </a:t>
            </a:r>
            <a:r>
              <a:rPr dirty="0" sz="1450" spc="-5">
                <a:latin typeface="Times New Roman"/>
                <a:cs typeface="Times New Roman"/>
              </a:rPr>
              <a:t>a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solid talent for being  </a:t>
            </a:r>
            <a:r>
              <a:rPr dirty="0" sz="1450" spc="-5">
                <a:latin typeface="Times New Roman"/>
                <a:cs typeface="Times New Roman"/>
              </a:rPr>
              <a:t>a </a:t>
            </a:r>
            <a:r>
              <a:rPr dirty="0" sz="1450" spc="-10">
                <a:latin typeface="Times New Roman"/>
                <a:cs typeface="Times New Roman"/>
              </a:rPr>
              <a:t>bore; rather cheery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5">
                <a:latin typeface="Times New Roman"/>
                <a:cs typeface="Times New Roman"/>
              </a:rPr>
              <a:t>on a </a:t>
            </a:r>
            <a:r>
              <a:rPr dirty="0" sz="1450" spc="-10">
                <a:latin typeface="Times New Roman"/>
                <a:cs typeface="Times New Roman"/>
              </a:rPr>
              <a:t>desert island, </a:t>
            </a:r>
            <a:r>
              <a:rPr dirty="0" sz="1450" spc="-5">
                <a:latin typeface="Times New Roman"/>
                <a:cs typeface="Times New Roman"/>
              </a:rPr>
              <a:t>but on a </a:t>
            </a:r>
            <a:r>
              <a:rPr dirty="0" sz="1450" spc="-10">
                <a:latin typeface="Times New Roman"/>
                <a:cs typeface="Times New Roman"/>
              </a:rPr>
              <a:t>railway journey  insupportable. </a:t>
            </a:r>
            <a:r>
              <a:rPr dirty="0" sz="1450" spc="-60">
                <a:latin typeface="Times New Roman"/>
                <a:cs typeface="Times New Roman"/>
              </a:rPr>
              <a:t>You </a:t>
            </a:r>
            <a:r>
              <a:rPr dirty="0" sz="1450" spc="-10">
                <a:latin typeface="Times New Roman"/>
                <a:cs typeface="Times New Roman"/>
              </a:rPr>
              <a:t>should hear him </a:t>
            </a:r>
            <a:r>
              <a:rPr dirty="0" sz="1450" spc="-5">
                <a:latin typeface="Times New Roman"/>
                <a:cs typeface="Times New Roman"/>
              </a:rPr>
              <a:t>on </a:t>
            </a:r>
            <a:r>
              <a:rPr dirty="0" sz="1450" spc="-25">
                <a:latin typeface="Times New Roman"/>
                <a:cs typeface="Times New Roman"/>
              </a:rPr>
              <a:t>Tonti, </a:t>
            </a:r>
            <a:r>
              <a:rPr dirty="0" sz="1450" spc="-10">
                <a:latin typeface="Times New Roman"/>
                <a:cs typeface="Times New Roman"/>
              </a:rPr>
              <a:t>the ass that started tontines. </a:t>
            </a:r>
            <a:r>
              <a:rPr dirty="0" sz="1450" spc="-30">
                <a:latin typeface="Times New Roman"/>
                <a:cs typeface="Times New Roman"/>
              </a:rPr>
              <a:t>He’s  </a:t>
            </a:r>
            <a:r>
              <a:rPr dirty="0" sz="1450" spc="-10">
                <a:latin typeface="Times New Roman"/>
                <a:cs typeface="Times New Roman"/>
              </a:rPr>
              <a:t>incredible </a:t>
            </a:r>
            <a:r>
              <a:rPr dirty="0" sz="1450" spc="-5">
                <a:latin typeface="Times New Roman"/>
                <a:cs typeface="Times New Roman"/>
              </a:rPr>
              <a:t>on </a:t>
            </a:r>
            <a:r>
              <a:rPr dirty="0" sz="1450" spc="-25">
                <a:latin typeface="Times New Roman"/>
                <a:cs typeface="Times New Roman"/>
              </a:rPr>
              <a:t>Tonti.’</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‘By Jove!’ cried </a:t>
            </a:r>
            <a:r>
              <a:rPr dirty="0" sz="1450" spc="-15">
                <a:latin typeface="Times New Roman"/>
                <a:cs typeface="Times New Roman"/>
              </a:rPr>
              <a:t>Wickham, </a:t>
            </a:r>
            <a:r>
              <a:rPr dirty="0" sz="1450" spc="-10">
                <a:latin typeface="Times New Roman"/>
                <a:cs typeface="Times New Roman"/>
              </a:rPr>
              <a:t>‘then you’re </a:t>
            </a:r>
            <a:r>
              <a:rPr dirty="0" sz="1450" spc="-5">
                <a:latin typeface="Times New Roman"/>
                <a:cs typeface="Times New Roman"/>
              </a:rPr>
              <a:t>one of </a:t>
            </a:r>
            <a:r>
              <a:rPr dirty="0" sz="1450" spc="-10">
                <a:latin typeface="Times New Roman"/>
                <a:cs typeface="Times New Roman"/>
              </a:rPr>
              <a:t>these Finsbury tontine  fellows. </a:t>
            </a:r>
            <a:r>
              <a:rPr dirty="0" sz="1450" spc="-5">
                <a:latin typeface="Times New Roman"/>
                <a:cs typeface="Times New Roman"/>
              </a:rPr>
              <a:t>I </a:t>
            </a:r>
            <a:r>
              <a:rPr dirty="0" sz="1450" spc="-10">
                <a:latin typeface="Times New Roman"/>
                <a:cs typeface="Times New Roman"/>
              </a:rPr>
              <a:t>hadn’t </a:t>
            </a:r>
            <a:r>
              <a:rPr dirty="0" sz="1450" spc="-5">
                <a:latin typeface="Times New Roman"/>
                <a:cs typeface="Times New Roman"/>
              </a:rPr>
              <a:t>a </a:t>
            </a:r>
            <a:r>
              <a:rPr dirty="0" sz="1450" spc="-10">
                <a:latin typeface="Times New Roman"/>
                <a:cs typeface="Times New Roman"/>
              </a:rPr>
              <a:t>guess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‘Ah!’ said the </a:t>
            </a:r>
            <a:r>
              <a:rPr dirty="0" sz="1450" spc="-20">
                <a:latin typeface="Times New Roman"/>
                <a:cs typeface="Times New Roman"/>
              </a:rPr>
              <a:t>other,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that old </a:t>
            </a:r>
            <a:r>
              <a:rPr dirty="0" sz="1450" spc="-5">
                <a:latin typeface="Times New Roman"/>
                <a:cs typeface="Times New Roman"/>
              </a:rPr>
              <a:t>boy </a:t>
            </a:r>
            <a:r>
              <a:rPr dirty="0" sz="1450" spc="-10">
                <a:latin typeface="Times New Roman"/>
                <a:cs typeface="Times New Roman"/>
              </a:rPr>
              <a:t>in the carriage is worth </a:t>
            </a:r>
            <a:r>
              <a:rPr dirty="0" sz="1450" spc="-5">
                <a:latin typeface="Times New Roman"/>
                <a:cs typeface="Times New Roman"/>
              </a:rPr>
              <a:t>a  </a:t>
            </a:r>
            <a:r>
              <a:rPr dirty="0" sz="1450" spc="-10">
                <a:latin typeface="Times New Roman"/>
                <a:cs typeface="Times New Roman"/>
              </a:rPr>
              <a:t>hundred thousand </a:t>
            </a:r>
            <a:r>
              <a:rPr dirty="0" sz="1450" spc="-5">
                <a:latin typeface="Times New Roman"/>
                <a:cs typeface="Times New Roman"/>
              </a:rPr>
              <a:t>pounds </a:t>
            </a:r>
            <a:r>
              <a:rPr dirty="0" sz="1450" spc="-10">
                <a:latin typeface="Times New Roman"/>
                <a:cs typeface="Times New Roman"/>
              </a:rPr>
              <a:t>to me? There </a:t>
            </a:r>
            <a:r>
              <a:rPr dirty="0" sz="1450" spc="-5">
                <a:latin typeface="Times New Roman"/>
                <a:cs typeface="Times New Roman"/>
              </a:rPr>
              <a:t>he </a:t>
            </a:r>
            <a:r>
              <a:rPr dirty="0" sz="1450" spc="-10">
                <a:latin typeface="Times New Roman"/>
                <a:cs typeface="Times New Roman"/>
              </a:rPr>
              <a:t>was asleep, and </a:t>
            </a:r>
            <a:r>
              <a:rPr dirty="0" sz="1450" spc="-5">
                <a:latin typeface="Times New Roman"/>
                <a:cs typeface="Times New Roman"/>
              </a:rPr>
              <a:t>nobody </a:t>
            </a:r>
            <a:r>
              <a:rPr dirty="0" sz="1450" spc="-10">
                <a:latin typeface="Times New Roman"/>
                <a:cs typeface="Times New Roman"/>
              </a:rPr>
              <a:t>there </a:t>
            </a:r>
            <a:r>
              <a:rPr dirty="0" sz="1450" spc="-5">
                <a:latin typeface="Times New Roman"/>
                <a:cs typeface="Times New Roman"/>
              </a:rPr>
              <a:t>but  you!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spared him, because I’m </a:t>
            </a:r>
            <a:r>
              <a:rPr dirty="0" sz="1450" spc="-5">
                <a:latin typeface="Times New Roman"/>
                <a:cs typeface="Times New Roman"/>
              </a:rPr>
              <a:t>a </a:t>
            </a:r>
            <a:r>
              <a:rPr dirty="0" sz="1450" spc="-10">
                <a:latin typeface="Times New Roman"/>
                <a:cs typeface="Times New Roman"/>
              </a:rPr>
              <a:t>Conservative in</a:t>
            </a:r>
            <a:r>
              <a:rPr dirty="0" sz="1450" spc="40">
                <a:latin typeface="Times New Roman"/>
                <a:cs typeface="Times New Roman"/>
              </a:rPr>
              <a:t> </a:t>
            </a:r>
            <a:r>
              <a:rPr dirty="0" sz="1450" spc="-10">
                <a:latin typeface="Times New Roman"/>
                <a:cs typeface="Times New Roman"/>
              </a:rPr>
              <a:t>politics.’</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Mr </a:t>
            </a:r>
            <a:r>
              <a:rPr dirty="0" sz="1450" spc="-15">
                <a:latin typeface="Times New Roman"/>
                <a:cs typeface="Times New Roman"/>
              </a:rPr>
              <a:t>Wickham, </a:t>
            </a:r>
            <a:r>
              <a:rPr dirty="0" sz="1450" spc="-10">
                <a:latin typeface="Times New Roman"/>
                <a:cs typeface="Times New Roman"/>
              </a:rPr>
              <a:t>pleased to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luggage van, was flitting to and fro like </a:t>
            </a:r>
            <a:r>
              <a:rPr dirty="0" sz="1450" spc="-5">
                <a:latin typeface="Times New Roman"/>
                <a:cs typeface="Times New Roman"/>
              </a:rPr>
              <a:t>a  </a:t>
            </a:r>
            <a:r>
              <a:rPr dirty="0" sz="1450" spc="-10">
                <a:latin typeface="Times New Roman"/>
                <a:cs typeface="Times New Roman"/>
              </a:rPr>
              <a:t>gentlemanly </a:t>
            </a:r>
            <a:r>
              <a:rPr dirty="0" sz="1450" spc="-20">
                <a:latin typeface="Times New Roman"/>
                <a:cs typeface="Times New Roman"/>
              </a:rPr>
              <a:t>butterfly.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‘By Jingo!’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‘here’s </a:t>
            </a:r>
            <a:r>
              <a:rPr dirty="0" sz="1450" spc="-10">
                <a:latin typeface="Times New Roman"/>
                <a:cs typeface="Times New Roman"/>
              </a:rPr>
              <a:t>something for </a:t>
            </a:r>
            <a:r>
              <a:rPr dirty="0" sz="1450" spc="-5">
                <a:latin typeface="Times New Roman"/>
                <a:cs typeface="Times New Roman"/>
              </a:rPr>
              <a:t>you! </a:t>
            </a:r>
            <a:r>
              <a:rPr dirty="0" sz="1450" spc="-10">
                <a:latin typeface="Times New Roman"/>
                <a:cs typeface="Times New Roman"/>
              </a:rPr>
              <a:t>“M. </a:t>
            </a:r>
            <a:r>
              <a:rPr dirty="0" sz="1450" spc="-20">
                <a:latin typeface="Times New Roman"/>
                <a:cs typeface="Times New Roman"/>
              </a:rPr>
              <a:t>Finsbury, </a:t>
            </a:r>
            <a:r>
              <a:rPr dirty="0" sz="1450" spc="-5">
                <a:latin typeface="Times New Roman"/>
                <a:cs typeface="Times New Roman"/>
              </a:rPr>
              <a:t>16 </a:t>
            </a:r>
            <a:r>
              <a:rPr dirty="0" sz="1450" spc="-10">
                <a:latin typeface="Times New Roman"/>
                <a:cs typeface="Times New Roman"/>
              </a:rPr>
              <a:t>John  Street, </a:t>
            </a:r>
            <a:r>
              <a:rPr dirty="0" sz="1450" spc="-20">
                <a:latin typeface="Times New Roman"/>
                <a:cs typeface="Times New Roman"/>
              </a:rPr>
              <a:t>Bloomsbury, </a:t>
            </a:r>
            <a:r>
              <a:rPr dirty="0" sz="1450" spc="-5">
                <a:latin typeface="Times New Roman"/>
                <a:cs typeface="Times New Roman"/>
              </a:rPr>
              <a:t>London.” </a:t>
            </a:r>
            <a:r>
              <a:rPr dirty="0" sz="1450" spc="-10">
                <a:latin typeface="Times New Roman"/>
                <a:cs typeface="Times New Roman"/>
              </a:rPr>
              <a:t>M. stands for Michael, </a:t>
            </a:r>
            <a:r>
              <a:rPr dirty="0" sz="1450" spc="-5">
                <a:latin typeface="Times New Roman"/>
                <a:cs typeface="Times New Roman"/>
              </a:rPr>
              <a:t>you </a:t>
            </a:r>
            <a:r>
              <a:rPr dirty="0" sz="1450" spc="-10">
                <a:latin typeface="Times New Roman"/>
                <a:cs typeface="Times New Roman"/>
              </a:rPr>
              <a:t>sly </a:t>
            </a:r>
            <a:r>
              <a:rPr dirty="0" sz="1450" spc="-5">
                <a:latin typeface="Times New Roman"/>
                <a:cs typeface="Times New Roman"/>
              </a:rPr>
              <a:t>dog; you </a:t>
            </a:r>
            <a:r>
              <a:rPr dirty="0" sz="1450" spc="-10">
                <a:latin typeface="Times New Roman"/>
                <a:cs typeface="Times New Roman"/>
              </a:rPr>
              <a:t>keep  two establishments, </a:t>
            </a:r>
            <a:r>
              <a:rPr dirty="0" sz="1450" spc="-5">
                <a:latin typeface="Times New Roman"/>
                <a:cs typeface="Times New Roman"/>
              </a:rPr>
              <a:t>do</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‘O, </a:t>
            </a:r>
            <a:r>
              <a:rPr dirty="0" sz="1450" spc="-25">
                <a:latin typeface="Times New Roman"/>
                <a:cs typeface="Times New Roman"/>
              </a:rPr>
              <a:t>that’s </a:t>
            </a:r>
            <a:r>
              <a:rPr dirty="0" sz="1450" spc="-10">
                <a:latin typeface="Times New Roman"/>
                <a:cs typeface="Times New Roman"/>
              </a:rPr>
              <a:t>Morris,’ responded Michael from the other end </a:t>
            </a:r>
            <a:r>
              <a:rPr dirty="0" sz="1450" spc="-5">
                <a:latin typeface="Times New Roman"/>
                <a:cs typeface="Times New Roman"/>
              </a:rPr>
              <a:t>of </a:t>
            </a:r>
            <a:r>
              <a:rPr dirty="0" sz="1450" spc="-10">
                <a:latin typeface="Times New Roman"/>
                <a:cs typeface="Times New Roman"/>
              </a:rPr>
              <a:t>the van, where  </a:t>
            </a:r>
            <a:r>
              <a:rPr dirty="0" sz="1450" spc="-5">
                <a:latin typeface="Times New Roman"/>
                <a:cs typeface="Times New Roman"/>
              </a:rPr>
              <a:t>he </a:t>
            </a:r>
            <a:r>
              <a:rPr dirty="0" sz="1450" spc="-10">
                <a:latin typeface="Times New Roman"/>
                <a:cs typeface="Times New Roman"/>
              </a:rPr>
              <a:t>had found </a:t>
            </a:r>
            <a:r>
              <a:rPr dirty="0" sz="1450" spc="-5">
                <a:latin typeface="Times New Roman"/>
                <a:cs typeface="Times New Roman"/>
              </a:rPr>
              <a:t>a </a:t>
            </a:r>
            <a:r>
              <a:rPr dirty="0" sz="1450" spc="-10">
                <a:latin typeface="Times New Roman"/>
                <a:cs typeface="Times New Roman"/>
              </a:rPr>
              <a:t>comfortable seat </a:t>
            </a:r>
            <a:r>
              <a:rPr dirty="0" sz="1450" spc="-5">
                <a:latin typeface="Times New Roman"/>
                <a:cs typeface="Times New Roman"/>
              </a:rPr>
              <a:t>upon </a:t>
            </a:r>
            <a:r>
              <a:rPr dirty="0" sz="1450" spc="-10">
                <a:latin typeface="Times New Roman"/>
                <a:cs typeface="Times New Roman"/>
              </a:rPr>
              <a:t>some sacks. </a:t>
            </a:r>
            <a:r>
              <a:rPr dirty="0" sz="1450" spc="-25">
                <a:latin typeface="Times New Roman"/>
                <a:cs typeface="Times New Roman"/>
              </a:rPr>
              <a:t>‘He’s </a:t>
            </a:r>
            <a:r>
              <a:rPr dirty="0" sz="1450" spc="-5">
                <a:latin typeface="Times New Roman"/>
                <a:cs typeface="Times New Roman"/>
              </a:rPr>
              <a:t>a </a:t>
            </a:r>
            <a:r>
              <a:rPr dirty="0" sz="1450" spc="-10">
                <a:latin typeface="Times New Roman"/>
                <a:cs typeface="Times New Roman"/>
              </a:rPr>
              <a:t>little cousin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like him myself, because </a:t>
            </a:r>
            <a:r>
              <a:rPr dirty="0" sz="1450" spc="-30">
                <a:latin typeface="Times New Roman"/>
                <a:cs typeface="Times New Roman"/>
              </a:rPr>
              <a:t>he’s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me. </a:t>
            </a:r>
            <a:r>
              <a:rPr dirty="0" sz="1450" spc="-30">
                <a:latin typeface="Times New Roman"/>
                <a:cs typeface="Times New Roman"/>
              </a:rPr>
              <a:t>He’s </a:t>
            </a:r>
            <a:r>
              <a:rPr dirty="0" sz="1450" spc="-5">
                <a:latin typeface="Times New Roman"/>
                <a:cs typeface="Times New Roman"/>
              </a:rPr>
              <a:t>one of </a:t>
            </a:r>
            <a:r>
              <a:rPr dirty="0" sz="1450" spc="-10">
                <a:latin typeface="Times New Roman"/>
                <a:cs typeface="Times New Roman"/>
              </a:rPr>
              <a:t>the ornaments  </a:t>
            </a:r>
            <a:r>
              <a:rPr dirty="0" sz="1450" spc="-5">
                <a:latin typeface="Times New Roman"/>
                <a:cs typeface="Times New Roman"/>
              </a:rPr>
              <a:t>of </a:t>
            </a:r>
            <a:r>
              <a:rPr dirty="0" sz="1450" spc="-20">
                <a:latin typeface="Times New Roman"/>
                <a:cs typeface="Times New Roman"/>
              </a:rPr>
              <a:t>Bloomsbury, </a:t>
            </a:r>
            <a:r>
              <a:rPr dirty="0" sz="1450" spc="-10">
                <a:latin typeface="Times New Roman"/>
                <a:cs typeface="Times New Roman"/>
              </a:rPr>
              <a:t>and has </a:t>
            </a:r>
            <a:r>
              <a:rPr dirty="0" sz="1450" spc="-5">
                <a:latin typeface="Times New Roman"/>
                <a:cs typeface="Times New Roman"/>
              </a:rPr>
              <a:t>a </a:t>
            </a:r>
            <a:r>
              <a:rPr dirty="0" sz="1450" spc="-10">
                <a:latin typeface="Times New Roman"/>
                <a:cs typeface="Times New Roman"/>
              </a:rPr>
              <a:t>collection </a:t>
            </a:r>
            <a:r>
              <a:rPr dirty="0" sz="1450" spc="-5">
                <a:latin typeface="Times New Roman"/>
                <a:cs typeface="Times New Roman"/>
              </a:rPr>
              <a:t>of </a:t>
            </a:r>
            <a:r>
              <a:rPr dirty="0" sz="1450" spc="-10">
                <a:latin typeface="Times New Roman"/>
                <a:cs typeface="Times New Roman"/>
              </a:rPr>
              <a:t>some kind—birds’ eggs </a:t>
            </a:r>
            <a:r>
              <a:rPr dirty="0" sz="1450" spc="-5">
                <a:latin typeface="Times New Roman"/>
                <a:cs typeface="Times New Roman"/>
              </a:rPr>
              <a:t>or </a:t>
            </a:r>
            <a:r>
              <a:rPr dirty="0" sz="1450" spc="-10">
                <a:latin typeface="Times New Roman"/>
                <a:cs typeface="Times New Roman"/>
              </a:rPr>
              <a:t>something  </a:t>
            </a:r>
            <a:r>
              <a:rPr dirty="0" sz="1450" spc="-25">
                <a:latin typeface="Times New Roman"/>
                <a:cs typeface="Times New Roman"/>
              </a:rPr>
              <a:t>that’s </a:t>
            </a:r>
            <a:r>
              <a:rPr dirty="0" sz="1450" spc="-10">
                <a:latin typeface="Times New Roman"/>
                <a:cs typeface="Times New Roman"/>
              </a:rPr>
              <a:t>supposed to </a:t>
            </a:r>
            <a:r>
              <a:rPr dirty="0" sz="1450" spc="-5">
                <a:latin typeface="Times New Roman"/>
                <a:cs typeface="Times New Roman"/>
              </a:rPr>
              <a:t>be </a:t>
            </a:r>
            <a:r>
              <a:rPr dirty="0" sz="1450" spc="-10">
                <a:latin typeface="Times New Roman"/>
                <a:cs typeface="Times New Roman"/>
              </a:rPr>
              <a:t>curious. </a:t>
            </a:r>
            <a:r>
              <a:rPr dirty="0" sz="1450" spc="-5">
                <a:latin typeface="Times New Roman"/>
                <a:cs typeface="Times New Roman"/>
              </a:rPr>
              <a:t>I </a:t>
            </a:r>
            <a:r>
              <a:rPr dirty="0" sz="1450" spc="-10">
                <a:latin typeface="Times New Roman"/>
                <a:cs typeface="Times New Roman"/>
              </a:rPr>
              <a:t>bet </a:t>
            </a:r>
            <a:r>
              <a:rPr dirty="0" sz="1450" spc="-30">
                <a:latin typeface="Times New Roman"/>
                <a:cs typeface="Times New Roman"/>
              </a:rPr>
              <a:t>it’s </a:t>
            </a:r>
            <a:r>
              <a:rPr dirty="0" sz="1450" spc="-10">
                <a:latin typeface="Times New Roman"/>
                <a:cs typeface="Times New Roman"/>
              </a:rPr>
              <a:t>nothing to my</a:t>
            </a:r>
            <a:r>
              <a:rPr dirty="0" sz="1450" spc="95">
                <a:latin typeface="Times New Roman"/>
                <a:cs typeface="Times New Roman"/>
              </a:rPr>
              <a:t> </a:t>
            </a:r>
            <a:r>
              <a:rPr dirty="0" sz="1450" spc="-10">
                <a:latin typeface="Times New Roman"/>
                <a:cs typeface="Times New Roman"/>
              </a:rPr>
              <a:t>clients!’</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lark it would </a:t>
            </a:r>
            <a:r>
              <a:rPr dirty="0" sz="1450" spc="-5">
                <a:latin typeface="Times New Roman"/>
                <a:cs typeface="Times New Roman"/>
              </a:rPr>
              <a:t>be </a:t>
            </a:r>
            <a:r>
              <a:rPr dirty="0" sz="1450" spc="-10">
                <a:latin typeface="Times New Roman"/>
                <a:cs typeface="Times New Roman"/>
              </a:rPr>
              <a:t>to play billy with the labels!’ chuckled Mr  </a:t>
            </a:r>
            <a:r>
              <a:rPr dirty="0" sz="1450" spc="-15">
                <a:latin typeface="Times New Roman"/>
                <a:cs typeface="Times New Roman"/>
              </a:rPr>
              <a:t>Wickham. </a:t>
            </a:r>
            <a:r>
              <a:rPr dirty="0" sz="1450" spc="-10">
                <a:latin typeface="Times New Roman"/>
                <a:cs typeface="Times New Roman"/>
              </a:rPr>
              <a:t>‘By </a:t>
            </a:r>
            <a:r>
              <a:rPr dirty="0" sz="1450" spc="-15">
                <a:latin typeface="Times New Roman"/>
                <a:cs typeface="Times New Roman"/>
              </a:rPr>
              <a:t>George, </a:t>
            </a:r>
            <a:r>
              <a:rPr dirty="0" sz="1450" spc="-25">
                <a:latin typeface="Times New Roman"/>
                <a:cs typeface="Times New Roman"/>
              </a:rPr>
              <a:t>here’s </a:t>
            </a:r>
            <a:r>
              <a:rPr dirty="0" sz="1450" spc="-5">
                <a:latin typeface="Times New Roman"/>
                <a:cs typeface="Times New Roman"/>
              </a:rPr>
              <a:t>a </a:t>
            </a:r>
            <a:r>
              <a:rPr dirty="0" sz="1450" spc="-10">
                <a:latin typeface="Times New Roman"/>
                <a:cs typeface="Times New Roman"/>
              </a:rPr>
              <a:t>tack-hammer! </a:t>
            </a:r>
            <a:r>
              <a:rPr dirty="0" sz="1450" spc="-70">
                <a:latin typeface="Times New Roman"/>
                <a:cs typeface="Times New Roman"/>
              </a:rPr>
              <a:t>We </a:t>
            </a:r>
            <a:r>
              <a:rPr dirty="0" sz="1450" spc="-10">
                <a:latin typeface="Times New Roman"/>
                <a:cs typeface="Times New Roman"/>
              </a:rPr>
              <a:t>might send all these things  skipping about the premises like</a:t>
            </a:r>
            <a:r>
              <a:rPr dirty="0" sz="1450" spc="15">
                <a:latin typeface="Times New Roman"/>
                <a:cs typeface="Times New Roman"/>
              </a:rPr>
              <a:t> </a:t>
            </a:r>
            <a:r>
              <a:rPr dirty="0" sz="1450" spc="-15">
                <a:latin typeface="Times New Roman"/>
                <a:cs typeface="Times New Roman"/>
              </a:rPr>
              <a:t>what’s-his-name!’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At this moment, the guard, surprised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voices, opened the  </a:t>
            </a:r>
            <a:r>
              <a:rPr dirty="0" sz="1450" spc="-5">
                <a:latin typeface="Times New Roman"/>
                <a:cs typeface="Times New Roman"/>
              </a:rPr>
              <a:t>door of </a:t>
            </a:r>
            <a:r>
              <a:rPr dirty="0" sz="1450" spc="-10">
                <a:latin typeface="Times New Roman"/>
                <a:cs typeface="Times New Roman"/>
              </a:rPr>
              <a:t>his little</a:t>
            </a:r>
            <a:r>
              <a:rPr dirty="0" sz="1450" spc="-5">
                <a:latin typeface="Times New Roman"/>
                <a:cs typeface="Times New Roman"/>
              </a:rPr>
              <a:t> </a:t>
            </a:r>
            <a:r>
              <a:rPr dirty="0" sz="1450" spc="-10">
                <a:latin typeface="Times New Roman"/>
                <a:cs typeface="Times New Roman"/>
              </a:rPr>
              <a:t>cabin.</a:t>
            </a:r>
            <a:endParaRPr sz="1450">
              <a:latin typeface="Times New Roman"/>
              <a:cs typeface="Times New Roman"/>
            </a:endParaRPr>
          </a:p>
          <a:p>
            <a:pPr algn="just" marL="12700" marR="5080" indent="255904">
              <a:lnSpc>
                <a:spcPts val="1730"/>
              </a:lnSpc>
              <a:spcBef>
                <a:spcPts val="790"/>
              </a:spcBef>
            </a:pPr>
            <a:r>
              <a:rPr dirty="0" sz="1450" spc="-45">
                <a:latin typeface="Times New Roman"/>
                <a:cs typeface="Times New Roman"/>
              </a:rPr>
              <a:t>‘You </a:t>
            </a:r>
            <a:r>
              <a:rPr dirty="0" sz="1450" spc="-10">
                <a:latin typeface="Times New Roman"/>
                <a:cs typeface="Times New Roman"/>
              </a:rPr>
              <a:t>had best step in here, gentlemen,’ said he, when </a:t>
            </a:r>
            <a:r>
              <a:rPr dirty="0" sz="1450" spc="-5">
                <a:latin typeface="Times New Roman"/>
                <a:cs typeface="Times New Roman"/>
              </a:rPr>
              <a:t>he </a:t>
            </a:r>
            <a:r>
              <a:rPr dirty="0" sz="1450" spc="-10">
                <a:latin typeface="Times New Roman"/>
                <a:cs typeface="Times New Roman"/>
              </a:rPr>
              <a:t>had heard their  </a:t>
            </a:r>
            <a:r>
              <a:rPr dirty="0" sz="1450" spc="-25">
                <a:latin typeface="Times New Roman"/>
                <a:cs typeface="Times New Roman"/>
              </a:rPr>
              <a:t>story.</a:t>
            </a:r>
            <a:endParaRPr sz="1450">
              <a:latin typeface="Times New Roman"/>
              <a:cs typeface="Times New Roman"/>
            </a:endParaRPr>
          </a:p>
          <a:p>
            <a:pPr algn="just" marL="268605">
              <a:lnSpc>
                <a:spcPct val="100000"/>
              </a:lnSpc>
              <a:spcBef>
                <a:spcPts val="720"/>
              </a:spcBef>
            </a:pPr>
            <a:r>
              <a:rPr dirty="0" sz="1450" spc="-35">
                <a:latin typeface="Times New Roman"/>
                <a:cs typeface="Times New Roman"/>
              </a:rPr>
              <a:t>‘Won’t </a:t>
            </a:r>
            <a:r>
              <a:rPr dirty="0" sz="1450" spc="-5">
                <a:latin typeface="Times New Roman"/>
                <a:cs typeface="Times New Roman"/>
              </a:rPr>
              <a:t>you </a:t>
            </a:r>
            <a:r>
              <a:rPr dirty="0" sz="1450" spc="-10">
                <a:latin typeface="Times New Roman"/>
                <a:cs typeface="Times New Roman"/>
              </a:rPr>
              <a:t>come, </a:t>
            </a:r>
            <a:r>
              <a:rPr dirty="0" sz="1450" spc="-15">
                <a:latin typeface="Times New Roman"/>
                <a:cs typeface="Times New Roman"/>
              </a:rPr>
              <a:t>Wickham?’ </a:t>
            </a:r>
            <a:r>
              <a:rPr dirty="0" sz="1450" spc="-10">
                <a:latin typeface="Times New Roman"/>
                <a:cs typeface="Times New Roman"/>
              </a:rPr>
              <a:t>asked</a:t>
            </a:r>
            <a:r>
              <a:rPr dirty="0" sz="1450" spc="-70">
                <a:latin typeface="Times New Roman"/>
                <a:cs typeface="Times New Roman"/>
              </a:rPr>
              <a:t> </a:t>
            </a:r>
            <a:r>
              <a:rPr dirty="0" sz="1450" spc="-10">
                <a:latin typeface="Times New Roman"/>
                <a:cs typeface="Times New Roman"/>
              </a:rPr>
              <a:t>Michael.</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9198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‘Catch me—I want to travel in </a:t>
            </a:r>
            <a:r>
              <a:rPr dirty="0" sz="1450" spc="-5">
                <a:latin typeface="Times New Roman"/>
                <a:cs typeface="Times New Roman"/>
              </a:rPr>
              <a:t>a van,’ </a:t>
            </a:r>
            <a:r>
              <a:rPr dirty="0" sz="1450" spc="-10">
                <a:latin typeface="Times New Roman"/>
                <a:cs typeface="Times New Roman"/>
              </a:rPr>
              <a:t>replied the</a:t>
            </a:r>
            <a:r>
              <a:rPr dirty="0" sz="1450" spc="-75">
                <a:latin typeface="Times New Roman"/>
                <a:cs typeface="Times New Roman"/>
              </a:rPr>
              <a:t> </a:t>
            </a:r>
            <a:r>
              <a:rPr dirty="0" sz="1450" spc="-5">
                <a:latin typeface="Times New Roman"/>
                <a:cs typeface="Times New Roman"/>
              </a:rPr>
              <a:t>youth.</a:t>
            </a:r>
            <a:endParaRPr sz="1450">
              <a:latin typeface="Times New Roman"/>
              <a:cs typeface="Times New Roman"/>
            </a:endParaRPr>
          </a:p>
          <a:p>
            <a:pPr algn="just" marL="12700" marR="12065" indent="255904">
              <a:lnSpc>
                <a:spcPts val="1730"/>
              </a:lnSpc>
              <a:spcBef>
                <a:spcPts val="850"/>
              </a:spcBef>
            </a:pPr>
            <a:r>
              <a:rPr dirty="0" sz="1450" spc="-10">
                <a:latin typeface="Times New Roman"/>
                <a:cs typeface="Times New Roman"/>
              </a:rPr>
              <a:t>And so the </a:t>
            </a:r>
            <a:r>
              <a:rPr dirty="0" sz="1450" spc="-5">
                <a:latin typeface="Times New Roman"/>
                <a:cs typeface="Times New Roman"/>
              </a:rPr>
              <a:t>door of </a:t>
            </a:r>
            <a:r>
              <a:rPr dirty="0" sz="1450" spc="-10">
                <a:latin typeface="Times New Roman"/>
                <a:cs typeface="Times New Roman"/>
              </a:rPr>
              <a:t>communication was closed; and for the rest </a:t>
            </a:r>
            <a:r>
              <a:rPr dirty="0" sz="1450" spc="-5">
                <a:latin typeface="Times New Roman"/>
                <a:cs typeface="Times New Roman"/>
              </a:rPr>
              <a:t>of </a:t>
            </a:r>
            <a:r>
              <a:rPr dirty="0" sz="1450" spc="-10">
                <a:latin typeface="Times New Roman"/>
                <a:cs typeface="Times New Roman"/>
              </a:rPr>
              <a:t>the run  Mr </a:t>
            </a:r>
            <a:r>
              <a:rPr dirty="0" sz="1450" spc="-20">
                <a:latin typeface="Times New Roman"/>
                <a:cs typeface="Times New Roman"/>
              </a:rPr>
              <a:t>Wickham </a:t>
            </a:r>
            <a:r>
              <a:rPr dirty="0" sz="1450" spc="-10">
                <a:latin typeface="Times New Roman"/>
                <a:cs typeface="Times New Roman"/>
              </a:rPr>
              <a:t>was left alone over his diversions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and </a:t>
            </a:r>
            <a:r>
              <a:rPr dirty="0" sz="1450" spc="-5">
                <a:latin typeface="Times New Roman"/>
                <a:cs typeface="Times New Roman"/>
              </a:rPr>
              <a:t>on </a:t>
            </a:r>
            <a:r>
              <a:rPr dirty="0" sz="1450" spc="-10">
                <a:latin typeface="Times New Roman"/>
                <a:cs typeface="Times New Roman"/>
              </a:rPr>
              <a:t>the  other Michael and the guard were closeted together in familiar</a:t>
            </a:r>
            <a:r>
              <a:rPr dirty="0" sz="1450" spc="65">
                <a:latin typeface="Times New Roman"/>
                <a:cs typeface="Times New Roman"/>
              </a:rPr>
              <a:t> </a:t>
            </a:r>
            <a:r>
              <a:rPr dirty="0" sz="1450" spc="-10">
                <a:latin typeface="Times New Roman"/>
                <a:cs typeface="Times New Roman"/>
              </a:rPr>
              <a:t>talk.</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 can get </a:t>
            </a:r>
            <a:r>
              <a:rPr dirty="0" sz="1450" spc="-5">
                <a:latin typeface="Times New Roman"/>
                <a:cs typeface="Times New Roman"/>
              </a:rPr>
              <a:t>you a </a:t>
            </a:r>
            <a:r>
              <a:rPr dirty="0" sz="1450" spc="-10">
                <a:latin typeface="Times New Roman"/>
                <a:cs typeface="Times New Roman"/>
              </a:rPr>
              <a:t>compartment here, </a:t>
            </a:r>
            <a:r>
              <a:rPr dirty="0" sz="1450" spc="-20">
                <a:latin typeface="Times New Roman"/>
                <a:cs typeface="Times New Roman"/>
              </a:rPr>
              <a:t>sir,’ </a:t>
            </a:r>
            <a:r>
              <a:rPr dirty="0" sz="1450" spc="-10">
                <a:latin typeface="Times New Roman"/>
                <a:cs typeface="Times New Roman"/>
              </a:rPr>
              <a:t>observed the official, as the train  began to slacken speed before Bishopstoke station. </a:t>
            </a:r>
            <a:r>
              <a:rPr dirty="0" sz="1450" spc="-45">
                <a:latin typeface="Times New Roman"/>
                <a:cs typeface="Times New Roman"/>
              </a:rPr>
              <a:t>‘You </a:t>
            </a:r>
            <a:r>
              <a:rPr dirty="0" sz="1450" spc="-10">
                <a:latin typeface="Times New Roman"/>
                <a:cs typeface="Times New Roman"/>
              </a:rPr>
              <a:t>had best get </a:t>
            </a:r>
            <a:r>
              <a:rPr dirty="0" sz="1450" spc="-5">
                <a:latin typeface="Times New Roman"/>
                <a:cs typeface="Times New Roman"/>
              </a:rPr>
              <a:t>out </a:t>
            </a:r>
            <a:r>
              <a:rPr dirty="0" sz="1450" spc="-10">
                <a:latin typeface="Times New Roman"/>
                <a:cs typeface="Times New Roman"/>
              </a:rPr>
              <a:t>at  my </a:t>
            </a:r>
            <a:r>
              <a:rPr dirty="0" sz="1450" spc="-20">
                <a:latin typeface="Times New Roman"/>
                <a:cs typeface="Times New Roman"/>
              </a:rPr>
              <a:t>door,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can bring </a:t>
            </a:r>
            <a:r>
              <a:rPr dirty="0" sz="1450" spc="-5">
                <a:latin typeface="Times New Roman"/>
                <a:cs typeface="Times New Roman"/>
              </a:rPr>
              <a:t>your</a:t>
            </a:r>
            <a:r>
              <a:rPr dirty="0" sz="1450" spc="3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Mr </a:t>
            </a:r>
            <a:r>
              <a:rPr dirty="0" sz="1450" spc="-15">
                <a:latin typeface="Times New Roman"/>
                <a:cs typeface="Times New Roman"/>
              </a:rPr>
              <a:t>Wickham, </a:t>
            </a:r>
            <a:r>
              <a:rPr dirty="0" sz="1450" spc="-10">
                <a:latin typeface="Times New Roman"/>
                <a:cs typeface="Times New Roman"/>
              </a:rPr>
              <a:t>whom we left (as the reader has shrewdly suspected)  beginning to ‘play billy’ with the labels in the van, was </a:t>
            </a:r>
            <a:r>
              <a:rPr dirty="0" sz="1450" spc="-5">
                <a:latin typeface="Times New Roman"/>
                <a:cs typeface="Times New Roman"/>
              </a:rPr>
              <a:t>a young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much wealth, </a:t>
            </a:r>
            <a:r>
              <a:rPr dirty="0" sz="1450" spc="-5">
                <a:latin typeface="Times New Roman"/>
                <a:cs typeface="Times New Roman"/>
              </a:rPr>
              <a:t>a </a:t>
            </a:r>
            <a:r>
              <a:rPr dirty="0" sz="1450" spc="-10">
                <a:latin typeface="Times New Roman"/>
                <a:cs typeface="Times New Roman"/>
              </a:rPr>
              <a:t>pleasing </a:t>
            </a:r>
            <a:r>
              <a:rPr dirty="0" sz="1450" spc="-5">
                <a:latin typeface="Times New Roman"/>
                <a:cs typeface="Times New Roman"/>
              </a:rPr>
              <a:t>but </a:t>
            </a:r>
            <a:r>
              <a:rPr dirty="0" sz="1450" spc="-10">
                <a:latin typeface="Times New Roman"/>
                <a:cs typeface="Times New Roman"/>
              </a:rPr>
              <a:t>sandy </a:t>
            </a:r>
            <a:r>
              <a:rPr dirty="0" sz="1450" spc="-15">
                <a:latin typeface="Times New Roman"/>
                <a:cs typeface="Times New Roman"/>
              </a:rPr>
              <a:t>exterior,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highly vacant mind. Not  many months before, </a:t>
            </a:r>
            <a:r>
              <a:rPr dirty="0" sz="1450" spc="-5">
                <a:latin typeface="Times New Roman"/>
                <a:cs typeface="Times New Roman"/>
              </a:rPr>
              <a:t>he </a:t>
            </a:r>
            <a:r>
              <a:rPr dirty="0" sz="1450" spc="-10">
                <a:latin typeface="Times New Roman"/>
                <a:cs typeface="Times New Roman"/>
              </a:rPr>
              <a:t>had contrived to get himself blackmailed </a:t>
            </a:r>
            <a:r>
              <a:rPr dirty="0" sz="1450" spc="-5">
                <a:latin typeface="Times New Roman"/>
                <a:cs typeface="Times New Roman"/>
              </a:rPr>
              <a:t>by </a:t>
            </a:r>
            <a:r>
              <a:rPr dirty="0" sz="1450" spc="-10">
                <a:latin typeface="Times New Roman"/>
                <a:cs typeface="Times New Roman"/>
              </a:rPr>
              <a:t>the  family </a:t>
            </a:r>
            <a:r>
              <a:rPr dirty="0" sz="1450" spc="-5">
                <a:latin typeface="Times New Roman"/>
                <a:cs typeface="Times New Roman"/>
              </a:rPr>
              <a:t>of a </a:t>
            </a:r>
            <a:r>
              <a:rPr dirty="0" sz="1450" spc="-20">
                <a:latin typeface="Times New Roman"/>
                <a:cs typeface="Times New Roman"/>
              </a:rPr>
              <a:t>Wallachian </a:t>
            </a:r>
            <a:r>
              <a:rPr dirty="0" sz="1450" spc="-15">
                <a:latin typeface="Times New Roman"/>
                <a:cs typeface="Times New Roman"/>
              </a:rPr>
              <a:t>Hospodar, </a:t>
            </a:r>
            <a:r>
              <a:rPr dirty="0" sz="1450" spc="-10">
                <a:latin typeface="Times New Roman"/>
                <a:cs typeface="Times New Roman"/>
              </a:rPr>
              <a:t>resident for political reasons in the gay city  </a:t>
            </a:r>
            <a:r>
              <a:rPr dirty="0" sz="1450" spc="-5">
                <a:latin typeface="Times New Roman"/>
                <a:cs typeface="Times New Roman"/>
              </a:rPr>
              <a:t>of </a:t>
            </a:r>
            <a:r>
              <a:rPr dirty="0" sz="1450" spc="-10">
                <a:latin typeface="Times New Roman"/>
                <a:cs typeface="Times New Roman"/>
              </a:rPr>
              <a:t>Paris. A common friend (to whom </a:t>
            </a:r>
            <a:r>
              <a:rPr dirty="0" sz="1450" spc="-5">
                <a:latin typeface="Times New Roman"/>
                <a:cs typeface="Times New Roman"/>
              </a:rPr>
              <a:t>he </a:t>
            </a:r>
            <a:r>
              <a:rPr dirty="0" sz="1450" spc="-10">
                <a:latin typeface="Times New Roman"/>
                <a:cs typeface="Times New Roman"/>
              </a:rPr>
              <a:t>had confided his distress)  recommended him to Michael; and the lawyer was </a:t>
            </a:r>
            <a:r>
              <a:rPr dirty="0" sz="1450" spc="-5">
                <a:latin typeface="Times New Roman"/>
                <a:cs typeface="Times New Roman"/>
              </a:rPr>
              <a:t>no </a:t>
            </a:r>
            <a:r>
              <a:rPr dirty="0" sz="1450" spc="-10">
                <a:latin typeface="Times New Roman"/>
                <a:cs typeface="Times New Roman"/>
              </a:rPr>
              <a:t>sooner in possession </a:t>
            </a:r>
            <a:r>
              <a:rPr dirty="0" sz="1450" spc="-5">
                <a:latin typeface="Times New Roman"/>
                <a:cs typeface="Times New Roman"/>
              </a:rPr>
              <a:t>of  </a:t>
            </a:r>
            <a:r>
              <a:rPr dirty="0" sz="1450" spc="-10">
                <a:latin typeface="Times New Roman"/>
                <a:cs typeface="Times New Roman"/>
              </a:rPr>
              <a:t>the facts than </a:t>
            </a:r>
            <a:r>
              <a:rPr dirty="0" sz="1450" spc="-5">
                <a:latin typeface="Times New Roman"/>
                <a:cs typeface="Times New Roman"/>
              </a:rPr>
              <a:t>he </a:t>
            </a:r>
            <a:r>
              <a:rPr dirty="0" sz="1450" spc="-10">
                <a:latin typeface="Times New Roman"/>
                <a:cs typeface="Times New Roman"/>
              </a:rPr>
              <a:t>instantly assumed the offensive, fell </a:t>
            </a:r>
            <a:r>
              <a:rPr dirty="0" sz="1450" spc="-5">
                <a:latin typeface="Times New Roman"/>
                <a:cs typeface="Times New Roman"/>
              </a:rPr>
              <a:t>on </a:t>
            </a:r>
            <a:r>
              <a:rPr dirty="0" sz="1450" spc="-10">
                <a:latin typeface="Times New Roman"/>
                <a:cs typeface="Times New Roman"/>
              </a:rPr>
              <a:t>the flank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Wallachian </a:t>
            </a:r>
            <a:r>
              <a:rPr dirty="0" sz="1450" spc="-10">
                <a:latin typeface="Times New Roman"/>
                <a:cs typeface="Times New Roman"/>
              </a:rPr>
              <a:t>forces, and, in the inside </a:t>
            </a:r>
            <a:r>
              <a:rPr dirty="0" sz="1450" spc="-5">
                <a:latin typeface="Times New Roman"/>
                <a:cs typeface="Times New Roman"/>
              </a:rPr>
              <a:t>of </a:t>
            </a:r>
            <a:r>
              <a:rPr dirty="0" sz="1450" spc="-10">
                <a:latin typeface="Times New Roman"/>
                <a:cs typeface="Times New Roman"/>
              </a:rPr>
              <a:t>three days, had the satisfaction to  behold them routed and fleeing for the Danube. It is </a:t>
            </a:r>
            <a:r>
              <a:rPr dirty="0" sz="1450" spc="-5">
                <a:latin typeface="Times New Roman"/>
                <a:cs typeface="Times New Roman"/>
              </a:rPr>
              <a:t>no </a:t>
            </a:r>
            <a:r>
              <a:rPr dirty="0" sz="1450" spc="-10">
                <a:latin typeface="Times New Roman"/>
                <a:cs typeface="Times New Roman"/>
              </a:rPr>
              <a:t>business </a:t>
            </a:r>
            <a:r>
              <a:rPr dirty="0" sz="1450" spc="-5">
                <a:latin typeface="Times New Roman"/>
                <a:cs typeface="Times New Roman"/>
              </a:rPr>
              <a:t>of </a:t>
            </a:r>
            <a:r>
              <a:rPr dirty="0" sz="1450" spc="-10">
                <a:latin typeface="Times New Roman"/>
                <a:cs typeface="Times New Roman"/>
              </a:rPr>
              <a:t>ours to  follow them </a:t>
            </a:r>
            <a:r>
              <a:rPr dirty="0" sz="1450" spc="-5">
                <a:latin typeface="Times New Roman"/>
                <a:cs typeface="Times New Roman"/>
              </a:rPr>
              <a:t>on </a:t>
            </a:r>
            <a:r>
              <a:rPr dirty="0" sz="1450" spc="-10">
                <a:latin typeface="Times New Roman"/>
                <a:cs typeface="Times New Roman"/>
              </a:rPr>
              <a:t>this retreat, over which the police were so obliging as to  preside </a:t>
            </a:r>
            <a:r>
              <a:rPr dirty="0" sz="1450" spc="-20">
                <a:latin typeface="Times New Roman"/>
                <a:cs typeface="Times New Roman"/>
              </a:rPr>
              <a:t>paternally.</a:t>
            </a:r>
            <a:r>
              <a:rPr dirty="0" sz="1450" spc="320">
                <a:latin typeface="Times New Roman"/>
                <a:cs typeface="Times New Roman"/>
              </a:rPr>
              <a:t> </a:t>
            </a:r>
            <a:r>
              <a:rPr dirty="0" sz="1450" spc="-10">
                <a:latin typeface="Times New Roman"/>
                <a:cs typeface="Times New Roman"/>
              </a:rPr>
              <a:t>Thus relieved from what </a:t>
            </a:r>
            <a:r>
              <a:rPr dirty="0" sz="1450" spc="-5">
                <a:latin typeface="Times New Roman"/>
                <a:cs typeface="Times New Roman"/>
              </a:rPr>
              <a:t>he </a:t>
            </a:r>
            <a:r>
              <a:rPr dirty="0" sz="1450" spc="-10">
                <a:latin typeface="Times New Roman"/>
                <a:cs typeface="Times New Roman"/>
              </a:rPr>
              <a:t>loved to refer to as the  Bulgarian </a:t>
            </a:r>
            <a:r>
              <a:rPr dirty="0" sz="1450" spc="-20">
                <a:latin typeface="Times New Roman"/>
                <a:cs typeface="Times New Roman"/>
              </a:rPr>
              <a:t>Atrocity,</a:t>
            </a:r>
            <a:r>
              <a:rPr dirty="0" sz="1450" spc="320">
                <a:latin typeface="Times New Roman"/>
                <a:cs typeface="Times New Roman"/>
              </a:rPr>
              <a:t> </a:t>
            </a:r>
            <a:r>
              <a:rPr dirty="0" sz="1450" spc="-10">
                <a:latin typeface="Times New Roman"/>
                <a:cs typeface="Times New Roman"/>
              </a:rPr>
              <a:t>Mr </a:t>
            </a:r>
            <a:r>
              <a:rPr dirty="0" sz="1450" spc="-20">
                <a:latin typeface="Times New Roman"/>
                <a:cs typeface="Times New Roman"/>
              </a:rPr>
              <a:t>Wickham  </a:t>
            </a:r>
            <a:r>
              <a:rPr dirty="0" sz="1450" spc="-10">
                <a:latin typeface="Times New Roman"/>
                <a:cs typeface="Times New Roman"/>
              </a:rPr>
              <a:t>returned to London with the most  unbounded and embarrassing gratitude and admiration for his </a:t>
            </a:r>
            <a:r>
              <a:rPr dirty="0" sz="1450" spc="-20">
                <a:latin typeface="Times New Roman"/>
                <a:cs typeface="Times New Roman"/>
              </a:rPr>
              <a:t>saviour. </a:t>
            </a:r>
            <a:r>
              <a:rPr dirty="0" sz="1450" spc="-10">
                <a:latin typeface="Times New Roman"/>
                <a:cs typeface="Times New Roman"/>
              </a:rPr>
              <a:t>These  sentiments were </a:t>
            </a:r>
            <a:r>
              <a:rPr dirty="0" sz="1450" spc="-5">
                <a:latin typeface="Times New Roman"/>
                <a:cs typeface="Times New Roman"/>
              </a:rPr>
              <a:t>not </a:t>
            </a:r>
            <a:r>
              <a:rPr dirty="0" sz="1450" spc="-10">
                <a:latin typeface="Times New Roman"/>
                <a:cs typeface="Times New Roman"/>
              </a:rPr>
              <a:t>repaid either in kind </a:t>
            </a:r>
            <a:r>
              <a:rPr dirty="0" sz="1450" spc="-5">
                <a:latin typeface="Times New Roman"/>
                <a:cs typeface="Times New Roman"/>
              </a:rPr>
              <a:t>or </a:t>
            </a:r>
            <a:r>
              <a:rPr dirty="0" sz="1450" spc="-10">
                <a:latin typeface="Times New Roman"/>
                <a:cs typeface="Times New Roman"/>
              </a:rPr>
              <a:t>degree; indeed, Michael was </a:t>
            </a:r>
            <a:r>
              <a:rPr dirty="0" sz="1450" spc="-5">
                <a:latin typeface="Times New Roman"/>
                <a:cs typeface="Times New Roman"/>
              </a:rPr>
              <a:t>a  </a:t>
            </a:r>
            <a:r>
              <a:rPr dirty="0" sz="1450" spc="-10">
                <a:latin typeface="Times New Roman"/>
                <a:cs typeface="Times New Roman"/>
              </a:rPr>
              <a:t>trifle ashamed </a:t>
            </a:r>
            <a:r>
              <a:rPr dirty="0" sz="1450" spc="-5">
                <a:latin typeface="Times New Roman"/>
                <a:cs typeface="Times New Roman"/>
              </a:rPr>
              <a:t>of </a:t>
            </a:r>
            <a:r>
              <a:rPr dirty="0" sz="1450" spc="-10">
                <a:latin typeface="Times New Roman"/>
                <a:cs typeface="Times New Roman"/>
              </a:rPr>
              <a:t>his new </a:t>
            </a:r>
            <a:r>
              <a:rPr dirty="0" sz="1450" spc="-20">
                <a:latin typeface="Times New Roman"/>
                <a:cs typeface="Times New Roman"/>
              </a:rPr>
              <a:t>client’s </a:t>
            </a:r>
            <a:r>
              <a:rPr dirty="0" sz="1450" spc="-10">
                <a:latin typeface="Times New Roman"/>
                <a:cs typeface="Times New Roman"/>
              </a:rPr>
              <a:t>friendship; it had taken many invitations to  get him to </a:t>
            </a:r>
            <a:r>
              <a:rPr dirty="0" sz="1450" spc="-15">
                <a:latin typeface="Times New Roman"/>
                <a:cs typeface="Times New Roman"/>
              </a:rPr>
              <a:t>Winchester </a:t>
            </a:r>
            <a:r>
              <a:rPr dirty="0" sz="1450" spc="-10">
                <a:latin typeface="Times New Roman"/>
                <a:cs typeface="Times New Roman"/>
              </a:rPr>
              <a:t>and </a:t>
            </a:r>
            <a:r>
              <a:rPr dirty="0" sz="1450" spc="-20">
                <a:latin typeface="Times New Roman"/>
                <a:cs typeface="Times New Roman"/>
              </a:rPr>
              <a:t>Wickham </a:t>
            </a:r>
            <a:r>
              <a:rPr dirty="0" sz="1450" spc="-10">
                <a:latin typeface="Times New Roman"/>
                <a:cs typeface="Times New Roman"/>
              </a:rPr>
              <a:t>Manor;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at last, and was  now returning. It has been remarked </a:t>
            </a:r>
            <a:r>
              <a:rPr dirty="0" sz="1450" spc="-5">
                <a:latin typeface="Times New Roman"/>
                <a:cs typeface="Times New Roman"/>
              </a:rPr>
              <a:t>by </a:t>
            </a:r>
            <a:r>
              <a:rPr dirty="0" sz="1450" spc="-10">
                <a:latin typeface="Times New Roman"/>
                <a:cs typeface="Times New Roman"/>
              </a:rPr>
              <a:t>some judicious thinker (possibly J. </a:t>
            </a:r>
            <a:r>
              <a:rPr dirty="0" sz="1450" spc="-65">
                <a:latin typeface="Times New Roman"/>
                <a:cs typeface="Times New Roman"/>
              </a:rPr>
              <a:t>F.  </a:t>
            </a:r>
            <a:r>
              <a:rPr dirty="0" sz="1450" spc="-10">
                <a:latin typeface="Times New Roman"/>
                <a:cs typeface="Times New Roman"/>
              </a:rPr>
              <a:t>Smith) that Providence despises to employ </a:t>
            </a:r>
            <a:r>
              <a:rPr dirty="0" sz="1450" spc="-5">
                <a:latin typeface="Times New Roman"/>
                <a:cs typeface="Times New Roman"/>
              </a:rPr>
              <a:t>no </a:t>
            </a:r>
            <a:r>
              <a:rPr dirty="0" sz="1450" spc="-10">
                <a:latin typeface="Times New Roman"/>
                <a:cs typeface="Times New Roman"/>
              </a:rPr>
              <a:t>instrument, however humble;  and it is now plain to the dullest that both Mr </a:t>
            </a:r>
            <a:r>
              <a:rPr dirty="0" sz="1450" spc="-20">
                <a:latin typeface="Times New Roman"/>
                <a:cs typeface="Times New Roman"/>
              </a:rPr>
              <a:t>Wickham </a:t>
            </a:r>
            <a:r>
              <a:rPr dirty="0" sz="1450" spc="-10">
                <a:latin typeface="Times New Roman"/>
                <a:cs typeface="Times New Roman"/>
              </a:rPr>
              <a:t>and the </a:t>
            </a:r>
            <a:r>
              <a:rPr dirty="0" sz="1450" spc="-20">
                <a:latin typeface="Times New Roman"/>
                <a:cs typeface="Times New Roman"/>
              </a:rPr>
              <a:t>Wallachian  </a:t>
            </a:r>
            <a:r>
              <a:rPr dirty="0" sz="1450" spc="-10">
                <a:latin typeface="Times New Roman"/>
                <a:cs typeface="Times New Roman"/>
              </a:rPr>
              <a:t>Hospodar were liquid lead and wedges in the hand </a:t>
            </a:r>
            <a:r>
              <a:rPr dirty="0" sz="1450" spc="-5">
                <a:latin typeface="Times New Roman"/>
                <a:cs typeface="Times New Roman"/>
              </a:rPr>
              <a:t>of</a:t>
            </a:r>
            <a:r>
              <a:rPr dirty="0" sz="1450" spc="50">
                <a:latin typeface="Times New Roman"/>
                <a:cs typeface="Times New Roman"/>
              </a:rPr>
              <a:t> </a:t>
            </a:r>
            <a:r>
              <a:rPr dirty="0" sz="1450" spc="-20">
                <a:latin typeface="Times New Roman"/>
                <a:cs typeface="Times New Roman"/>
              </a:rPr>
              <a:t>Destiny.</a:t>
            </a:r>
            <a:endParaRPr sz="1450">
              <a:latin typeface="Times New Roman"/>
              <a:cs typeface="Times New Roman"/>
            </a:endParaRPr>
          </a:p>
          <a:p>
            <a:pPr algn="just" marL="12700" marR="5080" indent="255904">
              <a:lnSpc>
                <a:spcPts val="1730"/>
              </a:lnSpc>
              <a:spcBef>
                <a:spcPts val="760"/>
              </a:spcBef>
            </a:pPr>
            <a:r>
              <a:rPr dirty="0" sz="1450" spc="-10">
                <a:latin typeface="Times New Roman"/>
                <a:cs typeface="Times New Roman"/>
              </a:rPr>
              <a:t>Smitten with the desire to shine in </a:t>
            </a:r>
            <a:r>
              <a:rPr dirty="0" sz="1450" spc="-20">
                <a:latin typeface="Times New Roman"/>
                <a:cs typeface="Times New Roman"/>
              </a:rPr>
              <a:t>Michael’s </a:t>
            </a:r>
            <a:r>
              <a:rPr dirty="0" sz="1450" spc="-10">
                <a:latin typeface="Times New Roman"/>
                <a:cs typeface="Times New Roman"/>
              </a:rPr>
              <a:t>eyes and show himself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original humour and resources, the </a:t>
            </a:r>
            <a:r>
              <a:rPr dirty="0" sz="1450" spc="-5">
                <a:latin typeface="Times New Roman"/>
                <a:cs typeface="Times New Roman"/>
              </a:rPr>
              <a:t>young </a:t>
            </a:r>
            <a:r>
              <a:rPr dirty="0" sz="1450" spc="-10">
                <a:latin typeface="Times New Roman"/>
                <a:cs typeface="Times New Roman"/>
              </a:rPr>
              <a:t>gentleman (who was </a:t>
            </a:r>
            <a:r>
              <a:rPr dirty="0" sz="1450" spc="-5">
                <a:latin typeface="Times New Roman"/>
                <a:cs typeface="Times New Roman"/>
              </a:rPr>
              <a:t>a  </a:t>
            </a:r>
            <a:r>
              <a:rPr dirty="0" sz="1450" spc="-10">
                <a:latin typeface="Times New Roman"/>
                <a:cs typeface="Times New Roman"/>
              </a:rPr>
              <a:t>magistrate, more </a:t>
            </a:r>
            <a:r>
              <a:rPr dirty="0" sz="1450" spc="-5">
                <a:latin typeface="Times New Roman"/>
                <a:cs typeface="Times New Roman"/>
              </a:rPr>
              <a:t>by </a:t>
            </a:r>
            <a:r>
              <a:rPr dirty="0" sz="1450" spc="-10">
                <a:latin typeface="Times New Roman"/>
                <a:cs typeface="Times New Roman"/>
              </a:rPr>
              <a:t>token, in his native county) was </a:t>
            </a:r>
            <a:r>
              <a:rPr dirty="0" sz="1450" spc="-5">
                <a:latin typeface="Times New Roman"/>
                <a:cs typeface="Times New Roman"/>
              </a:rPr>
              <a:t>no </a:t>
            </a:r>
            <a:r>
              <a:rPr dirty="0" sz="1450" spc="-10">
                <a:latin typeface="Times New Roman"/>
                <a:cs typeface="Times New Roman"/>
              </a:rPr>
              <a:t>sooner alone in the  van than </a:t>
            </a:r>
            <a:r>
              <a:rPr dirty="0" sz="1450" spc="-5">
                <a:latin typeface="Times New Roman"/>
                <a:cs typeface="Times New Roman"/>
              </a:rPr>
              <a:t>he </a:t>
            </a:r>
            <a:r>
              <a:rPr dirty="0" sz="1450" spc="-10">
                <a:latin typeface="Times New Roman"/>
                <a:cs typeface="Times New Roman"/>
              </a:rPr>
              <a:t>fell </a:t>
            </a:r>
            <a:r>
              <a:rPr dirty="0" sz="1450" spc="-5">
                <a:latin typeface="Times New Roman"/>
                <a:cs typeface="Times New Roman"/>
              </a:rPr>
              <a:t>upon </a:t>
            </a:r>
            <a:r>
              <a:rPr dirty="0" sz="1450" spc="-10">
                <a:latin typeface="Times New Roman"/>
                <a:cs typeface="Times New Roman"/>
              </a:rPr>
              <a:t>the labels with all the zeal </a:t>
            </a:r>
            <a:r>
              <a:rPr dirty="0" sz="1450" spc="-5">
                <a:latin typeface="Times New Roman"/>
                <a:cs typeface="Times New Roman"/>
              </a:rPr>
              <a:t>of a </a:t>
            </a:r>
            <a:r>
              <a:rPr dirty="0" sz="1450" spc="-10">
                <a:latin typeface="Times New Roman"/>
                <a:cs typeface="Times New Roman"/>
              </a:rPr>
              <a:t>reformer; and, when </a:t>
            </a:r>
            <a:r>
              <a:rPr dirty="0" sz="1450" spc="-5">
                <a:latin typeface="Times New Roman"/>
                <a:cs typeface="Times New Roman"/>
              </a:rPr>
              <a:t>he  </a:t>
            </a:r>
            <a:r>
              <a:rPr dirty="0" sz="1450" spc="-10">
                <a:latin typeface="Times New Roman"/>
                <a:cs typeface="Times New Roman"/>
              </a:rPr>
              <a:t>rejoined the lawyer at Bishopstoke, his face was flushed with his exertions,  and his </a:t>
            </a:r>
            <a:r>
              <a:rPr dirty="0" sz="1450" spc="-20">
                <a:latin typeface="Times New Roman"/>
                <a:cs typeface="Times New Roman"/>
              </a:rPr>
              <a:t>cigar,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a:t>
            </a:r>
            <a:r>
              <a:rPr dirty="0" sz="1450" spc="-15">
                <a:latin typeface="Times New Roman"/>
                <a:cs typeface="Times New Roman"/>
              </a:rPr>
              <a:t>suffered </a:t>
            </a:r>
            <a:r>
              <a:rPr dirty="0" sz="1450" spc="-10">
                <a:latin typeface="Times New Roman"/>
                <a:cs typeface="Times New Roman"/>
              </a:rPr>
              <a:t>to </a:t>
            </a:r>
            <a:r>
              <a:rPr dirty="0" sz="1450" spc="-5">
                <a:latin typeface="Times New Roman"/>
                <a:cs typeface="Times New Roman"/>
              </a:rPr>
              <a:t>go out </a:t>
            </a:r>
            <a:r>
              <a:rPr dirty="0" sz="1450" spc="-10">
                <a:latin typeface="Times New Roman"/>
                <a:cs typeface="Times New Roman"/>
              </a:rPr>
              <a:t>was almost bitten in</a:t>
            </a:r>
            <a:r>
              <a:rPr dirty="0" sz="1450" spc="100">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‘By </a:t>
            </a:r>
            <a:r>
              <a:rPr dirty="0" sz="1450" spc="-15">
                <a:latin typeface="Times New Roman"/>
                <a:cs typeface="Times New Roman"/>
              </a:rPr>
              <a:t>George, </a:t>
            </a:r>
            <a:r>
              <a:rPr dirty="0" sz="1450" spc="-5">
                <a:latin typeface="Times New Roman"/>
                <a:cs typeface="Times New Roman"/>
              </a:rPr>
              <a:t>but </a:t>
            </a:r>
            <a:r>
              <a:rPr dirty="0" sz="1450" spc="-10">
                <a:latin typeface="Times New Roman"/>
                <a:cs typeface="Times New Roman"/>
              </a:rPr>
              <a:t>this has been </a:t>
            </a:r>
            <a:r>
              <a:rPr dirty="0" sz="1450" spc="-5">
                <a:latin typeface="Times New Roman"/>
                <a:cs typeface="Times New Roman"/>
              </a:rPr>
              <a:t>a </a:t>
            </a:r>
            <a:r>
              <a:rPr dirty="0" sz="1450" spc="-10">
                <a:latin typeface="Times New Roman"/>
                <a:cs typeface="Times New Roman"/>
              </a:rPr>
              <a:t>lark!’ </a:t>
            </a:r>
            <a:r>
              <a:rPr dirty="0" sz="1450" spc="-5">
                <a:latin typeface="Times New Roman"/>
                <a:cs typeface="Times New Roman"/>
              </a:rPr>
              <a:t>he </a:t>
            </a:r>
            <a:r>
              <a:rPr dirty="0" sz="1450" spc="-10">
                <a:latin typeface="Times New Roman"/>
                <a:cs typeface="Times New Roman"/>
              </a:rPr>
              <a:t>cried. ‘I’ve sent the wrong thing  to everybody in England. These cousins </a:t>
            </a:r>
            <a:r>
              <a:rPr dirty="0" sz="1450" spc="-5">
                <a:latin typeface="Times New Roman"/>
                <a:cs typeface="Times New Roman"/>
              </a:rPr>
              <a:t>of </a:t>
            </a:r>
            <a:r>
              <a:rPr dirty="0" sz="1450" spc="-10">
                <a:latin typeface="Times New Roman"/>
                <a:cs typeface="Times New Roman"/>
              </a:rPr>
              <a:t>yours have </a:t>
            </a:r>
            <a:r>
              <a:rPr dirty="0" sz="1450" spc="-5">
                <a:latin typeface="Times New Roman"/>
                <a:cs typeface="Times New Roman"/>
              </a:rPr>
              <a:t>a </a:t>
            </a:r>
            <a:r>
              <a:rPr dirty="0" sz="1450" spc="-10">
                <a:latin typeface="Times New Roman"/>
                <a:cs typeface="Times New Roman"/>
              </a:rPr>
              <a:t>packing-case as big as  </a:t>
            </a:r>
            <a:r>
              <a:rPr dirty="0" sz="1450" spc="-5">
                <a:latin typeface="Times New Roman"/>
                <a:cs typeface="Times New Roman"/>
              </a:rPr>
              <a:t>a </a:t>
            </a:r>
            <a:r>
              <a:rPr dirty="0" sz="1450" spc="-10">
                <a:latin typeface="Times New Roman"/>
                <a:cs typeface="Times New Roman"/>
              </a:rPr>
              <a:t>house. I’ve muddled the whole business </a:t>
            </a:r>
            <a:r>
              <a:rPr dirty="0" sz="1450" spc="-5">
                <a:latin typeface="Times New Roman"/>
                <a:cs typeface="Times New Roman"/>
              </a:rPr>
              <a:t>up </a:t>
            </a:r>
            <a:r>
              <a:rPr dirty="0" sz="1450" spc="-10">
                <a:latin typeface="Times New Roman"/>
                <a:cs typeface="Times New Roman"/>
              </a:rPr>
              <a:t>to that extent, </a:t>
            </a:r>
            <a:r>
              <a:rPr dirty="0" sz="1450" spc="-20">
                <a:latin typeface="Times New Roman"/>
                <a:cs typeface="Times New Roman"/>
              </a:rPr>
              <a:t>Finsbury, </a:t>
            </a:r>
            <a:r>
              <a:rPr dirty="0" sz="1450" spc="-10">
                <a:latin typeface="Times New Roman"/>
                <a:cs typeface="Times New Roman"/>
              </a:rPr>
              <a:t>that if it  were to get </a:t>
            </a:r>
            <a:r>
              <a:rPr dirty="0" sz="1450" spc="-5">
                <a:latin typeface="Times New Roman"/>
                <a:cs typeface="Times New Roman"/>
              </a:rPr>
              <a:t>out </a:t>
            </a:r>
            <a:r>
              <a:rPr dirty="0" sz="1450" spc="-30">
                <a:latin typeface="Times New Roman"/>
                <a:cs typeface="Times New Roman"/>
              </a:rPr>
              <a:t>it’s </a:t>
            </a:r>
            <a:r>
              <a:rPr dirty="0" sz="1450" spc="-10">
                <a:latin typeface="Times New Roman"/>
                <a:cs typeface="Times New Roman"/>
              </a:rPr>
              <a:t>my belief we should get</a:t>
            </a:r>
            <a:r>
              <a:rPr dirty="0" sz="1450" spc="60">
                <a:latin typeface="Times New Roman"/>
                <a:cs typeface="Times New Roman"/>
              </a:rPr>
              <a:t> </a:t>
            </a:r>
            <a:r>
              <a:rPr dirty="0" sz="1450" spc="-10">
                <a:latin typeface="Times New Roman"/>
                <a:cs typeface="Times New Roman"/>
              </a:rPr>
              <a:t>lynched.’</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It was useless to </a:t>
            </a:r>
            <a:r>
              <a:rPr dirty="0" sz="1450" spc="-5">
                <a:latin typeface="Times New Roman"/>
                <a:cs typeface="Times New Roman"/>
              </a:rPr>
              <a:t>be </a:t>
            </a:r>
            <a:r>
              <a:rPr dirty="0" sz="1450" spc="-10">
                <a:latin typeface="Times New Roman"/>
                <a:cs typeface="Times New Roman"/>
              </a:rPr>
              <a:t>serious with Mr </a:t>
            </a:r>
            <a:r>
              <a:rPr dirty="0" sz="1450" spc="-15">
                <a:latin typeface="Times New Roman"/>
                <a:cs typeface="Times New Roman"/>
              </a:rPr>
              <a:t>Wickham. </a:t>
            </a:r>
            <a:r>
              <a:rPr dirty="0" sz="1450" spc="-30">
                <a:latin typeface="Times New Roman"/>
                <a:cs typeface="Times New Roman"/>
              </a:rPr>
              <a:t>‘Take </a:t>
            </a:r>
            <a:r>
              <a:rPr dirty="0" sz="1450" spc="-10">
                <a:latin typeface="Times New Roman"/>
                <a:cs typeface="Times New Roman"/>
              </a:rPr>
              <a:t>care,’ said Michael. ‘I  am getting tired </a:t>
            </a:r>
            <a:r>
              <a:rPr dirty="0" sz="1450" spc="-5">
                <a:latin typeface="Times New Roman"/>
                <a:cs typeface="Times New Roman"/>
              </a:rPr>
              <a:t>of your </a:t>
            </a:r>
            <a:r>
              <a:rPr dirty="0" sz="1450" spc="-10">
                <a:latin typeface="Times New Roman"/>
                <a:cs typeface="Times New Roman"/>
              </a:rPr>
              <a:t>perpetual scrapes; my reputation is beginning</a:t>
            </a:r>
            <a:r>
              <a:rPr dirty="0" sz="1450" spc="33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075" cy="4780915"/>
          </a:xfrm>
          <a:prstGeom prst="rect">
            <a:avLst/>
          </a:prstGeom>
        </p:spPr>
        <p:txBody>
          <a:bodyPr wrap="square" lIns="0" tIns="111125" rIns="0" bIns="0" rtlCol="0" vert="horz">
            <a:spAutoFit/>
          </a:bodyPr>
          <a:lstStyle/>
          <a:p>
            <a:pPr marL="12700">
              <a:lnSpc>
                <a:spcPct val="100000"/>
              </a:lnSpc>
              <a:spcBef>
                <a:spcPts val="875"/>
              </a:spcBef>
            </a:pPr>
            <a:r>
              <a:rPr dirty="0" sz="1450" spc="-20">
                <a:latin typeface="Times New Roman"/>
                <a:cs typeface="Times New Roman"/>
              </a:rPr>
              <a:t>suffer.’</a:t>
            </a:r>
            <a:endParaRPr sz="1450">
              <a:latin typeface="Times New Roman"/>
              <a:cs typeface="Times New Roman"/>
            </a:endParaRPr>
          </a:p>
          <a:p>
            <a:pPr algn="just" marL="12700" marR="6350" indent="255904">
              <a:lnSpc>
                <a:spcPts val="1730"/>
              </a:lnSpc>
              <a:spcBef>
                <a:spcPts val="844"/>
              </a:spcBef>
            </a:pPr>
            <a:r>
              <a:rPr dirty="0" sz="1450" spc="-40">
                <a:latin typeface="Times New Roman"/>
                <a:cs typeface="Times New Roman"/>
              </a:rPr>
              <a:t>‘Your </a:t>
            </a:r>
            <a:r>
              <a:rPr dirty="0" sz="1450" spc="-10">
                <a:latin typeface="Times New Roman"/>
                <a:cs typeface="Times New Roman"/>
              </a:rPr>
              <a:t>reputation will </a:t>
            </a:r>
            <a:r>
              <a:rPr dirty="0" sz="1450" spc="-5">
                <a:latin typeface="Times New Roman"/>
                <a:cs typeface="Times New Roman"/>
              </a:rPr>
              <a:t>be </a:t>
            </a:r>
            <a:r>
              <a:rPr dirty="0" sz="1450" spc="-10">
                <a:latin typeface="Times New Roman"/>
                <a:cs typeface="Times New Roman"/>
              </a:rPr>
              <a:t>all </a:t>
            </a:r>
            <a:r>
              <a:rPr dirty="0" sz="1450" spc="-5">
                <a:latin typeface="Times New Roman"/>
                <a:cs typeface="Times New Roman"/>
              </a:rPr>
              <a:t>gone </a:t>
            </a:r>
            <a:r>
              <a:rPr dirty="0" sz="1450" spc="-10">
                <a:latin typeface="Times New Roman"/>
                <a:cs typeface="Times New Roman"/>
              </a:rPr>
              <a:t>before </a:t>
            </a:r>
            <a:r>
              <a:rPr dirty="0" sz="1450" spc="-5">
                <a:latin typeface="Times New Roman"/>
                <a:cs typeface="Times New Roman"/>
              </a:rPr>
              <a:t>you </a:t>
            </a:r>
            <a:r>
              <a:rPr dirty="0" sz="1450" spc="-10">
                <a:latin typeface="Times New Roman"/>
                <a:cs typeface="Times New Roman"/>
              </a:rPr>
              <a:t>finish with me,’ replied his  companion with </a:t>
            </a:r>
            <a:r>
              <a:rPr dirty="0" sz="1450" spc="-5">
                <a:latin typeface="Times New Roman"/>
                <a:cs typeface="Times New Roman"/>
              </a:rPr>
              <a:t>a </a:t>
            </a:r>
            <a:r>
              <a:rPr dirty="0" sz="1450" spc="-10">
                <a:latin typeface="Times New Roman"/>
                <a:cs typeface="Times New Roman"/>
              </a:rPr>
              <a:t>grin. ‘Clap it in the bill, my </a:t>
            </a:r>
            <a:r>
              <a:rPr dirty="0" sz="1450" spc="-30">
                <a:latin typeface="Times New Roman"/>
                <a:cs typeface="Times New Roman"/>
              </a:rPr>
              <a:t>boy. </a:t>
            </a:r>
            <a:r>
              <a:rPr dirty="0" sz="1450" spc="-10">
                <a:latin typeface="Times New Roman"/>
                <a:cs typeface="Times New Roman"/>
              </a:rPr>
              <a:t>“For total loss </a:t>
            </a:r>
            <a:r>
              <a:rPr dirty="0" sz="1450" spc="-5">
                <a:latin typeface="Times New Roman"/>
                <a:cs typeface="Times New Roman"/>
              </a:rPr>
              <a:t>of  </a:t>
            </a:r>
            <a:r>
              <a:rPr dirty="0" sz="1450" spc="-10">
                <a:latin typeface="Times New Roman"/>
                <a:cs typeface="Times New Roman"/>
              </a:rPr>
              <a:t>reputation, six and eightpence.” But,’ continued Mr </a:t>
            </a:r>
            <a:r>
              <a:rPr dirty="0" sz="1450" spc="-20">
                <a:latin typeface="Times New Roman"/>
                <a:cs typeface="Times New Roman"/>
              </a:rPr>
              <a:t>Wickham </a:t>
            </a:r>
            <a:r>
              <a:rPr dirty="0" sz="1450" spc="-10">
                <a:latin typeface="Times New Roman"/>
                <a:cs typeface="Times New Roman"/>
              </a:rPr>
              <a:t>with more  seriousness, ‘could </a:t>
            </a:r>
            <a:r>
              <a:rPr dirty="0" sz="1450" spc="-5">
                <a:latin typeface="Times New Roman"/>
                <a:cs typeface="Times New Roman"/>
              </a:rPr>
              <a:t>I be </a:t>
            </a:r>
            <a:r>
              <a:rPr dirty="0" sz="1450" spc="-10">
                <a:latin typeface="Times New Roman"/>
                <a:cs typeface="Times New Roman"/>
              </a:rPr>
              <a:t>bowled </a:t>
            </a:r>
            <a:r>
              <a:rPr dirty="0" sz="1450" spc="-5">
                <a:latin typeface="Times New Roman"/>
                <a:cs typeface="Times New Roman"/>
              </a:rPr>
              <a:t>out of </a:t>
            </a:r>
            <a:r>
              <a:rPr dirty="0" sz="1450" spc="-10">
                <a:latin typeface="Times New Roman"/>
                <a:cs typeface="Times New Roman"/>
              </a:rPr>
              <a:t>the Commission for this little jest? </a:t>
            </a:r>
            <a:r>
              <a:rPr dirty="0" sz="1450" spc="-5">
                <a:latin typeface="Times New Roman"/>
                <a:cs typeface="Times New Roman"/>
              </a:rPr>
              <a:t>I  </a:t>
            </a:r>
            <a:r>
              <a:rPr dirty="0" sz="1450" spc="-10">
                <a:latin typeface="Times New Roman"/>
                <a:cs typeface="Times New Roman"/>
              </a:rPr>
              <a:t>know </a:t>
            </a:r>
            <a:r>
              <a:rPr dirty="0" sz="1450" spc="-30">
                <a:latin typeface="Times New Roman"/>
                <a:cs typeface="Times New Roman"/>
              </a:rPr>
              <a:t>it’s </a:t>
            </a:r>
            <a:r>
              <a:rPr dirty="0" sz="1450" spc="-10">
                <a:latin typeface="Times New Roman"/>
                <a:cs typeface="Times New Roman"/>
              </a:rPr>
              <a:t>small, </a:t>
            </a:r>
            <a:r>
              <a:rPr dirty="0" sz="1450" spc="-5">
                <a:latin typeface="Times New Roman"/>
                <a:cs typeface="Times New Roman"/>
              </a:rPr>
              <a:t>but I </a:t>
            </a:r>
            <a:r>
              <a:rPr dirty="0" sz="1450" spc="-10">
                <a:latin typeface="Times New Roman"/>
                <a:cs typeface="Times New Roman"/>
              </a:rPr>
              <a:t>like to </a:t>
            </a:r>
            <a:r>
              <a:rPr dirty="0" sz="1450" spc="-5">
                <a:latin typeface="Times New Roman"/>
                <a:cs typeface="Times New Roman"/>
              </a:rPr>
              <a:t>be a </a:t>
            </a:r>
            <a:r>
              <a:rPr dirty="0" sz="1450" spc="-65">
                <a:latin typeface="Times New Roman"/>
                <a:cs typeface="Times New Roman"/>
              </a:rPr>
              <a:t>JP. </a:t>
            </a:r>
            <a:r>
              <a:rPr dirty="0" sz="1450" spc="-10">
                <a:latin typeface="Times New Roman"/>
                <a:cs typeface="Times New Roman"/>
              </a:rPr>
              <a:t>Speaking as </a:t>
            </a:r>
            <a:r>
              <a:rPr dirty="0" sz="1450" spc="-5">
                <a:latin typeface="Times New Roman"/>
                <a:cs typeface="Times New Roman"/>
              </a:rPr>
              <a:t>a </a:t>
            </a:r>
            <a:r>
              <a:rPr dirty="0" sz="1450" spc="-10">
                <a:latin typeface="Times New Roman"/>
                <a:cs typeface="Times New Roman"/>
              </a:rPr>
              <a:t>professional man, </a:t>
            </a:r>
            <a:r>
              <a:rPr dirty="0" sz="1450" spc="-5">
                <a:latin typeface="Times New Roman"/>
                <a:cs typeface="Times New Roman"/>
              </a:rPr>
              <a:t>do you  </a:t>
            </a:r>
            <a:r>
              <a:rPr dirty="0" sz="1450" spc="-10">
                <a:latin typeface="Times New Roman"/>
                <a:cs typeface="Times New Roman"/>
              </a:rPr>
              <a:t>think </a:t>
            </a:r>
            <a:r>
              <a:rPr dirty="0" sz="1450" spc="-20">
                <a:latin typeface="Times New Roman"/>
                <a:cs typeface="Times New Roman"/>
              </a:rPr>
              <a:t>there’s </a:t>
            </a:r>
            <a:r>
              <a:rPr dirty="0" sz="1450" spc="-10">
                <a:latin typeface="Times New Roman"/>
                <a:cs typeface="Times New Roman"/>
              </a:rPr>
              <a:t>any</a:t>
            </a:r>
            <a:r>
              <a:rPr dirty="0" sz="1450" spc="10">
                <a:latin typeface="Times New Roman"/>
                <a:cs typeface="Times New Roman"/>
              </a:rPr>
              <a:t> </a:t>
            </a:r>
            <a:r>
              <a:rPr dirty="0" sz="1450" spc="-10">
                <a:latin typeface="Times New Roman"/>
                <a:cs typeface="Times New Roman"/>
              </a:rPr>
              <a:t>risk?’</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‘What does it matter?’ responded Michael, ‘they’ll chuck </a:t>
            </a:r>
            <a:r>
              <a:rPr dirty="0" sz="1450" spc="-5">
                <a:latin typeface="Times New Roman"/>
                <a:cs typeface="Times New Roman"/>
              </a:rPr>
              <a:t>you out </a:t>
            </a:r>
            <a:r>
              <a:rPr dirty="0" sz="1450" spc="-10">
                <a:latin typeface="Times New Roman"/>
                <a:cs typeface="Times New Roman"/>
              </a:rPr>
              <a:t>sooner </a:t>
            </a:r>
            <a:r>
              <a:rPr dirty="0" sz="1450" spc="-5">
                <a:latin typeface="Times New Roman"/>
                <a:cs typeface="Times New Roman"/>
              </a:rPr>
              <a:t>or  </a:t>
            </a:r>
            <a:r>
              <a:rPr dirty="0" sz="1450" spc="-25">
                <a:latin typeface="Times New Roman"/>
                <a:cs typeface="Times New Roman"/>
              </a:rPr>
              <a:t>later. </a:t>
            </a:r>
            <a:r>
              <a:rPr dirty="0" sz="1450" spc="-10">
                <a:latin typeface="Times New Roman"/>
                <a:cs typeface="Times New Roman"/>
              </a:rPr>
              <a:t>Somehow </a:t>
            </a:r>
            <a:r>
              <a:rPr dirty="0" sz="1450" spc="-5">
                <a:latin typeface="Times New Roman"/>
                <a:cs typeface="Times New Roman"/>
              </a:rPr>
              <a:t>you </a:t>
            </a:r>
            <a:r>
              <a:rPr dirty="0" sz="1450" spc="-10">
                <a:latin typeface="Times New Roman"/>
                <a:cs typeface="Times New Roman"/>
              </a:rPr>
              <a:t>don’t give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a good</a:t>
            </a:r>
            <a:r>
              <a:rPr dirty="0" sz="1450" spc="70">
                <a:latin typeface="Times New Roman"/>
                <a:cs typeface="Times New Roman"/>
              </a:rPr>
              <a:t> </a:t>
            </a:r>
            <a:r>
              <a:rPr dirty="0" sz="1450" spc="-10">
                <a:latin typeface="Times New Roman"/>
                <a:cs typeface="Times New Roman"/>
              </a:rPr>
              <a:t>magistrate.’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only wish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5">
                <a:latin typeface="Times New Roman"/>
                <a:cs typeface="Times New Roman"/>
              </a:rPr>
              <a:t>solicitor,’ </a:t>
            </a:r>
            <a:r>
              <a:rPr dirty="0" sz="1450" spc="-10">
                <a:latin typeface="Times New Roman"/>
                <a:cs typeface="Times New Roman"/>
              </a:rPr>
              <a:t>retorted his companion, ‘instead </a:t>
            </a:r>
            <a:r>
              <a:rPr dirty="0" sz="1450" spc="-5">
                <a:latin typeface="Times New Roman"/>
                <a:cs typeface="Times New Roman"/>
              </a:rPr>
              <a:t>of a poor  </a:t>
            </a:r>
            <a:r>
              <a:rPr dirty="0" sz="1450" spc="-10">
                <a:latin typeface="Times New Roman"/>
                <a:cs typeface="Times New Roman"/>
              </a:rPr>
              <a:t>devil </a:t>
            </a:r>
            <a:r>
              <a:rPr dirty="0" sz="1450" spc="-5">
                <a:latin typeface="Times New Roman"/>
                <a:cs typeface="Times New Roman"/>
              </a:rPr>
              <a:t>of a </a:t>
            </a:r>
            <a:r>
              <a:rPr dirty="0" sz="1450" spc="-10">
                <a:latin typeface="Times New Roman"/>
                <a:cs typeface="Times New Roman"/>
              </a:rPr>
              <a:t>country gentleman. Suppose we start </a:t>
            </a:r>
            <a:r>
              <a:rPr dirty="0" sz="1450" spc="-5">
                <a:latin typeface="Times New Roman"/>
                <a:cs typeface="Times New Roman"/>
              </a:rPr>
              <a:t>one of </a:t>
            </a:r>
            <a:r>
              <a:rPr dirty="0" sz="1450" spc="-10">
                <a:latin typeface="Times New Roman"/>
                <a:cs typeface="Times New Roman"/>
              </a:rPr>
              <a:t>those tontine </a:t>
            </a:r>
            <a:r>
              <a:rPr dirty="0" sz="1450" spc="-15">
                <a:latin typeface="Times New Roman"/>
                <a:cs typeface="Times New Roman"/>
              </a:rPr>
              <a:t>affairs  </a:t>
            </a:r>
            <a:r>
              <a:rPr dirty="0" sz="1450" spc="-10">
                <a:latin typeface="Times New Roman"/>
                <a:cs typeface="Times New Roman"/>
              </a:rPr>
              <a:t>ourselves; </a:t>
            </a:r>
            <a:r>
              <a:rPr dirty="0" sz="1450" spc="-5">
                <a:latin typeface="Times New Roman"/>
                <a:cs typeface="Times New Roman"/>
              </a:rPr>
              <a:t>I </a:t>
            </a:r>
            <a:r>
              <a:rPr dirty="0" sz="1450" spc="-10">
                <a:latin typeface="Times New Roman"/>
                <a:cs typeface="Times New Roman"/>
              </a:rPr>
              <a:t>to pay five hundred </a:t>
            </a:r>
            <a:r>
              <a:rPr dirty="0" sz="1450" spc="-5">
                <a:latin typeface="Times New Roman"/>
                <a:cs typeface="Times New Roman"/>
              </a:rPr>
              <a:t>a </a:t>
            </a:r>
            <a:r>
              <a:rPr dirty="0" sz="1450" spc="-20">
                <a:latin typeface="Times New Roman"/>
                <a:cs typeface="Times New Roman"/>
              </a:rPr>
              <a:t>year,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to guarantee me against every  misfortune except illness </a:t>
            </a:r>
            <a:r>
              <a:rPr dirty="0" sz="1450" spc="-5">
                <a:latin typeface="Times New Roman"/>
                <a:cs typeface="Times New Roman"/>
              </a:rPr>
              <a:t>or</a:t>
            </a:r>
            <a:r>
              <a:rPr dirty="0" sz="1450" spc="10">
                <a:latin typeface="Times New Roman"/>
                <a:cs typeface="Times New Roman"/>
              </a:rPr>
              <a:t> </a:t>
            </a:r>
            <a:r>
              <a:rPr dirty="0" sz="1450" spc="-10">
                <a:latin typeface="Times New Roman"/>
                <a:cs typeface="Times New Roman"/>
              </a:rPr>
              <a:t>marriage.’</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‘It strikes me,’ remarked the lawyer with </a:t>
            </a:r>
            <a:r>
              <a:rPr dirty="0" sz="1450" spc="-5">
                <a:latin typeface="Times New Roman"/>
                <a:cs typeface="Times New Roman"/>
              </a:rPr>
              <a:t>a </a:t>
            </a:r>
            <a:r>
              <a:rPr dirty="0" sz="1450" spc="-10">
                <a:latin typeface="Times New Roman"/>
                <a:cs typeface="Times New Roman"/>
              </a:rPr>
              <a:t>meditative laugh, as </a:t>
            </a:r>
            <a:r>
              <a:rPr dirty="0" sz="1450" spc="-5">
                <a:latin typeface="Times New Roman"/>
                <a:cs typeface="Times New Roman"/>
              </a:rPr>
              <a:t>he </a:t>
            </a:r>
            <a:r>
              <a:rPr dirty="0" sz="1450" spc="-10">
                <a:latin typeface="Times New Roman"/>
                <a:cs typeface="Times New Roman"/>
              </a:rPr>
              <a:t>lighted </a:t>
            </a:r>
            <a:r>
              <a:rPr dirty="0" sz="1450" spc="-5">
                <a:latin typeface="Times New Roman"/>
                <a:cs typeface="Times New Roman"/>
              </a:rPr>
              <a:t>a  </a:t>
            </a:r>
            <a:r>
              <a:rPr dirty="0" sz="1450" spc="-20">
                <a:latin typeface="Times New Roman"/>
                <a:cs typeface="Times New Roman"/>
              </a:rPr>
              <a:t>cigar, </a:t>
            </a:r>
            <a:r>
              <a:rPr dirty="0" sz="1450" spc="-10">
                <a:latin typeface="Times New Roman"/>
                <a:cs typeface="Times New Roman"/>
              </a:rPr>
              <a:t>‘it strikes me that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 </a:t>
            </a:r>
            <a:r>
              <a:rPr dirty="0" sz="1450" spc="-10">
                <a:latin typeface="Times New Roman"/>
                <a:cs typeface="Times New Roman"/>
              </a:rPr>
              <a:t>cursed nuisance in this world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ours.’</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really think so, Finsbury?’ responded the magistrate, leaning back  in his cushions, delighted with the compliment. </a:t>
            </a: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nuisance. But, mind </a:t>
            </a:r>
            <a:r>
              <a:rPr dirty="0" sz="1450" spc="-5">
                <a:latin typeface="Times New Roman"/>
                <a:cs typeface="Times New Roman"/>
              </a:rPr>
              <a:t>you, 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stake in the country: don’t </a:t>
            </a:r>
            <a:r>
              <a:rPr dirty="0" sz="1450" spc="-15">
                <a:latin typeface="Times New Roman"/>
                <a:cs typeface="Times New Roman"/>
              </a:rPr>
              <a:t>forget </a:t>
            </a:r>
            <a:r>
              <a:rPr dirty="0" sz="1450" spc="-10">
                <a:latin typeface="Times New Roman"/>
                <a:cs typeface="Times New Roman"/>
              </a:rPr>
              <a:t>that, dear  </a:t>
            </a:r>
            <a:r>
              <a:rPr dirty="0" sz="1450" spc="-25">
                <a:latin typeface="Times New Roman"/>
                <a:cs typeface="Times New Roman"/>
              </a:rPr>
              <a:t>boy.’</a:t>
            </a:r>
            <a:endParaRPr sz="1450">
              <a:latin typeface="Times New Roman"/>
              <a:cs typeface="Times New Roman"/>
            </a:endParaRPr>
          </a:p>
        </p:txBody>
      </p:sp>
      <p:sp>
        <p:nvSpPr>
          <p:cNvPr id="3" name="object 3"/>
          <p:cNvSpPr txBox="1"/>
          <p:nvPr/>
        </p:nvSpPr>
        <p:spPr>
          <a:xfrm>
            <a:off x="876300" y="5840914"/>
            <a:ext cx="5807710" cy="407733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0" b="1">
                <a:latin typeface="Times New Roman"/>
                <a:cs typeface="Times New Roman"/>
              </a:rPr>
              <a:t>V. </a:t>
            </a:r>
            <a:r>
              <a:rPr dirty="0" sz="1450" spc="-10" b="1">
                <a:latin typeface="Times New Roman"/>
                <a:cs typeface="Times New Roman"/>
              </a:rPr>
              <a:t>Mr Gideon Forsyth and the Gigantic</a:t>
            </a:r>
            <a:r>
              <a:rPr dirty="0" sz="1450" spc="-160" b="1">
                <a:latin typeface="Times New Roman"/>
                <a:cs typeface="Times New Roman"/>
              </a:rPr>
              <a:t> </a:t>
            </a:r>
            <a:r>
              <a:rPr dirty="0" sz="1450" spc="-10" b="1">
                <a:latin typeface="Times New Roman"/>
                <a:cs typeface="Times New Roman"/>
              </a:rPr>
              <a:t>Box</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It has been mentioned that at Bournemouth Julia sometimes made  acquaintances; it is true she had </a:t>
            </a:r>
            <a:r>
              <a:rPr dirty="0" sz="1450" spc="-5">
                <a:latin typeface="Times New Roman"/>
                <a:cs typeface="Times New Roman"/>
              </a:rPr>
              <a:t>but 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them before the doors </a:t>
            </a:r>
            <a:r>
              <a:rPr dirty="0" sz="1450" spc="-5">
                <a:latin typeface="Times New Roman"/>
                <a:cs typeface="Times New Roman"/>
              </a:rPr>
              <a:t>of  </a:t>
            </a:r>
            <a:r>
              <a:rPr dirty="0" sz="1450" spc="-10">
                <a:latin typeface="Times New Roman"/>
                <a:cs typeface="Times New Roman"/>
              </a:rPr>
              <a:t>John Street closed again </a:t>
            </a:r>
            <a:r>
              <a:rPr dirty="0" sz="1450" spc="-5">
                <a:latin typeface="Times New Roman"/>
                <a:cs typeface="Times New Roman"/>
              </a:rPr>
              <a:t>upon </a:t>
            </a:r>
            <a:r>
              <a:rPr dirty="0" sz="1450" spc="-10">
                <a:latin typeface="Times New Roman"/>
                <a:cs typeface="Times New Roman"/>
              </a:rPr>
              <a:t>its captives, </a:t>
            </a:r>
            <a:r>
              <a:rPr dirty="0" sz="1450" spc="-5">
                <a:latin typeface="Times New Roman"/>
                <a:cs typeface="Times New Roman"/>
              </a:rPr>
              <a:t>but </a:t>
            </a:r>
            <a:r>
              <a:rPr dirty="0" sz="1450" spc="-10">
                <a:latin typeface="Times New Roman"/>
                <a:cs typeface="Times New Roman"/>
              </a:rPr>
              <a:t>the glimpse was sometimes  exhilarating, and the consequent regret was tempered with hope. Among those  whom she had thus met </a:t>
            </a:r>
            <a:r>
              <a:rPr dirty="0" sz="1450" spc="-5">
                <a:latin typeface="Times New Roman"/>
                <a:cs typeface="Times New Roman"/>
              </a:rPr>
              <a:t>a </a:t>
            </a:r>
            <a:r>
              <a:rPr dirty="0" sz="1450" spc="-10">
                <a:latin typeface="Times New Roman"/>
                <a:cs typeface="Times New Roman"/>
              </a:rPr>
              <a:t>year before was </a:t>
            </a:r>
            <a:r>
              <a:rPr dirty="0" sz="1450" spc="-5">
                <a:latin typeface="Times New Roman"/>
                <a:cs typeface="Times New Roman"/>
              </a:rPr>
              <a:t>a young </a:t>
            </a:r>
            <a:r>
              <a:rPr dirty="0" sz="1450" spc="-10">
                <a:latin typeface="Times New Roman"/>
                <a:cs typeface="Times New Roman"/>
              </a:rPr>
              <a:t>barrister </a:t>
            </a:r>
            <a:r>
              <a:rPr dirty="0" sz="1450" spc="-5">
                <a:latin typeface="Times New Roman"/>
                <a:cs typeface="Times New Roman"/>
              </a:rPr>
              <a:t>of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Gideon Forsyth.</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About three o’clock </a:t>
            </a:r>
            <a:r>
              <a:rPr dirty="0" sz="1450" spc="-5">
                <a:latin typeface="Times New Roman"/>
                <a:cs typeface="Times New Roman"/>
              </a:rPr>
              <a:t>of </a:t>
            </a:r>
            <a:r>
              <a:rPr dirty="0" sz="1450" spc="-10">
                <a:latin typeface="Times New Roman"/>
                <a:cs typeface="Times New Roman"/>
              </a:rPr>
              <a:t>the eventful day when the magistrate tampered with  the labels, </a:t>
            </a:r>
            <a:r>
              <a:rPr dirty="0" sz="1450" spc="-5">
                <a:latin typeface="Times New Roman"/>
                <a:cs typeface="Times New Roman"/>
              </a:rPr>
              <a:t>a </a:t>
            </a:r>
            <a:r>
              <a:rPr dirty="0" sz="1450" spc="-10">
                <a:latin typeface="Times New Roman"/>
                <a:cs typeface="Times New Roman"/>
              </a:rPr>
              <a:t>somewhat moody and distempered ramble had carried Mr Forsyth  to the corner </a:t>
            </a:r>
            <a:r>
              <a:rPr dirty="0" sz="1450" spc="-5">
                <a:latin typeface="Times New Roman"/>
                <a:cs typeface="Times New Roman"/>
              </a:rPr>
              <a:t>of </a:t>
            </a:r>
            <a:r>
              <a:rPr dirty="0" sz="1450" spc="-10">
                <a:latin typeface="Times New Roman"/>
                <a:cs typeface="Times New Roman"/>
              </a:rPr>
              <a:t>John Street; and about the same moment Miss Hazeltine was  called to the </a:t>
            </a:r>
            <a:r>
              <a:rPr dirty="0" sz="1450" spc="-5">
                <a:latin typeface="Times New Roman"/>
                <a:cs typeface="Times New Roman"/>
              </a:rPr>
              <a:t>door of </a:t>
            </a:r>
            <a:r>
              <a:rPr dirty="0" sz="1450" spc="-10">
                <a:latin typeface="Times New Roman"/>
                <a:cs typeface="Times New Roman"/>
              </a:rPr>
              <a:t>No. </a:t>
            </a:r>
            <a:r>
              <a:rPr dirty="0" sz="1450" spc="-5">
                <a:latin typeface="Times New Roman"/>
                <a:cs typeface="Times New Roman"/>
              </a:rPr>
              <a:t>16 by a </a:t>
            </a:r>
            <a:r>
              <a:rPr dirty="0" sz="1450" spc="-10">
                <a:latin typeface="Times New Roman"/>
                <a:cs typeface="Times New Roman"/>
              </a:rPr>
              <a:t>thundering </a:t>
            </a:r>
            <a:r>
              <a:rPr dirty="0" sz="1450" spc="-5">
                <a:latin typeface="Times New Roman"/>
                <a:cs typeface="Times New Roman"/>
              </a:rPr>
              <a:t>double</a:t>
            </a:r>
            <a:r>
              <a:rPr dirty="0" sz="1450" spc="15">
                <a:latin typeface="Times New Roman"/>
                <a:cs typeface="Times New Roman"/>
              </a:rPr>
              <a:t> </a:t>
            </a:r>
            <a:r>
              <a:rPr dirty="0" sz="1450" spc="-5">
                <a:latin typeface="Times New Roman"/>
                <a:cs typeface="Times New Roman"/>
              </a:rPr>
              <a:t>knock.</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Mr Gideon Forsyth was </a:t>
            </a:r>
            <a:r>
              <a:rPr dirty="0" sz="1450" spc="-5">
                <a:latin typeface="Times New Roman"/>
                <a:cs typeface="Times New Roman"/>
              </a:rPr>
              <a:t>a </a:t>
            </a:r>
            <a:r>
              <a:rPr dirty="0" sz="1450" spc="-10">
                <a:latin typeface="Times New Roman"/>
                <a:cs typeface="Times New Roman"/>
              </a:rPr>
              <a:t>happy enough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would have been  happier if </a:t>
            </a:r>
            <a:r>
              <a:rPr dirty="0" sz="1450" spc="-5">
                <a:latin typeface="Times New Roman"/>
                <a:cs typeface="Times New Roman"/>
              </a:rPr>
              <a:t>he </a:t>
            </a:r>
            <a:r>
              <a:rPr dirty="0" sz="1450" spc="-10">
                <a:latin typeface="Times New Roman"/>
                <a:cs typeface="Times New Roman"/>
              </a:rPr>
              <a:t>had had more money and less uncle. One hundred and twenty  </a:t>
            </a:r>
            <a:r>
              <a:rPr dirty="0" sz="1450" spc="-5">
                <a:latin typeface="Times New Roman"/>
                <a:cs typeface="Times New Roman"/>
              </a:rPr>
              <a:t>pounds a </a:t>
            </a:r>
            <a:r>
              <a:rPr dirty="0" sz="1450" spc="-10">
                <a:latin typeface="Times New Roman"/>
                <a:cs typeface="Times New Roman"/>
              </a:rPr>
              <a:t>year was all his store; </a:t>
            </a:r>
            <a:r>
              <a:rPr dirty="0" sz="1450" spc="-5">
                <a:latin typeface="Times New Roman"/>
                <a:cs typeface="Times New Roman"/>
              </a:rPr>
              <a:t>but </a:t>
            </a:r>
            <a:r>
              <a:rPr dirty="0" sz="1450" spc="-10">
                <a:latin typeface="Times New Roman"/>
                <a:cs typeface="Times New Roman"/>
              </a:rPr>
              <a:t>his uncle, Mr Edward Hugh Bloomfield,  supplemented this with </a:t>
            </a:r>
            <a:r>
              <a:rPr dirty="0" sz="1450" spc="-5">
                <a:latin typeface="Times New Roman"/>
                <a:cs typeface="Times New Roman"/>
              </a:rPr>
              <a:t>a </a:t>
            </a:r>
            <a:r>
              <a:rPr dirty="0" sz="1450" spc="-10">
                <a:latin typeface="Times New Roman"/>
                <a:cs typeface="Times New Roman"/>
              </a:rPr>
              <a:t>handsome allowance and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advice,  couched</a:t>
            </a:r>
            <a:r>
              <a:rPr dirty="0" sz="1450" spc="229">
                <a:latin typeface="Times New Roman"/>
                <a:cs typeface="Times New Roman"/>
              </a:rPr>
              <a:t> </a:t>
            </a:r>
            <a:r>
              <a:rPr dirty="0" sz="1450" spc="-10">
                <a:latin typeface="Times New Roman"/>
                <a:cs typeface="Times New Roman"/>
              </a:rPr>
              <a:t>in</a:t>
            </a:r>
            <a:r>
              <a:rPr dirty="0" sz="1450" spc="240">
                <a:latin typeface="Times New Roman"/>
                <a:cs typeface="Times New Roman"/>
              </a:rPr>
              <a:t> </a:t>
            </a:r>
            <a:r>
              <a:rPr dirty="0" sz="1450" spc="-10">
                <a:latin typeface="Times New Roman"/>
                <a:cs typeface="Times New Roman"/>
              </a:rPr>
              <a:t>language</a:t>
            </a:r>
            <a:r>
              <a:rPr dirty="0" sz="1450" spc="235">
                <a:latin typeface="Times New Roman"/>
                <a:cs typeface="Times New Roman"/>
              </a:rPr>
              <a:t> </a:t>
            </a:r>
            <a:r>
              <a:rPr dirty="0" sz="1450" spc="-10">
                <a:latin typeface="Times New Roman"/>
                <a:cs typeface="Times New Roman"/>
              </a:rPr>
              <a:t>that</a:t>
            </a:r>
            <a:r>
              <a:rPr dirty="0" sz="1450" spc="240">
                <a:latin typeface="Times New Roman"/>
                <a:cs typeface="Times New Roman"/>
              </a:rPr>
              <a:t> </a:t>
            </a:r>
            <a:r>
              <a:rPr dirty="0" sz="1450" spc="-10">
                <a:latin typeface="Times New Roman"/>
                <a:cs typeface="Times New Roman"/>
              </a:rPr>
              <a:t>would</a:t>
            </a:r>
            <a:r>
              <a:rPr dirty="0" sz="1450" spc="240">
                <a:latin typeface="Times New Roman"/>
                <a:cs typeface="Times New Roman"/>
              </a:rPr>
              <a:t> </a:t>
            </a:r>
            <a:r>
              <a:rPr dirty="0" sz="1450" spc="-10">
                <a:latin typeface="Times New Roman"/>
                <a:cs typeface="Times New Roman"/>
              </a:rPr>
              <a:t>probably</a:t>
            </a:r>
            <a:r>
              <a:rPr dirty="0" sz="1450" spc="229">
                <a:latin typeface="Times New Roman"/>
                <a:cs typeface="Times New Roman"/>
              </a:rPr>
              <a:t> </a:t>
            </a:r>
            <a:r>
              <a:rPr dirty="0" sz="1450" spc="-10">
                <a:latin typeface="Times New Roman"/>
                <a:cs typeface="Times New Roman"/>
              </a:rPr>
              <a:t>have</a:t>
            </a:r>
            <a:r>
              <a:rPr dirty="0" sz="1450" spc="240">
                <a:latin typeface="Times New Roman"/>
                <a:cs typeface="Times New Roman"/>
              </a:rPr>
              <a:t> </a:t>
            </a:r>
            <a:r>
              <a:rPr dirty="0" sz="1450" spc="-10">
                <a:latin typeface="Times New Roman"/>
                <a:cs typeface="Times New Roman"/>
              </a:rPr>
              <a:t>been</a:t>
            </a:r>
            <a:r>
              <a:rPr dirty="0" sz="1450" spc="240">
                <a:latin typeface="Times New Roman"/>
                <a:cs typeface="Times New Roman"/>
              </a:rPr>
              <a:t> </a:t>
            </a:r>
            <a:r>
              <a:rPr dirty="0" sz="1450" spc="-10">
                <a:latin typeface="Times New Roman"/>
                <a:cs typeface="Times New Roman"/>
              </a:rPr>
              <a:t>judged</a:t>
            </a:r>
            <a:r>
              <a:rPr dirty="0" sz="1450" spc="235">
                <a:latin typeface="Times New Roman"/>
                <a:cs typeface="Times New Roman"/>
              </a:rPr>
              <a:t> </a:t>
            </a:r>
            <a:r>
              <a:rPr dirty="0" sz="1450" spc="-10">
                <a:latin typeface="Times New Roman"/>
                <a:cs typeface="Times New Roman"/>
              </a:rPr>
              <a:t>intemperate</a:t>
            </a:r>
            <a:r>
              <a:rPr dirty="0" sz="1450" spc="240">
                <a:latin typeface="Times New Roman"/>
                <a:cs typeface="Times New Roman"/>
              </a:rPr>
              <a:t> </a:t>
            </a:r>
            <a:r>
              <a:rPr dirty="0" sz="1450" spc="-5">
                <a:latin typeface="Times New Roman"/>
                <a:cs typeface="Times New Roman"/>
              </a:rPr>
              <a:t>on</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17067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board </a:t>
            </a:r>
            <a:r>
              <a:rPr dirty="0" sz="1450" spc="-5">
                <a:latin typeface="Times New Roman"/>
                <a:cs typeface="Times New Roman"/>
              </a:rPr>
              <a:t>a </a:t>
            </a:r>
            <a:r>
              <a:rPr dirty="0" sz="1450" spc="-10">
                <a:latin typeface="Times New Roman"/>
                <a:cs typeface="Times New Roman"/>
              </a:rPr>
              <a:t>pirate ship. Mr Bloomfield was indeed </a:t>
            </a:r>
            <a:r>
              <a:rPr dirty="0" sz="1450" spc="-5">
                <a:latin typeface="Times New Roman"/>
                <a:cs typeface="Times New Roman"/>
              </a:rPr>
              <a:t>a </a:t>
            </a:r>
            <a:r>
              <a:rPr dirty="0" sz="1450" spc="-10">
                <a:latin typeface="Times New Roman"/>
                <a:cs typeface="Times New Roman"/>
              </a:rPr>
              <a:t>figure quite peculiar to the  days </a:t>
            </a:r>
            <a:r>
              <a:rPr dirty="0" sz="1450" spc="-5">
                <a:latin typeface="Times New Roman"/>
                <a:cs typeface="Times New Roman"/>
              </a:rPr>
              <a:t>of </a:t>
            </a:r>
            <a:r>
              <a:rPr dirty="0" sz="1450" spc="-10">
                <a:latin typeface="Times New Roman"/>
                <a:cs typeface="Times New Roman"/>
              </a:rPr>
              <a:t>Mr Gladstone; what we may call (for the lack </a:t>
            </a:r>
            <a:r>
              <a:rPr dirty="0" sz="1450" spc="-5">
                <a:latin typeface="Times New Roman"/>
                <a:cs typeface="Times New Roman"/>
              </a:rPr>
              <a:t>of </a:t>
            </a:r>
            <a:r>
              <a:rPr dirty="0" sz="1450" spc="-10">
                <a:latin typeface="Times New Roman"/>
                <a:cs typeface="Times New Roman"/>
              </a:rPr>
              <a:t>an accepted  expression) </a:t>
            </a:r>
            <a:r>
              <a:rPr dirty="0" sz="1450" spc="-5">
                <a:latin typeface="Times New Roman"/>
                <a:cs typeface="Times New Roman"/>
              </a:rPr>
              <a:t>a </a:t>
            </a:r>
            <a:r>
              <a:rPr dirty="0" sz="1450" spc="-10">
                <a:latin typeface="Times New Roman"/>
                <a:cs typeface="Times New Roman"/>
              </a:rPr>
              <a:t>Squirradical. Having acquired years without experience, </a:t>
            </a:r>
            <a:r>
              <a:rPr dirty="0" sz="1450" spc="-5">
                <a:latin typeface="Times New Roman"/>
                <a:cs typeface="Times New Roman"/>
              </a:rPr>
              <a:t>he  </a:t>
            </a:r>
            <a:r>
              <a:rPr dirty="0" sz="1450" spc="-10">
                <a:latin typeface="Times New Roman"/>
                <a:cs typeface="Times New Roman"/>
              </a:rPr>
              <a:t>carried into the Radical side </a:t>
            </a:r>
            <a:r>
              <a:rPr dirty="0" sz="1450" spc="-5">
                <a:latin typeface="Times New Roman"/>
                <a:cs typeface="Times New Roman"/>
              </a:rPr>
              <a:t>of </a:t>
            </a:r>
            <a:r>
              <a:rPr dirty="0" sz="1450" spc="-10">
                <a:latin typeface="Times New Roman"/>
                <a:cs typeface="Times New Roman"/>
              </a:rPr>
              <a:t>politics those </a:t>
            </a:r>
            <a:r>
              <a:rPr dirty="0" sz="1450" spc="-25">
                <a:latin typeface="Times New Roman"/>
                <a:cs typeface="Times New Roman"/>
              </a:rPr>
              <a:t>noisy, </a:t>
            </a:r>
            <a:r>
              <a:rPr dirty="0" sz="1450" spc="-10">
                <a:latin typeface="Times New Roman"/>
                <a:cs typeface="Times New Roman"/>
              </a:rPr>
              <a:t>after-dinner-table passions,  which we are more accustomed to connect with </a:t>
            </a:r>
            <a:r>
              <a:rPr dirty="0" sz="1450" spc="-25">
                <a:latin typeface="Times New Roman"/>
                <a:cs typeface="Times New Roman"/>
              </a:rPr>
              <a:t>Toryism </a:t>
            </a:r>
            <a:r>
              <a:rPr dirty="0" sz="1450" spc="-10">
                <a:latin typeface="Times New Roman"/>
                <a:cs typeface="Times New Roman"/>
              </a:rPr>
              <a:t>in its severe and  senile aspects. </a:t>
            </a:r>
            <a:r>
              <a:rPr dirty="0" sz="1450" spc="-60">
                <a:latin typeface="Times New Roman"/>
                <a:cs typeface="Times New Roman"/>
              </a:rPr>
              <a:t>To </a:t>
            </a:r>
            <a:r>
              <a:rPr dirty="0" sz="1450" spc="-10">
                <a:latin typeface="Times New Roman"/>
                <a:cs typeface="Times New Roman"/>
              </a:rPr>
              <a:t>the opinions </a:t>
            </a:r>
            <a:r>
              <a:rPr dirty="0" sz="1450" spc="-5">
                <a:latin typeface="Times New Roman"/>
                <a:cs typeface="Times New Roman"/>
              </a:rPr>
              <a:t>of </a:t>
            </a:r>
            <a:r>
              <a:rPr dirty="0" sz="1450" spc="-10">
                <a:latin typeface="Times New Roman"/>
                <a:cs typeface="Times New Roman"/>
              </a:rPr>
              <a:t>Mr Bradlaugh, in fact, </a:t>
            </a:r>
            <a:r>
              <a:rPr dirty="0" sz="1450" spc="-5">
                <a:latin typeface="Times New Roman"/>
                <a:cs typeface="Times New Roman"/>
              </a:rPr>
              <a:t>he </a:t>
            </a:r>
            <a:r>
              <a:rPr dirty="0" sz="1450" spc="-10">
                <a:latin typeface="Times New Roman"/>
                <a:cs typeface="Times New Roman"/>
              </a:rPr>
              <a:t>added the temper  and the sympathies </a:t>
            </a:r>
            <a:r>
              <a:rPr dirty="0" sz="1450" spc="-5">
                <a:latin typeface="Times New Roman"/>
                <a:cs typeface="Times New Roman"/>
              </a:rPr>
              <a:t>of </a:t>
            </a:r>
            <a:r>
              <a:rPr dirty="0" sz="1450" spc="-10">
                <a:latin typeface="Times New Roman"/>
                <a:cs typeface="Times New Roman"/>
              </a:rPr>
              <a:t>that extinct animal, the Squire; </a:t>
            </a:r>
            <a:r>
              <a:rPr dirty="0" sz="1450" spc="-5">
                <a:latin typeface="Times New Roman"/>
                <a:cs typeface="Times New Roman"/>
              </a:rPr>
              <a:t>he </a:t>
            </a:r>
            <a:r>
              <a:rPr dirty="0" sz="1450" spc="-10">
                <a:latin typeface="Times New Roman"/>
                <a:cs typeface="Times New Roman"/>
              </a:rPr>
              <a:t>admired pugilism, </a:t>
            </a:r>
            <a:r>
              <a:rPr dirty="0" sz="1450" spc="-5">
                <a:latin typeface="Times New Roman"/>
                <a:cs typeface="Times New Roman"/>
              </a:rPr>
              <a:t>he  </a:t>
            </a:r>
            <a:r>
              <a:rPr dirty="0" sz="1450" spc="-10">
                <a:latin typeface="Times New Roman"/>
                <a:cs typeface="Times New Roman"/>
              </a:rPr>
              <a:t>carried </a:t>
            </a:r>
            <a:r>
              <a:rPr dirty="0" sz="1450" spc="-5">
                <a:latin typeface="Times New Roman"/>
                <a:cs typeface="Times New Roman"/>
              </a:rPr>
              <a:t>a </a:t>
            </a:r>
            <a:r>
              <a:rPr dirty="0" sz="1450" spc="-10">
                <a:latin typeface="Times New Roman"/>
                <a:cs typeface="Times New Roman"/>
              </a:rPr>
              <a:t>formidable oaken </a:t>
            </a:r>
            <a:r>
              <a:rPr dirty="0" sz="1450" spc="-15">
                <a:latin typeface="Times New Roman"/>
                <a:cs typeface="Times New Roman"/>
              </a:rPr>
              <a:t>staff,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reverent churchman, and it was hard  to know which would have more volcanically stirred his choler—a person who  should have defended the established church, </a:t>
            </a:r>
            <a:r>
              <a:rPr dirty="0" sz="1450" spc="-5">
                <a:latin typeface="Times New Roman"/>
                <a:cs typeface="Times New Roman"/>
              </a:rPr>
              <a:t>or one </a:t>
            </a:r>
            <a:r>
              <a:rPr dirty="0" sz="1450" spc="-10">
                <a:latin typeface="Times New Roman"/>
                <a:cs typeface="Times New Roman"/>
              </a:rPr>
              <a:t>who should have  neglected to attend its celebrations. He had besides some levelling catchwords,  justly dreaded in the family circle; and when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go </a:t>
            </a:r>
            <a:r>
              <a:rPr dirty="0" sz="1450" spc="-10">
                <a:latin typeface="Times New Roman"/>
                <a:cs typeface="Times New Roman"/>
              </a:rPr>
              <a:t>so far as to  declare </a:t>
            </a:r>
            <a:r>
              <a:rPr dirty="0" sz="1450" spc="-5">
                <a:latin typeface="Times New Roman"/>
                <a:cs typeface="Times New Roman"/>
              </a:rPr>
              <a:t>a </a:t>
            </a:r>
            <a:r>
              <a:rPr dirty="0" sz="1450" spc="-10">
                <a:latin typeface="Times New Roman"/>
                <a:cs typeface="Times New Roman"/>
              </a:rPr>
              <a:t>step un-English, </a:t>
            </a:r>
            <a:r>
              <a:rPr dirty="0" sz="1450" spc="-5">
                <a:latin typeface="Times New Roman"/>
                <a:cs typeface="Times New Roman"/>
              </a:rPr>
              <a:t>he </a:t>
            </a:r>
            <a:r>
              <a:rPr dirty="0" sz="1450" spc="-10">
                <a:latin typeface="Times New Roman"/>
                <a:cs typeface="Times New Roman"/>
              </a:rPr>
              <a:t>might still (and with hardly less </a:t>
            </a:r>
            <a:r>
              <a:rPr dirty="0" sz="1450" spc="-15">
                <a:latin typeface="Times New Roman"/>
                <a:cs typeface="Times New Roman"/>
              </a:rPr>
              <a:t>effect) </a:t>
            </a:r>
            <a:r>
              <a:rPr dirty="0" sz="1450" spc="-10">
                <a:latin typeface="Times New Roman"/>
                <a:cs typeface="Times New Roman"/>
              </a:rPr>
              <a:t>denounce  it as unpractical. It was under the ban </a:t>
            </a:r>
            <a:r>
              <a:rPr dirty="0" sz="1450" spc="-5">
                <a:latin typeface="Times New Roman"/>
                <a:cs typeface="Times New Roman"/>
              </a:rPr>
              <a:t>of </a:t>
            </a:r>
            <a:r>
              <a:rPr dirty="0" sz="1450" spc="-10">
                <a:latin typeface="Times New Roman"/>
                <a:cs typeface="Times New Roman"/>
              </a:rPr>
              <a:t>this lesser excommunication that  Gideon had fallen. His views </a:t>
            </a:r>
            <a:r>
              <a:rPr dirty="0" sz="1450" spc="-5">
                <a:latin typeface="Times New Roman"/>
                <a:cs typeface="Times New Roman"/>
              </a:rPr>
              <a:t>on </a:t>
            </a:r>
            <a:r>
              <a:rPr dirty="0" sz="1450" spc="-10">
                <a:latin typeface="Times New Roman"/>
                <a:cs typeface="Times New Roman"/>
              </a:rPr>
              <a:t>the study </a:t>
            </a:r>
            <a:r>
              <a:rPr dirty="0" sz="1450" spc="-5">
                <a:latin typeface="Times New Roman"/>
                <a:cs typeface="Times New Roman"/>
              </a:rPr>
              <a:t>of </a:t>
            </a:r>
            <a:r>
              <a:rPr dirty="0" sz="1450" spc="-10">
                <a:latin typeface="Times New Roman"/>
                <a:cs typeface="Times New Roman"/>
              </a:rPr>
              <a:t>law had been pronounced  unpractical; and it had been intimated to him, in </a:t>
            </a:r>
            <a:r>
              <a:rPr dirty="0" sz="1450" spc="-5">
                <a:latin typeface="Times New Roman"/>
                <a:cs typeface="Times New Roman"/>
              </a:rPr>
              <a:t>a </a:t>
            </a:r>
            <a:r>
              <a:rPr dirty="0" sz="1450" spc="-10">
                <a:latin typeface="Times New Roman"/>
                <a:cs typeface="Times New Roman"/>
              </a:rPr>
              <a:t>vociferous interview  punctuated with the oaken </a:t>
            </a:r>
            <a:r>
              <a:rPr dirty="0" sz="1450" spc="-15">
                <a:latin typeface="Times New Roman"/>
                <a:cs typeface="Times New Roman"/>
              </a:rPr>
              <a:t>staff,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must either take </a:t>
            </a:r>
            <a:r>
              <a:rPr dirty="0" sz="1450" spc="-5">
                <a:latin typeface="Times New Roman"/>
                <a:cs typeface="Times New Roman"/>
              </a:rPr>
              <a:t>a </a:t>
            </a:r>
            <a:r>
              <a:rPr dirty="0" sz="1450" spc="-10">
                <a:latin typeface="Times New Roman"/>
                <a:cs typeface="Times New Roman"/>
              </a:rPr>
              <a:t>new start and get </a:t>
            </a:r>
            <a:r>
              <a:rPr dirty="0" sz="1450" spc="-5">
                <a:latin typeface="Times New Roman"/>
                <a:cs typeface="Times New Roman"/>
              </a:rPr>
              <a:t>a  </a:t>
            </a:r>
            <a:r>
              <a:rPr dirty="0" sz="1450" spc="-10">
                <a:latin typeface="Times New Roman"/>
                <a:cs typeface="Times New Roman"/>
              </a:rPr>
              <a:t>brief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or </a:t>
            </a:r>
            <a:r>
              <a:rPr dirty="0" sz="1450" spc="-10">
                <a:latin typeface="Times New Roman"/>
                <a:cs typeface="Times New Roman"/>
              </a:rPr>
              <a:t>prepare to live </a:t>
            </a:r>
            <a:r>
              <a:rPr dirty="0" sz="1450" spc="-5">
                <a:latin typeface="Times New Roman"/>
                <a:cs typeface="Times New Roman"/>
              </a:rPr>
              <a:t>on </a:t>
            </a:r>
            <a:r>
              <a:rPr dirty="0" sz="1450" spc="-10">
                <a:latin typeface="Times New Roman"/>
                <a:cs typeface="Times New Roman"/>
              </a:rPr>
              <a:t>his own</a:t>
            </a:r>
            <a:r>
              <a:rPr dirty="0" sz="1450" spc="25">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No wonder if Gideon was </a:t>
            </a:r>
            <a:r>
              <a:rPr dirty="0" sz="1450" spc="-25">
                <a:latin typeface="Times New Roman"/>
                <a:cs typeface="Times New Roman"/>
              </a:rPr>
              <a:t>moody. </a:t>
            </a: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the slightest wish to modify  his present habits; </a:t>
            </a:r>
            <a:r>
              <a:rPr dirty="0" sz="1450" spc="-5">
                <a:latin typeface="Times New Roman"/>
                <a:cs typeface="Times New Roman"/>
              </a:rPr>
              <a:t>but 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stand </a:t>
            </a:r>
            <a:r>
              <a:rPr dirty="0" sz="1450" spc="-5">
                <a:latin typeface="Times New Roman"/>
                <a:cs typeface="Times New Roman"/>
              </a:rPr>
              <a:t>on </a:t>
            </a:r>
            <a:r>
              <a:rPr dirty="0" sz="1450" spc="-10">
                <a:latin typeface="Times New Roman"/>
                <a:cs typeface="Times New Roman"/>
              </a:rPr>
              <a:t>that, since the recall </a:t>
            </a:r>
            <a:r>
              <a:rPr dirty="0" sz="1450" spc="-5">
                <a:latin typeface="Times New Roman"/>
                <a:cs typeface="Times New Roman"/>
              </a:rPr>
              <a:t>of </a:t>
            </a:r>
            <a:r>
              <a:rPr dirty="0" sz="1450" spc="-10">
                <a:latin typeface="Times New Roman"/>
                <a:cs typeface="Times New Roman"/>
              </a:rPr>
              <a:t>Mr  </a:t>
            </a:r>
            <a:r>
              <a:rPr dirty="0" sz="1450" spc="-15">
                <a:latin typeface="Times New Roman"/>
                <a:cs typeface="Times New Roman"/>
              </a:rPr>
              <a:t>Bloomfield’s </a:t>
            </a:r>
            <a:r>
              <a:rPr dirty="0" sz="1450" spc="-10">
                <a:latin typeface="Times New Roman"/>
                <a:cs typeface="Times New Roman"/>
              </a:rPr>
              <a:t>allowance would revolutionize them still more </a:t>
            </a:r>
            <a:r>
              <a:rPr dirty="0" sz="1450" spc="-20">
                <a:latin typeface="Times New Roman"/>
                <a:cs typeface="Times New Roman"/>
              </a:rPr>
              <a:t>radically. </a:t>
            </a: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the least desire to acquaint himself with law; </a:t>
            </a:r>
            <a:r>
              <a:rPr dirty="0" sz="1450" spc="-5">
                <a:latin typeface="Times New Roman"/>
                <a:cs typeface="Times New Roman"/>
              </a:rPr>
              <a:t>he </a:t>
            </a:r>
            <a:r>
              <a:rPr dirty="0" sz="1450" spc="-10">
                <a:latin typeface="Times New Roman"/>
                <a:cs typeface="Times New Roman"/>
              </a:rPr>
              <a:t>had looked into it </a:t>
            </a:r>
            <a:r>
              <a:rPr dirty="0" sz="1450" spc="-20">
                <a:latin typeface="Times New Roman"/>
                <a:cs typeface="Times New Roman"/>
              </a:rPr>
              <a:t>already,  </a:t>
            </a:r>
            <a:r>
              <a:rPr dirty="0" sz="1450" spc="-10">
                <a:latin typeface="Times New Roman"/>
                <a:cs typeface="Times New Roman"/>
              </a:rPr>
              <a:t>and it seemed </a:t>
            </a:r>
            <a:r>
              <a:rPr dirty="0" sz="1450" spc="-5">
                <a:latin typeface="Times New Roman"/>
                <a:cs typeface="Times New Roman"/>
              </a:rPr>
              <a:t>not </a:t>
            </a:r>
            <a:r>
              <a:rPr dirty="0" sz="1450" spc="-10">
                <a:latin typeface="Times New Roman"/>
                <a:cs typeface="Times New Roman"/>
              </a:rPr>
              <a:t>to repay attention; </a:t>
            </a:r>
            <a:r>
              <a:rPr dirty="0" sz="1450" spc="-5">
                <a:latin typeface="Times New Roman"/>
                <a:cs typeface="Times New Roman"/>
              </a:rPr>
              <a:t>but upon </a:t>
            </a:r>
            <a:r>
              <a:rPr dirty="0" sz="1450" spc="-10">
                <a:latin typeface="Times New Roman"/>
                <a:cs typeface="Times New Roman"/>
              </a:rPr>
              <a:t>this also </a:t>
            </a:r>
            <a:r>
              <a:rPr dirty="0" sz="1450" spc="-5">
                <a:latin typeface="Times New Roman"/>
                <a:cs typeface="Times New Roman"/>
              </a:rPr>
              <a:t>he </a:t>
            </a:r>
            <a:r>
              <a:rPr dirty="0" sz="1450" spc="-10">
                <a:latin typeface="Times New Roman"/>
                <a:cs typeface="Times New Roman"/>
              </a:rPr>
              <a:t>was ready to give  </a:t>
            </a:r>
            <a:r>
              <a:rPr dirty="0" sz="1450" spc="-35">
                <a:latin typeface="Times New Roman"/>
                <a:cs typeface="Times New Roman"/>
              </a:rPr>
              <a:t>way. </a:t>
            </a:r>
            <a:r>
              <a:rPr dirty="0" sz="1450" spc="-10">
                <a:latin typeface="Times New Roman"/>
                <a:cs typeface="Times New Roman"/>
              </a:rPr>
              <a:t>In fact,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as far as </a:t>
            </a:r>
            <a:r>
              <a:rPr dirty="0" sz="1450" spc="-5">
                <a:latin typeface="Times New Roman"/>
                <a:cs typeface="Times New Roman"/>
              </a:rPr>
              <a:t>he </a:t>
            </a:r>
            <a:r>
              <a:rPr dirty="0" sz="1450" spc="-10">
                <a:latin typeface="Times New Roman"/>
                <a:cs typeface="Times New Roman"/>
              </a:rPr>
              <a:t>could to meet the views </a:t>
            </a:r>
            <a:r>
              <a:rPr dirty="0" sz="1450" spc="-5">
                <a:latin typeface="Times New Roman"/>
                <a:cs typeface="Times New Roman"/>
              </a:rPr>
              <a:t>of </a:t>
            </a:r>
            <a:r>
              <a:rPr dirty="0" sz="1450" spc="-10">
                <a:latin typeface="Times New Roman"/>
                <a:cs typeface="Times New Roman"/>
              </a:rPr>
              <a:t>his uncle, the  Squirradical. But there was </a:t>
            </a:r>
            <a:r>
              <a:rPr dirty="0" sz="1450" spc="-5">
                <a:latin typeface="Times New Roman"/>
                <a:cs typeface="Times New Roman"/>
              </a:rPr>
              <a:t>one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programme that appeared  independent </a:t>
            </a:r>
            <a:r>
              <a:rPr dirty="0" sz="1450" spc="-5">
                <a:latin typeface="Times New Roman"/>
                <a:cs typeface="Times New Roman"/>
              </a:rPr>
              <a:t>of </a:t>
            </a:r>
            <a:r>
              <a:rPr dirty="0" sz="1450" spc="-10">
                <a:latin typeface="Times New Roman"/>
                <a:cs typeface="Times New Roman"/>
              </a:rPr>
              <a:t>his will. How to get </a:t>
            </a:r>
            <a:r>
              <a:rPr dirty="0" sz="1450" spc="-5">
                <a:latin typeface="Times New Roman"/>
                <a:cs typeface="Times New Roman"/>
              </a:rPr>
              <a:t>a </a:t>
            </a:r>
            <a:r>
              <a:rPr dirty="0" sz="1450" spc="-10">
                <a:latin typeface="Times New Roman"/>
                <a:cs typeface="Times New Roman"/>
              </a:rPr>
              <a:t>brief? there was the question. And there  was another and </a:t>
            </a:r>
            <a:r>
              <a:rPr dirty="0" sz="1450" spc="-5">
                <a:latin typeface="Times New Roman"/>
                <a:cs typeface="Times New Roman"/>
              </a:rPr>
              <a:t>a </a:t>
            </a:r>
            <a:r>
              <a:rPr dirty="0" sz="1450" spc="-10">
                <a:latin typeface="Times New Roman"/>
                <a:cs typeface="Times New Roman"/>
              </a:rPr>
              <a:t>worse. Suppose </a:t>
            </a:r>
            <a:r>
              <a:rPr dirty="0" sz="1450" spc="-5">
                <a:latin typeface="Times New Roman"/>
                <a:cs typeface="Times New Roman"/>
              </a:rPr>
              <a:t>he got </a:t>
            </a:r>
            <a:r>
              <a:rPr dirty="0" sz="1450" spc="-10">
                <a:latin typeface="Times New Roman"/>
                <a:cs typeface="Times New Roman"/>
              </a:rPr>
              <a:t>one, should </a:t>
            </a:r>
            <a:r>
              <a:rPr dirty="0" sz="1450" spc="-5">
                <a:latin typeface="Times New Roman"/>
                <a:cs typeface="Times New Roman"/>
              </a:rPr>
              <a:t>he </a:t>
            </a:r>
            <a:r>
              <a:rPr dirty="0" sz="1450" spc="-10">
                <a:latin typeface="Times New Roman"/>
                <a:cs typeface="Times New Roman"/>
              </a:rPr>
              <a:t>prove the better</a:t>
            </a:r>
            <a:r>
              <a:rPr dirty="0" sz="1450" spc="13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8255" indent="255904">
              <a:lnSpc>
                <a:spcPts val="1730"/>
              </a:lnSpc>
              <a:spcBef>
                <a:spcPts val="705"/>
              </a:spcBef>
            </a:pPr>
            <a:r>
              <a:rPr dirty="0" sz="1450" spc="-10">
                <a:latin typeface="Times New Roman"/>
                <a:cs typeface="Times New Roman"/>
              </a:rPr>
              <a:t>Suddenly </a:t>
            </a:r>
            <a:r>
              <a:rPr dirty="0" sz="1450" spc="-5">
                <a:latin typeface="Times New Roman"/>
                <a:cs typeface="Times New Roman"/>
              </a:rPr>
              <a:t>he </a:t>
            </a:r>
            <a:r>
              <a:rPr dirty="0" sz="1450" spc="-10">
                <a:latin typeface="Times New Roman"/>
                <a:cs typeface="Times New Roman"/>
              </a:rPr>
              <a:t>found his way barred </a:t>
            </a:r>
            <a:r>
              <a:rPr dirty="0" sz="1450" spc="-5">
                <a:latin typeface="Times New Roman"/>
                <a:cs typeface="Times New Roman"/>
              </a:rPr>
              <a:t>by a </a:t>
            </a:r>
            <a:r>
              <a:rPr dirty="0" sz="1450" spc="-10">
                <a:latin typeface="Times New Roman"/>
                <a:cs typeface="Times New Roman"/>
              </a:rPr>
              <a:t>crowd. A garishly illuminated van  was backed against the kerb; from its open stern, half resting </a:t>
            </a:r>
            <a:r>
              <a:rPr dirty="0" sz="1450" spc="-5">
                <a:latin typeface="Times New Roman"/>
                <a:cs typeface="Times New Roman"/>
              </a:rPr>
              <a:t>on </a:t>
            </a:r>
            <a:r>
              <a:rPr dirty="0" sz="1450" spc="-10">
                <a:latin typeface="Times New Roman"/>
                <a:cs typeface="Times New Roman"/>
              </a:rPr>
              <a:t>the street, half  supported </a:t>
            </a:r>
            <a:r>
              <a:rPr dirty="0" sz="1450" spc="-5">
                <a:latin typeface="Times New Roman"/>
                <a:cs typeface="Times New Roman"/>
              </a:rPr>
              <a:t>by </a:t>
            </a:r>
            <a:r>
              <a:rPr dirty="0" sz="1450" spc="-10">
                <a:latin typeface="Times New Roman"/>
                <a:cs typeface="Times New Roman"/>
              </a:rPr>
              <a:t>some glistening athletes, the end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largest </a:t>
            </a:r>
            <a:r>
              <a:rPr dirty="0" sz="1450" spc="-10">
                <a:latin typeface="Times New Roman"/>
                <a:cs typeface="Times New Roman"/>
              </a:rPr>
              <a:t>packing-case in  the county </a:t>
            </a:r>
            <a:r>
              <a:rPr dirty="0" sz="1450" spc="-5">
                <a:latin typeface="Times New Roman"/>
                <a:cs typeface="Times New Roman"/>
              </a:rPr>
              <a:t>of </a:t>
            </a:r>
            <a:r>
              <a:rPr dirty="0" sz="1450" spc="-10">
                <a:latin typeface="Times New Roman"/>
                <a:cs typeface="Times New Roman"/>
              </a:rPr>
              <a:t>Middlesex might have been seen protruding; while, </a:t>
            </a:r>
            <a:r>
              <a:rPr dirty="0" sz="1450" spc="-5">
                <a:latin typeface="Times New Roman"/>
                <a:cs typeface="Times New Roman"/>
              </a:rPr>
              <a:t>on </a:t>
            </a:r>
            <a:r>
              <a:rPr dirty="0" sz="1450" spc="-10">
                <a:latin typeface="Times New Roman"/>
                <a:cs typeface="Times New Roman"/>
              </a:rPr>
              <a:t>the steps  </a:t>
            </a:r>
            <a:r>
              <a:rPr dirty="0" sz="1450" spc="-5">
                <a:latin typeface="Times New Roman"/>
                <a:cs typeface="Times New Roman"/>
              </a:rPr>
              <a:t>of </a:t>
            </a:r>
            <a:r>
              <a:rPr dirty="0" sz="1450" spc="-10">
                <a:latin typeface="Times New Roman"/>
                <a:cs typeface="Times New Roman"/>
              </a:rPr>
              <a:t>the house, the burly person </a:t>
            </a:r>
            <a:r>
              <a:rPr dirty="0" sz="1450" spc="-5">
                <a:latin typeface="Times New Roman"/>
                <a:cs typeface="Times New Roman"/>
              </a:rPr>
              <a:t>of </a:t>
            </a:r>
            <a:r>
              <a:rPr dirty="0" sz="1450" spc="-10">
                <a:latin typeface="Times New Roman"/>
                <a:cs typeface="Times New Roman"/>
              </a:rPr>
              <a:t>the driver and the slim figure </a:t>
            </a:r>
            <a:r>
              <a:rPr dirty="0" sz="1450" spc="-5">
                <a:latin typeface="Times New Roman"/>
                <a:cs typeface="Times New Roman"/>
              </a:rPr>
              <a:t>of a young </a:t>
            </a:r>
            <a:r>
              <a:rPr dirty="0" sz="1450" spc="-10">
                <a:latin typeface="Times New Roman"/>
                <a:cs typeface="Times New Roman"/>
              </a:rPr>
              <a:t>girl  stood as </a:t>
            </a:r>
            <a:r>
              <a:rPr dirty="0" sz="1450" spc="-5">
                <a:latin typeface="Times New Roman"/>
                <a:cs typeface="Times New Roman"/>
              </a:rPr>
              <a:t>upon a </a:t>
            </a:r>
            <a:r>
              <a:rPr dirty="0" sz="1450" spc="-10">
                <a:latin typeface="Times New Roman"/>
                <a:cs typeface="Times New Roman"/>
              </a:rPr>
              <a:t>stage,</a:t>
            </a:r>
            <a:r>
              <a:rPr dirty="0" sz="1450">
                <a:latin typeface="Times New Roman"/>
                <a:cs typeface="Times New Roman"/>
              </a:rPr>
              <a:t> </a:t>
            </a:r>
            <a:r>
              <a:rPr dirty="0" sz="1450" spc="-10">
                <a:latin typeface="Times New Roman"/>
                <a:cs typeface="Times New Roman"/>
              </a:rPr>
              <a:t>disputing.</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us,’ </a:t>
            </a:r>
            <a:r>
              <a:rPr dirty="0" sz="1450" spc="-10">
                <a:latin typeface="Times New Roman"/>
                <a:cs typeface="Times New Roman"/>
              </a:rPr>
              <a:t>the girl was saying. ‘I beg </a:t>
            </a:r>
            <a:r>
              <a:rPr dirty="0" sz="1450" spc="-5">
                <a:latin typeface="Times New Roman"/>
                <a:cs typeface="Times New Roman"/>
              </a:rPr>
              <a:t>you </a:t>
            </a:r>
            <a:r>
              <a:rPr dirty="0" sz="1450" spc="-10">
                <a:latin typeface="Times New Roman"/>
                <a:cs typeface="Times New Roman"/>
              </a:rPr>
              <a:t>to take it away; it couldn’t  get into the house, even if </a:t>
            </a:r>
            <a:r>
              <a:rPr dirty="0" sz="1450" spc="-5">
                <a:latin typeface="Times New Roman"/>
                <a:cs typeface="Times New Roman"/>
              </a:rPr>
              <a:t>you </a:t>
            </a:r>
            <a:r>
              <a:rPr dirty="0" sz="1450" spc="-10">
                <a:latin typeface="Times New Roman"/>
                <a:cs typeface="Times New Roman"/>
              </a:rPr>
              <a:t>managed to get it </a:t>
            </a:r>
            <a:r>
              <a:rPr dirty="0" sz="1450" spc="-5">
                <a:latin typeface="Times New Roman"/>
                <a:cs typeface="Times New Roman"/>
              </a:rPr>
              <a:t>out of </a:t>
            </a:r>
            <a:r>
              <a:rPr dirty="0" sz="1450" spc="-10">
                <a:latin typeface="Times New Roman"/>
                <a:cs typeface="Times New Roman"/>
              </a:rPr>
              <a:t>the</a:t>
            </a:r>
            <a:r>
              <a:rPr dirty="0" sz="1450" spc="65">
                <a:latin typeface="Times New Roman"/>
                <a:cs typeface="Times New Roman"/>
              </a:rPr>
              <a:t> </a:t>
            </a:r>
            <a:r>
              <a:rPr dirty="0" sz="1450" spc="-5">
                <a:latin typeface="Times New Roman"/>
                <a:cs typeface="Times New Roman"/>
              </a:rPr>
              <a:t>van.’</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shall leave it </a:t>
            </a:r>
            <a:r>
              <a:rPr dirty="0" sz="1450" spc="-5">
                <a:latin typeface="Times New Roman"/>
                <a:cs typeface="Times New Roman"/>
              </a:rPr>
              <a:t>on </a:t>
            </a:r>
            <a:r>
              <a:rPr dirty="0" sz="1450" spc="-10">
                <a:latin typeface="Times New Roman"/>
                <a:cs typeface="Times New Roman"/>
              </a:rPr>
              <a:t>the pavement, then, and M. Finsbury can arrange with  the </a:t>
            </a:r>
            <a:r>
              <a:rPr dirty="0" sz="1450" spc="-35">
                <a:latin typeface="Times New Roman"/>
                <a:cs typeface="Times New Roman"/>
              </a:rPr>
              <a:t>Vestry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likes,’ said the</a:t>
            </a:r>
            <a:r>
              <a:rPr dirty="0" sz="1450" spc="-65">
                <a:latin typeface="Times New Roman"/>
                <a:cs typeface="Times New Roman"/>
              </a:rPr>
              <a:t> </a:t>
            </a:r>
            <a:r>
              <a:rPr dirty="0" sz="1450" spc="-10">
                <a:latin typeface="Times New Roman"/>
                <a:cs typeface="Times New Roman"/>
              </a:rPr>
              <a:t>vanman.</a:t>
            </a:r>
            <a:endParaRPr sz="1450">
              <a:latin typeface="Times New Roman"/>
              <a:cs typeface="Times New Roman"/>
            </a:endParaRPr>
          </a:p>
          <a:p>
            <a:pPr algn="just" marL="268605" marR="1933575">
              <a:lnSpc>
                <a:spcPts val="2520"/>
              </a:lnSpc>
              <a:spcBef>
                <a:spcPts val="8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M. </a:t>
            </a:r>
            <a:r>
              <a:rPr dirty="0" sz="1450" spc="-20">
                <a:latin typeface="Times New Roman"/>
                <a:cs typeface="Times New Roman"/>
              </a:rPr>
              <a:t>Finsbury,’ </a:t>
            </a:r>
            <a:r>
              <a:rPr dirty="0" sz="1450" spc="-10">
                <a:latin typeface="Times New Roman"/>
                <a:cs typeface="Times New Roman"/>
              </a:rPr>
              <a:t>expostulated the girl.  ‘It doesn’t matter who </a:t>
            </a:r>
            <a:r>
              <a:rPr dirty="0" sz="1450" spc="-5">
                <a:latin typeface="Times New Roman"/>
                <a:cs typeface="Times New Roman"/>
              </a:rPr>
              <a:t>you </a:t>
            </a:r>
            <a:r>
              <a:rPr dirty="0" sz="1450" spc="-10">
                <a:latin typeface="Times New Roman"/>
                <a:cs typeface="Times New Roman"/>
              </a:rPr>
              <a:t>are,’ said the</a:t>
            </a:r>
            <a:r>
              <a:rPr dirty="0" sz="1450" spc="-80">
                <a:latin typeface="Times New Roman"/>
                <a:cs typeface="Times New Roman"/>
              </a:rPr>
              <a:t> </a:t>
            </a:r>
            <a:r>
              <a:rPr dirty="0" sz="1450" spc="-10">
                <a:latin typeface="Times New Roman"/>
                <a:cs typeface="Times New Roman"/>
              </a:rPr>
              <a:t>vanman.</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64345"/>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45">
                <a:latin typeface="Times New Roman"/>
                <a:cs typeface="Times New Roman"/>
              </a:rPr>
              <a:t>‘You </a:t>
            </a:r>
            <a:r>
              <a:rPr dirty="0" sz="1450" spc="-10">
                <a:latin typeface="Times New Roman"/>
                <a:cs typeface="Times New Roman"/>
              </a:rPr>
              <a:t>must allow me to help </a:t>
            </a:r>
            <a:r>
              <a:rPr dirty="0" sz="1450" spc="-5">
                <a:latin typeface="Times New Roman"/>
                <a:cs typeface="Times New Roman"/>
              </a:rPr>
              <a:t>you, </a:t>
            </a:r>
            <a:r>
              <a:rPr dirty="0" sz="1450" spc="-10">
                <a:latin typeface="Times New Roman"/>
                <a:cs typeface="Times New Roman"/>
              </a:rPr>
              <a:t>Miss Hazeltine,’ said Gideon, putting </a:t>
            </a:r>
            <a:r>
              <a:rPr dirty="0" sz="1450" spc="-5">
                <a:latin typeface="Times New Roman"/>
                <a:cs typeface="Times New Roman"/>
              </a:rPr>
              <a:t>out  </a:t>
            </a:r>
            <a:r>
              <a:rPr dirty="0" sz="1450" spc="-10">
                <a:latin typeface="Times New Roman"/>
                <a:cs typeface="Times New Roman"/>
              </a:rPr>
              <a:t>his hand.</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Julia gave </a:t>
            </a:r>
            <a:r>
              <a:rPr dirty="0" sz="1450" spc="-5">
                <a:latin typeface="Times New Roman"/>
                <a:cs typeface="Times New Roman"/>
              </a:rPr>
              <a:t>a </a:t>
            </a:r>
            <a:r>
              <a:rPr dirty="0" sz="1450" spc="-10">
                <a:latin typeface="Times New Roman"/>
                <a:cs typeface="Times New Roman"/>
              </a:rPr>
              <a:t>little cry </a:t>
            </a:r>
            <a:r>
              <a:rPr dirty="0" sz="1450" spc="-5">
                <a:latin typeface="Times New Roman"/>
                <a:cs typeface="Times New Roman"/>
              </a:rPr>
              <a:t>of </a:t>
            </a:r>
            <a:r>
              <a:rPr dirty="0" sz="1450" spc="-10">
                <a:latin typeface="Times New Roman"/>
                <a:cs typeface="Times New Roman"/>
              </a:rPr>
              <a:t>pleasure. ‘O, Mr Forsyth,’ she cried, ‘I am so glad  to see </a:t>
            </a:r>
            <a:r>
              <a:rPr dirty="0" sz="1450" spc="-5">
                <a:latin typeface="Times New Roman"/>
                <a:cs typeface="Times New Roman"/>
              </a:rPr>
              <a:t>you; </a:t>
            </a:r>
            <a:r>
              <a:rPr dirty="0" sz="1450" spc="-10">
                <a:latin typeface="Times New Roman"/>
                <a:cs typeface="Times New Roman"/>
              </a:rPr>
              <a:t>we must get this horrid thing, which can only have come here </a:t>
            </a:r>
            <a:r>
              <a:rPr dirty="0" sz="1450" spc="-5">
                <a:latin typeface="Times New Roman"/>
                <a:cs typeface="Times New Roman"/>
              </a:rPr>
              <a:t>by  </a:t>
            </a:r>
            <a:r>
              <a:rPr dirty="0" sz="1450" spc="-10">
                <a:latin typeface="Times New Roman"/>
                <a:cs typeface="Times New Roman"/>
              </a:rPr>
              <a:t>mistake, into the house. The man says we’ll have to take </a:t>
            </a:r>
            <a:r>
              <a:rPr dirty="0" sz="1450" spc="-15">
                <a:latin typeface="Times New Roman"/>
                <a:cs typeface="Times New Roman"/>
              </a:rPr>
              <a:t>off </a:t>
            </a:r>
            <a:r>
              <a:rPr dirty="0" sz="1450" spc="-10">
                <a:latin typeface="Times New Roman"/>
                <a:cs typeface="Times New Roman"/>
              </a:rPr>
              <a:t>the </a:t>
            </a:r>
            <a:r>
              <a:rPr dirty="0" sz="1450" spc="-20">
                <a:latin typeface="Times New Roman"/>
                <a:cs typeface="Times New Roman"/>
              </a:rPr>
              <a:t>door, </a:t>
            </a:r>
            <a:r>
              <a:rPr dirty="0" sz="1450" spc="-5">
                <a:latin typeface="Times New Roman"/>
                <a:cs typeface="Times New Roman"/>
              </a:rPr>
              <a:t>or </a:t>
            </a:r>
            <a:r>
              <a:rPr dirty="0" sz="1450" spc="-10">
                <a:latin typeface="Times New Roman"/>
                <a:cs typeface="Times New Roman"/>
              </a:rPr>
              <a:t>knock  two </a:t>
            </a:r>
            <a:r>
              <a:rPr dirty="0" sz="1450" spc="-5">
                <a:latin typeface="Times New Roman"/>
                <a:cs typeface="Times New Roman"/>
              </a:rPr>
              <a:t>of our </a:t>
            </a:r>
            <a:r>
              <a:rPr dirty="0" sz="1450" spc="-10">
                <a:latin typeface="Times New Roman"/>
                <a:cs typeface="Times New Roman"/>
              </a:rPr>
              <a:t>windows into one, </a:t>
            </a:r>
            <a:r>
              <a:rPr dirty="0" sz="1450" spc="-5">
                <a:latin typeface="Times New Roman"/>
                <a:cs typeface="Times New Roman"/>
              </a:rPr>
              <a:t>or be </a:t>
            </a:r>
            <a:r>
              <a:rPr dirty="0" sz="1450" spc="-10">
                <a:latin typeface="Times New Roman"/>
                <a:cs typeface="Times New Roman"/>
              </a:rPr>
              <a:t>fined </a:t>
            </a:r>
            <a:r>
              <a:rPr dirty="0" sz="1450" spc="-5">
                <a:latin typeface="Times New Roman"/>
                <a:cs typeface="Times New Roman"/>
              </a:rPr>
              <a:t>by </a:t>
            </a:r>
            <a:r>
              <a:rPr dirty="0" sz="1450" spc="-10">
                <a:latin typeface="Times New Roman"/>
                <a:cs typeface="Times New Roman"/>
              </a:rPr>
              <a:t>the </a:t>
            </a:r>
            <a:r>
              <a:rPr dirty="0" sz="1450" spc="-35">
                <a:latin typeface="Times New Roman"/>
                <a:cs typeface="Times New Roman"/>
              </a:rPr>
              <a:t>Vestry </a:t>
            </a:r>
            <a:r>
              <a:rPr dirty="0" sz="1450" spc="-5">
                <a:latin typeface="Times New Roman"/>
                <a:cs typeface="Times New Roman"/>
              </a:rPr>
              <a:t>or </a:t>
            </a:r>
            <a:r>
              <a:rPr dirty="0" sz="1450" spc="-10">
                <a:latin typeface="Times New Roman"/>
                <a:cs typeface="Times New Roman"/>
              </a:rPr>
              <a:t>Custom House </a:t>
            </a:r>
            <a:r>
              <a:rPr dirty="0" sz="1450" spc="-5">
                <a:latin typeface="Times New Roman"/>
                <a:cs typeface="Times New Roman"/>
              </a:rPr>
              <a:t>or  </a:t>
            </a:r>
            <a:r>
              <a:rPr dirty="0" sz="1450" spc="-10">
                <a:latin typeface="Times New Roman"/>
                <a:cs typeface="Times New Roman"/>
              </a:rPr>
              <a:t>something for leaving </a:t>
            </a:r>
            <a:r>
              <a:rPr dirty="0" sz="1450" spc="-5">
                <a:latin typeface="Times New Roman"/>
                <a:cs typeface="Times New Roman"/>
              </a:rPr>
              <a:t>our </a:t>
            </a:r>
            <a:r>
              <a:rPr dirty="0" sz="1450" spc="-10">
                <a:latin typeface="Times New Roman"/>
                <a:cs typeface="Times New Roman"/>
              </a:rPr>
              <a:t>parcels </a:t>
            </a:r>
            <a:r>
              <a:rPr dirty="0" sz="1450" spc="-5">
                <a:latin typeface="Times New Roman"/>
                <a:cs typeface="Times New Roman"/>
              </a:rPr>
              <a:t>on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pavement.’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men </a:t>
            </a:r>
            <a:r>
              <a:rPr dirty="0" sz="1450" spc="-5">
                <a:latin typeface="Times New Roman"/>
                <a:cs typeface="Times New Roman"/>
              </a:rPr>
              <a:t>by </a:t>
            </a:r>
            <a:r>
              <a:rPr dirty="0" sz="1450" spc="-10">
                <a:latin typeface="Times New Roman"/>
                <a:cs typeface="Times New Roman"/>
              </a:rPr>
              <a:t>this time had successfully removed the </a:t>
            </a:r>
            <a:r>
              <a:rPr dirty="0" sz="1450" spc="-5">
                <a:latin typeface="Times New Roman"/>
                <a:cs typeface="Times New Roman"/>
              </a:rPr>
              <a:t>box </a:t>
            </a:r>
            <a:r>
              <a:rPr dirty="0" sz="1450" spc="-10">
                <a:latin typeface="Times New Roman"/>
                <a:cs typeface="Times New Roman"/>
              </a:rPr>
              <a:t>from the van, had  plumped it down </a:t>
            </a:r>
            <a:r>
              <a:rPr dirty="0" sz="1450" spc="-5">
                <a:latin typeface="Times New Roman"/>
                <a:cs typeface="Times New Roman"/>
              </a:rPr>
              <a:t>on </a:t>
            </a:r>
            <a:r>
              <a:rPr dirty="0" sz="1450" spc="-10">
                <a:latin typeface="Times New Roman"/>
                <a:cs typeface="Times New Roman"/>
              </a:rPr>
              <a:t>the pavement, and now stood leaning against it, </a:t>
            </a:r>
            <a:r>
              <a:rPr dirty="0" sz="1450" spc="-5">
                <a:latin typeface="Times New Roman"/>
                <a:cs typeface="Times New Roman"/>
              </a:rPr>
              <a:t>or </a:t>
            </a:r>
            <a:r>
              <a:rPr dirty="0" sz="1450" spc="-10">
                <a:latin typeface="Times New Roman"/>
                <a:cs typeface="Times New Roman"/>
              </a:rPr>
              <a:t>gazing  at the </a:t>
            </a:r>
            <a:r>
              <a:rPr dirty="0" sz="1450" spc="-5">
                <a:latin typeface="Times New Roman"/>
                <a:cs typeface="Times New Roman"/>
              </a:rPr>
              <a:t>door of </a:t>
            </a:r>
            <a:r>
              <a:rPr dirty="0" sz="1450" spc="-10">
                <a:latin typeface="Times New Roman"/>
                <a:cs typeface="Times New Roman"/>
              </a:rPr>
              <a:t>No. </a:t>
            </a:r>
            <a:r>
              <a:rPr dirty="0" sz="1450" spc="-5">
                <a:latin typeface="Times New Roman"/>
                <a:cs typeface="Times New Roman"/>
              </a:rPr>
              <a:t>16, </a:t>
            </a:r>
            <a:r>
              <a:rPr dirty="0" sz="1450" spc="-10">
                <a:latin typeface="Times New Roman"/>
                <a:cs typeface="Times New Roman"/>
              </a:rPr>
              <a:t>in visible physical distress and mental embarrassment.  The windows </a:t>
            </a:r>
            <a:r>
              <a:rPr dirty="0" sz="1450" spc="-5">
                <a:latin typeface="Times New Roman"/>
                <a:cs typeface="Times New Roman"/>
              </a:rPr>
              <a:t>of </a:t>
            </a:r>
            <a:r>
              <a:rPr dirty="0" sz="1450" spc="-10">
                <a:latin typeface="Times New Roman"/>
                <a:cs typeface="Times New Roman"/>
              </a:rPr>
              <a:t>the whole street had filled, as if </a:t>
            </a:r>
            <a:r>
              <a:rPr dirty="0" sz="1450" spc="-5">
                <a:latin typeface="Times New Roman"/>
                <a:cs typeface="Times New Roman"/>
              </a:rPr>
              <a:t>by </a:t>
            </a:r>
            <a:r>
              <a:rPr dirty="0" sz="1450" spc="-10">
                <a:latin typeface="Times New Roman"/>
                <a:cs typeface="Times New Roman"/>
              </a:rPr>
              <a:t>magic, with interested and  entertained spectators.</a:t>
            </a:r>
            <a:endParaRPr sz="1450">
              <a:latin typeface="Times New Roman"/>
              <a:cs typeface="Times New Roman"/>
            </a:endParaRPr>
          </a:p>
          <a:p>
            <a:pPr algn="just" marL="12700" marR="5080" indent="255904">
              <a:lnSpc>
                <a:spcPts val="1730"/>
              </a:lnSpc>
              <a:spcBef>
                <a:spcPts val="785"/>
              </a:spcBef>
            </a:pPr>
            <a:r>
              <a:rPr dirty="0" sz="1450" spc="-25">
                <a:latin typeface="Times New Roman"/>
                <a:cs typeface="Times New Roman"/>
              </a:rPr>
              <a:t>With </a:t>
            </a:r>
            <a:r>
              <a:rPr dirty="0" sz="1450" spc="-10">
                <a:latin typeface="Times New Roman"/>
                <a:cs typeface="Times New Roman"/>
              </a:rPr>
              <a:t>as thoughtful and scientific an expression as </a:t>
            </a:r>
            <a:r>
              <a:rPr dirty="0" sz="1450" spc="-5">
                <a:latin typeface="Times New Roman"/>
                <a:cs typeface="Times New Roman"/>
              </a:rPr>
              <a:t>he </a:t>
            </a:r>
            <a:r>
              <a:rPr dirty="0" sz="1450" spc="-10">
                <a:latin typeface="Times New Roman"/>
                <a:cs typeface="Times New Roman"/>
              </a:rPr>
              <a:t>could assume, Gideon  measured the doorway with his cane, while Julia entered his observations in </a:t>
            </a:r>
            <a:r>
              <a:rPr dirty="0" sz="1450" spc="-5">
                <a:latin typeface="Times New Roman"/>
                <a:cs typeface="Times New Roman"/>
              </a:rPr>
              <a:t>a  </a:t>
            </a:r>
            <a:r>
              <a:rPr dirty="0" sz="1450" spc="-10">
                <a:latin typeface="Times New Roman"/>
                <a:cs typeface="Times New Roman"/>
              </a:rPr>
              <a:t>drawing-book. He then measured the </a:t>
            </a:r>
            <a:r>
              <a:rPr dirty="0" sz="1450" spc="-5">
                <a:latin typeface="Times New Roman"/>
                <a:cs typeface="Times New Roman"/>
              </a:rPr>
              <a:t>box, </a:t>
            </a:r>
            <a:r>
              <a:rPr dirty="0" sz="1450" spc="-10">
                <a:latin typeface="Times New Roman"/>
                <a:cs typeface="Times New Roman"/>
              </a:rPr>
              <a:t>and, </a:t>
            </a:r>
            <a:r>
              <a:rPr dirty="0" sz="1450" spc="-5">
                <a:latin typeface="Times New Roman"/>
                <a:cs typeface="Times New Roman"/>
              </a:rPr>
              <a:t>upon </a:t>
            </a:r>
            <a:r>
              <a:rPr dirty="0" sz="1450" spc="-10">
                <a:latin typeface="Times New Roman"/>
                <a:cs typeface="Times New Roman"/>
              </a:rPr>
              <a:t>comparing his data,  found that there was just enough space for it to </a:t>
            </a:r>
            <a:r>
              <a:rPr dirty="0" sz="1450" spc="-25">
                <a:latin typeface="Times New Roman"/>
                <a:cs typeface="Times New Roman"/>
              </a:rPr>
              <a:t>enter. </a:t>
            </a:r>
            <a:r>
              <a:rPr dirty="0" sz="1450" spc="-10">
                <a:latin typeface="Times New Roman"/>
                <a:cs typeface="Times New Roman"/>
              </a:rPr>
              <a:t>Next, throwing </a:t>
            </a:r>
            <a:r>
              <a:rPr dirty="0" sz="1450" spc="-15">
                <a:latin typeface="Times New Roman"/>
                <a:cs typeface="Times New Roman"/>
              </a:rPr>
              <a:t>off </a:t>
            </a:r>
            <a:r>
              <a:rPr dirty="0" sz="1450" spc="-10">
                <a:latin typeface="Times New Roman"/>
                <a:cs typeface="Times New Roman"/>
              </a:rPr>
              <a:t>his  coat and waistcoat, </a:t>
            </a:r>
            <a:r>
              <a:rPr dirty="0" sz="1450" spc="-5">
                <a:latin typeface="Times New Roman"/>
                <a:cs typeface="Times New Roman"/>
              </a:rPr>
              <a:t>he </a:t>
            </a:r>
            <a:r>
              <a:rPr dirty="0" sz="1450" spc="-10">
                <a:latin typeface="Times New Roman"/>
                <a:cs typeface="Times New Roman"/>
              </a:rPr>
              <a:t>assisted the men to take the </a:t>
            </a:r>
            <a:r>
              <a:rPr dirty="0" sz="1450" spc="-5">
                <a:latin typeface="Times New Roman"/>
                <a:cs typeface="Times New Roman"/>
              </a:rPr>
              <a:t>door </a:t>
            </a:r>
            <a:r>
              <a:rPr dirty="0" sz="1450" spc="-10">
                <a:latin typeface="Times New Roman"/>
                <a:cs typeface="Times New Roman"/>
              </a:rPr>
              <a:t>from its hinges. And  </a:t>
            </a:r>
            <a:r>
              <a:rPr dirty="0" sz="1450" spc="-25">
                <a:latin typeface="Times New Roman"/>
                <a:cs typeface="Times New Roman"/>
              </a:rPr>
              <a:t>lastly, </a:t>
            </a:r>
            <a:r>
              <a:rPr dirty="0" sz="1450" spc="-10">
                <a:latin typeface="Times New Roman"/>
                <a:cs typeface="Times New Roman"/>
              </a:rPr>
              <a:t>all bystanders being pressed into the service, the packing-case mounted  the steps </a:t>
            </a:r>
            <a:r>
              <a:rPr dirty="0" sz="1450" spc="-5">
                <a:latin typeface="Times New Roman"/>
                <a:cs typeface="Times New Roman"/>
              </a:rPr>
              <a:t>upon </a:t>
            </a:r>
            <a:r>
              <a:rPr dirty="0" sz="1450" spc="-10">
                <a:latin typeface="Times New Roman"/>
                <a:cs typeface="Times New Roman"/>
              </a:rPr>
              <a:t>some fifteen pairs </a:t>
            </a:r>
            <a:r>
              <a:rPr dirty="0" sz="1450" spc="-5">
                <a:latin typeface="Times New Roman"/>
                <a:cs typeface="Times New Roman"/>
              </a:rPr>
              <a:t>of </a:t>
            </a:r>
            <a:r>
              <a:rPr dirty="0" sz="1450" spc="-10">
                <a:latin typeface="Times New Roman"/>
                <a:cs typeface="Times New Roman"/>
              </a:rPr>
              <a:t>wavering legs—scraped, loudly grinding,  through the doorway—and was deposited at length, with </a:t>
            </a:r>
            <a:r>
              <a:rPr dirty="0" sz="1450" spc="-5">
                <a:latin typeface="Times New Roman"/>
                <a:cs typeface="Times New Roman"/>
              </a:rPr>
              <a:t>a </a:t>
            </a:r>
            <a:r>
              <a:rPr dirty="0" sz="1450" spc="-10">
                <a:latin typeface="Times New Roman"/>
                <a:cs typeface="Times New Roman"/>
              </a:rPr>
              <a:t>formidable  convulsion, in the far end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lobby, </a:t>
            </a:r>
            <a:r>
              <a:rPr dirty="0" sz="1450" spc="-10">
                <a:latin typeface="Times New Roman"/>
                <a:cs typeface="Times New Roman"/>
              </a:rPr>
              <a:t>which it almost blocked. The artisans  </a:t>
            </a:r>
            <a:r>
              <a:rPr dirty="0" sz="1450" spc="-5">
                <a:latin typeface="Times New Roman"/>
                <a:cs typeface="Times New Roman"/>
              </a:rPr>
              <a:t>of </a:t>
            </a:r>
            <a:r>
              <a:rPr dirty="0" sz="1450" spc="-10">
                <a:latin typeface="Times New Roman"/>
                <a:cs typeface="Times New Roman"/>
              </a:rPr>
              <a:t>this victory smiled </a:t>
            </a:r>
            <a:r>
              <a:rPr dirty="0" sz="1450" spc="-5">
                <a:latin typeface="Times New Roman"/>
                <a:cs typeface="Times New Roman"/>
              </a:rPr>
              <a:t>upon </a:t>
            </a:r>
            <a:r>
              <a:rPr dirty="0" sz="1450" spc="-10">
                <a:latin typeface="Times New Roman"/>
                <a:cs typeface="Times New Roman"/>
              </a:rPr>
              <a:t>each other as the dust subsided. It was true they  had smashed </a:t>
            </a:r>
            <a:r>
              <a:rPr dirty="0" sz="1450" spc="-5">
                <a:latin typeface="Times New Roman"/>
                <a:cs typeface="Times New Roman"/>
              </a:rPr>
              <a:t>a </a:t>
            </a:r>
            <a:r>
              <a:rPr dirty="0" sz="1450" spc="-10">
                <a:latin typeface="Times New Roman"/>
                <a:cs typeface="Times New Roman"/>
              </a:rPr>
              <a:t>bust </a:t>
            </a:r>
            <a:r>
              <a:rPr dirty="0" sz="1450" spc="-5">
                <a:latin typeface="Times New Roman"/>
                <a:cs typeface="Times New Roman"/>
              </a:rPr>
              <a:t>of </a:t>
            </a:r>
            <a:r>
              <a:rPr dirty="0" sz="1450" spc="-10">
                <a:latin typeface="Times New Roman"/>
                <a:cs typeface="Times New Roman"/>
              </a:rPr>
              <a:t>Apollo and ploughed the wall into deep ruts; </a:t>
            </a:r>
            <a:r>
              <a:rPr dirty="0" sz="1450" spc="-5">
                <a:latin typeface="Times New Roman"/>
                <a:cs typeface="Times New Roman"/>
              </a:rPr>
              <a:t>but, </a:t>
            </a:r>
            <a:r>
              <a:rPr dirty="0" sz="1450" spc="-10">
                <a:latin typeface="Times New Roman"/>
                <a:cs typeface="Times New Roman"/>
              </a:rPr>
              <a:t>at  least, they were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one of </a:t>
            </a:r>
            <a:r>
              <a:rPr dirty="0" sz="1450" spc="-10">
                <a:latin typeface="Times New Roman"/>
                <a:cs typeface="Times New Roman"/>
              </a:rPr>
              <a:t>the public spectacles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268605">
              <a:lnSpc>
                <a:spcPct val="100000"/>
              </a:lnSpc>
              <a:spcBef>
                <a:spcPts val="71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the vanman, ‘I never see such </a:t>
            </a:r>
            <a:r>
              <a:rPr dirty="0" sz="1450" spc="-5">
                <a:latin typeface="Times New Roman"/>
                <a:cs typeface="Times New Roman"/>
              </a:rPr>
              <a:t>a</a:t>
            </a:r>
            <a:r>
              <a:rPr dirty="0" sz="1450" spc="-30">
                <a:latin typeface="Times New Roman"/>
                <a:cs typeface="Times New Roman"/>
              </a:rPr>
              <a:t> </a:t>
            </a:r>
            <a:r>
              <a:rPr dirty="0" sz="1450" spc="-5">
                <a:latin typeface="Times New Roman"/>
                <a:cs typeface="Times New Roman"/>
              </a:rPr>
              <a:t>job.’</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Gideon eloquently expressed his concurrence in this sentiment </a:t>
            </a:r>
            <a:r>
              <a:rPr dirty="0" sz="1450" spc="-5">
                <a:latin typeface="Times New Roman"/>
                <a:cs typeface="Times New Roman"/>
              </a:rPr>
              <a:t>by </a:t>
            </a:r>
            <a:r>
              <a:rPr dirty="0" sz="1450" spc="-10">
                <a:latin typeface="Times New Roman"/>
                <a:cs typeface="Times New Roman"/>
              </a:rPr>
              <a:t>pressing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sovereigns in the </a:t>
            </a:r>
            <a:r>
              <a:rPr dirty="0" sz="1450" spc="-25">
                <a:latin typeface="Times New Roman"/>
                <a:cs typeface="Times New Roman"/>
              </a:rPr>
              <a:t>man’s</a:t>
            </a:r>
            <a:r>
              <a:rPr dirty="0" sz="1450" spc="1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‘Make it three, </a:t>
            </a:r>
            <a:r>
              <a:rPr dirty="0" sz="1450" spc="-25">
                <a:latin typeface="Times New Roman"/>
                <a:cs typeface="Times New Roman"/>
              </a:rPr>
              <a:t>sir, </a:t>
            </a:r>
            <a:r>
              <a:rPr dirty="0" sz="1450" spc="-10">
                <a:latin typeface="Times New Roman"/>
                <a:cs typeface="Times New Roman"/>
              </a:rPr>
              <a:t>and I’ll stand Sam to everybody here!’ cried the </a:t>
            </a:r>
            <a:r>
              <a:rPr dirty="0" sz="1450" spc="-20">
                <a:latin typeface="Times New Roman"/>
                <a:cs typeface="Times New Roman"/>
              </a:rPr>
              <a:t>latter,  </a:t>
            </a:r>
            <a:r>
              <a:rPr dirty="0" sz="1450" spc="-10">
                <a:latin typeface="Times New Roman"/>
                <a:cs typeface="Times New Roman"/>
              </a:rPr>
              <a:t>and, this having been done, the whole </a:t>
            </a:r>
            <a:r>
              <a:rPr dirty="0" sz="1450" spc="-5">
                <a:latin typeface="Times New Roman"/>
                <a:cs typeface="Times New Roman"/>
              </a:rPr>
              <a:t>body of </a:t>
            </a:r>
            <a:r>
              <a:rPr dirty="0" sz="1450" spc="-10">
                <a:latin typeface="Times New Roman"/>
                <a:cs typeface="Times New Roman"/>
              </a:rPr>
              <a:t>volunteer porters swarmed into  the van, which drove </a:t>
            </a:r>
            <a:r>
              <a:rPr dirty="0" sz="1450" spc="-15">
                <a:latin typeface="Times New Roman"/>
                <a:cs typeface="Times New Roman"/>
              </a:rPr>
              <a:t>off </a:t>
            </a:r>
            <a:r>
              <a:rPr dirty="0" sz="1450" spc="-10">
                <a:latin typeface="Times New Roman"/>
                <a:cs typeface="Times New Roman"/>
              </a:rPr>
              <a:t>in the direction </a:t>
            </a:r>
            <a:r>
              <a:rPr dirty="0" sz="1450" spc="-5">
                <a:latin typeface="Times New Roman"/>
                <a:cs typeface="Times New Roman"/>
              </a:rPr>
              <a:t>of </a:t>
            </a:r>
            <a:r>
              <a:rPr dirty="0" sz="1450" spc="-10">
                <a:latin typeface="Times New Roman"/>
                <a:cs typeface="Times New Roman"/>
              </a:rPr>
              <a:t>the nearest reliable public-house.  Gideon closed the </a:t>
            </a:r>
            <a:r>
              <a:rPr dirty="0" sz="1450" spc="-5">
                <a:latin typeface="Times New Roman"/>
                <a:cs typeface="Times New Roman"/>
              </a:rPr>
              <a:t>door on </a:t>
            </a:r>
            <a:r>
              <a:rPr dirty="0" sz="1450" spc="-10">
                <a:latin typeface="Times New Roman"/>
                <a:cs typeface="Times New Roman"/>
              </a:rPr>
              <a:t>their departure, and turned to Julia; their eyes met;  the most uncontrollable mirth seized </a:t>
            </a:r>
            <a:r>
              <a:rPr dirty="0" sz="1450" spc="-5">
                <a:latin typeface="Times New Roman"/>
                <a:cs typeface="Times New Roman"/>
              </a:rPr>
              <a:t>upon </a:t>
            </a:r>
            <a:r>
              <a:rPr dirty="0" sz="1450" spc="-10">
                <a:latin typeface="Times New Roman"/>
                <a:cs typeface="Times New Roman"/>
              </a:rPr>
              <a:t>them </a:t>
            </a:r>
            <a:r>
              <a:rPr dirty="0" sz="1450" spc="-5">
                <a:latin typeface="Times New Roman"/>
                <a:cs typeface="Times New Roman"/>
              </a:rPr>
              <a:t>both, </a:t>
            </a:r>
            <a:r>
              <a:rPr dirty="0" sz="1450" spc="-10">
                <a:latin typeface="Times New Roman"/>
                <a:cs typeface="Times New Roman"/>
              </a:rPr>
              <a:t>and they made the house  ring with their </a:t>
            </a:r>
            <a:r>
              <a:rPr dirty="0" sz="1450" spc="-20">
                <a:latin typeface="Times New Roman"/>
                <a:cs typeface="Times New Roman"/>
              </a:rPr>
              <a:t>laughter. </a:t>
            </a:r>
            <a:r>
              <a:rPr dirty="0" sz="1450" spc="-10">
                <a:latin typeface="Times New Roman"/>
                <a:cs typeface="Times New Roman"/>
              </a:rPr>
              <a:t>Then curiosity awoke in </a:t>
            </a:r>
            <a:r>
              <a:rPr dirty="0" sz="1450" spc="-20">
                <a:latin typeface="Times New Roman"/>
                <a:cs typeface="Times New Roman"/>
              </a:rPr>
              <a:t>Julia’s </a:t>
            </a:r>
            <a:r>
              <a:rPr dirty="0" sz="1450" spc="-10">
                <a:latin typeface="Times New Roman"/>
                <a:cs typeface="Times New Roman"/>
              </a:rPr>
              <a:t>mind, and she went  and examined the </a:t>
            </a:r>
            <a:r>
              <a:rPr dirty="0" sz="1450" spc="-5">
                <a:latin typeface="Times New Roman"/>
                <a:cs typeface="Times New Roman"/>
              </a:rPr>
              <a:t>box, </a:t>
            </a:r>
            <a:r>
              <a:rPr dirty="0" sz="1450" spc="-10">
                <a:latin typeface="Times New Roman"/>
                <a:cs typeface="Times New Roman"/>
              </a:rPr>
              <a:t>and more especially the</a:t>
            </a:r>
            <a:r>
              <a:rPr dirty="0" sz="1450" spc="25">
                <a:latin typeface="Times New Roman"/>
                <a:cs typeface="Times New Roman"/>
              </a:rPr>
              <a:t> </a:t>
            </a:r>
            <a:r>
              <a:rPr dirty="0" sz="1450" spc="-10">
                <a:latin typeface="Times New Roman"/>
                <a:cs typeface="Times New Roman"/>
              </a:rPr>
              <a:t>label.</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‘This is the strangest thing that ever happened,’ she said, with another burst  </a:t>
            </a:r>
            <a:r>
              <a:rPr dirty="0" sz="1450" spc="-5">
                <a:latin typeface="Times New Roman"/>
                <a:cs typeface="Times New Roman"/>
              </a:rPr>
              <a:t>of </a:t>
            </a:r>
            <a:r>
              <a:rPr dirty="0" sz="1450" spc="-20">
                <a:latin typeface="Times New Roman"/>
                <a:cs typeface="Times New Roman"/>
              </a:rPr>
              <a:t>laughter. </a:t>
            </a:r>
            <a:r>
              <a:rPr dirty="0" sz="1450" spc="-10">
                <a:latin typeface="Times New Roman"/>
                <a:cs typeface="Times New Roman"/>
              </a:rPr>
              <a:t>‘It is certainly </a:t>
            </a:r>
            <a:r>
              <a:rPr dirty="0" sz="1450" spc="-20">
                <a:latin typeface="Times New Roman"/>
                <a:cs typeface="Times New Roman"/>
              </a:rPr>
              <a:t>Morris’s </a:t>
            </a:r>
            <a:r>
              <a:rPr dirty="0" sz="1450" spc="-10">
                <a:latin typeface="Times New Roman"/>
                <a:cs typeface="Times New Roman"/>
              </a:rPr>
              <a:t>handwriting,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letter from him  only this morning, telling me to expect </a:t>
            </a:r>
            <a:r>
              <a:rPr dirty="0" sz="1450" spc="-5">
                <a:latin typeface="Times New Roman"/>
                <a:cs typeface="Times New Roman"/>
              </a:rPr>
              <a:t>a </a:t>
            </a:r>
            <a:r>
              <a:rPr dirty="0" sz="1450" spc="-10">
                <a:latin typeface="Times New Roman"/>
                <a:cs typeface="Times New Roman"/>
              </a:rPr>
              <a:t>barrel. Is there </a:t>
            </a:r>
            <a:r>
              <a:rPr dirty="0" sz="1450" spc="-5">
                <a:latin typeface="Times New Roman"/>
                <a:cs typeface="Times New Roman"/>
              </a:rPr>
              <a:t>a </a:t>
            </a:r>
            <a:r>
              <a:rPr dirty="0" sz="1450" spc="-10">
                <a:latin typeface="Times New Roman"/>
                <a:cs typeface="Times New Roman"/>
              </a:rPr>
              <a:t>barrel coming </a:t>
            </a:r>
            <a:r>
              <a:rPr dirty="0" sz="1450" spc="-5">
                <a:latin typeface="Times New Roman"/>
                <a:cs typeface="Times New Roman"/>
              </a:rPr>
              <a:t>too,  do you </a:t>
            </a:r>
            <a:r>
              <a:rPr dirty="0" sz="1450" spc="-10">
                <a:latin typeface="Times New Roman"/>
                <a:cs typeface="Times New Roman"/>
              </a:rPr>
              <a:t>think, Mr</a:t>
            </a:r>
            <a:r>
              <a:rPr dirty="0" sz="1450" spc="-5">
                <a:latin typeface="Times New Roman"/>
                <a:cs typeface="Times New Roman"/>
              </a:rPr>
              <a:t> </a:t>
            </a:r>
            <a:r>
              <a:rPr dirty="0" sz="1450" spc="-10">
                <a:latin typeface="Times New Roman"/>
                <a:cs typeface="Times New Roman"/>
              </a:rPr>
              <a:t>Forsyth?’</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“‘Statuary</a:t>
            </a:r>
            <a:r>
              <a:rPr dirty="0" sz="1450" spc="135">
                <a:latin typeface="Times New Roman"/>
                <a:cs typeface="Times New Roman"/>
              </a:rPr>
              <a:t> </a:t>
            </a:r>
            <a:r>
              <a:rPr dirty="0" sz="1450" spc="-10">
                <a:latin typeface="Times New Roman"/>
                <a:cs typeface="Times New Roman"/>
              </a:rPr>
              <a:t>with</a:t>
            </a:r>
            <a:r>
              <a:rPr dirty="0" sz="1450" spc="135">
                <a:latin typeface="Times New Roman"/>
                <a:cs typeface="Times New Roman"/>
              </a:rPr>
              <a:t> </a:t>
            </a:r>
            <a:r>
              <a:rPr dirty="0" sz="1450" spc="-10">
                <a:latin typeface="Times New Roman"/>
                <a:cs typeface="Times New Roman"/>
              </a:rPr>
              <a:t>Care,</a:t>
            </a:r>
            <a:r>
              <a:rPr dirty="0" sz="1450" spc="140">
                <a:latin typeface="Times New Roman"/>
                <a:cs typeface="Times New Roman"/>
              </a:rPr>
              <a:t> </a:t>
            </a:r>
            <a:r>
              <a:rPr dirty="0" sz="1450" spc="-10">
                <a:latin typeface="Times New Roman"/>
                <a:cs typeface="Times New Roman"/>
              </a:rPr>
              <a:t>Fragile,’”</a:t>
            </a:r>
            <a:r>
              <a:rPr dirty="0" sz="1450" spc="135">
                <a:latin typeface="Times New Roman"/>
                <a:cs typeface="Times New Roman"/>
              </a:rPr>
              <a:t> </a:t>
            </a:r>
            <a:r>
              <a:rPr dirty="0" sz="1450" spc="-10">
                <a:latin typeface="Times New Roman"/>
                <a:cs typeface="Times New Roman"/>
              </a:rPr>
              <a:t>read</a:t>
            </a:r>
            <a:r>
              <a:rPr dirty="0" sz="1450" spc="135">
                <a:latin typeface="Times New Roman"/>
                <a:cs typeface="Times New Roman"/>
              </a:rPr>
              <a:t> </a:t>
            </a:r>
            <a:r>
              <a:rPr dirty="0" sz="1450" spc="-10">
                <a:latin typeface="Times New Roman"/>
                <a:cs typeface="Times New Roman"/>
              </a:rPr>
              <a:t>Gideon</a:t>
            </a:r>
            <a:r>
              <a:rPr dirty="0" sz="1450" spc="140">
                <a:latin typeface="Times New Roman"/>
                <a:cs typeface="Times New Roman"/>
              </a:rPr>
              <a:t> </a:t>
            </a:r>
            <a:r>
              <a:rPr dirty="0" sz="1450" spc="-10">
                <a:latin typeface="Times New Roman"/>
                <a:cs typeface="Times New Roman"/>
              </a:rPr>
              <a:t>aloud</a:t>
            </a:r>
            <a:r>
              <a:rPr dirty="0" sz="1450" spc="135">
                <a:latin typeface="Times New Roman"/>
                <a:cs typeface="Times New Roman"/>
              </a:rPr>
              <a:t> </a:t>
            </a:r>
            <a:r>
              <a:rPr dirty="0" sz="1450" spc="-10">
                <a:latin typeface="Times New Roman"/>
                <a:cs typeface="Times New Roman"/>
              </a:rPr>
              <a:t>from</a:t>
            </a:r>
            <a:r>
              <a:rPr dirty="0" sz="1450" spc="14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painted</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5070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warning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box. </a:t>
            </a: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were told nothing about</a:t>
            </a:r>
            <a:r>
              <a:rPr dirty="0" sz="1450" spc="3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715" indent="255904">
              <a:lnSpc>
                <a:spcPts val="1730"/>
              </a:lnSpc>
              <a:spcBef>
                <a:spcPts val="865"/>
              </a:spcBef>
            </a:pPr>
            <a:r>
              <a:rPr dirty="0" sz="1450" spc="-10">
                <a:latin typeface="Times New Roman"/>
                <a:cs typeface="Times New Roman"/>
              </a:rPr>
              <a:t>‘No,’ responded Julia. ‘O, Mr Forsyth, don’t </a:t>
            </a:r>
            <a:r>
              <a:rPr dirty="0" sz="1450" spc="-5">
                <a:latin typeface="Times New Roman"/>
                <a:cs typeface="Times New Roman"/>
              </a:rPr>
              <a:t>you </a:t>
            </a:r>
            <a:r>
              <a:rPr dirty="0" sz="1450" spc="-10">
                <a:latin typeface="Times New Roman"/>
                <a:cs typeface="Times New Roman"/>
              </a:rPr>
              <a:t>think we might take </a:t>
            </a:r>
            <a:r>
              <a:rPr dirty="0" sz="1450" spc="-5">
                <a:latin typeface="Times New Roman"/>
                <a:cs typeface="Times New Roman"/>
              </a:rPr>
              <a:t>a  </a:t>
            </a:r>
            <a:r>
              <a:rPr dirty="0" sz="1450" spc="-10">
                <a:latin typeface="Times New Roman"/>
                <a:cs typeface="Times New Roman"/>
              </a:rPr>
              <a:t>peep at</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50"/>
              </a:spcBef>
            </a:pPr>
            <a:r>
              <a:rPr dirty="0" sz="1450" spc="-40">
                <a:latin typeface="Times New Roman"/>
                <a:cs typeface="Times New Roman"/>
              </a:rPr>
              <a:t>‘Yes, </a:t>
            </a:r>
            <a:r>
              <a:rPr dirty="0" sz="1450" spc="-10">
                <a:latin typeface="Times New Roman"/>
                <a:cs typeface="Times New Roman"/>
              </a:rPr>
              <a:t>indeed,’ cried Gideon. ‘Just let me have </a:t>
            </a:r>
            <a:r>
              <a:rPr dirty="0" sz="1450" spc="-5">
                <a:latin typeface="Times New Roman"/>
                <a:cs typeface="Times New Roman"/>
              </a:rPr>
              <a:t>a</a:t>
            </a:r>
            <a:r>
              <a:rPr dirty="0" sz="1450" spc="-30">
                <a:latin typeface="Times New Roman"/>
                <a:cs typeface="Times New Roman"/>
              </a:rPr>
              <a:t> </a:t>
            </a:r>
            <a:r>
              <a:rPr dirty="0" sz="1450" spc="-20">
                <a:latin typeface="Times New Roman"/>
                <a:cs typeface="Times New Roman"/>
              </a:rPr>
              <a:t>hammer.’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‘Come down, and I’ll show </a:t>
            </a:r>
            <a:r>
              <a:rPr dirty="0" sz="1450" spc="-5">
                <a:latin typeface="Times New Roman"/>
                <a:cs typeface="Times New Roman"/>
              </a:rPr>
              <a:t>you </a:t>
            </a:r>
            <a:r>
              <a:rPr dirty="0" sz="1450" spc="-10">
                <a:latin typeface="Times New Roman"/>
                <a:cs typeface="Times New Roman"/>
              </a:rPr>
              <a:t>where it is,’ cried Julia. ‘The shelf is too  high for me to reach’; and, opening the </a:t>
            </a:r>
            <a:r>
              <a:rPr dirty="0" sz="1450" spc="-5">
                <a:latin typeface="Times New Roman"/>
                <a:cs typeface="Times New Roman"/>
              </a:rPr>
              <a:t>door of </a:t>
            </a:r>
            <a:r>
              <a:rPr dirty="0" sz="1450" spc="-10">
                <a:latin typeface="Times New Roman"/>
                <a:cs typeface="Times New Roman"/>
              </a:rPr>
              <a:t>the kitchen </a:t>
            </a:r>
            <a:r>
              <a:rPr dirty="0" sz="1450" spc="-20">
                <a:latin typeface="Times New Roman"/>
                <a:cs typeface="Times New Roman"/>
              </a:rPr>
              <a:t>stair, </a:t>
            </a:r>
            <a:r>
              <a:rPr dirty="0" sz="1450" spc="-10">
                <a:latin typeface="Times New Roman"/>
                <a:cs typeface="Times New Roman"/>
              </a:rPr>
              <a:t>she bade  Gideon follow </a:t>
            </a:r>
            <a:r>
              <a:rPr dirty="0" sz="1450" spc="-30">
                <a:latin typeface="Times New Roman"/>
                <a:cs typeface="Times New Roman"/>
              </a:rPr>
              <a:t>her. </a:t>
            </a:r>
            <a:r>
              <a:rPr dirty="0" sz="1450" spc="-10">
                <a:latin typeface="Times New Roman"/>
                <a:cs typeface="Times New Roman"/>
              </a:rPr>
              <a:t>They found both the hammer and </a:t>
            </a:r>
            <a:r>
              <a:rPr dirty="0" sz="1450" spc="-5">
                <a:latin typeface="Times New Roman"/>
                <a:cs typeface="Times New Roman"/>
              </a:rPr>
              <a:t>a </a:t>
            </a:r>
            <a:r>
              <a:rPr dirty="0" sz="1450" spc="-10">
                <a:latin typeface="Times New Roman"/>
                <a:cs typeface="Times New Roman"/>
              </a:rPr>
              <a:t>chisel; </a:t>
            </a:r>
            <a:r>
              <a:rPr dirty="0" sz="1450" spc="-5">
                <a:latin typeface="Times New Roman"/>
                <a:cs typeface="Times New Roman"/>
              </a:rPr>
              <a:t>but </a:t>
            </a:r>
            <a:r>
              <a:rPr dirty="0" sz="1450" spc="-10">
                <a:latin typeface="Times New Roman"/>
                <a:cs typeface="Times New Roman"/>
              </a:rPr>
              <a:t>Gideon was  surprised to see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 </a:t>
            </a:r>
            <a:r>
              <a:rPr dirty="0" sz="1450" spc="-10">
                <a:latin typeface="Times New Roman"/>
                <a:cs typeface="Times New Roman"/>
              </a:rPr>
              <a:t>servant. He also discovered that Miss Hazeltine  had </a:t>
            </a:r>
            <a:r>
              <a:rPr dirty="0" sz="1450" spc="-5">
                <a:latin typeface="Times New Roman"/>
                <a:cs typeface="Times New Roman"/>
              </a:rPr>
              <a:t>a </a:t>
            </a:r>
            <a:r>
              <a:rPr dirty="0" sz="1450" spc="-10">
                <a:latin typeface="Times New Roman"/>
                <a:cs typeface="Times New Roman"/>
              </a:rPr>
              <a:t>very pretty little </a:t>
            </a:r>
            <a:r>
              <a:rPr dirty="0" sz="1450" spc="-5">
                <a:latin typeface="Times New Roman"/>
                <a:cs typeface="Times New Roman"/>
              </a:rPr>
              <a:t>foot </a:t>
            </a:r>
            <a:r>
              <a:rPr dirty="0" sz="1450" spc="-10">
                <a:latin typeface="Times New Roman"/>
                <a:cs typeface="Times New Roman"/>
              </a:rPr>
              <a:t>and ankle; and the discovery embarrassed him so  much that </a:t>
            </a:r>
            <a:r>
              <a:rPr dirty="0" sz="1450" spc="-5">
                <a:latin typeface="Times New Roman"/>
                <a:cs typeface="Times New Roman"/>
              </a:rPr>
              <a:t>he </a:t>
            </a:r>
            <a:r>
              <a:rPr dirty="0" sz="1450" spc="-10">
                <a:latin typeface="Times New Roman"/>
                <a:cs typeface="Times New Roman"/>
              </a:rPr>
              <a:t>was glad to fall at once </a:t>
            </a:r>
            <a:r>
              <a:rPr dirty="0" sz="1450" spc="-5">
                <a:latin typeface="Times New Roman"/>
                <a:cs typeface="Times New Roman"/>
              </a:rPr>
              <a:t>upon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packing-case.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worked hard and </a:t>
            </a:r>
            <a:r>
              <a:rPr dirty="0" sz="1450" spc="-20">
                <a:latin typeface="Times New Roman"/>
                <a:cs typeface="Times New Roman"/>
              </a:rPr>
              <a:t>earnestly, </a:t>
            </a:r>
            <a:r>
              <a:rPr dirty="0" sz="1450" spc="-10">
                <a:latin typeface="Times New Roman"/>
                <a:cs typeface="Times New Roman"/>
              </a:rPr>
              <a:t>and dealt his blows with the precision </a:t>
            </a:r>
            <a:r>
              <a:rPr dirty="0" sz="1450" spc="-5">
                <a:latin typeface="Times New Roman"/>
                <a:cs typeface="Times New Roman"/>
              </a:rPr>
              <a:t>of a  </a:t>
            </a:r>
            <a:r>
              <a:rPr dirty="0" sz="1450" spc="-10">
                <a:latin typeface="Times New Roman"/>
                <a:cs typeface="Times New Roman"/>
              </a:rPr>
              <a:t>blacksmith; Julia the while standing silently </a:t>
            </a:r>
            <a:r>
              <a:rPr dirty="0" sz="1450" spc="-5">
                <a:latin typeface="Times New Roman"/>
                <a:cs typeface="Times New Roman"/>
              </a:rPr>
              <a:t>by </a:t>
            </a:r>
            <a:r>
              <a:rPr dirty="0" sz="1450" spc="-10">
                <a:latin typeface="Times New Roman"/>
                <a:cs typeface="Times New Roman"/>
              </a:rPr>
              <a:t>his side, and regarding rather  the workman than the work. He was </a:t>
            </a:r>
            <a:r>
              <a:rPr dirty="0" sz="1450" spc="-5">
                <a:latin typeface="Times New Roman"/>
                <a:cs typeface="Times New Roman"/>
              </a:rPr>
              <a:t>a </a:t>
            </a:r>
            <a:r>
              <a:rPr dirty="0" sz="1450" spc="-10">
                <a:latin typeface="Times New Roman"/>
                <a:cs typeface="Times New Roman"/>
              </a:rPr>
              <a:t>handsome fellow; she told herself she  had never seen such beautiful arms. And </a:t>
            </a:r>
            <a:r>
              <a:rPr dirty="0" sz="1450" spc="-20">
                <a:latin typeface="Times New Roman"/>
                <a:cs typeface="Times New Roman"/>
              </a:rPr>
              <a:t>suddenly, </a:t>
            </a:r>
            <a:r>
              <a:rPr dirty="0" sz="1450" spc="-10">
                <a:latin typeface="Times New Roman"/>
                <a:cs typeface="Times New Roman"/>
              </a:rPr>
              <a:t>as though </a:t>
            </a:r>
            <a:r>
              <a:rPr dirty="0" sz="1450" spc="-5">
                <a:latin typeface="Times New Roman"/>
                <a:cs typeface="Times New Roman"/>
              </a:rPr>
              <a:t>he </a:t>
            </a:r>
            <a:r>
              <a:rPr dirty="0" sz="1450" spc="-10">
                <a:latin typeface="Times New Roman"/>
                <a:cs typeface="Times New Roman"/>
              </a:rPr>
              <a:t>had overheard  these thoughts, Gideon turned and smiled to </a:t>
            </a:r>
            <a:r>
              <a:rPr dirty="0" sz="1450" spc="-30">
                <a:latin typeface="Times New Roman"/>
                <a:cs typeface="Times New Roman"/>
              </a:rPr>
              <a:t>her. </a:t>
            </a:r>
            <a:r>
              <a:rPr dirty="0" sz="1450" spc="-10">
                <a:latin typeface="Times New Roman"/>
                <a:cs typeface="Times New Roman"/>
              </a:rPr>
              <a:t>She, </a:t>
            </a:r>
            <a:r>
              <a:rPr dirty="0" sz="1450" spc="-5">
                <a:latin typeface="Times New Roman"/>
                <a:cs typeface="Times New Roman"/>
              </a:rPr>
              <a:t>too, </a:t>
            </a:r>
            <a:r>
              <a:rPr dirty="0" sz="1450" spc="-10">
                <a:latin typeface="Times New Roman"/>
                <a:cs typeface="Times New Roman"/>
              </a:rPr>
              <a:t>smiled and  coloured; and the </a:t>
            </a:r>
            <a:r>
              <a:rPr dirty="0" sz="1450" spc="-5">
                <a:latin typeface="Times New Roman"/>
                <a:cs typeface="Times New Roman"/>
              </a:rPr>
              <a:t>double </a:t>
            </a:r>
            <a:r>
              <a:rPr dirty="0" sz="1450" spc="-10">
                <a:latin typeface="Times New Roman"/>
                <a:cs typeface="Times New Roman"/>
              </a:rPr>
              <a:t>change became her so prettily that Gideon forgot to  turn away his eyes, and, swinging the hammer with </a:t>
            </a:r>
            <a:r>
              <a:rPr dirty="0" sz="1450" spc="-5">
                <a:latin typeface="Times New Roman"/>
                <a:cs typeface="Times New Roman"/>
              </a:rPr>
              <a:t>a </a:t>
            </a:r>
            <a:r>
              <a:rPr dirty="0" sz="1450" spc="-10">
                <a:latin typeface="Times New Roman"/>
                <a:cs typeface="Times New Roman"/>
              </a:rPr>
              <a:t>will, discharged </a:t>
            </a:r>
            <a:r>
              <a:rPr dirty="0" sz="1450" spc="-5">
                <a:latin typeface="Times New Roman"/>
                <a:cs typeface="Times New Roman"/>
              </a:rPr>
              <a:t>a  </a:t>
            </a:r>
            <a:r>
              <a:rPr dirty="0" sz="1450" spc="-10">
                <a:latin typeface="Times New Roman"/>
                <a:cs typeface="Times New Roman"/>
              </a:rPr>
              <a:t>smashing blow </a:t>
            </a:r>
            <a:r>
              <a:rPr dirty="0" sz="1450" spc="-5">
                <a:latin typeface="Times New Roman"/>
                <a:cs typeface="Times New Roman"/>
              </a:rPr>
              <a:t>on </a:t>
            </a:r>
            <a:r>
              <a:rPr dirty="0" sz="1450" spc="-10">
                <a:latin typeface="Times New Roman"/>
                <a:cs typeface="Times New Roman"/>
              </a:rPr>
              <a:t>his own knuckles. </a:t>
            </a:r>
            <a:r>
              <a:rPr dirty="0" sz="1450" spc="-25">
                <a:latin typeface="Times New Roman"/>
                <a:cs typeface="Times New Roman"/>
              </a:rPr>
              <a:t>With </a:t>
            </a:r>
            <a:r>
              <a:rPr dirty="0" sz="1450" spc="-10">
                <a:latin typeface="Times New Roman"/>
                <a:cs typeface="Times New Roman"/>
              </a:rPr>
              <a:t>admirable presence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he  </a:t>
            </a:r>
            <a:r>
              <a:rPr dirty="0" sz="1450" spc="-10">
                <a:latin typeface="Times New Roman"/>
                <a:cs typeface="Times New Roman"/>
              </a:rPr>
              <a:t>crushed down an oath and substituted the harmless comment, ‘Butter fingers!’  But the pain was sharp, his nerve was shaken, and after an abortive trial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he </a:t>
            </a:r>
            <a:r>
              <a:rPr dirty="0" sz="1450" spc="-10">
                <a:latin typeface="Times New Roman"/>
                <a:cs typeface="Times New Roman"/>
              </a:rPr>
              <a:t>must desist from further</a:t>
            </a:r>
            <a:r>
              <a:rPr dirty="0" sz="1450" spc="15">
                <a:latin typeface="Times New Roman"/>
                <a:cs typeface="Times New Roman"/>
              </a:rPr>
              <a:t> </a:t>
            </a:r>
            <a:r>
              <a:rPr dirty="0" sz="1450" spc="-10">
                <a:latin typeface="Times New Roman"/>
                <a:cs typeface="Times New Roman"/>
              </a:rPr>
              <a:t>operations.</a:t>
            </a:r>
            <a:endParaRPr sz="1450">
              <a:latin typeface="Times New Roman"/>
              <a:cs typeface="Times New Roman"/>
            </a:endParaRPr>
          </a:p>
          <a:p>
            <a:pPr algn="just" marL="12700" marR="12065" indent="255904">
              <a:lnSpc>
                <a:spcPts val="1730"/>
              </a:lnSpc>
              <a:spcBef>
                <a:spcPts val="700"/>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moment Julia was </a:t>
            </a:r>
            <a:r>
              <a:rPr dirty="0" sz="1450" spc="-15">
                <a:latin typeface="Times New Roman"/>
                <a:cs typeface="Times New Roman"/>
              </a:rPr>
              <a:t>off </a:t>
            </a:r>
            <a:r>
              <a:rPr dirty="0" sz="1450" spc="-10">
                <a:latin typeface="Times New Roman"/>
                <a:cs typeface="Times New Roman"/>
              </a:rPr>
              <a:t>to the pantry; in </a:t>
            </a:r>
            <a:r>
              <a:rPr dirty="0" sz="1450" spc="-5">
                <a:latin typeface="Times New Roman"/>
                <a:cs typeface="Times New Roman"/>
              </a:rPr>
              <a:t>a </a:t>
            </a:r>
            <a:r>
              <a:rPr dirty="0" sz="1450" spc="-10">
                <a:latin typeface="Times New Roman"/>
                <a:cs typeface="Times New Roman"/>
              </a:rPr>
              <a:t>moment she was back again  with </a:t>
            </a:r>
            <a:r>
              <a:rPr dirty="0" sz="1450" spc="-5">
                <a:latin typeface="Times New Roman"/>
                <a:cs typeface="Times New Roman"/>
              </a:rPr>
              <a:t>a </a:t>
            </a:r>
            <a:r>
              <a:rPr dirty="0" sz="1450" spc="-10">
                <a:latin typeface="Times New Roman"/>
                <a:cs typeface="Times New Roman"/>
              </a:rPr>
              <a:t>basin </a:t>
            </a:r>
            <a:r>
              <a:rPr dirty="0" sz="1450" spc="-5">
                <a:latin typeface="Times New Roman"/>
                <a:cs typeface="Times New Roman"/>
              </a:rPr>
              <a:t>of </a:t>
            </a:r>
            <a:r>
              <a:rPr dirty="0" sz="1450" spc="-10">
                <a:latin typeface="Times New Roman"/>
                <a:cs typeface="Times New Roman"/>
              </a:rPr>
              <a:t>water and </a:t>
            </a:r>
            <a:r>
              <a:rPr dirty="0" sz="1450" spc="-5">
                <a:latin typeface="Times New Roman"/>
                <a:cs typeface="Times New Roman"/>
              </a:rPr>
              <a:t>a </a:t>
            </a:r>
            <a:r>
              <a:rPr dirty="0" sz="1450" spc="-10">
                <a:latin typeface="Times New Roman"/>
                <a:cs typeface="Times New Roman"/>
              </a:rPr>
              <a:t>sponge, and had begun to bathe his wounded</a:t>
            </a:r>
            <a:r>
              <a:rPr dirty="0" sz="1450" spc="16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 am dreadfully sorry!’ said Gideon </a:t>
            </a:r>
            <a:r>
              <a:rPr dirty="0" sz="1450" spc="-15">
                <a:latin typeface="Times New Roman"/>
                <a:cs typeface="Times New Roman"/>
              </a:rPr>
              <a:t>apologetically.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had any  manners </a:t>
            </a:r>
            <a:r>
              <a:rPr dirty="0" sz="1450" spc="-5">
                <a:latin typeface="Times New Roman"/>
                <a:cs typeface="Times New Roman"/>
              </a:rPr>
              <a:t>I </a:t>
            </a:r>
            <a:r>
              <a:rPr dirty="0" sz="1450" spc="-10">
                <a:latin typeface="Times New Roman"/>
                <a:cs typeface="Times New Roman"/>
              </a:rPr>
              <a:t>should have opened the </a:t>
            </a:r>
            <a:r>
              <a:rPr dirty="0" sz="1450" spc="-5">
                <a:latin typeface="Times New Roman"/>
                <a:cs typeface="Times New Roman"/>
              </a:rPr>
              <a:t>box </a:t>
            </a:r>
            <a:r>
              <a:rPr dirty="0" sz="1450" spc="-10">
                <a:latin typeface="Times New Roman"/>
                <a:cs typeface="Times New Roman"/>
              </a:rPr>
              <a:t>first and smashed my hand afterward. It  feels much </a:t>
            </a:r>
            <a:r>
              <a:rPr dirty="0" sz="1450" spc="-15">
                <a:latin typeface="Times New Roman"/>
                <a:cs typeface="Times New Roman"/>
              </a:rPr>
              <a:t>better,’ </a:t>
            </a:r>
            <a:r>
              <a:rPr dirty="0" sz="1450" spc="-5">
                <a:latin typeface="Times New Roman"/>
                <a:cs typeface="Times New Roman"/>
              </a:rPr>
              <a:t>he </a:t>
            </a:r>
            <a:r>
              <a:rPr dirty="0" sz="1450" spc="-10">
                <a:latin typeface="Times New Roman"/>
                <a:cs typeface="Times New Roman"/>
              </a:rPr>
              <a:t>added. ‘I assure </a:t>
            </a:r>
            <a:r>
              <a:rPr dirty="0" sz="1450" spc="-5">
                <a:latin typeface="Times New Roman"/>
                <a:cs typeface="Times New Roman"/>
              </a:rPr>
              <a:t>you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does.’</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‘And now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are well enough to direct operations,’ said she. </a:t>
            </a:r>
            <a:r>
              <a:rPr dirty="0" sz="1450" spc="-30">
                <a:latin typeface="Times New Roman"/>
                <a:cs typeface="Times New Roman"/>
              </a:rPr>
              <a:t>‘Tell  </a:t>
            </a:r>
            <a:r>
              <a:rPr dirty="0" sz="1450" spc="-10">
                <a:latin typeface="Times New Roman"/>
                <a:cs typeface="Times New Roman"/>
              </a:rPr>
              <a:t>me what to </a:t>
            </a:r>
            <a:r>
              <a:rPr dirty="0" sz="1450" spc="-5">
                <a:latin typeface="Times New Roman"/>
                <a:cs typeface="Times New Roman"/>
              </a:rPr>
              <a:t>do, </a:t>
            </a:r>
            <a:r>
              <a:rPr dirty="0" sz="1450" spc="-10">
                <a:latin typeface="Times New Roman"/>
                <a:cs typeface="Times New Roman"/>
              </a:rPr>
              <a:t>and I’ll </a:t>
            </a:r>
            <a:r>
              <a:rPr dirty="0" sz="1450" spc="-5">
                <a:latin typeface="Times New Roman"/>
                <a:cs typeface="Times New Roman"/>
              </a:rPr>
              <a:t>be your</a:t>
            </a:r>
            <a:r>
              <a:rPr dirty="0" sz="1450" spc="15">
                <a:latin typeface="Times New Roman"/>
                <a:cs typeface="Times New Roman"/>
              </a:rPr>
              <a:t> </a:t>
            </a:r>
            <a:r>
              <a:rPr dirty="0" sz="1450" spc="-10">
                <a:latin typeface="Times New Roman"/>
                <a:cs typeface="Times New Roman"/>
              </a:rPr>
              <a:t>workman.’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 very pretty workman,’ said Gideon, rather forgetting himself. She  turned and looked at him, with </a:t>
            </a:r>
            <a:r>
              <a:rPr dirty="0" sz="1450" spc="-5">
                <a:latin typeface="Times New Roman"/>
                <a:cs typeface="Times New Roman"/>
              </a:rPr>
              <a:t>a </a:t>
            </a:r>
            <a:r>
              <a:rPr dirty="0" sz="1450" spc="-10">
                <a:latin typeface="Times New Roman"/>
                <a:cs typeface="Times New Roman"/>
              </a:rPr>
              <a:t>suspicion </a:t>
            </a:r>
            <a:r>
              <a:rPr dirty="0" sz="1450" spc="-5">
                <a:latin typeface="Times New Roman"/>
                <a:cs typeface="Times New Roman"/>
              </a:rPr>
              <a:t>of a </a:t>
            </a:r>
            <a:r>
              <a:rPr dirty="0" sz="1450" spc="-10">
                <a:latin typeface="Times New Roman"/>
                <a:cs typeface="Times New Roman"/>
              </a:rPr>
              <a:t>frown; and the indiscreet  </a:t>
            </a:r>
            <a:r>
              <a:rPr dirty="0" sz="1450" spc="-5">
                <a:latin typeface="Times New Roman"/>
                <a:cs typeface="Times New Roman"/>
              </a:rPr>
              <a:t>young </a:t>
            </a:r>
            <a:r>
              <a:rPr dirty="0" sz="1450" spc="-10">
                <a:latin typeface="Times New Roman"/>
                <a:cs typeface="Times New Roman"/>
              </a:rPr>
              <a:t>man was glad to direct her attention to the packing-case. The bulk </a:t>
            </a:r>
            <a:r>
              <a:rPr dirty="0" sz="1450" spc="-5">
                <a:latin typeface="Times New Roman"/>
                <a:cs typeface="Times New Roman"/>
              </a:rPr>
              <a:t>of  </a:t>
            </a:r>
            <a:r>
              <a:rPr dirty="0" sz="1450" spc="-10">
                <a:latin typeface="Times New Roman"/>
                <a:cs typeface="Times New Roman"/>
              </a:rPr>
              <a:t>the work had been accomplished; and presently Julia had burst through the last  barrier and disclosed </a:t>
            </a:r>
            <a:r>
              <a:rPr dirty="0" sz="1450" spc="-5">
                <a:latin typeface="Times New Roman"/>
                <a:cs typeface="Times New Roman"/>
              </a:rPr>
              <a:t>a </a:t>
            </a:r>
            <a:r>
              <a:rPr dirty="0" sz="1450" spc="-10">
                <a:latin typeface="Times New Roman"/>
                <a:cs typeface="Times New Roman"/>
              </a:rPr>
              <a:t>zone </a:t>
            </a:r>
            <a:r>
              <a:rPr dirty="0" sz="1450" spc="-5">
                <a:latin typeface="Times New Roman"/>
                <a:cs typeface="Times New Roman"/>
              </a:rPr>
              <a:t>of </a:t>
            </a:r>
            <a:r>
              <a:rPr dirty="0" sz="1450" spc="-25">
                <a:latin typeface="Times New Roman"/>
                <a:cs typeface="Times New Roman"/>
              </a:rPr>
              <a:t>straw.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moment they were kneeling side </a:t>
            </a:r>
            <a:r>
              <a:rPr dirty="0" sz="1450" spc="-5">
                <a:latin typeface="Times New Roman"/>
                <a:cs typeface="Times New Roman"/>
              </a:rPr>
              <a:t>by  </a:t>
            </a:r>
            <a:r>
              <a:rPr dirty="0" sz="1450" spc="-10">
                <a:latin typeface="Times New Roman"/>
                <a:cs typeface="Times New Roman"/>
              </a:rPr>
              <a:t>side, engaged like haymakers; the next they were rewarded with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something white and polished; and the next again laid bare an unmistakable  marble leg.</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‘He is surely </a:t>
            </a:r>
            <a:r>
              <a:rPr dirty="0" sz="1450" spc="-5">
                <a:latin typeface="Times New Roman"/>
                <a:cs typeface="Times New Roman"/>
              </a:rPr>
              <a:t>a </a:t>
            </a:r>
            <a:r>
              <a:rPr dirty="0" sz="1450" spc="-10">
                <a:latin typeface="Times New Roman"/>
                <a:cs typeface="Times New Roman"/>
              </a:rPr>
              <a:t>very athletic person,’ said</a:t>
            </a:r>
            <a:r>
              <a:rPr dirty="0" sz="1450" spc="-8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a:t>
            </a:r>
            <a:r>
              <a:rPr dirty="0" sz="1450" spc="170">
                <a:latin typeface="Times New Roman"/>
                <a:cs typeface="Times New Roman"/>
              </a:rPr>
              <a:t> </a:t>
            </a:r>
            <a:r>
              <a:rPr dirty="0" sz="1450" spc="-10">
                <a:latin typeface="Times New Roman"/>
                <a:cs typeface="Times New Roman"/>
              </a:rPr>
              <a:t>never</a:t>
            </a:r>
            <a:r>
              <a:rPr dirty="0" sz="1450" spc="175">
                <a:latin typeface="Times New Roman"/>
                <a:cs typeface="Times New Roman"/>
              </a:rPr>
              <a:t> </a:t>
            </a:r>
            <a:r>
              <a:rPr dirty="0" sz="1450" spc="-10">
                <a:latin typeface="Times New Roman"/>
                <a:cs typeface="Times New Roman"/>
              </a:rPr>
              <a:t>saw</a:t>
            </a:r>
            <a:r>
              <a:rPr dirty="0" sz="1450" spc="175">
                <a:latin typeface="Times New Roman"/>
                <a:cs typeface="Times New Roman"/>
              </a:rPr>
              <a:t> </a:t>
            </a:r>
            <a:r>
              <a:rPr dirty="0" sz="1450" spc="-10">
                <a:latin typeface="Times New Roman"/>
                <a:cs typeface="Times New Roman"/>
              </a:rPr>
              <a:t>anything</a:t>
            </a:r>
            <a:r>
              <a:rPr dirty="0" sz="1450" spc="175">
                <a:latin typeface="Times New Roman"/>
                <a:cs typeface="Times New Roman"/>
              </a:rPr>
              <a:t> </a:t>
            </a:r>
            <a:r>
              <a:rPr dirty="0" sz="1450" spc="-10">
                <a:latin typeface="Times New Roman"/>
                <a:cs typeface="Times New Roman"/>
              </a:rPr>
              <a:t>like</a:t>
            </a:r>
            <a:r>
              <a:rPr dirty="0" sz="1450" spc="175">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responded</a:t>
            </a:r>
            <a:r>
              <a:rPr dirty="0" sz="1450" spc="175">
                <a:latin typeface="Times New Roman"/>
                <a:cs typeface="Times New Roman"/>
              </a:rPr>
              <a:t> </a:t>
            </a:r>
            <a:r>
              <a:rPr dirty="0" sz="1450" spc="-10">
                <a:latin typeface="Times New Roman"/>
                <a:cs typeface="Times New Roman"/>
              </a:rPr>
              <a:t>Gideon.</a:t>
            </a:r>
            <a:r>
              <a:rPr dirty="0" sz="1450" spc="175">
                <a:latin typeface="Times New Roman"/>
                <a:cs typeface="Times New Roman"/>
              </a:rPr>
              <a:t> </a:t>
            </a:r>
            <a:r>
              <a:rPr dirty="0" sz="1450" spc="-10">
                <a:latin typeface="Times New Roman"/>
                <a:cs typeface="Times New Roman"/>
              </a:rPr>
              <a:t>‘His</a:t>
            </a:r>
            <a:r>
              <a:rPr dirty="0" sz="1450" spc="170">
                <a:latin typeface="Times New Roman"/>
                <a:cs typeface="Times New Roman"/>
              </a:rPr>
              <a:t> </a:t>
            </a:r>
            <a:r>
              <a:rPr dirty="0" sz="1450" spc="-10">
                <a:latin typeface="Times New Roman"/>
                <a:cs typeface="Times New Roman"/>
              </a:rPr>
              <a:t>muscles</a:t>
            </a:r>
            <a:r>
              <a:rPr dirty="0" sz="1450" spc="175">
                <a:latin typeface="Times New Roman"/>
                <a:cs typeface="Times New Roman"/>
              </a:rPr>
              <a:t> </a:t>
            </a:r>
            <a:r>
              <a:rPr dirty="0" sz="1450" spc="-10">
                <a:latin typeface="Times New Roman"/>
                <a:cs typeface="Times New Roman"/>
              </a:rPr>
              <a:t>stand</a:t>
            </a:r>
            <a:r>
              <a:rPr dirty="0" sz="1450" spc="175">
                <a:latin typeface="Times New Roman"/>
                <a:cs typeface="Times New Roman"/>
              </a:rPr>
              <a:t> </a:t>
            </a:r>
            <a:r>
              <a:rPr dirty="0" sz="1450" spc="-5">
                <a:latin typeface="Times New Roman"/>
                <a:cs typeface="Times New Roman"/>
              </a:rPr>
              <a:t>out</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710" cy="948436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like penny</a:t>
            </a:r>
            <a:r>
              <a:rPr dirty="0" sz="1450" spc="-5">
                <a:latin typeface="Times New Roman"/>
                <a:cs typeface="Times New Roman"/>
              </a:rPr>
              <a:t> </a:t>
            </a:r>
            <a:r>
              <a:rPr dirty="0" sz="1450" spc="-10">
                <a:latin typeface="Times New Roman"/>
                <a:cs typeface="Times New Roman"/>
              </a:rPr>
              <a:t>rolls.’</a:t>
            </a:r>
            <a:endParaRPr sz="1450">
              <a:latin typeface="Times New Roman"/>
              <a:cs typeface="Times New Roman"/>
            </a:endParaRPr>
          </a:p>
          <a:p>
            <a:pPr algn="just" marL="12700" marR="5715" indent="255904">
              <a:lnSpc>
                <a:spcPts val="1730"/>
              </a:lnSpc>
              <a:spcBef>
                <a:spcPts val="815"/>
              </a:spcBef>
            </a:pPr>
            <a:r>
              <a:rPr dirty="0" sz="1450" spc="-10">
                <a:latin typeface="Times New Roman"/>
                <a:cs typeface="Times New Roman"/>
              </a:rPr>
              <a:t>Another leg was soon disclosed, and then what seemed to </a:t>
            </a:r>
            <a:r>
              <a:rPr dirty="0" sz="1450" spc="-5">
                <a:latin typeface="Times New Roman"/>
                <a:cs typeface="Times New Roman"/>
              </a:rPr>
              <a:t>be a </a:t>
            </a:r>
            <a:r>
              <a:rPr dirty="0" sz="1450" spc="-10">
                <a:latin typeface="Times New Roman"/>
                <a:cs typeface="Times New Roman"/>
              </a:rPr>
              <a:t>third. This  resolved itself, </a:t>
            </a:r>
            <a:r>
              <a:rPr dirty="0" sz="1450" spc="-15">
                <a:latin typeface="Times New Roman"/>
                <a:cs typeface="Times New Roman"/>
              </a:rPr>
              <a:t>however,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knotted club resting </a:t>
            </a:r>
            <a:r>
              <a:rPr dirty="0" sz="1450" spc="-5">
                <a:latin typeface="Times New Roman"/>
                <a:cs typeface="Times New Roman"/>
              </a:rPr>
              <a:t>upon a</a:t>
            </a:r>
            <a:r>
              <a:rPr dirty="0" sz="1450" spc="55">
                <a:latin typeface="Times New Roman"/>
                <a:cs typeface="Times New Roman"/>
              </a:rPr>
              <a:t> </a:t>
            </a:r>
            <a:r>
              <a:rPr dirty="0" sz="1450" spc="-10">
                <a:latin typeface="Times New Roman"/>
                <a:cs typeface="Times New Roman"/>
              </a:rPr>
              <a:t>pedestal.</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Hercules,’ cried Gideon; ‘I might have guessed that from his calf.  I’m supposed to </a:t>
            </a:r>
            <a:r>
              <a:rPr dirty="0" sz="1450" spc="-5">
                <a:latin typeface="Times New Roman"/>
                <a:cs typeface="Times New Roman"/>
              </a:rPr>
              <a:t>be </a:t>
            </a:r>
            <a:r>
              <a:rPr dirty="0" sz="1450" spc="-10">
                <a:latin typeface="Times New Roman"/>
                <a:cs typeface="Times New Roman"/>
              </a:rPr>
              <a:t>rather partial to </a:t>
            </a:r>
            <a:r>
              <a:rPr dirty="0" sz="1450" spc="-20">
                <a:latin typeface="Times New Roman"/>
                <a:cs typeface="Times New Roman"/>
              </a:rPr>
              <a:t>statuary, </a:t>
            </a:r>
            <a:r>
              <a:rPr dirty="0" sz="1450" spc="-5">
                <a:latin typeface="Times New Roman"/>
                <a:cs typeface="Times New Roman"/>
              </a:rPr>
              <a:t>but </a:t>
            </a:r>
            <a:r>
              <a:rPr dirty="0" sz="1450" spc="-10">
                <a:latin typeface="Times New Roman"/>
                <a:cs typeface="Times New Roman"/>
              </a:rPr>
              <a:t>when it comes to Hercules,  the police should interfere. </a:t>
            </a:r>
            <a:r>
              <a:rPr dirty="0" sz="1450" spc="-5">
                <a:latin typeface="Times New Roman"/>
                <a:cs typeface="Times New Roman"/>
              </a:rPr>
              <a:t>I </a:t>
            </a:r>
            <a:r>
              <a:rPr dirty="0" sz="1450" spc="-10">
                <a:latin typeface="Times New Roman"/>
                <a:cs typeface="Times New Roman"/>
              </a:rPr>
              <a:t>should </a:t>
            </a:r>
            <a:r>
              <a:rPr dirty="0" sz="1450" spc="-25">
                <a:latin typeface="Times New Roman"/>
                <a:cs typeface="Times New Roman"/>
              </a:rPr>
              <a:t>say,’ </a:t>
            </a:r>
            <a:r>
              <a:rPr dirty="0" sz="1450" spc="-5">
                <a:latin typeface="Times New Roman"/>
                <a:cs typeface="Times New Roman"/>
              </a:rPr>
              <a:t>he </a:t>
            </a:r>
            <a:r>
              <a:rPr dirty="0" sz="1450" spc="-10">
                <a:latin typeface="Times New Roman"/>
                <a:cs typeface="Times New Roman"/>
              </a:rPr>
              <a:t>added, glancing with disaffection  at the swollen leg, ‘that this was about the biggest and the worst in Europe.  What in </a:t>
            </a:r>
            <a:r>
              <a:rPr dirty="0" sz="1450" spc="-20">
                <a:latin typeface="Times New Roman"/>
                <a:cs typeface="Times New Roman"/>
              </a:rPr>
              <a:t>heaven’s </a:t>
            </a:r>
            <a:r>
              <a:rPr dirty="0" sz="1450" spc="-10">
                <a:latin typeface="Times New Roman"/>
                <a:cs typeface="Times New Roman"/>
              </a:rPr>
              <a:t>name can have induced him to come</a:t>
            </a:r>
            <a:r>
              <a:rPr dirty="0" sz="1450" spc="6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‘I suppose </a:t>
            </a:r>
            <a:r>
              <a:rPr dirty="0" sz="1450" spc="-5">
                <a:latin typeface="Times New Roman"/>
                <a:cs typeface="Times New Roman"/>
              </a:rPr>
              <a:t>nobody </a:t>
            </a:r>
            <a:r>
              <a:rPr dirty="0" sz="1450" spc="-10">
                <a:latin typeface="Times New Roman"/>
                <a:cs typeface="Times New Roman"/>
              </a:rPr>
              <a:t>else would have </a:t>
            </a:r>
            <a:r>
              <a:rPr dirty="0" sz="1450" spc="-5">
                <a:latin typeface="Times New Roman"/>
                <a:cs typeface="Times New Roman"/>
              </a:rPr>
              <a:t>a </a:t>
            </a:r>
            <a:r>
              <a:rPr dirty="0" sz="1450" spc="-10">
                <a:latin typeface="Times New Roman"/>
                <a:cs typeface="Times New Roman"/>
              </a:rPr>
              <a:t>gift </a:t>
            </a:r>
            <a:r>
              <a:rPr dirty="0" sz="1450" spc="-5">
                <a:latin typeface="Times New Roman"/>
                <a:cs typeface="Times New Roman"/>
              </a:rPr>
              <a:t>of </a:t>
            </a:r>
            <a:r>
              <a:rPr dirty="0" sz="1450" spc="-10">
                <a:latin typeface="Times New Roman"/>
                <a:cs typeface="Times New Roman"/>
              </a:rPr>
              <a:t>him,’ said Julia. ‘And for that  </a:t>
            </a:r>
            <a:r>
              <a:rPr dirty="0" sz="1450" spc="-20">
                <a:latin typeface="Times New Roman"/>
                <a:cs typeface="Times New Roman"/>
              </a:rPr>
              <a:t>matter, </a:t>
            </a:r>
            <a:r>
              <a:rPr dirty="0" sz="1450" spc="-5">
                <a:latin typeface="Times New Roman"/>
                <a:cs typeface="Times New Roman"/>
              </a:rPr>
              <a:t>I </a:t>
            </a:r>
            <a:r>
              <a:rPr dirty="0" sz="1450" spc="-10">
                <a:latin typeface="Times New Roman"/>
                <a:cs typeface="Times New Roman"/>
              </a:rPr>
              <a:t>think we could have </a:t>
            </a:r>
            <a:r>
              <a:rPr dirty="0" sz="1450" spc="-5">
                <a:latin typeface="Times New Roman"/>
                <a:cs typeface="Times New Roman"/>
              </a:rPr>
              <a:t>done </a:t>
            </a:r>
            <a:r>
              <a:rPr dirty="0" sz="1450" spc="-10">
                <a:latin typeface="Times New Roman"/>
                <a:cs typeface="Times New Roman"/>
              </a:rPr>
              <a:t>without the monster very</a:t>
            </a:r>
            <a:r>
              <a:rPr dirty="0" sz="1450" spc="7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‘O, don’t say that,’ returned Gideon. ‘This has been </a:t>
            </a:r>
            <a:r>
              <a:rPr dirty="0" sz="1450" spc="-5">
                <a:latin typeface="Times New Roman"/>
                <a:cs typeface="Times New Roman"/>
              </a:rPr>
              <a:t>one of </a:t>
            </a:r>
            <a:r>
              <a:rPr dirty="0" sz="1450" spc="-10">
                <a:latin typeface="Times New Roman"/>
                <a:cs typeface="Times New Roman"/>
              </a:rPr>
              <a:t>the most  amusing experiences </a:t>
            </a:r>
            <a:r>
              <a:rPr dirty="0" sz="1450" spc="-5">
                <a:latin typeface="Times New Roman"/>
                <a:cs typeface="Times New Roman"/>
              </a:rPr>
              <a:t>of </a:t>
            </a:r>
            <a:r>
              <a:rPr dirty="0" sz="1450" spc="-10">
                <a:latin typeface="Times New Roman"/>
                <a:cs typeface="Times New Roman"/>
              </a:rPr>
              <a:t>my</a:t>
            </a:r>
            <a:r>
              <a:rPr dirty="0" sz="145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‘I don’t think you’ll </a:t>
            </a:r>
            <a:r>
              <a:rPr dirty="0" sz="1450" spc="-15">
                <a:latin typeface="Times New Roman"/>
                <a:cs typeface="Times New Roman"/>
              </a:rPr>
              <a:t>forget </a:t>
            </a:r>
            <a:r>
              <a:rPr dirty="0" sz="1450" spc="-10">
                <a:latin typeface="Times New Roman"/>
                <a:cs typeface="Times New Roman"/>
              </a:rPr>
              <a:t>it very </a:t>
            </a:r>
            <a:r>
              <a:rPr dirty="0" sz="1450" spc="-5">
                <a:latin typeface="Times New Roman"/>
                <a:cs typeface="Times New Roman"/>
              </a:rPr>
              <a:t>soon,’ </a:t>
            </a:r>
            <a:r>
              <a:rPr dirty="0" sz="1450" spc="-10">
                <a:latin typeface="Times New Roman"/>
                <a:cs typeface="Times New Roman"/>
              </a:rPr>
              <a:t>said Julia. </a:t>
            </a:r>
            <a:r>
              <a:rPr dirty="0" sz="1450" spc="-40">
                <a:latin typeface="Times New Roman"/>
                <a:cs typeface="Times New Roman"/>
              </a:rPr>
              <a:t>‘Your </a:t>
            </a:r>
            <a:r>
              <a:rPr dirty="0" sz="1450" spc="-10">
                <a:latin typeface="Times New Roman"/>
                <a:cs typeface="Times New Roman"/>
              </a:rPr>
              <a:t>hand will remind  </a:t>
            </a:r>
            <a:r>
              <a:rPr dirty="0" sz="1450" spc="-5">
                <a:latin typeface="Times New Roman"/>
                <a:cs typeface="Times New Roman"/>
              </a:rPr>
              <a:t>you.’</a:t>
            </a:r>
            <a:endParaRPr sz="1450">
              <a:latin typeface="Times New Roman"/>
              <a:cs typeface="Times New Roman"/>
            </a:endParaRPr>
          </a:p>
          <a:p>
            <a:pPr algn="just" marL="12700" marR="6350" indent="255904">
              <a:lnSpc>
                <a:spcPts val="1730"/>
              </a:lnSpc>
              <a:spcBef>
                <a:spcPts val="790"/>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going,’ </a:t>
            </a:r>
            <a:r>
              <a:rPr dirty="0" sz="1450" spc="-10">
                <a:latin typeface="Times New Roman"/>
                <a:cs typeface="Times New Roman"/>
              </a:rPr>
              <a:t>said Gideon </a:t>
            </a:r>
            <a:r>
              <a:rPr dirty="0" sz="1450" spc="-15">
                <a:latin typeface="Times New Roman"/>
                <a:cs typeface="Times New Roman"/>
              </a:rPr>
              <a:t>reluctantly. </a:t>
            </a:r>
            <a:r>
              <a:rPr dirty="0" sz="1450" spc="-10">
                <a:latin typeface="Times New Roman"/>
                <a:cs typeface="Times New Roman"/>
              </a:rPr>
              <a:t>‘No,’ pleaded  Julia. ‘Why should </a:t>
            </a:r>
            <a:r>
              <a:rPr dirty="0" sz="1450" spc="-5">
                <a:latin typeface="Times New Roman"/>
                <a:cs typeface="Times New Roman"/>
              </a:rPr>
              <a:t>you? </a:t>
            </a:r>
            <a:r>
              <a:rPr dirty="0" sz="1450" spc="-10">
                <a:latin typeface="Times New Roman"/>
                <a:cs typeface="Times New Roman"/>
              </a:rPr>
              <a:t>Stay and have tea with</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‘If </a:t>
            </a:r>
            <a:r>
              <a:rPr dirty="0" sz="1450" spc="-5">
                <a:latin typeface="Times New Roman"/>
                <a:cs typeface="Times New Roman"/>
              </a:rPr>
              <a:t>I thought you </a:t>
            </a:r>
            <a:r>
              <a:rPr dirty="0" sz="1450" spc="-10">
                <a:latin typeface="Times New Roman"/>
                <a:cs typeface="Times New Roman"/>
              </a:rPr>
              <a:t>really wished me to </a:t>
            </a:r>
            <a:r>
              <a:rPr dirty="0" sz="1450" spc="-25">
                <a:latin typeface="Times New Roman"/>
                <a:cs typeface="Times New Roman"/>
              </a:rPr>
              <a:t>stay,’ </a:t>
            </a:r>
            <a:r>
              <a:rPr dirty="0" sz="1450" spc="-10">
                <a:latin typeface="Times New Roman"/>
                <a:cs typeface="Times New Roman"/>
              </a:rPr>
              <a:t>said Gideon, looking at his hat,  ‘of course </a:t>
            </a:r>
            <a:r>
              <a:rPr dirty="0" sz="1450" spc="-5">
                <a:latin typeface="Times New Roman"/>
                <a:cs typeface="Times New Roman"/>
              </a:rPr>
              <a:t>I </a:t>
            </a:r>
            <a:r>
              <a:rPr dirty="0" sz="1450" spc="-10">
                <a:latin typeface="Times New Roman"/>
                <a:cs typeface="Times New Roman"/>
              </a:rPr>
              <a:t>should only </a:t>
            </a:r>
            <a:r>
              <a:rPr dirty="0" sz="1450" spc="-5">
                <a:latin typeface="Times New Roman"/>
                <a:cs typeface="Times New Roman"/>
              </a:rPr>
              <a:t>be </a:t>
            </a:r>
            <a:r>
              <a:rPr dirty="0" sz="1450" spc="-10">
                <a:latin typeface="Times New Roman"/>
                <a:cs typeface="Times New Roman"/>
              </a:rPr>
              <a:t>too</a:t>
            </a:r>
            <a:r>
              <a:rPr dirty="0" sz="1450" spc="15">
                <a:latin typeface="Times New Roman"/>
                <a:cs typeface="Times New Roman"/>
              </a:rPr>
              <a:t> </a:t>
            </a:r>
            <a:r>
              <a:rPr dirty="0" sz="1450" spc="-10">
                <a:latin typeface="Times New Roman"/>
                <a:cs typeface="Times New Roman"/>
              </a:rPr>
              <a:t>delighted.’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silly person </a:t>
            </a:r>
            <a:r>
              <a:rPr dirty="0" sz="1450" spc="-5">
                <a:latin typeface="Times New Roman"/>
                <a:cs typeface="Times New Roman"/>
              </a:rPr>
              <a:t>you </a:t>
            </a:r>
            <a:r>
              <a:rPr dirty="0" sz="1450" spc="-10">
                <a:latin typeface="Times New Roman"/>
                <a:cs typeface="Times New Roman"/>
              </a:rPr>
              <a:t>must take me for!’ returned the girl. </a:t>
            </a:r>
            <a:r>
              <a:rPr dirty="0" sz="1450" spc="-30">
                <a:latin typeface="Times New Roman"/>
                <a:cs typeface="Times New Roman"/>
              </a:rPr>
              <a:t>‘Why,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do; </a:t>
            </a:r>
            <a:r>
              <a:rPr dirty="0" sz="1450" spc="-10">
                <a:latin typeface="Times New Roman"/>
                <a:cs typeface="Times New Roman"/>
              </a:rPr>
              <a:t>and, besides, </a:t>
            </a:r>
            <a:r>
              <a:rPr dirty="0" sz="1450" spc="-5">
                <a:latin typeface="Times New Roman"/>
                <a:cs typeface="Times New Roman"/>
              </a:rPr>
              <a:t>I </a:t>
            </a:r>
            <a:r>
              <a:rPr dirty="0" sz="1450" spc="-10">
                <a:latin typeface="Times New Roman"/>
                <a:cs typeface="Times New Roman"/>
              </a:rPr>
              <a:t>want some cakes for tea, and I’ve </a:t>
            </a:r>
            <a:r>
              <a:rPr dirty="0" sz="1450" spc="-5">
                <a:latin typeface="Times New Roman"/>
                <a:cs typeface="Times New Roman"/>
              </a:rPr>
              <a:t>nobody </a:t>
            </a:r>
            <a:r>
              <a:rPr dirty="0" sz="1450" spc="-10">
                <a:latin typeface="Times New Roman"/>
                <a:cs typeface="Times New Roman"/>
              </a:rPr>
              <a:t>to send.  Here is the</a:t>
            </a:r>
            <a:r>
              <a:rPr dirty="0" sz="1450">
                <a:latin typeface="Times New Roman"/>
                <a:cs typeface="Times New Roman"/>
              </a:rPr>
              <a:t> </a:t>
            </a:r>
            <a:r>
              <a:rPr dirty="0" sz="1450" spc="-20">
                <a:latin typeface="Times New Roman"/>
                <a:cs typeface="Times New Roman"/>
              </a:rPr>
              <a:t>latchkey.’</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Gideon </a:t>
            </a:r>
            <a:r>
              <a:rPr dirty="0" sz="1450" spc="-5">
                <a:latin typeface="Times New Roman"/>
                <a:cs typeface="Times New Roman"/>
              </a:rPr>
              <a:t>put on </a:t>
            </a:r>
            <a:r>
              <a:rPr dirty="0" sz="1450" spc="-10">
                <a:latin typeface="Times New Roman"/>
                <a:cs typeface="Times New Roman"/>
              </a:rPr>
              <a:t>his hat with </a:t>
            </a:r>
            <a:r>
              <a:rPr dirty="0" sz="1450" spc="-20">
                <a:latin typeface="Times New Roman"/>
                <a:cs typeface="Times New Roman"/>
              </a:rPr>
              <a:t>alacrity, </a:t>
            </a:r>
            <a:r>
              <a:rPr dirty="0" sz="1450" spc="-10">
                <a:latin typeface="Times New Roman"/>
                <a:cs typeface="Times New Roman"/>
              </a:rPr>
              <a:t>and casting </a:t>
            </a:r>
            <a:r>
              <a:rPr dirty="0" sz="1450" spc="-5">
                <a:latin typeface="Times New Roman"/>
                <a:cs typeface="Times New Roman"/>
              </a:rPr>
              <a:t>one </a:t>
            </a:r>
            <a:r>
              <a:rPr dirty="0" sz="1450" spc="-10">
                <a:latin typeface="Times New Roman"/>
                <a:cs typeface="Times New Roman"/>
              </a:rPr>
              <a:t>look at Miss Hazeltine,  and another at the legs </a:t>
            </a:r>
            <a:r>
              <a:rPr dirty="0" sz="1450" spc="-5">
                <a:latin typeface="Times New Roman"/>
                <a:cs typeface="Times New Roman"/>
              </a:rPr>
              <a:t>of </a:t>
            </a:r>
            <a:r>
              <a:rPr dirty="0" sz="1450" spc="-10">
                <a:latin typeface="Times New Roman"/>
                <a:cs typeface="Times New Roman"/>
              </a:rPr>
              <a:t>Hercules, threw open the </a:t>
            </a:r>
            <a:r>
              <a:rPr dirty="0" sz="1450" spc="-5">
                <a:latin typeface="Times New Roman"/>
                <a:cs typeface="Times New Roman"/>
              </a:rPr>
              <a:t>door </a:t>
            </a:r>
            <a:r>
              <a:rPr dirty="0" sz="1450" spc="-10">
                <a:latin typeface="Times New Roman"/>
                <a:cs typeface="Times New Roman"/>
              </a:rPr>
              <a:t>and departed </a:t>
            </a:r>
            <a:r>
              <a:rPr dirty="0" sz="1450" spc="-5">
                <a:latin typeface="Times New Roman"/>
                <a:cs typeface="Times New Roman"/>
              </a:rPr>
              <a:t>on </a:t>
            </a:r>
            <a:r>
              <a:rPr dirty="0" sz="1450" spc="-10">
                <a:latin typeface="Times New Roman"/>
                <a:cs typeface="Times New Roman"/>
              </a:rPr>
              <a:t>his  errand.</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He returned with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bag </a:t>
            </a:r>
            <a:r>
              <a:rPr dirty="0" sz="1450" spc="-5">
                <a:latin typeface="Times New Roman"/>
                <a:cs typeface="Times New Roman"/>
              </a:rPr>
              <a:t>of </a:t>
            </a:r>
            <a:r>
              <a:rPr dirty="0" sz="1450" spc="-10">
                <a:latin typeface="Times New Roman"/>
                <a:cs typeface="Times New Roman"/>
              </a:rPr>
              <a:t>the choicest and most tempting </a:t>
            </a:r>
            <a:r>
              <a:rPr dirty="0" sz="1450" spc="-5">
                <a:latin typeface="Times New Roman"/>
                <a:cs typeface="Times New Roman"/>
              </a:rPr>
              <a:t>of </a:t>
            </a:r>
            <a:r>
              <a:rPr dirty="0" sz="1450" spc="-10">
                <a:latin typeface="Times New Roman"/>
                <a:cs typeface="Times New Roman"/>
              </a:rPr>
              <a:t>cakes  and tartlets, and found Julia in the act </a:t>
            </a:r>
            <a:r>
              <a:rPr dirty="0" sz="1450" spc="-5">
                <a:latin typeface="Times New Roman"/>
                <a:cs typeface="Times New Roman"/>
              </a:rPr>
              <a:t>of </a:t>
            </a:r>
            <a:r>
              <a:rPr dirty="0" sz="1450" spc="-10">
                <a:latin typeface="Times New Roman"/>
                <a:cs typeface="Times New Roman"/>
              </a:rPr>
              <a:t>spreading </a:t>
            </a:r>
            <a:r>
              <a:rPr dirty="0" sz="1450" spc="-5">
                <a:latin typeface="Times New Roman"/>
                <a:cs typeface="Times New Roman"/>
              </a:rPr>
              <a:t>a </a:t>
            </a:r>
            <a:r>
              <a:rPr dirty="0" sz="1450" spc="-10">
                <a:latin typeface="Times New Roman"/>
                <a:cs typeface="Times New Roman"/>
              </a:rPr>
              <a:t>small tea-table in the  </a:t>
            </a:r>
            <a:r>
              <a:rPr dirty="0" sz="1450" spc="-25">
                <a:latin typeface="Times New Roman"/>
                <a:cs typeface="Times New Roman"/>
              </a:rPr>
              <a:t>lobby.</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‘The rooms are all in such </a:t>
            </a:r>
            <a:r>
              <a:rPr dirty="0" sz="1450" spc="-5">
                <a:latin typeface="Times New Roman"/>
                <a:cs typeface="Times New Roman"/>
              </a:rPr>
              <a:t>a </a:t>
            </a:r>
            <a:r>
              <a:rPr dirty="0" sz="1450" spc="-10">
                <a:latin typeface="Times New Roman"/>
                <a:cs typeface="Times New Roman"/>
              </a:rPr>
              <a:t>state,’ she cried, ‘that </a:t>
            </a:r>
            <a:r>
              <a:rPr dirty="0" sz="1450" spc="-5">
                <a:latin typeface="Times New Roman"/>
                <a:cs typeface="Times New Roman"/>
              </a:rPr>
              <a:t>I thought </a:t>
            </a:r>
            <a:r>
              <a:rPr dirty="0" sz="1450" spc="-10">
                <a:latin typeface="Times New Roman"/>
                <a:cs typeface="Times New Roman"/>
              </a:rPr>
              <a:t>we should </a:t>
            </a:r>
            <a:r>
              <a:rPr dirty="0" sz="1450" spc="-5">
                <a:latin typeface="Times New Roman"/>
                <a:cs typeface="Times New Roman"/>
              </a:rPr>
              <a:t>be  </a:t>
            </a:r>
            <a:r>
              <a:rPr dirty="0" sz="1450" spc="-10">
                <a:latin typeface="Times New Roman"/>
                <a:cs typeface="Times New Roman"/>
              </a:rPr>
              <a:t>more cosy and comfortable in </a:t>
            </a:r>
            <a:r>
              <a:rPr dirty="0" sz="1450" spc="-5">
                <a:latin typeface="Times New Roman"/>
                <a:cs typeface="Times New Roman"/>
              </a:rPr>
              <a:t>our </a:t>
            </a:r>
            <a:r>
              <a:rPr dirty="0" sz="1450" spc="-10">
                <a:latin typeface="Times New Roman"/>
                <a:cs typeface="Times New Roman"/>
              </a:rPr>
              <a:t>own </a:t>
            </a:r>
            <a:r>
              <a:rPr dirty="0" sz="1450" spc="-25">
                <a:latin typeface="Times New Roman"/>
                <a:cs typeface="Times New Roman"/>
              </a:rPr>
              <a:t>lobby, </a:t>
            </a:r>
            <a:r>
              <a:rPr dirty="0" sz="1450" spc="-10">
                <a:latin typeface="Times New Roman"/>
                <a:cs typeface="Times New Roman"/>
              </a:rPr>
              <a:t>and under </a:t>
            </a:r>
            <a:r>
              <a:rPr dirty="0" sz="1450" spc="-5">
                <a:latin typeface="Times New Roman"/>
                <a:cs typeface="Times New Roman"/>
              </a:rPr>
              <a:t>our </a:t>
            </a:r>
            <a:r>
              <a:rPr dirty="0" sz="1450" spc="-10">
                <a:latin typeface="Times New Roman"/>
                <a:cs typeface="Times New Roman"/>
              </a:rPr>
              <a:t>own vine and  </a:t>
            </a:r>
            <a:r>
              <a:rPr dirty="0" sz="1450" spc="-20">
                <a:latin typeface="Times New Roman"/>
                <a:cs typeface="Times New Roman"/>
              </a:rPr>
              <a:t>statuary.’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‘Ever so much </a:t>
            </a:r>
            <a:r>
              <a:rPr dirty="0" sz="1450" spc="-15">
                <a:latin typeface="Times New Roman"/>
                <a:cs typeface="Times New Roman"/>
              </a:rPr>
              <a:t>better,’ </a:t>
            </a:r>
            <a:r>
              <a:rPr dirty="0" sz="1450" spc="-10">
                <a:latin typeface="Times New Roman"/>
                <a:cs typeface="Times New Roman"/>
              </a:rPr>
              <a:t>cried Gideon</a:t>
            </a:r>
            <a:r>
              <a:rPr dirty="0" sz="1450" spc="-85">
                <a:latin typeface="Times New Roman"/>
                <a:cs typeface="Times New Roman"/>
              </a:rPr>
              <a:t> </a:t>
            </a:r>
            <a:r>
              <a:rPr dirty="0" sz="1450" spc="-15">
                <a:latin typeface="Times New Roman"/>
                <a:cs typeface="Times New Roman"/>
              </a:rPr>
              <a:t>delightedly.</a:t>
            </a:r>
            <a:endParaRPr sz="1450">
              <a:latin typeface="Times New Roman"/>
              <a:cs typeface="Times New Roman"/>
            </a:endParaRPr>
          </a:p>
          <a:p>
            <a:pPr marL="12700" marR="12700" indent="255904">
              <a:lnSpc>
                <a:spcPts val="1730"/>
              </a:lnSpc>
              <a:spcBef>
                <a:spcPts val="844"/>
              </a:spcBef>
            </a:pPr>
            <a:r>
              <a:rPr dirty="0" sz="1450" spc="-10">
                <a:latin typeface="Times New Roman"/>
                <a:cs typeface="Times New Roman"/>
              </a:rPr>
              <a:t>‘O what adorable cream tarts!’ said Julia, opening the bag, ‘and the dearest  little cherry tartlets, with all the cherries spilled </a:t>
            </a:r>
            <a:r>
              <a:rPr dirty="0" sz="1450" spc="-5">
                <a:latin typeface="Times New Roman"/>
                <a:cs typeface="Times New Roman"/>
              </a:rPr>
              <a:t>out </a:t>
            </a:r>
            <a:r>
              <a:rPr dirty="0" sz="1450" spc="-10">
                <a:latin typeface="Times New Roman"/>
                <a:cs typeface="Times New Roman"/>
              </a:rPr>
              <a:t>into the</a:t>
            </a:r>
            <a:r>
              <a:rPr dirty="0" sz="1450" spc="65">
                <a:latin typeface="Times New Roman"/>
                <a:cs typeface="Times New Roman"/>
              </a:rPr>
              <a:t> </a:t>
            </a:r>
            <a:r>
              <a:rPr dirty="0" sz="1450" spc="-10">
                <a:latin typeface="Times New Roman"/>
                <a:cs typeface="Times New Roman"/>
              </a:rPr>
              <a:t>cream!’</a:t>
            </a:r>
            <a:endParaRPr sz="1450">
              <a:latin typeface="Times New Roman"/>
              <a:cs typeface="Times New Roman"/>
            </a:endParaRPr>
          </a:p>
          <a:p>
            <a:pPr marL="12700" marR="9525" indent="255904">
              <a:lnSpc>
                <a:spcPts val="1730"/>
              </a:lnSpc>
              <a:spcBef>
                <a:spcPts val="720"/>
              </a:spcBef>
            </a:pPr>
            <a:r>
              <a:rPr dirty="0" sz="1450" spc="-35">
                <a:latin typeface="Times New Roman"/>
                <a:cs typeface="Times New Roman"/>
              </a:rPr>
              <a:t>‘Yes,’ </a:t>
            </a:r>
            <a:r>
              <a:rPr dirty="0" sz="1450" spc="-10">
                <a:latin typeface="Times New Roman"/>
                <a:cs typeface="Times New Roman"/>
              </a:rPr>
              <a:t>said Gideon, concealing his </a:t>
            </a:r>
            <a:r>
              <a:rPr dirty="0" sz="1450" spc="-25">
                <a:latin typeface="Times New Roman"/>
                <a:cs typeface="Times New Roman"/>
              </a:rPr>
              <a:t>dismay, </a:t>
            </a:r>
            <a:r>
              <a:rPr dirty="0" sz="1450" spc="-10">
                <a:latin typeface="Times New Roman"/>
                <a:cs typeface="Times New Roman"/>
              </a:rPr>
              <a:t>‘I knew they would mix  beautifully; the woman behind the counter told me</a:t>
            </a:r>
            <a:r>
              <a:rPr dirty="0" sz="1450" spc="35">
                <a:latin typeface="Times New Roman"/>
                <a:cs typeface="Times New Roman"/>
              </a:rPr>
              <a:t> </a:t>
            </a:r>
            <a:r>
              <a:rPr dirty="0" sz="1450" spc="-5">
                <a:latin typeface="Times New Roman"/>
                <a:cs typeface="Times New Roman"/>
              </a:rPr>
              <a:t>so.’</a:t>
            </a:r>
            <a:endParaRPr sz="1450">
              <a:latin typeface="Times New Roman"/>
              <a:cs typeface="Times New Roman"/>
            </a:endParaRPr>
          </a:p>
          <a:p>
            <a:pPr marL="268605">
              <a:lnSpc>
                <a:spcPct val="100000"/>
              </a:lnSpc>
              <a:spcBef>
                <a:spcPts val="720"/>
              </a:spcBef>
            </a:pPr>
            <a:r>
              <a:rPr dirty="0" sz="1450" spc="-25">
                <a:latin typeface="Times New Roman"/>
                <a:cs typeface="Times New Roman"/>
              </a:rPr>
              <a:t>‘Now,’</a:t>
            </a:r>
            <a:r>
              <a:rPr dirty="0" sz="1450" spc="70">
                <a:latin typeface="Times New Roman"/>
                <a:cs typeface="Times New Roman"/>
              </a:rPr>
              <a:t> </a:t>
            </a:r>
            <a:r>
              <a:rPr dirty="0" sz="1450" spc="-10">
                <a:latin typeface="Times New Roman"/>
                <a:cs typeface="Times New Roman"/>
              </a:rPr>
              <a:t>said</a:t>
            </a:r>
            <a:r>
              <a:rPr dirty="0" sz="1450" spc="180">
                <a:latin typeface="Times New Roman"/>
                <a:cs typeface="Times New Roman"/>
              </a:rPr>
              <a:t> </a:t>
            </a:r>
            <a:r>
              <a:rPr dirty="0" sz="1450" spc="-10">
                <a:latin typeface="Times New Roman"/>
                <a:cs typeface="Times New Roman"/>
              </a:rPr>
              <a:t>Julia,</a:t>
            </a:r>
            <a:r>
              <a:rPr dirty="0" sz="1450" spc="180">
                <a:latin typeface="Times New Roman"/>
                <a:cs typeface="Times New Roman"/>
              </a:rPr>
              <a:t> </a:t>
            </a:r>
            <a:r>
              <a:rPr dirty="0" sz="1450" spc="-10">
                <a:latin typeface="Times New Roman"/>
                <a:cs typeface="Times New Roman"/>
              </a:rPr>
              <a:t>as</a:t>
            </a:r>
            <a:r>
              <a:rPr dirty="0" sz="1450" spc="185">
                <a:latin typeface="Times New Roman"/>
                <a:cs typeface="Times New Roman"/>
              </a:rPr>
              <a:t> </a:t>
            </a:r>
            <a:r>
              <a:rPr dirty="0" sz="1450" spc="-10">
                <a:latin typeface="Times New Roman"/>
                <a:cs typeface="Times New Roman"/>
              </a:rPr>
              <a:t>they</a:t>
            </a:r>
            <a:r>
              <a:rPr dirty="0" sz="1450" spc="175">
                <a:latin typeface="Times New Roman"/>
                <a:cs typeface="Times New Roman"/>
              </a:rPr>
              <a:t> </a:t>
            </a:r>
            <a:r>
              <a:rPr dirty="0" sz="1450" spc="-10">
                <a:latin typeface="Times New Roman"/>
                <a:cs typeface="Times New Roman"/>
              </a:rPr>
              <a:t>began</a:t>
            </a:r>
            <a:r>
              <a:rPr dirty="0" sz="1450" spc="185">
                <a:latin typeface="Times New Roman"/>
                <a:cs typeface="Times New Roman"/>
              </a:rPr>
              <a:t> </a:t>
            </a:r>
            <a:r>
              <a:rPr dirty="0" sz="1450" spc="-10">
                <a:latin typeface="Times New Roman"/>
                <a:cs typeface="Times New Roman"/>
              </a:rPr>
              <a:t>their</a:t>
            </a:r>
            <a:r>
              <a:rPr dirty="0" sz="1450" spc="180">
                <a:latin typeface="Times New Roman"/>
                <a:cs typeface="Times New Roman"/>
              </a:rPr>
              <a:t> </a:t>
            </a:r>
            <a:r>
              <a:rPr dirty="0" sz="1450" spc="-10">
                <a:latin typeface="Times New Roman"/>
                <a:cs typeface="Times New Roman"/>
              </a:rPr>
              <a:t>little</a:t>
            </a:r>
            <a:r>
              <a:rPr dirty="0" sz="1450" spc="180">
                <a:latin typeface="Times New Roman"/>
                <a:cs typeface="Times New Roman"/>
              </a:rPr>
              <a:t> </a:t>
            </a:r>
            <a:r>
              <a:rPr dirty="0" sz="1450" spc="-10">
                <a:latin typeface="Times New Roman"/>
                <a:cs typeface="Times New Roman"/>
              </a:rPr>
              <a:t>festival,</a:t>
            </a:r>
            <a:r>
              <a:rPr dirty="0" sz="1450" spc="180">
                <a:latin typeface="Times New Roman"/>
                <a:cs typeface="Times New Roman"/>
              </a:rPr>
              <a:t> </a:t>
            </a:r>
            <a:r>
              <a:rPr dirty="0" sz="1450" spc="-10">
                <a:latin typeface="Times New Roman"/>
                <a:cs typeface="Times New Roman"/>
              </a:rPr>
              <a:t>‘I</a:t>
            </a:r>
            <a:r>
              <a:rPr dirty="0" sz="1450" spc="180">
                <a:latin typeface="Times New Roman"/>
                <a:cs typeface="Times New Roman"/>
              </a:rPr>
              <a:t> </a:t>
            </a:r>
            <a:r>
              <a:rPr dirty="0" sz="1450" spc="-10">
                <a:latin typeface="Times New Roman"/>
                <a:cs typeface="Times New Roman"/>
              </a:rPr>
              <a:t>am</a:t>
            </a:r>
            <a:r>
              <a:rPr dirty="0" sz="1450" spc="180">
                <a:latin typeface="Times New Roman"/>
                <a:cs typeface="Times New Roman"/>
              </a:rPr>
              <a:t> </a:t>
            </a:r>
            <a:r>
              <a:rPr dirty="0" sz="1450" spc="-10">
                <a:latin typeface="Times New Roman"/>
                <a:cs typeface="Times New Roman"/>
              </a:rPr>
              <a:t>going</a:t>
            </a:r>
            <a:r>
              <a:rPr dirty="0" sz="1450" spc="185">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show</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390380"/>
          </a:xfrm>
          <a:prstGeom prst="rect">
            <a:avLst/>
          </a:prstGeom>
        </p:spPr>
        <p:txBody>
          <a:bodyPr wrap="square" lIns="0" tIns="20955" rIns="0" bIns="0" rtlCol="0" vert="horz">
            <a:spAutoFit/>
          </a:bodyPr>
          <a:lstStyle/>
          <a:p>
            <a:pPr algn="just" marL="12700" marR="5080">
              <a:lnSpc>
                <a:spcPts val="1720"/>
              </a:lnSpc>
              <a:spcBef>
                <a:spcPts val="165"/>
              </a:spcBef>
            </a:pPr>
            <a:r>
              <a:rPr dirty="0" sz="1450" spc="-5">
                <a:latin typeface="Times New Roman"/>
                <a:cs typeface="Times New Roman"/>
              </a:rPr>
              <a:t>you </a:t>
            </a:r>
            <a:r>
              <a:rPr dirty="0" sz="1450" spc="-20">
                <a:latin typeface="Times New Roman"/>
                <a:cs typeface="Times New Roman"/>
              </a:rPr>
              <a:t>Morris’s </a:t>
            </a:r>
            <a:r>
              <a:rPr dirty="0" sz="1450" spc="-10">
                <a:latin typeface="Times New Roman"/>
                <a:cs typeface="Times New Roman"/>
              </a:rPr>
              <a:t>letter; read it aloud, please; perhaps </a:t>
            </a:r>
            <a:r>
              <a:rPr dirty="0" sz="1450" spc="-20">
                <a:latin typeface="Times New Roman"/>
                <a:cs typeface="Times New Roman"/>
              </a:rPr>
              <a:t>there’s </a:t>
            </a:r>
            <a:r>
              <a:rPr dirty="0" sz="1450" spc="-10">
                <a:latin typeface="Times New Roman"/>
                <a:cs typeface="Times New Roman"/>
              </a:rPr>
              <a:t>something </a:t>
            </a:r>
            <a:r>
              <a:rPr dirty="0" sz="1450" spc="-5">
                <a:latin typeface="Times New Roman"/>
                <a:cs typeface="Times New Roman"/>
              </a:rPr>
              <a:t>I </a:t>
            </a:r>
            <a:r>
              <a:rPr dirty="0" sz="1450" spc="-10">
                <a:latin typeface="Times New Roman"/>
                <a:cs typeface="Times New Roman"/>
              </a:rPr>
              <a:t>have  missed.’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Gideon took the </a:t>
            </a:r>
            <a:r>
              <a:rPr dirty="0" sz="1450" spc="-20">
                <a:latin typeface="Times New Roman"/>
                <a:cs typeface="Times New Roman"/>
              </a:rPr>
              <a:t>letter, </a:t>
            </a:r>
            <a:r>
              <a:rPr dirty="0" sz="1450" spc="-10">
                <a:latin typeface="Times New Roman"/>
                <a:cs typeface="Times New Roman"/>
              </a:rPr>
              <a:t>and spreading it </a:t>
            </a:r>
            <a:r>
              <a:rPr dirty="0" sz="1450" spc="-5">
                <a:latin typeface="Times New Roman"/>
                <a:cs typeface="Times New Roman"/>
              </a:rPr>
              <a:t>out on </a:t>
            </a:r>
            <a:r>
              <a:rPr dirty="0" sz="1450" spc="-10">
                <a:latin typeface="Times New Roman"/>
                <a:cs typeface="Times New Roman"/>
              </a:rPr>
              <a:t>his knee, read as</a:t>
            </a:r>
            <a:r>
              <a:rPr dirty="0" sz="1450" spc="130">
                <a:latin typeface="Times New Roman"/>
                <a:cs typeface="Times New Roman"/>
              </a:rPr>
              <a:t> </a:t>
            </a:r>
            <a:r>
              <a:rPr dirty="0" sz="1450" spc="-10">
                <a:latin typeface="Times New Roman"/>
                <a:cs typeface="Times New Roman"/>
              </a:rPr>
              <a:t>follows: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DEAR JULIA, </a:t>
            </a:r>
            <a:r>
              <a:rPr dirty="0" sz="1450" spc="-5">
                <a:latin typeface="Times New Roman"/>
                <a:cs typeface="Times New Roman"/>
              </a:rPr>
              <a:t>I </a:t>
            </a:r>
            <a:r>
              <a:rPr dirty="0" sz="1450" spc="-10">
                <a:latin typeface="Times New Roman"/>
                <a:cs typeface="Times New Roman"/>
              </a:rPr>
              <a:t>write </a:t>
            </a:r>
            <a:r>
              <a:rPr dirty="0" sz="1450" spc="-5">
                <a:latin typeface="Times New Roman"/>
                <a:cs typeface="Times New Roman"/>
              </a:rPr>
              <a:t>you </a:t>
            </a:r>
            <a:r>
              <a:rPr dirty="0" sz="1450" spc="-10">
                <a:latin typeface="Times New Roman"/>
                <a:cs typeface="Times New Roman"/>
              </a:rPr>
              <a:t>from Browndean, where we are stopping over  for </a:t>
            </a:r>
            <a:r>
              <a:rPr dirty="0" sz="1450" spc="-5">
                <a:latin typeface="Times New Roman"/>
                <a:cs typeface="Times New Roman"/>
              </a:rPr>
              <a:t>a </a:t>
            </a:r>
            <a:r>
              <a:rPr dirty="0" sz="1450" spc="-10">
                <a:latin typeface="Times New Roman"/>
                <a:cs typeface="Times New Roman"/>
              </a:rPr>
              <a:t>few days. Uncle was much shaken in that dreadful accident,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5">
                <a:latin typeface="Times New Roman"/>
                <a:cs typeface="Times New Roman"/>
              </a:rPr>
              <a:t>you </a:t>
            </a:r>
            <a:r>
              <a:rPr dirty="0" sz="1450" spc="-10">
                <a:latin typeface="Times New Roman"/>
                <a:cs typeface="Times New Roman"/>
              </a:rPr>
              <a:t>have seen the account. </a:t>
            </a:r>
            <a:r>
              <a:rPr dirty="0" sz="1450" spc="-20">
                <a:latin typeface="Times New Roman"/>
                <a:cs typeface="Times New Roman"/>
              </a:rPr>
              <a:t>Tomorrow </a:t>
            </a:r>
            <a:r>
              <a:rPr dirty="0" sz="1450" spc="-5">
                <a:latin typeface="Times New Roman"/>
                <a:cs typeface="Times New Roman"/>
              </a:rPr>
              <a:t>I </a:t>
            </a:r>
            <a:r>
              <a:rPr dirty="0" sz="1450" spc="-10">
                <a:latin typeface="Times New Roman"/>
                <a:cs typeface="Times New Roman"/>
              </a:rPr>
              <a:t>leave him here with </a:t>
            </a:r>
            <a:r>
              <a:rPr dirty="0" sz="1450" spc="-5">
                <a:latin typeface="Times New Roman"/>
                <a:cs typeface="Times New Roman"/>
              </a:rPr>
              <a:t>John,  </a:t>
            </a:r>
            <a:r>
              <a:rPr dirty="0" sz="1450" spc="-10">
                <a:latin typeface="Times New Roman"/>
                <a:cs typeface="Times New Roman"/>
              </a:rPr>
              <a:t>and come </a:t>
            </a:r>
            <a:r>
              <a:rPr dirty="0" sz="1450" spc="-5">
                <a:latin typeface="Times New Roman"/>
                <a:cs typeface="Times New Roman"/>
              </a:rPr>
              <a:t>up </a:t>
            </a:r>
            <a:r>
              <a:rPr dirty="0" sz="1450" spc="-10">
                <a:latin typeface="Times New Roman"/>
                <a:cs typeface="Times New Roman"/>
              </a:rPr>
              <a:t>alone; </a:t>
            </a:r>
            <a:r>
              <a:rPr dirty="0" sz="1450" spc="-5">
                <a:latin typeface="Times New Roman"/>
                <a:cs typeface="Times New Roman"/>
              </a:rPr>
              <a:t>but </a:t>
            </a:r>
            <a:r>
              <a:rPr dirty="0" sz="1450" spc="-10">
                <a:latin typeface="Times New Roman"/>
                <a:cs typeface="Times New Roman"/>
              </a:rPr>
              <a:t>before that, </a:t>
            </a:r>
            <a:r>
              <a:rPr dirty="0" sz="1450" spc="-5">
                <a:latin typeface="Times New Roman"/>
                <a:cs typeface="Times New Roman"/>
              </a:rPr>
              <a:t>you </a:t>
            </a:r>
            <a:r>
              <a:rPr dirty="0" sz="1450" spc="-10">
                <a:latin typeface="Times New Roman"/>
                <a:cs typeface="Times New Roman"/>
              </a:rPr>
              <a:t>will have received </a:t>
            </a:r>
            <a:r>
              <a:rPr dirty="0" sz="1450" spc="-5">
                <a:latin typeface="Times New Roman"/>
                <a:cs typeface="Times New Roman"/>
              </a:rPr>
              <a:t>a </a:t>
            </a:r>
            <a:r>
              <a:rPr dirty="0" sz="1450" spc="-10">
                <a:latin typeface="Times New Roman"/>
                <a:cs typeface="Times New Roman"/>
              </a:rPr>
              <a:t>barrel  </a:t>
            </a:r>
            <a:r>
              <a:rPr dirty="0" sz="1450" spc="-25">
                <a:latin typeface="Times New Roman"/>
                <a:cs typeface="Times New Roman"/>
              </a:rPr>
              <a:t>CONTAINING </a:t>
            </a:r>
            <a:r>
              <a:rPr dirty="0" sz="1450" spc="-15">
                <a:latin typeface="Times New Roman"/>
                <a:cs typeface="Times New Roman"/>
              </a:rPr>
              <a:t>SPECIMENS </a:t>
            </a:r>
            <a:r>
              <a:rPr dirty="0" sz="1450" spc="-10">
                <a:latin typeface="Times New Roman"/>
                <a:cs typeface="Times New Roman"/>
              </a:rPr>
              <a:t>FOR A FRIEND. Do </a:t>
            </a:r>
            <a:r>
              <a:rPr dirty="0" sz="1450" spc="-5">
                <a:latin typeface="Times New Roman"/>
                <a:cs typeface="Times New Roman"/>
              </a:rPr>
              <a:t>not </a:t>
            </a:r>
            <a:r>
              <a:rPr dirty="0" sz="1450" spc="-10">
                <a:latin typeface="Times New Roman"/>
                <a:cs typeface="Times New Roman"/>
              </a:rPr>
              <a:t>open it </a:t>
            </a:r>
            <a:r>
              <a:rPr dirty="0" sz="1450" spc="-5">
                <a:latin typeface="Times New Roman"/>
                <a:cs typeface="Times New Roman"/>
              </a:rPr>
              <a:t>on </a:t>
            </a:r>
            <a:r>
              <a:rPr dirty="0" sz="1450" spc="-10">
                <a:latin typeface="Times New Roman"/>
                <a:cs typeface="Times New Roman"/>
              </a:rPr>
              <a:t>any  account, </a:t>
            </a:r>
            <a:r>
              <a:rPr dirty="0" sz="1450" spc="-5">
                <a:latin typeface="Times New Roman"/>
                <a:cs typeface="Times New Roman"/>
              </a:rPr>
              <a:t>but </a:t>
            </a:r>
            <a:r>
              <a:rPr dirty="0" sz="1450" spc="-10">
                <a:latin typeface="Times New Roman"/>
                <a:cs typeface="Times New Roman"/>
              </a:rPr>
              <a:t>leave it in the lobby till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268605">
              <a:lnSpc>
                <a:spcPct val="100000"/>
              </a:lnSpc>
              <a:spcBef>
                <a:spcPts val="720"/>
              </a:spcBef>
            </a:pPr>
            <a:r>
              <a:rPr dirty="0" sz="1450" spc="-40">
                <a:latin typeface="Times New Roman"/>
                <a:cs typeface="Times New Roman"/>
              </a:rPr>
              <a:t>Yours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haste,</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M. </a:t>
            </a:r>
            <a:r>
              <a:rPr dirty="0" sz="1450" spc="-40">
                <a:latin typeface="Times New Roman"/>
                <a:cs typeface="Times New Roman"/>
              </a:rPr>
              <a:t>FINSBURY.</a:t>
            </a:r>
            <a:endParaRPr sz="1450">
              <a:latin typeface="Times New Roman"/>
              <a:cs typeface="Times New Roman"/>
            </a:endParaRPr>
          </a:p>
          <a:p>
            <a:pPr algn="just" marL="268605">
              <a:lnSpc>
                <a:spcPct val="100000"/>
              </a:lnSpc>
              <a:spcBef>
                <a:spcPts val="705"/>
              </a:spcBef>
            </a:pPr>
            <a:r>
              <a:rPr dirty="0" sz="1450" spc="-30">
                <a:latin typeface="Times New Roman"/>
                <a:cs typeface="Times New Roman"/>
              </a:rPr>
              <a:t>P.S.—Be </a:t>
            </a:r>
            <a:r>
              <a:rPr dirty="0" sz="1450" spc="-10">
                <a:latin typeface="Times New Roman"/>
                <a:cs typeface="Times New Roman"/>
              </a:rPr>
              <a:t>sure and leave the barrel in the</a:t>
            </a:r>
            <a:r>
              <a:rPr dirty="0" sz="1450" spc="50">
                <a:latin typeface="Times New Roman"/>
                <a:cs typeface="Times New Roman"/>
              </a:rPr>
              <a:t> </a:t>
            </a:r>
            <a:r>
              <a:rPr dirty="0" sz="1450" spc="-25">
                <a:latin typeface="Times New Roman"/>
                <a:cs typeface="Times New Roman"/>
              </a:rPr>
              <a:t>lobby.</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‘No,’ said Gideon, ‘there seems to </a:t>
            </a:r>
            <a:r>
              <a:rPr dirty="0" sz="1450" spc="-5">
                <a:latin typeface="Times New Roman"/>
                <a:cs typeface="Times New Roman"/>
              </a:rPr>
              <a:t>be </a:t>
            </a:r>
            <a:r>
              <a:rPr dirty="0" sz="1450" spc="-10">
                <a:latin typeface="Times New Roman"/>
                <a:cs typeface="Times New Roman"/>
              </a:rPr>
              <a:t>nothing about the monument,’ and </a:t>
            </a:r>
            <a:r>
              <a:rPr dirty="0" sz="1450" spc="-5">
                <a:latin typeface="Times New Roman"/>
                <a:cs typeface="Times New Roman"/>
              </a:rPr>
              <a:t>he  nodded,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spoke, at the marble legs. ‘Miss Hazeltine,’ </a:t>
            </a:r>
            <a:r>
              <a:rPr dirty="0" sz="1450" spc="-5">
                <a:latin typeface="Times New Roman"/>
                <a:cs typeface="Times New Roman"/>
              </a:rPr>
              <a:t>he </a:t>
            </a:r>
            <a:r>
              <a:rPr dirty="0" sz="1450" spc="-10">
                <a:latin typeface="Times New Roman"/>
                <a:cs typeface="Times New Roman"/>
              </a:rPr>
              <a:t>continued,  ‘would </a:t>
            </a:r>
            <a:r>
              <a:rPr dirty="0" sz="1450" spc="-5">
                <a:latin typeface="Times New Roman"/>
                <a:cs typeface="Times New Roman"/>
              </a:rPr>
              <a:t>you </a:t>
            </a:r>
            <a:r>
              <a:rPr dirty="0" sz="1450" spc="-10">
                <a:latin typeface="Times New Roman"/>
                <a:cs typeface="Times New Roman"/>
              </a:rPr>
              <a:t>mind me asking </a:t>
            </a:r>
            <a:r>
              <a:rPr dirty="0" sz="1450" spc="-5">
                <a:latin typeface="Times New Roman"/>
                <a:cs typeface="Times New Roman"/>
              </a:rPr>
              <a:t>a </a:t>
            </a:r>
            <a:r>
              <a:rPr dirty="0" sz="1450" spc="-10">
                <a:latin typeface="Times New Roman"/>
                <a:cs typeface="Times New Roman"/>
              </a:rPr>
              <a:t>few</a:t>
            </a:r>
            <a:r>
              <a:rPr dirty="0" sz="1450" spc="15">
                <a:latin typeface="Times New Roman"/>
                <a:cs typeface="Times New Roman"/>
              </a:rPr>
              <a:t> </a:t>
            </a:r>
            <a:r>
              <a:rPr dirty="0" sz="1450" spc="-10">
                <a:latin typeface="Times New Roman"/>
                <a:cs typeface="Times New Roman"/>
              </a:rPr>
              <a:t>questions?’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‘Certainly </a:t>
            </a:r>
            <a:r>
              <a:rPr dirty="0" sz="1450" spc="-5">
                <a:latin typeface="Times New Roman"/>
                <a:cs typeface="Times New Roman"/>
              </a:rPr>
              <a:t>not,’ </a:t>
            </a:r>
            <a:r>
              <a:rPr dirty="0" sz="1450" spc="-10">
                <a:latin typeface="Times New Roman"/>
                <a:cs typeface="Times New Roman"/>
              </a:rPr>
              <a:t>replied Julia; ‘and if </a:t>
            </a:r>
            <a:r>
              <a:rPr dirty="0" sz="1450" spc="-5">
                <a:latin typeface="Times New Roman"/>
                <a:cs typeface="Times New Roman"/>
              </a:rPr>
              <a:t>you </a:t>
            </a:r>
            <a:r>
              <a:rPr dirty="0" sz="1450" spc="-10">
                <a:latin typeface="Times New Roman"/>
                <a:cs typeface="Times New Roman"/>
              </a:rPr>
              <a:t>can make me understand why  Morris has sent </a:t>
            </a:r>
            <a:r>
              <a:rPr dirty="0" sz="1450" spc="-5">
                <a:latin typeface="Times New Roman"/>
                <a:cs typeface="Times New Roman"/>
              </a:rPr>
              <a:t>a </a:t>
            </a:r>
            <a:r>
              <a:rPr dirty="0" sz="1450" spc="-10">
                <a:latin typeface="Times New Roman"/>
                <a:cs typeface="Times New Roman"/>
              </a:rPr>
              <a:t>statue </a:t>
            </a:r>
            <a:r>
              <a:rPr dirty="0" sz="1450" spc="-5">
                <a:latin typeface="Times New Roman"/>
                <a:cs typeface="Times New Roman"/>
              </a:rPr>
              <a:t>of </a:t>
            </a:r>
            <a:r>
              <a:rPr dirty="0" sz="1450" spc="-10">
                <a:latin typeface="Times New Roman"/>
                <a:cs typeface="Times New Roman"/>
              </a:rPr>
              <a:t>Hercules instead </a:t>
            </a:r>
            <a:r>
              <a:rPr dirty="0" sz="1450" spc="-5">
                <a:latin typeface="Times New Roman"/>
                <a:cs typeface="Times New Roman"/>
              </a:rPr>
              <a:t>of a </a:t>
            </a:r>
            <a:r>
              <a:rPr dirty="0" sz="1450" spc="-10">
                <a:latin typeface="Times New Roman"/>
                <a:cs typeface="Times New Roman"/>
              </a:rPr>
              <a:t>barrel containing specimens  for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grateful till my dying </a:t>
            </a:r>
            <a:r>
              <a:rPr dirty="0" sz="1450" spc="-30">
                <a:latin typeface="Times New Roman"/>
                <a:cs typeface="Times New Roman"/>
              </a:rPr>
              <a:t>day. </a:t>
            </a:r>
            <a:r>
              <a:rPr dirty="0" sz="1450" spc="-10">
                <a:latin typeface="Times New Roman"/>
                <a:cs typeface="Times New Roman"/>
              </a:rPr>
              <a:t>And what are specimens for </a:t>
            </a:r>
            <a:r>
              <a:rPr dirty="0" sz="1450" spc="-5">
                <a:latin typeface="Times New Roman"/>
                <a:cs typeface="Times New Roman"/>
              </a:rPr>
              <a:t>a  </a:t>
            </a:r>
            <a:r>
              <a:rPr dirty="0" sz="1450" spc="-10">
                <a:latin typeface="Times New Roman"/>
                <a:cs typeface="Times New Roman"/>
              </a:rPr>
              <a:t>friend?’</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haven’t </a:t>
            </a:r>
            <a:r>
              <a:rPr dirty="0" sz="1450" spc="-5">
                <a:latin typeface="Times New Roman"/>
                <a:cs typeface="Times New Roman"/>
              </a:rPr>
              <a:t>a </a:t>
            </a:r>
            <a:r>
              <a:rPr dirty="0" sz="1450" spc="-10">
                <a:latin typeface="Times New Roman"/>
                <a:cs typeface="Times New Roman"/>
              </a:rPr>
              <a:t>guess,’ said Gideon. ‘Specimens are usually bits </a:t>
            </a:r>
            <a:r>
              <a:rPr dirty="0" sz="1450" spc="-5">
                <a:latin typeface="Times New Roman"/>
                <a:cs typeface="Times New Roman"/>
              </a:rPr>
              <a:t>of </a:t>
            </a:r>
            <a:r>
              <a:rPr dirty="0" sz="1450" spc="-10">
                <a:latin typeface="Times New Roman"/>
                <a:cs typeface="Times New Roman"/>
              </a:rPr>
              <a:t>stone, </a:t>
            </a:r>
            <a:r>
              <a:rPr dirty="0" sz="1450" spc="-5">
                <a:latin typeface="Times New Roman"/>
                <a:cs typeface="Times New Roman"/>
              </a:rPr>
              <a:t>but  </a:t>
            </a:r>
            <a:r>
              <a:rPr dirty="0" sz="1450" spc="-10">
                <a:latin typeface="Times New Roman"/>
                <a:cs typeface="Times New Roman"/>
              </a:rPr>
              <a:t>rather smaller than </a:t>
            </a:r>
            <a:r>
              <a:rPr dirty="0" sz="1450" spc="-5">
                <a:latin typeface="Times New Roman"/>
                <a:cs typeface="Times New Roman"/>
              </a:rPr>
              <a:t>our </a:t>
            </a:r>
            <a:r>
              <a:rPr dirty="0" sz="1450" spc="-10">
                <a:latin typeface="Times New Roman"/>
                <a:cs typeface="Times New Roman"/>
              </a:rPr>
              <a:t>friend the monument. Still, that is </a:t>
            </a:r>
            <a:r>
              <a:rPr dirty="0" sz="1450" spc="-5">
                <a:latin typeface="Times New Roman"/>
                <a:cs typeface="Times New Roman"/>
              </a:rPr>
              <a:t>not </a:t>
            </a:r>
            <a:r>
              <a:rPr dirty="0" sz="1450" spc="-10">
                <a:latin typeface="Times New Roman"/>
                <a:cs typeface="Times New Roman"/>
              </a:rPr>
              <a:t>the point. Are  </a:t>
            </a:r>
            <a:r>
              <a:rPr dirty="0" sz="1450" spc="-5">
                <a:latin typeface="Times New Roman"/>
                <a:cs typeface="Times New Roman"/>
              </a:rPr>
              <a:t>you </a:t>
            </a:r>
            <a:r>
              <a:rPr dirty="0" sz="1450" spc="-10">
                <a:latin typeface="Times New Roman"/>
                <a:cs typeface="Times New Roman"/>
              </a:rPr>
              <a:t>quite alone in this big</a:t>
            </a:r>
            <a:r>
              <a:rPr dirty="0" sz="1450" spc="1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715" indent="255904">
              <a:lnSpc>
                <a:spcPts val="1730"/>
              </a:lnSpc>
              <a:spcBef>
                <a:spcPts val="790"/>
              </a:spcBef>
            </a:pP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am at present,’ returned Julia. ‘I came </a:t>
            </a:r>
            <a:r>
              <a:rPr dirty="0" sz="1450" spc="-5">
                <a:latin typeface="Times New Roman"/>
                <a:cs typeface="Times New Roman"/>
              </a:rPr>
              <a:t>up </a:t>
            </a:r>
            <a:r>
              <a:rPr dirty="0" sz="1450" spc="-10">
                <a:latin typeface="Times New Roman"/>
                <a:cs typeface="Times New Roman"/>
              </a:rPr>
              <a:t>before them to prepare the  house, and get another servant. But </a:t>
            </a:r>
            <a:r>
              <a:rPr dirty="0" sz="1450" spc="-5">
                <a:latin typeface="Times New Roman"/>
                <a:cs typeface="Times New Roman"/>
              </a:rPr>
              <a:t>I </a:t>
            </a:r>
            <a:r>
              <a:rPr dirty="0" sz="1450" spc="-10">
                <a:latin typeface="Times New Roman"/>
                <a:cs typeface="Times New Roman"/>
              </a:rPr>
              <a:t>couldn’t get </a:t>
            </a:r>
            <a:r>
              <a:rPr dirty="0" sz="1450" spc="-5">
                <a:latin typeface="Times New Roman"/>
                <a:cs typeface="Times New Roman"/>
              </a:rPr>
              <a:t>one I</a:t>
            </a:r>
            <a:r>
              <a:rPr dirty="0" sz="1450" spc="55">
                <a:latin typeface="Times New Roman"/>
                <a:cs typeface="Times New Roman"/>
              </a:rPr>
              <a:t> </a:t>
            </a:r>
            <a:r>
              <a:rPr dirty="0" sz="1450" spc="-10">
                <a:latin typeface="Times New Roman"/>
                <a:cs typeface="Times New Roman"/>
              </a:rPr>
              <a:t>liked.’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are utterly alone,’ said Gideon in amazement. ‘Are </a:t>
            </a:r>
            <a:r>
              <a:rPr dirty="0" sz="1450" spc="-5">
                <a:latin typeface="Times New Roman"/>
                <a:cs typeface="Times New Roman"/>
              </a:rPr>
              <a:t>you not  </a:t>
            </a:r>
            <a:r>
              <a:rPr dirty="0" sz="1450" spc="-10">
                <a:latin typeface="Times New Roman"/>
                <a:cs typeface="Times New Roman"/>
              </a:rPr>
              <a:t>afraid?’</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‘No,’ responded Julia </a:t>
            </a:r>
            <a:r>
              <a:rPr dirty="0" sz="1450" spc="-20">
                <a:latin typeface="Times New Roman"/>
                <a:cs typeface="Times New Roman"/>
              </a:rPr>
              <a:t>stoutly. </a:t>
            </a:r>
            <a:r>
              <a:rPr dirty="0" sz="1450" spc="-10">
                <a:latin typeface="Times New Roman"/>
                <a:cs typeface="Times New Roman"/>
              </a:rPr>
              <a:t>‘I don’t see why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more afraid than  </a:t>
            </a:r>
            <a:r>
              <a:rPr dirty="0" sz="1450" spc="-5">
                <a:latin typeface="Times New Roman"/>
                <a:cs typeface="Times New Roman"/>
              </a:rPr>
              <a:t>you </a:t>
            </a:r>
            <a:r>
              <a:rPr dirty="0" sz="1450" spc="-10">
                <a:latin typeface="Times New Roman"/>
                <a:cs typeface="Times New Roman"/>
              </a:rPr>
              <a:t>would be; </a:t>
            </a:r>
            <a:r>
              <a:rPr dirty="0" sz="1450" spc="-5">
                <a:latin typeface="Times New Roman"/>
                <a:cs typeface="Times New Roman"/>
              </a:rPr>
              <a:t>I </a:t>
            </a:r>
            <a:r>
              <a:rPr dirty="0" sz="1450" spc="-10">
                <a:latin typeface="Times New Roman"/>
                <a:cs typeface="Times New Roman"/>
              </a:rPr>
              <a:t>am </a:t>
            </a:r>
            <a:r>
              <a:rPr dirty="0" sz="1450" spc="-20">
                <a:latin typeface="Times New Roman"/>
                <a:cs typeface="Times New Roman"/>
              </a:rPr>
              <a:t>weaker,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I </a:t>
            </a:r>
            <a:r>
              <a:rPr dirty="0" sz="1450" spc="-10">
                <a:latin typeface="Times New Roman"/>
                <a:cs typeface="Times New Roman"/>
              </a:rPr>
              <a:t>must sleep alone in  the house </a:t>
            </a:r>
            <a:r>
              <a:rPr dirty="0" sz="1450" spc="-5">
                <a:latin typeface="Times New Roman"/>
                <a:cs typeface="Times New Roman"/>
              </a:rPr>
              <a:t>I bought a </a:t>
            </a:r>
            <a:r>
              <a:rPr dirty="0" sz="1450" spc="-10">
                <a:latin typeface="Times New Roman"/>
                <a:cs typeface="Times New Roman"/>
              </a:rPr>
              <a:t>revolver wonderfully cheap, and made the man show me  how to use</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marR="8890">
              <a:lnSpc>
                <a:spcPts val="2520"/>
              </a:lnSpc>
              <a:spcBef>
                <a:spcPts val="155"/>
              </a:spcBef>
            </a:pPr>
            <a:r>
              <a:rPr dirty="0" sz="1450" spc="-10">
                <a:latin typeface="Times New Roman"/>
                <a:cs typeface="Times New Roman"/>
              </a:rPr>
              <a:t>‘And how </a:t>
            </a:r>
            <a:r>
              <a:rPr dirty="0" sz="1450" spc="-5">
                <a:latin typeface="Times New Roman"/>
                <a:cs typeface="Times New Roman"/>
              </a:rPr>
              <a:t>do you </a:t>
            </a:r>
            <a:r>
              <a:rPr dirty="0" sz="1450" spc="-10">
                <a:latin typeface="Times New Roman"/>
                <a:cs typeface="Times New Roman"/>
              </a:rPr>
              <a:t>use it?’ demanded Gideon, much amused at her courage.  </a:t>
            </a:r>
            <a:r>
              <a:rPr dirty="0" sz="1450" spc="-25">
                <a:latin typeface="Times New Roman"/>
                <a:cs typeface="Times New Roman"/>
              </a:rPr>
              <a:t>‘Why,’</a:t>
            </a:r>
            <a:r>
              <a:rPr dirty="0" sz="1450" spc="-10">
                <a:latin typeface="Times New Roman"/>
                <a:cs typeface="Times New Roman"/>
              </a:rPr>
              <a:t> said</a:t>
            </a:r>
            <a:r>
              <a:rPr dirty="0" sz="1450" spc="105">
                <a:latin typeface="Times New Roman"/>
                <a:cs typeface="Times New Roman"/>
              </a:rPr>
              <a:t> </a:t>
            </a:r>
            <a:r>
              <a:rPr dirty="0" sz="1450" spc="-10">
                <a:latin typeface="Times New Roman"/>
                <a:cs typeface="Times New Roman"/>
              </a:rPr>
              <a:t>she,</a:t>
            </a:r>
            <a:r>
              <a:rPr dirty="0" sz="1450" spc="110">
                <a:latin typeface="Times New Roman"/>
                <a:cs typeface="Times New Roman"/>
              </a:rPr>
              <a:t> </a:t>
            </a:r>
            <a:r>
              <a:rPr dirty="0" sz="1450" spc="-10">
                <a:latin typeface="Times New Roman"/>
                <a:cs typeface="Times New Roman"/>
              </a:rPr>
              <a:t>with</a:t>
            </a:r>
            <a:r>
              <a:rPr dirty="0" sz="1450" spc="105">
                <a:latin typeface="Times New Roman"/>
                <a:cs typeface="Times New Roman"/>
              </a:rPr>
              <a:t>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smile,</a:t>
            </a:r>
            <a:r>
              <a:rPr dirty="0" sz="1450" spc="105">
                <a:latin typeface="Times New Roman"/>
                <a:cs typeface="Times New Roman"/>
              </a:rPr>
              <a:t> </a:t>
            </a:r>
            <a:r>
              <a:rPr dirty="0" sz="1450" spc="-10">
                <a:latin typeface="Times New Roman"/>
                <a:cs typeface="Times New Roman"/>
              </a:rPr>
              <a:t>‘you</a:t>
            </a:r>
            <a:r>
              <a:rPr dirty="0" sz="1450" spc="105">
                <a:latin typeface="Times New Roman"/>
                <a:cs typeface="Times New Roman"/>
              </a:rPr>
              <a:t> </a:t>
            </a:r>
            <a:r>
              <a:rPr dirty="0" sz="1450" spc="-5">
                <a:latin typeface="Times New Roman"/>
                <a:cs typeface="Times New Roman"/>
              </a:rPr>
              <a:t>pull</a:t>
            </a:r>
            <a:r>
              <a:rPr dirty="0" sz="1450" spc="10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little</a:t>
            </a:r>
            <a:r>
              <a:rPr dirty="0" sz="1450" spc="105">
                <a:latin typeface="Times New Roman"/>
                <a:cs typeface="Times New Roman"/>
              </a:rPr>
              <a:t> </a:t>
            </a:r>
            <a:r>
              <a:rPr dirty="0" sz="1450" spc="-10">
                <a:latin typeface="Times New Roman"/>
                <a:cs typeface="Times New Roman"/>
              </a:rPr>
              <a:t>trigger</a:t>
            </a:r>
            <a:r>
              <a:rPr dirty="0" sz="1450" spc="100">
                <a:latin typeface="Times New Roman"/>
                <a:cs typeface="Times New Roman"/>
              </a:rPr>
              <a:t> </a:t>
            </a:r>
            <a:r>
              <a:rPr dirty="0" sz="1450" spc="-10">
                <a:latin typeface="Times New Roman"/>
                <a:cs typeface="Times New Roman"/>
              </a:rPr>
              <a:t>thing</a:t>
            </a:r>
            <a:r>
              <a:rPr dirty="0" sz="1450" spc="110">
                <a:latin typeface="Times New Roman"/>
                <a:cs typeface="Times New Roman"/>
              </a:rPr>
              <a:t> </a:t>
            </a:r>
            <a:r>
              <a:rPr dirty="0" sz="1450" spc="-5">
                <a:latin typeface="Times New Roman"/>
                <a:cs typeface="Times New Roman"/>
              </a:rPr>
              <a:t>on</a:t>
            </a:r>
            <a:r>
              <a:rPr dirty="0" sz="1450" spc="105">
                <a:latin typeface="Times New Roman"/>
                <a:cs typeface="Times New Roman"/>
              </a:rPr>
              <a:t> </a:t>
            </a:r>
            <a:r>
              <a:rPr dirty="0" sz="1450" spc="-5">
                <a:latin typeface="Times New Roman"/>
                <a:cs typeface="Times New Roman"/>
              </a:rPr>
              <a:t>top,</a:t>
            </a:r>
            <a:r>
              <a:rPr dirty="0" sz="1450" spc="105">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a:lnSpc>
                <a:spcPts val="1510"/>
              </a:lnSpc>
            </a:pPr>
            <a:r>
              <a:rPr dirty="0" sz="1450" spc="-10">
                <a:latin typeface="Times New Roman"/>
                <a:cs typeface="Times New Roman"/>
              </a:rPr>
              <a:t>then</a:t>
            </a:r>
            <a:r>
              <a:rPr dirty="0" sz="1450" spc="45">
                <a:latin typeface="Times New Roman"/>
                <a:cs typeface="Times New Roman"/>
              </a:rPr>
              <a:t> </a:t>
            </a:r>
            <a:r>
              <a:rPr dirty="0" sz="1450" spc="-10">
                <a:latin typeface="Times New Roman"/>
                <a:cs typeface="Times New Roman"/>
              </a:rPr>
              <a:t>pointing</a:t>
            </a:r>
            <a:r>
              <a:rPr dirty="0" sz="1450" spc="45">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very</a:t>
            </a:r>
            <a:r>
              <a:rPr dirty="0" sz="1450" spc="45">
                <a:latin typeface="Times New Roman"/>
                <a:cs typeface="Times New Roman"/>
              </a:rPr>
              <a:t> </a:t>
            </a:r>
            <a:r>
              <a:rPr dirty="0" sz="1450" spc="-30">
                <a:latin typeface="Times New Roman"/>
                <a:cs typeface="Times New Roman"/>
              </a:rPr>
              <a:t>low,</a:t>
            </a:r>
            <a:r>
              <a:rPr dirty="0" sz="1450" spc="45">
                <a:latin typeface="Times New Roman"/>
                <a:cs typeface="Times New Roman"/>
              </a:rPr>
              <a:t> </a:t>
            </a:r>
            <a:r>
              <a:rPr dirty="0" sz="1450" spc="-10">
                <a:latin typeface="Times New Roman"/>
                <a:cs typeface="Times New Roman"/>
              </a:rPr>
              <a:t>for</a:t>
            </a:r>
            <a:r>
              <a:rPr dirty="0" sz="1450" spc="50">
                <a:latin typeface="Times New Roman"/>
                <a:cs typeface="Times New Roman"/>
              </a:rPr>
              <a:t> </a:t>
            </a:r>
            <a:r>
              <a:rPr dirty="0" sz="1450" spc="-10">
                <a:latin typeface="Times New Roman"/>
                <a:cs typeface="Times New Roman"/>
              </a:rPr>
              <a:t>it</a:t>
            </a:r>
            <a:r>
              <a:rPr dirty="0" sz="1450" spc="40">
                <a:latin typeface="Times New Roman"/>
                <a:cs typeface="Times New Roman"/>
              </a:rPr>
              <a:t> </a:t>
            </a:r>
            <a:r>
              <a:rPr dirty="0" sz="1450" spc="-10">
                <a:latin typeface="Times New Roman"/>
                <a:cs typeface="Times New Roman"/>
              </a:rPr>
              <a:t>springs</a:t>
            </a:r>
            <a:r>
              <a:rPr dirty="0" sz="1450" spc="45">
                <a:latin typeface="Times New Roman"/>
                <a:cs typeface="Times New Roman"/>
              </a:rPr>
              <a:t> </a:t>
            </a:r>
            <a:r>
              <a:rPr dirty="0" sz="1450" spc="-5">
                <a:latin typeface="Times New Roman"/>
                <a:cs typeface="Times New Roman"/>
              </a:rPr>
              <a:t>up</a:t>
            </a:r>
            <a:r>
              <a:rPr dirty="0" sz="1450" spc="50">
                <a:latin typeface="Times New Roman"/>
                <a:cs typeface="Times New Roman"/>
              </a:rPr>
              <a:t> </a:t>
            </a:r>
            <a:r>
              <a:rPr dirty="0" sz="1450" spc="-10">
                <a:latin typeface="Times New Roman"/>
                <a:cs typeface="Times New Roman"/>
              </a:rPr>
              <a:t>as</a:t>
            </a:r>
            <a:r>
              <a:rPr dirty="0" sz="1450" spc="45">
                <a:latin typeface="Times New Roman"/>
                <a:cs typeface="Times New Roman"/>
              </a:rPr>
              <a:t> </a:t>
            </a:r>
            <a:r>
              <a:rPr dirty="0" sz="1450" spc="-5">
                <a:latin typeface="Times New Roman"/>
                <a:cs typeface="Times New Roman"/>
              </a:rPr>
              <a:t>you</a:t>
            </a:r>
            <a:r>
              <a:rPr dirty="0" sz="1450" spc="45">
                <a:latin typeface="Times New Roman"/>
                <a:cs typeface="Times New Roman"/>
              </a:rPr>
              <a:t> </a:t>
            </a:r>
            <a:r>
              <a:rPr dirty="0" sz="1450" spc="-10">
                <a:latin typeface="Times New Roman"/>
                <a:cs typeface="Times New Roman"/>
              </a:rPr>
              <a:t>fire,</a:t>
            </a:r>
            <a:r>
              <a:rPr dirty="0" sz="1450" spc="50">
                <a:latin typeface="Times New Roman"/>
                <a:cs typeface="Times New Roman"/>
              </a:rPr>
              <a:t> </a:t>
            </a:r>
            <a:r>
              <a:rPr dirty="0" sz="1450" spc="-5">
                <a:latin typeface="Times New Roman"/>
                <a:cs typeface="Times New Roman"/>
              </a:rPr>
              <a:t>you</a:t>
            </a:r>
            <a:r>
              <a:rPr dirty="0" sz="1450" spc="45">
                <a:latin typeface="Times New Roman"/>
                <a:cs typeface="Times New Roman"/>
              </a:rPr>
              <a:t> </a:t>
            </a:r>
            <a:r>
              <a:rPr dirty="0" sz="1450" spc="-5">
                <a:latin typeface="Times New Roman"/>
                <a:cs typeface="Times New Roman"/>
              </a:rPr>
              <a:t>pull</a:t>
            </a:r>
            <a:r>
              <a:rPr dirty="0" sz="1450" spc="4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underneath</a:t>
            </a:r>
            <a:endParaRPr sz="1450">
              <a:latin typeface="Times New Roman"/>
              <a:cs typeface="Times New Roman"/>
            </a:endParaRPr>
          </a:p>
          <a:p>
            <a:pPr algn="just" marL="12700">
              <a:lnSpc>
                <a:spcPts val="1735"/>
              </a:lnSpc>
            </a:pPr>
            <a:r>
              <a:rPr dirty="0" sz="1450" spc="-10">
                <a:latin typeface="Times New Roman"/>
                <a:cs typeface="Times New Roman"/>
              </a:rPr>
              <a:t>little trigger thing, and it goes </a:t>
            </a:r>
            <a:r>
              <a:rPr dirty="0" sz="1450" spc="-15">
                <a:latin typeface="Times New Roman"/>
                <a:cs typeface="Times New Roman"/>
              </a:rPr>
              <a:t>off </a:t>
            </a:r>
            <a:r>
              <a:rPr dirty="0" sz="1450" spc="-10">
                <a:latin typeface="Times New Roman"/>
                <a:cs typeface="Times New Roman"/>
              </a:rPr>
              <a:t>as well as if </a:t>
            </a:r>
            <a:r>
              <a:rPr dirty="0" sz="1450" spc="-5">
                <a:latin typeface="Times New Roman"/>
                <a:cs typeface="Times New Roman"/>
              </a:rPr>
              <a:t>a </a:t>
            </a:r>
            <a:r>
              <a:rPr dirty="0" sz="1450" spc="-10">
                <a:latin typeface="Times New Roman"/>
                <a:cs typeface="Times New Roman"/>
              </a:rPr>
              <a:t>man had </a:t>
            </a:r>
            <a:r>
              <a:rPr dirty="0" sz="1450" spc="-5">
                <a:latin typeface="Times New Roman"/>
                <a:cs typeface="Times New Roman"/>
              </a:rPr>
              <a:t>done</a:t>
            </a:r>
            <a:r>
              <a:rPr dirty="0" sz="1450" spc="9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‘And how often have </a:t>
            </a:r>
            <a:r>
              <a:rPr dirty="0" sz="1450" spc="-5">
                <a:latin typeface="Times New Roman"/>
                <a:cs typeface="Times New Roman"/>
              </a:rPr>
              <a:t>you </a:t>
            </a:r>
            <a:r>
              <a:rPr dirty="0" sz="1450" spc="-10">
                <a:latin typeface="Times New Roman"/>
                <a:cs typeface="Times New Roman"/>
              </a:rPr>
              <a:t>used it?’ asked</a:t>
            </a:r>
            <a:r>
              <a:rPr dirty="0" sz="1450" spc="-8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‘O,</a:t>
            </a:r>
            <a:r>
              <a:rPr dirty="0" sz="1450" spc="175">
                <a:latin typeface="Times New Roman"/>
                <a:cs typeface="Times New Roman"/>
              </a:rPr>
              <a:t> </a:t>
            </a:r>
            <a:r>
              <a:rPr dirty="0" sz="1450" spc="-5">
                <a:latin typeface="Times New Roman"/>
                <a:cs typeface="Times New Roman"/>
              </a:rPr>
              <a:t>I</a:t>
            </a:r>
            <a:r>
              <a:rPr dirty="0" sz="1450" spc="180">
                <a:latin typeface="Times New Roman"/>
                <a:cs typeface="Times New Roman"/>
              </a:rPr>
              <a:t> </a:t>
            </a:r>
            <a:r>
              <a:rPr dirty="0" sz="1450" spc="-10">
                <a:latin typeface="Times New Roman"/>
                <a:cs typeface="Times New Roman"/>
              </a:rPr>
              <a:t>have</a:t>
            </a:r>
            <a:r>
              <a:rPr dirty="0" sz="1450" spc="180">
                <a:latin typeface="Times New Roman"/>
                <a:cs typeface="Times New Roman"/>
              </a:rPr>
              <a:t> </a:t>
            </a:r>
            <a:r>
              <a:rPr dirty="0" sz="1450" spc="-5">
                <a:latin typeface="Times New Roman"/>
                <a:cs typeface="Times New Roman"/>
              </a:rPr>
              <a:t>not</a:t>
            </a:r>
            <a:r>
              <a:rPr dirty="0" sz="1450" spc="180">
                <a:latin typeface="Times New Roman"/>
                <a:cs typeface="Times New Roman"/>
              </a:rPr>
              <a:t> </a:t>
            </a:r>
            <a:r>
              <a:rPr dirty="0" sz="1450" spc="-10">
                <a:latin typeface="Times New Roman"/>
                <a:cs typeface="Times New Roman"/>
              </a:rPr>
              <a:t>used</a:t>
            </a:r>
            <a:r>
              <a:rPr dirty="0" sz="1450" spc="180">
                <a:latin typeface="Times New Roman"/>
                <a:cs typeface="Times New Roman"/>
              </a:rPr>
              <a:t> </a:t>
            </a:r>
            <a:r>
              <a:rPr dirty="0" sz="1450" spc="-10">
                <a:latin typeface="Times New Roman"/>
                <a:cs typeface="Times New Roman"/>
              </a:rPr>
              <a:t>it</a:t>
            </a:r>
            <a:r>
              <a:rPr dirty="0" sz="1450" spc="180">
                <a:latin typeface="Times New Roman"/>
                <a:cs typeface="Times New Roman"/>
              </a:rPr>
              <a:t> </a:t>
            </a:r>
            <a:r>
              <a:rPr dirty="0" sz="1450" spc="-10">
                <a:latin typeface="Times New Roman"/>
                <a:cs typeface="Times New Roman"/>
              </a:rPr>
              <a:t>yet,’</a:t>
            </a:r>
            <a:r>
              <a:rPr dirty="0" sz="1450" spc="75">
                <a:latin typeface="Times New Roman"/>
                <a:cs typeface="Times New Roman"/>
              </a:rPr>
              <a:t> </a:t>
            </a:r>
            <a:r>
              <a:rPr dirty="0" sz="1450" spc="-10">
                <a:latin typeface="Times New Roman"/>
                <a:cs typeface="Times New Roman"/>
              </a:rPr>
              <a:t>said</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determined</a:t>
            </a:r>
            <a:r>
              <a:rPr dirty="0" sz="1450" spc="180">
                <a:latin typeface="Times New Roman"/>
                <a:cs typeface="Times New Roman"/>
              </a:rPr>
              <a:t> </a:t>
            </a:r>
            <a:r>
              <a:rPr dirty="0" sz="1450" spc="-5">
                <a:latin typeface="Times New Roman"/>
                <a:cs typeface="Times New Roman"/>
              </a:rPr>
              <a:t>young</a:t>
            </a:r>
            <a:r>
              <a:rPr dirty="0" sz="1450" spc="180">
                <a:latin typeface="Times New Roman"/>
                <a:cs typeface="Times New Roman"/>
              </a:rPr>
              <a:t> </a:t>
            </a:r>
            <a:r>
              <a:rPr dirty="0" sz="1450" spc="-10">
                <a:latin typeface="Times New Roman"/>
                <a:cs typeface="Times New Roman"/>
              </a:rPr>
              <a:t>lady;</a:t>
            </a:r>
            <a:r>
              <a:rPr dirty="0" sz="1450" spc="180">
                <a:latin typeface="Times New Roman"/>
                <a:cs typeface="Times New Roman"/>
              </a:rPr>
              <a:t> </a:t>
            </a:r>
            <a:r>
              <a:rPr dirty="0" sz="1450" spc="-5">
                <a:latin typeface="Times New Roman"/>
                <a:cs typeface="Times New Roman"/>
              </a:rPr>
              <a:t>‘but</a:t>
            </a:r>
            <a:r>
              <a:rPr dirty="0" sz="1450" spc="180">
                <a:latin typeface="Times New Roman"/>
                <a:cs typeface="Times New Roman"/>
              </a:rPr>
              <a:t> </a:t>
            </a:r>
            <a:r>
              <a:rPr dirty="0" sz="1450" spc="-5">
                <a:latin typeface="Times New Roman"/>
                <a:cs typeface="Times New Roman"/>
              </a:rPr>
              <a:t>I</a:t>
            </a:r>
            <a:r>
              <a:rPr dirty="0" sz="1450" spc="180">
                <a:latin typeface="Times New Roman"/>
                <a:cs typeface="Times New Roman"/>
              </a:rPr>
              <a:t> </a:t>
            </a:r>
            <a:r>
              <a:rPr dirty="0" sz="1450" spc="-10">
                <a:latin typeface="Times New Roman"/>
                <a:cs typeface="Times New Roman"/>
              </a:rPr>
              <a:t>know</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390380"/>
          </a:xfrm>
          <a:prstGeom prst="rect">
            <a:avLst/>
          </a:prstGeom>
        </p:spPr>
        <p:txBody>
          <a:bodyPr wrap="square" lIns="0" tIns="20955" rIns="0" bIns="0" rtlCol="0" vert="horz">
            <a:spAutoFit/>
          </a:bodyPr>
          <a:lstStyle/>
          <a:p>
            <a:pPr algn="just" marL="12700" marR="8890">
              <a:lnSpc>
                <a:spcPts val="1720"/>
              </a:lnSpc>
              <a:spcBef>
                <a:spcPts val="165"/>
              </a:spcBef>
            </a:pPr>
            <a:r>
              <a:rPr dirty="0" sz="1450" spc="-30">
                <a:latin typeface="Times New Roman"/>
                <a:cs typeface="Times New Roman"/>
              </a:rPr>
              <a:t>how, </a:t>
            </a:r>
            <a:r>
              <a:rPr dirty="0" sz="1450" spc="-10">
                <a:latin typeface="Times New Roman"/>
                <a:cs typeface="Times New Roman"/>
              </a:rPr>
              <a:t>and that makes me wonderfully courageous, especially when </a:t>
            </a:r>
            <a:r>
              <a:rPr dirty="0" sz="1450" spc="-5">
                <a:latin typeface="Times New Roman"/>
                <a:cs typeface="Times New Roman"/>
              </a:rPr>
              <a:t>I </a:t>
            </a:r>
            <a:r>
              <a:rPr dirty="0" sz="1450" spc="-10">
                <a:latin typeface="Times New Roman"/>
                <a:cs typeface="Times New Roman"/>
              </a:rPr>
              <a:t>barricade  my </a:t>
            </a:r>
            <a:r>
              <a:rPr dirty="0" sz="1450" spc="-5">
                <a:latin typeface="Times New Roman"/>
                <a:cs typeface="Times New Roman"/>
              </a:rPr>
              <a:t>door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chest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drawers.’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‘I’m awfully glad they are coming back </a:t>
            </a:r>
            <a:r>
              <a:rPr dirty="0" sz="1450" spc="-5">
                <a:latin typeface="Times New Roman"/>
                <a:cs typeface="Times New Roman"/>
              </a:rPr>
              <a:t>soon,’ </a:t>
            </a:r>
            <a:r>
              <a:rPr dirty="0" sz="1450" spc="-10">
                <a:latin typeface="Times New Roman"/>
                <a:cs typeface="Times New Roman"/>
              </a:rPr>
              <a:t>said Gideon. ‘This business  strikes me as excessively unsafe; if it goes </a:t>
            </a:r>
            <a:r>
              <a:rPr dirty="0" sz="1450" spc="-5">
                <a:latin typeface="Times New Roman"/>
                <a:cs typeface="Times New Roman"/>
              </a:rPr>
              <a:t>on </a:t>
            </a:r>
            <a:r>
              <a:rPr dirty="0" sz="1450" spc="-10">
                <a:latin typeface="Times New Roman"/>
                <a:cs typeface="Times New Roman"/>
              </a:rPr>
              <a:t>much </a:t>
            </a:r>
            <a:r>
              <a:rPr dirty="0" sz="1450" spc="-15">
                <a:latin typeface="Times New Roman"/>
                <a:cs typeface="Times New Roman"/>
              </a:rPr>
              <a:t>longer, </a:t>
            </a:r>
            <a:r>
              <a:rPr dirty="0" sz="1450" spc="-5">
                <a:latin typeface="Times New Roman"/>
                <a:cs typeface="Times New Roman"/>
              </a:rPr>
              <a:t>I </a:t>
            </a:r>
            <a:r>
              <a:rPr dirty="0" sz="1450" spc="-10">
                <a:latin typeface="Times New Roman"/>
                <a:cs typeface="Times New Roman"/>
              </a:rPr>
              <a:t>could provide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maiden aunt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or </a:t>
            </a:r>
            <a:r>
              <a:rPr dirty="0" sz="1450" spc="-10">
                <a:latin typeface="Times New Roman"/>
                <a:cs typeface="Times New Roman"/>
              </a:rPr>
              <a:t>my landlady if </a:t>
            </a:r>
            <a:r>
              <a:rPr dirty="0" sz="1450" spc="-5">
                <a:latin typeface="Times New Roman"/>
                <a:cs typeface="Times New Roman"/>
              </a:rPr>
              <a:t>you</a:t>
            </a:r>
            <a:r>
              <a:rPr dirty="0" sz="1450" spc="40">
                <a:latin typeface="Times New Roman"/>
                <a:cs typeface="Times New Roman"/>
              </a:rPr>
              <a:t> </a:t>
            </a:r>
            <a:r>
              <a:rPr dirty="0" sz="1450" spc="-10">
                <a:latin typeface="Times New Roman"/>
                <a:cs typeface="Times New Roman"/>
              </a:rPr>
              <a:t>preferred.’</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‘Lend me an aunt!’ cried Julia. ‘O, what generosity! </a:t>
            </a:r>
            <a:r>
              <a:rPr dirty="0" sz="1450" spc="-5">
                <a:latin typeface="Times New Roman"/>
                <a:cs typeface="Times New Roman"/>
              </a:rPr>
              <a:t>I </a:t>
            </a:r>
            <a:r>
              <a:rPr dirty="0" sz="1450" spc="-10">
                <a:latin typeface="Times New Roman"/>
                <a:cs typeface="Times New Roman"/>
              </a:rPr>
              <a:t>begin to think it must  have been </a:t>
            </a:r>
            <a:r>
              <a:rPr dirty="0" sz="1450" spc="-5">
                <a:latin typeface="Times New Roman"/>
                <a:cs typeface="Times New Roman"/>
              </a:rPr>
              <a:t>you </a:t>
            </a:r>
            <a:r>
              <a:rPr dirty="0" sz="1450" spc="-10">
                <a:latin typeface="Times New Roman"/>
                <a:cs typeface="Times New Roman"/>
              </a:rPr>
              <a:t>that sent the</a:t>
            </a:r>
            <a:r>
              <a:rPr dirty="0" sz="1450" spc="15">
                <a:latin typeface="Times New Roman"/>
                <a:cs typeface="Times New Roman"/>
              </a:rPr>
              <a:t> </a:t>
            </a:r>
            <a:r>
              <a:rPr dirty="0" sz="1450" spc="-10">
                <a:latin typeface="Times New Roman"/>
                <a:cs typeface="Times New Roman"/>
              </a:rPr>
              <a:t>Hercules.’</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‘Believe me,’ cried the </a:t>
            </a:r>
            <a:r>
              <a:rPr dirty="0" sz="1450" spc="-5">
                <a:latin typeface="Times New Roman"/>
                <a:cs typeface="Times New Roman"/>
              </a:rPr>
              <a:t>young </a:t>
            </a:r>
            <a:r>
              <a:rPr dirty="0" sz="1450" spc="-10">
                <a:latin typeface="Times New Roman"/>
                <a:cs typeface="Times New Roman"/>
              </a:rPr>
              <a:t>man, ‘I admire </a:t>
            </a:r>
            <a:r>
              <a:rPr dirty="0" sz="1450" spc="-5">
                <a:latin typeface="Times New Roman"/>
                <a:cs typeface="Times New Roman"/>
              </a:rPr>
              <a:t>you </a:t>
            </a:r>
            <a:r>
              <a:rPr dirty="0" sz="1450" spc="-10">
                <a:latin typeface="Times New Roman"/>
                <a:cs typeface="Times New Roman"/>
              </a:rPr>
              <a:t>too much to send </a:t>
            </a:r>
            <a:r>
              <a:rPr dirty="0" sz="1450" spc="-5">
                <a:latin typeface="Times New Roman"/>
                <a:cs typeface="Times New Roman"/>
              </a:rPr>
              <a:t>you  </a:t>
            </a:r>
            <a:r>
              <a:rPr dirty="0" sz="1450" spc="-10">
                <a:latin typeface="Times New Roman"/>
                <a:cs typeface="Times New Roman"/>
              </a:rPr>
              <a:t>such an infamous work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art..’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Julia was beginning to </a:t>
            </a:r>
            <a:r>
              <a:rPr dirty="0" sz="1450" spc="-25">
                <a:latin typeface="Times New Roman"/>
                <a:cs typeface="Times New Roman"/>
              </a:rPr>
              <a:t>reply, </a:t>
            </a:r>
            <a:r>
              <a:rPr dirty="0" sz="1450" spc="-10">
                <a:latin typeface="Times New Roman"/>
                <a:cs typeface="Times New Roman"/>
              </a:rPr>
              <a:t>when they were both startled </a:t>
            </a:r>
            <a:r>
              <a:rPr dirty="0" sz="1450" spc="-5">
                <a:latin typeface="Times New Roman"/>
                <a:cs typeface="Times New Roman"/>
              </a:rPr>
              <a:t>by a </a:t>
            </a:r>
            <a:r>
              <a:rPr dirty="0" sz="1450" spc="-10">
                <a:latin typeface="Times New Roman"/>
                <a:cs typeface="Times New Roman"/>
              </a:rPr>
              <a:t>knocking at  the </a:t>
            </a:r>
            <a:r>
              <a:rPr dirty="0" sz="1450" spc="-25">
                <a:latin typeface="Times New Roman"/>
                <a:cs typeface="Times New Roman"/>
              </a:rPr>
              <a:t>door.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 Mr</a:t>
            </a:r>
            <a:r>
              <a:rPr dirty="0" sz="1450" spc="-5">
                <a:latin typeface="Times New Roman"/>
                <a:cs typeface="Times New Roman"/>
              </a:rPr>
              <a:t> </a:t>
            </a:r>
            <a:r>
              <a:rPr dirty="0" sz="1450" spc="-10">
                <a:latin typeface="Times New Roman"/>
                <a:cs typeface="Times New Roman"/>
              </a:rPr>
              <a:t>Forsyth!’</a:t>
            </a:r>
            <a:endParaRPr sz="1450">
              <a:latin typeface="Times New Roman"/>
              <a:cs typeface="Times New Roman"/>
            </a:endParaRPr>
          </a:p>
          <a:p>
            <a:pPr algn="just" marL="12700" marR="13335" indent="255904">
              <a:lnSpc>
                <a:spcPts val="1730"/>
              </a:lnSpc>
              <a:spcBef>
                <a:spcPts val="850"/>
              </a:spcBef>
            </a:pPr>
            <a:r>
              <a:rPr dirty="0" sz="1450" spc="-15">
                <a:latin typeface="Times New Roman"/>
                <a:cs typeface="Times New Roman"/>
              </a:rPr>
              <a:t>‘Don’t </a:t>
            </a:r>
            <a:r>
              <a:rPr dirty="0" sz="1450" spc="-5">
                <a:latin typeface="Times New Roman"/>
                <a:cs typeface="Times New Roman"/>
              </a:rPr>
              <a:t>be </a:t>
            </a:r>
            <a:r>
              <a:rPr dirty="0" sz="1450" spc="-10">
                <a:latin typeface="Times New Roman"/>
                <a:cs typeface="Times New Roman"/>
              </a:rPr>
              <a:t>afraid, my dear girl,’ said Gideon, laying his hand tenderly </a:t>
            </a:r>
            <a:r>
              <a:rPr dirty="0" sz="1450" spc="-5">
                <a:latin typeface="Times New Roman"/>
                <a:cs typeface="Times New Roman"/>
              </a:rPr>
              <a:t>on  </a:t>
            </a:r>
            <a:r>
              <a:rPr dirty="0" sz="1450" spc="-10">
                <a:latin typeface="Times New Roman"/>
                <a:cs typeface="Times New Roman"/>
              </a:rPr>
              <a:t>her arm.</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 know </a:t>
            </a:r>
            <a:r>
              <a:rPr dirty="0" sz="1450" spc="-30">
                <a:latin typeface="Times New Roman"/>
                <a:cs typeface="Times New Roman"/>
              </a:rPr>
              <a:t>it’s </a:t>
            </a:r>
            <a:r>
              <a:rPr dirty="0" sz="1450" spc="-10">
                <a:latin typeface="Times New Roman"/>
                <a:cs typeface="Times New Roman"/>
              </a:rPr>
              <a:t>the police,’ she whispered. ‘They are coming to complain  about the</a:t>
            </a:r>
            <a:r>
              <a:rPr dirty="0" sz="1450" spc="-5">
                <a:latin typeface="Times New Roman"/>
                <a:cs typeface="Times New Roman"/>
              </a:rPr>
              <a:t> </a:t>
            </a:r>
            <a:r>
              <a:rPr dirty="0" sz="1450" spc="-10">
                <a:latin typeface="Times New Roman"/>
                <a:cs typeface="Times New Roman"/>
              </a:rPr>
              <a:t>statue.’</a:t>
            </a:r>
            <a:endParaRPr sz="1450">
              <a:latin typeface="Times New Roman"/>
              <a:cs typeface="Times New Roman"/>
            </a:endParaRPr>
          </a:p>
          <a:p>
            <a:pPr algn="just" marL="268605" marR="8255">
              <a:lnSpc>
                <a:spcPts val="2520"/>
              </a:lnSpc>
              <a:spcBef>
                <a:spcPts val="85"/>
              </a:spcBef>
            </a:pPr>
            <a:r>
              <a:rPr dirty="0" sz="1450" spc="-10">
                <a:latin typeface="Times New Roman"/>
                <a:cs typeface="Times New Roman"/>
              </a:rPr>
              <a:t>The knock was repeated. It was louder than before, and more impatient.  </a:t>
            </a:r>
            <a:r>
              <a:rPr dirty="0" sz="1450" spc="-25">
                <a:latin typeface="Times New Roman"/>
                <a:cs typeface="Times New Roman"/>
              </a:rPr>
              <a:t>‘It’s</a:t>
            </a:r>
            <a:r>
              <a:rPr dirty="0" sz="1450" spc="180">
                <a:latin typeface="Times New Roman"/>
                <a:cs typeface="Times New Roman"/>
              </a:rPr>
              <a:t> </a:t>
            </a:r>
            <a:r>
              <a:rPr dirty="0" sz="1450" spc="-10">
                <a:latin typeface="Times New Roman"/>
                <a:cs typeface="Times New Roman"/>
              </a:rPr>
              <a:t>Morris,’</a:t>
            </a:r>
            <a:r>
              <a:rPr dirty="0" sz="1450" spc="80">
                <a:latin typeface="Times New Roman"/>
                <a:cs typeface="Times New Roman"/>
              </a:rPr>
              <a:t> </a:t>
            </a:r>
            <a:r>
              <a:rPr dirty="0" sz="1450" spc="-10">
                <a:latin typeface="Times New Roman"/>
                <a:cs typeface="Times New Roman"/>
              </a:rPr>
              <a:t>cried</a:t>
            </a:r>
            <a:r>
              <a:rPr dirty="0" sz="1450" spc="185">
                <a:latin typeface="Times New Roman"/>
                <a:cs typeface="Times New Roman"/>
              </a:rPr>
              <a:t> </a:t>
            </a:r>
            <a:r>
              <a:rPr dirty="0" sz="1450" spc="-10">
                <a:latin typeface="Times New Roman"/>
                <a:cs typeface="Times New Roman"/>
              </a:rPr>
              <a:t>Julia,</a:t>
            </a:r>
            <a:r>
              <a:rPr dirty="0" sz="1450" spc="185">
                <a:latin typeface="Times New Roman"/>
                <a:cs typeface="Times New Roman"/>
              </a:rPr>
              <a:t> </a:t>
            </a:r>
            <a:r>
              <a:rPr dirty="0" sz="1450" spc="-10">
                <a:latin typeface="Times New Roman"/>
                <a:cs typeface="Times New Roman"/>
              </a:rPr>
              <a:t>in</a:t>
            </a:r>
            <a:r>
              <a:rPr dirty="0" sz="1450" spc="185">
                <a:latin typeface="Times New Roman"/>
                <a:cs typeface="Times New Roman"/>
              </a:rPr>
              <a:t> </a:t>
            </a:r>
            <a:r>
              <a:rPr dirty="0" sz="1450" spc="-5">
                <a:latin typeface="Times New Roman"/>
                <a:cs typeface="Times New Roman"/>
              </a:rPr>
              <a:t>a</a:t>
            </a:r>
            <a:r>
              <a:rPr dirty="0" sz="1450" spc="190">
                <a:latin typeface="Times New Roman"/>
                <a:cs typeface="Times New Roman"/>
              </a:rPr>
              <a:t> </a:t>
            </a:r>
            <a:r>
              <a:rPr dirty="0" sz="1450" spc="-10">
                <a:latin typeface="Times New Roman"/>
                <a:cs typeface="Times New Roman"/>
              </a:rPr>
              <a:t>startled</a:t>
            </a:r>
            <a:r>
              <a:rPr dirty="0" sz="1450" spc="190">
                <a:latin typeface="Times New Roman"/>
                <a:cs typeface="Times New Roman"/>
              </a:rPr>
              <a:t> </a:t>
            </a:r>
            <a:r>
              <a:rPr dirty="0" sz="1450" spc="-10">
                <a:latin typeface="Times New Roman"/>
                <a:cs typeface="Times New Roman"/>
              </a:rPr>
              <a:t>voice,</a:t>
            </a:r>
            <a:r>
              <a:rPr dirty="0" sz="1450" spc="180">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10">
                <a:latin typeface="Times New Roman"/>
                <a:cs typeface="Times New Roman"/>
              </a:rPr>
              <a:t>she</a:t>
            </a:r>
            <a:r>
              <a:rPr dirty="0" sz="1450" spc="185">
                <a:latin typeface="Times New Roman"/>
                <a:cs typeface="Times New Roman"/>
              </a:rPr>
              <a:t> </a:t>
            </a:r>
            <a:r>
              <a:rPr dirty="0" sz="1450" spc="-10">
                <a:latin typeface="Times New Roman"/>
                <a:cs typeface="Times New Roman"/>
              </a:rPr>
              <a:t>ran</a:t>
            </a:r>
            <a:r>
              <a:rPr dirty="0" sz="1450" spc="185">
                <a:latin typeface="Times New Roman"/>
                <a:cs typeface="Times New Roman"/>
              </a:rPr>
              <a:t> </a:t>
            </a:r>
            <a:r>
              <a:rPr dirty="0" sz="1450" spc="-10">
                <a:latin typeface="Times New Roman"/>
                <a:cs typeface="Times New Roman"/>
              </a:rPr>
              <a:t>to</a:t>
            </a:r>
            <a:r>
              <a:rPr dirty="0" sz="1450" spc="185">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5">
                <a:latin typeface="Times New Roman"/>
                <a:cs typeface="Times New Roman"/>
              </a:rPr>
              <a:t>door</a:t>
            </a:r>
            <a:r>
              <a:rPr dirty="0" sz="1450" spc="185">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a:lnSpc>
                <a:spcPts val="1515"/>
              </a:lnSpc>
            </a:pPr>
            <a:r>
              <a:rPr dirty="0" sz="1450" spc="-10">
                <a:latin typeface="Times New Roman"/>
                <a:cs typeface="Times New Roman"/>
              </a:rPr>
              <a:t>opened it.</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It was indeed Morris that stood before them; </a:t>
            </a:r>
            <a:r>
              <a:rPr dirty="0" sz="1450" spc="-5">
                <a:latin typeface="Times New Roman"/>
                <a:cs typeface="Times New Roman"/>
              </a:rPr>
              <a:t>not </a:t>
            </a:r>
            <a:r>
              <a:rPr dirty="0" sz="1450" spc="-10">
                <a:latin typeface="Times New Roman"/>
                <a:cs typeface="Times New Roman"/>
              </a:rPr>
              <a:t>the Morris </a:t>
            </a:r>
            <a:r>
              <a:rPr dirty="0" sz="1450" spc="-5">
                <a:latin typeface="Times New Roman"/>
                <a:cs typeface="Times New Roman"/>
              </a:rPr>
              <a:t>of </a:t>
            </a:r>
            <a:r>
              <a:rPr dirty="0" sz="1450" spc="-10">
                <a:latin typeface="Times New Roman"/>
                <a:cs typeface="Times New Roman"/>
              </a:rPr>
              <a:t>ordinary  days, </a:t>
            </a:r>
            <a:r>
              <a:rPr dirty="0" sz="1450" spc="-5">
                <a:latin typeface="Times New Roman"/>
                <a:cs typeface="Times New Roman"/>
              </a:rPr>
              <a:t>but a </a:t>
            </a:r>
            <a:r>
              <a:rPr dirty="0" sz="1450" spc="-10">
                <a:latin typeface="Times New Roman"/>
                <a:cs typeface="Times New Roman"/>
              </a:rPr>
              <a:t>wild-looking </a:t>
            </a:r>
            <a:r>
              <a:rPr dirty="0" sz="1450" spc="-25">
                <a:latin typeface="Times New Roman"/>
                <a:cs typeface="Times New Roman"/>
              </a:rPr>
              <a:t>fellow, </a:t>
            </a:r>
            <a:r>
              <a:rPr dirty="0" sz="1450" spc="-10">
                <a:latin typeface="Times New Roman"/>
                <a:cs typeface="Times New Roman"/>
              </a:rPr>
              <a:t>pale and haggard, with bloodshot eyes, and </a:t>
            </a:r>
            <a:r>
              <a:rPr dirty="0" sz="1450" spc="-5">
                <a:latin typeface="Times New Roman"/>
                <a:cs typeface="Times New Roman"/>
              </a:rPr>
              <a:t>a  </a:t>
            </a:r>
            <a:r>
              <a:rPr dirty="0" sz="1450" spc="-10">
                <a:latin typeface="Times New Roman"/>
                <a:cs typeface="Times New Roman"/>
              </a:rPr>
              <a:t>two-days’ beard </a:t>
            </a:r>
            <a:r>
              <a:rPr dirty="0" sz="1450" spc="-5">
                <a:latin typeface="Times New Roman"/>
                <a:cs typeface="Times New Roman"/>
              </a:rPr>
              <a:t>upon </a:t>
            </a:r>
            <a:r>
              <a:rPr dirty="0" sz="1450" spc="-10">
                <a:latin typeface="Times New Roman"/>
                <a:cs typeface="Times New Roman"/>
              </a:rPr>
              <a:t>his</a:t>
            </a:r>
            <a:r>
              <a:rPr dirty="0" sz="1450" spc="-105">
                <a:latin typeface="Times New Roman"/>
                <a:cs typeface="Times New Roman"/>
              </a:rPr>
              <a:t> </a:t>
            </a:r>
            <a:r>
              <a:rPr dirty="0" sz="1450" spc="-10">
                <a:latin typeface="Times New Roman"/>
                <a:cs typeface="Times New Roman"/>
              </a:rPr>
              <a:t>chin.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barrel!’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‘Where’s </a:t>
            </a:r>
            <a:r>
              <a:rPr dirty="0" sz="1450" spc="-10">
                <a:latin typeface="Times New Roman"/>
                <a:cs typeface="Times New Roman"/>
              </a:rPr>
              <a:t>the barrel that came this morning?’ And </a:t>
            </a:r>
            <a:r>
              <a:rPr dirty="0" sz="1450" spc="-5">
                <a:latin typeface="Times New Roman"/>
                <a:cs typeface="Times New Roman"/>
              </a:rPr>
              <a:t>he  </a:t>
            </a:r>
            <a:r>
              <a:rPr dirty="0" sz="1450" spc="-10">
                <a:latin typeface="Times New Roman"/>
                <a:cs typeface="Times New Roman"/>
              </a:rPr>
              <a:t>stared about the </a:t>
            </a:r>
            <a:r>
              <a:rPr dirty="0" sz="1450" spc="-25">
                <a:latin typeface="Times New Roman"/>
                <a:cs typeface="Times New Roman"/>
              </a:rPr>
              <a:t>lobby, </a:t>
            </a:r>
            <a:r>
              <a:rPr dirty="0" sz="1450" spc="-10">
                <a:latin typeface="Times New Roman"/>
                <a:cs typeface="Times New Roman"/>
              </a:rPr>
              <a:t>his eyes, as they fell </a:t>
            </a:r>
            <a:r>
              <a:rPr dirty="0" sz="1450" spc="-5">
                <a:latin typeface="Times New Roman"/>
                <a:cs typeface="Times New Roman"/>
              </a:rPr>
              <a:t>upon </a:t>
            </a:r>
            <a:r>
              <a:rPr dirty="0" sz="1450" spc="-10">
                <a:latin typeface="Times New Roman"/>
                <a:cs typeface="Times New Roman"/>
              </a:rPr>
              <a:t>the legs </a:t>
            </a:r>
            <a:r>
              <a:rPr dirty="0" sz="1450" spc="-5">
                <a:latin typeface="Times New Roman"/>
                <a:cs typeface="Times New Roman"/>
              </a:rPr>
              <a:t>of </a:t>
            </a:r>
            <a:r>
              <a:rPr dirty="0" sz="1450" spc="-10">
                <a:latin typeface="Times New Roman"/>
                <a:cs typeface="Times New Roman"/>
              </a:rPr>
              <a:t>Hercules, literally  goggling in his head. ‘What is that?’ </a:t>
            </a:r>
            <a:r>
              <a:rPr dirty="0" sz="1450" spc="-5">
                <a:latin typeface="Times New Roman"/>
                <a:cs typeface="Times New Roman"/>
              </a:rPr>
              <a:t>he </a:t>
            </a:r>
            <a:r>
              <a:rPr dirty="0" sz="1450" spc="-10">
                <a:latin typeface="Times New Roman"/>
                <a:cs typeface="Times New Roman"/>
              </a:rPr>
              <a:t>screamed. ‘What is that waxwork?  Speak, </a:t>
            </a:r>
            <a:r>
              <a:rPr dirty="0" sz="1450" spc="-5">
                <a:latin typeface="Times New Roman"/>
                <a:cs typeface="Times New Roman"/>
              </a:rPr>
              <a:t>you </a:t>
            </a:r>
            <a:r>
              <a:rPr dirty="0" sz="1450" spc="-10">
                <a:latin typeface="Times New Roman"/>
                <a:cs typeface="Times New Roman"/>
              </a:rPr>
              <a:t>fool! What is that? And </a:t>
            </a:r>
            <a:r>
              <a:rPr dirty="0" sz="1450" spc="-20">
                <a:latin typeface="Times New Roman"/>
                <a:cs typeface="Times New Roman"/>
              </a:rPr>
              <a:t>where’s </a:t>
            </a:r>
            <a:r>
              <a:rPr dirty="0" sz="1450" spc="-10">
                <a:latin typeface="Times New Roman"/>
                <a:cs typeface="Times New Roman"/>
              </a:rPr>
              <a:t>the barrel—the</a:t>
            </a:r>
            <a:r>
              <a:rPr dirty="0" sz="1450" spc="60">
                <a:latin typeface="Times New Roman"/>
                <a:cs typeface="Times New Roman"/>
              </a:rPr>
              <a:t> </a:t>
            </a:r>
            <a:r>
              <a:rPr dirty="0" sz="1450" spc="-10">
                <a:latin typeface="Times New Roman"/>
                <a:cs typeface="Times New Roman"/>
              </a:rPr>
              <a:t>water-butt?’</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‘No barrel came, Morris,’ responded Julia </a:t>
            </a:r>
            <a:r>
              <a:rPr dirty="0" sz="1450" spc="-20">
                <a:latin typeface="Times New Roman"/>
                <a:cs typeface="Times New Roman"/>
              </a:rPr>
              <a:t>coldly. </a:t>
            </a:r>
            <a:r>
              <a:rPr dirty="0" sz="1450" spc="-10">
                <a:latin typeface="Times New Roman"/>
                <a:cs typeface="Times New Roman"/>
              </a:rPr>
              <a:t>‘This is the only thing  that has</a:t>
            </a:r>
            <a:r>
              <a:rPr dirty="0" sz="1450" spc="-5">
                <a:latin typeface="Times New Roman"/>
                <a:cs typeface="Times New Roman"/>
              </a:rPr>
              <a:t> </a:t>
            </a:r>
            <a:r>
              <a:rPr dirty="0" sz="1450" spc="-10">
                <a:latin typeface="Times New Roman"/>
                <a:cs typeface="Times New Roman"/>
              </a:rPr>
              <a:t>arrived.’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‘This!’ shrieked the miserable man. ‘I never heard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‘It came addressed in </a:t>
            </a:r>
            <a:r>
              <a:rPr dirty="0" sz="1450" spc="-5">
                <a:latin typeface="Times New Roman"/>
                <a:cs typeface="Times New Roman"/>
              </a:rPr>
              <a:t>your hand,’ </a:t>
            </a:r>
            <a:r>
              <a:rPr dirty="0" sz="1450" spc="-10">
                <a:latin typeface="Times New Roman"/>
                <a:cs typeface="Times New Roman"/>
              </a:rPr>
              <a:t>replied Julia; ‘we had nearly to </a:t>
            </a:r>
            <a:r>
              <a:rPr dirty="0" sz="1450" spc="-5">
                <a:latin typeface="Times New Roman"/>
                <a:cs typeface="Times New Roman"/>
              </a:rPr>
              <a:t>pull </a:t>
            </a:r>
            <a:r>
              <a:rPr dirty="0" sz="1450" spc="-10">
                <a:latin typeface="Times New Roman"/>
                <a:cs typeface="Times New Roman"/>
              </a:rPr>
              <a:t>the  house down to get it </a:t>
            </a:r>
            <a:r>
              <a:rPr dirty="0" sz="1450" spc="-5">
                <a:latin typeface="Times New Roman"/>
                <a:cs typeface="Times New Roman"/>
              </a:rPr>
              <a:t>in, </a:t>
            </a:r>
            <a:r>
              <a:rPr dirty="0" sz="1450" spc="-10">
                <a:latin typeface="Times New Roman"/>
                <a:cs typeface="Times New Roman"/>
              </a:rPr>
              <a:t>that is all that </a:t>
            </a:r>
            <a:r>
              <a:rPr dirty="0" sz="1450" spc="-5">
                <a:latin typeface="Times New Roman"/>
                <a:cs typeface="Times New Roman"/>
              </a:rPr>
              <a:t>I </a:t>
            </a:r>
            <a:r>
              <a:rPr dirty="0" sz="1450" spc="-10">
                <a:latin typeface="Times New Roman"/>
                <a:cs typeface="Times New Roman"/>
              </a:rPr>
              <a:t>can tell</a:t>
            </a:r>
            <a:r>
              <a:rPr dirty="0" sz="1450" spc="5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Morris gazed at her in utter bewilderment. He passed his hand over his  forehead; </a:t>
            </a:r>
            <a:r>
              <a:rPr dirty="0" sz="1450" spc="-5">
                <a:latin typeface="Times New Roman"/>
                <a:cs typeface="Times New Roman"/>
              </a:rPr>
              <a:t>he </a:t>
            </a:r>
            <a:r>
              <a:rPr dirty="0" sz="1450" spc="-10">
                <a:latin typeface="Times New Roman"/>
                <a:cs typeface="Times New Roman"/>
              </a:rPr>
              <a:t>leaned against the wall like </a:t>
            </a:r>
            <a:r>
              <a:rPr dirty="0" sz="1450" spc="-5">
                <a:latin typeface="Times New Roman"/>
                <a:cs typeface="Times New Roman"/>
              </a:rPr>
              <a:t>a </a:t>
            </a:r>
            <a:r>
              <a:rPr dirty="0" sz="1450" spc="-10">
                <a:latin typeface="Times New Roman"/>
                <a:cs typeface="Times New Roman"/>
              </a:rPr>
              <a:t>man about to faint. Then his </a:t>
            </a:r>
            <a:r>
              <a:rPr dirty="0" sz="1450" spc="-5">
                <a:latin typeface="Times New Roman"/>
                <a:cs typeface="Times New Roman"/>
              </a:rPr>
              <a:t>tongue  </a:t>
            </a:r>
            <a:r>
              <a:rPr dirty="0" sz="1450" spc="-10">
                <a:latin typeface="Times New Roman"/>
                <a:cs typeface="Times New Roman"/>
              </a:rPr>
              <a:t>was loosed, and </a:t>
            </a:r>
            <a:r>
              <a:rPr dirty="0" sz="1450" spc="-5">
                <a:latin typeface="Times New Roman"/>
                <a:cs typeface="Times New Roman"/>
              </a:rPr>
              <a:t>he </a:t>
            </a:r>
            <a:r>
              <a:rPr dirty="0" sz="1450" spc="-10">
                <a:latin typeface="Times New Roman"/>
                <a:cs typeface="Times New Roman"/>
              </a:rPr>
              <a:t>overwhelmed the girl with torrents </a:t>
            </a:r>
            <a:r>
              <a:rPr dirty="0" sz="1450" spc="-5">
                <a:latin typeface="Times New Roman"/>
                <a:cs typeface="Times New Roman"/>
              </a:rPr>
              <a:t>of </a:t>
            </a:r>
            <a:r>
              <a:rPr dirty="0" sz="1450" spc="-10">
                <a:latin typeface="Times New Roman"/>
                <a:cs typeface="Times New Roman"/>
              </a:rPr>
              <a:t>abuse. Such fire,  such directness, such </a:t>
            </a:r>
            <a:r>
              <a:rPr dirty="0" sz="1450" spc="-5">
                <a:latin typeface="Times New Roman"/>
                <a:cs typeface="Times New Roman"/>
              </a:rPr>
              <a:t>a </a:t>
            </a:r>
            <a:r>
              <a:rPr dirty="0" sz="1450" spc="-10">
                <a:latin typeface="Times New Roman"/>
                <a:cs typeface="Times New Roman"/>
              </a:rPr>
              <a:t>choice </a:t>
            </a:r>
            <a:r>
              <a:rPr dirty="0" sz="1450" spc="-5">
                <a:latin typeface="Times New Roman"/>
                <a:cs typeface="Times New Roman"/>
              </a:rPr>
              <a:t>of </a:t>
            </a:r>
            <a:r>
              <a:rPr dirty="0" sz="1450" spc="-10">
                <a:latin typeface="Times New Roman"/>
                <a:cs typeface="Times New Roman"/>
              </a:rPr>
              <a:t>ungentlemanly language, </a:t>
            </a:r>
            <a:r>
              <a:rPr dirty="0" sz="1450" spc="-5">
                <a:latin typeface="Times New Roman"/>
                <a:cs typeface="Times New Roman"/>
              </a:rPr>
              <a:t>none </a:t>
            </a:r>
            <a:r>
              <a:rPr dirty="0" sz="1450" spc="-10">
                <a:latin typeface="Times New Roman"/>
                <a:cs typeface="Times New Roman"/>
              </a:rPr>
              <a:t>had ever  before</a:t>
            </a:r>
            <a:r>
              <a:rPr dirty="0" sz="1450" spc="175">
                <a:latin typeface="Times New Roman"/>
                <a:cs typeface="Times New Roman"/>
              </a:rPr>
              <a:t> </a:t>
            </a:r>
            <a:r>
              <a:rPr dirty="0" sz="1450" spc="-10">
                <a:latin typeface="Times New Roman"/>
                <a:cs typeface="Times New Roman"/>
              </a:rPr>
              <a:t>suspected</a:t>
            </a:r>
            <a:r>
              <a:rPr dirty="0" sz="1450" spc="180">
                <a:latin typeface="Times New Roman"/>
                <a:cs typeface="Times New Roman"/>
              </a:rPr>
              <a:t> </a:t>
            </a:r>
            <a:r>
              <a:rPr dirty="0" sz="1450" spc="-10">
                <a:latin typeface="Times New Roman"/>
                <a:cs typeface="Times New Roman"/>
              </a:rPr>
              <a:t>Morris</a:t>
            </a:r>
            <a:r>
              <a:rPr dirty="0" sz="1450" spc="180">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possess;</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girl</a:t>
            </a:r>
            <a:r>
              <a:rPr dirty="0" sz="1450" spc="180">
                <a:latin typeface="Times New Roman"/>
                <a:cs typeface="Times New Roman"/>
              </a:rPr>
              <a:t> </a:t>
            </a:r>
            <a:r>
              <a:rPr dirty="0" sz="1450" spc="-10">
                <a:latin typeface="Times New Roman"/>
                <a:cs typeface="Times New Roman"/>
              </a:rPr>
              <a:t>trembled</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shrank</a:t>
            </a:r>
            <a:r>
              <a:rPr dirty="0" sz="1450" spc="185">
                <a:latin typeface="Times New Roman"/>
                <a:cs typeface="Times New Roman"/>
              </a:rPr>
              <a:t> </a:t>
            </a:r>
            <a:r>
              <a:rPr dirty="0" sz="1450" spc="-10">
                <a:latin typeface="Times New Roman"/>
                <a:cs typeface="Times New Roman"/>
              </a:rPr>
              <a:t>before</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2348"/>
            <a:ext cx="5805805" cy="6050280"/>
          </a:xfrm>
          <a:prstGeom prst="rect">
            <a:avLst/>
          </a:prstGeom>
        </p:spPr>
        <p:txBody>
          <a:bodyPr wrap="square" lIns="0" tIns="110489" rIns="0" bIns="0" rtlCol="0" vert="horz">
            <a:spAutoFit/>
          </a:bodyPr>
          <a:lstStyle/>
          <a:p>
            <a:pPr algn="just" marL="12700">
              <a:lnSpc>
                <a:spcPct val="100000"/>
              </a:lnSpc>
              <a:spcBef>
                <a:spcPts val="869"/>
              </a:spcBef>
            </a:pPr>
            <a:r>
              <a:rPr dirty="0" sz="1450" spc="-10">
                <a:latin typeface="Times New Roman"/>
                <a:cs typeface="Times New Roman"/>
              </a:rPr>
              <a:t>his </a:t>
            </a:r>
            <a:r>
              <a:rPr dirty="0" sz="1450" spc="-25">
                <a:latin typeface="Times New Roman"/>
                <a:cs typeface="Times New Roman"/>
              </a:rPr>
              <a:t>fury.</a:t>
            </a:r>
            <a:endParaRPr sz="1450">
              <a:latin typeface="Times New Roman"/>
              <a:cs typeface="Times New Roman"/>
            </a:endParaRPr>
          </a:p>
          <a:p>
            <a:pPr algn="just" marL="12700" marR="6350" indent="255904">
              <a:lnSpc>
                <a:spcPts val="1730"/>
              </a:lnSpc>
              <a:spcBef>
                <a:spcPts val="835"/>
              </a:spcBef>
            </a:pPr>
            <a:r>
              <a:rPr dirty="0" sz="1450" spc="-4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speak to Miss Hazeltine in that </a:t>
            </a:r>
            <a:r>
              <a:rPr dirty="0" sz="1450" spc="-30">
                <a:latin typeface="Times New Roman"/>
                <a:cs typeface="Times New Roman"/>
              </a:rPr>
              <a:t>way,’ </a:t>
            </a:r>
            <a:r>
              <a:rPr dirty="0" sz="1450" spc="-10">
                <a:latin typeface="Times New Roman"/>
                <a:cs typeface="Times New Roman"/>
              </a:rPr>
              <a:t>said Gideon </a:t>
            </a:r>
            <a:r>
              <a:rPr dirty="0" sz="1450" spc="-20">
                <a:latin typeface="Times New Roman"/>
                <a:cs typeface="Times New Roman"/>
              </a:rPr>
              <a:t>sternly. </a:t>
            </a:r>
            <a:r>
              <a:rPr dirty="0" sz="1450" spc="-10">
                <a:latin typeface="Times New Roman"/>
                <a:cs typeface="Times New Roman"/>
              </a:rPr>
              <a:t>‘It  is what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a:t>
            </a:r>
            <a:r>
              <a:rPr dirty="0" sz="1450" spc="5">
                <a:latin typeface="Times New Roman"/>
                <a:cs typeface="Times New Roman"/>
              </a:rPr>
              <a:t> </a:t>
            </a:r>
            <a:r>
              <a:rPr dirty="0" sz="1450" spc="-20">
                <a:latin typeface="Times New Roman"/>
                <a:cs typeface="Times New Roman"/>
              </a:rPr>
              <a:t>suffer.’</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 shall speak to the girl as </a:t>
            </a:r>
            <a:r>
              <a:rPr dirty="0" sz="1450" spc="-5">
                <a:latin typeface="Times New Roman"/>
                <a:cs typeface="Times New Roman"/>
              </a:rPr>
              <a:t>I </a:t>
            </a:r>
            <a:r>
              <a:rPr dirty="0" sz="1450" spc="-10">
                <a:latin typeface="Times New Roman"/>
                <a:cs typeface="Times New Roman"/>
              </a:rPr>
              <a:t>like,’ returned Morris, with </a:t>
            </a:r>
            <a:r>
              <a:rPr dirty="0" sz="1450" spc="-5">
                <a:latin typeface="Times New Roman"/>
                <a:cs typeface="Times New Roman"/>
              </a:rPr>
              <a:t>a </a:t>
            </a:r>
            <a:r>
              <a:rPr dirty="0" sz="1450" spc="-10">
                <a:latin typeface="Times New Roman"/>
                <a:cs typeface="Times New Roman"/>
              </a:rPr>
              <a:t>fresh outburst </a:t>
            </a:r>
            <a:r>
              <a:rPr dirty="0" sz="1450" spc="-5">
                <a:latin typeface="Times New Roman"/>
                <a:cs typeface="Times New Roman"/>
              </a:rPr>
              <a:t>of  </a:t>
            </a:r>
            <a:r>
              <a:rPr dirty="0" sz="1450" spc="-20">
                <a:latin typeface="Times New Roman"/>
                <a:cs typeface="Times New Roman"/>
              </a:rPr>
              <a:t>anger. </a:t>
            </a:r>
            <a:r>
              <a:rPr dirty="0" sz="1450" spc="-10">
                <a:latin typeface="Times New Roman"/>
                <a:cs typeface="Times New Roman"/>
              </a:rPr>
              <a:t>‘I’ll speak to the hussy as she</a:t>
            </a:r>
            <a:r>
              <a:rPr dirty="0" sz="1450" spc="40">
                <a:latin typeface="Times New Roman"/>
                <a:cs typeface="Times New Roman"/>
              </a:rPr>
              <a:t> </a:t>
            </a:r>
            <a:r>
              <a:rPr dirty="0" sz="1450" spc="-10">
                <a:latin typeface="Times New Roman"/>
                <a:cs typeface="Times New Roman"/>
              </a:rPr>
              <a:t>deserves.’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‘Not </a:t>
            </a:r>
            <a:r>
              <a:rPr dirty="0" sz="1450" spc="-5">
                <a:latin typeface="Times New Roman"/>
                <a:cs typeface="Times New Roman"/>
              </a:rPr>
              <a:t>a </a:t>
            </a:r>
            <a:r>
              <a:rPr dirty="0" sz="1450" spc="-10">
                <a:latin typeface="Times New Roman"/>
                <a:cs typeface="Times New Roman"/>
              </a:rPr>
              <a:t>word more, </a:t>
            </a:r>
            <a:r>
              <a:rPr dirty="0" sz="1450" spc="-25">
                <a:latin typeface="Times New Roman"/>
                <a:cs typeface="Times New Roman"/>
              </a:rPr>
              <a:t>sir, </a:t>
            </a:r>
            <a:r>
              <a:rPr dirty="0" sz="1450" spc="-5">
                <a:latin typeface="Times New Roman"/>
                <a:cs typeface="Times New Roman"/>
              </a:rPr>
              <a:t>not one </a:t>
            </a:r>
            <a:r>
              <a:rPr dirty="0" sz="1450" spc="-10">
                <a:latin typeface="Times New Roman"/>
                <a:cs typeface="Times New Roman"/>
              </a:rPr>
              <a:t>word,’ cried Gideon. ‘Miss Hazeltine,’ </a:t>
            </a:r>
            <a:r>
              <a:rPr dirty="0" sz="1450" spc="-5">
                <a:latin typeface="Times New Roman"/>
                <a:cs typeface="Times New Roman"/>
              </a:rPr>
              <a:t>he  </a:t>
            </a:r>
            <a:r>
              <a:rPr dirty="0" sz="1450" spc="-10">
                <a:latin typeface="Times New Roman"/>
                <a:cs typeface="Times New Roman"/>
              </a:rPr>
              <a:t>continued, addressing the </a:t>
            </a:r>
            <a:r>
              <a:rPr dirty="0" sz="1450" spc="-5">
                <a:latin typeface="Times New Roman"/>
                <a:cs typeface="Times New Roman"/>
              </a:rPr>
              <a:t>young </a:t>
            </a:r>
            <a:r>
              <a:rPr dirty="0" sz="1450" spc="-10">
                <a:latin typeface="Times New Roman"/>
                <a:cs typeface="Times New Roman"/>
              </a:rPr>
              <a:t>girl, ‘you cannot stay </a:t>
            </a:r>
            <a:r>
              <a:rPr dirty="0" sz="1450" spc="-5">
                <a:latin typeface="Times New Roman"/>
                <a:cs typeface="Times New Roman"/>
              </a:rPr>
              <a:t>a </a:t>
            </a:r>
            <a:r>
              <a:rPr dirty="0" sz="1450" spc="-10">
                <a:latin typeface="Times New Roman"/>
                <a:cs typeface="Times New Roman"/>
              </a:rPr>
              <a:t>moment longer in the  same house with this unmanly </a:t>
            </a:r>
            <a:r>
              <a:rPr dirty="0" sz="1450" spc="-25">
                <a:latin typeface="Times New Roman"/>
                <a:cs typeface="Times New Roman"/>
              </a:rPr>
              <a:t>fellow. </a:t>
            </a:r>
            <a:r>
              <a:rPr dirty="0" sz="1450" spc="-10">
                <a:latin typeface="Times New Roman"/>
                <a:cs typeface="Times New Roman"/>
              </a:rPr>
              <a:t>Here is my arm; let me take </a:t>
            </a:r>
            <a:r>
              <a:rPr dirty="0" sz="1450" spc="-5">
                <a:latin typeface="Times New Roman"/>
                <a:cs typeface="Times New Roman"/>
              </a:rPr>
              <a:t>you </a:t>
            </a:r>
            <a:r>
              <a:rPr dirty="0" sz="1450" spc="-10">
                <a:latin typeface="Times New Roman"/>
                <a:cs typeface="Times New Roman"/>
              </a:rPr>
              <a:t>where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secure from</a:t>
            </a:r>
            <a:r>
              <a:rPr dirty="0" sz="1450">
                <a:latin typeface="Times New Roman"/>
                <a:cs typeface="Times New Roman"/>
              </a:rPr>
              <a:t> </a:t>
            </a:r>
            <a:r>
              <a:rPr dirty="0" sz="1450" spc="-10">
                <a:latin typeface="Times New Roman"/>
                <a:cs typeface="Times New Roman"/>
              </a:rPr>
              <a:t>insult.’</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‘Mr Forsyth,’ returned Julia, ‘you are right; </a:t>
            </a:r>
            <a:r>
              <a:rPr dirty="0" sz="1450" spc="-5">
                <a:latin typeface="Times New Roman"/>
                <a:cs typeface="Times New Roman"/>
              </a:rPr>
              <a:t>I </a:t>
            </a:r>
            <a:r>
              <a:rPr dirty="0" sz="1450" spc="-10">
                <a:latin typeface="Times New Roman"/>
                <a:cs typeface="Times New Roman"/>
              </a:rPr>
              <a:t>cannot stay here </a:t>
            </a:r>
            <a:r>
              <a:rPr dirty="0" sz="1450" spc="-15">
                <a:latin typeface="Times New Roman"/>
                <a:cs typeface="Times New Roman"/>
              </a:rPr>
              <a:t>longer,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trust myself to an honourable</a:t>
            </a:r>
            <a:r>
              <a:rPr dirty="0" sz="1450" spc="30">
                <a:latin typeface="Times New Roman"/>
                <a:cs typeface="Times New Roman"/>
              </a:rPr>
              <a:t> </a:t>
            </a:r>
            <a:r>
              <a:rPr dirty="0" sz="1450" spc="-10">
                <a:latin typeface="Times New Roman"/>
                <a:cs typeface="Times New Roman"/>
              </a:rPr>
              <a:t>gentleman.’</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Pale and resolute, Gideon </a:t>
            </a:r>
            <a:r>
              <a:rPr dirty="0" sz="1450" spc="-15">
                <a:latin typeface="Times New Roman"/>
                <a:cs typeface="Times New Roman"/>
              </a:rPr>
              <a:t>offered </a:t>
            </a:r>
            <a:r>
              <a:rPr dirty="0" sz="1450" spc="-10">
                <a:latin typeface="Times New Roman"/>
                <a:cs typeface="Times New Roman"/>
              </a:rPr>
              <a:t>her his arm, and the pair descended the  steps, followed </a:t>
            </a:r>
            <a:r>
              <a:rPr dirty="0" sz="1450" spc="-5">
                <a:latin typeface="Times New Roman"/>
                <a:cs typeface="Times New Roman"/>
              </a:rPr>
              <a:t>by </a:t>
            </a:r>
            <a:r>
              <a:rPr dirty="0" sz="1450" spc="-10">
                <a:latin typeface="Times New Roman"/>
                <a:cs typeface="Times New Roman"/>
              </a:rPr>
              <a:t>Morris clamouring for the</a:t>
            </a:r>
            <a:r>
              <a:rPr dirty="0" sz="1450" spc="25">
                <a:latin typeface="Times New Roman"/>
                <a:cs typeface="Times New Roman"/>
              </a:rPr>
              <a:t> </a:t>
            </a:r>
            <a:r>
              <a:rPr dirty="0" sz="1450" spc="-20">
                <a:latin typeface="Times New Roman"/>
                <a:cs typeface="Times New Roman"/>
              </a:rPr>
              <a:t>latchkey.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Julia had scarcely handed the key to Morris before an empty hansom drove  smartly into John Street. It was hailed </a:t>
            </a:r>
            <a:r>
              <a:rPr dirty="0" sz="1450" spc="-5">
                <a:latin typeface="Times New Roman"/>
                <a:cs typeface="Times New Roman"/>
              </a:rPr>
              <a:t>by </a:t>
            </a:r>
            <a:r>
              <a:rPr dirty="0" sz="1450" spc="-10">
                <a:latin typeface="Times New Roman"/>
                <a:cs typeface="Times New Roman"/>
              </a:rPr>
              <a:t>both men, and as the cabman drew  </a:t>
            </a:r>
            <a:r>
              <a:rPr dirty="0" sz="1450" spc="-5">
                <a:latin typeface="Times New Roman"/>
                <a:cs typeface="Times New Roman"/>
              </a:rPr>
              <a:t>up </a:t>
            </a:r>
            <a:r>
              <a:rPr dirty="0" sz="1450" spc="-10">
                <a:latin typeface="Times New Roman"/>
                <a:cs typeface="Times New Roman"/>
              </a:rPr>
              <a:t>his restive horse, Morris made </a:t>
            </a:r>
            <a:r>
              <a:rPr dirty="0" sz="1450" spc="-5">
                <a:latin typeface="Times New Roman"/>
                <a:cs typeface="Times New Roman"/>
              </a:rPr>
              <a:t>a </a:t>
            </a:r>
            <a:r>
              <a:rPr dirty="0" sz="1450" spc="-10">
                <a:latin typeface="Times New Roman"/>
                <a:cs typeface="Times New Roman"/>
              </a:rPr>
              <a:t>dash into the</a:t>
            </a:r>
            <a:r>
              <a:rPr dirty="0" sz="1450" spc="40">
                <a:latin typeface="Times New Roman"/>
                <a:cs typeface="Times New Roman"/>
              </a:rPr>
              <a:t> </a:t>
            </a:r>
            <a:r>
              <a:rPr dirty="0" sz="1450" spc="-10">
                <a:latin typeface="Times New Roman"/>
                <a:cs typeface="Times New Roman"/>
              </a:rPr>
              <a:t>vehicle.</a:t>
            </a:r>
            <a:endParaRPr sz="1450">
              <a:latin typeface="Times New Roman"/>
              <a:cs typeface="Times New Roman"/>
            </a:endParaRPr>
          </a:p>
          <a:p>
            <a:pPr algn="just" marL="268605">
              <a:lnSpc>
                <a:spcPts val="1735"/>
              </a:lnSpc>
              <a:spcBef>
                <a:spcPts val="720"/>
              </a:spcBef>
            </a:pPr>
            <a:r>
              <a:rPr dirty="0" sz="1450" spc="-10">
                <a:latin typeface="Times New Roman"/>
                <a:cs typeface="Times New Roman"/>
              </a:rPr>
              <a:t>‘Sixpence</a:t>
            </a:r>
            <a:r>
              <a:rPr dirty="0" sz="1450" spc="105">
                <a:latin typeface="Times New Roman"/>
                <a:cs typeface="Times New Roman"/>
              </a:rPr>
              <a:t> </a:t>
            </a:r>
            <a:r>
              <a:rPr dirty="0" sz="1450" spc="-10">
                <a:latin typeface="Times New Roman"/>
                <a:cs typeface="Times New Roman"/>
              </a:rPr>
              <a:t>above</a:t>
            </a:r>
            <a:r>
              <a:rPr dirty="0" sz="1450" spc="105">
                <a:latin typeface="Times New Roman"/>
                <a:cs typeface="Times New Roman"/>
              </a:rPr>
              <a:t> </a:t>
            </a:r>
            <a:r>
              <a:rPr dirty="0" sz="1450" spc="-10">
                <a:latin typeface="Times New Roman"/>
                <a:cs typeface="Times New Roman"/>
              </a:rPr>
              <a:t>fare,’</a:t>
            </a:r>
            <a:r>
              <a:rPr dirty="0" sz="1450">
                <a:latin typeface="Times New Roman"/>
                <a:cs typeface="Times New Roman"/>
              </a:rPr>
              <a:t> </a:t>
            </a:r>
            <a:r>
              <a:rPr dirty="0" sz="1450" spc="-5">
                <a:latin typeface="Times New Roman"/>
                <a:cs typeface="Times New Roman"/>
              </a:rPr>
              <a:t>he</a:t>
            </a:r>
            <a:r>
              <a:rPr dirty="0" sz="1450" spc="105">
                <a:latin typeface="Times New Roman"/>
                <a:cs typeface="Times New Roman"/>
              </a:rPr>
              <a:t> </a:t>
            </a:r>
            <a:r>
              <a:rPr dirty="0" sz="1450" spc="-10">
                <a:latin typeface="Times New Roman"/>
                <a:cs typeface="Times New Roman"/>
              </a:rPr>
              <a:t>cried</a:t>
            </a:r>
            <a:r>
              <a:rPr dirty="0" sz="1450" spc="105">
                <a:latin typeface="Times New Roman"/>
                <a:cs typeface="Times New Roman"/>
              </a:rPr>
              <a:t> </a:t>
            </a:r>
            <a:r>
              <a:rPr dirty="0" sz="1450" spc="-20">
                <a:latin typeface="Times New Roman"/>
                <a:cs typeface="Times New Roman"/>
              </a:rPr>
              <a:t>recklessly.</a:t>
            </a:r>
            <a:r>
              <a:rPr dirty="0" sz="1450" spc="105">
                <a:latin typeface="Times New Roman"/>
                <a:cs typeface="Times New Roman"/>
              </a:rPr>
              <a:t> </a:t>
            </a:r>
            <a:r>
              <a:rPr dirty="0" sz="1450" spc="-25">
                <a:latin typeface="Times New Roman"/>
                <a:cs typeface="Times New Roman"/>
              </a:rPr>
              <a:t>‘Waterloo</a:t>
            </a:r>
            <a:r>
              <a:rPr dirty="0" sz="1450" spc="110">
                <a:latin typeface="Times New Roman"/>
                <a:cs typeface="Times New Roman"/>
              </a:rPr>
              <a:t> </a:t>
            </a:r>
            <a:r>
              <a:rPr dirty="0" sz="1450" spc="-10">
                <a:latin typeface="Times New Roman"/>
                <a:cs typeface="Times New Roman"/>
              </a:rPr>
              <a:t>Station</a:t>
            </a:r>
            <a:r>
              <a:rPr dirty="0" sz="1450" spc="105">
                <a:latin typeface="Times New Roman"/>
                <a:cs typeface="Times New Roman"/>
              </a:rPr>
              <a:t> </a:t>
            </a:r>
            <a:r>
              <a:rPr dirty="0" sz="1450" spc="-10">
                <a:latin typeface="Times New Roman"/>
                <a:cs typeface="Times New Roman"/>
              </a:rPr>
              <a:t>for</a:t>
            </a:r>
            <a:r>
              <a:rPr dirty="0" sz="1450" spc="105">
                <a:latin typeface="Times New Roman"/>
                <a:cs typeface="Times New Roman"/>
              </a:rPr>
              <a:t> </a:t>
            </a:r>
            <a:r>
              <a:rPr dirty="0" sz="1450" spc="-5">
                <a:latin typeface="Times New Roman"/>
                <a:cs typeface="Times New Roman"/>
              </a:rPr>
              <a:t>your</a:t>
            </a:r>
            <a:r>
              <a:rPr dirty="0" sz="1450" spc="10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a:lnSpc>
                <a:spcPts val="1735"/>
              </a:lnSpc>
            </a:pPr>
            <a:r>
              <a:rPr dirty="0" sz="1450" spc="-10">
                <a:latin typeface="Times New Roman"/>
                <a:cs typeface="Times New Roman"/>
              </a:rPr>
              <a:t>Sixpence for</a:t>
            </a:r>
            <a:r>
              <a:rPr dirty="0" sz="1450" spc="-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‘Make it </a:t>
            </a:r>
            <a:r>
              <a:rPr dirty="0" sz="1450" spc="-5">
                <a:latin typeface="Times New Roman"/>
                <a:cs typeface="Times New Roman"/>
              </a:rPr>
              <a:t>a </a:t>
            </a:r>
            <a:r>
              <a:rPr dirty="0" sz="1450" spc="-10">
                <a:latin typeface="Times New Roman"/>
                <a:cs typeface="Times New Roman"/>
              </a:rPr>
              <a:t>shilling, </a:t>
            </a:r>
            <a:r>
              <a:rPr dirty="0" sz="1450" spc="-15">
                <a:latin typeface="Times New Roman"/>
                <a:cs typeface="Times New Roman"/>
              </a:rPr>
              <a:t>guv’ner,’ </a:t>
            </a:r>
            <a:r>
              <a:rPr dirty="0" sz="1450" spc="-10">
                <a:latin typeface="Times New Roman"/>
                <a:cs typeface="Times New Roman"/>
              </a:rPr>
              <a:t>said the man, with </a:t>
            </a:r>
            <a:r>
              <a:rPr dirty="0" sz="1450" spc="-5">
                <a:latin typeface="Times New Roman"/>
                <a:cs typeface="Times New Roman"/>
              </a:rPr>
              <a:t>a </a:t>
            </a:r>
            <a:r>
              <a:rPr dirty="0" sz="1450" spc="-10">
                <a:latin typeface="Times New Roman"/>
                <a:cs typeface="Times New Roman"/>
              </a:rPr>
              <a:t>grin; ‘the other parties  were first.’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 shilling then,’ cried Morris, with the inward reflection that </a:t>
            </a:r>
            <a:r>
              <a:rPr dirty="0" sz="1450" spc="-5">
                <a:latin typeface="Times New Roman"/>
                <a:cs typeface="Times New Roman"/>
              </a:rPr>
              <a:t>he </a:t>
            </a:r>
            <a:r>
              <a:rPr dirty="0" sz="1450" spc="-10">
                <a:latin typeface="Times New Roman"/>
                <a:cs typeface="Times New Roman"/>
              </a:rPr>
              <a:t>would  reconsider it at </a:t>
            </a:r>
            <a:r>
              <a:rPr dirty="0" sz="1450" spc="-25">
                <a:latin typeface="Times New Roman"/>
                <a:cs typeface="Times New Roman"/>
              </a:rPr>
              <a:t>Waterloo. </a:t>
            </a:r>
            <a:r>
              <a:rPr dirty="0" sz="1450" spc="-10">
                <a:latin typeface="Times New Roman"/>
                <a:cs typeface="Times New Roman"/>
              </a:rPr>
              <a:t>The man whipped </a:t>
            </a:r>
            <a:r>
              <a:rPr dirty="0" sz="1450" spc="-5">
                <a:latin typeface="Times New Roman"/>
                <a:cs typeface="Times New Roman"/>
              </a:rPr>
              <a:t>up </a:t>
            </a:r>
            <a:r>
              <a:rPr dirty="0" sz="1450" spc="-10">
                <a:latin typeface="Times New Roman"/>
                <a:cs typeface="Times New Roman"/>
              </a:rPr>
              <a:t>his horse, and the hansom  vanished from John</a:t>
            </a:r>
            <a:r>
              <a:rPr dirty="0" sz="1450">
                <a:latin typeface="Times New Roman"/>
                <a:cs typeface="Times New Roman"/>
              </a:rPr>
              <a:t> </a:t>
            </a:r>
            <a:r>
              <a:rPr dirty="0" sz="1450" spc="-10">
                <a:latin typeface="Times New Roman"/>
                <a:cs typeface="Times New Roman"/>
              </a:rPr>
              <a:t>Street.</a:t>
            </a:r>
            <a:endParaRPr sz="1450">
              <a:latin typeface="Times New Roman"/>
              <a:cs typeface="Times New Roman"/>
            </a:endParaRPr>
          </a:p>
        </p:txBody>
      </p:sp>
      <p:sp>
        <p:nvSpPr>
          <p:cNvPr id="3" name="object 3"/>
          <p:cNvSpPr txBox="1"/>
          <p:nvPr/>
        </p:nvSpPr>
        <p:spPr>
          <a:xfrm>
            <a:off x="876300" y="7112246"/>
            <a:ext cx="5807710" cy="2778760"/>
          </a:xfrm>
          <a:prstGeom prst="rect">
            <a:avLst/>
          </a:prstGeom>
        </p:spPr>
        <p:txBody>
          <a:bodyPr wrap="square" lIns="0" tIns="11430" rIns="0" bIns="0" rtlCol="0" vert="horz">
            <a:spAutoFit/>
          </a:bodyPr>
          <a:lstStyle/>
          <a:p>
            <a:pPr marL="652145">
              <a:lnSpc>
                <a:spcPct val="100000"/>
              </a:lnSpc>
              <a:spcBef>
                <a:spcPts val="90"/>
              </a:spcBef>
            </a:pPr>
            <a:r>
              <a:rPr dirty="0" sz="1450" spc="-15" b="1">
                <a:latin typeface="Times New Roman"/>
                <a:cs typeface="Times New Roman"/>
              </a:rPr>
              <a:t>CHAPTER </a:t>
            </a:r>
            <a:r>
              <a:rPr dirty="0" sz="1450" spc="-10" b="1">
                <a:latin typeface="Times New Roman"/>
                <a:cs typeface="Times New Roman"/>
              </a:rPr>
              <a:t>VI. The </a:t>
            </a:r>
            <a:r>
              <a:rPr dirty="0" sz="1450" spc="-20" b="1">
                <a:latin typeface="Times New Roman"/>
                <a:cs typeface="Times New Roman"/>
              </a:rPr>
              <a:t>Tribulations </a:t>
            </a:r>
            <a:r>
              <a:rPr dirty="0" sz="1450" spc="-5" b="1">
                <a:latin typeface="Times New Roman"/>
                <a:cs typeface="Times New Roman"/>
              </a:rPr>
              <a:t>of </a:t>
            </a:r>
            <a:r>
              <a:rPr dirty="0" sz="1450" spc="-10" b="1">
                <a:latin typeface="Times New Roman"/>
                <a:cs typeface="Times New Roman"/>
              </a:rPr>
              <a:t>Morris: Part the</a:t>
            </a:r>
            <a:r>
              <a:rPr dirty="0" sz="1450" spc="50" b="1">
                <a:latin typeface="Times New Roman"/>
                <a:cs typeface="Times New Roman"/>
              </a:rPr>
              <a:t> </a:t>
            </a:r>
            <a:r>
              <a:rPr dirty="0" sz="1450" spc="-10" b="1">
                <a:latin typeface="Times New Roman"/>
                <a:cs typeface="Times New Roman"/>
              </a:rPr>
              <a:t>First</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As the hansom span through the streets </a:t>
            </a:r>
            <a:r>
              <a:rPr dirty="0" sz="1450" spc="-5">
                <a:latin typeface="Times New Roman"/>
                <a:cs typeface="Times New Roman"/>
              </a:rPr>
              <a:t>of </a:t>
            </a:r>
            <a:r>
              <a:rPr dirty="0" sz="1450" spc="-10">
                <a:latin typeface="Times New Roman"/>
                <a:cs typeface="Times New Roman"/>
              </a:rPr>
              <a:t>London, Morris </a:t>
            </a:r>
            <a:r>
              <a:rPr dirty="0" sz="1450" spc="-5">
                <a:latin typeface="Times New Roman"/>
                <a:cs typeface="Times New Roman"/>
              </a:rPr>
              <a:t>sought </a:t>
            </a:r>
            <a:r>
              <a:rPr dirty="0" sz="1450" spc="-10">
                <a:latin typeface="Times New Roman"/>
                <a:cs typeface="Times New Roman"/>
              </a:rPr>
              <a:t>to rally  the forces </a:t>
            </a:r>
            <a:r>
              <a:rPr dirty="0" sz="1450" spc="-5">
                <a:latin typeface="Times New Roman"/>
                <a:cs typeface="Times New Roman"/>
              </a:rPr>
              <a:t>of </a:t>
            </a:r>
            <a:r>
              <a:rPr dirty="0" sz="1450" spc="-10">
                <a:latin typeface="Times New Roman"/>
                <a:cs typeface="Times New Roman"/>
              </a:rPr>
              <a:t>his mind. The water-butt with the dead </a:t>
            </a:r>
            <a:r>
              <a:rPr dirty="0" sz="1450" spc="-5">
                <a:latin typeface="Times New Roman"/>
                <a:cs typeface="Times New Roman"/>
              </a:rPr>
              <a:t>body </a:t>
            </a:r>
            <a:r>
              <a:rPr dirty="0" sz="1450" spc="-10">
                <a:latin typeface="Times New Roman"/>
                <a:cs typeface="Times New Roman"/>
              </a:rPr>
              <a:t>had miscarried, and  it was essential to recover it. So much was clear; and if, </a:t>
            </a:r>
            <a:r>
              <a:rPr dirty="0" sz="1450" spc="-5">
                <a:latin typeface="Times New Roman"/>
                <a:cs typeface="Times New Roman"/>
              </a:rPr>
              <a:t>by </a:t>
            </a:r>
            <a:r>
              <a:rPr dirty="0" sz="1450" spc="-10">
                <a:latin typeface="Times New Roman"/>
                <a:cs typeface="Times New Roman"/>
              </a:rPr>
              <a:t>some blest </a:t>
            </a:r>
            <a:r>
              <a:rPr dirty="0" sz="1450" spc="-5">
                <a:latin typeface="Times New Roman"/>
                <a:cs typeface="Times New Roman"/>
              </a:rPr>
              <a:t>good  </a:t>
            </a:r>
            <a:r>
              <a:rPr dirty="0" sz="1450" spc="-10">
                <a:latin typeface="Times New Roman"/>
                <a:cs typeface="Times New Roman"/>
              </a:rPr>
              <a:t>fortune, it was still at the station, all might </a:t>
            </a:r>
            <a:r>
              <a:rPr dirty="0" sz="1450" spc="-5">
                <a:latin typeface="Times New Roman"/>
                <a:cs typeface="Times New Roman"/>
              </a:rPr>
              <a:t>be </a:t>
            </a:r>
            <a:r>
              <a:rPr dirty="0" sz="1450" spc="-10">
                <a:latin typeface="Times New Roman"/>
                <a:cs typeface="Times New Roman"/>
              </a:rPr>
              <a:t>well. If it had been sent </a:t>
            </a:r>
            <a:r>
              <a:rPr dirty="0" sz="1450" spc="-5">
                <a:latin typeface="Times New Roman"/>
                <a:cs typeface="Times New Roman"/>
              </a:rPr>
              <a:t>out,  </a:t>
            </a:r>
            <a:r>
              <a:rPr dirty="0" sz="1450" spc="-15">
                <a:latin typeface="Times New Roman"/>
                <a:cs typeface="Times New Roman"/>
              </a:rPr>
              <a:t>however, </a:t>
            </a:r>
            <a:r>
              <a:rPr dirty="0" sz="1450" spc="-10">
                <a:latin typeface="Times New Roman"/>
                <a:cs typeface="Times New Roman"/>
              </a:rPr>
              <a:t>if it were already in the hands </a:t>
            </a:r>
            <a:r>
              <a:rPr dirty="0" sz="1450" spc="-5">
                <a:latin typeface="Times New Roman"/>
                <a:cs typeface="Times New Roman"/>
              </a:rPr>
              <a:t>of </a:t>
            </a:r>
            <a:r>
              <a:rPr dirty="0" sz="1450" spc="-10">
                <a:latin typeface="Times New Roman"/>
                <a:cs typeface="Times New Roman"/>
              </a:rPr>
              <a:t>some wrong person, matters looked  more ominous. People who receive unexplained packages are usually keen to  have them open; the example </a:t>
            </a:r>
            <a:r>
              <a:rPr dirty="0" sz="1450" spc="-5">
                <a:latin typeface="Times New Roman"/>
                <a:cs typeface="Times New Roman"/>
              </a:rPr>
              <a:t>of </a:t>
            </a:r>
            <a:r>
              <a:rPr dirty="0" sz="1450" spc="-10">
                <a:latin typeface="Times New Roman"/>
                <a:cs typeface="Times New Roman"/>
              </a:rPr>
              <a:t>Miss Hazeltine (whom </a:t>
            </a:r>
            <a:r>
              <a:rPr dirty="0" sz="1450" spc="-5">
                <a:latin typeface="Times New Roman"/>
                <a:cs typeface="Times New Roman"/>
              </a:rPr>
              <a:t>he </a:t>
            </a:r>
            <a:r>
              <a:rPr dirty="0" sz="1450" spc="-10">
                <a:latin typeface="Times New Roman"/>
                <a:cs typeface="Times New Roman"/>
              </a:rPr>
              <a:t>cursed again) was  there to remind him </a:t>
            </a:r>
            <a:r>
              <a:rPr dirty="0" sz="1450" spc="-5">
                <a:latin typeface="Times New Roman"/>
                <a:cs typeface="Times New Roman"/>
              </a:rPr>
              <a:t>of </a:t>
            </a:r>
            <a:r>
              <a:rPr dirty="0" sz="1450" spc="-10">
                <a:latin typeface="Times New Roman"/>
                <a:cs typeface="Times New Roman"/>
              </a:rPr>
              <a:t>the circumstance; and if anyone had opened the </a:t>
            </a:r>
            <a:r>
              <a:rPr dirty="0" sz="1450" spc="-15">
                <a:latin typeface="Times New Roman"/>
                <a:cs typeface="Times New Roman"/>
              </a:rPr>
              <a:t>water-  </a:t>
            </a:r>
            <a:r>
              <a:rPr dirty="0" sz="1450" spc="-10">
                <a:latin typeface="Times New Roman"/>
                <a:cs typeface="Times New Roman"/>
              </a:rPr>
              <a:t>butt—‘O Lord!’ cried Morris at the thought, and carried his hand to his damp  forehead.</a:t>
            </a:r>
            <a:r>
              <a:rPr dirty="0" sz="1450" spc="7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private</a:t>
            </a:r>
            <a:r>
              <a:rPr dirty="0" sz="1450" spc="85">
                <a:latin typeface="Times New Roman"/>
                <a:cs typeface="Times New Roman"/>
              </a:rPr>
              <a:t> </a:t>
            </a:r>
            <a:r>
              <a:rPr dirty="0" sz="1450" spc="-10">
                <a:latin typeface="Times New Roman"/>
                <a:cs typeface="Times New Roman"/>
              </a:rPr>
              <a:t>conception</a:t>
            </a:r>
            <a:r>
              <a:rPr dirty="0" sz="1450" spc="80">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any</a:t>
            </a:r>
            <a:r>
              <a:rPr dirty="0" sz="1450" spc="85">
                <a:latin typeface="Times New Roman"/>
                <a:cs typeface="Times New Roman"/>
              </a:rPr>
              <a:t> </a:t>
            </a:r>
            <a:r>
              <a:rPr dirty="0" sz="1450" spc="-10">
                <a:latin typeface="Times New Roman"/>
                <a:cs typeface="Times New Roman"/>
              </a:rPr>
              <a:t>breach</a:t>
            </a:r>
            <a:r>
              <a:rPr dirty="0" sz="1450" spc="80">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law</a:t>
            </a:r>
            <a:r>
              <a:rPr dirty="0" sz="1450" spc="80">
                <a:latin typeface="Times New Roman"/>
                <a:cs typeface="Times New Roman"/>
              </a:rPr>
              <a:t> </a:t>
            </a:r>
            <a:r>
              <a:rPr dirty="0" sz="1450" spc="-10">
                <a:latin typeface="Times New Roman"/>
                <a:cs typeface="Times New Roman"/>
              </a:rPr>
              <a:t>is</a:t>
            </a:r>
            <a:r>
              <a:rPr dirty="0" sz="1450" spc="85">
                <a:latin typeface="Times New Roman"/>
                <a:cs typeface="Times New Roman"/>
              </a:rPr>
              <a:t> </a:t>
            </a:r>
            <a:r>
              <a:rPr dirty="0" sz="1450" spc="-10">
                <a:latin typeface="Times New Roman"/>
                <a:cs typeface="Times New Roman"/>
              </a:rPr>
              <a:t>apt</a:t>
            </a:r>
            <a:r>
              <a:rPr dirty="0" sz="1450" spc="7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inspiriting,</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While Joseph was thus building himself </a:t>
            </a:r>
            <a:r>
              <a:rPr dirty="0" sz="1450" spc="-5">
                <a:latin typeface="Times New Roman"/>
                <a:cs typeface="Times New Roman"/>
              </a:rPr>
              <a:t>up a </a:t>
            </a:r>
            <a:r>
              <a:rPr dirty="0" sz="1450" spc="-10">
                <a:latin typeface="Times New Roman"/>
                <a:cs typeface="Times New Roman"/>
              </a:rPr>
              <a:t>reputation among the more  cultivated portion </a:t>
            </a:r>
            <a:r>
              <a:rPr dirty="0" sz="1450" spc="-5">
                <a:latin typeface="Times New Roman"/>
                <a:cs typeface="Times New Roman"/>
              </a:rPr>
              <a:t>of </a:t>
            </a:r>
            <a:r>
              <a:rPr dirty="0" sz="1450" spc="-10">
                <a:latin typeface="Times New Roman"/>
                <a:cs typeface="Times New Roman"/>
              </a:rPr>
              <a:t>the ignorant, his domestic life was suddenly  overwhelmed </a:t>
            </a:r>
            <a:r>
              <a:rPr dirty="0" sz="1450" spc="-5">
                <a:latin typeface="Times New Roman"/>
                <a:cs typeface="Times New Roman"/>
              </a:rPr>
              <a:t>by </a:t>
            </a:r>
            <a:r>
              <a:rPr dirty="0" sz="1450" spc="-10">
                <a:latin typeface="Times New Roman"/>
                <a:cs typeface="Times New Roman"/>
              </a:rPr>
              <a:t>orphans. The death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younger </a:t>
            </a:r>
            <a:r>
              <a:rPr dirty="0" sz="1450" spc="-10">
                <a:latin typeface="Times New Roman"/>
                <a:cs typeface="Times New Roman"/>
              </a:rPr>
              <a:t>brother Jacob saddled him  with the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two </a:t>
            </a:r>
            <a:r>
              <a:rPr dirty="0" sz="1450" spc="-5">
                <a:latin typeface="Times New Roman"/>
                <a:cs typeface="Times New Roman"/>
              </a:rPr>
              <a:t>boys, </a:t>
            </a:r>
            <a:r>
              <a:rPr dirty="0" sz="1450" spc="-10">
                <a:latin typeface="Times New Roman"/>
                <a:cs typeface="Times New Roman"/>
              </a:rPr>
              <a:t>Morris and </a:t>
            </a:r>
            <a:r>
              <a:rPr dirty="0" sz="1450" spc="-5">
                <a:latin typeface="Times New Roman"/>
                <a:cs typeface="Times New Roman"/>
              </a:rPr>
              <a:t>John; </a:t>
            </a:r>
            <a:r>
              <a:rPr dirty="0" sz="1450" spc="-10">
                <a:latin typeface="Times New Roman"/>
                <a:cs typeface="Times New Roman"/>
              </a:rPr>
              <a:t>and in the course </a:t>
            </a:r>
            <a:r>
              <a:rPr dirty="0" sz="1450" spc="-5">
                <a:latin typeface="Times New Roman"/>
                <a:cs typeface="Times New Roman"/>
              </a:rPr>
              <a:t>of </a:t>
            </a:r>
            <a:r>
              <a:rPr dirty="0" sz="1450" spc="-10">
                <a:latin typeface="Times New Roman"/>
                <a:cs typeface="Times New Roman"/>
              </a:rPr>
              <a:t>the same  year his family was still further swelled </a:t>
            </a:r>
            <a:r>
              <a:rPr dirty="0" sz="1450" spc="-5">
                <a:latin typeface="Times New Roman"/>
                <a:cs typeface="Times New Roman"/>
              </a:rPr>
              <a:t>by </a:t>
            </a:r>
            <a:r>
              <a:rPr dirty="0" sz="1450" spc="-10">
                <a:latin typeface="Times New Roman"/>
                <a:cs typeface="Times New Roman"/>
              </a:rPr>
              <a:t>the addition </a:t>
            </a:r>
            <a:r>
              <a:rPr dirty="0" sz="1450" spc="-5">
                <a:latin typeface="Times New Roman"/>
                <a:cs typeface="Times New Roman"/>
              </a:rPr>
              <a:t>of a </a:t>
            </a:r>
            <a:r>
              <a:rPr dirty="0" sz="1450" spc="-10">
                <a:latin typeface="Times New Roman"/>
                <a:cs typeface="Times New Roman"/>
              </a:rPr>
              <a:t>little girl, the  daughter </a:t>
            </a:r>
            <a:r>
              <a:rPr dirty="0" sz="1450" spc="-5">
                <a:latin typeface="Times New Roman"/>
                <a:cs typeface="Times New Roman"/>
              </a:rPr>
              <a:t>of </a:t>
            </a:r>
            <a:r>
              <a:rPr dirty="0" sz="1450" spc="-10">
                <a:latin typeface="Times New Roman"/>
                <a:cs typeface="Times New Roman"/>
              </a:rPr>
              <a:t>John Henry Hazeltine, Esq.,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small property and  fewer friends. He had met Joseph only once, at </a:t>
            </a:r>
            <a:r>
              <a:rPr dirty="0" sz="1450" spc="-5">
                <a:latin typeface="Times New Roman"/>
                <a:cs typeface="Times New Roman"/>
              </a:rPr>
              <a:t>a </a:t>
            </a:r>
            <a:r>
              <a:rPr dirty="0" sz="1450" spc="-10">
                <a:latin typeface="Times New Roman"/>
                <a:cs typeface="Times New Roman"/>
              </a:rPr>
              <a:t>lecture-hall in Holloway; </a:t>
            </a:r>
            <a:r>
              <a:rPr dirty="0" sz="1450" spc="-5">
                <a:latin typeface="Times New Roman"/>
                <a:cs typeface="Times New Roman"/>
              </a:rPr>
              <a:t>but  </a:t>
            </a:r>
            <a:r>
              <a:rPr dirty="0" sz="1450" spc="-10">
                <a:latin typeface="Times New Roman"/>
                <a:cs typeface="Times New Roman"/>
              </a:rPr>
              <a:t>from that formative experience </a:t>
            </a:r>
            <a:r>
              <a:rPr dirty="0" sz="1450" spc="-5">
                <a:latin typeface="Times New Roman"/>
                <a:cs typeface="Times New Roman"/>
              </a:rPr>
              <a:t>he </a:t>
            </a:r>
            <a:r>
              <a:rPr dirty="0" sz="1450" spc="-10">
                <a:latin typeface="Times New Roman"/>
                <a:cs typeface="Times New Roman"/>
              </a:rPr>
              <a:t>returned home to make </a:t>
            </a:r>
            <a:r>
              <a:rPr dirty="0" sz="1450" spc="-5">
                <a:latin typeface="Times New Roman"/>
                <a:cs typeface="Times New Roman"/>
              </a:rPr>
              <a:t>a </a:t>
            </a:r>
            <a:r>
              <a:rPr dirty="0" sz="1450" spc="-10">
                <a:latin typeface="Times New Roman"/>
                <a:cs typeface="Times New Roman"/>
              </a:rPr>
              <a:t>new will, and  consign his daughter and her fortune to the </a:t>
            </a:r>
            <a:r>
              <a:rPr dirty="0" sz="1450" spc="-20">
                <a:latin typeface="Times New Roman"/>
                <a:cs typeface="Times New Roman"/>
              </a:rPr>
              <a:t>lecturer. </a:t>
            </a:r>
            <a:r>
              <a:rPr dirty="0" sz="1450" spc="-10">
                <a:latin typeface="Times New Roman"/>
                <a:cs typeface="Times New Roman"/>
              </a:rPr>
              <a:t>Joseph had </a:t>
            </a:r>
            <a:r>
              <a:rPr dirty="0" sz="1450" spc="-5">
                <a:latin typeface="Times New Roman"/>
                <a:cs typeface="Times New Roman"/>
              </a:rPr>
              <a:t>a </a:t>
            </a:r>
            <a:r>
              <a:rPr dirty="0" sz="1450" spc="-10">
                <a:latin typeface="Times New Roman"/>
                <a:cs typeface="Times New Roman"/>
              </a:rPr>
              <a:t>kindly  disposition; and yet it was </a:t>
            </a:r>
            <a:r>
              <a:rPr dirty="0" sz="1450" spc="-5">
                <a:latin typeface="Times New Roman"/>
                <a:cs typeface="Times New Roman"/>
              </a:rPr>
              <a:t>not </a:t>
            </a:r>
            <a:r>
              <a:rPr dirty="0" sz="1450" spc="-10">
                <a:latin typeface="Times New Roman"/>
                <a:cs typeface="Times New Roman"/>
              </a:rPr>
              <a:t>without reluctance that </a:t>
            </a:r>
            <a:r>
              <a:rPr dirty="0" sz="1450" spc="-5">
                <a:latin typeface="Times New Roman"/>
                <a:cs typeface="Times New Roman"/>
              </a:rPr>
              <a:t>he </a:t>
            </a:r>
            <a:r>
              <a:rPr dirty="0" sz="1450" spc="-10">
                <a:latin typeface="Times New Roman"/>
                <a:cs typeface="Times New Roman"/>
              </a:rPr>
              <a:t>accepted this new  </a:t>
            </a:r>
            <a:r>
              <a:rPr dirty="0" sz="1450" spc="-15">
                <a:latin typeface="Times New Roman"/>
                <a:cs typeface="Times New Roman"/>
              </a:rPr>
              <a:t>responsibility, </a:t>
            </a:r>
            <a:r>
              <a:rPr dirty="0" sz="1450" spc="-10">
                <a:latin typeface="Times New Roman"/>
                <a:cs typeface="Times New Roman"/>
              </a:rPr>
              <a:t>advertised for </a:t>
            </a:r>
            <a:r>
              <a:rPr dirty="0" sz="1450" spc="-5">
                <a:latin typeface="Times New Roman"/>
                <a:cs typeface="Times New Roman"/>
              </a:rPr>
              <a:t>a </a:t>
            </a:r>
            <a:r>
              <a:rPr dirty="0" sz="1450" spc="-10">
                <a:latin typeface="Times New Roman"/>
                <a:cs typeface="Times New Roman"/>
              </a:rPr>
              <a:t>nurse, and purchased </a:t>
            </a:r>
            <a:r>
              <a:rPr dirty="0" sz="1450" spc="-5">
                <a:latin typeface="Times New Roman"/>
                <a:cs typeface="Times New Roman"/>
              </a:rPr>
              <a:t>a </a:t>
            </a:r>
            <a:r>
              <a:rPr dirty="0" sz="1450" spc="-10">
                <a:latin typeface="Times New Roman"/>
                <a:cs typeface="Times New Roman"/>
              </a:rPr>
              <a:t>second-hand  </a:t>
            </a:r>
            <a:r>
              <a:rPr dirty="0" sz="1450" spc="-15">
                <a:latin typeface="Times New Roman"/>
                <a:cs typeface="Times New Roman"/>
              </a:rPr>
              <a:t>perambulator. </a:t>
            </a:r>
            <a:r>
              <a:rPr dirty="0" sz="1450" spc="-10">
                <a:latin typeface="Times New Roman"/>
                <a:cs typeface="Times New Roman"/>
              </a:rPr>
              <a:t>Morris and John </a:t>
            </a:r>
            <a:r>
              <a:rPr dirty="0" sz="1450" spc="-5">
                <a:latin typeface="Times New Roman"/>
                <a:cs typeface="Times New Roman"/>
              </a:rPr>
              <a:t>he </a:t>
            </a:r>
            <a:r>
              <a:rPr dirty="0" sz="1450" spc="-10">
                <a:latin typeface="Times New Roman"/>
                <a:cs typeface="Times New Roman"/>
              </a:rPr>
              <a:t>made more readily welcome; </a:t>
            </a:r>
            <a:r>
              <a:rPr dirty="0" sz="1450" spc="-5">
                <a:latin typeface="Times New Roman"/>
                <a:cs typeface="Times New Roman"/>
              </a:rPr>
              <a:t>not </a:t>
            </a:r>
            <a:r>
              <a:rPr dirty="0" sz="1450" spc="-10">
                <a:latin typeface="Times New Roman"/>
                <a:cs typeface="Times New Roman"/>
              </a:rPr>
              <a:t>so much  because </a:t>
            </a:r>
            <a:r>
              <a:rPr dirty="0" sz="1450" spc="-5">
                <a:latin typeface="Times New Roman"/>
                <a:cs typeface="Times New Roman"/>
              </a:rPr>
              <a:t>of </a:t>
            </a:r>
            <a:r>
              <a:rPr dirty="0" sz="1450" spc="-10">
                <a:latin typeface="Times New Roman"/>
                <a:cs typeface="Times New Roman"/>
              </a:rPr>
              <a:t>the tie </a:t>
            </a:r>
            <a:r>
              <a:rPr dirty="0" sz="1450" spc="-5">
                <a:latin typeface="Times New Roman"/>
                <a:cs typeface="Times New Roman"/>
              </a:rPr>
              <a:t>of </a:t>
            </a:r>
            <a:r>
              <a:rPr dirty="0" sz="1450" spc="-10">
                <a:latin typeface="Times New Roman"/>
                <a:cs typeface="Times New Roman"/>
              </a:rPr>
              <a:t>consanguinity as because the leather business (in which  </a:t>
            </a:r>
            <a:r>
              <a:rPr dirty="0" sz="1450" spc="-5">
                <a:latin typeface="Times New Roman"/>
                <a:cs typeface="Times New Roman"/>
              </a:rPr>
              <a:t>he </a:t>
            </a:r>
            <a:r>
              <a:rPr dirty="0" sz="1450" spc="-10">
                <a:latin typeface="Times New Roman"/>
                <a:cs typeface="Times New Roman"/>
              </a:rPr>
              <a:t>hastened to invest their fortune </a:t>
            </a:r>
            <a:r>
              <a:rPr dirty="0" sz="1450" spc="-5">
                <a:latin typeface="Times New Roman"/>
                <a:cs typeface="Times New Roman"/>
              </a:rPr>
              <a:t>of </a:t>
            </a:r>
            <a:r>
              <a:rPr dirty="0" sz="1450" spc="-10">
                <a:latin typeface="Times New Roman"/>
                <a:cs typeface="Times New Roman"/>
              </a:rPr>
              <a:t>thirty thousand </a:t>
            </a:r>
            <a:r>
              <a:rPr dirty="0" sz="1450" spc="-5">
                <a:latin typeface="Times New Roman"/>
                <a:cs typeface="Times New Roman"/>
              </a:rPr>
              <a:t>pounds) </a:t>
            </a:r>
            <a:r>
              <a:rPr dirty="0" sz="1450" spc="-10">
                <a:latin typeface="Times New Roman"/>
                <a:cs typeface="Times New Roman"/>
              </a:rPr>
              <a:t>had recently  exhibited inexplicable symptoms </a:t>
            </a:r>
            <a:r>
              <a:rPr dirty="0" sz="1450" spc="-5">
                <a:latin typeface="Times New Roman"/>
                <a:cs typeface="Times New Roman"/>
              </a:rPr>
              <a:t>of </a:t>
            </a:r>
            <a:r>
              <a:rPr dirty="0" sz="1450" spc="-10">
                <a:latin typeface="Times New Roman"/>
                <a:cs typeface="Times New Roman"/>
              </a:rPr>
              <a:t>decline. A </a:t>
            </a:r>
            <a:r>
              <a:rPr dirty="0" sz="1450" spc="-5">
                <a:latin typeface="Times New Roman"/>
                <a:cs typeface="Times New Roman"/>
              </a:rPr>
              <a:t>young but </a:t>
            </a:r>
            <a:r>
              <a:rPr dirty="0" sz="1450" spc="-10">
                <a:latin typeface="Times New Roman"/>
                <a:cs typeface="Times New Roman"/>
              </a:rPr>
              <a:t>capable Scot was  chosen as manager to the enterprise, and the cares </a:t>
            </a:r>
            <a:r>
              <a:rPr dirty="0" sz="1450" spc="-5">
                <a:latin typeface="Times New Roman"/>
                <a:cs typeface="Times New Roman"/>
              </a:rPr>
              <a:t>of </a:t>
            </a:r>
            <a:r>
              <a:rPr dirty="0" sz="1450" spc="-10">
                <a:latin typeface="Times New Roman"/>
                <a:cs typeface="Times New Roman"/>
              </a:rPr>
              <a:t>business never again  </a:t>
            </a:r>
            <a:r>
              <a:rPr dirty="0" sz="1450" spc="-15">
                <a:latin typeface="Times New Roman"/>
                <a:cs typeface="Times New Roman"/>
              </a:rPr>
              <a:t>afflicted </a:t>
            </a:r>
            <a:r>
              <a:rPr dirty="0" sz="1450" spc="-10">
                <a:latin typeface="Times New Roman"/>
                <a:cs typeface="Times New Roman"/>
              </a:rPr>
              <a:t>Joseph </a:t>
            </a:r>
            <a:r>
              <a:rPr dirty="0" sz="1450" spc="-20">
                <a:latin typeface="Times New Roman"/>
                <a:cs typeface="Times New Roman"/>
              </a:rPr>
              <a:t>Finsbury. </a:t>
            </a:r>
            <a:r>
              <a:rPr dirty="0" sz="1450" spc="-10">
                <a:latin typeface="Times New Roman"/>
                <a:cs typeface="Times New Roman"/>
              </a:rPr>
              <a:t>Leaving his </a:t>
            </a:r>
            <a:r>
              <a:rPr dirty="0" sz="1450" spc="-15">
                <a:latin typeface="Times New Roman"/>
                <a:cs typeface="Times New Roman"/>
              </a:rPr>
              <a:t>charges </a:t>
            </a:r>
            <a:r>
              <a:rPr dirty="0" sz="1450" spc="-10">
                <a:latin typeface="Times New Roman"/>
                <a:cs typeface="Times New Roman"/>
              </a:rPr>
              <a:t>in the hands </a:t>
            </a:r>
            <a:r>
              <a:rPr dirty="0" sz="1450" spc="-5">
                <a:latin typeface="Times New Roman"/>
                <a:cs typeface="Times New Roman"/>
              </a:rPr>
              <a:t>of </a:t>
            </a:r>
            <a:r>
              <a:rPr dirty="0" sz="1450" spc="-10">
                <a:latin typeface="Times New Roman"/>
                <a:cs typeface="Times New Roman"/>
              </a:rPr>
              <a:t>the capable Scot  (who was married), </a:t>
            </a:r>
            <a:r>
              <a:rPr dirty="0" sz="1450" spc="-5">
                <a:latin typeface="Times New Roman"/>
                <a:cs typeface="Times New Roman"/>
              </a:rPr>
              <a:t>he </a:t>
            </a:r>
            <a:r>
              <a:rPr dirty="0" sz="1450" spc="-10">
                <a:latin typeface="Times New Roman"/>
                <a:cs typeface="Times New Roman"/>
              </a:rPr>
              <a:t>began his extensive travels </a:t>
            </a:r>
            <a:r>
              <a:rPr dirty="0" sz="1450" spc="-5">
                <a:latin typeface="Times New Roman"/>
                <a:cs typeface="Times New Roman"/>
              </a:rPr>
              <a:t>on </a:t>
            </a:r>
            <a:r>
              <a:rPr dirty="0" sz="1450" spc="-10">
                <a:latin typeface="Times New Roman"/>
                <a:cs typeface="Times New Roman"/>
              </a:rPr>
              <a:t>the Continent and in  Asia </a:t>
            </a:r>
            <a:r>
              <a:rPr dirty="0" sz="1450" spc="-25">
                <a:latin typeface="Times New Roman"/>
                <a:cs typeface="Times New Roman"/>
              </a:rPr>
              <a:t>Minor.</a:t>
            </a:r>
            <a:endParaRPr sz="1450">
              <a:latin typeface="Times New Roman"/>
              <a:cs typeface="Times New Roman"/>
            </a:endParaRPr>
          </a:p>
          <a:p>
            <a:pPr algn="just" marL="12700" marR="5715" indent="255904">
              <a:lnSpc>
                <a:spcPts val="1730"/>
              </a:lnSpc>
              <a:spcBef>
                <a:spcPts val="76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polyglot </a:t>
            </a:r>
            <a:r>
              <a:rPr dirty="0" sz="1450" spc="-20">
                <a:latin typeface="Times New Roman"/>
                <a:cs typeface="Times New Roman"/>
              </a:rPr>
              <a:t>Testament </a:t>
            </a:r>
            <a:r>
              <a:rPr dirty="0" sz="1450" spc="-10">
                <a:latin typeface="Times New Roman"/>
                <a:cs typeface="Times New Roman"/>
              </a:rPr>
              <a:t>in </a:t>
            </a:r>
            <a:r>
              <a:rPr dirty="0" sz="1450" spc="-5">
                <a:latin typeface="Times New Roman"/>
                <a:cs typeface="Times New Roman"/>
              </a:rPr>
              <a:t>one </a:t>
            </a:r>
            <a:r>
              <a:rPr dirty="0" sz="1450" spc="-10">
                <a:latin typeface="Times New Roman"/>
                <a:cs typeface="Times New Roman"/>
              </a:rPr>
              <a:t>hand and </a:t>
            </a:r>
            <a:r>
              <a:rPr dirty="0" sz="1450" spc="-5">
                <a:latin typeface="Times New Roman"/>
                <a:cs typeface="Times New Roman"/>
              </a:rPr>
              <a:t>a </a:t>
            </a:r>
            <a:r>
              <a:rPr dirty="0" sz="1450" spc="-10">
                <a:latin typeface="Times New Roman"/>
                <a:cs typeface="Times New Roman"/>
              </a:rPr>
              <a:t>phrase-book in the </a:t>
            </a:r>
            <a:r>
              <a:rPr dirty="0" sz="1450" spc="-20">
                <a:latin typeface="Times New Roman"/>
                <a:cs typeface="Times New Roman"/>
              </a:rPr>
              <a:t>other, </a:t>
            </a:r>
            <a:r>
              <a:rPr dirty="0" sz="1450" spc="-5">
                <a:latin typeface="Times New Roman"/>
                <a:cs typeface="Times New Roman"/>
              </a:rPr>
              <a:t>he  </a:t>
            </a:r>
            <a:r>
              <a:rPr dirty="0" sz="1450" spc="-10">
                <a:latin typeface="Times New Roman"/>
                <a:cs typeface="Times New Roman"/>
              </a:rPr>
              <a:t>groped his way among the speakers </a:t>
            </a:r>
            <a:r>
              <a:rPr dirty="0" sz="1450" spc="-5">
                <a:latin typeface="Times New Roman"/>
                <a:cs typeface="Times New Roman"/>
              </a:rPr>
              <a:t>of </a:t>
            </a:r>
            <a:r>
              <a:rPr dirty="0" sz="1450" spc="-10">
                <a:latin typeface="Times New Roman"/>
                <a:cs typeface="Times New Roman"/>
              </a:rPr>
              <a:t>eleven European languages. The first </a:t>
            </a:r>
            <a:r>
              <a:rPr dirty="0" sz="1450" spc="-5">
                <a:latin typeface="Times New Roman"/>
                <a:cs typeface="Times New Roman"/>
              </a:rPr>
              <a:t>of  </a:t>
            </a:r>
            <a:r>
              <a:rPr dirty="0" sz="1450" spc="-10">
                <a:latin typeface="Times New Roman"/>
                <a:cs typeface="Times New Roman"/>
              </a:rPr>
              <a:t>these guides is hardly applicable to the purposes </a:t>
            </a:r>
            <a:r>
              <a:rPr dirty="0" sz="1450" spc="-5">
                <a:latin typeface="Times New Roman"/>
                <a:cs typeface="Times New Roman"/>
              </a:rPr>
              <a:t>of </a:t>
            </a:r>
            <a:r>
              <a:rPr dirty="0" sz="1450" spc="-10">
                <a:latin typeface="Times New Roman"/>
                <a:cs typeface="Times New Roman"/>
              </a:rPr>
              <a:t>the philosophic </a:t>
            </a:r>
            <a:r>
              <a:rPr dirty="0" sz="1450" spc="-15">
                <a:latin typeface="Times New Roman"/>
                <a:cs typeface="Times New Roman"/>
              </a:rPr>
              <a:t>traveller,  </a:t>
            </a:r>
            <a:r>
              <a:rPr dirty="0" sz="1450" spc="-10">
                <a:latin typeface="Times New Roman"/>
                <a:cs typeface="Times New Roman"/>
              </a:rPr>
              <a:t>and even the second is designed more expressly for the tourist than for the  expert in life. But </a:t>
            </a:r>
            <a:r>
              <a:rPr dirty="0" sz="1450" spc="-5">
                <a:latin typeface="Times New Roman"/>
                <a:cs typeface="Times New Roman"/>
              </a:rPr>
              <a:t>he </a:t>
            </a:r>
            <a:r>
              <a:rPr dirty="0" sz="1450" spc="-10">
                <a:latin typeface="Times New Roman"/>
                <a:cs typeface="Times New Roman"/>
              </a:rPr>
              <a:t>pressed interpreters into his service—whenever </a:t>
            </a:r>
            <a:r>
              <a:rPr dirty="0" sz="1450" spc="-5">
                <a:latin typeface="Times New Roman"/>
                <a:cs typeface="Times New Roman"/>
              </a:rPr>
              <a:t>he </a:t>
            </a:r>
            <a:r>
              <a:rPr dirty="0" sz="1450" spc="-10">
                <a:latin typeface="Times New Roman"/>
                <a:cs typeface="Times New Roman"/>
              </a:rPr>
              <a:t>could  get their services for nothing—and </a:t>
            </a:r>
            <a:r>
              <a:rPr dirty="0" sz="1450" spc="-5">
                <a:latin typeface="Times New Roman"/>
                <a:cs typeface="Times New Roman"/>
              </a:rPr>
              <a:t>by one </a:t>
            </a:r>
            <a:r>
              <a:rPr dirty="0" sz="1450" spc="-10">
                <a:latin typeface="Times New Roman"/>
                <a:cs typeface="Times New Roman"/>
              </a:rPr>
              <a:t>means and another filled many  notebooks with the results </a:t>
            </a:r>
            <a:r>
              <a:rPr dirty="0" sz="1450" spc="-5">
                <a:latin typeface="Times New Roman"/>
                <a:cs typeface="Times New Roman"/>
              </a:rPr>
              <a:t>of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researches.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In these wanderings </a:t>
            </a:r>
            <a:r>
              <a:rPr dirty="0" sz="1450" spc="-5">
                <a:latin typeface="Times New Roman"/>
                <a:cs typeface="Times New Roman"/>
              </a:rPr>
              <a:t>he </a:t>
            </a:r>
            <a:r>
              <a:rPr dirty="0" sz="1450" spc="-10">
                <a:latin typeface="Times New Roman"/>
                <a:cs typeface="Times New Roman"/>
              </a:rPr>
              <a:t>spent several years, and only returned to England  when the increasing age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charges </a:t>
            </a:r>
            <a:r>
              <a:rPr dirty="0" sz="1450" spc="-10">
                <a:latin typeface="Times New Roman"/>
                <a:cs typeface="Times New Roman"/>
              </a:rPr>
              <a:t>needed his attention. The two lads had  been placed in </a:t>
            </a:r>
            <a:r>
              <a:rPr dirty="0" sz="1450" spc="-5">
                <a:latin typeface="Times New Roman"/>
                <a:cs typeface="Times New Roman"/>
              </a:rPr>
              <a:t>a good but </a:t>
            </a:r>
            <a:r>
              <a:rPr dirty="0" sz="1450" spc="-10">
                <a:latin typeface="Times New Roman"/>
                <a:cs typeface="Times New Roman"/>
              </a:rPr>
              <a:t>economical school, where they had received </a:t>
            </a:r>
            <a:r>
              <a:rPr dirty="0" sz="1450" spc="-5">
                <a:latin typeface="Times New Roman"/>
                <a:cs typeface="Times New Roman"/>
              </a:rPr>
              <a:t>a </a:t>
            </a:r>
            <a:r>
              <a:rPr dirty="0" sz="1450" spc="-10">
                <a:latin typeface="Times New Roman"/>
                <a:cs typeface="Times New Roman"/>
              </a:rPr>
              <a:t>sound  commercial education; which was somewhat awkward, as the leather business  was </a:t>
            </a:r>
            <a:r>
              <a:rPr dirty="0" sz="1450" spc="-5">
                <a:latin typeface="Times New Roman"/>
                <a:cs typeface="Times New Roman"/>
              </a:rPr>
              <a:t>by no </a:t>
            </a:r>
            <a:r>
              <a:rPr dirty="0" sz="1450" spc="-10">
                <a:latin typeface="Times New Roman"/>
                <a:cs typeface="Times New Roman"/>
              </a:rPr>
              <a:t>means in </a:t>
            </a:r>
            <a:r>
              <a:rPr dirty="0" sz="1450" spc="-5">
                <a:latin typeface="Times New Roman"/>
                <a:cs typeface="Times New Roman"/>
              </a:rPr>
              <a:t>a </a:t>
            </a:r>
            <a:r>
              <a:rPr dirty="0" sz="1450" spc="-10">
                <a:latin typeface="Times New Roman"/>
                <a:cs typeface="Times New Roman"/>
              </a:rPr>
              <a:t>state to court </a:t>
            </a:r>
            <a:r>
              <a:rPr dirty="0" sz="1450" spc="-20">
                <a:latin typeface="Times New Roman"/>
                <a:cs typeface="Times New Roman"/>
              </a:rPr>
              <a:t>enquiry. </a:t>
            </a:r>
            <a:r>
              <a:rPr dirty="0" sz="1450" spc="-10">
                <a:latin typeface="Times New Roman"/>
                <a:cs typeface="Times New Roman"/>
              </a:rPr>
              <a:t>In fact, when Joseph went over his  accounts preparatory to surrendering his trust, </a:t>
            </a:r>
            <a:r>
              <a:rPr dirty="0" sz="1450" spc="-5">
                <a:latin typeface="Times New Roman"/>
                <a:cs typeface="Times New Roman"/>
              </a:rPr>
              <a:t>he </a:t>
            </a:r>
            <a:r>
              <a:rPr dirty="0" sz="1450" spc="-10">
                <a:latin typeface="Times New Roman"/>
                <a:cs typeface="Times New Roman"/>
              </a:rPr>
              <a:t>was dismayed to discover  that his brother’s fortune had </a:t>
            </a:r>
            <a:r>
              <a:rPr dirty="0" sz="1450" spc="-5">
                <a:latin typeface="Times New Roman"/>
                <a:cs typeface="Times New Roman"/>
              </a:rPr>
              <a:t>not </a:t>
            </a:r>
            <a:r>
              <a:rPr dirty="0" sz="1450" spc="-10">
                <a:latin typeface="Times New Roman"/>
                <a:cs typeface="Times New Roman"/>
              </a:rPr>
              <a:t>increased </a:t>
            </a:r>
            <a:r>
              <a:rPr dirty="0" sz="1450" spc="-5">
                <a:latin typeface="Times New Roman"/>
                <a:cs typeface="Times New Roman"/>
              </a:rPr>
              <a:t>by </a:t>
            </a:r>
            <a:r>
              <a:rPr dirty="0" sz="1450" spc="-10">
                <a:latin typeface="Times New Roman"/>
                <a:cs typeface="Times New Roman"/>
              </a:rPr>
              <a:t>his stewardship; even </a:t>
            </a:r>
            <a:r>
              <a:rPr dirty="0" sz="1450" spc="-5">
                <a:latin typeface="Times New Roman"/>
                <a:cs typeface="Times New Roman"/>
              </a:rPr>
              <a:t>by  </a:t>
            </a:r>
            <a:r>
              <a:rPr dirty="0" sz="1450" spc="-10">
                <a:latin typeface="Times New Roman"/>
                <a:cs typeface="Times New Roman"/>
              </a:rPr>
              <a:t>making over to his two wards every penny </a:t>
            </a:r>
            <a:r>
              <a:rPr dirty="0" sz="1450" spc="-5">
                <a:latin typeface="Times New Roman"/>
                <a:cs typeface="Times New Roman"/>
              </a:rPr>
              <a:t>he </a:t>
            </a:r>
            <a:r>
              <a:rPr dirty="0" sz="1450" spc="-10">
                <a:latin typeface="Times New Roman"/>
                <a:cs typeface="Times New Roman"/>
              </a:rPr>
              <a:t>had in the world, there would  still </a:t>
            </a:r>
            <a:r>
              <a:rPr dirty="0" sz="1450" spc="-5">
                <a:latin typeface="Times New Roman"/>
                <a:cs typeface="Times New Roman"/>
              </a:rPr>
              <a:t>be a </a:t>
            </a:r>
            <a:r>
              <a:rPr dirty="0" sz="1450" spc="-10">
                <a:latin typeface="Times New Roman"/>
                <a:cs typeface="Times New Roman"/>
              </a:rPr>
              <a:t>deficit </a:t>
            </a:r>
            <a:r>
              <a:rPr dirty="0" sz="1450" spc="-5">
                <a:latin typeface="Times New Roman"/>
                <a:cs typeface="Times New Roman"/>
              </a:rPr>
              <a:t>of </a:t>
            </a:r>
            <a:r>
              <a:rPr dirty="0" sz="1450" spc="-10">
                <a:latin typeface="Times New Roman"/>
                <a:cs typeface="Times New Roman"/>
              </a:rPr>
              <a:t>seven thousand eight hundred </a:t>
            </a:r>
            <a:r>
              <a:rPr dirty="0" sz="1450" spc="-5">
                <a:latin typeface="Times New Roman"/>
                <a:cs typeface="Times New Roman"/>
              </a:rPr>
              <a:t>pounds. </a:t>
            </a:r>
            <a:r>
              <a:rPr dirty="0" sz="1450" spc="-10">
                <a:latin typeface="Times New Roman"/>
                <a:cs typeface="Times New Roman"/>
              </a:rPr>
              <a:t>When these facts  were communicated to the two brothers in the presence </a:t>
            </a:r>
            <a:r>
              <a:rPr dirty="0" sz="1450" spc="-5">
                <a:latin typeface="Times New Roman"/>
                <a:cs typeface="Times New Roman"/>
              </a:rPr>
              <a:t>of a </a:t>
            </a:r>
            <a:r>
              <a:rPr dirty="0" sz="1450" spc="-20">
                <a:latin typeface="Times New Roman"/>
                <a:cs typeface="Times New Roman"/>
              </a:rPr>
              <a:t>lawyer, </a:t>
            </a:r>
            <a:r>
              <a:rPr dirty="0" sz="1450" spc="-10">
                <a:latin typeface="Times New Roman"/>
                <a:cs typeface="Times New Roman"/>
              </a:rPr>
              <a:t>Morris  Finsbury threatened his uncle with all the terrors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law, </a:t>
            </a:r>
            <a:r>
              <a:rPr dirty="0" sz="1450" spc="-10">
                <a:latin typeface="Times New Roman"/>
                <a:cs typeface="Times New Roman"/>
              </a:rPr>
              <a:t>and was only  prevented from taking extreme steps </a:t>
            </a:r>
            <a:r>
              <a:rPr dirty="0" sz="1450" spc="-5">
                <a:latin typeface="Times New Roman"/>
                <a:cs typeface="Times New Roman"/>
              </a:rPr>
              <a:t>by </a:t>
            </a:r>
            <a:r>
              <a:rPr dirty="0" sz="1450" spc="-10">
                <a:latin typeface="Times New Roman"/>
                <a:cs typeface="Times New Roman"/>
              </a:rPr>
              <a:t>the advice </a:t>
            </a:r>
            <a:r>
              <a:rPr dirty="0" sz="1450" spc="-5">
                <a:latin typeface="Times New Roman"/>
                <a:cs typeface="Times New Roman"/>
              </a:rPr>
              <a:t>of </a:t>
            </a:r>
            <a:r>
              <a:rPr dirty="0" sz="1450" spc="-10">
                <a:latin typeface="Times New Roman"/>
                <a:cs typeface="Times New Roman"/>
              </a:rPr>
              <a:t>the professional man.  </a:t>
            </a:r>
            <a:r>
              <a:rPr dirty="0" sz="1450" spc="-45">
                <a:latin typeface="Times New Roman"/>
                <a:cs typeface="Times New Roman"/>
              </a:rPr>
              <a:t>‘You </a:t>
            </a:r>
            <a:r>
              <a:rPr dirty="0" sz="1450" spc="-10">
                <a:latin typeface="Times New Roman"/>
                <a:cs typeface="Times New Roman"/>
              </a:rPr>
              <a:t>cannot get blood from </a:t>
            </a:r>
            <a:r>
              <a:rPr dirty="0" sz="1450" spc="-5">
                <a:latin typeface="Times New Roman"/>
                <a:cs typeface="Times New Roman"/>
              </a:rPr>
              <a:t>a </a:t>
            </a:r>
            <a:r>
              <a:rPr dirty="0" sz="1450" spc="-10">
                <a:latin typeface="Times New Roman"/>
                <a:cs typeface="Times New Roman"/>
              </a:rPr>
              <a:t>stone,’ observed the</a:t>
            </a:r>
            <a:r>
              <a:rPr dirty="0" sz="1450" spc="-3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And Morris saw the </a:t>
            </a:r>
            <a:r>
              <a:rPr dirty="0" sz="1450" spc="-5">
                <a:latin typeface="Times New Roman"/>
                <a:cs typeface="Times New Roman"/>
              </a:rPr>
              <a:t>point </a:t>
            </a:r>
            <a:r>
              <a:rPr dirty="0" sz="1450" spc="-10">
                <a:latin typeface="Times New Roman"/>
                <a:cs typeface="Times New Roman"/>
              </a:rPr>
              <a:t>and came to terms with his uncle. On the </a:t>
            </a:r>
            <a:r>
              <a:rPr dirty="0" sz="1450" spc="-5">
                <a:latin typeface="Times New Roman"/>
                <a:cs typeface="Times New Roman"/>
              </a:rPr>
              <a:t>one  </a:t>
            </a:r>
            <a:r>
              <a:rPr dirty="0" sz="1450" spc="-10">
                <a:latin typeface="Times New Roman"/>
                <a:cs typeface="Times New Roman"/>
              </a:rPr>
              <a:t>side,</a:t>
            </a:r>
            <a:r>
              <a:rPr dirty="0" sz="1450" spc="235">
                <a:latin typeface="Times New Roman"/>
                <a:cs typeface="Times New Roman"/>
              </a:rPr>
              <a:t> </a:t>
            </a:r>
            <a:r>
              <a:rPr dirty="0" sz="1450" spc="-10">
                <a:latin typeface="Times New Roman"/>
                <a:cs typeface="Times New Roman"/>
              </a:rPr>
              <a:t>Joseph</a:t>
            </a:r>
            <a:r>
              <a:rPr dirty="0" sz="1450" spc="235">
                <a:latin typeface="Times New Roman"/>
                <a:cs typeface="Times New Roman"/>
              </a:rPr>
              <a:t> </a:t>
            </a:r>
            <a:r>
              <a:rPr dirty="0" sz="1450" spc="-10">
                <a:latin typeface="Times New Roman"/>
                <a:cs typeface="Times New Roman"/>
              </a:rPr>
              <a:t>gave</a:t>
            </a:r>
            <a:r>
              <a:rPr dirty="0" sz="1450" spc="235">
                <a:latin typeface="Times New Roman"/>
                <a:cs typeface="Times New Roman"/>
              </a:rPr>
              <a:t> </a:t>
            </a:r>
            <a:r>
              <a:rPr dirty="0" sz="1450" spc="-5">
                <a:latin typeface="Times New Roman"/>
                <a:cs typeface="Times New Roman"/>
              </a:rPr>
              <a:t>up</a:t>
            </a:r>
            <a:r>
              <a:rPr dirty="0" sz="1450" spc="235">
                <a:latin typeface="Times New Roman"/>
                <a:cs typeface="Times New Roman"/>
              </a:rPr>
              <a:t> </a:t>
            </a:r>
            <a:r>
              <a:rPr dirty="0" sz="1450" spc="-10">
                <a:latin typeface="Times New Roman"/>
                <a:cs typeface="Times New Roman"/>
              </a:rPr>
              <a:t>all</a:t>
            </a:r>
            <a:r>
              <a:rPr dirty="0" sz="1450" spc="235">
                <a:latin typeface="Times New Roman"/>
                <a:cs typeface="Times New Roman"/>
              </a:rPr>
              <a:t> </a:t>
            </a:r>
            <a:r>
              <a:rPr dirty="0" sz="1450" spc="-10">
                <a:latin typeface="Times New Roman"/>
                <a:cs typeface="Times New Roman"/>
              </a:rPr>
              <a:t>that</a:t>
            </a:r>
            <a:r>
              <a:rPr dirty="0" sz="1450" spc="235">
                <a:latin typeface="Times New Roman"/>
                <a:cs typeface="Times New Roman"/>
              </a:rPr>
              <a:t> </a:t>
            </a:r>
            <a:r>
              <a:rPr dirty="0" sz="1450" spc="-5">
                <a:latin typeface="Times New Roman"/>
                <a:cs typeface="Times New Roman"/>
              </a:rPr>
              <a:t>he</a:t>
            </a:r>
            <a:r>
              <a:rPr dirty="0" sz="1450" spc="235">
                <a:latin typeface="Times New Roman"/>
                <a:cs typeface="Times New Roman"/>
              </a:rPr>
              <a:t> </a:t>
            </a:r>
            <a:r>
              <a:rPr dirty="0" sz="1450" spc="-10">
                <a:latin typeface="Times New Roman"/>
                <a:cs typeface="Times New Roman"/>
              </a:rPr>
              <a:t>possessed,</a:t>
            </a:r>
            <a:r>
              <a:rPr dirty="0" sz="1450" spc="235">
                <a:latin typeface="Times New Roman"/>
                <a:cs typeface="Times New Roman"/>
              </a:rPr>
              <a:t> </a:t>
            </a:r>
            <a:r>
              <a:rPr dirty="0" sz="1450" spc="-10">
                <a:latin typeface="Times New Roman"/>
                <a:cs typeface="Times New Roman"/>
              </a:rPr>
              <a:t>and</a:t>
            </a:r>
            <a:r>
              <a:rPr dirty="0" sz="1450" spc="240">
                <a:latin typeface="Times New Roman"/>
                <a:cs typeface="Times New Roman"/>
              </a:rPr>
              <a:t> </a:t>
            </a:r>
            <a:r>
              <a:rPr dirty="0" sz="1450" spc="-10">
                <a:latin typeface="Times New Roman"/>
                <a:cs typeface="Times New Roman"/>
              </a:rPr>
              <a:t>assigned</a:t>
            </a:r>
            <a:r>
              <a:rPr dirty="0" sz="1450" spc="235">
                <a:latin typeface="Times New Roman"/>
                <a:cs typeface="Times New Roman"/>
              </a:rPr>
              <a:t> </a:t>
            </a:r>
            <a:r>
              <a:rPr dirty="0" sz="1450" spc="-10">
                <a:latin typeface="Times New Roman"/>
                <a:cs typeface="Times New Roman"/>
              </a:rPr>
              <a:t>to</a:t>
            </a:r>
            <a:r>
              <a:rPr dirty="0" sz="1450" spc="235">
                <a:latin typeface="Times New Roman"/>
                <a:cs typeface="Times New Roman"/>
              </a:rPr>
              <a:t> </a:t>
            </a:r>
            <a:r>
              <a:rPr dirty="0" sz="1450" spc="-10">
                <a:latin typeface="Times New Roman"/>
                <a:cs typeface="Times New Roman"/>
              </a:rPr>
              <a:t>his</a:t>
            </a:r>
            <a:r>
              <a:rPr dirty="0" sz="1450" spc="235">
                <a:latin typeface="Times New Roman"/>
                <a:cs typeface="Times New Roman"/>
              </a:rPr>
              <a:t> </a:t>
            </a:r>
            <a:r>
              <a:rPr dirty="0" sz="1450" spc="-10">
                <a:latin typeface="Times New Roman"/>
                <a:cs typeface="Times New Roman"/>
              </a:rPr>
              <a:t>nephew</a:t>
            </a:r>
            <a:r>
              <a:rPr dirty="0" sz="1450" spc="23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246870"/>
          </a:xfrm>
          <a:prstGeom prst="rect">
            <a:avLst/>
          </a:prstGeom>
        </p:spPr>
        <p:txBody>
          <a:bodyPr wrap="square" lIns="0" tIns="12700" rIns="0" bIns="0" rtlCol="0" vert="horz">
            <a:spAutoFit/>
          </a:bodyPr>
          <a:lstStyle/>
          <a:p>
            <a:pPr algn="just" marL="12700" marR="6350">
              <a:lnSpc>
                <a:spcPct val="99500"/>
              </a:lnSpc>
              <a:spcBef>
                <a:spcPts val="100"/>
              </a:spcBef>
            </a:pPr>
            <a:r>
              <a:rPr dirty="0" sz="1450" spc="-10">
                <a:latin typeface="Times New Roman"/>
                <a:cs typeface="Times New Roman"/>
              </a:rPr>
              <a:t>for the scheme (while yet inchoate) wears dashing and attractive colours. Not  so in the least that 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criminal’s </a:t>
            </a:r>
            <a:r>
              <a:rPr dirty="0" sz="1450" spc="-10">
                <a:latin typeface="Times New Roman"/>
                <a:cs typeface="Times New Roman"/>
              </a:rPr>
              <a:t>later reflections which deal with the  police. That useful corps (as Morris now began to think) had scarce been kept  sufficiently in view when </a:t>
            </a:r>
            <a:r>
              <a:rPr dirty="0" sz="1450" spc="-5">
                <a:latin typeface="Times New Roman"/>
                <a:cs typeface="Times New Roman"/>
              </a:rPr>
              <a:t>he </a:t>
            </a:r>
            <a:r>
              <a:rPr dirty="0" sz="1450" spc="-10">
                <a:latin typeface="Times New Roman"/>
                <a:cs typeface="Times New Roman"/>
              </a:rPr>
              <a:t>embarked </a:t>
            </a:r>
            <a:r>
              <a:rPr dirty="0" sz="1450" spc="-5">
                <a:latin typeface="Times New Roman"/>
                <a:cs typeface="Times New Roman"/>
              </a:rPr>
              <a:t>upon </a:t>
            </a:r>
            <a:r>
              <a:rPr dirty="0" sz="1450" spc="-10">
                <a:latin typeface="Times New Roman"/>
                <a:cs typeface="Times New Roman"/>
              </a:rPr>
              <a:t>his enterprise. ‘I must play  devilish close,’ </a:t>
            </a:r>
            <a:r>
              <a:rPr dirty="0" sz="1450" spc="-5">
                <a:latin typeface="Times New Roman"/>
                <a:cs typeface="Times New Roman"/>
              </a:rPr>
              <a:t>he </a:t>
            </a:r>
            <a:r>
              <a:rPr dirty="0" sz="1450" spc="-10">
                <a:latin typeface="Times New Roman"/>
                <a:cs typeface="Times New Roman"/>
              </a:rPr>
              <a:t>reflected, and </a:t>
            </a:r>
            <a:r>
              <a:rPr dirty="0" sz="1450" spc="-5">
                <a:latin typeface="Times New Roman"/>
                <a:cs typeface="Times New Roman"/>
              </a:rPr>
              <a:t>he </a:t>
            </a:r>
            <a:r>
              <a:rPr dirty="0" sz="1450" spc="-10">
                <a:latin typeface="Times New Roman"/>
                <a:cs typeface="Times New Roman"/>
              </a:rPr>
              <a:t>was aware </a:t>
            </a:r>
            <a:r>
              <a:rPr dirty="0" sz="1450" spc="-5">
                <a:latin typeface="Times New Roman"/>
                <a:cs typeface="Times New Roman"/>
              </a:rPr>
              <a:t>of </a:t>
            </a:r>
            <a:r>
              <a:rPr dirty="0" sz="1450" spc="-10">
                <a:latin typeface="Times New Roman"/>
                <a:cs typeface="Times New Roman"/>
              </a:rPr>
              <a:t>an exquisite thrill </a:t>
            </a:r>
            <a:r>
              <a:rPr dirty="0" sz="1450" spc="-5">
                <a:latin typeface="Times New Roman"/>
                <a:cs typeface="Times New Roman"/>
              </a:rPr>
              <a:t>of </a:t>
            </a:r>
            <a:r>
              <a:rPr dirty="0" sz="1450" spc="-10">
                <a:latin typeface="Times New Roman"/>
                <a:cs typeface="Times New Roman"/>
              </a:rPr>
              <a:t>fear in  the region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spine.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‘Main line </a:t>
            </a:r>
            <a:r>
              <a:rPr dirty="0" sz="1450" spc="-5">
                <a:latin typeface="Times New Roman"/>
                <a:cs typeface="Times New Roman"/>
              </a:rPr>
              <a:t>or </a:t>
            </a:r>
            <a:r>
              <a:rPr dirty="0" sz="1450" spc="-10">
                <a:latin typeface="Times New Roman"/>
                <a:cs typeface="Times New Roman"/>
              </a:rPr>
              <a:t>loop?’ enquired the cabman, through the</a:t>
            </a:r>
            <a:r>
              <a:rPr dirty="0" sz="1450" spc="-55">
                <a:latin typeface="Times New Roman"/>
                <a:cs typeface="Times New Roman"/>
              </a:rPr>
              <a:t> </a:t>
            </a:r>
            <a:r>
              <a:rPr dirty="0" sz="1450" spc="-10">
                <a:latin typeface="Times New Roman"/>
                <a:cs typeface="Times New Roman"/>
              </a:rPr>
              <a:t>scuttle.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‘Main line,’ replied Morris, and mentally decided that the man should have  his shilling after all. ‘It would </a:t>
            </a:r>
            <a:r>
              <a:rPr dirty="0" sz="1450" spc="-5">
                <a:latin typeface="Times New Roman"/>
                <a:cs typeface="Times New Roman"/>
              </a:rPr>
              <a:t>be </a:t>
            </a:r>
            <a:r>
              <a:rPr dirty="0" sz="1450" spc="-10">
                <a:latin typeface="Times New Roman"/>
                <a:cs typeface="Times New Roman"/>
              </a:rPr>
              <a:t>madness to attract attention,’ </a:t>
            </a:r>
            <a:r>
              <a:rPr dirty="0" sz="1450" spc="-5">
                <a:latin typeface="Times New Roman"/>
                <a:cs typeface="Times New Roman"/>
              </a:rPr>
              <a:t>thought </a:t>
            </a:r>
            <a:r>
              <a:rPr dirty="0" sz="1450" spc="-10">
                <a:latin typeface="Times New Roman"/>
                <a:cs typeface="Times New Roman"/>
              </a:rPr>
              <a:t>he.  ‘But what this thing will cost me, first and last, begins to </a:t>
            </a:r>
            <a:r>
              <a:rPr dirty="0" sz="1450" spc="-5">
                <a:latin typeface="Times New Roman"/>
                <a:cs typeface="Times New Roman"/>
              </a:rPr>
              <a:t>be a</a:t>
            </a:r>
            <a:r>
              <a:rPr dirty="0" sz="1450" spc="114">
                <a:latin typeface="Times New Roman"/>
                <a:cs typeface="Times New Roman"/>
              </a:rPr>
              <a:t> </a:t>
            </a:r>
            <a:r>
              <a:rPr dirty="0" sz="1450" spc="-10">
                <a:latin typeface="Times New Roman"/>
                <a:cs typeface="Times New Roman"/>
              </a:rPr>
              <a:t>nightmare!’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passed through the booking-office and wandered disconsolately </a:t>
            </a:r>
            <a:r>
              <a:rPr dirty="0" sz="1450" spc="-5">
                <a:latin typeface="Times New Roman"/>
                <a:cs typeface="Times New Roman"/>
              </a:rPr>
              <a:t>on </a:t>
            </a:r>
            <a:r>
              <a:rPr dirty="0" sz="1450" spc="-10">
                <a:latin typeface="Times New Roman"/>
                <a:cs typeface="Times New Roman"/>
              </a:rPr>
              <a:t>the  platform. It was </a:t>
            </a:r>
            <a:r>
              <a:rPr dirty="0" sz="1450" spc="-5">
                <a:latin typeface="Times New Roman"/>
                <a:cs typeface="Times New Roman"/>
              </a:rPr>
              <a:t>a </a:t>
            </a:r>
            <a:r>
              <a:rPr dirty="0" sz="1450" spc="-10">
                <a:latin typeface="Times New Roman"/>
                <a:cs typeface="Times New Roman"/>
              </a:rPr>
              <a:t>breathing-space in the </a:t>
            </a:r>
            <a:r>
              <a:rPr dirty="0" sz="1450" spc="-25">
                <a:latin typeface="Times New Roman"/>
                <a:cs typeface="Times New Roman"/>
              </a:rPr>
              <a:t>day’s </a:t>
            </a:r>
            <a:r>
              <a:rPr dirty="0" sz="1450" spc="-15">
                <a:latin typeface="Times New Roman"/>
                <a:cs typeface="Times New Roman"/>
              </a:rPr>
              <a:t>traffic. </a:t>
            </a:r>
            <a:r>
              <a:rPr dirty="0" sz="1450" spc="-10">
                <a:latin typeface="Times New Roman"/>
                <a:cs typeface="Times New Roman"/>
              </a:rPr>
              <a:t>There were few people  there, and these for the most part quiescent </a:t>
            </a:r>
            <a:r>
              <a:rPr dirty="0" sz="1450" spc="-5">
                <a:latin typeface="Times New Roman"/>
                <a:cs typeface="Times New Roman"/>
              </a:rPr>
              <a:t>on </a:t>
            </a:r>
            <a:r>
              <a:rPr dirty="0" sz="1450" spc="-10">
                <a:latin typeface="Times New Roman"/>
                <a:cs typeface="Times New Roman"/>
              </a:rPr>
              <a:t>the benches. Morris seemed to  attract </a:t>
            </a:r>
            <a:r>
              <a:rPr dirty="0" sz="1450" spc="-5">
                <a:latin typeface="Times New Roman"/>
                <a:cs typeface="Times New Roman"/>
              </a:rPr>
              <a:t>no </a:t>
            </a:r>
            <a:r>
              <a:rPr dirty="0" sz="1450" spc="-10">
                <a:latin typeface="Times New Roman"/>
                <a:cs typeface="Times New Roman"/>
              </a:rPr>
              <a:t>remark, which was </a:t>
            </a:r>
            <a:r>
              <a:rPr dirty="0" sz="1450" spc="-5">
                <a:latin typeface="Times New Roman"/>
                <a:cs typeface="Times New Roman"/>
              </a:rPr>
              <a:t>a good </a:t>
            </a:r>
            <a:r>
              <a:rPr dirty="0" sz="1450" spc="-10">
                <a:latin typeface="Times New Roman"/>
                <a:cs typeface="Times New Roman"/>
              </a:rPr>
              <a:t>thing; </a:t>
            </a:r>
            <a:r>
              <a:rPr dirty="0" sz="1450" spc="-5">
                <a:latin typeface="Times New Roman"/>
                <a:cs typeface="Times New Roman"/>
              </a:rPr>
              <a:t>but, on </a:t>
            </a:r>
            <a:r>
              <a:rPr dirty="0" sz="1450" spc="-10">
                <a:latin typeface="Times New Roman"/>
                <a:cs typeface="Times New Roman"/>
              </a:rPr>
              <a:t>the other hand, </a:t>
            </a:r>
            <a:r>
              <a:rPr dirty="0" sz="1450" spc="-5">
                <a:latin typeface="Times New Roman"/>
                <a:cs typeface="Times New Roman"/>
              </a:rPr>
              <a:t>he </a:t>
            </a:r>
            <a:r>
              <a:rPr dirty="0" sz="1450" spc="-10">
                <a:latin typeface="Times New Roman"/>
                <a:cs typeface="Times New Roman"/>
              </a:rPr>
              <a:t>was  making </a:t>
            </a:r>
            <a:r>
              <a:rPr dirty="0" sz="1450" spc="-5">
                <a:latin typeface="Times New Roman"/>
                <a:cs typeface="Times New Roman"/>
              </a:rPr>
              <a:t>no </a:t>
            </a:r>
            <a:r>
              <a:rPr dirty="0" sz="1450" spc="-10">
                <a:latin typeface="Times New Roman"/>
                <a:cs typeface="Times New Roman"/>
              </a:rPr>
              <a:t>progress in his quest. Something must </a:t>
            </a:r>
            <a:r>
              <a:rPr dirty="0" sz="1450" spc="-5">
                <a:latin typeface="Times New Roman"/>
                <a:cs typeface="Times New Roman"/>
              </a:rPr>
              <a:t>be </a:t>
            </a:r>
            <a:r>
              <a:rPr dirty="0" sz="1450" spc="-10">
                <a:latin typeface="Times New Roman"/>
                <a:cs typeface="Times New Roman"/>
              </a:rPr>
              <a:t>done, something must </a:t>
            </a:r>
            <a:r>
              <a:rPr dirty="0" sz="1450" spc="-5">
                <a:latin typeface="Times New Roman"/>
                <a:cs typeface="Times New Roman"/>
              </a:rPr>
              <a:t>be  </a:t>
            </a:r>
            <a:r>
              <a:rPr dirty="0" sz="1450" spc="-10">
                <a:latin typeface="Times New Roman"/>
                <a:cs typeface="Times New Roman"/>
              </a:rPr>
              <a:t>risked. Every passing instant only added to his dangers. Summoning all his  courage, </a:t>
            </a:r>
            <a:r>
              <a:rPr dirty="0" sz="1450" spc="-5">
                <a:latin typeface="Times New Roman"/>
                <a:cs typeface="Times New Roman"/>
              </a:rPr>
              <a:t>he </a:t>
            </a:r>
            <a:r>
              <a:rPr dirty="0" sz="1450" spc="-10">
                <a:latin typeface="Times New Roman"/>
                <a:cs typeface="Times New Roman"/>
              </a:rPr>
              <a:t>stopped </a:t>
            </a:r>
            <a:r>
              <a:rPr dirty="0" sz="1450" spc="-5">
                <a:latin typeface="Times New Roman"/>
                <a:cs typeface="Times New Roman"/>
              </a:rPr>
              <a:t>a </a:t>
            </a:r>
            <a:r>
              <a:rPr dirty="0" sz="1450" spc="-15">
                <a:latin typeface="Times New Roman"/>
                <a:cs typeface="Times New Roman"/>
              </a:rPr>
              <a:t>porter, </a:t>
            </a:r>
            <a:r>
              <a:rPr dirty="0" sz="1450" spc="-10">
                <a:latin typeface="Times New Roman"/>
                <a:cs typeface="Times New Roman"/>
              </a:rPr>
              <a:t>and asked him if </a:t>
            </a:r>
            <a:r>
              <a:rPr dirty="0" sz="1450" spc="-5">
                <a:latin typeface="Times New Roman"/>
                <a:cs typeface="Times New Roman"/>
              </a:rPr>
              <a:t>he </a:t>
            </a:r>
            <a:r>
              <a:rPr dirty="0" sz="1450" spc="-10">
                <a:latin typeface="Times New Roman"/>
                <a:cs typeface="Times New Roman"/>
              </a:rPr>
              <a:t>remembered receiving </a:t>
            </a:r>
            <a:r>
              <a:rPr dirty="0" sz="1450" spc="-5">
                <a:latin typeface="Times New Roman"/>
                <a:cs typeface="Times New Roman"/>
              </a:rPr>
              <a:t>a  </a:t>
            </a:r>
            <a:r>
              <a:rPr dirty="0" sz="1450" spc="-10">
                <a:latin typeface="Times New Roman"/>
                <a:cs typeface="Times New Roman"/>
              </a:rPr>
              <a:t>barrel </a:t>
            </a:r>
            <a:r>
              <a:rPr dirty="0" sz="1450" spc="-5">
                <a:latin typeface="Times New Roman"/>
                <a:cs typeface="Times New Roman"/>
              </a:rPr>
              <a:t>by </a:t>
            </a:r>
            <a:r>
              <a:rPr dirty="0" sz="1450" spc="-10">
                <a:latin typeface="Times New Roman"/>
                <a:cs typeface="Times New Roman"/>
              </a:rPr>
              <a:t>the morning train. He was anxious to get information, for the barrel  belonged to </a:t>
            </a:r>
            <a:r>
              <a:rPr dirty="0" sz="1450" spc="-5">
                <a:latin typeface="Times New Roman"/>
                <a:cs typeface="Times New Roman"/>
              </a:rPr>
              <a:t>a </a:t>
            </a:r>
            <a:r>
              <a:rPr dirty="0" sz="1450" spc="-10">
                <a:latin typeface="Times New Roman"/>
                <a:cs typeface="Times New Roman"/>
              </a:rPr>
              <a:t>friend. ‘It is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some moment,’ </a:t>
            </a:r>
            <a:r>
              <a:rPr dirty="0" sz="1450" spc="-5">
                <a:latin typeface="Times New Roman"/>
                <a:cs typeface="Times New Roman"/>
              </a:rPr>
              <a:t>he </a:t>
            </a:r>
            <a:r>
              <a:rPr dirty="0" sz="1450" spc="-10">
                <a:latin typeface="Times New Roman"/>
                <a:cs typeface="Times New Roman"/>
              </a:rPr>
              <a:t>added, ‘for it contains  specimens.’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was </a:t>
            </a:r>
            <a:r>
              <a:rPr dirty="0" sz="1450" spc="-5">
                <a:latin typeface="Times New Roman"/>
                <a:cs typeface="Times New Roman"/>
              </a:rPr>
              <a:t>not </a:t>
            </a:r>
            <a:r>
              <a:rPr dirty="0" sz="1450" spc="-10">
                <a:latin typeface="Times New Roman"/>
                <a:cs typeface="Times New Roman"/>
              </a:rPr>
              <a:t>here this morning, </a:t>
            </a:r>
            <a:r>
              <a:rPr dirty="0" sz="1450" spc="-20">
                <a:latin typeface="Times New Roman"/>
                <a:cs typeface="Times New Roman"/>
              </a:rPr>
              <a:t>sir,’ </a:t>
            </a:r>
            <a:r>
              <a:rPr dirty="0" sz="1450" spc="-10">
                <a:latin typeface="Times New Roman"/>
                <a:cs typeface="Times New Roman"/>
              </a:rPr>
              <a:t>responded the </a:t>
            </a:r>
            <a:r>
              <a:rPr dirty="0" sz="1450" spc="-15">
                <a:latin typeface="Times New Roman"/>
                <a:cs typeface="Times New Roman"/>
              </a:rPr>
              <a:t>porter, </a:t>
            </a:r>
            <a:r>
              <a:rPr dirty="0" sz="1450" spc="-10">
                <a:latin typeface="Times New Roman"/>
                <a:cs typeface="Times New Roman"/>
              </a:rPr>
              <a:t>somewhat  </a:t>
            </a:r>
            <a:r>
              <a:rPr dirty="0" sz="1450" spc="-15">
                <a:latin typeface="Times New Roman"/>
                <a:cs typeface="Times New Roman"/>
              </a:rPr>
              <a:t>reluctantly, </a:t>
            </a:r>
            <a:r>
              <a:rPr dirty="0" sz="1450" spc="-5">
                <a:latin typeface="Times New Roman"/>
                <a:cs typeface="Times New Roman"/>
              </a:rPr>
              <a:t>‘but </a:t>
            </a:r>
            <a:r>
              <a:rPr dirty="0" sz="1450" spc="-10">
                <a:latin typeface="Times New Roman"/>
                <a:cs typeface="Times New Roman"/>
              </a:rPr>
              <a:t>I’ll ask Bill. Do </a:t>
            </a:r>
            <a:r>
              <a:rPr dirty="0" sz="1450" spc="-5">
                <a:latin typeface="Times New Roman"/>
                <a:cs typeface="Times New Roman"/>
              </a:rPr>
              <a:t>you </a:t>
            </a:r>
            <a:r>
              <a:rPr dirty="0" sz="1450" spc="-10">
                <a:latin typeface="Times New Roman"/>
                <a:cs typeface="Times New Roman"/>
              </a:rPr>
              <a:t>recollect, Bill, to have </a:t>
            </a:r>
            <a:r>
              <a:rPr dirty="0" sz="1450" spc="-5">
                <a:latin typeface="Times New Roman"/>
                <a:cs typeface="Times New Roman"/>
              </a:rPr>
              <a:t>got a </a:t>
            </a:r>
            <a:r>
              <a:rPr dirty="0" sz="1450" spc="-10">
                <a:latin typeface="Times New Roman"/>
                <a:cs typeface="Times New Roman"/>
              </a:rPr>
              <a:t>barrel from  Bournemouth this morning containing</a:t>
            </a:r>
            <a:r>
              <a:rPr dirty="0" sz="1450" spc="10">
                <a:latin typeface="Times New Roman"/>
                <a:cs typeface="Times New Roman"/>
              </a:rPr>
              <a:t> </a:t>
            </a:r>
            <a:r>
              <a:rPr dirty="0" sz="1450" spc="-10">
                <a:latin typeface="Times New Roman"/>
                <a:cs typeface="Times New Roman"/>
              </a:rPr>
              <a:t>specimens?’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don’t know about specimens,’ replied Bill; </a:t>
            </a:r>
            <a:r>
              <a:rPr dirty="0" sz="1450" spc="-5">
                <a:latin typeface="Times New Roman"/>
                <a:cs typeface="Times New Roman"/>
              </a:rPr>
              <a:t>‘but </a:t>
            </a:r>
            <a:r>
              <a:rPr dirty="0" sz="1450" spc="-10">
                <a:latin typeface="Times New Roman"/>
                <a:cs typeface="Times New Roman"/>
              </a:rPr>
              <a:t>the party as received the  barrel </a:t>
            </a:r>
            <a:r>
              <a:rPr dirty="0" sz="1450" spc="-5">
                <a:latin typeface="Times New Roman"/>
                <a:cs typeface="Times New Roman"/>
              </a:rPr>
              <a:t>I </a:t>
            </a:r>
            <a:r>
              <a:rPr dirty="0" sz="1450" spc="-10">
                <a:latin typeface="Times New Roman"/>
                <a:cs typeface="Times New Roman"/>
              </a:rPr>
              <a:t>mean raised </a:t>
            </a:r>
            <a:r>
              <a:rPr dirty="0" sz="1450" spc="-5">
                <a:latin typeface="Times New Roman"/>
                <a:cs typeface="Times New Roman"/>
              </a:rPr>
              <a:t>a </a:t>
            </a:r>
            <a:r>
              <a:rPr dirty="0" sz="1450" spc="-10">
                <a:latin typeface="Times New Roman"/>
                <a:cs typeface="Times New Roman"/>
              </a:rPr>
              <a:t>sight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algn="just" marL="12700" marR="7620" indent="255904">
              <a:lnSpc>
                <a:spcPts val="1730"/>
              </a:lnSpc>
              <a:spcBef>
                <a:spcPts val="790"/>
              </a:spcBef>
            </a:pPr>
            <a:r>
              <a:rPr dirty="0" sz="1450" spc="-20">
                <a:latin typeface="Times New Roman"/>
                <a:cs typeface="Times New Roman"/>
              </a:rPr>
              <a:t>‘What’s </a:t>
            </a:r>
            <a:r>
              <a:rPr dirty="0" sz="1450" spc="-10">
                <a:latin typeface="Times New Roman"/>
                <a:cs typeface="Times New Roman"/>
              </a:rPr>
              <a:t>that?’ cried Morris, in the agitation </a:t>
            </a:r>
            <a:r>
              <a:rPr dirty="0" sz="1450" spc="-5">
                <a:latin typeface="Times New Roman"/>
                <a:cs typeface="Times New Roman"/>
              </a:rPr>
              <a:t>of </a:t>
            </a:r>
            <a:r>
              <a:rPr dirty="0" sz="1450" spc="-10">
                <a:latin typeface="Times New Roman"/>
                <a:cs typeface="Times New Roman"/>
              </a:rPr>
              <a:t>the moment pressing </a:t>
            </a:r>
            <a:r>
              <a:rPr dirty="0" sz="1450" spc="-5">
                <a:latin typeface="Times New Roman"/>
                <a:cs typeface="Times New Roman"/>
              </a:rPr>
              <a:t>a  </a:t>
            </a:r>
            <a:r>
              <a:rPr dirty="0" sz="1450" spc="-10">
                <a:latin typeface="Times New Roman"/>
                <a:cs typeface="Times New Roman"/>
              </a:rPr>
              <a:t>penny into the </a:t>
            </a:r>
            <a:r>
              <a:rPr dirty="0" sz="1450" spc="-25">
                <a:latin typeface="Times New Roman"/>
                <a:cs typeface="Times New Roman"/>
              </a:rPr>
              <a:t>man’s</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985" indent="255904">
              <a:lnSpc>
                <a:spcPts val="1730"/>
              </a:lnSpc>
              <a:spcBef>
                <a:spcPts val="790"/>
              </a:spcBef>
            </a:pPr>
            <a:r>
              <a:rPr dirty="0" sz="1450" spc="-45">
                <a:latin typeface="Times New Roman"/>
                <a:cs typeface="Times New Roman"/>
              </a:rPr>
              <a:t>‘You </a:t>
            </a:r>
            <a:r>
              <a:rPr dirty="0" sz="1450" spc="-10">
                <a:latin typeface="Times New Roman"/>
                <a:cs typeface="Times New Roman"/>
              </a:rPr>
              <a:t>see, </a:t>
            </a:r>
            <a:r>
              <a:rPr dirty="0" sz="1450" spc="-25">
                <a:latin typeface="Times New Roman"/>
                <a:cs typeface="Times New Roman"/>
              </a:rPr>
              <a:t>sir, </a:t>
            </a:r>
            <a:r>
              <a:rPr dirty="0" sz="1450" spc="-10">
                <a:latin typeface="Times New Roman"/>
                <a:cs typeface="Times New Roman"/>
              </a:rPr>
              <a:t>the barrel arrived at </a:t>
            </a:r>
            <a:r>
              <a:rPr dirty="0" sz="1450" spc="-15">
                <a:latin typeface="Times New Roman"/>
                <a:cs typeface="Times New Roman"/>
              </a:rPr>
              <a:t>one-thirty. </a:t>
            </a:r>
            <a:r>
              <a:rPr dirty="0" sz="1450" spc="-10">
                <a:latin typeface="Times New Roman"/>
                <a:cs typeface="Times New Roman"/>
              </a:rPr>
              <a:t>No </a:t>
            </a:r>
            <a:r>
              <a:rPr dirty="0" sz="1450" spc="-5">
                <a:latin typeface="Times New Roman"/>
                <a:cs typeface="Times New Roman"/>
              </a:rPr>
              <a:t>one </a:t>
            </a:r>
            <a:r>
              <a:rPr dirty="0" sz="1450" spc="-10">
                <a:latin typeface="Times New Roman"/>
                <a:cs typeface="Times New Roman"/>
              </a:rPr>
              <a:t>claimed it till about  three, when </a:t>
            </a:r>
            <a:r>
              <a:rPr dirty="0" sz="1450" spc="-5">
                <a:latin typeface="Times New Roman"/>
                <a:cs typeface="Times New Roman"/>
              </a:rPr>
              <a:t>a </a:t>
            </a:r>
            <a:r>
              <a:rPr dirty="0" sz="1450" spc="-10">
                <a:latin typeface="Times New Roman"/>
                <a:cs typeface="Times New Roman"/>
              </a:rPr>
              <a:t>small, sickly—looking gentleman (probably </a:t>
            </a:r>
            <a:r>
              <a:rPr dirty="0" sz="1450" spc="-5">
                <a:latin typeface="Times New Roman"/>
                <a:cs typeface="Times New Roman"/>
              </a:rPr>
              <a:t>a </a:t>
            </a:r>
            <a:r>
              <a:rPr dirty="0" sz="1450" spc="-10">
                <a:latin typeface="Times New Roman"/>
                <a:cs typeface="Times New Roman"/>
              </a:rPr>
              <a:t>curate) came </a:t>
            </a:r>
            <a:r>
              <a:rPr dirty="0" sz="1450" spc="-5">
                <a:latin typeface="Times New Roman"/>
                <a:cs typeface="Times New Roman"/>
              </a:rPr>
              <a:t>up,  </a:t>
            </a:r>
            <a:r>
              <a:rPr dirty="0" sz="1450" spc="-10">
                <a:latin typeface="Times New Roman"/>
                <a:cs typeface="Times New Roman"/>
              </a:rPr>
              <a:t>and sez he, “Have </a:t>
            </a:r>
            <a:r>
              <a:rPr dirty="0" sz="1450" spc="-5">
                <a:latin typeface="Times New Roman"/>
                <a:cs typeface="Times New Roman"/>
              </a:rPr>
              <a:t>you got </a:t>
            </a:r>
            <a:r>
              <a:rPr dirty="0" sz="1450" spc="-10">
                <a:latin typeface="Times New Roman"/>
                <a:cs typeface="Times New Roman"/>
              </a:rPr>
              <a:t>anything for Pitman?” </a:t>
            </a:r>
            <a:r>
              <a:rPr dirty="0" sz="1450" spc="-5">
                <a:latin typeface="Times New Roman"/>
                <a:cs typeface="Times New Roman"/>
              </a:rPr>
              <a:t>or </a:t>
            </a:r>
            <a:r>
              <a:rPr dirty="0" sz="1450" spc="-20">
                <a:latin typeface="Times New Roman"/>
                <a:cs typeface="Times New Roman"/>
              </a:rPr>
              <a:t>“Wili’m </a:t>
            </a:r>
            <a:r>
              <a:rPr dirty="0" sz="1450" spc="-10">
                <a:latin typeface="Times New Roman"/>
                <a:cs typeface="Times New Roman"/>
              </a:rPr>
              <a:t>Bent Pitman,” if  </a:t>
            </a:r>
            <a:r>
              <a:rPr dirty="0" sz="1450" spc="-5">
                <a:latin typeface="Times New Roman"/>
                <a:cs typeface="Times New Roman"/>
              </a:rPr>
              <a:t>I </a:t>
            </a:r>
            <a:r>
              <a:rPr dirty="0" sz="1450" spc="-10">
                <a:latin typeface="Times New Roman"/>
                <a:cs typeface="Times New Roman"/>
              </a:rPr>
              <a:t>recollect right. “I don’t exactly </a:t>
            </a:r>
            <a:r>
              <a:rPr dirty="0" sz="1450" spc="-25">
                <a:latin typeface="Times New Roman"/>
                <a:cs typeface="Times New Roman"/>
              </a:rPr>
              <a:t>know,” </a:t>
            </a:r>
            <a:r>
              <a:rPr dirty="0" sz="1450" spc="-10">
                <a:latin typeface="Times New Roman"/>
                <a:cs typeface="Times New Roman"/>
              </a:rPr>
              <a:t>sez I, “but </a:t>
            </a:r>
            <a:r>
              <a:rPr dirty="0" sz="1450" spc="-5">
                <a:latin typeface="Times New Roman"/>
                <a:cs typeface="Times New Roman"/>
              </a:rPr>
              <a:t>I </a:t>
            </a:r>
            <a:r>
              <a:rPr dirty="0" sz="1450" spc="-10">
                <a:latin typeface="Times New Roman"/>
                <a:cs typeface="Times New Roman"/>
              </a:rPr>
              <a:t>rather fancy that there  barrel bears that name.” The little man went </a:t>
            </a:r>
            <a:r>
              <a:rPr dirty="0" sz="1450" spc="-5">
                <a:latin typeface="Times New Roman"/>
                <a:cs typeface="Times New Roman"/>
              </a:rPr>
              <a:t>up </a:t>
            </a:r>
            <a:r>
              <a:rPr dirty="0" sz="1450" spc="-10">
                <a:latin typeface="Times New Roman"/>
                <a:cs typeface="Times New Roman"/>
              </a:rPr>
              <a:t>to the barrel, and seemed  regularly all took aback when </a:t>
            </a:r>
            <a:r>
              <a:rPr dirty="0" sz="1450" spc="-5">
                <a:latin typeface="Times New Roman"/>
                <a:cs typeface="Times New Roman"/>
              </a:rPr>
              <a:t>he </a:t>
            </a:r>
            <a:r>
              <a:rPr dirty="0" sz="1450" spc="-10">
                <a:latin typeface="Times New Roman"/>
                <a:cs typeface="Times New Roman"/>
              </a:rPr>
              <a:t>saw the address, and then </a:t>
            </a:r>
            <a:r>
              <a:rPr dirty="0" sz="1450" spc="-5">
                <a:latin typeface="Times New Roman"/>
                <a:cs typeface="Times New Roman"/>
              </a:rPr>
              <a:t>he </a:t>
            </a:r>
            <a:r>
              <a:rPr dirty="0" sz="1450" spc="-10">
                <a:latin typeface="Times New Roman"/>
                <a:cs typeface="Times New Roman"/>
              </a:rPr>
              <a:t>pitched into </a:t>
            </a:r>
            <a:r>
              <a:rPr dirty="0" sz="1450" spc="-5">
                <a:latin typeface="Times New Roman"/>
                <a:cs typeface="Times New Roman"/>
              </a:rPr>
              <a:t>us  </a:t>
            </a:r>
            <a:r>
              <a:rPr dirty="0" sz="1450" spc="-10">
                <a:latin typeface="Times New Roman"/>
                <a:cs typeface="Times New Roman"/>
              </a:rPr>
              <a:t>for </a:t>
            </a:r>
            <a:r>
              <a:rPr dirty="0" sz="1450" spc="-5">
                <a:latin typeface="Times New Roman"/>
                <a:cs typeface="Times New Roman"/>
              </a:rPr>
              <a:t>not </a:t>
            </a:r>
            <a:r>
              <a:rPr dirty="0" sz="1450" spc="-10">
                <a:latin typeface="Times New Roman"/>
                <a:cs typeface="Times New Roman"/>
              </a:rPr>
              <a:t>having </a:t>
            </a:r>
            <a:r>
              <a:rPr dirty="0" sz="1450" spc="-5">
                <a:latin typeface="Times New Roman"/>
                <a:cs typeface="Times New Roman"/>
              </a:rPr>
              <a:t>brought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wanted. “I don’t care </a:t>
            </a:r>
            <a:r>
              <a:rPr dirty="0" sz="1450" spc="-5">
                <a:latin typeface="Times New Roman"/>
                <a:cs typeface="Times New Roman"/>
              </a:rPr>
              <a:t>a </a:t>
            </a:r>
            <a:r>
              <a:rPr dirty="0" sz="1450" spc="-10">
                <a:latin typeface="Times New Roman"/>
                <a:cs typeface="Times New Roman"/>
              </a:rPr>
              <a:t>damn what </a:t>
            </a:r>
            <a:r>
              <a:rPr dirty="0" sz="1450" spc="-5">
                <a:latin typeface="Times New Roman"/>
                <a:cs typeface="Times New Roman"/>
              </a:rPr>
              <a:t>you </a:t>
            </a:r>
            <a:r>
              <a:rPr dirty="0" sz="1450" spc="-10">
                <a:latin typeface="Times New Roman"/>
                <a:cs typeface="Times New Roman"/>
              </a:rPr>
              <a:t>want,”  sez </a:t>
            </a:r>
            <a:r>
              <a:rPr dirty="0" sz="1450" spc="-5">
                <a:latin typeface="Times New Roman"/>
                <a:cs typeface="Times New Roman"/>
              </a:rPr>
              <a:t>I </a:t>
            </a:r>
            <a:r>
              <a:rPr dirty="0" sz="1450" spc="-10">
                <a:latin typeface="Times New Roman"/>
                <a:cs typeface="Times New Roman"/>
              </a:rPr>
              <a:t>to him, “but if </a:t>
            </a:r>
            <a:r>
              <a:rPr dirty="0" sz="1450" spc="-5">
                <a:latin typeface="Times New Roman"/>
                <a:cs typeface="Times New Roman"/>
              </a:rPr>
              <a:t>you </a:t>
            </a:r>
            <a:r>
              <a:rPr dirty="0" sz="1450" spc="-10">
                <a:latin typeface="Times New Roman"/>
                <a:cs typeface="Times New Roman"/>
              </a:rPr>
              <a:t>are </a:t>
            </a:r>
            <a:r>
              <a:rPr dirty="0" sz="1450" spc="-20">
                <a:latin typeface="Times New Roman"/>
                <a:cs typeface="Times New Roman"/>
              </a:rPr>
              <a:t>Will’m </a:t>
            </a:r>
            <a:r>
              <a:rPr dirty="0" sz="1450" spc="-10">
                <a:latin typeface="Times New Roman"/>
                <a:cs typeface="Times New Roman"/>
              </a:rPr>
              <a:t>Bent Pitman, </a:t>
            </a:r>
            <a:r>
              <a:rPr dirty="0" sz="1450" spc="-20">
                <a:latin typeface="Times New Roman"/>
                <a:cs typeface="Times New Roman"/>
              </a:rPr>
              <a:t>there’s </a:t>
            </a:r>
            <a:r>
              <a:rPr dirty="0" sz="1450" spc="-5">
                <a:latin typeface="Times New Roman"/>
                <a:cs typeface="Times New Roman"/>
              </a:rPr>
              <a:t>your</a:t>
            </a:r>
            <a:r>
              <a:rPr dirty="0" sz="1450" spc="90">
                <a:latin typeface="Times New Roman"/>
                <a:cs typeface="Times New Roman"/>
              </a:rPr>
              <a:t> </a:t>
            </a:r>
            <a:r>
              <a:rPr dirty="0" sz="1450" spc="-10">
                <a:latin typeface="Times New Roman"/>
                <a:cs typeface="Times New Roman"/>
              </a:rPr>
              <a:t>barrel.”’</a:t>
            </a:r>
            <a:endParaRPr sz="1450">
              <a:latin typeface="Times New Roman"/>
              <a:cs typeface="Times New Roman"/>
            </a:endParaRPr>
          </a:p>
          <a:p>
            <a:pPr algn="just" marL="268605">
              <a:lnSpc>
                <a:spcPct val="100000"/>
              </a:lnSpc>
              <a:spcBef>
                <a:spcPts val="640"/>
              </a:spcBef>
            </a:pPr>
            <a:r>
              <a:rPr dirty="0" sz="1450" spc="-30">
                <a:latin typeface="Times New Roman"/>
                <a:cs typeface="Times New Roman"/>
              </a:rPr>
              <a:t>‘Well, </a:t>
            </a:r>
            <a:r>
              <a:rPr dirty="0" sz="1450" spc="-10">
                <a:latin typeface="Times New Roman"/>
                <a:cs typeface="Times New Roman"/>
              </a:rPr>
              <a:t>and did </a:t>
            </a:r>
            <a:r>
              <a:rPr dirty="0" sz="1450" spc="-5">
                <a:latin typeface="Times New Roman"/>
                <a:cs typeface="Times New Roman"/>
              </a:rPr>
              <a:t>he </a:t>
            </a:r>
            <a:r>
              <a:rPr dirty="0" sz="1450" spc="-10">
                <a:latin typeface="Times New Roman"/>
                <a:cs typeface="Times New Roman"/>
              </a:rPr>
              <a:t>take it?’ cried the breathless</a:t>
            </a:r>
            <a:r>
              <a:rPr dirty="0" sz="1450" spc="-5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8255" indent="255904">
              <a:lnSpc>
                <a:spcPts val="1730"/>
              </a:lnSpc>
              <a:spcBef>
                <a:spcPts val="85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returned Bill, ‘it appears it was </a:t>
            </a:r>
            <a:r>
              <a:rPr dirty="0" sz="1450" spc="-5">
                <a:latin typeface="Times New Roman"/>
                <a:cs typeface="Times New Roman"/>
              </a:rPr>
              <a:t>a </a:t>
            </a:r>
            <a:r>
              <a:rPr dirty="0" sz="1450" spc="-10">
                <a:latin typeface="Times New Roman"/>
                <a:cs typeface="Times New Roman"/>
              </a:rPr>
              <a:t>packing-case </a:t>
            </a:r>
            <a:r>
              <a:rPr dirty="0" sz="1450" spc="-5">
                <a:latin typeface="Times New Roman"/>
                <a:cs typeface="Times New Roman"/>
              </a:rPr>
              <a:t>he </a:t>
            </a:r>
            <a:r>
              <a:rPr dirty="0" sz="1450" spc="-10">
                <a:latin typeface="Times New Roman"/>
                <a:cs typeface="Times New Roman"/>
              </a:rPr>
              <a:t>was </a:t>
            </a:r>
            <a:r>
              <a:rPr dirty="0" sz="1450" spc="-25">
                <a:latin typeface="Times New Roman"/>
                <a:cs typeface="Times New Roman"/>
              </a:rPr>
              <a:t>after. </a:t>
            </a:r>
            <a:r>
              <a:rPr dirty="0" sz="1450" spc="-10">
                <a:latin typeface="Times New Roman"/>
                <a:cs typeface="Times New Roman"/>
              </a:rPr>
              <a:t>The  packing-case came; </a:t>
            </a:r>
            <a:r>
              <a:rPr dirty="0" sz="1450" spc="-25">
                <a:latin typeface="Times New Roman"/>
                <a:cs typeface="Times New Roman"/>
              </a:rPr>
              <a:t>that’s </a:t>
            </a: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because it was about the</a:t>
            </a:r>
            <a:r>
              <a:rPr dirty="0" sz="1450" spc="45">
                <a:latin typeface="Times New Roman"/>
                <a:cs typeface="Times New Roman"/>
              </a:rPr>
              <a:t> </a:t>
            </a:r>
            <a:r>
              <a:rPr dirty="0" sz="1450" spc="-10">
                <a:latin typeface="Times New Roman"/>
                <a:cs typeface="Times New Roman"/>
              </a:rPr>
              <a:t>biggest</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44660"/>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packing-case ever </a:t>
            </a:r>
            <a:r>
              <a:rPr dirty="0" sz="1450" spc="-5">
                <a:latin typeface="Times New Roman"/>
                <a:cs typeface="Times New Roman"/>
              </a:rPr>
              <a:t>I </a:t>
            </a:r>
            <a:r>
              <a:rPr dirty="0" sz="1450" spc="-10">
                <a:latin typeface="Times New Roman"/>
                <a:cs typeface="Times New Roman"/>
              </a:rPr>
              <a:t>clapped eyes </a:t>
            </a:r>
            <a:r>
              <a:rPr dirty="0" sz="1450" spc="-5">
                <a:latin typeface="Times New Roman"/>
                <a:cs typeface="Times New Roman"/>
              </a:rPr>
              <a:t>on. </a:t>
            </a:r>
            <a:r>
              <a:rPr dirty="0" sz="1450" spc="-10">
                <a:latin typeface="Times New Roman"/>
                <a:cs typeface="Times New Roman"/>
              </a:rPr>
              <a:t>And this Pitman </a:t>
            </a:r>
            <a:r>
              <a:rPr dirty="0" sz="1450" spc="-5">
                <a:latin typeface="Times New Roman"/>
                <a:cs typeface="Times New Roman"/>
              </a:rPr>
              <a:t>he </a:t>
            </a:r>
            <a:r>
              <a:rPr dirty="0" sz="1450" spc="-10">
                <a:latin typeface="Times New Roman"/>
                <a:cs typeface="Times New Roman"/>
              </a:rPr>
              <a:t>seemed </a:t>
            </a:r>
            <a:r>
              <a:rPr dirty="0" sz="1450" spc="-5">
                <a:latin typeface="Times New Roman"/>
                <a:cs typeface="Times New Roman"/>
              </a:rPr>
              <a:t>a good </a:t>
            </a:r>
            <a:r>
              <a:rPr dirty="0" sz="1450" spc="-10">
                <a:latin typeface="Times New Roman"/>
                <a:cs typeface="Times New Roman"/>
              </a:rPr>
              <a:t>deal  cut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the superintendent </a:t>
            </a:r>
            <a:r>
              <a:rPr dirty="0" sz="1450" spc="-5">
                <a:latin typeface="Times New Roman"/>
                <a:cs typeface="Times New Roman"/>
              </a:rPr>
              <a:t>out, </a:t>
            </a:r>
            <a:r>
              <a:rPr dirty="0" sz="1450" spc="-10">
                <a:latin typeface="Times New Roman"/>
                <a:cs typeface="Times New Roman"/>
              </a:rPr>
              <a:t>and they </a:t>
            </a:r>
            <a:r>
              <a:rPr dirty="0" sz="1450" spc="-5">
                <a:latin typeface="Times New Roman"/>
                <a:cs typeface="Times New Roman"/>
              </a:rPr>
              <a:t>got </a:t>
            </a:r>
            <a:r>
              <a:rPr dirty="0" sz="1450" spc="-10">
                <a:latin typeface="Times New Roman"/>
                <a:cs typeface="Times New Roman"/>
              </a:rPr>
              <a:t>hold </a:t>
            </a:r>
            <a:r>
              <a:rPr dirty="0" sz="1450" spc="-5">
                <a:latin typeface="Times New Roman"/>
                <a:cs typeface="Times New Roman"/>
              </a:rPr>
              <a:t>of </a:t>
            </a:r>
            <a:r>
              <a:rPr dirty="0" sz="1450" spc="-10">
                <a:latin typeface="Times New Roman"/>
                <a:cs typeface="Times New Roman"/>
              </a:rPr>
              <a:t>the vanman—  him as took the packing-case. </a:t>
            </a:r>
            <a:r>
              <a:rPr dirty="0" sz="1450" spc="-35">
                <a:latin typeface="Times New Roman"/>
                <a:cs typeface="Times New Roman"/>
              </a:rPr>
              <a:t>Well, </a:t>
            </a:r>
            <a:r>
              <a:rPr dirty="0" sz="1450" spc="-20">
                <a:latin typeface="Times New Roman"/>
                <a:cs typeface="Times New Roman"/>
              </a:rPr>
              <a:t>sir,’ </a:t>
            </a:r>
            <a:r>
              <a:rPr dirty="0" sz="1450" spc="-10">
                <a:latin typeface="Times New Roman"/>
                <a:cs typeface="Times New Roman"/>
              </a:rPr>
              <a:t>continued Bill, with </a:t>
            </a:r>
            <a:r>
              <a:rPr dirty="0" sz="1450" spc="-5">
                <a:latin typeface="Times New Roman"/>
                <a:cs typeface="Times New Roman"/>
              </a:rPr>
              <a:t>a </a:t>
            </a:r>
            <a:r>
              <a:rPr dirty="0" sz="1450" spc="-10">
                <a:latin typeface="Times New Roman"/>
                <a:cs typeface="Times New Roman"/>
              </a:rPr>
              <a:t>smile, ‘I never  see </a:t>
            </a:r>
            <a:r>
              <a:rPr dirty="0" sz="1450" spc="-5">
                <a:latin typeface="Times New Roman"/>
                <a:cs typeface="Times New Roman"/>
              </a:rPr>
              <a:t>a </a:t>
            </a:r>
            <a:r>
              <a:rPr dirty="0" sz="1450" spc="-10">
                <a:latin typeface="Times New Roman"/>
                <a:cs typeface="Times New Roman"/>
              </a:rPr>
              <a:t>man in such </a:t>
            </a:r>
            <a:r>
              <a:rPr dirty="0" sz="1450" spc="-5">
                <a:latin typeface="Times New Roman"/>
                <a:cs typeface="Times New Roman"/>
              </a:rPr>
              <a:t>a </a:t>
            </a:r>
            <a:r>
              <a:rPr dirty="0" sz="1450" spc="-10">
                <a:latin typeface="Times New Roman"/>
                <a:cs typeface="Times New Roman"/>
              </a:rPr>
              <a:t>state. Everybody about that van was mortal, bar the horses.  Some gen’leman (as well as </a:t>
            </a:r>
            <a:r>
              <a:rPr dirty="0" sz="1450" spc="-5">
                <a:latin typeface="Times New Roman"/>
                <a:cs typeface="Times New Roman"/>
              </a:rPr>
              <a:t>I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had given the vanman </a:t>
            </a:r>
            <a:r>
              <a:rPr dirty="0" sz="1450" spc="-5">
                <a:latin typeface="Times New Roman"/>
                <a:cs typeface="Times New Roman"/>
              </a:rPr>
              <a:t>a </a:t>
            </a:r>
            <a:r>
              <a:rPr dirty="0" sz="1450" spc="-25">
                <a:latin typeface="Times New Roman"/>
                <a:cs typeface="Times New Roman"/>
              </a:rPr>
              <a:t>sov.;  </a:t>
            </a:r>
            <a:r>
              <a:rPr dirty="0" sz="1450" spc="-10">
                <a:latin typeface="Times New Roman"/>
                <a:cs typeface="Times New Roman"/>
              </a:rPr>
              <a:t>and so that was where the trouble come </a:t>
            </a:r>
            <a:r>
              <a:rPr dirty="0" sz="1450" spc="-5">
                <a:latin typeface="Times New Roman"/>
                <a:cs typeface="Times New Roman"/>
              </a:rPr>
              <a:t>in, you</a:t>
            </a:r>
            <a:r>
              <a:rPr dirty="0" sz="1450" spc="3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‘But what did </a:t>
            </a:r>
            <a:r>
              <a:rPr dirty="0" sz="1450" spc="-5">
                <a:latin typeface="Times New Roman"/>
                <a:cs typeface="Times New Roman"/>
              </a:rPr>
              <a:t>he </a:t>
            </a:r>
            <a:r>
              <a:rPr dirty="0" sz="1450" spc="-10">
                <a:latin typeface="Times New Roman"/>
                <a:cs typeface="Times New Roman"/>
              </a:rPr>
              <a:t>say?’ gasped</a:t>
            </a:r>
            <a:r>
              <a:rPr dirty="0" sz="1450" spc="-9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 don’t know as </a:t>
            </a:r>
            <a:r>
              <a:rPr dirty="0" sz="1450" spc="-5">
                <a:latin typeface="Times New Roman"/>
                <a:cs typeface="Times New Roman"/>
              </a:rPr>
              <a:t>he </a:t>
            </a:r>
            <a:r>
              <a:rPr dirty="0" sz="1450" spc="-10">
                <a:latin typeface="Times New Roman"/>
                <a:cs typeface="Times New Roman"/>
              </a:rPr>
              <a:t>SAID much, </a:t>
            </a:r>
            <a:r>
              <a:rPr dirty="0" sz="1450" spc="-20">
                <a:latin typeface="Times New Roman"/>
                <a:cs typeface="Times New Roman"/>
              </a:rPr>
              <a:t>sir,’ </a:t>
            </a:r>
            <a:r>
              <a:rPr dirty="0" sz="1450" spc="-10">
                <a:latin typeface="Times New Roman"/>
                <a:cs typeface="Times New Roman"/>
              </a:rPr>
              <a:t>said Bill. ‘But </a:t>
            </a:r>
            <a:r>
              <a:rPr dirty="0" sz="1450" spc="-5">
                <a:latin typeface="Times New Roman"/>
                <a:cs typeface="Times New Roman"/>
              </a:rPr>
              <a:t>he </a:t>
            </a:r>
            <a:r>
              <a:rPr dirty="0" sz="1450" spc="-15">
                <a:latin typeface="Times New Roman"/>
                <a:cs typeface="Times New Roman"/>
              </a:rPr>
              <a:t>offered </a:t>
            </a:r>
            <a:r>
              <a:rPr dirty="0" sz="1450" spc="-10">
                <a:latin typeface="Times New Roman"/>
                <a:cs typeface="Times New Roman"/>
              </a:rPr>
              <a:t>to fight this  Pitman for </a:t>
            </a:r>
            <a:r>
              <a:rPr dirty="0" sz="1450" spc="-5">
                <a:latin typeface="Times New Roman"/>
                <a:cs typeface="Times New Roman"/>
              </a:rPr>
              <a:t>a pot of </a:t>
            </a:r>
            <a:r>
              <a:rPr dirty="0" sz="1450" spc="-25">
                <a:latin typeface="Times New Roman"/>
                <a:cs typeface="Times New Roman"/>
              </a:rPr>
              <a:t>beer. </a:t>
            </a:r>
            <a:r>
              <a:rPr dirty="0" sz="1450" spc="-10">
                <a:latin typeface="Times New Roman"/>
                <a:cs typeface="Times New Roman"/>
              </a:rPr>
              <a:t>He had lost his </a:t>
            </a:r>
            <a:r>
              <a:rPr dirty="0" sz="1450" spc="-5">
                <a:latin typeface="Times New Roman"/>
                <a:cs typeface="Times New Roman"/>
              </a:rPr>
              <a:t>book, too, </a:t>
            </a:r>
            <a:r>
              <a:rPr dirty="0" sz="1450" spc="-10">
                <a:latin typeface="Times New Roman"/>
                <a:cs typeface="Times New Roman"/>
              </a:rPr>
              <a:t>and the receipts, and his  men were all as mortal as himself. O, they were all like’—and Bill paused for  </a:t>
            </a:r>
            <a:r>
              <a:rPr dirty="0" sz="1450" spc="-5">
                <a:latin typeface="Times New Roman"/>
                <a:cs typeface="Times New Roman"/>
              </a:rPr>
              <a:t>a </a:t>
            </a:r>
            <a:r>
              <a:rPr dirty="0" sz="1450" spc="-10">
                <a:latin typeface="Times New Roman"/>
                <a:cs typeface="Times New Roman"/>
              </a:rPr>
              <a:t>simile—‘like lords! The superintendent sacked them </a:t>
            </a:r>
            <a:r>
              <a:rPr dirty="0" sz="1450" spc="-5">
                <a:latin typeface="Times New Roman"/>
                <a:cs typeface="Times New Roman"/>
              </a:rPr>
              <a:t>on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‘O, come, </a:t>
            </a:r>
            <a:r>
              <a:rPr dirty="0" sz="1450" spc="-5">
                <a:latin typeface="Times New Roman"/>
                <a:cs typeface="Times New Roman"/>
              </a:rPr>
              <a:t>but </a:t>
            </a:r>
            <a:r>
              <a:rPr dirty="0" sz="1450" spc="-25">
                <a:latin typeface="Times New Roman"/>
                <a:cs typeface="Times New Roman"/>
              </a:rPr>
              <a:t>that’s </a:t>
            </a:r>
            <a:r>
              <a:rPr dirty="0" sz="1450" spc="-5">
                <a:latin typeface="Times New Roman"/>
                <a:cs typeface="Times New Roman"/>
              </a:rPr>
              <a:t>not </a:t>
            </a:r>
            <a:r>
              <a:rPr dirty="0" sz="1450" spc="-10">
                <a:latin typeface="Times New Roman"/>
                <a:cs typeface="Times New Roman"/>
              </a:rPr>
              <a:t>so </a:t>
            </a:r>
            <a:r>
              <a:rPr dirty="0" sz="1450" spc="-5">
                <a:latin typeface="Times New Roman"/>
                <a:cs typeface="Times New Roman"/>
              </a:rPr>
              <a:t>bad,’ </a:t>
            </a:r>
            <a:r>
              <a:rPr dirty="0" sz="1450" spc="-10">
                <a:latin typeface="Times New Roman"/>
                <a:cs typeface="Times New Roman"/>
              </a:rPr>
              <a:t>said Morris, with </a:t>
            </a:r>
            <a:r>
              <a:rPr dirty="0" sz="1450" spc="-5">
                <a:latin typeface="Times New Roman"/>
                <a:cs typeface="Times New Roman"/>
              </a:rPr>
              <a:t>a </a:t>
            </a:r>
            <a:r>
              <a:rPr dirty="0" sz="1450" spc="-10">
                <a:latin typeface="Times New Roman"/>
                <a:cs typeface="Times New Roman"/>
              </a:rPr>
              <a:t>bursting sigh. ‘He  couldn’t tell where </a:t>
            </a:r>
            <a:r>
              <a:rPr dirty="0" sz="1450" spc="-5">
                <a:latin typeface="Times New Roman"/>
                <a:cs typeface="Times New Roman"/>
              </a:rPr>
              <a:t>he </a:t>
            </a:r>
            <a:r>
              <a:rPr dirty="0" sz="1450" spc="-10">
                <a:latin typeface="Times New Roman"/>
                <a:cs typeface="Times New Roman"/>
              </a:rPr>
              <a:t>took the packing-case,</a:t>
            </a:r>
            <a:r>
              <a:rPr dirty="0" sz="1450" spc="2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‘Not </a:t>
            </a:r>
            <a:r>
              <a:rPr dirty="0" sz="1450" spc="-5">
                <a:latin typeface="Times New Roman"/>
                <a:cs typeface="Times New Roman"/>
              </a:rPr>
              <a:t>he,’ </a:t>
            </a:r>
            <a:r>
              <a:rPr dirty="0" sz="1450" spc="-10">
                <a:latin typeface="Times New Roman"/>
                <a:cs typeface="Times New Roman"/>
              </a:rPr>
              <a:t>said Bill, ‘nor yet nothink</a:t>
            </a:r>
            <a:r>
              <a:rPr dirty="0" sz="1450" spc="-8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‘And what—what did Pitman do?’ asked</a:t>
            </a:r>
            <a:r>
              <a:rPr dirty="0" sz="1450" spc="-8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‘O, </a:t>
            </a:r>
            <a:r>
              <a:rPr dirty="0" sz="1450" spc="-5">
                <a:latin typeface="Times New Roman"/>
                <a:cs typeface="Times New Roman"/>
              </a:rPr>
              <a:t>he </a:t>
            </a:r>
            <a:r>
              <a:rPr dirty="0" sz="1450" spc="-10">
                <a:latin typeface="Times New Roman"/>
                <a:cs typeface="Times New Roman"/>
              </a:rPr>
              <a:t>went </a:t>
            </a:r>
            <a:r>
              <a:rPr dirty="0" sz="1450" spc="-15">
                <a:latin typeface="Times New Roman"/>
                <a:cs typeface="Times New Roman"/>
              </a:rPr>
              <a:t>off </a:t>
            </a:r>
            <a:r>
              <a:rPr dirty="0" sz="1450" spc="-10">
                <a:latin typeface="Times New Roman"/>
                <a:cs typeface="Times New Roman"/>
              </a:rPr>
              <a:t>with the barrel in </a:t>
            </a:r>
            <a:r>
              <a:rPr dirty="0" sz="1450" spc="-5">
                <a:latin typeface="Times New Roman"/>
                <a:cs typeface="Times New Roman"/>
              </a:rPr>
              <a:t>a </a:t>
            </a:r>
            <a:r>
              <a:rPr dirty="0" sz="1450" spc="-15">
                <a:latin typeface="Times New Roman"/>
                <a:cs typeface="Times New Roman"/>
              </a:rPr>
              <a:t>four-wheeler, </a:t>
            </a:r>
            <a:r>
              <a:rPr dirty="0" sz="1450" spc="-10">
                <a:latin typeface="Times New Roman"/>
                <a:cs typeface="Times New Roman"/>
              </a:rPr>
              <a:t>very trembling like,’  replied Bill. ‘I don’t believe </a:t>
            </a:r>
            <a:r>
              <a:rPr dirty="0" sz="1450" spc="-30">
                <a:latin typeface="Times New Roman"/>
                <a:cs typeface="Times New Roman"/>
              </a:rPr>
              <a:t>he’s </a:t>
            </a:r>
            <a:r>
              <a:rPr dirty="0" sz="1450" spc="-5">
                <a:latin typeface="Times New Roman"/>
                <a:cs typeface="Times New Roman"/>
              </a:rPr>
              <a:t>a </a:t>
            </a:r>
            <a:r>
              <a:rPr dirty="0" sz="1450" spc="-10">
                <a:latin typeface="Times New Roman"/>
                <a:cs typeface="Times New Roman"/>
              </a:rPr>
              <a:t>gentleman as has </a:t>
            </a:r>
            <a:r>
              <a:rPr dirty="0" sz="1450" spc="-5">
                <a:latin typeface="Times New Roman"/>
                <a:cs typeface="Times New Roman"/>
              </a:rPr>
              <a:t>good</a:t>
            </a:r>
            <a:r>
              <a:rPr dirty="0" sz="1450" spc="75">
                <a:latin typeface="Times New Roman"/>
                <a:cs typeface="Times New Roman"/>
              </a:rPr>
              <a:t> </a:t>
            </a:r>
            <a:r>
              <a:rPr dirty="0" sz="1450" spc="-10">
                <a:latin typeface="Times New Roman"/>
                <a:cs typeface="Times New Roman"/>
              </a:rPr>
              <a:t>health.’</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‘Well, </a:t>
            </a:r>
            <a:r>
              <a:rPr dirty="0" sz="1450" spc="-10">
                <a:latin typeface="Times New Roman"/>
                <a:cs typeface="Times New Roman"/>
              </a:rPr>
              <a:t>so the </a:t>
            </a:r>
            <a:r>
              <a:rPr dirty="0" sz="1450" spc="-20">
                <a:latin typeface="Times New Roman"/>
                <a:cs typeface="Times New Roman"/>
              </a:rPr>
              <a:t>barrel’s </a:t>
            </a:r>
            <a:r>
              <a:rPr dirty="0" sz="1450" spc="-5">
                <a:latin typeface="Times New Roman"/>
                <a:cs typeface="Times New Roman"/>
              </a:rPr>
              <a:t>gone,’ </a:t>
            </a:r>
            <a:r>
              <a:rPr dirty="0" sz="1450" spc="-10">
                <a:latin typeface="Times New Roman"/>
                <a:cs typeface="Times New Roman"/>
              </a:rPr>
              <a:t>said Morris, half to</a:t>
            </a:r>
            <a:r>
              <a:rPr dirty="0" sz="1450" spc="-4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7620" indent="255904">
              <a:lnSpc>
                <a:spcPts val="1730"/>
              </a:lnSpc>
              <a:spcBef>
                <a:spcPts val="775"/>
              </a:spcBef>
            </a:pPr>
            <a:r>
              <a:rPr dirty="0" sz="1450" spc="-45">
                <a:latin typeface="Times New Roman"/>
                <a:cs typeface="Times New Roman"/>
              </a:rPr>
              <a:t>‘You </a:t>
            </a:r>
            <a:r>
              <a:rPr dirty="0" sz="1450" spc="-10">
                <a:latin typeface="Times New Roman"/>
                <a:cs typeface="Times New Roman"/>
              </a:rPr>
              <a:t>may depend </a:t>
            </a:r>
            <a:r>
              <a:rPr dirty="0" sz="1450" spc="-5">
                <a:latin typeface="Times New Roman"/>
                <a:cs typeface="Times New Roman"/>
              </a:rPr>
              <a:t>on </a:t>
            </a:r>
            <a:r>
              <a:rPr dirty="0" sz="1450" spc="-10">
                <a:latin typeface="Times New Roman"/>
                <a:cs typeface="Times New Roman"/>
              </a:rPr>
              <a:t>that, </a:t>
            </a:r>
            <a:r>
              <a:rPr dirty="0" sz="1450" spc="-20">
                <a:latin typeface="Times New Roman"/>
                <a:cs typeface="Times New Roman"/>
              </a:rPr>
              <a:t>sir,’ </a:t>
            </a:r>
            <a:r>
              <a:rPr dirty="0" sz="1450" spc="-10">
                <a:latin typeface="Times New Roman"/>
                <a:cs typeface="Times New Roman"/>
              </a:rPr>
              <a:t>returned the </a:t>
            </a:r>
            <a:r>
              <a:rPr dirty="0" sz="1450" spc="-20">
                <a:latin typeface="Times New Roman"/>
                <a:cs typeface="Times New Roman"/>
              </a:rPr>
              <a:t>porter. </a:t>
            </a: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had better see  the superintendent.’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‘Not in the least; </a:t>
            </a:r>
            <a:r>
              <a:rPr dirty="0" sz="1450" spc="-30">
                <a:latin typeface="Times New Roman"/>
                <a:cs typeface="Times New Roman"/>
              </a:rPr>
              <a:t>it’s </a:t>
            </a:r>
            <a:r>
              <a:rPr dirty="0" sz="1450" spc="-5">
                <a:latin typeface="Times New Roman"/>
                <a:cs typeface="Times New Roman"/>
              </a:rPr>
              <a:t>of no </a:t>
            </a:r>
            <a:r>
              <a:rPr dirty="0" sz="1450" spc="-10">
                <a:latin typeface="Times New Roman"/>
                <a:cs typeface="Times New Roman"/>
              </a:rPr>
              <a:t>account,’ said Morris. ‘It only contained  specimens.’ And </a:t>
            </a:r>
            <a:r>
              <a:rPr dirty="0" sz="1450" spc="-5">
                <a:latin typeface="Times New Roman"/>
                <a:cs typeface="Times New Roman"/>
              </a:rPr>
              <a:t>he </a:t>
            </a:r>
            <a:r>
              <a:rPr dirty="0" sz="1450" spc="-10">
                <a:latin typeface="Times New Roman"/>
                <a:cs typeface="Times New Roman"/>
              </a:rPr>
              <a:t>walked hastily</a:t>
            </a:r>
            <a:r>
              <a:rPr dirty="0" sz="1450" spc="-10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Ensconced once more in </a:t>
            </a:r>
            <a:r>
              <a:rPr dirty="0" sz="1450" spc="-5">
                <a:latin typeface="Times New Roman"/>
                <a:cs typeface="Times New Roman"/>
              </a:rPr>
              <a:t>a </a:t>
            </a:r>
            <a:r>
              <a:rPr dirty="0" sz="1450" spc="-10">
                <a:latin typeface="Times New Roman"/>
                <a:cs typeface="Times New Roman"/>
              </a:rPr>
              <a:t>hansom, </a:t>
            </a:r>
            <a:r>
              <a:rPr dirty="0" sz="1450" spc="-5">
                <a:latin typeface="Times New Roman"/>
                <a:cs typeface="Times New Roman"/>
              </a:rPr>
              <a:t>he </a:t>
            </a:r>
            <a:r>
              <a:rPr dirty="0" sz="1450" spc="-10">
                <a:latin typeface="Times New Roman"/>
                <a:cs typeface="Times New Roman"/>
              </a:rPr>
              <a:t>proceeded to reconsider his  position. Suppose (he thought), suppose </a:t>
            </a:r>
            <a:r>
              <a:rPr dirty="0" sz="1450" spc="-5">
                <a:latin typeface="Times New Roman"/>
                <a:cs typeface="Times New Roman"/>
              </a:rPr>
              <a:t>he </a:t>
            </a:r>
            <a:r>
              <a:rPr dirty="0" sz="1450" spc="-10">
                <a:latin typeface="Times New Roman"/>
                <a:cs typeface="Times New Roman"/>
              </a:rPr>
              <a:t>should accept defeat and declare  his </a:t>
            </a:r>
            <a:r>
              <a:rPr dirty="0" sz="1450" spc="-20">
                <a:latin typeface="Times New Roman"/>
                <a:cs typeface="Times New Roman"/>
              </a:rPr>
              <a:t>uncle’s </a:t>
            </a:r>
            <a:r>
              <a:rPr dirty="0" sz="1450" spc="-10">
                <a:latin typeface="Times New Roman"/>
                <a:cs typeface="Times New Roman"/>
              </a:rPr>
              <a:t>death at once? He should lose the tontine, and with that the last  </a:t>
            </a:r>
            <a:r>
              <a:rPr dirty="0" sz="1450" spc="-5">
                <a:latin typeface="Times New Roman"/>
                <a:cs typeface="Times New Roman"/>
              </a:rPr>
              <a:t>hope of </a:t>
            </a:r>
            <a:r>
              <a:rPr dirty="0" sz="1450" spc="-10">
                <a:latin typeface="Times New Roman"/>
                <a:cs typeface="Times New Roman"/>
              </a:rPr>
              <a:t>his seven thousand eight hundred </a:t>
            </a:r>
            <a:r>
              <a:rPr dirty="0" sz="1450" spc="-5">
                <a:latin typeface="Times New Roman"/>
                <a:cs typeface="Times New Roman"/>
              </a:rPr>
              <a:t>pounds. </a:t>
            </a:r>
            <a:r>
              <a:rPr dirty="0" sz="1450" spc="-10">
                <a:latin typeface="Times New Roman"/>
                <a:cs typeface="Times New Roman"/>
              </a:rPr>
              <a:t>But </a:t>
            </a:r>
            <a:r>
              <a:rPr dirty="0" sz="1450" spc="-5">
                <a:latin typeface="Times New Roman"/>
                <a:cs typeface="Times New Roman"/>
              </a:rPr>
              <a:t>on </a:t>
            </a:r>
            <a:r>
              <a:rPr dirty="0" sz="1450" spc="-10">
                <a:latin typeface="Times New Roman"/>
                <a:cs typeface="Times New Roman"/>
              </a:rPr>
              <a:t>the other hand, since  the shilling to the hansom cabman, </a:t>
            </a:r>
            <a:r>
              <a:rPr dirty="0" sz="1450" spc="-5">
                <a:latin typeface="Times New Roman"/>
                <a:cs typeface="Times New Roman"/>
              </a:rPr>
              <a:t>he </a:t>
            </a:r>
            <a:r>
              <a:rPr dirty="0" sz="1450" spc="-10">
                <a:latin typeface="Times New Roman"/>
                <a:cs typeface="Times New Roman"/>
              </a:rPr>
              <a:t>had begun to see that crime was  expensive in its course, and, since the loss </a:t>
            </a:r>
            <a:r>
              <a:rPr dirty="0" sz="1450" spc="-5">
                <a:latin typeface="Times New Roman"/>
                <a:cs typeface="Times New Roman"/>
              </a:rPr>
              <a:t>of </a:t>
            </a:r>
            <a:r>
              <a:rPr dirty="0" sz="1450" spc="-10">
                <a:latin typeface="Times New Roman"/>
                <a:cs typeface="Times New Roman"/>
              </a:rPr>
              <a:t>the water-butt, that it was  uncertain in its consequences. Quietly at first, and then with growing heat, </a:t>
            </a:r>
            <a:r>
              <a:rPr dirty="0" sz="1450" spc="-5">
                <a:latin typeface="Times New Roman"/>
                <a:cs typeface="Times New Roman"/>
              </a:rPr>
              <a:t>he  </a:t>
            </a:r>
            <a:r>
              <a:rPr dirty="0" sz="1450" spc="-10">
                <a:latin typeface="Times New Roman"/>
                <a:cs typeface="Times New Roman"/>
              </a:rPr>
              <a:t>reviewed the advantages </a:t>
            </a:r>
            <a:r>
              <a:rPr dirty="0" sz="1450" spc="-5">
                <a:latin typeface="Times New Roman"/>
                <a:cs typeface="Times New Roman"/>
              </a:rPr>
              <a:t>of </a:t>
            </a:r>
            <a:r>
              <a:rPr dirty="0" sz="1450" spc="-10">
                <a:latin typeface="Times New Roman"/>
                <a:cs typeface="Times New Roman"/>
              </a:rPr>
              <a:t>backing </a:t>
            </a:r>
            <a:r>
              <a:rPr dirty="0" sz="1450" spc="-5">
                <a:latin typeface="Times New Roman"/>
                <a:cs typeface="Times New Roman"/>
              </a:rPr>
              <a:t>out. </a:t>
            </a:r>
            <a:r>
              <a:rPr dirty="0" sz="1450" spc="-10">
                <a:latin typeface="Times New Roman"/>
                <a:cs typeface="Times New Roman"/>
              </a:rPr>
              <a:t>It involved </a:t>
            </a:r>
            <a:r>
              <a:rPr dirty="0" sz="1450" spc="-5">
                <a:latin typeface="Times New Roman"/>
                <a:cs typeface="Times New Roman"/>
              </a:rPr>
              <a:t>a </a:t>
            </a:r>
            <a:r>
              <a:rPr dirty="0" sz="1450" spc="-10">
                <a:latin typeface="Times New Roman"/>
                <a:cs typeface="Times New Roman"/>
              </a:rPr>
              <a:t>loss; </a:t>
            </a:r>
            <a:r>
              <a:rPr dirty="0" sz="1450" spc="-5">
                <a:latin typeface="Times New Roman"/>
                <a:cs typeface="Times New Roman"/>
              </a:rPr>
              <a:t>but </a:t>
            </a:r>
            <a:r>
              <a:rPr dirty="0" sz="1450" spc="-10">
                <a:latin typeface="Times New Roman"/>
                <a:cs typeface="Times New Roman"/>
              </a:rPr>
              <a:t>(come to think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no </a:t>
            </a:r>
            <a:r>
              <a:rPr dirty="0" sz="1450" spc="-10">
                <a:latin typeface="Times New Roman"/>
                <a:cs typeface="Times New Roman"/>
              </a:rPr>
              <a:t>such great loss after all; only that </a:t>
            </a:r>
            <a:r>
              <a:rPr dirty="0" sz="1450" spc="-5">
                <a:latin typeface="Times New Roman"/>
                <a:cs typeface="Times New Roman"/>
              </a:rPr>
              <a:t>of </a:t>
            </a:r>
            <a:r>
              <a:rPr dirty="0" sz="1450" spc="-10">
                <a:latin typeface="Times New Roman"/>
                <a:cs typeface="Times New Roman"/>
              </a:rPr>
              <a:t>the tontine, which had been  always </a:t>
            </a:r>
            <a:r>
              <a:rPr dirty="0" sz="1450" spc="-5">
                <a:latin typeface="Times New Roman"/>
                <a:cs typeface="Times New Roman"/>
              </a:rPr>
              <a:t>a </a:t>
            </a:r>
            <a:r>
              <a:rPr dirty="0" sz="1450" spc="-10">
                <a:latin typeface="Times New Roman"/>
                <a:cs typeface="Times New Roman"/>
              </a:rPr>
              <a:t>toss-up, which at bottom </a:t>
            </a:r>
            <a:r>
              <a:rPr dirty="0" sz="1450" spc="-5">
                <a:latin typeface="Times New Roman"/>
                <a:cs typeface="Times New Roman"/>
              </a:rPr>
              <a:t>he </a:t>
            </a:r>
            <a:r>
              <a:rPr dirty="0" sz="1450" spc="-10">
                <a:latin typeface="Times New Roman"/>
                <a:cs typeface="Times New Roman"/>
              </a:rPr>
              <a:t>had never really expected. He reminded  himself </a:t>
            </a:r>
            <a:r>
              <a:rPr dirty="0" sz="1450" spc="-5">
                <a:latin typeface="Times New Roman"/>
                <a:cs typeface="Times New Roman"/>
              </a:rPr>
              <a:t>of </a:t>
            </a:r>
            <a:r>
              <a:rPr dirty="0" sz="1450" spc="-10">
                <a:latin typeface="Times New Roman"/>
                <a:cs typeface="Times New Roman"/>
              </a:rPr>
              <a:t>that eagerly; </a:t>
            </a:r>
            <a:r>
              <a:rPr dirty="0" sz="1450" spc="-5">
                <a:latin typeface="Times New Roman"/>
                <a:cs typeface="Times New Roman"/>
              </a:rPr>
              <a:t>he </a:t>
            </a:r>
            <a:r>
              <a:rPr dirty="0" sz="1450" spc="-10">
                <a:latin typeface="Times New Roman"/>
                <a:cs typeface="Times New Roman"/>
              </a:rPr>
              <a:t>congratulated himself </a:t>
            </a:r>
            <a:r>
              <a:rPr dirty="0" sz="1450" spc="-5">
                <a:latin typeface="Times New Roman"/>
                <a:cs typeface="Times New Roman"/>
              </a:rPr>
              <a:t>upon </a:t>
            </a:r>
            <a:r>
              <a:rPr dirty="0" sz="1450" spc="-10">
                <a:latin typeface="Times New Roman"/>
                <a:cs typeface="Times New Roman"/>
              </a:rPr>
              <a:t>his constant  moderation. He had never really expected the tontine; </a:t>
            </a:r>
            <a:r>
              <a:rPr dirty="0" sz="1450" spc="-5">
                <a:latin typeface="Times New Roman"/>
                <a:cs typeface="Times New Roman"/>
              </a:rPr>
              <a:t>he </a:t>
            </a:r>
            <a:r>
              <a:rPr dirty="0" sz="1450" spc="-10">
                <a:latin typeface="Times New Roman"/>
                <a:cs typeface="Times New Roman"/>
              </a:rPr>
              <a:t>had never even very  definitely hoped to recover his seven thousand eight hundred </a:t>
            </a:r>
            <a:r>
              <a:rPr dirty="0" sz="1450" spc="-5">
                <a:latin typeface="Times New Roman"/>
                <a:cs typeface="Times New Roman"/>
              </a:rPr>
              <a:t>pounds; he </a:t>
            </a:r>
            <a:r>
              <a:rPr dirty="0" sz="1450" spc="-10">
                <a:latin typeface="Times New Roman"/>
                <a:cs typeface="Times New Roman"/>
              </a:rPr>
              <a:t>had  been hurried into the whole thing </a:t>
            </a:r>
            <a:r>
              <a:rPr dirty="0" sz="1450" spc="-5">
                <a:latin typeface="Times New Roman"/>
                <a:cs typeface="Times New Roman"/>
              </a:rPr>
              <a:t>by </a:t>
            </a:r>
            <a:r>
              <a:rPr dirty="0" sz="1450" spc="-20">
                <a:latin typeface="Times New Roman"/>
                <a:cs typeface="Times New Roman"/>
              </a:rPr>
              <a:t>Michael’s </a:t>
            </a:r>
            <a:r>
              <a:rPr dirty="0" sz="1450" spc="-5">
                <a:latin typeface="Times New Roman"/>
                <a:cs typeface="Times New Roman"/>
              </a:rPr>
              <a:t>obvious </a:t>
            </a:r>
            <a:r>
              <a:rPr dirty="0" sz="1450" spc="-15">
                <a:latin typeface="Times New Roman"/>
                <a:cs typeface="Times New Roman"/>
              </a:rPr>
              <a:t>dishonesty. </a:t>
            </a:r>
            <a:r>
              <a:rPr dirty="0" sz="1450" spc="-45">
                <a:latin typeface="Times New Roman"/>
                <a:cs typeface="Times New Roman"/>
              </a:rPr>
              <a:t>Yes, </a:t>
            </a:r>
            <a:r>
              <a:rPr dirty="0" sz="1450" spc="-10">
                <a:latin typeface="Times New Roman"/>
                <a:cs typeface="Times New Roman"/>
              </a:rPr>
              <a:t>it  would probably </a:t>
            </a:r>
            <a:r>
              <a:rPr dirty="0" sz="1450" spc="-5">
                <a:latin typeface="Times New Roman"/>
                <a:cs typeface="Times New Roman"/>
              </a:rPr>
              <a:t>be </a:t>
            </a:r>
            <a:r>
              <a:rPr dirty="0" sz="1450" spc="-10">
                <a:latin typeface="Times New Roman"/>
                <a:cs typeface="Times New Roman"/>
              </a:rPr>
              <a:t>better to draw back from this high-flying venture, settle  back </a:t>
            </a:r>
            <a:r>
              <a:rPr dirty="0" sz="1450" spc="-5">
                <a:latin typeface="Times New Roman"/>
                <a:cs typeface="Times New Roman"/>
              </a:rPr>
              <a:t>on </a:t>
            </a:r>
            <a:r>
              <a:rPr dirty="0" sz="1450" spc="-10">
                <a:latin typeface="Times New Roman"/>
                <a:cs typeface="Times New Roman"/>
              </a:rPr>
              <a:t>the leather</a:t>
            </a:r>
            <a:r>
              <a:rPr dirty="0" sz="1450">
                <a:latin typeface="Times New Roman"/>
                <a:cs typeface="Times New Roman"/>
              </a:rPr>
              <a:t> </a:t>
            </a:r>
            <a:r>
              <a:rPr dirty="0" sz="1450" spc="-10">
                <a:latin typeface="Times New Roman"/>
                <a:cs typeface="Times New Roman"/>
              </a:rPr>
              <a:t>business—</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9525" indent="255904">
              <a:lnSpc>
                <a:spcPts val="1730"/>
              </a:lnSpc>
              <a:spcBef>
                <a:spcPts val="155"/>
              </a:spcBef>
            </a:pPr>
            <a:r>
              <a:rPr dirty="0" sz="1450" spc="-10">
                <a:latin typeface="Times New Roman"/>
                <a:cs typeface="Times New Roman"/>
              </a:rPr>
              <a:t>‘Great God!’ cried Morris, </a:t>
            </a:r>
            <a:r>
              <a:rPr dirty="0" sz="1450" spc="-5">
                <a:latin typeface="Times New Roman"/>
                <a:cs typeface="Times New Roman"/>
              </a:rPr>
              <a:t>bounding </a:t>
            </a:r>
            <a:r>
              <a:rPr dirty="0" sz="1450" spc="-10">
                <a:latin typeface="Times New Roman"/>
                <a:cs typeface="Times New Roman"/>
              </a:rPr>
              <a:t>in the hansom like </a:t>
            </a:r>
            <a:r>
              <a:rPr dirty="0" sz="1450" spc="-5">
                <a:latin typeface="Times New Roman"/>
                <a:cs typeface="Times New Roman"/>
              </a:rPr>
              <a:t>a </a:t>
            </a:r>
            <a:r>
              <a:rPr dirty="0" sz="1450" spc="-10">
                <a:latin typeface="Times New Roman"/>
                <a:cs typeface="Times New Roman"/>
              </a:rPr>
              <a:t>Jack-in-a-box. ‘I  have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not </a:t>
            </a:r>
            <a:r>
              <a:rPr dirty="0" sz="1450" spc="-10">
                <a:latin typeface="Times New Roman"/>
                <a:cs typeface="Times New Roman"/>
              </a:rPr>
              <a:t>gained the tontine—I have lost the leather</a:t>
            </a:r>
            <a:r>
              <a:rPr dirty="0" sz="1450" spc="8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Such was the monstrous fact. He had </a:t>
            </a:r>
            <a:r>
              <a:rPr dirty="0" sz="1450" spc="-5">
                <a:latin typeface="Times New Roman"/>
                <a:cs typeface="Times New Roman"/>
              </a:rPr>
              <a:t>no </a:t>
            </a:r>
            <a:r>
              <a:rPr dirty="0" sz="1450" spc="-10">
                <a:latin typeface="Times New Roman"/>
                <a:cs typeface="Times New Roman"/>
              </a:rPr>
              <a:t>power to sign;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draw </a:t>
            </a:r>
            <a:r>
              <a:rPr dirty="0" sz="1450" spc="-5">
                <a:latin typeface="Times New Roman"/>
                <a:cs typeface="Times New Roman"/>
              </a:rPr>
              <a:t>a  </a:t>
            </a:r>
            <a:r>
              <a:rPr dirty="0" sz="1450" spc="-10">
                <a:latin typeface="Times New Roman"/>
                <a:cs typeface="Times New Roman"/>
              </a:rPr>
              <a:t>cheque for thirty shillings. Until </a:t>
            </a:r>
            <a:r>
              <a:rPr dirty="0" sz="1450" spc="-5">
                <a:latin typeface="Times New Roman"/>
                <a:cs typeface="Times New Roman"/>
              </a:rPr>
              <a:t>he </a:t>
            </a:r>
            <a:r>
              <a:rPr dirty="0" sz="1450" spc="-10">
                <a:latin typeface="Times New Roman"/>
                <a:cs typeface="Times New Roman"/>
              </a:rPr>
              <a:t>could produce legal evidence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uncle’s  </a:t>
            </a:r>
            <a:r>
              <a:rPr dirty="0" sz="1450" spc="-10">
                <a:latin typeface="Times New Roman"/>
                <a:cs typeface="Times New Roman"/>
              </a:rPr>
              <a:t>death,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penniless outcast—and as soon as </a:t>
            </a:r>
            <a:r>
              <a:rPr dirty="0" sz="1450" spc="-5">
                <a:latin typeface="Times New Roman"/>
                <a:cs typeface="Times New Roman"/>
              </a:rPr>
              <a:t>he </a:t>
            </a:r>
            <a:r>
              <a:rPr dirty="0" sz="1450" spc="-10">
                <a:latin typeface="Times New Roman"/>
                <a:cs typeface="Times New Roman"/>
              </a:rPr>
              <a:t>produced it </a:t>
            </a:r>
            <a:r>
              <a:rPr dirty="0" sz="1450" spc="-5">
                <a:latin typeface="Times New Roman"/>
                <a:cs typeface="Times New Roman"/>
              </a:rPr>
              <a:t>he </a:t>
            </a:r>
            <a:r>
              <a:rPr dirty="0" sz="1450" spc="-10">
                <a:latin typeface="Times New Roman"/>
                <a:cs typeface="Times New Roman"/>
              </a:rPr>
              <a:t>had lost  the tontine! There was </a:t>
            </a:r>
            <a:r>
              <a:rPr dirty="0" sz="1450" spc="-5">
                <a:latin typeface="Times New Roman"/>
                <a:cs typeface="Times New Roman"/>
              </a:rPr>
              <a:t>no </a:t>
            </a:r>
            <a:r>
              <a:rPr dirty="0" sz="1450" spc="-10">
                <a:latin typeface="Times New Roman"/>
                <a:cs typeface="Times New Roman"/>
              </a:rPr>
              <a:t>hesitation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Morris; to drop the tontine  like </a:t>
            </a:r>
            <a:r>
              <a:rPr dirty="0" sz="1450" spc="-5">
                <a:latin typeface="Times New Roman"/>
                <a:cs typeface="Times New Roman"/>
              </a:rPr>
              <a:t>a hot </a:t>
            </a:r>
            <a:r>
              <a:rPr dirty="0" sz="1450" spc="-10">
                <a:latin typeface="Times New Roman"/>
                <a:cs typeface="Times New Roman"/>
              </a:rPr>
              <a:t>chestnut, to concentrate all his forces </a:t>
            </a:r>
            <a:r>
              <a:rPr dirty="0" sz="1450" spc="-5">
                <a:latin typeface="Times New Roman"/>
                <a:cs typeface="Times New Roman"/>
              </a:rPr>
              <a:t>on </a:t>
            </a:r>
            <a:r>
              <a:rPr dirty="0" sz="1450" spc="-10">
                <a:latin typeface="Times New Roman"/>
                <a:cs typeface="Times New Roman"/>
              </a:rPr>
              <a:t>the leather business and the  rest </a:t>
            </a:r>
            <a:r>
              <a:rPr dirty="0" sz="1450" spc="-5">
                <a:latin typeface="Times New Roman"/>
                <a:cs typeface="Times New Roman"/>
              </a:rPr>
              <a:t>of </a:t>
            </a:r>
            <a:r>
              <a:rPr dirty="0" sz="1450" spc="-10">
                <a:latin typeface="Times New Roman"/>
                <a:cs typeface="Times New Roman"/>
              </a:rPr>
              <a:t>his small </a:t>
            </a:r>
            <a:r>
              <a:rPr dirty="0" sz="1450" spc="-5">
                <a:latin typeface="Times New Roman"/>
                <a:cs typeface="Times New Roman"/>
              </a:rPr>
              <a:t>but </a:t>
            </a:r>
            <a:r>
              <a:rPr dirty="0" sz="1450" spc="-10">
                <a:latin typeface="Times New Roman"/>
                <a:cs typeface="Times New Roman"/>
              </a:rPr>
              <a:t>legitimate inheritance, was the decision </a:t>
            </a:r>
            <a:r>
              <a:rPr dirty="0" sz="1450" spc="-5">
                <a:latin typeface="Times New Roman"/>
                <a:cs typeface="Times New Roman"/>
              </a:rPr>
              <a:t>of a </a:t>
            </a:r>
            <a:r>
              <a:rPr dirty="0" sz="1450" spc="-10">
                <a:latin typeface="Times New Roman"/>
                <a:cs typeface="Times New Roman"/>
              </a:rPr>
              <a:t>single instant.  And the next, the full extent </a:t>
            </a:r>
            <a:r>
              <a:rPr dirty="0" sz="1450" spc="-5">
                <a:latin typeface="Times New Roman"/>
                <a:cs typeface="Times New Roman"/>
              </a:rPr>
              <a:t>of </a:t>
            </a:r>
            <a:r>
              <a:rPr dirty="0" sz="1450" spc="-10">
                <a:latin typeface="Times New Roman"/>
                <a:cs typeface="Times New Roman"/>
              </a:rPr>
              <a:t>his calamity was suddenly disclosed to him.  Declare his </a:t>
            </a:r>
            <a:r>
              <a:rPr dirty="0" sz="1450" spc="-20">
                <a:latin typeface="Times New Roman"/>
                <a:cs typeface="Times New Roman"/>
              </a:rPr>
              <a:t>uncle’s </a:t>
            </a:r>
            <a:r>
              <a:rPr dirty="0" sz="1450" spc="-10">
                <a:latin typeface="Times New Roman"/>
                <a:cs typeface="Times New Roman"/>
              </a:rPr>
              <a:t>death? He couldn’t! Since the </a:t>
            </a:r>
            <a:r>
              <a:rPr dirty="0" sz="1450" spc="-5">
                <a:latin typeface="Times New Roman"/>
                <a:cs typeface="Times New Roman"/>
              </a:rPr>
              <a:t>body </a:t>
            </a:r>
            <a:r>
              <a:rPr dirty="0" sz="1450" spc="-10">
                <a:latin typeface="Times New Roman"/>
                <a:cs typeface="Times New Roman"/>
              </a:rPr>
              <a:t>was lost Joseph had (in  </a:t>
            </a:r>
            <a:r>
              <a:rPr dirty="0" sz="1450" spc="-5">
                <a:latin typeface="Times New Roman"/>
                <a:cs typeface="Times New Roman"/>
              </a:rPr>
              <a:t>a </a:t>
            </a:r>
            <a:r>
              <a:rPr dirty="0" sz="1450" spc="-10">
                <a:latin typeface="Times New Roman"/>
                <a:cs typeface="Times New Roman"/>
              </a:rPr>
              <a:t>legal sense) become</a:t>
            </a:r>
            <a:r>
              <a:rPr dirty="0" sz="1450">
                <a:latin typeface="Times New Roman"/>
                <a:cs typeface="Times New Roman"/>
              </a:rPr>
              <a:t> </a:t>
            </a:r>
            <a:r>
              <a:rPr dirty="0" sz="1450" spc="-10">
                <a:latin typeface="Times New Roman"/>
                <a:cs typeface="Times New Roman"/>
              </a:rPr>
              <a:t>immortal.</a:t>
            </a:r>
            <a:endParaRPr sz="1450">
              <a:latin typeface="Times New Roman"/>
              <a:cs typeface="Times New Roman"/>
            </a:endParaRPr>
          </a:p>
          <a:p>
            <a:pPr algn="just" marL="268605">
              <a:lnSpc>
                <a:spcPts val="1735"/>
              </a:lnSpc>
              <a:spcBef>
                <a:spcPts val="640"/>
              </a:spcBef>
            </a:pPr>
            <a:r>
              <a:rPr dirty="0" sz="1450" spc="-10">
                <a:latin typeface="Times New Roman"/>
                <a:cs typeface="Times New Roman"/>
              </a:rPr>
              <a:t>There</a:t>
            </a:r>
            <a:r>
              <a:rPr dirty="0" sz="1450" spc="114">
                <a:latin typeface="Times New Roman"/>
                <a:cs typeface="Times New Roman"/>
              </a:rPr>
              <a:t> </a:t>
            </a:r>
            <a:r>
              <a:rPr dirty="0" sz="1450" spc="-10">
                <a:latin typeface="Times New Roman"/>
                <a:cs typeface="Times New Roman"/>
              </a:rPr>
              <a:t>was</a:t>
            </a:r>
            <a:r>
              <a:rPr dirty="0" sz="1450" spc="114">
                <a:latin typeface="Times New Roman"/>
                <a:cs typeface="Times New Roman"/>
              </a:rPr>
              <a:t> </a:t>
            </a:r>
            <a:r>
              <a:rPr dirty="0" sz="1450" spc="-5">
                <a:latin typeface="Times New Roman"/>
                <a:cs typeface="Times New Roman"/>
              </a:rPr>
              <a:t>no</a:t>
            </a:r>
            <a:r>
              <a:rPr dirty="0" sz="1450" spc="114">
                <a:latin typeface="Times New Roman"/>
                <a:cs typeface="Times New Roman"/>
              </a:rPr>
              <a:t> </a:t>
            </a:r>
            <a:r>
              <a:rPr dirty="0" sz="1450" spc="-10">
                <a:latin typeface="Times New Roman"/>
                <a:cs typeface="Times New Roman"/>
              </a:rPr>
              <a:t>created</a:t>
            </a:r>
            <a:r>
              <a:rPr dirty="0" sz="1450" spc="120">
                <a:latin typeface="Times New Roman"/>
                <a:cs typeface="Times New Roman"/>
              </a:rPr>
              <a:t> </a:t>
            </a:r>
            <a:r>
              <a:rPr dirty="0" sz="1450" spc="-10">
                <a:latin typeface="Times New Roman"/>
                <a:cs typeface="Times New Roman"/>
              </a:rPr>
              <a:t>vehicle</a:t>
            </a:r>
            <a:r>
              <a:rPr dirty="0" sz="1450" spc="114">
                <a:latin typeface="Times New Roman"/>
                <a:cs typeface="Times New Roman"/>
              </a:rPr>
              <a:t> </a:t>
            </a:r>
            <a:r>
              <a:rPr dirty="0" sz="1450" spc="-10">
                <a:latin typeface="Times New Roman"/>
                <a:cs typeface="Times New Roman"/>
              </a:rPr>
              <a:t>big</a:t>
            </a:r>
            <a:r>
              <a:rPr dirty="0" sz="1450" spc="114">
                <a:latin typeface="Times New Roman"/>
                <a:cs typeface="Times New Roman"/>
              </a:rPr>
              <a:t> </a:t>
            </a:r>
            <a:r>
              <a:rPr dirty="0" sz="1450" spc="-10">
                <a:latin typeface="Times New Roman"/>
                <a:cs typeface="Times New Roman"/>
              </a:rPr>
              <a:t>enough</a:t>
            </a:r>
            <a:r>
              <a:rPr dirty="0" sz="1450" spc="120">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contain</a:t>
            </a:r>
            <a:r>
              <a:rPr dirty="0" sz="1450" spc="114">
                <a:latin typeface="Times New Roman"/>
                <a:cs typeface="Times New Roman"/>
              </a:rPr>
              <a:t> </a:t>
            </a:r>
            <a:r>
              <a:rPr dirty="0" sz="1450" spc="-10">
                <a:latin typeface="Times New Roman"/>
                <a:cs typeface="Times New Roman"/>
              </a:rPr>
              <a:t>Morris</a:t>
            </a:r>
            <a:r>
              <a:rPr dirty="0" sz="1450" spc="12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his</a:t>
            </a:r>
            <a:r>
              <a:rPr dirty="0" sz="1450" spc="114">
                <a:latin typeface="Times New Roman"/>
                <a:cs typeface="Times New Roman"/>
              </a:rPr>
              <a:t> </a:t>
            </a:r>
            <a:r>
              <a:rPr dirty="0" sz="1450" spc="-10">
                <a:latin typeface="Times New Roman"/>
                <a:cs typeface="Times New Roman"/>
              </a:rPr>
              <a:t>woes.</a:t>
            </a:r>
            <a:endParaRPr sz="1450">
              <a:latin typeface="Times New Roman"/>
              <a:cs typeface="Times New Roman"/>
            </a:endParaRPr>
          </a:p>
          <a:p>
            <a:pPr algn="just" marL="12700">
              <a:lnSpc>
                <a:spcPts val="1735"/>
              </a:lnSpc>
            </a:pPr>
            <a:r>
              <a:rPr dirty="0" sz="1450" spc="-10">
                <a:latin typeface="Times New Roman"/>
                <a:cs typeface="Times New Roman"/>
              </a:rPr>
              <a:t>He paid the hansom </a:t>
            </a:r>
            <a:r>
              <a:rPr dirty="0" sz="1450" spc="-15">
                <a:latin typeface="Times New Roman"/>
                <a:cs typeface="Times New Roman"/>
              </a:rPr>
              <a:t>off </a:t>
            </a:r>
            <a:r>
              <a:rPr dirty="0" sz="1450" spc="-10">
                <a:latin typeface="Times New Roman"/>
                <a:cs typeface="Times New Roman"/>
              </a:rPr>
              <a:t>and walked </a:t>
            </a:r>
            <a:r>
              <a:rPr dirty="0" sz="1450" spc="-5">
                <a:latin typeface="Times New Roman"/>
                <a:cs typeface="Times New Roman"/>
              </a:rPr>
              <a:t>on he </a:t>
            </a:r>
            <a:r>
              <a:rPr dirty="0" sz="1450" spc="-10">
                <a:latin typeface="Times New Roman"/>
                <a:cs typeface="Times New Roman"/>
              </a:rPr>
              <a:t>knew </a:t>
            </a:r>
            <a:r>
              <a:rPr dirty="0" sz="1450" spc="-5">
                <a:latin typeface="Times New Roman"/>
                <a:cs typeface="Times New Roman"/>
              </a:rPr>
              <a:t>not</a:t>
            </a:r>
            <a:r>
              <a:rPr dirty="0" sz="1450" spc="45">
                <a:latin typeface="Times New Roman"/>
                <a:cs typeface="Times New Roman"/>
              </a:rPr>
              <a:t> </a:t>
            </a:r>
            <a:r>
              <a:rPr dirty="0" sz="1450" spc="-20">
                <a:latin typeface="Times New Roman"/>
                <a:cs typeface="Times New Roman"/>
              </a:rPr>
              <a:t>whither.</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 seem to have </a:t>
            </a:r>
            <a:r>
              <a:rPr dirty="0" sz="1450" spc="-5">
                <a:latin typeface="Times New Roman"/>
                <a:cs typeface="Times New Roman"/>
              </a:rPr>
              <a:t>gone </a:t>
            </a:r>
            <a:r>
              <a:rPr dirty="0" sz="1450" spc="-10">
                <a:latin typeface="Times New Roman"/>
                <a:cs typeface="Times New Roman"/>
              </a:rPr>
              <a:t>into this business with too much precipitation,’ </a:t>
            </a:r>
            <a:r>
              <a:rPr dirty="0" sz="1450" spc="-5">
                <a:latin typeface="Times New Roman"/>
                <a:cs typeface="Times New Roman"/>
              </a:rPr>
              <a:t>he  </a:t>
            </a:r>
            <a:r>
              <a:rPr dirty="0" sz="1450" spc="-10">
                <a:latin typeface="Times New Roman"/>
                <a:cs typeface="Times New Roman"/>
              </a:rPr>
              <a:t>reflected, with </a:t>
            </a:r>
            <a:r>
              <a:rPr dirty="0" sz="1450" spc="-5">
                <a:latin typeface="Times New Roman"/>
                <a:cs typeface="Times New Roman"/>
              </a:rPr>
              <a:t>a </a:t>
            </a:r>
            <a:r>
              <a:rPr dirty="0" sz="1450" spc="-10">
                <a:latin typeface="Times New Roman"/>
                <a:cs typeface="Times New Roman"/>
              </a:rPr>
              <a:t>deadly sigh. ‘I fear it seems too ramified for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my  powers </a:t>
            </a:r>
            <a:r>
              <a:rPr dirty="0" sz="1450" spc="-5">
                <a:latin typeface="Times New Roman"/>
                <a:cs typeface="Times New Roman"/>
              </a:rPr>
              <a:t>of </a:t>
            </a:r>
            <a:r>
              <a:rPr dirty="0" sz="1450" spc="-10">
                <a:latin typeface="Times New Roman"/>
                <a:cs typeface="Times New Roman"/>
              </a:rPr>
              <a:t>mind.’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And then </a:t>
            </a:r>
            <a:r>
              <a:rPr dirty="0" sz="1450" spc="-5">
                <a:latin typeface="Times New Roman"/>
                <a:cs typeface="Times New Roman"/>
              </a:rPr>
              <a:t>a </a:t>
            </a:r>
            <a:r>
              <a:rPr dirty="0" sz="1450" spc="-10">
                <a:latin typeface="Times New Roman"/>
                <a:cs typeface="Times New Roman"/>
              </a:rPr>
              <a:t>remark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uncle’s </a:t>
            </a:r>
            <a:r>
              <a:rPr dirty="0" sz="1450" spc="-10">
                <a:latin typeface="Times New Roman"/>
                <a:cs typeface="Times New Roman"/>
              </a:rPr>
              <a:t>flashed into his memory: If </a:t>
            </a:r>
            <a:r>
              <a:rPr dirty="0" sz="1450" spc="-5">
                <a:latin typeface="Times New Roman"/>
                <a:cs typeface="Times New Roman"/>
              </a:rPr>
              <a:t>you </a:t>
            </a:r>
            <a:r>
              <a:rPr dirty="0" sz="1450" spc="-10">
                <a:latin typeface="Times New Roman"/>
                <a:cs typeface="Times New Roman"/>
              </a:rPr>
              <a:t>want to  think </a:t>
            </a:r>
            <a:r>
              <a:rPr dirty="0" sz="1450" spc="-20">
                <a:latin typeface="Times New Roman"/>
                <a:cs typeface="Times New Roman"/>
              </a:rPr>
              <a:t>clearly, </a:t>
            </a:r>
            <a:r>
              <a:rPr dirty="0" sz="1450" spc="-5">
                <a:latin typeface="Times New Roman"/>
                <a:cs typeface="Times New Roman"/>
              </a:rPr>
              <a:t>put </a:t>
            </a:r>
            <a:r>
              <a:rPr dirty="0" sz="1450" spc="-10">
                <a:latin typeface="Times New Roman"/>
                <a:cs typeface="Times New Roman"/>
              </a:rPr>
              <a:t>it all down </a:t>
            </a:r>
            <a:r>
              <a:rPr dirty="0" sz="1450" spc="-5">
                <a:latin typeface="Times New Roman"/>
                <a:cs typeface="Times New Roman"/>
              </a:rPr>
              <a:t>on </a:t>
            </a:r>
            <a:r>
              <a:rPr dirty="0" sz="1450" spc="-20">
                <a:latin typeface="Times New Roman"/>
                <a:cs typeface="Times New Roman"/>
              </a:rPr>
              <a:t>paper. </a:t>
            </a:r>
            <a:r>
              <a:rPr dirty="0" sz="1450" spc="-30">
                <a:latin typeface="Times New Roman"/>
                <a:cs typeface="Times New Roman"/>
              </a:rPr>
              <a:t>‘Well, </a:t>
            </a:r>
            <a:r>
              <a:rPr dirty="0" sz="1450" spc="-10">
                <a:latin typeface="Times New Roman"/>
                <a:cs typeface="Times New Roman"/>
              </a:rPr>
              <a:t>the old </a:t>
            </a:r>
            <a:r>
              <a:rPr dirty="0" sz="1450" spc="-5">
                <a:latin typeface="Times New Roman"/>
                <a:cs typeface="Times New Roman"/>
              </a:rPr>
              <a:t>boy </a:t>
            </a:r>
            <a:r>
              <a:rPr dirty="0" sz="1450" spc="-10">
                <a:latin typeface="Times New Roman"/>
                <a:cs typeface="Times New Roman"/>
              </a:rPr>
              <a:t>knew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or </a:t>
            </a:r>
            <a:r>
              <a:rPr dirty="0" sz="1450" spc="-10">
                <a:latin typeface="Times New Roman"/>
                <a:cs typeface="Times New Roman"/>
              </a:rPr>
              <a:t>two,’  said Morris. ‘I will try; </a:t>
            </a:r>
            <a:r>
              <a:rPr dirty="0" sz="1450" spc="-5">
                <a:latin typeface="Times New Roman"/>
                <a:cs typeface="Times New Roman"/>
              </a:rPr>
              <a:t>but I </a:t>
            </a:r>
            <a:r>
              <a:rPr dirty="0" sz="1450" spc="-10">
                <a:latin typeface="Times New Roman"/>
                <a:cs typeface="Times New Roman"/>
              </a:rPr>
              <a:t>don’t believe the paper was ever made that will  clear my</a:t>
            </a:r>
            <a:r>
              <a:rPr dirty="0" sz="1450" spc="-5">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He entered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public entertainment, ordered bread and cheese, and  writing materials, and sat down before them </a:t>
            </a:r>
            <a:r>
              <a:rPr dirty="0" sz="1450" spc="-20">
                <a:latin typeface="Times New Roman"/>
                <a:cs typeface="Times New Roman"/>
              </a:rPr>
              <a:t>heavily. </a:t>
            </a:r>
            <a:r>
              <a:rPr dirty="0" sz="1450" spc="-10">
                <a:latin typeface="Times New Roman"/>
                <a:cs typeface="Times New Roman"/>
              </a:rPr>
              <a:t>He tried the pen. It was  an excellent pen, </a:t>
            </a:r>
            <a:r>
              <a:rPr dirty="0" sz="1450" spc="-5">
                <a:latin typeface="Times New Roman"/>
                <a:cs typeface="Times New Roman"/>
              </a:rPr>
              <a:t>but </a:t>
            </a:r>
            <a:r>
              <a:rPr dirty="0" sz="1450" spc="-10">
                <a:latin typeface="Times New Roman"/>
                <a:cs typeface="Times New Roman"/>
              </a:rPr>
              <a:t>what was </a:t>
            </a:r>
            <a:r>
              <a:rPr dirty="0" sz="1450" spc="-5">
                <a:latin typeface="Times New Roman"/>
                <a:cs typeface="Times New Roman"/>
              </a:rPr>
              <a:t>he </a:t>
            </a:r>
            <a:r>
              <a:rPr dirty="0" sz="1450" spc="-10">
                <a:latin typeface="Times New Roman"/>
                <a:cs typeface="Times New Roman"/>
              </a:rPr>
              <a:t>to write? ‘I have it,’ cried Morris. ‘Robinson  Crusoe and the </a:t>
            </a:r>
            <a:r>
              <a:rPr dirty="0" sz="1450" spc="-5">
                <a:latin typeface="Times New Roman"/>
                <a:cs typeface="Times New Roman"/>
              </a:rPr>
              <a:t>double </a:t>
            </a:r>
            <a:r>
              <a:rPr dirty="0" sz="1450" spc="-10">
                <a:latin typeface="Times New Roman"/>
                <a:cs typeface="Times New Roman"/>
              </a:rPr>
              <a:t>columns!’ He prepared his paper after that classic  model, and began as</a:t>
            </a:r>
            <a:r>
              <a:rPr dirty="0" sz="1450" spc="5">
                <a:latin typeface="Times New Roman"/>
                <a:cs typeface="Times New Roman"/>
              </a:rPr>
              <a:t> </a:t>
            </a:r>
            <a:r>
              <a:rPr dirty="0" sz="1450" spc="-10">
                <a:latin typeface="Times New Roman"/>
                <a:cs typeface="Times New Roman"/>
              </a:rPr>
              <a:t>follows:</a:t>
            </a:r>
            <a:endParaRPr sz="1450">
              <a:latin typeface="Times New Roman"/>
              <a:cs typeface="Times New Roman"/>
            </a:endParaRPr>
          </a:p>
          <a:p>
            <a:pPr marL="497205">
              <a:lnSpc>
                <a:spcPct val="100000"/>
              </a:lnSpc>
              <a:spcBef>
                <a:spcPts val="720"/>
              </a:spcBef>
            </a:pPr>
            <a:r>
              <a:rPr dirty="0" sz="1450" spc="-10">
                <a:latin typeface="Times New Roman"/>
                <a:cs typeface="Times New Roman"/>
              </a:rPr>
              <a:t>Bad. ——</a:t>
            </a:r>
            <a:r>
              <a:rPr dirty="0" sz="1450" spc="-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marL="497205">
              <a:lnSpc>
                <a:spcPct val="100000"/>
              </a:lnSpc>
              <a:spcBef>
                <a:spcPts val="780"/>
              </a:spcBef>
            </a:pPr>
            <a:r>
              <a:rPr dirty="0" sz="1450" spc="-5">
                <a:latin typeface="Times New Roman"/>
                <a:cs typeface="Times New Roman"/>
              </a:rPr>
              <a:t>1. I </a:t>
            </a:r>
            <a:r>
              <a:rPr dirty="0" sz="1450" spc="-10">
                <a:latin typeface="Times New Roman"/>
                <a:cs typeface="Times New Roman"/>
              </a:rPr>
              <a:t>have lost my </a:t>
            </a:r>
            <a:r>
              <a:rPr dirty="0" sz="1450" spc="-20">
                <a:latin typeface="Times New Roman"/>
                <a:cs typeface="Times New Roman"/>
              </a:rPr>
              <a:t>uncle’s</a:t>
            </a:r>
            <a:r>
              <a:rPr dirty="0" sz="1450" spc="5">
                <a:latin typeface="Times New Roman"/>
                <a:cs typeface="Times New Roman"/>
              </a:rPr>
              <a:t> </a:t>
            </a:r>
            <a:r>
              <a:rPr dirty="0" sz="1450" spc="-25">
                <a:latin typeface="Times New Roman"/>
                <a:cs typeface="Times New Roman"/>
              </a:rPr>
              <a:t>body.</a:t>
            </a:r>
            <a:endParaRPr sz="1450">
              <a:latin typeface="Times New Roman"/>
              <a:cs typeface="Times New Roman"/>
            </a:endParaRPr>
          </a:p>
          <a:p>
            <a:pPr marL="497205">
              <a:lnSpc>
                <a:spcPct val="100000"/>
              </a:lnSpc>
              <a:spcBef>
                <a:spcPts val="710"/>
              </a:spcBef>
            </a:pPr>
            <a:r>
              <a:rPr dirty="0" sz="1450" spc="-5">
                <a:latin typeface="Times New Roman"/>
                <a:cs typeface="Times New Roman"/>
              </a:rPr>
              <a:t>1. </a:t>
            </a:r>
            <a:r>
              <a:rPr dirty="0" sz="1450" spc="-10">
                <a:latin typeface="Times New Roman"/>
                <a:cs typeface="Times New Roman"/>
              </a:rPr>
              <a:t>But then Pitman has found</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5715" indent="255904">
              <a:lnSpc>
                <a:spcPts val="1730"/>
              </a:lnSpc>
              <a:spcBef>
                <a:spcPts val="844"/>
              </a:spcBef>
            </a:pPr>
            <a:r>
              <a:rPr dirty="0" sz="1450" spc="-10">
                <a:latin typeface="Times New Roman"/>
                <a:cs typeface="Times New Roman"/>
              </a:rPr>
              <a:t>‘Stop </a:t>
            </a:r>
            <a:r>
              <a:rPr dirty="0" sz="1450" spc="-5">
                <a:latin typeface="Times New Roman"/>
                <a:cs typeface="Times New Roman"/>
              </a:rPr>
              <a:t>a bit,’ </a:t>
            </a:r>
            <a:r>
              <a:rPr dirty="0" sz="1450" spc="-10">
                <a:latin typeface="Times New Roman"/>
                <a:cs typeface="Times New Roman"/>
              </a:rPr>
              <a:t>said Morris. ‘I am letting the spirit </a:t>
            </a:r>
            <a:r>
              <a:rPr dirty="0" sz="1450" spc="-5">
                <a:latin typeface="Times New Roman"/>
                <a:cs typeface="Times New Roman"/>
              </a:rPr>
              <a:t>of </a:t>
            </a:r>
            <a:r>
              <a:rPr dirty="0" sz="1450" spc="-10">
                <a:latin typeface="Times New Roman"/>
                <a:cs typeface="Times New Roman"/>
              </a:rPr>
              <a:t>antithesis run away with  me. </a:t>
            </a:r>
            <a:r>
              <a:rPr dirty="0" sz="1450" spc="-25">
                <a:latin typeface="Times New Roman"/>
                <a:cs typeface="Times New Roman"/>
              </a:rPr>
              <a:t>Let’s </a:t>
            </a:r>
            <a:r>
              <a:rPr dirty="0" sz="1450" spc="-10">
                <a:latin typeface="Times New Roman"/>
                <a:cs typeface="Times New Roman"/>
              </a:rPr>
              <a:t>start</a:t>
            </a:r>
            <a:r>
              <a:rPr dirty="0" sz="1450" spc="1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marL="497205">
              <a:lnSpc>
                <a:spcPct val="100000"/>
              </a:lnSpc>
              <a:spcBef>
                <a:spcPts val="725"/>
              </a:spcBef>
            </a:pPr>
            <a:r>
              <a:rPr dirty="0" sz="1450" spc="-10">
                <a:latin typeface="Times New Roman"/>
                <a:cs typeface="Times New Roman"/>
              </a:rPr>
              <a:t>Bad. ——</a:t>
            </a:r>
            <a:r>
              <a:rPr dirty="0" sz="1450" spc="-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marL="497205">
              <a:lnSpc>
                <a:spcPct val="100000"/>
              </a:lnSpc>
              <a:spcBef>
                <a:spcPts val="710"/>
              </a:spcBef>
            </a:pPr>
            <a:r>
              <a:rPr dirty="0" sz="1450" spc="-5">
                <a:latin typeface="Times New Roman"/>
                <a:cs typeface="Times New Roman"/>
              </a:rPr>
              <a:t>1. I </a:t>
            </a:r>
            <a:r>
              <a:rPr dirty="0" sz="1450" spc="-10">
                <a:latin typeface="Times New Roman"/>
                <a:cs typeface="Times New Roman"/>
              </a:rPr>
              <a:t>have lost my </a:t>
            </a:r>
            <a:r>
              <a:rPr dirty="0" sz="1450" spc="-20">
                <a:latin typeface="Times New Roman"/>
                <a:cs typeface="Times New Roman"/>
              </a:rPr>
              <a:t>uncle’s</a:t>
            </a:r>
            <a:r>
              <a:rPr dirty="0" sz="1450" spc="5">
                <a:latin typeface="Times New Roman"/>
                <a:cs typeface="Times New Roman"/>
              </a:rPr>
              <a:t> </a:t>
            </a:r>
            <a:r>
              <a:rPr dirty="0" sz="1450" spc="-25">
                <a:latin typeface="Times New Roman"/>
                <a:cs typeface="Times New Roman"/>
              </a:rPr>
              <a:t>body.</a:t>
            </a:r>
            <a:endParaRPr sz="1450">
              <a:latin typeface="Times New Roman"/>
              <a:cs typeface="Times New Roman"/>
            </a:endParaRPr>
          </a:p>
          <a:p>
            <a:pPr marL="680085" indent="-183515">
              <a:lnSpc>
                <a:spcPct val="100000"/>
              </a:lnSpc>
              <a:spcBef>
                <a:spcPts val="780"/>
              </a:spcBef>
              <a:buAutoNum type="arabicPeriod"/>
              <a:tabLst>
                <a:tab pos="680720" algn="l"/>
              </a:tabLst>
            </a:pPr>
            <a:r>
              <a:rPr dirty="0" sz="1450" spc="-10">
                <a:latin typeface="Times New Roman"/>
                <a:cs typeface="Times New Roman"/>
              </a:rPr>
              <a:t>But then </a:t>
            </a:r>
            <a:r>
              <a:rPr dirty="0" sz="1450" spc="-5">
                <a:latin typeface="Times New Roman"/>
                <a:cs typeface="Times New Roman"/>
              </a:rPr>
              <a:t>I no </a:t>
            </a:r>
            <a:r>
              <a:rPr dirty="0" sz="1450" spc="-10">
                <a:latin typeface="Times New Roman"/>
                <a:cs typeface="Times New Roman"/>
              </a:rPr>
              <a:t>longer require to bury</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680085" indent="-183515">
              <a:lnSpc>
                <a:spcPct val="100000"/>
              </a:lnSpc>
              <a:spcBef>
                <a:spcPts val="780"/>
              </a:spcBef>
              <a:buAutoNum type="arabicPeriod"/>
              <a:tabLst>
                <a:tab pos="680720" algn="l"/>
              </a:tabLst>
            </a:pPr>
            <a:r>
              <a:rPr dirty="0" sz="1450" spc="-5">
                <a:latin typeface="Times New Roman"/>
                <a:cs typeface="Times New Roman"/>
              </a:rPr>
              <a:t>I </a:t>
            </a:r>
            <a:r>
              <a:rPr dirty="0" sz="1450" spc="-10">
                <a:latin typeface="Times New Roman"/>
                <a:cs typeface="Times New Roman"/>
              </a:rPr>
              <a:t>have lost the</a:t>
            </a:r>
            <a:r>
              <a:rPr dirty="0" sz="1450">
                <a:latin typeface="Times New Roman"/>
                <a:cs typeface="Times New Roman"/>
              </a:rPr>
              <a:t> </a:t>
            </a:r>
            <a:r>
              <a:rPr dirty="0" sz="1450" spc="-10">
                <a:latin typeface="Times New Roman"/>
                <a:cs typeface="Times New Roman"/>
              </a:rPr>
              <a:t>tontine.</a:t>
            </a:r>
            <a:endParaRPr sz="1450">
              <a:latin typeface="Times New Roman"/>
              <a:cs typeface="Times New Roman"/>
            </a:endParaRPr>
          </a:p>
          <a:p>
            <a:pPr marL="497205" marR="812800">
              <a:lnSpc>
                <a:spcPts val="2520"/>
              </a:lnSpc>
              <a:spcBef>
                <a:spcPts val="140"/>
              </a:spcBef>
            </a:pPr>
            <a:r>
              <a:rPr dirty="0" sz="1450" spc="-10">
                <a:latin typeface="Times New Roman"/>
                <a:cs typeface="Times New Roman"/>
              </a:rPr>
              <a:t>2.But </a:t>
            </a:r>
            <a:r>
              <a:rPr dirty="0" sz="1450" spc="-5">
                <a:latin typeface="Times New Roman"/>
                <a:cs typeface="Times New Roman"/>
              </a:rPr>
              <a:t>I </a:t>
            </a:r>
            <a:r>
              <a:rPr dirty="0" sz="1450" spc="-10">
                <a:latin typeface="Times New Roman"/>
                <a:cs typeface="Times New Roman"/>
              </a:rPr>
              <a:t>may still save that if Pitman disposes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and  if </a:t>
            </a:r>
            <a:r>
              <a:rPr dirty="0" sz="1450" spc="-5">
                <a:latin typeface="Times New Roman"/>
                <a:cs typeface="Times New Roman"/>
              </a:rPr>
              <a:t>I </a:t>
            </a:r>
            <a:r>
              <a:rPr dirty="0" sz="1450" spc="-10">
                <a:latin typeface="Times New Roman"/>
                <a:cs typeface="Times New Roman"/>
              </a:rPr>
              <a:t>can find </a:t>
            </a:r>
            <a:r>
              <a:rPr dirty="0" sz="1450" spc="-5">
                <a:latin typeface="Times New Roman"/>
                <a:cs typeface="Times New Roman"/>
              </a:rPr>
              <a:t>a </a:t>
            </a:r>
            <a:r>
              <a:rPr dirty="0" sz="1450" spc="-10">
                <a:latin typeface="Times New Roman"/>
                <a:cs typeface="Times New Roman"/>
              </a:rPr>
              <a:t>physician who will stick at</a:t>
            </a:r>
            <a:r>
              <a:rPr dirty="0" sz="1450" spc="45">
                <a:latin typeface="Times New Roman"/>
                <a:cs typeface="Times New Roman"/>
              </a:rPr>
              <a:t> </a:t>
            </a:r>
            <a:r>
              <a:rPr dirty="0" sz="1450" spc="-10">
                <a:latin typeface="Times New Roman"/>
                <a:cs typeface="Times New Roman"/>
              </a:rPr>
              <a:t>nothing.</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5805" cy="9290685"/>
          </a:xfrm>
          <a:prstGeom prst="rect">
            <a:avLst/>
          </a:prstGeom>
        </p:spPr>
        <p:txBody>
          <a:bodyPr wrap="square" lIns="0" tIns="12700" rIns="0" bIns="0" rtlCol="0" vert="horz">
            <a:spAutoFit/>
          </a:bodyPr>
          <a:lstStyle/>
          <a:p>
            <a:pPr algn="just" marL="497205" marR="946785">
              <a:lnSpc>
                <a:spcPct val="144900"/>
              </a:lnSpc>
              <a:spcBef>
                <a:spcPts val="100"/>
              </a:spcBef>
            </a:pPr>
            <a:r>
              <a:rPr dirty="0" sz="1450" spc="-5">
                <a:latin typeface="Times New Roman"/>
                <a:cs typeface="Times New Roman"/>
              </a:rPr>
              <a:t>3. I </a:t>
            </a:r>
            <a:r>
              <a:rPr dirty="0" sz="1450" spc="-10">
                <a:latin typeface="Times New Roman"/>
                <a:cs typeface="Times New Roman"/>
              </a:rPr>
              <a:t>have lost the leather business and the rest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uncle’s  </a:t>
            </a:r>
            <a:r>
              <a:rPr dirty="0" sz="1450" spc="-10">
                <a:latin typeface="Times New Roman"/>
                <a:cs typeface="Times New Roman"/>
              </a:rPr>
              <a:t>succession.</a:t>
            </a:r>
            <a:endParaRPr sz="1450">
              <a:latin typeface="Times New Roman"/>
              <a:cs typeface="Times New Roman"/>
            </a:endParaRPr>
          </a:p>
          <a:p>
            <a:pPr algn="just" marL="497205">
              <a:lnSpc>
                <a:spcPct val="100000"/>
              </a:lnSpc>
              <a:spcBef>
                <a:spcPts val="710"/>
              </a:spcBef>
            </a:pPr>
            <a:r>
              <a:rPr dirty="0" sz="1450" spc="-5">
                <a:latin typeface="Times New Roman"/>
                <a:cs typeface="Times New Roman"/>
              </a:rPr>
              <a:t>3. </a:t>
            </a:r>
            <a:r>
              <a:rPr dirty="0" sz="1450" spc="-10">
                <a:latin typeface="Times New Roman"/>
                <a:cs typeface="Times New Roman"/>
              </a:rPr>
              <a:t>But </a:t>
            </a:r>
            <a:r>
              <a:rPr dirty="0" sz="1450" spc="-5">
                <a:latin typeface="Times New Roman"/>
                <a:cs typeface="Times New Roman"/>
              </a:rPr>
              <a:t>not </a:t>
            </a:r>
            <a:r>
              <a:rPr dirty="0" sz="1450" spc="-10">
                <a:latin typeface="Times New Roman"/>
                <a:cs typeface="Times New Roman"/>
              </a:rPr>
              <a:t>if Pitman gives the </a:t>
            </a:r>
            <a:r>
              <a:rPr dirty="0" sz="1450" spc="-5">
                <a:latin typeface="Times New Roman"/>
                <a:cs typeface="Times New Roman"/>
              </a:rPr>
              <a:t>body up </a:t>
            </a:r>
            <a:r>
              <a:rPr dirty="0" sz="1450" spc="-10">
                <a:latin typeface="Times New Roman"/>
                <a:cs typeface="Times New Roman"/>
              </a:rPr>
              <a:t>to the</a:t>
            </a:r>
            <a:r>
              <a:rPr dirty="0" sz="1450" spc="25">
                <a:latin typeface="Times New Roman"/>
                <a:cs typeface="Times New Roman"/>
              </a:rPr>
              <a:t> </a:t>
            </a:r>
            <a:r>
              <a:rPr dirty="0" sz="1450" spc="-10">
                <a:latin typeface="Times New Roman"/>
                <a:cs typeface="Times New Roman"/>
              </a:rPr>
              <a:t>police.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‘O, </a:t>
            </a:r>
            <a:r>
              <a:rPr dirty="0" sz="1450" spc="-5">
                <a:latin typeface="Times New Roman"/>
                <a:cs typeface="Times New Roman"/>
              </a:rPr>
              <a:t>but </a:t>
            </a:r>
            <a:r>
              <a:rPr dirty="0" sz="1450" spc="-10">
                <a:latin typeface="Times New Roman"/>
                <a:cs typeface="Times New Roman"/>
              </a:rPr>
              <a:t>in that case </a:t>
            </a:r>
            <a:r>
              <a:rPr dirty="0" sz="1450" spc="-5">
                <a:latin typeface="Times New Roman"/>
                <a:cs typeface="Times New Roman"/>
              </a:rPr>
              <a:t>I go </a:t>
            </a:r>
            <a:r>
              <a:rPr dirty="0" sz="1450" spc="-10">
                <a:latin typeface="Times New Roman"/>
                <a:cs typeface="Times New Roman"/>
              </a:rPr>
              <a:t>to gaol; </a:t>
            </a:r>
            <a:r>
              <a:rPr dirty="0" sz="1450" spc="-5">
                <a:latin typeface="Times New Roman"/>
                <a:cs typeface="Times New Roman"/>
              </a:rPr>
              <a:t>I </a:t>
            </a:r>
            <a:r>
              <a:rPr dirty="0" sz="1450" spc="-10">
                <a:latin typeface="Times New Roman"/>
                <a:cs typeface="Times New Roman"/>
              </a:rPr>
              <a:t>had forgot that,’ </a:t>
            </a:r>
            <a:r>
              <a:rPr dirty="0" sz="1450" spc="-5">
                <a:latin typeface="Times New Roman"/>
                <a:cs typeface="Times New Roman"/>
              </a:rPr>
              <a:t>thought </a:t>
            </a:r>
            <a:r>
              <a:rPr dirty="0" sz="1450" spc="-10">
                <a:latin typeface="Times New Roman"/>
                <a:cs typeface="Times New Roman"/>
              </a:rPr>
              <a:t>Morris. ‘Indeed,  </a:t>
            </a:r>
            <a:r>
              <a:rPr dirty="0" sz="1450" spc="-5">
                <a:latin typeface="Times New Roman"/>
                <a:cs typeface="Times New Roman"/>
              </a:rPr>
              <a:t>I </a:t>
            </a:r>
            <a:r>
              <a:rPr dirty="0" sz="1450" spc="-10">
                <a:latin typeface="Times New Roman"/>
                <a:cs typeface="Times New Roman"/>
              </a:rPr>
              <a:t>don’t know that </a:t>
            </a:r>
            <a:r>
              <a:rPr dirty="0" sz="1450" spc="-5">
                <a:latin typeface="Times New Roman"/>
                <a:cs typeface="Times New Roman"/>
              </a:rPr>
              <a:t>I </a:t>
            </a:r>
            <a:r>
              <a:rPr dirty="0" sz="1450" spc="-10">
                <a:latin typeface="Times New Roman"/>
                <a:cs typeface="Times New Roman"/>
              </a:rPr>
              <a:t>had better dwell </a:t>
            </a:r>
            <a:r>
              <a:rPr dirty="0" sz="1450" spc="-5">
                <a:latin typeface="Times New Roman"/>
                <a:cs typeface="Times New Roman"/>
              </a:rPr>
              <a:t>on </a:t>
            </a:r>
            <a:r>
              <a:rPr dirty="0" sz="1450" spc="-10">
                <a:latin typeface="Times New Roman"/>
                <a:cs typeface="Times New Roman"/>
              </a:rPr>
              <a:t>that hypothesis at all; </a:t>
            </a:r>
            <a:r>
              <a:rPr dirty="0" sz="1450" spc="-30">
                <a:latin typeface="Times New Roman"/>
                <a:cs typeface="Times New Roman"/>
              </a:rPr>
              <a:t>it’s </a:t>
            </a:r>
            <a:r>
              <a:rPr dirty="0" sz="1450" spc="-10">
                <a:latin typeface="Times New Roman"/>
                <a:cs typeface="Times New Roman"/>
              </a:rPr>
              <a:t>all very well  to talk </a:t>
            </a:r>
            <a:r>
              <a:rPr dirty="0" sz="1450" spc="-5">
                <a:latin typeface="Times New Roman"/>
                <a:cs typeface="Times New Roman"/>
              </a:rPr>
              <a:t>of </a:t>
            </a:r>
            <a:r>
              <a:rPr dirty="0" sz="1450" spc="-10">
                <a:latin typeface="Times New Roman"/>
                <a:cs typeface="Times New Roman"/>
              </a:rPr>
              <a:t>facing the worst;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case </a:t>
            </a:r>
            <a:r>
              <a:rPr dirty="0" sz="1450" spc="-5">
                <a:latin typeface="Times New Roman"/>
                <a:cs typeface="Times New Roman"/>
              </a:rPr>
              <a:t>of </a:t>
            </a:r>
            <a:r>
              <a:rPr dirty="0" sz="1450" spc="-10">
                <a:latin typeface="Times New Roman"/>
                <a:cs typeface="Times New Roman"/>
              </a:rPr>
              <a:t>this kind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first duty is to his  own nerve. Is there any answer to No. </a:t>
            </a:r>
            <a:r>
              <a:rPr dirty="0" sz="1450" spc="-5">
                <a:latin typeface="Times New Roman"/>
                <a:cs typeface="Times New Roman"/>
              </a:rPr>
              <a:t>3? </a:t>
            </a:r>
            <a:r>
              <a:rPr dirty="0" sz="1450" spc="-10">
                <a:latin typeface="Times New Roman"/>
                <a:cs typeface="Times New Roman"/>
              </a:rPr>
              <a:t>Is there any possible </a:t>
            </a:r>
            <a:r>
              <a:rPr dirty="0" sz="1450" spc="-5">
                <a:latin typeface="Times New Roman"/>
                <a:cs typeface="Times New Roman"/>
              </a:rPr>
              <a:t>good </a:t>
            </a:r>
            <a:r>
              <a:rPr dirty="0" sz="1450" spc="-10">
                <a:latin typeface="Times New Roman"/>
                <a:cs typeface="Times New Roman"/>
              </a:rPr>
              <a:t>side to  such </a:t>
            </a:r>
            <a:r>
              <a:rPr dirty="0" sz="1450" spc="-5">
                <a:latin typeface="Times New Roman"/>
                <a:cs typeface="Times New Roman"/>
              </a:rPr>
              <a:t>a </a:t>
            </a:r>
            <a:r>
              <a:rPr dirty="0" sz="1450" spc="-10">
                <a:latin typeface="Times New Roman"/>
                <a:cs typeface="Times New Roman"/>
              </a:rPr>
              <a:t>beastly bungle? There must be,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or </a:t>
            </a:r>
            <a:r>
              <a:rPr dirty="0" sz="1450" spc="-10">
                <a:latin typeface="Times New Roman"/>
                <a:cs typeface="Times New Roman"/>
              </a:rPr>
              <a:t>where would </a:t>
            </a:r>
            <a:r>
              <a:rPr dirty="0" sz="1450" spc="-5">
                <a:latin typeface="Times New Roman"/>
                <a:cs typeface="Times New Roman"/>
              </a:rPr>
              <a:t>be </a:t>
            </a:r>
            <a:r>
              <a:rPr dirty="0" sz="1450" spc="-10">
                <a:latin typeface="Times New Roman"/>
                <a:cs typeface="Times New Roman"/>
              </a:rPr>
              <a:t>the use </a:t>
            </a:r>
            <a:r>
              <a:rPr dirty="0" sz="1450" spc="-5">
                <a:latin typeface="Times New Roman"/>
                <a:cs typeface="Times New Roman"/>
              </a:rPr>
              <a:t>of  </a:t>
            </a:r>
            <a:r>
              <a:rPr dirty="0" sz="1450" spc="-10">
                <a:latin typeface="Times New Roman"/>
                <a:cs typeface="Times New Roman"/>
              </a:rPr>
              <a:t>this double-entry business? And—by </a:t>
            </a:r>
            <a:r>
              <a:rPr dirty="0" sz="1450" spc="-15">
                <a:latin typeface="Times New Roman"/>
                <a:cs typeface="Times New Roman"/>
              </a:rPr>
              <a:t>George, </a:t>
            </a:r>
            <a:r>
              <a:rPr dirty="0" sz="1450" spc="-5">
                <a:latin typeface="Times New Roman"/>
                <a:cs typeface="Times New Roman"/>
              </a:rPr>
              <a:t>I </a:t>
            </a:r>
            <a:r>
              <a:rPr dirty="0" sz="1450" spc="-10">
                <a:latin typeface="Times New Roman"/>
                <a:cs typeface="Times New Roman"/>
              </a:rPr>
              <a:t>have it!’ </a:t>
            </a:r>
            <a:r>
              <a:rPr dirty="0" sz="1450" spc="-5">
                <a:latin typeface="Times New Roman"/>
                <a:cs typeface="Times New Roman"/>
              </a:rPr>
              <a:t>he </a:t>
            </a:r>
            <a:r>
              <a:rPr dirty="0" sz="1450" spc="-10">
                <a:latin typeface="Times New Roman"/>
                <a:cs typeface="Times New Roman"/>
              </a:rPr>
              <a:t>exclaimed; </a:t>
            </a:r>
            <a:r>
              <a:rPr dirty="0" sz="1450" spc="-25">
                <a:latin typeface="Times New Roman"/>
                <a:cs typeface="Times New Roman"/>
              </a:rPr>
              <a:t>‘it’s  </a:t>
            </a:r>
            <a:r>
              <a:rPr dirty="0" sz="1450" spc="-10">
                <a:latin typeface="Times New Roman"/>
                <a:cs typeface="Times New Roman"/>
              </a:rPr>
              <a:t>exactly the same as the last!’ And </a:t>
            </a:r>
            <a:r>
              <a:rPr dirty="0" sz="1450" spc="-5">
                <a:latin typeface="Times New Roman"/>
                <a:cs typeface="Times New Roman"/>
              </a:rPr>
              <a:t>he </a:t>
            </a:r>
            <a:r>
              <a:rPr dirty="0" sz="1450" spc="-10">
                <a:latin typeface="Times New Roman"/>
                <a:cs typeface="Times New Roman"/>
              </a:rPr>
              <a:t>hastily re-wrote the</a:t>
            </a:r>
            <a:r>
              <a:rPr dirty="0" sz="1450" spc="-45">
                <a:latin typeface="Times New Roman"/>
                <a:cs typeface="Times New Roman"/>
              </a:rPr>
              <a:t> </a:t>
            </a:r>
            <a:r>
              <a:rPr dirty="0" sz="1450" spc="-10">
                <a:latin typeface="Times New Roman"/>
                <a:cs typeface="Times New Roman"/>
              </a:rPr>
              <a:t>passage:</a:t>
            </a:r>
            <a:endParaRPr sz="1450">
              <a:latin typeface="Times New Roman"/>
              <a:cs typeface="Times New Roman"/>
            </a:endParaRPr>
          </a:p>
          <a:p>
            <a:pPr marL="497205">
              <a:lnSpc>
                <a:spcPct val="100000"/>
              </a:lnSpc>
              <a:spcBef>
                <a:spcPts val="715"/>
              </a:spcBef>
            </a:pPr>
            <a:r>
              <a:rPr dirty="0" sz="1450" spc="-10">
                <a:latin typeface="Times New Roman"/>
                <a:cs typeface="Times New Roman"/>
              </a:rPr>
              <a:t>Bad. ——</a:t>
            </a:r>
            <a:r>
              <a:rPr dirty="0" sz="1450" spc="-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marL="497205" marR="946785">
              <a:lnSpc>
                <a:spcPts val="2520"/>
              </a:lnSpc>
              <a:spcBef>
                <a:spcPts val="145"/>
              </a:spcBef>
            </a:pPr>
            <a:r>
              <a:rPr dirty="0" sz="1450" spc="-5">
                <a:latin typeface="Times New Roman"/>
                <a:cs typeface="Times New Roman"/>
              </a:rPr>
              <a:t>3. I </a:t>
            </a:r>
            <a:r>
              <a:rPr dirty="0" sz="1450" spc="-10">
                <a:latin typeface="Times New Roman"/>
                <a:cs typeface="Times New Roman"/>
              </a:rPr>
              <a:t>have lost the leather business and the rest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uncle’s  </a:t>
            </a:r>
            <a:r>
              <a:rPr dirty="0" sz="1450" spc="-10">
                <a:latin typeface="Times New Roman"/>
                <a:cs typeface="Times New Roman"/>
              </a:rPr>
              <a:t>succession.</a:t>
            </a:r>
            <a:endParaRPr sz="1450">
              <a:latin typeface="Times New Roman"/>
              <a:cs typeface="Times New Roman"/>
            </a:endParaRPr>
          </a:p>
          <a:p>
            <a:pPr marL="680085" indent="-183515">
              <a:lnSpc>
                <a:spcPct val="100000"/>
              </a:lnSpc>
              <a:spcBef>
                <a:spcPts val="565"/>
              </a:spcBef>
              <a:buAutoNum type="arabicPeriod" startAt="3"/>
              <a:tabLst>
                <a:tab pos="680720" algn="l"/>
              </a:tabLst>
            </a:pPr>
            <a:r>
              <a:rPr dirty="0" sz="1450" spc="-10">
                <a:latin typeface="Times New Roman"/>
                <a:cs typeface="Times New Roman"/>
              </a:rPr>
              <a:t>But </a:t>
            </a:r>
            <a:r>
              <a:rPr dirty="0" sz="1450" spc="-5">
                <a:latin typeface="Times New Roman"/>
                <a:cs typeface="Times New Roman"/>
              </a:rPr>
              <a:t>not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can find </a:t>
            </a:r>
            <a:r>
              <a:rPr dirty="0" sz="1450" spc="-5">
                <a:latin typeface="Times New Roman"/>
                <a:cs typeface="Times New Roman"/>
              </a:rPr>
              <a:t>a </a:t>
            </a:r>
            <a:r>
              <a:rPr dirty="0" sz="1450" spc="-10">
                <a:latin typeface="Times New Roman"/>
                <a:cs typeface="Times New Roman"/>
              </a:rPr>
              <a:t>physician who will stick at</a:t>
            </a:r>
            <a:r>
              <a:rPr dirty="0" sz="1450" spc="55">
                <a:latin typeface="Times New Roman"/>
                <a:cs typeface="Times New Roman"/>
              </a:rPr>
              <a:t> </a:t>
            </a:r>
            <a:r>
              <a:rPr dirty="0" sz="1450" spc="-10">
                <a:latin typeface="Times New Roman"/>
                <a:cs typeface="Times New Roman"/>
              </a:rPr>
              <a:t>nothing.</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‘This venal doctor seems quite </a:t>
            </a:r>
            <a:r>
              <a:rPr dirty="0" sz="1450" spc="-5">
                <a:latin typeface="Times New Roman"/>
                <a:cs typeface="Times New Roman"/>
              </a:rPr>
              <a:t>a </a:t>
            </a:r>
            <a:r>
              <a:rPr dirty="0" sz="1450" spc="-10">
                <a:latin typeface="Times New Roman"/>
                <a:cs typeface="Times New Roman"/>
              </a:rPr>
              <a:t>desideratum,’ </a:t>
            </a:r>
            <a:r>
              <a:rPr dirty="0" sz="1450" spc="-5">
                <a:latin typeface="Times New Roman"/>
                <a:cs typeface="Times New Roman"/>
              </a:rPr>
              <a:t>he </a:t>
            </a:r>
            <a:r>
              <a:rPr dirty="0" sz="1450" spc="-10">
                <a:latin typeface="Times New Roman"/>
                <a:cs typeface="Times New Roman"/>
              </a:rPr>
              <a:t>reflected. ‘I want him  first to give me </a:t>
            </a:r>
            <a:r>
              <a:rPr dirty="0" sz="1450" spc="-5">
                <a:latin typeface="Times New Roman"/>
                <a:cs typeface="Times New Roman"/>
              </a:rPr>
              <a:t>a </a:t>
            </a:r>
            <a:r>
              <a:rPr dirty="0" sz="1450" spc="-10">
                <a:latin typeface="Times New Roman"/>
                <a:cs typeface="Times New Roman"/>
              </a:rPr>
              <a:t>certificate that my uncle is dead, so that </a:t>
            </a:r>
            <a:r>
              <a:rPr dirty="0" sz="1450" spc="-5">
                <a:latin typeface="Times New Roman"/>
                <a:cs typeface="Times New Roman"/>
              </a:rPr>
              <a:t>I </a:t>
            </a:r>
            <a:r>
              <a:rPr dirty="0" sz="1450" spc="-10">
                <a:latin typeface="Times New Roman"/>
                <a:cs typeface="Times New Roman"/>
              </a:rPr>
              <a:t>may get the leather  business; and then that </a:t>
            </a:r>
            <a:r>
              <a:rPr dirty="0" sz="1450" spc="-30">
                <a:latin typeface="Times New Roman"/>
                <a:cs typeface="Times New Roman"/>
              </a:rPr>
              <a:t>he’s </a:t>
            </a:r>
            <a:r>
              <a:rPr dirty="0" sz="1450" spc="-10">
                <a:latin typeface="Times New Roman"/>
                <a:cs typeface="Times New Roman"/>
              </a:rPr>
              <a:t>alive—but here we are again at the incompatible  interests!’ And </a:t>
            </a:r>
            <a:r>
              <a:rPr dirty="0" sz="1450" spc="-5">
                <a:latin typeface="Times New Roman"/>
                <a:cs typeface="Times New Roman"/>
              </a:rPr>
              <a:t>he </a:t>
            </a:r>
            <a:r>
              <a:rPr dirty="0" sz="1450" spc="-10">
                <a:latin typeface="Times New Roman"/>
                <a:cs typeface="Times New Roman"/>
              </a:rPr>
              <a:t>returned to his</a:t>
            </a:r>
            <a:r>
              <a:rPr dirty="0" sz="1450" spc="-90">
                <a:latin typeface="Times New Roman"/>
                <a:cs typeface="Times New Roman"/>
              </a:rPr>
              <a:t> </a:t>
            </a:r>
            <a:r>
              <a:rPr dirty="0" sz="1450" spc="-10">
                <a:latin typeface="Times New Roman"/>
                <a:cs typeface="Times New Roman"/>
              </a:rPr>
              <a:t>tabulation:</a:t>
            </a:r>
            <a:endParaRPr sz="1450">
              <a:latin typeface="Times New Roman"/>
              <a:cs typeface="Times New Roman"/>
            </a:endParaRPr>
          </a:p>
          <a:p>
            <a:pPr marL="497205">
              <a:lnSpc>
                <a:spcPct val="100000"/>
              </a:lnSpc>
              <a:spcBef>
                <a:spcPts val="720"/>
              </a:spcBef>
            </a:pPr>
            <a:r>
              <a:rPr dirty="0" sz="1450" spc="-10">
                <a:latin typeface="Times New Roman"/>
                <a:cs typeface="Times New Roman"/>
              </a:rPr>
              <a:t>Bad. ——</a:t>
            </a:r>
            <a:r>
              <a:rPr dirty="0" sz="1450" spc="-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marL="680085" indent="-183515">
              <a:lnSpc>
                <a:spcPct val="100000"/>
              </a:lnSpc>
              <a:spcBef>
                <a:spcPts val="780"/>
              </a:spcBef>
              <a:buAutoNum type="arabicPeriod" startAt="4"/>
              <a:tabLst>
                <a:tab pos="680720" algn="l"/>
              </a:tabLst>
            </a:pPr>
            <a:r>
              <a:rPr dirty="0" sz="1450" spc="-5">
                <a:latin typeface="Times New Roman"/>
                <a:cs typeface="Times New Roman"/>
              </a:rPr>
              <a:t>I </a:t>
            </a:r>
            <a:r>
              <a:rPr dirty="0" sz="1450" spc="-10">
                <a:latin typeface="Times New Roman"/>
                <a:cs typeface="Times New Roman"/>
              </a:rPr>
              <a:t>have almost </a:t>
            </a:r>
            <a:r>
              <a:rPr dirty="0" sz="1450" spc="-5">
                <a:latin typeface="Times New Roman"/>
                <a:cs typeface="Times New Roman"/>
              </a:rPr>
              <a:t>no</a:t>
            </a:r>
            <a:r>
              <a:rPr dirty="0" sz="1450">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marL="680085" indent="-183515">
              <a:lnSpc>
                <a:spcPct val="100000"/>
              </a:lnSpc>
              <a:spcBef>
                <a:spcPts val="710"/>
              </a:spcBef>
              <a:buAutoNum type="arabicPeriod" startAt="4"/>
              <a:tabLst>
                <a:tab pos="680720" algn="l"/>
              </a:tabLst>
            </a:pPr>
            <a:r>
              <a:rPr dirty="0" sz="1450" spc="-10">
                <a:latin typeface="Times New Roman"/>
                <a:cs typeface="Times New Roman"/>
              </a:rPr>
              <a:t>But there is plenty in the</a:t>
            </a:r>
            <a:r>
              <a:rPr dirty="0" sz="1450" spc="20">
                <a:latin typeface="Times New Roman"/>
                <a:cs typeface="Times New Roman"/>
              </a:rPr>
              <a:t> </a:t>
            </a:r>
            <a:r>
              <a:rPr dirty="0" sz="1450" spc="-10">
                <a:latin typeface="Times New Roman"/>
                <a:cs typeface="Times New Roman"/>
              </a:rPr>
              <a:t>bank.</a:t>
            </a:r>
            <a:endParaRPr sz="1450">
              <a:latin typeface="Times New Roman"/>
              <a:cs typeface="Times New Roman"/>
            </a:endParaRPr>
          </a:p>
          <a:p>
            <a:pPr marL="680085" indent="-183515">
              <a:lnSpc>
                <a:spcPct val="100000"/>
              </a:lnSpc>
              <a:spcBef>
                <a:spcPts val="780"/>
              </a:spcBef>
              <a:buAutoNum type="arabicPeriod" startAt="4"/>
              <a:tabLst>
                <a:tab pos="680720" algn="l"/>
              </a:tabLst>
            </a:pPr>
            <a:r>
              <a:rPr dirty="0" sz="1450" spc="-45">
                <a:latin typeface="Times New Roman"/>
                <a:cs typeface="Times New Roman"/>
              </a:rPr>
              <a:t>Yes, </a:t>
            </a:r>
            <a:r>
              <a:rPr dirty="0" sz="1450" spc="-5">
                <a:latin typeface="Times New Roman"/>
                <a:cs typeface="Times New Roman"/>
              </a:rPr>
              <a:t>but I </a:t>
            </a:r>
            <a:r>
              <a:rPr dirty="0" sz="1450" spc="-15">
                <a:latin typeface="Times New Roman"/>
                <a:cs typeface="Times New Roman"/>
              </a:rPr>
              <a:t>can’t </a:t>
            </a:r>
            <a:r>
              <a:rPr dirty="0" sz="1450" spc="-10">
                <a:latin typeface="Times New Roman"/>
                <a:cs typeface="Times New Roman"/>
              </a:rPr>
              <a:t>get the money in the</a:t>
            </a:r>
            <a:r>
              <a:rPr dirty="0" sz="1450" spc="65">
                <a:latin typeface="Times New Roman"/>
                <a:cs typeface="Times New Roman"/>
              </a:rPr>
              <a:t> </a:t>
            </a:r>
            <a:r>
              <a:rPr dirty="0" sz="1450" spc="-10">
                <a:latin typeface="Times New Roman"/>
                <a:cs typeface="Times New Roman"/>
              </a:rPr>
              <a:t>bank.</a:t>
            </a:r>
            <a:endParaRPr sz="1450">
              <a:latin typeface="Times New Roman"/>
              <a:cs typeface="Times New Roman"/>
            </a:endParaRPr>
          </a:p>
          <a:p>
            <a:pPr marL="680085" indent="-183515">
              <a:lnSpc>
                <a:spcPct val="100000"/>
              </a:lnSpc>
              <a:spcBef>
                <a:spcPts val="780"/>
              </a:spcBef>
              <a:buAutoNum type="arabicPeriod" startAt="4"/>
              <a:tabLst>
                <a:tab pos="680720" algn="l"/>
              </a:tabLst>
            </a:pPr>
            <a:r>
              <a:rPr dirty="0" sz="1450" spc="-10">
                <a:latin typeface="Times New Roman"/>
                <a:cs typeface="Times New Roman"/>
              </a:rPr>
              <a:t>But—well, that seems unhappily to </a:t>
            </a:r>
            <a:r>
              <a:rPr dirty="0" sz="1450" spc="-5">
                <a:latin typeface="Times New Roman"/>
                <a:cs typeface="Times New Roman"/>
              </a:rPr>
              <a:t>be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case.</a:t>
            </a:r>
            <a:endParaRPr sz="1450">
              <a:latin typeface="Times New Roman"/>
              <a:cs typeface="Times New Roman"/>
            </a:endParaRPr>
          </a:p>
          <a:p>
            <a:pPr marL="497205" marR="1256665">
              <a:lnSpc>
                <a:spcPts val="2520"/>
              </a:lnSpc>
              <a:spcBef>
                <a:spcPts val="145"/>
              </a:spcBef>
              <a:buAutoNum type="arabicPeriod" startAt="4"/>
              <a:tabLst>
                <a:tab pos="680720" algn="l"/>
              </a:tabLst>
            </a:pPr>
            <a:r>
              <a:rPr dirty="0" sz="1450" spc="-5">
                <a:latin typeface="Times New Roman"/>
                <a:cs typeface="Times New Roman"/>
              </a:rPr>
              <a:t>I </a:t>
            </a:r>
            <a:r>
              <a:rPr dirty="0" sz="1450" spc="-10">
                <a:latin typeface="Times New Roman"/>
                <a:cs typeface="Times New Roman"/>
              </a:rPr>
              <a:t>have left the bill for eight hundred </a:t>
            </a:r>
            <a:r>
              <a:rPr dirty="0" sz="1450" spc="-5">
                <a:latin typeface="Times New Roman"/>
                <a:cs typeface="Times New Roman"/>
              </a:rPr>
              <a:t>pounds </a:t>
            </a:r>
            <a:r>
              <a:rPr dirty="0" sz="1450" spc="-10">
                <a:latin typeface="Times New Roman"/>
                <a:cs typeface="Times New Roman"/>
              </a:rPr>
              <a:t>in Uncle  </a:t>
            </a:r>
            <a:r>
              <a:rPr dirty="0" sz="1450" spc="-20">
                <a:latin typeface="Times New Roman"/>
                <a:cs typeface="Times New Roman"/>
              </a:rPr>
              <a:t>Joseph’s</a:t>
            </a:r>
            <a:r>
              <a:rPr dirty="0" sz="1450" spc="-10">
                <a:latin typeface="Times New Roman"/>
                <a:cs typeface="Times New Roman"/>
              </a:rPr>
              <a:t> pocket.</a:t>
            </a:r>
            <a:endParaRPr sz="1450">
              <a:latin typeface="Times New Roman"/>
              <a:cs typeface="Times New Roman"/>
            </a:endParaRPr>
          </a:p>
          <a:p>
            <a:pPr marL="680085" indent="-183515">
              <a:lnSpc>
                <a:spcPct val="100000"/>
              </a:lnSpc>
              <a:spcBef>
                <a:spcPts val="565"/>
              </a:spcBef>
              <a:buAutoNum type="arabicPeriod" startAt="4"/>
              <a:tabLst>
                <a:tab pos="680720" algn="l"/>
              </a:tabLst>
            </a:pPr>
            <a:r>
              <a:rPr dirty="0" sz="1450" spc="-10">
                <a:latin typeface="Times New Roman"/>
                <a:cs typeface="Times New Roman"/>
              </a:rPr>
              <a:t>But if Pitman is only </a:t>
            </a:r>
            <a:r>
              <a:rPr dirty="0" sz="1450" spc="-5">
                <a:latin typeface="Times New Roman"/>
                <a:cs typeface="Times New Roman"/>
              </a:rPr>
              <a:t>a </a:t>
            </a:r>
            <a:r>
              <a:rPr dirty="0" sz="1450" spc="-10">
                <a:latin typeface="Times New Roman"/>
                <a:cs typeface="Times New Roman"/>
              </a:rPr>
              <a:t>dishonest man, the presence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marL="497205" marR="418465">
              <a:lnSpc>
                <a:spcPts val="2520"/>
              </a:lnSpc>
              <a:spcBef>
                <a:spcPts val="145"/>
              </a:spcBef>
            </a:pPr>
            <a:r>
              <a:rPr dirty="0" sz="1450" spc="-10">
                <a:latin typeface="Times New Roman"/>
                <a:cs typeface="Times New Roman"/>
              </a:rPr>
              <a:t>bill may lead him to keep the whole thing dark and throw the </a:t>
            </a:r>
            <a:r>
              <a:rPr dirty="0" sz="1450" spc="-5">
                <a:latin typeface="Times New Roman"/>
                <a:cs typeface="Times New Roman"/>
              </a:rPr>
              <a:t>body  </a:t>
            </a:r>
            <a:r>
              <a:rPr dirty="0" sz="1450" spc="-10">
                <a:latin typeface="Times New Roman"/>
                <a:cs typeface="Times New Roman"/>
              </a:rPr>
              <a:t>into the New</a:t>
            </a:r>
            <a:r>
              <a:rPr dirty="0" sz="1450">
                <a:latin typeface="Times New Roman"/>
                <a:cs typeface="Times New Roman"/>
              </a:rPr>
              <a:t> </a:t>
            </a:r>
            <a:r>
              <a:rPr dirty="0" sz="1450" spc="-10">
                <a:latin typeface="Times New Roman"/>
                <a:cs typeface="Times New Roman"/>
              </a:rPr>
              <a:t>Cut.</a:t>
            </a:r>
            <a:endParaRPr sz="1450">
              <a:latin typeface="Times New Roman"/>
              <a:cs typeface="Times New Roman"/>
            </a:endParaRPr>
          </a:p>
          <a:p>
            <a:pPr marL="680085" indent="-183515">
              <a:lnSpc>
                <a:spcPct val="100000"/>
              </a:lnSpc>
              <a:spcBef>
                <a:spcPts val="495"/>
              </a:spcBef>
              <a:buAutoNum type="arabicPeriod" startAt="7"/>
              <a:tabLst>
                <a:tab pos="680720" algn="l"/>
              </a:tabLst>
            </a:pPr>
            <a:r>
              <a:rPr dirty="0" sz="1450" spc="-45">
                <a:latin typeface="Times New Roman"/>
                <a:cs typeface="Times New Roman"/>
              </a:rPr>
              <a:t>Yes, </a:t>
            </a:r>
            <a:r>
              <a:rPr dirty="0" sz="1450" spc="-5">
                <a:latin typeface="Times New Roman"/>
                <a:cs typeface="Times New Roman"/>
              </a:rPr>
              <a:t>but </a:t>
            </a:r>
            <a:r>
              <a:rPr dirty="0" sz="1450" spc="-10">
                <a:latin typeface="Times New Roman"/>
                <a:cs typeface="Times New Roman"/>
              </a:rPr>
              <a:t>if Pitman is dishonest and finds the bill,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will</a:t>
            </a:r>
            <a:endParaRPr sz="1450">
              <a:latin typeface="Times New Roman"/>
              <a:cs typeface="Times New Roman"/>
            </a:endParaRPr>
          </a:p>
          <a:p>
            <a:pPr marL="497205">
              <a:lnSpc>
                <a:spcPct val="100000"/>
              </a:lnSpc>
              <a:spcBef>
                <a:spcPts val="780"/>
              </a:spcBef>
            </a:pPr>
            <a:r>
              <a:rPr dirty="0" sz="1450" spc="-10">
                <a:latin typeface="Times New Roman"/>
                <a:cs typeface="Times New Roman"/>
              </a:rPr>
              <a:t>know who Joseph is, and </a:t>
            </a:r>
            <a:r>
              <a:rPr dirty="0" sz="1450" spc="-5">
                <a:latin typeface="Times New Roman"/>
                <a:cs typeface="Times New Roman"/>
              </a:rPr>
              <a:t>he </a:t>
            </a:r>
            <a:r>
              <a:rPr dirty="0" sz="1450" spc="-10">
                <a:latin typeface="Times New Roman"/>
                <a:cs typeface="Times New Roman"/>
              </a:rPr>
              <a:t>may blackmail</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497205" marR="579120">
              <a:lnSpc>
                <a:spcPct val="140700"/>
              </a:lnSpc>
              <a:spcBef>
                <a:spcPts val="70"/>
              </a:spcBef>
            </a:pPr>
            <a:r>
              <a:rPr dirty="0" sz="1450" spc="-5">
                <a:latin typeface="Times New Roman"/>
                <a:cs typeface="Times New Roman"/>
              </a:rPr>
              <a:t>7. </a:t>
            </a:r>
            <a:r>
              <a:rPr dirty="0" sz="1450" spc="-45">
                <a:latin typeface="Times New Roman"/>
                <a:cs typeface="Times New Roman"/>
              </a:rPr>
              <a:t>Yes,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am right about Uncle Masterman, </a:t>
            </a:r>
            <a:r>
              <a:rPr dirty="0" sz="1450" spc="-5">
                <a:latin typeface="Times New Roman"/>
                <a:cs typeface="Times New Roman"/>
              </a:rPr>
              <a:t>I </a:t>
            </a:r>
            <a:r>
              <a:rPr dirty="0" sz="1450" spc="-10">
                <a:latin typeface="Times New Roman"/>
                <a:cs typeface="Times New Roman"/>
              </a:rPr>
              <a:t>can blackmail  Michael.</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9373235"/>
          </a:xfrm>
          <a:prstGeom prst="rect">
            <a:avLst/>
          </a:prstGeom>
        </p:spPr>
        <p:txBody>
          <a:bodyPr wrap="square" lIns="0" tIns="12700" rIns="0" bIns="0" rtlCol="0" vert="horz">
            <a:spAutoFit/>
          </a:bodyPr>
          <a:lstStyle/>
          <a:p>
            <a:pPr marL="497205" marR="1032510">
              <a:lnSpc>
                <a:spcPct val="144900"/>
              </a:lnSpc>
              <a:spcBef>
                <a:spcPts val="100"/>
              </a:spcBef>
            </a:pPr>
            <a:r>
              <a:rPr dirty="0" sz="1450" spc="-5">
                <a:latin typeface="Times New Roman"/>
                <a:cs typeface="Times New Roman"/>
              </a:rPr>
              <a:t>8. </a:t>
            </a:r>
            <a:r>
              <a:rPr dirty="0" sz="1450" spc="-10">
                <a:latin typeface="Times New Roman"/>
                <a:cs typeface="Times New Roman"/>
              </a:rPr>
              <a:t>But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blackmail Michael (which is, besides, </a:t>
            </a:r>
            <a:r>
              <a:rPr dirty="0" sz="1450" spc="-5">
                <a:latin typeface="Times New Roman"/>
                <a:cs typeface="Times New Roman"/>
              </a:rPr>
              <a:t>a </a:t>
            </a:r>
            <a:r>
              <a:rPr dirty="0" sz="1450" spc="-10">
                <a:latin typeface="Times New Roman"/>
                <a:cs typeface="Times New Roman"/>
              </a:rPr>
              <a:t>very  dangerous thing to </a:t>
            </a:r>
            <a:r>
              <a:rPr dirty="0" sz="1450" spc="-5">
                <a:latin typeface="Times New Roman"/>
                <a:cs typeface="Times New Roman"/>
              </a:rPr>
              <a:t>do) </a:t>
            </a:r>
            <a:r>
              <a:rPr dirty="0" sz="1450" spc="-10">
                <a:latin typeface="Times New Roman"/>
                <a:cs typeface="Times New Roman"/>
              </a:rPr>
              <a:t>until </a:t>
            </a:r>
            <a:r>
              <a:rPr dirty="0" sz="1450" spc="-5">
                <a:latin typeface="Times New Roman"/>
                <a:cs typeface="Times New Roman"/>
              </a:rPr>
              <a:t>I </a:t>
            </a:r>
            <a:r>
              <a:rPr dirty="0" sz="1450" spc="-10">
                <a:latin typeface="Times New Roman"/>
                <a:cs typeface="Times New Roman"/>
              </a:rPr>
              <a:t>find</a:t>
            </a:r>
            <a:r>
              <a:rPr dirty="0" sz="1450" spc="15">
                <a:latin typeface="Times New Roman"/>
                <a:cs typeface="Times New Roman"/>
              </a:rPr>
              <a:t> </a:t>
            </a:r>
            <a:r>
              <a:rPr dirty="0" sz="1450" spc="-5">
                <a:latin typeface="Times New Roman"/>
                <a:cs typeface="Times New Roman"/>
              </a:rPr>
              <a:t>out.</a:t>
            </a:r>
            <a:endParaRPr sz="1450">
              <a:latin typeface="Times New Roman"/>
              <a:cs typeface="Times New Roman"/>
            </a:endParaRPr>
          </a:p>
          <a:p>
            <a:pPr marL="680085" indent="-183515">
              <a:lnSpc>
                <a:spcPct val="100000"/>
              </a:lnSpc>
              <a:spcBef>
                <a:spcPts val="710"/>
              </a:spcBef>
              <a:buAutoNum type="arabicPeriod" startAt="8"/>
              <a:tabLst>
                <a:tab pos="680720" algn="l"/>
              </a:tabLst>
            </a:pPr>
            <a:r>
              <a:rPr dirty="0" sz="1450" spc="-35">
                <a:latin typeface="Times New Roman"/>
                <a:cs typeface="Times New Roman"/>
              </a:rPr>
              <a:t>Worse</a:t>
            </a:r>
            <a:r>
              <a:rPr dirty="0" sz="1450" spc="-10">
                <a:latin typeface="Times New Roman"/>
                <a:cs typeface="Times New Roman"/>
              </a:rPr>
              <a:t> luck!</a:t>
            </a:r>
            <a:endParaRPr sz="1450">
              <a:latin typeface="Times New Roman"/>
              <a:cs typeface="Times New Roman"/>
            </a:endParaRPr>
          </a:p>
          <a:p>
            <a:pPr marL="497205" marR="1135380">
              <a:lnSpc>
                <a:spcPct val="144900"/>
              </a:lnSpc>
              <a:buAutoNum type="arabicPeriod" startAt="8"/>
              <a:tabLst>
                <a:tab pos="680720" algn="l"/>
              </a:tabLst>
            </a:pPr>
            <a:r>
              <a:rPr dirty="0" sz="1450" spc="-10">
                <a:latin typeface="Times New Roman"/>
                <a:cs typeface="Times New Roman"/>
              </a:rPr>
              <a:t>The leather business will soon want money for current  expenses,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none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give.</a:t>
            </a:r>
            <a:endParaRPr sz="1450">
              <a:latin typeface="Times New Roman"/>
              <a:cs typeface="Times New Roman"/>
            </a:endParaRPr>
          </a:p>
          <a:p>
            <a:pPr marL="680085" indent="-183515">
              <a:lnSpc>
                <a:spcPct val="100000"/>
              </a:lnSpc>
              <a:spcBef>
                <a:spcPts val="705"/>
              </a:spcBef>
              <a:buAutoNum type="arabicPeriod" startAt="8"/>
              <a:tabLst>
                <a:tab pos="680720" algn="l"/>
              </a:tabLst>
            </a:pPr>
            <a:r>
              <a:rPr dirty="0" sz="1450" spc="-10">
                <a:latin typeface="Times New Roman"/>
                <a:cs typeface="Times New Roman"/>
              </a:rPr>
              <a:t>But the leather business is </a:t>
            </a:r>
            <a:r>
              <a:rPr dirty="0" sz="1450" spc="-5">
                <a:latin typeface="Times New Roman"/>
                <a:cs typeface="Times New Roman"/>
              </a:rPr>
              <a:t>a </a:t>
            </a:r>
            <a:r>
              <a:rPr dirty="0" sz="1450" spc="-10">
                <a:latin typeface="Times New Roman"/>
                <a:cs typeface="Times New Roman"/>
              </a:rPr>
              <a:t>sinking</a:t>
            </a:r>
            <a:r>
              <a:rPr dirty="0" sz="1450" spc="20">
                <a:latin typeface="Times New Roman"/>
                <a:cs typeface="Times New Roman"/>
              </a:rPr>
              <a:t> </a:t>
            </a:r>
            <a:r>
              <a:rPr dirty="0" sz="1450" spc="-10">
                <a:latin typeface="Times New Roman"/>
                <a:cs typeface="Times New Roman"/>
              </a:rPr>
              <a:t>ship.</a:t>
            </a:r>
            <a:endParaRPr sz="1450">
              <a:latin typeface="Times New Roman"/>
              <a:cs typeface="Times New Roman"/>
            </a:endParaRPr>
          </a:p>
          <a:p>
            <a:pPr marL="771525" indent="-274955">
              <a:lnSpc>
                <a:spcPct val="100000"/>
              </a:lnSpc>
              <a:spcBef>
                <a:spcPts val="780"/>
              </a:spcBef>
              <a:buAutoNum type="arabicPeriod" startAt="8"/>
              <a:tabLst>
                <a:tab pos="772160" algn="l"/>
              </a:tabLst>
            </a:pPr>
            <a:r>
              <a:rPr dirty="0" sz="1450" spc="-45">
                <a:latin typeface="Times New Roman"/>
                <a:cs typeface="Times New Roman"/>
              </a:rPr>
              <a:t>Yes, </a:t>
            </a:r>
            <a:r>
              <a:rPr dirty="0" sz="1450" spc="-5">
                <a:latin typeface="Times New Roman"/>
                <a:cs typeface="Times New Roman"/>
              </a:rPr>
              <a:t>but </a:t>
            </a:r>
            <a:r>
              <a:rPr dirty="0" sz="1450" spc="-30">
                <a:latin typeface="Times New Roman"/>
                <a:cs typeface="Times New Roman"/>
              </a:rPr>
              <a:t>it’s </a:t>
            </a:r>
            <a:r>
              <a:rPr dirty="0" sz="1450" spc="-10">
                <a:latin typeface="Times New Roman"/>
                <a:cs typeface="Times New Roman"/>
              </a:rPr>
              <a:t>all the ship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have.</a:t>
            </a:r>
            <a:endParaRPr sz="1450">
              <a:latin typeface="Times New Roman"/>
              <a:cs typeface="Times New Roman"/>
            </a:endParaRPr>
          </a:p>
          <a:p>
            <a:pPr marL="771525" indent="-274955">
              <a:lnSpc>
                <a:spcPct val="100000"/>
              </a:lnSpc>
              <a:spcBef>
                <a:spcPts val="785"/>
              </a:spcBef>
              <a:buAutoNum type="arabicPeriod" startAt="8"/>
              <a:tabLst>
                <a:tab pos="772160" algn="l"/>
              </a:tabLst>
            </a:pPr>
            <a:r>
              <a:rPr dirty="0" sz="1450" spc="-10">
                <a:latin typeface="Times New Roman"/>
                <a:cs typeface="Times New Roman"/>
              </a:rPr>
              <a:t>A</a:t>
            </a:r>
            <a:r>
              <a:rPr dirty="0" sz="1450" spc="-90">
                <a:latin typeface="Times New Roman"/>
                <a:cs typeface="Times New Roman"/>
              </a:rPr>
              <a:t> </a:t>
            </a:r>
            <a:r>
              <a:rPr dirty="0" sz="1450" spc="-10">
                <a:latin typeface="Times New Roman"/>
                <a:cs typeface="Times New Roman"/>
              </a:rPr>
              <a:t>fact.</a:t>
            </a:r>
            <a:endParaRPr sz="1450">
              <a:latin typeface="Times New Roman"/>
              <a:cs typeface="Times New Roman"/>
            </a:endParaRPr>
          </a:p>
          <a:p>
            <a:pPr marL="497205" marR="1183640">
              <a:lnSpc>
                <a:spcPts val="2520"/>
              </a:lnSpc>
              <a:spcBef>
                <a:spcPts val="140"/>
              </a:spcBef>
              <a:buAutoNum type="arabicPeriod" startAt="8"/>
              <a:tabLst>
                <a:tab pos="765810" algn="l"/>
              </a:tabLst>
            </a:pPr>
            <a:r>
              <a:rPr dirty="0" sz="1450" spc="-10">
                <a:latin typeface="Times New Roman"/>
                <a:cs typeface="Times New Roman"/>
              </a:rPr>
              <a:t>John will soon want </a:t>
            </a:r>
            <a:r>
              <a:rPr dirty="0" sz="1450" spc="-25">
                <a:latin typeface="Times New Roman"/>
                <a:cs typeface="Times New Roman"/>
              </a:rPr>
              <a:t>money,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none </a:t>
            </a:r>
            <a:r>
              <a:rPr dirty="0" sz="1450" spc="-10">
                <a:latin typeface="Times New Roman"/>
                <a:cs typeface="Times New Roman"/>
              </a:rPr>
              <a:t>to give.  </a:t>
            </a:r>
            <a:r>
              <a:rPr dirty="0" sz="1450" spc="-25">
                <a:latin typeface="Times New Roman"/>
                <a:cs typeface="Times New Roman"/>
              </a:rPr>
              <a:t>11.</a:t>
            </a:r>
            <a:endParaRPr sz="1450">
              <a:latin typeface="Times New Roman"/>
              <a:cs typeface="Times New Roman"/>
            </a:endParaRPr>
          </a:p>
          <a:p>
            <a:pPr marL="497205" marR="1713864">
              <a:lnSpc>
                <a:spcPts val="2450"/>
              </a:lnSpc>
              <a:spcBef>
                <a:spcPts val="55"/>
              </a:spcBef>
              <a:buAutoNum type="arabicPeriod" startAt="8"/>
              <a:tabLst>
                <a:tab pos="772160" algn="l"/>
              </a:tabLst>
            </a:pPr>
            <a:r>
              <a:rPr dirty="0" sz="1450" spc="-10">
                <a:latin typeface="Times New Roman"/>
                <a:cs typeface="Times New Roman"/>
              </a:rPr>
              <a:t>And the venal doctor will want money down.  </a:t>
            </a:r>
            <a:r>
              <a:rPr dirty="0" sz="1450" spc="-5">
                <a:latin typeface="Times New Roman"/>
                <a:cs typeface="Times New Roman"/>
              </a:rPr>
              <a:t>12.</a:t>
            </a:r>
            <a:endParaRPr sz="1450">
              <a:latin typeface="Times New Roman"/>
              <a:cs typeface="Times New Roman"/>
            </a:endParaRPr>
          </a:p>
          <a:p>
            <a:pPr marL="497205" marR="553720">
              <a:lnSpc>
                <a:spcPts val="2520"/>
              </a:lnSpc>
              <a:spcBef>
                <a:spcPts val="15"/>
              </a:spcBef>
              <a:buAutoNum type="arabicPeriod" startAt="8"/>
              <a:tabLst>
                <a:tab pos="772160" algn="l"/>
              </a:tabLst>
            </a:pPr>
            <a:r>
              <a:rPr dirty="0" sz="1450" spc="-10">
                <a:latin typeface="Times New Roman"/>
                <a:cs typeface="Times New Roman"/>
              </a:rPr>
              <a:t>And if Pitman is dishonest and don’t send me to gaol, </a:t>
            </a:r>
            <a:r>
              <a:rPr dirty="0" sz="1450" spc="-5">
                <a:latin typeface="Times New Roman"/>
                <a:cs typeface="Times New Roman"/>
              </a:rPr>
              <a:t>he </a:t>
            </a:r>
            <a:r>
              <a:rPr dirty="0" sz="1450" spc="-10">
                <a:latin typeface="Times New Roman"/>
                <a:cs typeface="Times New Roman"/>
              </a:rPr>
              <a:t>will  want </a:t>
            </a:r>
            <a:r>
              <a:rPr dirty="0" sz="1450" spc="-5">
                <a:latin typeface="Times New Roman"/>
                <a:cs typeface="Times New Roman"/>
              </a:rPr>
              <a:t>a </a:t>
            </a:r>
            <a:r>
              <a:rPr dirty="0" sz="1450" spc="-10">
                <a:latin typeface="Times New Roman"/>
                <a:cs typeface="Times New Roman"/>
              </a:rPr>
              <a:t>fortune.</a:t>
            </a:r>
            <a:endParaRPr sz="1450">
              <a:latin typeface="Times New Roman"/>
              <a:cs typeface="Times New Roman"/>
            </a:endParaRPr>
          </a:p>
          <a:p>
            <a:pPr marL="497205">
              <a:lnSpc>
                <a:spcPct val="100000"/>
              </a:lnSpc>
              <a:spcBef>
                <a:spcPts val="495"/>
              </a:spcBef>
            </a:pPr>
            <a:r>
              <a:rPr dirty="0" sz="1450" spc="-5">
                <a:latin typeface="Times New Roman"/>
                <a:cs typeface="Times New Roman"/>
              </a:rPr>
              <a:t>13.</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‘O, this seems to </a:t>
            </a:r>
            <a:r>
              <a:rPr dirty="0" sz="1450" spc="-5">
                <a:latin typeface="Times New Roman"/>
                <a:cs typeface="Times New Roman"/>
              </a:rPr>
              <a:t>be a </a:t>
            </a:r>
            <a:r>
              <a:rPr dirty="0" sz="1450" spc="-10">
                <a:latin typeface="Times New Roman"/>
                <a:cs typeface="Times New Roman"/>
              </a:rPr>
              <a:t>very one-sided business,’ exclaimed Morris. </a:t>
            </a:r>
            <a:r>
              <a:rPr dirty="0" sz="1450" spc="-20">
                <a:latin typeface="Times New Roman"/>
                <a:cs typeface="Times New Roman"/>
              </a:rPr>
              <a:t>‘There’s  </a:t>
            </a:r>
            <a:r>
              <a:rPr dirty="0" sz="1450" spc="-5">
                <a:latin typeface="Times New Roman"/>
                <a:cs typeface="Times New Roman"/>
              </a:rPr>
              <a:t>not </a:t>
            </a:r>
            <a:r>
              <a:rPr dirty="0" sz="1450" spc="-10">
                <a:latin typeface="Times New Roman"/>
                <a:cs typeface="Times New Roman"/>
              </a:rPr>
              <a:t>so much in this method as </a:t>
            </a:r>
            <a:r>
              <a:rPr dirty="0" sz="1450" spc="-5">
                <a:latin typeface="Times New Roman"/>
                <a:cs typeface="Times New Roman"/>
              </a:rPr>
              <a:t>I </a:t>
            </a:r>
            <a:r>
              <a:rPr dirty="0" sz="1450" spc="-10">
                <a:latin typeface="Times New Roman"/>
                <a:cs typeface="Times New Roman"/>
              </a:rPr>
              <a:t>was led to </a:t>
            </a:r>
            <a:r>
              <a:rPr dirty="0" sz="1450" spc="-5">
                <a:latin typeface="Times New Roman"/>
                <a:cs typeface="Times New Roman"/>
              </a:rPr>
              <a:t>think.’ </a:t>
            </a:r>
            <a:r>
              <a:rPr dirty="0" sz="1450" spc="-10">
                <a:latin typeface="Times New Roman"/>
                <a:cs typeface="Times New Roman"/>
              </a:rPr>
              <a:t>He crumpled the paper </a:t>
            </a:r>
            <a:r>
              <a:rPr dirty="0" sz="1450" spc="-5">
                <a:latin typeface="Times New Roman"/>
                <a:cs typeface="Times New Roman"/>
              </a:rPr>
              <a:t>up  </a:t>
            </a:r>
            <a:r>
              <a:rPr dirty="0" sz="1450" spc="-10">
                <a:latin typeface="Times New Roman"/>
                <a:cs typeface="Times New Roman"/>
              </a:rPr>
              <a:t>and threw it down; and then, the next moment, picked it </a:t>
            </a:r>
            <a:r>
              <a:rPr dirty="0" sz="1450" spc="-5">
                <a:latin typeface="Times New Roman"/>
                <a:cs typeface="Times New Roman"/>
              </a:rPr>
              <a:t>up </a:t>
            </a:r>
            <a:r>
              <a:rPr dirty="0" sz="1450" spc="-10">
                <a:latin typeface="Times New Roman"/>
                <a:cs typeface="Times New Roman"/>
              </a:rPr>
              <a:t>again and ran it  </a:t>
            </a:r>
            <a:r>
              <a:rPr dirty="0" sz="1450" spc="-25">
                <a:latin typeface="Times New Roman"/>
                <a:cs typeface="Times New Roman"/>
              </a:rPr>
              <a:t>over. </a:t>
            </a:r>
            <a:r>
              <a:rPr dirty="0" sz="1450" spc="-10">
                <a:latin typeface="Times New Roman"/>
                <a:cs typeface="Times New Roman"/>
              </a:rPr>
              <a:t>‘It seems </a:t>
            </a:r>
            <a:r>
              <a:rPr dirty="0" sz="1450" spc="-30">
                <a:latin typeface="Times New Roman"/>
                <a:cs typeface="Times New Roman"/>
              </a:rPr>
              <a:t>it’s </a:t>
            </a:r>
            <a:r>
              <a:rPr dirty="0" sz="1450" spc="-5">
                <a:latin typeface="Times New Roman"/>
                <a:cs typeface="Times New Roman"/>
              </a:rPr>
              <a:t>on </a:t>
            </a:r>
            <a:r>
              <a:rPr dirty="0" sz="1450" spc="-10">
                <a:latin typeface="Times New Roman"/>
                <a:cs typeface="Times New Roman"/>
              </a:rPr>
              <a:t>the financial </a:t>
            </a:r>
            <a:r>
              <a:rPr dirty="0" sz="1450" spc="-5">
                <a:latin typeface="Times New Roman"/>
                <a:cs typeface="Times New Roman"/>
              </a:rPr>
              <a:t>point </a:t>
            </a:r>
            <a:r>
              <a:rPr dirty="0" sz="1450" spc="-10">
                <a:latin typeface="Times New Roman"/>
                <a:cs typeface="Times New Roman"/>
              </a:rPr>
              <a:t>that my position is weakest,’ </a:t>
            </a:r>
            <a:r>
              <a:rPr dirty="0" sz="1450" spc="-5">
                <a:latin typeface="Times New Roman"/>
                <a:cs typeface="Times New Roman"/>
              </a:rPr>
              <a:t>he  </a:t>
            </a:r>
            <a:r>
              <a:rPr dirty="0" sz="1450" spc="-10">
                <a:latin typeface="Times New Roman"/>
                <a:cs typeface="Times New Roman"/>
              </a:rPr>
              <a:t>reflected. ‘Is there positively </a:t>
            </a:r>
            <a:r>
              <a:rPr dirty="0" sz="1450" spc="-5">
                <a:latin typeface="Times New Roman"/>
                <a:cs typeface="Times New Roman"/>
              </a:rPr>
              <a:t>no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raising the wind? In </a:t>
            </a:r>
            <a:r>
              <a:rPr dirty="0" sz="1450" spc="-5">
                <a:latin typeface="Times New Roman"/>
                <a:cs typeface="Times New Roman"/>
              </a:rPr>
              <a:t>a </a:t>
            </a:r>
            <a:r>
              <a:rPr dirty="0" sz="1450" spc="-10">
                <a:latin typeface="Times New Roman"/>
                <a:cs typeface="Times New Roman"/>
              </a:rPr>
              <a:t>vast city like  this, and surrounded </a:t>
            </a:r>
            <a:r>
              <a:rPr dirty="0" sz="1450" spc="-5">
                <a:latin typeface="Times New Roman"/>
                <a:cs typeface="Times New Roman"/>
              </a:rPr>
              <a:t>by </a:t>
            </a:r>
            <a:r>
              <a:rPr dirty="0" sz="1450" spc="-10">
                <a:latin typeface="Times New Roman"/>
                <a:cs typeface="Times New Roman"/>
              </a:rPr>
              <a:t>all the resources </a:t>
            </a:r>
            <a:r>
              <a:rPr dirty="0" sz="1450" spc="-5">
                <a:latin typeface="Times New Roman"/>
                <a:cs typeface="Times New Roman"/>
              </a:rPr>
              <a:t>of </a:t>
            </a:r>
            <a:r>
              <a:rPr dirty="0" sz="1450" spc="-10">
                <a:latin typeface="Times New Roman"/>
                <a:cs typeface="Times New Roman"/>
              </a:rPr>
              <a:t>civilization, it seems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conceived! Let </a:t>
            </a:r>
            <a:r>
              <a:rPr dirty="0" sz="1450" spc="-5">
                <a:latin typeface="Times New Roman"/>
                <a:cs typeface="Times New Roman"/>
              </a:rPr>
              <a:t>us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more precipitation. Is there nothing </a:t>
            </a:r>
            <a:r>
              <a:rPr dirty="0" sz="1450" spc="-5">
                <a:latin typeface="Times New Roman"/>
                <a:cs typeface="Times New Roman"/>
              </a:rPr>
              <a:t>I </a:t>
            </a:r>
            <a:r>
              <a:rPr dirty="0" sz="1450" spc="-10">
                <a:latin typeface="Times New Roman"/>
                <a:cs typeface="Times New Roman"/>
              </a:rPr>
              <a:t>can sell? My  collection </a:t>
            </a:r>
            <a:r>
              <a:rPr dirty="0" sz="1450" spc="-5">
                <a:latin typeface="Times New Roman"/>
                <a:cs typeface="Times New Roman"/>
              </a:rPr>
              <a:t>of </a:t>
            </a:r>
            <a:r>
              <a:rPr dirty="0" sz="1450" spc="-10">
                <a:latin typeface="Times New Roman"/>
                <a:cs typeface="Times New Roman"/>
              </a:rPr>
              <a:t>signet—’ But at the </a:t>
            </a:r>
            <a:r>
              <a:rPr dirty="0" sz="1450" spc="-5">
                <a:latin typeface="Times New Roman"/>
                <a:cs typeface="Times New Roman"/>
              </a:rPr>
              <a:t>thought of </a:t>
            </a:r>
            <a:r>
              <a:rPr dirty="0" sz="1450" spc="-10">
                <a:latin typeface="Times New Roman"/>
                <a:cs typeface="Times New Roman"/>
              </a:rPr>
              <a:t>scattering these loved treasures  the blood leaped into </a:t>
            </a:r>
            <a:r>
              <a:rPr dirty="0" sz="1450" spc="-20">
                <a:latin typeface="Times New Roman"/>
                <a:cs typeface="Times New Roman"/>
              </a:rPr>
              <a:t>Morris’s </a:t>
            </a:r>
            <a:r>
              <a:rPr dirty="0" sz="1450" spc="-10">
                <a:latin typeface="Times New Roman"/>
                <a:cs typeface="Times New Roman"/>
              </a:rPr>
              <a:t>check. ‘I would rather die!’ </a:t>
            </a:r>
            <a:r>
              <a:rPr dirty="0" sz="1450" spc="-5">
                <a:latin typeface="Times New Roman"/>
                <a:cs typeface="Times New Roman"/>
              </a:rPr>
              <a:t>he </a:t>
            </a:r>
            <a:r>
              <a:rPr dirty="0" sz="1450" spc="-10">
                <a:latin typeface="Times New Roman"/>
                <a:cs typeface="Times New Roman"/>
              </a:rPr>
              <a:t>exclaimed, and,  cramming his hat </a:t>
            </a:r>
            <a:r>
              <a:rPr dirty="0" sz="1450" spc="-5">
                <a:latin typeface="Times New Roman"/>
                <a:cs typeface="Times New Roman"/>
              </a:rPr>
              <a:t>upon </a:t>
            </a:r>
            <a:r>
              <a:rPr dirty="0" sz="1450" spc="-10">
                <a:latin typeface="Times New Roman"/>
                <a:cs typeface="Times New Roman"/>
              </a:rPr>
              <a:t>his head, strode forth into the</a:t>
            </a:r>
            <a:r>
              <a:rPr dirty="0" sz="1450" spc="50">
                <a:latin typeface="Times New Roman"/>
                <a:cs typeface="Times New Roman"/>
              </a:rPr>
              <a:t> </a:t>
            </a:r>
            <a:r>
              <a:rPr dirty="0" sz="1450" spc="-10">
                <a:latin typeface="Times New Roman"/>
                <a:cs typeface="Times New Roman"/>
              </a:rPr>
              <a:t>streets.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a:t>
            </a:r>
            <a:r>
              <a:rPr dirty="0" sz="1450" spc="-15">
                <a:latin typeface="Times New Roman"/>
                <a:cs typeface="Times New Roman"/>
              </a:rPr>
              <a:t>MUST </a:t>
            </a:r>
            <a:r>
              <a:rPr dirty="0" sz="1450" spc="-10">
                <a:latin typeface="Times New Roman"/>
                <a:cs typeface="Times New Roman"/>
              </a:rPr>
              <a:t>raise funds,’ </a:t>
            </a:r>
            <a:r>
              <a:rPr dirty="0" sz="1450" spc="-5">
                <a:latin typeface="Times New Roman"/>
                <a:cs typeface="Times New Roman"/>
              </a:rPr>
              <a:t>he </a:t>
            </a:r>
            <a:r>
              <a:rPr dirty="0" sz="1450" spc="-10">
                <a:latin typeface="Times New Roman"/>
                <a:cs typeface="Times New Roman"/>
              </a:rPr>
              <a:t>thought. ‘My uncle being dead, the money in the  bank is mine, </a:t>
            </a:r>
            <a:r>
              <a:rPr dirty="0" sz="1450" spc="-5">
                <a:latin typeface="Times New Roman"/>
                <a:cs typeface="Times New Roman"/>
              </a:rPr>
              <a:t>or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mine </a:t>
            </a:r>
            <a:r>
              <a:rPr dirty="0" sz="1450" spc="-5">
                <a:latin typeface="Times New Roman"/>
                <a:cs typeface="Times New Roman"/>
              </a:rPr>
              <a:t>but </a:t>
            </a:r>
            <a:r>
              <a:rPr dirty="0" sz="1450" spc="-10">
                <a:latin typeface="Times New Roman"/>
                <a:cs typeface="Times New Roman"/>
              </a:rPr>
              <a:t>for the cursed injustice that has pursued  me ever since </a:t>
            </a:r>
            <a:r>
              <a:rPr dirty="0" sz="1450" spc="-5">
                <a:latin typeface="Times New Roman"/>
                <a:cs typeface="Times New Roman"/>
              </a:rPr>
              <a:t>I </a:t>
            </a:r>
            <a:r>
              <a:rPr dirty="0" sz="1450" spc="-10">
                <a:latin typeface="Times New Roman"/>
                <a:cs typeface="Times New Roman"/>
              </a:rPr>
              <a:t>was an orphan in </a:t>
            </a:r>
            <a:r>
              <a:rPr dirty="0" sz="1450" spc="-5">
                <a:latin typeface="Times New Roman"/>
                <a:cs typeface="Times New Roman"/>
              </a:rPr>
              <a:t>a </a:t>
            </a:r>
            <a:r>
              <a:rPr dirty="0" sz="1450" spc="-10">
                <a:latin typeface="Times New Roman"/>
                <a:cs typeface="Times New Roman"/>
              </a:rPr>
              <a:t>commercial </a:t>
            </a:r>
            <a:r>
              <a:rPr dirty="0" sz="1450" spc="-20">
                <a:latin typeface="Times New Roman"/>
                <a:cs typeface="Times New Roman"/>
              </a:rPr>
              <a:t>academy. </a:t>
            </a:r>
            <a:r>
              <a:rPr dirty="0" sz="1450" spc="-5">
                <a:latin typeface="Times New Roman"/>
                <a:cs typeface="Times New Roman"/>
              </a:rPr>
              <a:t>I </a:t>
            </a:r>
            <a:r>
              <a:rPr dirty="0" sz="1450" spc="-10">
                <a:latin typeface="Times New Roman"/>
                <a:cs typeface="Times New Roman"/>
              </a:rPr>
              <a:t>know what any  other man would </a:t>
            </a:r>
            <a:r>
              <a:rPr dirty="0" sz="1450" spc="-5">
                <a:latin typeface="Times New Roman"/>
                <a:cs typeface="Times New Roman"/>
              </a:rPr>
              <a:t>do; </a:t>
            </a:r>
            <a:r>
              <a:rPr dirty="0" sz="1450" spc="-10">
                <a:latin typeface="Times New Roman"/>
                <a:cs typeface="Times New Roman"/>
              </a:rPr>
              <a:t>any other man in Christendom would </a:t>
            </a:r>
            <a:r>
              <a:rPr dirty="0" sz="1450" spc="-15">
                <a:latin typeface="Times New Roman"/>
                <a:cs typeface="Times New Roman"/>
              </a:rPr>
              <a:t>forge;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don’t know why </a:t>
            </a:r>
            <a:r>
              <a:rPr dirty="0" sz="1450" spc="-5">
                <a:latin typeface="Times New Roman"/>
                <a:cs typeface="Times New Roman"/>
              </a:rPr>
              <a:t>I </a:t>
            </a:r>
            <a:r>
              <a:rPr dirty="0" sz="1450" spc="-10">
                <a:latin typeface="Times New Roman"/>
                <a:cs typeface="Times New Roman"/>
              </a:rPr>
              <a:t>call it forging, </a:t>
            </a:r>
            <a:r>
              <a:rPr dirty="0" sz="1450" spc="-15">
                <a:latin typeface="Times New Roman"/>
                <a:cs typeface="Times New Roman"/>
              </a:rPr>
              <a:t>either, </a:t>
            </a:r>
            <a:r>
              <a:rPr dirty="0" sz="1450" spc="-10">
                <a:latin typeface="Times New Roman"/>
                <a:cs typeface="Times New Roman"/>
              </a:rPr>
              <a:t>when </a:t>
            </a:r>
            <a:r>
              <a:rPr dirty="0" sz="1450" spc="-20">
                <a:latin typeface="Times New Roman"/>
                <a:cs typeface="Times New Roman"/>
              </a:rPr>
              <a:t>Joseph’s </a:t>
            </a:r>
            <a:r>
              <a:rPr dirty="0" sz="1450" spc="-10">
                <a:latin typeface="Times New Roman"/>
                <a:cs typeface="Times New Roman"/>
              </a:rPr>
              <a:t>dead, and the funds are  my own. 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that, when </a:t>
            </a:r>
            <a:r>
              <a:rPr dirty="0" sz="1450" spc="-5">
                <a:latin typeface="Times New Roman"/>
                <a:cs typeface="Times New Roman"/>
              </a:rPr>
              <a:t>I </a:t>
            </a:r>
            <a:r>
              <a:rPr dirty="0" sz="1450" spc="-10">
                <a:latin typeface="Times New Roman"/>
                <a:cs typeface="Times New Roman"/>
              </a:rPr>
              <a:t>think that my uncle is really as dead as  mutton, and that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prove it, my </a:t>
            </a:r>
            <a:r>
              <a:rPr dirty="0" sz="1450" spc="-15">
                <a:latin typeface="Times New Roman"/>
                <a:cs typeface="Times New Roman"/>
              </a:rPr>
              <a:t>gorge </a:t>
            </a:r>
            <a:r>
              <a:rPr dirty="0" sz="1450" spc="-10">
                <a:latin typeface="Times New Roman"/>
                <a:cs typeface="Times New Roman"/>
              </a:rPr>
              <a:t>rises at the injustice </a:t>
            </a:r>
            <a:r>
              <a:rPr dirty="0" sz="1450" spc="-5">
                <a:latin typeface="Times New Roman"/>
                <a:cs typeface="Times New Roman"/>
              </a:rPr>
              <a:t>of </a:t>
            </a:r>
            <a:r>
              <a:rPr dirty="0" sz="1450" spc="-10">
                <a:latin typeface="Times New Roman"/>
                <a:cs typeface="Times New Roman"/>
              </a:rPr>
              <a:t>the whole  </a:t>
            </a:r>
            <a:r>
              <a:rPr dirty="0" sz="1450" spc="-25">
                <a:latin typeface="Times New Roman"/>
                <a:cs typeface="Times New Roman"/>
              </a:rPr>
              <a:t>affair. </a:t>
            </a:r>
            <a:r>
              <a:rPr dirty="0" sz="1450" spc="-5">
                <a:latin typeface="Times New Roman"/>
                <a:cs typeface="Times New Roman"/>
              </a:rPr>
              <a:t>I </a:t>
            </a:r>
            <a:r>
              <a:rPr dirty="0" sz="1450" spc="-10">
                <a:latin typeface="Times New Roman"/>
                <a:cs typeface="Times New Roman"/>
              </a:rPr>
              <a:t>used to feel bitterly about that seven thousand eight hundred </a:t>
            </a:r>
            <a:r>
              <a:rPr dirty="0" sz="1450" spc="-5">
                <a:latin typeface="Times New Roman"/>
                <a:cs typeface="Times New Roman"/>
              </a:rPr>
              <a:t>pounds; </a:t>
            </a:r>
            <a:r>
              <a:rPr dirty="0" sz="1450" spc="-10">
                <a:latin typeface="Times New Roman"/>
                <a:cs typeface="Times New Roman"/>
              </a:rPr>
              <a:t>it  seems </a:t>
            </a:r>
            <a:r>
              <a:rPr dirty="0" sz="1450" spc="-5">
                <a:latin typeface="Times New Roman"/>
                <a:cs typeface="Times New Roman"/>
              </a:rPr>
              <a:t>a </a:t>
            </a:r>
            <a:r>
              <a:rPr dirty="0" sz="1450" spc="-10">
                <a:latin typeface="Times New Roman"/>
                <a:cs typeface="Times New Roman"/>
              </a:rPr>
              <a:t>trifle now! Dear me, </a:t>
            </a:r>
            <a:r>
              <a:rPr dirty="0" sz="1450" spc="-30">
                <a:latin typeface="Times New Roman"/>
                <a:cs typeface="Times New Roman"/>
              </a:rPr>
              <a:t>why, </a:t>
            </a:r>
            <a:r>
              <a:rPr dirty="0" sz="1450" spc="-10">
                <a:latin typeface="Times New Roman"/>
                <a:cs typeface="Times New Roman"/>
              </a:rPr>
              <a:t>the day before yesterday </a:t>
            </a:r>
            <a:r>
              <a:rPr dirty="0" sz="1450" spc="-5">
                <a:latin typeface="Times New Roman"/>
                <a:cs typeface="Times New Roman"/>
              </a:rPr>
              <a:t>I </a:t>
            </a:r>
            <a:r>
              <a:rPr dirty="0" sz="1450" spc="-10">
                <a:latin typeface="Times New Roman"/>
                <a:cs typeface="Times New Roman"/>
              </a:rPr>
              <a:t>was  comparatively </a:t>
            </a:r>
            <a:r>
              <a:rPr dirty="0" sz="1450" spc="-20">
                <a:latin typeface="Times New Roman"/>
                <a:cs typeface="Times New Roman"/>
              </a:rPr>
              <a:t>happy.’</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13425" cy="927290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And Morris stood </a:t>
            </a:r>
            <a:r>
              <a:rPr dirty="0" sz="1450" spc="-5">
                <a:latin typeface="Times New Roman"/>
                <a:cs typeface="Times New Roman"/>
              </a:rPr>
              <a:t>on </a:t>
            </a:r>
            <a:r>
              <a:rPr dirty="0" sz="1450" spc="-10">
                <a:latin typeface="Times New Roman"/>
                <a:cs typeface="Times New Roman"/>
              </a:rPr>
              <a:t>the sidewalk and heaved another sobbing</a:t>
            </a:r>
            <a:r>
              <a:rPr dirty="0" sz="1450" spc="70">
                <a:latin typeface="Times New Roman"/>
                <a:cs typeface="Times New Roman"/>
              </a:rPr>
              <a:t> </a:t>
            </a:r>
            <a:r>
              <a:rPr dirty="0" sz="1450" spc="-10">
                <a:latin typeface="Times New Roman"/>
                <a:cs typeface="Times New Roman"/>
              </a:rPr>
              <a:t>sigh.</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‘Then </a:t>
            </a:r>
            <a:r>
              <a:rPr dirty="0" sz="1450" spc="-20">
                <a:latin typeface="Times New Roman"/>
                <a:cs typeface="Times New Roman"/>
              </a:rPr>
              <a:t>there’s </a:t>
            </a:r>
            <a:r>
              <a:rPr dirty="0" sz="1450" spc="-10">
                <a:latin typeface="Times New Roman"/>
                <a:cs typeface="Times New Roman"/>
              </a:rPr>
              <a:t>another </a:t>
            </a:r>
            <a:r>
              <a:rPr dirty="0" sz="1450" spc="-5">
                <a:latin typeface="Times New Roman"/>
                <a:cs typeface="Times New Roman"/>
              </a:rPr>
              <a:t>thing,’ he </a:t>
            </a:r>
            <a:r>
              <a:rPr dirty="0" sz="1450" spc="-10">
                <a:latin typeface="Times New Roman"/>
                <a:cs typeface="Times New Roman"/>
              </a:rPr>
              <a:t>resumed; ‘can I? Am </a:t>
            </a:r>
            <a:r>
              <a:rPr dirty="0" sz="1450" spc="-5">
                <a:latin typeface="Times New Roman"/>
                <a:cs typeface="Times New Roman"/>
              </a:rPr>
              <a:t>I </a:t>
            </a:r>
            <a:r>
              <a:rPr dirty="0" sz="1450" spc="-10">
                <a:latin typeface="Times New Roman"/>
                <a:cs typeface="Times New Roman"/>
              </a:rPr>
              <a:t>able? Why didn’t </a:t>
            </a:r>
            <a:r>
              <a:rPr dirty="0" sz="1450" spc="-5">
                <a:latin typeface="Times New Roman"/>
                <a:cs typeface="Times New Roman"/>
              </a:rPr>
              <a:t>I  </a:t>
            </a:r>
            <a:r>
              <a:rPr dirty="0" sz="1450" spc="-10">
                <a:latin typeface="Times New Roman"/>
                <a:cs typeface="Times New Roman"/>
              </a:rPr>
              <a:t>practise different handwritings while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 </a:t>
            </a:r>
            <a:r>
              <a:rPr dirty="0" sz="1450" spc="-10">
                <a:latin typeface="Times New Roman"/>
                <a:cs typeface="Times New Roman"/>
              </a:rPr>
              <a:t>How </a:t>
            </a:r>
            <a:r>
              <a:rPr dirty="0" sz="1450" spc="-5">
                <a:latin typeface="Times New Roman"/>
                <a:cs typeface="Times New Roman"/>
              </a:rPr>
              <a:t>a </a:t>
            </a:r>
            <a:r>
              <a:rPr dirty="0" sz="1450" spc="-10">
                <a:latin typeface="Times New Roman"/>
                <a:cs typeface="Times New Roman"/>
              </a:rPr>
              <a:t>fellow regrets those  lost opportunities when </a:t>
            </a:r>
            <a:r>
              <a:rPr dirty="0" sz="1450" spc="-5">
                <a:latin typeface="Times New Roman"/>
                <a:cs typeface="Times New Roman"/>
              </a:rPr>
              <a:t>he </a:t>
            </a:r>
            <a:r>
              <a:rPr dirty="0" sz="1450" spc="-10">
                <a:latin typeface="Times New Roman"/>
                <a:cs typeface="Times New Roman"/>
              </a:rPr>
              <a:t>grows </a:t>
            </a:r>
            <a:r>
              <a:rPr dirty="0" sz="1450" spc="-5">
                <a:latin typeface="Times New Roman"/>
                <a:cs typeface="Times New Roman"/>
              </a:rPr>
              <a:t>up! </a:t>
            </a:r>
            <a:r>
              <a:rPr dirty="0" sz="1450" spc="-10">
                <a:latin typeface="Times New Roman"/>
                <a:cs typeface="Times New Roman"/>
              </a:rPr>
              <a:t>But </a:t>
            </a:r>
            <a:r>
              <a:rPr dirty="0" sz="1450" spc="-20">
                <a:latin typeface="Times New Roman"/>
                <a:cs typeface="Times New Roman"/>
              </a:rPr>
              <a:t>there’s </a:t>
            </a:r>
            <a:r>
              <a:rPr dirty="0" sz="1450" spc="-5">
                <a:latin typeface="Times New Roman"/>
                <a:cs typeface="Times New Roman"/>
              </a:rPr>
              <a:t>one </a:t>
            </a:r>
            <a:r>
              <a:rPr dirty="0" sz="1450" spc="-10">
                <a:latin typeface="Times New Roman"/>
                <a:cs typeface="Times New Roman"/>
              </a:rPr>
              <a:t>comfort: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morally  wrong; </a:t>
            </a:r>
            <a:r>
              <a:rPr dirty="0" sz="1450" spc="-5">
                <a:latin typeface="Times New Roman"/>
                <a:cs typeface="Times New Roman"/>
              </a:rPr>
              <a:t>I </a:t>
            </a:r>
            <a:r>
              <a:rPr dirty="0" sz="1450" spc="-10">
                <a:latin typeface="Times New Roman"/>
                <a:cs typeface="Times New Roman"/>
              </a:rPr>
              <a:t>can try it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clear conscience, and even if </a:t>
            </a:r>
            <a:r>
              <a:rPr dirty="0" sz="1450" spc="-5">
                <a:latin typeface="Times New Roman"/>
                <a:cs typeface="Times New Roman"/>
              </a:rPr>
              <a:t>I </a:t>
            </a:r>
            <a:r>
              <a:rPr dirty="0" sz="1450" spc="-10">
                <a:latin typeface="Times New Roman"/>
                <a:cs typeface="Times New Roman"/>
              </a:rPr>
              <a:t>was found </a:t>
            </a:r>
            <a:r>
              <a:rPr dirty="0" sz="1450" spc="-5">
                <a:latin typeface="Times New Roman"/>
                <a:cs typeface="Times New Roman"/>
              </a:rPr>
              <a:t>out, I  </a:t>
            </a:r>
            <a:r>
              <a:rPr dirty="0" sz="1450" spc="-10">
                <a:latin typeface="Times New Roman"/>
                <a:cs typeface="Times New Roman"/>
              </a:rPr>
              <a:t>wouldn’t greatly </a:t>
            </a:r>
            <a:r>
              <a:rPr dirty="0" sz="1450" spc="-20">
                <a:latin typeface="Times New Roman"/>
                <a:cs typeface="Times New Roman"/>
              </a:rPr>
              <a:t>care—morally, </a:t>
            </a:r>
            <a:r>
              <a:rPr dirty="0" sz="1450" spc="-5">
                <a:latin typeface="Times New Roman"/>
                <a:cs typeface="Times New Roman"/>
              </a:rPr>
              <a:t>I </a:t>
            </a:r>
            <a:r>
              <a:rPr dirty="0" sz="1450" spc="-10">
                <a:latin typeface="Times New Roman"/>
                <a:cs typeface="Times New Roman"/>
              </a:rPr>
              <a:t>mean. And then, if </a:t>
            </a:r>
            <a:r>
              <a:rPr dirty="0" sz="1450" spc="-5">
                <a:latin typeface="Times New Roman"/>
                <a:cs typeface="Times New Roman"/>
              </a:rPr>
              <a:t>I </a:t>
            </a:r>
            <a:r>
              <a:rPr dirty="0" sz="1450" spc="-10">
                <a:latin typeface="Times New Roman"/>
                <a:cs typeface="Times New Roman"/>
              </a:rPr>
              <a:t>succeed, and if Pitman  is staunch, </a:t>
            </a:r>
            <a:r>
              <a:rPr dirty="0" sz="1450" spc="-20">
                <a:latin typeface="Times New Roman"/>
                <a:cs typeface="Times New Roman"/>
              </a:rPr>
              <a:t>there’s </a:t>
            </a:r>
            <a:r>
              <a:rPr dirty="0" sz="1450" spc="-10">
                <a:latin typeface="Times New Roman"/>
                <a:cs typeface="Times New Roman"/>
              </a:rPr>
              <a:t>nothing to </a:t>
            </a:r>
            <a:r>
              <a:rPr dirty="0" sz="1450" spc="-5">
                <a:latin typeface="Times New Roman"/>
                <a:cs typeface="Times New Roman"/>
              </a:rPr>
              <a:t>do but </a:t>
            </a:r>
            <a:r>
              <a:rPr dirty="0" sz="1450" spc="-10">
                <a:latin typeface="Times New Roman"/>
                <a:cs typeface="Times New Roman"/>
              </a:rPr>
              <a:t>find </a:t>
            </a:r>
            <a:r>
              <a:rPr dirty="0" sz="1450" spc="-5">
                <a:latin typeface="Times New Roman"/>
                <a:cs typeface="Times New Roman"/>
              </a:rPr>
              <a:t>a </a:t>
            </a:r>
            <a:r>
              <a:rPr dirty="0" sz="1450" spc="-10">
                <a:latin typeface="Times New Roman"/>
                <a:cs typeface="Times New Roman"/>
              </a:rPr>
              <a:t>venal doctor; and that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simple enough in </a:t>
            </a:r>
            <a:r>
              <a:rPr dirty="0" sz="1450" spc="-5">
                <a:latin typeface="Times New Roman"/>
                <a:cs typeface="Times New Roman"/>
              </a:rPr>
              <a:t>a </a:t>
            </a:r>
            <a:r>
              <a:rPr dirty="0" sz="1450" spc="-10">
                <a:latin typeface="Times New Roman"/>
                <a:cs typeface="Times New Roman"/>
              </a:rPr>
              <a:t>place like London. By all accounts the </a:t>
            </a:r>
            <a:r>
              <a:rPr dirty="0" sz="1450" spc="-20">
                <a:latin typeface="Times New Roman"/>
                <a:cs typeface="Times New Roman"/>
              </a:rPr>
              <a:t>town’s </a:t>
            </a:r>
            <a:r>
              <a:rPr dirty="0" sz="1450" spc="-10">
                <a:latin typeface="Times New Roman"/>
                <a:cs typeface="Times New Roman"/>
              </a:rPr>
              <a:t>alive with  them. It wouldn’t </a:t>
            </a:r>
            <a:r>
              <a:rPr dirty="0" sz="1450" spc="-5">
                <a:latin typeface="Times New Roman"/>
                <a:cs typeface="Times New Roman"/>
              </a:rPr>
              <a:t>do, of </a:t>
            </a:r>
            <a:r>
              <a:rPr dirty="0" sz="1450" spc="-10">
                <a:latin typeface="Times New Roman"/>
                <a:cs typeface="Times New Roman"/>
              </a:rPr>
              <a:t>course, to advertise for </a:t>
            </a:r>
            <a:r>
              <a:rPr dirty="0" sz="1450" spc="-5">
                <a:latin typeface="Times New Roman"/>
                <a:cs typeface="Times New Roman"/>
              </a:rPr>
              <a:t>a </a:t>
            </a:r>
            <a:r>
              <a:rPr dirty="0" sz="1450" spc="-10">
                <a:latin typeface="Times New Roman"/>
                <a:cs typeface="Times New Roman"/>
              </a:rPr>
              <a:t>corrupt physician; that  would </a:t>
            </a:r>
            <a:r>
              <a:rPr dirty="0" sz="1450" spc="-5">
                <a:latin typeface="Times New Roman"/>
                <a:cs typeface="Times New Roman"/>
              </a:rPr>
              <a:t>be </a:t>
            </a:r>
            <a:r>
              <a:rPr dirty="0" sz="1450" spc="-10">
                <a:latin typeface="Times New Roman"/>
                <a:cs typeface="Times New Roman"/>
              </a:rPr>
              <a:t>impolitic. No,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a </a:t>
            </a:r>
            <a:r>
              <a:rPr dirty="0" sz="1450" spc="-10">
                <a:latin typeface="Times New Roman"/>
                <a:cs typeface="Times New Roman"/>
              </a:rPr>
              <a:t>fellow has simply to spot along the streets  for </a:t>
            </a:r>
            <a:r>
              <a:rPr dirty="0" sz="1450" spc="-5">
                <a:latin typeface="Times New Roman"/>
                <a:cs typeface="Times New Roman"/>
              </a:rPr>
              <a:t>a </a:t>
            </a:r>
            <a:r>
              <a:rPr dirty="0" sz="1450" spc="-10">
                <a:latin typeface="Times New Roman"/>
                <a:cs typeface="Times New Roman"/>
              </a:rPr>
              <a:t>red lamp and herbs in the </a:t>
            </a:r>
            <a:r>
              <a:rPr dirty="0" sz="1450" spc="-20">
                <a:latin typeface="Times New Roman"/>
                <a:cs typeface="Times New Roman"/>
              </a:rPr>
              <a:t>window, </a:t>
            </a:r>
            <a:r>
              <a:rPr dirty="0" sz="1450" spc="-10">
                <a:latin typeface="Times New Roman"/>
                <a:cs typeface="Times New Roman"/>
              </a:rPr>
              <a:t>and then </a:t>
            </a:r>
            <a:r>
              <a:rPr dirty="0" sz="1450" spc="-5">
                <a:latin typeface="Times New Roman"/>
                <a:cs typeface="Times New Roman"/>
              </a:rPr>
              <a:t>you go </a:t>
            </a:r>
            <a:r>
              <a:rPr dirty="0" sz="1450" spc="-10">
                <a:latin typeface="Times New Roman"/>
                <a:cs typeface="Times New Roman"/>
              </a:rPr>
              <a:t>in and—and—and  </a:t>
            </a:r>
            <a:r>
              <a:rPr dirty="0" sz="1450" spc="-5">
                <a:latin typeface="Times New Roman"/>
                <a:cs typeface="Times New Roman"/>
              </a:rPr>
              <a:t>put </a:t>
            </a:r>
            <a:r>
              <a:rPr dirty="0" sz="1450" spc="-10">
                <a:latin typeface="Times New Roman"/>
                <a:cs typeface="Times New Roman"/>
              </a:rPr>
              <a:t>it to him plainly; though it seems </a:t>
            </a:r>
            <a:r>
              <a:rPr dirty="0" sz="1450" spc="-5">
                <a:latin typeface="Times New Roman"/>
                <a:cs typeface="Times New Roman"/>
              </a:rPr>
              <a:t>a </a:t>
            </a:r>
            <a:r>
              <a:rPr dirty="0" sz="1450" spc="-10">
                <a:latin typeface="Times New Roman"/>
                <a:cs typeface="Times New Roman"/>
              </a:rPr>
              <a:t>delicate</a:t>
            </a:r>
            <a:r>
              <a:rPr dirty="0" sz="1450" spc="40">
                <a:latin typeface="Times New Roman"/>
                <a:cs typeface="Times New Roman"/>
              </a:rPr>
              <a:t> </a:t>
            </a:r>
            <a:r>
              <a:rPr dirty="0" sz="1450" spc="-10">
                <a:latin typeface="Times New Roman"/>
                <a:cs typeface="Times New Roman"/>
              </a:rPr>
              <a:t>step.’</a:t>
            </a:r>
            <a:endParaRPr sz="1450">
              <a:latin typeface="Times New Roman"/>
              <a:cs typeface="Times New Roman"/>
            </a:endParaRPr>
          </a:p>
          <a:p>
            <a:pPr algn="just" marL="12700" marR="12700" indent="255904">
              <a:lnSpc>
                <a:spcPts val="1730"/>
              </a:lnSpc>
              <a:spcBef>
                <a:spcPts val="700"/>
              </a:spcBef>
            </a:pPr>
            <a:r>
              <a:rPr dirty="0" sz="1450" spc="-10">
                <a:latin typeface="Times New Roman"/>
                <a:cs typeface="Times New Roman"/>
              </a:rPr>
              <a:t>He was near home </a:t>
            </a:r>
            <a:r>
              <a:rPr dirty="0" sz="1450" spc="-30">
                <a:latin typeface="Times New Roman"/>
                <a:cs typeface="Times New Roman"/>
              </a:rPr>
              <a:t>now, </a:t>
            </a:r>
            <a:r>
              <a:rPr dirty="0" sz="1450" spc="-10">
                <a:latin typeface="Times New Roman"/>
                <a:cs typeface="Times New Roman"/>
              </a:rPr>
              <a:t>after many devious wanderings, and turned </a:t>
            </a:r>
            <a:r>
              <a:rPr dirty="0" sz="1450" spc="-5">
                <a:latin typeface="Times New Roman"/>
                <a:cs typeface="Times New Roman"/>
              </a:rPr>
              <a:t>up  </a:t>
            </a:r>
            <a:r>
              <a:rPr dirty="0" sz="1450" spc="-10">
                <a:latin typeface="Times New Roman"/>
                <a:cs typeface="Times New Roman"/>
              </a:rPr>
              <a:t>John Street. As </a:t>
            </a:r>
            <a:r>
              <a:rPr dirty="0" sz="1450" spc="-5">
                <a:latin typeface="Times New Roman"/>
                <a:cs typeface="Times New Roman"/>
              </a:rPr>
              <a:t>he </a:t>
            </a:r>
            <a:r>
              <a:rPr dirty="0" sz="1450" spc="-10">
                <a:latin typeface="Times New Roman"/>
                <a:cs typeface="Times New Roman"/>
              </a:rPr>
              <a:t>thrust his latchkey in the lock, another mortifying reflection  struck him to the</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‘Not even this house is mine till </a:t>
            </a:r>
            <a:r>
              <a:rPr dirty="0" sz="1450" spc="-5">
                <a:latin typeface="Times New Roman"/>
                <a:cs typeface="Times New Roman"/>
              </a:rPr>
              <a:t>I </a:t>
            </a:r>
            <a:r>
              <a:rPr dirty="0" sz="1450" spc="-10">
                <a:latin typeface="Times New Roman"/>
                <a:cs typeface="Times New Roman"/>
              </a:rPr>
              <a:t>can prove him dead,’ </a:t>
            </a:r>
            <a:r>
              <a:rPr dirty="0" sz="1450" spc="-5">
                <a:latin typeface="Times New Roman"/>
                <a:cs typeface="Times New Roman"/>
              </a:rPr>
              <a:t>he </a:t>
            </a:r>
            <a:r>
              <a:rPr dirty="0" sz="1450" spc="-10">
                <a:latin typeface="Times New Roman"/>
                <a:cs typeface="Times New Roman"/>
              </a:rPr>
              <a:t>snarled, and  slammed the </a:t>
            </a:r>
            <a:r>
              <a:rPr dirty="0" sz="1450" spc="-5">
                <a:latin typeface="Times New Roman"/>
                <a:cs typeface="Times New Roman"/>
              </a:rPr>
              <a:t>door </a:t>
            </a:r>
            <a:r>
              <a:rPr dirty="0" sz="1450" spc="-10">
                <a:latin typeface="Times New Roman"/>
                <a:cs typeface="Times New Roman"/>
              </a:rPr>
              <a:t>behind him so that the windows in the attic</a:t>
            </a:r>
            <a:r>
              <a:rPr dirty="0" sz="1450" spc="75">
                <a:latin typeface="Times New Roman"/>
                <a:cs typeface="Times New Roman"/>
              </a:rPr>
              <a:t> </a:t>
            </a:r>
            <a:r>
              <a:rPr dirty="0" sz="1450" spc="-10">
                <a:latin typeface="Times New Roman"/>
                <a:cs typeface="Times New Roman"/>
              </a:rPr>
              <a:t>rattled.</a:t>
            </a:r>
            <a:endParaRPr sz="1450">
              <a:latin typeface="Times New Roman"/>
              <a:cs typeface="Times New Roman"/>
            </a:endParaRPr>
          </a:p>
          <a:p>
            <a:pPr algn="just" marL="12700" marR="15875" indent="255904">
              <a:lnSpc>
                <a:spcPts val="1730"/>
              </a:lnSpc>
              <a:spcBef>
                <a:spcPts val="785"/>
              </a:spcBef>
            </a:pPr>
            <a:r>
              <a:rPr dirty="0" sz="1450" spc="-10">
                <a:latin typeface="Times New Roman"/>
                <a:cs typeface="Times New Roman"/>
              </a:rPr>
              <a:t>Night had long fallen; long ago the lamps and the shop-fronts had begun to  glitter down the endless streets; the lobby was pitch—dark; and, as the devil  would have it, Morris barked his shins and sprawled all his length over the  pedestal </a:t>
            </a:r>
            <a:r>
              <a:rPr dirty="0" sz="1450" spc="-5">
                <a:latin typeface="Times New Roman"/>
                <a:cs typeface="Times New Roman"/>
              </a:rPr>
              <a:t>of </a:t>
            </a:r>
            <a:r>
              <a:rPr dirty="0" sz="1450" spc="-10">
                <a:latin typeface="Times New Roman"/>
                <a:cs typeface="Times New Roman"/>
              </a:rPr>
              <a:t>Hercules. The pain was sharp; his temper was already thoroughly  undermined; </a:t>
            </a:r>
            <a:r>
              <a:rPr dirty="0" sz="1450" spc="-5">
                <a:latin typeface="Times New Roman"/>
                <a:cs typeface="Times New Roman"/>
              </a:rPr>
              <a:t>by a </a:t>
            </a:r>
            <a:r>
              <a:rPr dirty="0" sz="1450" spc="-10">
                <a:latin typeface="Times New Roman"/>
                <a:cs typeface="Times New Roman"/>
              </a:rPr>
              <a:t>last misfortune his hand closed </a:t>
            </a:r>
            <a:r>
              <a:rPr dirty="0" sz="1450" spc="-5">
                <a:latin typeface="Times New Roman"/>
                <a:cs typeface="Times New Roman"/>
              </a:rPr>
              <a:t>on </a:t>
            </a:r>
            <a:r>
              <a:rPr dirty="0" sz="1450" spc="-10">
                <a:latin typeface="Times New Roman"/>
                <a:cs typeface="Times New Roman"/>
              </a:rPr>
              <a:t>the hammer as </a:t>
            </a:r>
            <a:r>
              <a:rPr dirty="0" sz="1450" spc="-5">
                <a:latin typeface="Times New Roman"/>
                <a:cs typeface="Times New Roman"/>
              </a:rPr>
              <a:t>he </a:t>
            </a:r>
            <a:r>
              <a:rPr dirty="0" sz="1450" spc="-10">
                <a:latin typeface="Times New Roman"/>
                <a:cs typeface="Times New Roman"/>
              </a:rPr>
              <a:t>fell;  and, in </a:t>
            </a:r>
            <a:r>
              <a:rPr dirty="0" sz="1450" spc="-5">
                <a:latin typeface="Times New Roman"/>
                <a:cs typeface="Times New Roman"/>
              </a:rPr>
              <a:t>a </a:t>
            </a:r>
            <a:r>
              <a:rPr dirty="0" sz="1450" spc="-10">
                <a:latin typeface="Times New Roman"/>
                <a:cs typeface="Times New Roman"/>
              </a:rPr>
              <a:t>spasm </a:t>
            </a:r>
            <a:r>
              <a:rPr dirty="0" sz="1450" spc="-5">
                <a:latin typeface="Times New Roman"/>
                <a:cs typeface="Times New Roman"/>
              </a:rPr>
              <a:t>of </a:t>
            </a:r>
            <a:r>
              <a:rPr dirty="0" sz="1450" spc="-10">
                <a:latin typeface="Times New Roman"/>
                <a:cs typeface="Times New Roman"/>
              </a:rPr>
              <a:t>childish irritation, </a:t>
            </a:r>
            <a:r>
              <a:rPr dirty="0" sz="1450" spc="-5">
                <a:latin typeface="Times New Roman"/>
                <a:cs typeface="Times New Roman"/>
              </a:rPr>
              <a:t>he </a:t>
            </a:r>
            <a:r>
              <a:rPr dirty="0" sz="1450" spc="-10">
                <a:latin typeface="Times New Roman"/>
                <a:cs typeface="Times New Roman"/>
              </a:rPr>
              <a:t>turned and struck at the offending  statue. There was </a:t>
            </a:r>
            <a:r>
              <a:rPr dirty="0" sz="1450" spc="-5">
                <a:latin typeface="Times New Roman"/>
                <a:cs typeface="Times New Roman"/>
              </a:rPr>
              <a:t>a </a:t>
            </a:r>
            <a:r>
              <a:rPr dirty="0" sz="1450" spc="-10">
                <a:latin typeface="Times New Roman"/>
                <a:cs typeface="Times New Roman"/>
              </a:rPr>
              <a:t>splintering</a:t>
            </a:r>
            <a:r>
              <a:rPr dirty="0" sz="1450" spc="5">
                <a:latin typeface="Times New Roman"/>
                <a:cs typeface="Times New Roman"/>
              </a:rPr>
              <a:t> </a:t>
            </a:r>
            <a:r>
              <a:rPr dirty="0" sz="1450" spc="-10">
                <a:latin typeface="Times New Roman"/>
                <a:cs typeface="Times New Roman"/>
              </a:rPr>
              <a:t>crash.</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‘O Lord, what have </a:t>
            </a:r>
            <a:r>
              <a:rPr dirty="0" sz="1450" spc="-5">
                <a:latin typeface="Times New Roman"/>
                <a:cs typeface="Times New Roman"/>
              </a:rPr>
              <a:t>I done </a:t>
            </a:r>
            <a:r>
              <a:rPr dirty="0" sz="1450" spc="-10">
                <a:latin typeface="Times New Roman"/>
                <a:cs typeface="Times New Roman"/>
              </a:rPr>
              <a:t>next?’ wailed Morris; and </a:t>
            </a:r>
            <a:r>
              <a:rPr dirty="0" sz="1450" spc="-5">
                <a:latin typeface="Times New Roman"/>
                <a:cs typeface="Times New Roman"/>
              </a:rPr>
              <a:t>he </a:t>
            </a:r>
            <a:r>
              <a:rPr dirty="0" sz="1450" spc="-10">
                <a:latin typeface="Times New Roman"/>
                <a:cs typeface="Times New Roman"/>
              </a:rPr>
              <a:t>groped his way to  find </a:t>
            </a:r>
            <a:r>
              <a:rPr dirty="0" sz="1450" spc="-5">
                <a:latin typeface="Times New Roman"/>
                <a:cs typeface="Times New Roman"/>
              </a:rPr>
              <a:t>a </a:t>
            </a:r>
            <a:r>
              <a:rPr dirty="0" sz="1450" spc="-10">
                <a:latin typeface="Times New Roman"/>
                <a:cs typeface="Times New Roman"/>
              </a:rPr>
              <a:t>candle. </a:t>
            </a:r>
            <a:r>
              <a:rPr dirty="0" sz="1450" spc="-35">
                <a:latin typeface="Times New Roman"/>
                <a:cs typeface="Times New Roman"/>
              </a:rPr>
              <a:t>‘Yes,’ </a:t>
            </a:r>
            <a:r>
              <a:rPr dirty="0" sz="1450" spc="-5">
                <a:latin typeface="Times New Roman"/>
                <a:cs typeface="Times New Roman"/>
              </a:rPr>
              <a:t>he </a:t>
            </a:r>
            <a:r>
              <a:rPr dirty="0" sz="1450" spc="-10">
                <a:latin typeface="Times New Roman"/>
                <a:cs typeface="Times New Roman"/>
              </a:rPr>
              <a:t>reflected, as </a:t>
            </a:r>
            <a:r>
              <a:rPr dirty="0" sz="1450" spc="-5">
                <a:latin typeface="Times New Roman"/>
                <a:cs typeface="Times New Roman"/>
              </a:rPr>
              <a:t>he </a:t>
            </a:r>
            <a:r>
              <a:rPr dirty="0" sz="1450" spc="-10">
                <a:latin typeface="Times New Roman"/>
                <a:cs typeface="Times New Roman"/>
              </a:rPr>
              <a:t>stood with the light in his hand and  looked </a:t>
            </a:r>
            <a:r>
              <a:rPr dirty="0" sz="1450" spc="-5">
                <a:latin typeface="Times New Roman"/>
                <a:cs typeface="Times New Roman"/>
              </a:rPr>
              <a:t>upon </a:t>
            </a:r>
            <a:r>
              <a:rPr dirty="0" sz="1450" spc="-10">
                <a:latin typeface="Times New Roman"/>
                <a:cs typeface="Times New Roman"/>
              </a:rPr>
              <a:t>the mutilated leg, from which about </a:t>
            </a:r>
            <a:r>
              <a:rPr dirty="0" sz="1450" spc="-5">
                <a:latin typeface="Times New Roman"/>
                <a:cs typeface="Times New Roman"/>
              </a:rPr>
              <a:t>a pound of </a:t>
            </a:r>
            <a:r>
              <a:rPr dirty="0" sz="1450" spc="-10">
                <a:latin typeface="Times New Roman"/>
                <a:cs typeface="Times New Roman"/>
              </a:rPr>
              <a:t>muscle was  detached. </a:t>
            </a: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have destroyed </a:t>
            </a:r>
            <a:r>
              <a:rPr dirty="0" sz="1450" spc="-5">
                <a:latin typeface="Times New Roman"/>
                <a:cs typeface="Times New Roman"/>
              </a:rPr>
              <a:t>a </a:t>
            </a:r>
            <a:r>
              <a:rPr dirty="0" sz="1450" spc="-10">
                <a:latin typeface="Times New Roman"/>
                <a:cs typeface="Times New Roman"/>
              </a:rPr>
              <a:t>genuine antique;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in for thousands!’  And then there sprung </a:t>
            </a:r>
            <a:r>
              <a:rPr dirty="0" sz="1450" spc="-5">
                <a:latin typeface="Times New Roman"/>
                <a:cs typeface="Times New Roman"/>
              </a:rPr>
              <a:t>up </a:t>
            </a:r>
            <a:r>
              <a:rPr dirty="0" sz="1450" spc="-10">
                <a:latin typeface="Times New Roman"/>
                <a:cs typeface="Times New Roman"/>
              </a:rPr>
              <a:t>in his bosom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angry hope. ‘Let me see,’ </a:t>
            </a:r>
            <a:r>
              <a:rPr dirty="0" sz="1450" spc="-5">
                <a:latin typeface="Times New Roman"/>
                <a:cs typeface="Times New Roman"/>
              </a:rPr>
              <a:t>he  </a:t>
            </a:r>
            <a:r>
              <a:rPr dirty="0" sz="1450" spc="-10">
                <a:latin typeface="Times New Roman"/>
                <a:cs typeface="Times New Roman"/>
              </a:rPr>
              <a:t>thought. </a:t>
            </a:r>
            <a:r>
              <a:rPr dirty="0" sz="1450" spc="-20">
                <a:latin typeface="Times New Roman"/>
                <a:cs typeface="Times New Roman"/>
              </a:rPr>
              <a:t>‘Julia’s </a:t>
            </a:r>
            <a:r>
              <a:rPr dirty="0" sz="1450" spc="-5">
                <a:latin typeface="Times New Roman"/>
                <a:cs typeface="Times New Roman"/>
              </a:rPr>
              <a:t>got </a:t>
            </a:r>
            <a:r>
              <a:rPr dirty="0" sz="1450" spc="-10">
                <a:latin typeface="Times New Roman"/>
                <a:cs typeface="Times New Roman"/>
              </a:rPr>
              <a:t>rid of—, </a:t>
            </a:r>
            <a:r>
              <a:rPr dirty="0" sz="1450" spc="-20">
                <a:latin typeface="Times New Roman"/>
                <a:cs typeface="Times New Roman"/>
              </a:rPr>
              <a:t>there’s </a:t>
            </a:r>
            <a:r>
              <a:rPr dirty="0" sz="1450" spc="-10">
                <a:latin typeface="Times New Roman"/>
                <a:cs typeface="Times New Roman"/>
              </a:rPr>
              <a:t>nothing to connect me with that beast  Forsyth; the men were all </a:t>
            </a:r>
            <a:r>
              <a:rPr dirty="0" sz="1450" spc="-5">
                <a:latin typeface="Times New Roman"/>
                <a:cs typeface="Times New Roman"/>
              </a:rPr>
              <a:t>drunk, </a:t>
            </a:r>
            <a:r>
              <a:rPr dirty="0" sz="1450" spc="-10">
                <a:latin typeface="Times New Roman"/>
                <a:cs typeface="Times New Roman"/>
              </a:rPr>
              <a:t>and </a:t>
            </a:r>
            <a:r>
              <a:rPr dirty="0" sz="1450" spc="-20">
                <a:latin typeface="Times New Roman"/>
                <a:cs typeface="Times New Roman"/>
              </a:rPr>
              <a:t>(what’s</a:t>
            </a:r>
            <a:r>
              <a:rPr dirty="0" sz="1450" spc="320">
                <a:latin typeface="Times New Roman"/>
                <a:cs typeface="Times New Roman"/>
              </a:rPr>
              <a:t> </a:t>
            </a:r>
            <a:r>
              <a:rPr dirty="0" sz="1450" spc="-10">
                <a:latin typeface="Times New Roman"/>
                <a:cs typeface="Times New Roman"/>
              </a:rPr>
              <a:t>better) they’ve been all  discharged. O, come, </a:t>
            </a:r>
            <a:r>
              <a:rPr dirty="0" sz="1450" spc="-5">
                <a:latin typeface="Times New Roman"/>
                <a:cs typeface="Times New Roman"/>
              </a:rPr>
              <a:t>I </a:t>
            </a:r>
            <a:r>
              <a:rPr dirty="0" sz="1450" spc="-10">
                <a:latin typeface="Times New Roman"/>
                <a:cs typeface="Times New Roman"/>
              </a:rPr>
              <a:t>think this is another case </a:t>
            </a:r>
            <a:r>
              <a:rPr dirty="0" sz="1450" spc="-5">
                <a:latin typeface="Times New Roman"/>
                <a:cs typeface="Times New Roman"/>
              </a:rPr>
              <a:t>of </a:t>
            </a:r>
            <a:r>
              <a:rPr dirty="0" sz="1450" spc="-10">
                <a:latin typeface="Times New Roman"/>
                <a:cs typeface="Times New Roman"/>
              </a:rPr>
              <a:t>moral courage! I’ll deny all  knowledge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thing.’</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A moment more, and </a:t>
            </a:r>
            <a:r>
              <a:rPr dirty="0" sz="1450" spc="-5">
                <a:latin typeface="Times New Roman"/>
                <a:cs typeface="Times New Roman"/>
              </a:rPr>
              <a:t>he </a:t>
            </a:r>
            <a:r>
              <a:rPr dirty="0" sz="1450" spc="-10">
                <a:latin typeface="Times New Roman"/>
                <a:cs typeface="Times New Roman"/>
              </a:rPr>
              <a:t>stood again before the Hercules, his lips sternly  compressed, the coal-axe and the meat-cleaver under his arm. The next, </a:t>
            </a:r>
            <a:r>
              <a:rPr dirty="0" sz="1450" spc="-5">
                <a:latin typeface="Times New Roman"/>
                <a:cs typeface="Times New Roman"/>
              </a:rPr>
              <a:t>he </a:t>
            </a:r>
            <a:r>
              <a:rPr dirty="0" sz="1450" spc="-10">
                <a:latin typeface="Times New Roman"/>
                <a:cs typeface="Times New Roman"/>
              </a:rPr>
              <a:t>had  fallen </a:t>
            </a:r>
            <a:r>
              <a:rPr dirty="0" sz="1450" spc="-5">
                <a:latin typeface="Times New Roman"/>
                <a:cs typeface="Times New Roman"/>
              </a:rPr>
              <a:t>upon </a:t>
            </a:r>
            <a:r>
              <a:rPr dirty="0" sz="1450" spc="-10">
                <a:latin typeface="Times New Roman"/>
                <a:cs typeface="Times New Roman"/>
              </a:rPr>
              <a:t>the packing-case. This had been already seriously undermined </a:t>
            </a:r>
            <a:r>
              <a:rPr dirty="0" sz="1450" spc="-5">
                <a:latin typeface="Times New Roman"/>
                <a:cs typeface="Times New Roman"/>
              </a:rPr>
              <a:t>by  </a:t>
            </a:r>
            <a:r>
              <a:rPr dirty="0" sz="1450" spc="-10">
                <a:latin typeface="Times New Roman"/>
                <a:cs typeface="Times New Roman"/>
              </a:rPr>
              <a:t>the operations </a:t>
            </a:r>
            <a:r>
              <a:rPr dirty="0" sz="1450" spc="-5">
                <a:latin typeface="Times New Roman"/>
                <a:cs typeface="Times New Roman"/>
              </a:rPr>
              <a:t>of </a:t>
            </a:r>
            <a:r>
              <a:rPr dirty="0" sz="1450" spc="-10">
                <a:latin typeface="Times New Roman"/>
                <a:cs typeface="Times New Roman"/>
              </a:rPr>
              <a:t>Gideon; </a:t>
            </a:r>
            <a:r>
              <a:rPr dirty="0" sz="1450" spc="-5">
                <a:latin typeface="Times New Roman"/>
                <a:cs typeface="Times New Roman"/>
              </a:rPr>
              <a:t>a </a:t>
            </a:r>
            <a:r>
              <a:rPr dirty="0" sz="1450" spc="-10">
                <a:latin typeface="Times New Roman"/>
                <a:cs typeface="Times New Roman"/>
              </a:rPr>
              <a:t>few well-directed blows, and it already quaked and  gaped; yet </a:t>
            </a:r>
            <a:r>
              <a:rPr dirty="0" sz="1450" spc="-5">
                <a:latin typeface="Times New Roman"/>
                <a:cs typeface="Times New Roman"/>
              </a:rPr>
              <a:t>a </a:t>
            </a:r>
            <a:r>
              <a:rPr dirty="0" sz="1450" spc="-10">
                <a:latin typeface="Times New Roman"/>
                <a:cs typeface="Times New Roman"/>
              </a:rPr>
              <a:t>few more, and it fell about Morris in </a:t>
            </a:r>
            <a:r>
              <a:rPr dirty="0" sz="1450" spc="-5">
                <a:latin typeface="Times New Roman"/>
                <a:cs typeface="Times New Roman"/>
              </a:rPr>
              <a:t>a </a:t>
            </a:r>
            <a:r>
              <a:rPr dirty="0" sz="1450" spc="-10">
                <a:latin typeface="Times New Roman"/>
                <a:cs typeface="Times New Roman"/>
              </a:rPr>
              <a:t>shower </a:t>
            </a:r>
            <a:r>
              <a:rPr dirty="0" sz="1450" spc="-5">
                <a:latin typeface="Times New Roman"/>
                <a:cs typeface="Times New Roman"/>
              </a:rPr>
              <a:t>of </a:t>
            </a:r>
            <a:r>
              <a:rPr dirty="0" sz="1450" spc="-10">
                <a:latin typeface="Times New Roman"/>
                <a:cs typeface="Times New Roman"/>
              </a:rPr>
              <a:t>boards followed  </a:t>
            </a:r>
            <a:r>
              <a:rPr dirty="0" sz="1450" spc="-5">
                <a:latin typeface="Times New Roman"/>
                <a:cs typeface="Times New Roman"/>
              </a:rPr>
              <a:t>by </a:t>
            </a:r>
            <a:r>
              <a:rPr dirty="0" sz="1450" spc="-10">
                <a:latin typeface="Times New Roman"/>
                <a:cs typeface="Times New Roman"/>
              </a:rPr>
              <a:t>an avalanche </a:t>
            </a:r>
            <a:r>
              <a:rPr dirty="0" sz="1450" spc="-5">
                <a:latin typeface="Times New Roman"/>
                <a:cs typeface="Times New Roman"/>
              </a:rPr>
              <a:t>of</a:t>
            </a:r>
            <a:r>
              <a:rPr dirty="0" sz="1450">
                <a:latin typeface="Times New Roman"/>
                <a:cs typeface="Times New Roman"/>
              </a:rPr>
              <a:t> </a:t>
            </a:r>
            <a:r>
              <a:rPr dirty="0" sz="1450" spc="-25">
                <a:latin typeface="Times New Roman"/>
                <a:cs typeface="Times New Roman"/>
              </a:rPr>
              <a:t>straw.</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10">
                <a:latin typeface="Times New Roman"/>
                <a:cs typeface="Times New Roman"/>
              </a:rPr>
              <a:t>And now the leather-merchant could behold the nature </a:t>
            </a:r>
            <a:r>
              <a:rPr dirty="0" sz="1450" spc="-5">
                <a:latin typeface="Times New Roman"/>
                <a:cs typeface="Times New Roman"/>
              </a:rPr>
              <a:t>of </a:t>
            </a:r>
            <a:r>
              <a:rPr dirty="0" sz="1450" spc="-10">
                <a:latin typeface="Times New Roman"/>
                <a:cs typeface="Times New Roman"/>
              </a:rPr>
              <a:t>his task: and at  the first sight his spirit quailed. It was, indeed, </a:t>
            </a:r>
            <a:r>
              <a:rPr dirty="0" sz="1450" spc="-5">
                <a:latin typeface="Times New Roman"/>
                <a:cs typeface="Times New Roman"/>
              </a:rPr>
              <a:t>no </a:t>
            </a:r>
            <a:r>
              <a:rPr dirty="0" sz="1450" spc="-10">
                <a:latin typeface="Times New Roman"/>
                <a:cs typeface="Times New Roman"/>
              </a:rPr>
              <a:t>more ambitious </a:t>
            </a:r>
            <a:r>
              <a:rPr dirty="0" sz="1450" spc="-5">
                <a:latin typeface="Times New Roman"/>
                <a:cs typeface="Times New Roman"/>
              </a:rPr>
              <a:t>a </a:t>
            </a:r>
            <a:r>
              <a:rPr dirty="0" sz="1450" spc="-10">
                <a:latin typeface="Times New Roman"/>
                <a:cs typeface="Times New Roman"/>
              </a:rPr>
              <a:t>task for  De Lesseps, with all his men and horses, to attack the hills </a:t>
            </a:r>
            <a:r>
              <a:rPr dirty="0" sz="1450" spc="-5">
                <a:latin typeface="Times New Roman"/>
                <a:cs typeface="Times New Roman"/>
              </a:rPr>
              <a:t>of </a:t>
            </a:r>
            <a:r>
              <a:rPr dirty="0" sz="1450" spc="-10">
                <a:latin typeface="Times New Roman"/>
                <a:cs typeface="Times New Roman"/>
              </a:rPr>
              <a:t>Panama, than for  </a:t>
            </a:r>
            <a:r>
              <a:rPr dirty="0" sz="1450" spc="-5">
                <a:latin typeface="Times New Roman"/>
                <a:cs typeface="Times New Roman"/>
              </a:rPr>
              <a:t>a </a:t>
            </a:r>
            <a:r>
              <a:rPr dirty="0" sz="1450" spc="-10">
                <a:latin typeface="Times New Roman"/>
                <a:cs typeface="Times New Roman"/>
              </a:rPr>
              <a:t>single, slim </a:t>
            </a:r>
            <a:r>
              <a:rPr dirty="0" sz="1450" spc="-5">
                <a:latin typeface="Times New Roman"/>
                <a:cs typeface="Times New Roman"/>
              </a:rPr>
              <a:t>young </a:t>
            </a:r>
            <a:r>
              <a:rPr dirty="0" sz="1450" spc="-10">
                <a:latin typeface="Times New Roman"/>
                <a:cs typeface="Times New Roman"/>
              </a:rPr>
              <a:t>gentleman, with </a:t>
            </a:r>
            <a:r>
              <a:rPr dirty="0" sz="1450" spc="-5">
                <a:latin typeface="Times New Roman"/>
                <a:cs typeface="Times New Roman"/>
              </a:rPr>
              <a:t>no </a:t>
            </a:r>
            <a:r>
              <a:rPr dirty="0" sz="1450" spc="-10">
                <a:latin typeface="Times New Roman"/>
                <a:cs typeface="Times New Roman"/>
              </a:rPr>
              <a:t>previous experience </a:t>
            </a:r>
            <a:r>
              <a:rPr dirty="0" sz="1450" spc="-5">
                <a:latin typeface="Times New Roman"/>
                <a:cs typeface="Times New Roman"/>
              </a:rPr>
              <a:t>of </a:t>
            </a:r>
            <a:r>
              <a:rPr dirty="0" sz="1450" spc="-10">
                <a:latin typeface="Times New Roman"/>
                <a:cs typeface="Times New Roman"/>
              </a:rPr>
              <a:t>labour in </a:t>
            </a:r>
            <a:r>
              <a:rPr dirty="0" sz="1450" spc="-5">
                <a:latin typeface="Times New Roman"/>
                <a:cs typeface="Times New Roman"/>
              </a:rPr>
              <a:t>a  </a:t>
            </a:r>
            <a:r>
              <a:rPr dirty="0" sz="1450" spc="-20">
                <a:latin typeface="Times New Roman"/>
                <a:cs typeface="Times New Roman"/>
              </a:rPr>
              <a:t>quarry, </a:t>
            </a:r>
            <a:r>
              <a:rPr dirty="0" sz="1450" spc="-10">
                <a:latin typeface="Times New Roman"/>
                <a:cs typeface="Times New Roman"/>
              </a:rPr>
              <a:t>to measure himself against that bloated monster </a:t>
            </a:r>
            <a:r>
              <a:rPr dirty="0" sz="1450" spc="-5">
                <a:latin typeface="Times New Roman"/>
                <a:cs typeface="Times New Roman"/>
              </a:rPr>
              <a:t>on </a:t>
            </a:r>
            <a:r>
              <a:rPr dirty="0" sz="1450" spc="-10">
                <a:latin typeface="Times New Roman"/>
                <a:cs typeface="Times New Roman"/>
              </a:rPr>
              <a:t>his pedestal. And  yet the pair were well encountered: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bulk—on the </a:t>
            </a:r>
            <a:r>
              <a:rPr dirty="0" sz="1450" spc="-20">
                <a:latin typeface="Times New Roman"/>
                <a:cs typeface="Times New Roman"/>
              </a:rPr>
              <a:t>other,  </a:t>
            </a:r>
            <a:r>
              <a:rPr dirty="0" sz="1450" spc="-10">
                <a:latin typeface="Times New Roman"/>
                <a:cs typeface="Times New Roman"/>
              </a:rPr>
              <a:t>genuine heroic</a:t>
            </a:r>
            <a:r>
              <a:rPr dirty="0" sz="1450" spc="-5">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‘Down </a:t>
            </a:r>
            <a:r>
              <a:rPr dirty="0" sz="1450" spc="-5">
                <a:latin typeface="Times New Roman"/>
                <a:cs typeface="Times New Roman"/>
              </a:rPr>
              <a:t>you </a:t>
            </a:r>
            <a:r>
              <a:rPr dirty="0" sz="1450" spc="-10">
                <a:latin typeface="Times New Roman"/>
                <a:cs typeface="Times New Roman"/>
              </a:rPr>
              <a:t>shall come, </a:t>
            </a:r>
            <a:r>
              <a:rPr dirty="0" sz="1450" spc="-5">
                <a:latin typeface="Times New Roman"/>
                <a:cs typeface="Times New Roman"/>
              </a:rPr>
              <a:t>you </a:t>
            </a:r>
            <a:r>
              <a:rPr dirty="0" sz="1450" spc="-10">
                <a:latin typeface="Times New Roman"/>
                <a:cs typeface="Times New Roman"/>
              </a:rPr>
              <a:t>great </a:t>
            </a:r>
            <a:r>
              <a:rPr dirty="0" sz="1450" spc="-5">
                <a:latin typeface="Times New Roman"/>
                <a:cs typeface="Times New Roman"/>
              </a:rPr>
              <a:t>big, </a:t>
            </a:r>
            <a:r>
              <a:rPr dirty="0" sz="1450" spc="-10">
                <a:latin typeface="Times New Roman"/>
                <a:cs typeface="Times New Roman"/>
              </a:rPr>
              <a:t>ugly brute!’ cried Morris aloud, with  something </a:t>
            </a:r>
            <a:r>
              <a:rPr dirty="0" sz="1450" spc="-5">
                <a:latin typeface="Times New Roman"/>
                <a:cs typeface="Times New Roman"/>
              </a:rPr>
              <a:t>of </a:t>
            </a:r>
            <a:r>
              <a:rPr dirty="0" sz="1450" spc="-10">
                <a:latin typeface="Times New Roman"/>
                <a:cs typeface="Times New Roman"/>
              </a:rPr>
              <a:t>that passion which swept the Parisian mob against the walls </a:t>
            </a:r>
            <a:r>
              <a:rPr dirty="0" sz="1450" spc="-5">
                <a:latin typeface="Times New Roman"/>
                <a:cs typeface="Times New Roman"/>
              </a:rPr>
              <a:t>of  </a:t>
            </a:r>
            <a:r>
              <a:rPr dirty="0" sz="1450" spc="-10">
                <a:latin typeface="Times New Roman"/>
                <a:cs typeface="Times New Roman"/>
              </a:rPr>
              <a:t>the Bastille. ‘Down </a:t>
            </a:r>
            <a:r>
              <a:rPr dirty="0" sz="1450" spc="-5">
                <a:latin typeface="Times New Roman"/>
                <a:cs typeface="Times New Roman"/>
              </a:rPr>
              <a:t>you </a:t>
            </a:r>
            <a:r>
              <a:rPr dirty="0" sz="1450" spc="-10">
                <a:latin typeface="Times New Roman"/>
                <a:cs typeface="Times New Roman"/>
              </a:rPr>
              <a:t>shall come, this night. I’ll have </a:t>
            </a:r>
            <a:r>
              <a:rPr dirty="0" sz="1450" spc="-5">
                <a:latin typeface="Times New Roman"/>
                <a:cs typeface="Times New Roman"/>
              </a:rPr>
              <a:t>none of you </a:t>
            </a:r>
            <a:r>
              <a:rPr dirty="0" sz="1450" spc="-10">
                <a:latin typeface="Times New Roman"/>
                <a:cs typeface="Times New Roman"/>
              </a:rPr>
              <a:t>in my  </a:t>
            </a:r>
            <a:r>
              <a:rPr dirty="0" sz="1450" spc="-20">
                <a:latin typeface="Times New Roman"/>
                <a:cs typeface="Times New Roman"/>
              </a:rPr>
              <a:t>lobby.’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face, from its indecent expression, had particularly animated the zeal  </a:t>
            </a:r>
            <a:r>
              <a:rPr dirty="0" sz="1450" spc="-5">
                <a:latin typeface="Times New Roman"/>
                <a:cs typeface="Times New Roman"/>
              </a:rPr>
              <a:t>of our </a:t>
            </a:r>
            <a:r>
              <a:rPr dirty="0" sz="1450" spc="-10">
                <a:latin typeface="Times New Roman"/>
                <a:cs typeface="Times New Roman"/>
              </a:rPr>
              <a:t>iconoclast; and it was against the face that </a:t>
            </a:r>
            <a:r>
              <a:rPr dirty="0" sz="1450" spc="-5">
                <a:latin typeface="Times New Roman"/>
                <a:cs typeface="Times New Roman"/>
              </a:rPr>
              <a:t>he </a:t>
            </a:r>
            <a:r>
              <a:rPr dirty="0" sz="1450" spc="-10">
                <a:latin typeface="Times New Roman"/>
                <a:cs typeface="Times New Roman"/>
              </a:rPr>
              <a:t>began his operations. The  great height </a:t>
            </a:r>
            <a:r>
              <a:rPr dirty="0" sz="1450" spc="-5">
                <a:latin typeface="Times New Roman"/>
                <a:cs typeface="Times New Roman"/>
              </a:rPr>
              <a:t>of </a:t>
            </a:r>
            <a:r>
              <a:rPr dirty="0" sz="1450" spc="-10">
                <a:latin typeface="Times New Roman"/>
                <a:cs typeface="Times New Roman"/>
              </a:rPr>
              <a:t>the demigod—for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a </a:t>
            </a:r>
            <a:r>
              <a:rPr dirty="0" sz="1450" spc="-10">
                <a:latin typeface="Times New Roman"/>
                <a:cs typeface="Times New Roman"/>
              </a:rPr>
              <a:t>fathom and half in his stocking-  feet—offered </a:t>
            </a:r>
            <a:r>
              <a:rPr dirty="0" sz="1450" spc="-5">
                <a:latin typeface="Times New Roman"/>
                <a:cs typeface="Times New Roman"/>
              </a:rPr>
              <a:t>a </a:t>
            </a:r>
            <a:r>
              <a:rPr dirty="0" sz="1450" spc="-10">
                <a:latin typeface="Times New Roman"/>
                <a:cs typeface="Times New Roman"/>
              </a:rPr>
              <a:t>preliminary obstacle to this attack. But here, in the first  skirmish </a:t>
            </a:r>
            <a:r>
              <a:rPr dirty="0" sz="1450" spc="-5">
                <a:latin typeface="Times New Roman"/>
                <a:cs typeface="Times New Roman"/>
              </a:rPr>
              <a:t>of </a:t>
            </a:r>
            <a:r>
              <a:rPr dirty="0" sz="1450" spc="-10">
                <a:latin typeface="Times New Roman"/>
                <a:cs typeface="Times New Roman"/>
              </a:rPr>
              <a:t>the battle, intellect already began to triumph over </a:t>
            </a:r>
            <a:r>
              <a:rPr dirty="0" sz="1450" spc="-20">
                <a:latin typeface="Times New Roman"/>
                <a:cs typeface="Times New Roman"/>
              </a:rPr>
              <a:t>matter. </a:t>
            </a:r>
            <a:r>
              <a:rPr dirty="0" sz="1450" spc="-10">
                <a:latin typeface="Times New Roman"/>
                <a:cs typeface="Times New Roman"/>
              </a:rPr>
              <a:t>By  means </a:t>
            </a:r>
            <a:r>
              <a:rPr dirty="0" sz="1450" spc="-5">
                <a:latin typeface="Times New Roman"/>
                <a:cs typeface="Times New Roman"/>
              </a:rPr>
              <a:t>of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library steps, the injured householder gained </a:t>
            </a:r>
            <a:r>
              <a:rPr dirty="0" sz="1450" spc="-5">
                <a:latin typeface="Times New Roman"/>
                <a:cs typeface="Times New Roman"/>
              </a:rPr>
              <a:t>a </a:t>
            </a:r>
            <a:r>
              <a:rPr dirty="0" sz="1450" spc="-10">
                <a:latin typeface="Times New Roman"/>
                <a:cs typeface="Times New Roman"/>
              </a:rPr>
              <a:t>posture </a:t>
            </a:r>
            <a:r>
              <a:rPr dirty="0" sz="1450" spc="-5">
                <a:latin typeface="Times New Roman"/>
                <a:cs typeface="Times New Roman"/>
              </a:rPr>
              <a:t>of  </a:t>
            </a:r>
            <a:r>
              <a:rPr dirty="0" sz="1450" spc="-10">
                <a:latin typeface="Times New Roman"/>
                <a:cs typeface="Times New Roman"/>
              </a:rPr>
              <a:t>advantage; and, with great swipes </a:t>
            </a:r>
            <a:r>
              <a:rPr dirty="0" sz="1450" spc="-5">
                <a:latin typeface="Times New Roman"/>
                <a:cs typeface="Times New Roman"/>
              </a:rPr>
              <a:t>of </a:t>
            </a:r>
            <a:r>
              <a:rPr dirty="0" sz="1450" spc="-10">
                <a:latin typeface="Times New Roman"/>
                <a:cs typeface="Times New Roman"/>
              </a:rPr>
              <a:t>the coal-axe, proceeded to decapitate the  brute.</a:t>
            </a:r>
            <a:endParaRPr sz="1450">
              <a:latin typeface="Times New Roman"/>
              <a:cs typeface="Times New Roman"/>
            </a:endParaRPr>
          </a:p>
          <a:p>
            <a:pPr algn="just" marL="12700" marR="5080" indent="255904">
              <a:lnSpc>
                <a:spcPts val="1730"/>
              </a:lnSpc>
              <a:spcBef>
                <a:spcPts val="780"/>
              </a:spcBef>
            </a:pPr>
            <a:r>
              <a:rPr dirty="0" sz="1450" spc="-45">
                <a:latin typeface="Times New Roman"/>
                <a:cs typeface="Times New Roman"/>
              </a:rPr>
              <a:t>Two </a:t>
            </a:r>
            <a:r>
              <a:rPr dirty="0" sz="1450" spc="-10">
                <a:latin typeface="Times New Roman"/>
                <a:cs typeface="Times New Roman"/>
              </a:rPr>
              <a:t>hours </a:t>
            </a:r>
            <a:r>
              <a:rPr dirty="0" sz="1450" spc="-20">
                <a:latin typeface="Times New Roman"/>
                <a:cs typeface="Times New Roman"/>
              </a:rPr>
              <a:t>later, </a:t>
            </a:r>
            <a:r>
              <a:rPr dirty="0" sz="1450" spc="-10">
                <a:latin typeface="Times New Roman"/>
                <a:cs typeface="Times New Roman"/>
              </a:rPr>
              <a:t>what had been the erect image </a:t>
            </a:r>
            <a:r>
              <a:rPr dirty="0" sz="1450" spc="-5">
                <a:latin typeface="Times New Roman"/>
                <a:cs typeface="Times New Roman"/>
              </a:rPr>
              <a:t>of a </a:t>
            </a:r>
            <a:r>
              <a:rPr dirty="0" sz="1450" spc="-10">
                <a:latin typeface="Times New Roman"/>
                <a:cs typeface="Times New Roman"/>
              </a:rPr>
              <a:t>gigantic coal-porter  turned miraculously white, was now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medley </a:t>
            </a:r>
            <a:r>
              <a:rPr dirty="0" sz="1450" spc="-5">
                <a:latin typeface="Times New Roman"/>
                <a:cs typeface="Times New Roman"/>
              </a:rPr>
              <a:t>of </a:t>
            </a:r>
            <a:r>
              <a:rPr dirty="0" sz="1450" spc="-10">
                <a:latin typeface="Times New Roman"/>
                <a:cs typeface="Times New Roman"/>
              </a:rPr>
              <a:t>disjected  members; the quadragenarian torso prone against the pedestal; the lascivious  countenance leering down the kitchen stair; the legs, the arms, the hands, and  even the fingers, scattered broadcast </a:t>
            </a:r>
            <a:r>
              <a:rPr dirty="0" sz="1450" spc="-5">
                <a:latin typeface="Times New Roman"/>
                <a:cs typeface="Times New Roman"/>
              </a:rPr>
              <a:t>on </a:t>
            </a:r>
            <a:r>
              <a:rPr dirty="0" sz="1450" spc="-10">
                <a:latin typeface="Times New Roman"/>
                <a:cs typeface="Times New Roman"/>
              </a:rPr>
              <a:t>the lobby </a:t>
            </a:r>
            <a:r>
              <a:rPr dirty="0" sz="1450" spc="-20">
                <a:latin typeface="Times New Roman"/>
                <a:cs typeface="Times New Roman"/>
              </a:rPr>
              <a:t>floor. </a:t>
            </a:r>
            <a:r>
              <a:rPr dirty="0" sz="1450" spc="-10">
                <a:latin typeface="Times New Roman"/>
                <a:cs typeface="Times New Roman"/>
              </a:rPr>
              <a:t>Half an </a:t>
            </a:r>
            <a:r>
              <a:rPr dirty="0" sz="1450" spc="-5">
                <a:latin typeface="Times New Roman"/>
                <a:cs typeface="Times New Roman"/>
              </a:rPr>
              <a:t>hour </a:t>
            </a:r>
            <a:r>
              <a:rPr dirty="0" sz="1450" spc="-10">
                <a:latin typeface="Times New Roman"/>
                <a:cs typeface="Times New Roman"/>
              </a:rPr>
              <a:t>more,  and all the debris had been laboriously carted to the kitchen; and Morris, with  </a:t>
            </a:r>
            <a:r>
              <a:rPr dirty="0" sz="1450" spc="-5">
                <a:latin typeface="Times New Roman"/>
                <a:cs typeface="Times New Roman"/>
              </a:rPr>
              <a:t>a </a:t>
            </a:r>
            <a:r>
              <a:rPr dirty="0" sz="1450" spc="-10">
                <a:latin typeface="Times New Roman"/>
                <a:cs typeface="Times New Roman"/>
              </a:rPr>
              <a:t>gentle sentiment </a:t>
            </a:r>
            <a:r>
              <a:rPr dirty="0" sz="1450" spc="-5">
                <a:latin typeface="Times New Roman"/>
                <a:cs typeface="Times New Roman"/>
              </a:rPr>
              <a:t>of </a:t>
            </a:r>
            <a:r>
              <a:rPr dirty="0" sz="1450" spc="-10">
                <a:latin typeface="Times New Roman"/>
                <a:cs typeface="Times New Roman"/>
              </a:rPr>
              <a:t>triumph, looked round </a:t>
            </a:r>
            <a:r>
              <a:rPr dirty="0" sz="1450" spc="-5">
                <a:latin typeface="Times New Roman"/>
                <a:cs typeface="Times New Roman"/>
              </a:rPr>
              <a:t>upon </a:t>
            </a:r>
            <a:r>
              <a:rPr dirty="0" sz="1450" spc="-10">
                <a:latin typeface="Times New Roman"/>
                <a:cs typeface="Times New Roman"/>
              </a:rPr>
              <a:t>the scene </a:t>
            </a:r>
            <a:r>
              <a:rPr dirty="0" sz="1450" spc="-5">
                <a:latin typeface="Times New Roman"/>
                <a:cs typeface="Times New Roman"/>
              </a:rPr>
              <a:t>of </a:t>
            </a:r>
            <a:r>
              <a:rPr dirty="0" sz="1450" spc="-10">
                <a:latin typeface="Times New Roman"/>
                <a:cs typeface="Times New Roman"/>
              </a:rPr>
              <a:t>his  achievements. </a:t>
            </a:r>
            <a:r>
              <a:rPr dirty="0" sz="1450" spc="-45">
                <a:latin typeface="Times New Roman"/>
                <a:cs typeface="Times New Roman"/>
              </a:rPr>
              <a:t>Yes, </a:t>
            </a:r>
            <a:r>
              <a:rPr dirty="0" sz="1450" spc="-5">
                <a:latin typeface="Times New Roman"/>
                <a:cs typeface="Times New Roman"/>
              </a:rPr>
              <a:t>he </a:t>
            </a:r>
            <a:r>
              <a:rPr dirty="0" sz="1450" spc="-10">
                <a:latin typeface="Times New Roman"/>
                <a:cs typeface="Times New Roman"/>
              </a:rPr>
              <a:t>could deny all knowledge </a:t>
            </a:r>
            <a:r>
              <a:rPr dirty="0" sz="1450" spc="-5">
                <a:latin typeface="Times New Roman"/>
                <a:cs typeface="Times New Roman"/>
              </a:rPr>
              <a:t>of </a:t>
            </a:r>
            <a:r>
              <a:rPr dirty="0" sz="1450" spc="-10">
                <a:latin typeface="Times New Roman"/>
                <a:cs typeface="Times New Roman"/>
              </a:rPr>
              <a:t>it now: the </a:t>
            </a:r>
            <a:r>
              <a:rPr dirty="0" sz="1450" spc="-25">
                <a:latin typeface="Times New Roman"/>
                <a:cs typeface="Times New Roman"/>
              </a:rPr>
              <a:t>lobby, </a:t>
            </a:r>
            <a:r>
              <a:rPr dirty="0" sz="1450" spc="-10">
                <a:latin typeface="Times New Roman"/>
                <a:cs typeface="Times New Roman"/>
              </a:rPr>
              <a:t>beyond  the fact that it was partly ruinous, betrayed </a:t>
            </a:r>
            <a:r>
              <a:rPr dirty="0" sz="1450" spc="-5">
                <a:latin typeface="Times New Roman"/>
                <a:cs typeface="Times New Roman"/>
              </a:rPr>
              <a:t>no </a:t>
            </a:r>
            <a:r>
              <a:rPr dirty="0" sz="1450" spc="-10">
                <a:latin typeface="Times New Roman"/>
                <a:cs typeface="Times New Roman"/>
              </a:rPr>
              <a:t>trace </a:t>
            </a:r>
            <a:r>
              <a:rPr dirty="0" sz="1450" spc="-5">
                <a:latin typeface="Times New Roman"/>
                <a:cs typeface="Times New Roman"/>
              </a:rPr>
              <a:t>of </a:t>
            </a:r>
            <a:r>
              <a:rPr dirty="0" sz="1450" spc="-10">
                <a:latin typeface="Times New Roman"/>
                <a:cs typeface="Times New Roman"/>
              </a:rPr>
              <a:t>the passage </a:t>
            </a:r>
            <a:r>
              <a:rPr dirty="0" sz="1450" spc="-5">
                <a:latin typeface="Times New Roman"/>
                <a:cs typeface="Times New Roman"/>
              </a:rPr>
              <a:t>of </a:t>
            </a:r>
            <a:r>
              <a:rPr dirty="0" sz="1450" spc="-10">
                <a:latin typeface="Times New Roman"/>
                <a:cs typeface="Times New Roman"/>
              </a:rPr>
              <a:t>Hercules.  But it was </a:t>
            </a:r>
            <a:r>
              <a:rPr dirty="0" sz="1450" spc="-5">
                <a:latin typeface="Times New Roman"/>
                <a:cs typeface="Times New Roman"/>
              </a:rPr>
              <a:t>a </a:t>
            </a:r>
            <a:r>
              <a:rPr dirty="0" sz="1450" spc="-10">
                <a:latin typeface="Times New Roman"/>
                <a:cs typeface="Times New Roman"/>
              </a:rPr>
              <a:t>weary Morris that crept </a:t>
            </a:r>
            <a:r>
              <a:rPr dirty="0" sz="1450" spc="-5">
                <a:latin typeface="Times New Roman"/>
                <a:cs typeface="Times New Roman"/>
              </a:rPr>
              <a:t>up </a:t>
            </a:r>
            <a:r>
              <a:rPr dirty="0" sz="1450" spc="-10">
                <a:latin typeface="Times New Roman"/>
                <a:cs typeface="Times New Roman"/>
              </a:rPr>
              <a:t>to bed; his arms and shoulders ached,  the palms </a:t>
            </a:r>
            <a:r>
              <a:rPr dirty="0" sz="1450" spc="-5">
                <a:latin typeface="Times New Roman"/>
                <a:cs typeface="Times New Roman"/>
              </a:rPr>
              <a:t>of </a:t>
            </a:r>
            <a:r>
              <a:rPr dirty="0" sz="1450" spc="-10">
                <a:latin typeface="Times New Roman"/>
                <a:cs typeface="Times New Roman"/>
              </a:rPr>
              <a:t>his hands burned from the rough kisses </a:t>
            </a:r>
            <a:r>
              <a:rPr dirty="0" sz="1450" spc="-5">
                <a:latin typeface="Times New Roman"/>
                <a:cs typeface="Times New Roman"/>
              </a:rPr>
              <a:t>of </a:t>
            </a:r>
            <a:r>
              <a:rPr dirty="0" sz="1450" spc="-10">
                <a:latin typeface="Times New Roman"/>
                <a:cs typeface="Times New Roman"/>
              </a:rPr>
              <a:t>the coal-axe, and there  was </a:t>
            </a:r>
            <a:r>
              <a:rPr dirty="0" sz="1450" spc="-5">
                <a:latin typeface="Times New Roman"/>
                <a:cs typeface="Times New Roman"/>
              </a:rPr>
              <a:t>one </a:t>
            </a:r>
            <a:r>
              <a:rPr dirty="0" sz="1450" spc="-10">
                <a:latin typeface="Times New Roman"/>
                <a:cs typeface="Times New Roman"/>
              </a:rPr>
              <a:t>smarting finger that stole continually to his mouth. Sleep long  delayed to visit the dilapidated hero, and with the first peep </a:t>
            </a:r>
            <a:r>
              <a:rPr dirty="0" sz="1450" spc="-5">
                <a:latin typeface="Times New Roman"/>
                <a:cs typeface="Times New Roman"/>
              </a:rPr>
              <a:t>of </a:t>
            </a:r>
            <a:r>
              <a:rPr dirty="0" sz="1450" spc="-10">
                <a:latin typeface="Times New Roman"/>
                <a:cs typeface="Times New Roman"/>
              </a:rPr>
              <a:t>day it had again  deserted him.</a:t>
            </a:r>
            <a:endParaRPr sz="1450">
              <a:latin typeface="Times New Roman"/>
              <a:cs typeface="Times New Roman"/>
            </a:endParaRPr>
          </a:p>
          <a:p>
            <a:pPr algn="just" marL="12700" marR="9525" indent="255904">
              <a:lnSpc>
                <a:spcPts val="1730"/>
              </a:lnSpc>
              <a:spcBef>
                <a:spcPts val="770"/>
              </a:spcBef>
            </a:pPr>
            <a:r>
              <a:rPr dirty="0" sz="1450" spc="-10">
                <a:latin typeface="Times New Roman"/>
                <a:cs typeface="Times New Roman"/>
              </a:rPr>
              <a:t>The morning, as though to accord with his disastrous fortunes, dawned  </a:t>
            </a:r>
            <a:r>
              <a:rPr dirty="0" sz="1450" spc="-20">
                <a:latin typeface="Times New Roman"/>
                <a:cs typeface="Times New Roman"/>
              </a:rPr>
              <a:t>inclemently. </a:t>
            </a:r>
            <a:r>
              <a:rPr dirty="0" sz="1450" spc="-10">
                <a:latin typeface="Times New Roman"/>
                <a:cs typeface="Times New Roman"/>
              </a:rPr>
              <a:t>An easterly gale was shouting in the streets; flaws </a:t>
            </a:r>
            <a:r>
              <a:rPr dirty="0" sz="1450" spc="-5">
                <a:latin typeface="Times New Roman"/>
                <a:cs typeface="Times New Roman"/>
              </a:rPr>
              <a:t>of </a:t>
            </a:r>
            <a:r>
              <a:rPr dirty="0" sz="1450" spc="-10">
                <a:latin typeface="Times New Roman"/>
                <a:cs typeface="Times New Roman"/>
              </a:rPr>
              <a:t>rain angrily  assailed the windows; and as Morris dressed, the draught from the fireplace  vividly played about his</a:t>
            </a:r>
            <a:r>
              <a:rPr dirty="0" sz="1450" spc="10">
                <a:latin typeface="Times New Roman"/>
                <a:cs typeface="Times New Roman"/>
              </a:rPr>
              <a:t> </a:t>
            </a:r>
            <a:r>
              <a:rPr dirty="0" sz="1450" spc="-10">
                <a:latin typeface="Times New Roman"/>
                <a:cs typeface="Times New Roman"/>
              </a:rPr>
              <a:t>legs.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 </a:t>
            </a:r>
            <a:r>
              <a:rPr dirty="0" sz="1450" spc="-5">
                <a:latin typeface="Times New Roman"/>
                <a:cs typeface="Times New Roman"/>
              </a:rPr>
              <a:t>think,’ 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observing </a:t>
            </a:r>
            <a:r>
              <a:rPr dirty="0" sz="1450" spc="-20">
                <a:latin typeface="Times New Roman"/>
                <a:cs typeface="Times New Roman"/>
              </a:rPr>
              <a:t>bitterly, </a:t>
            </a:r>
            <a:r>
              <a:rPr dirty="0" sz="1450" spc="-10">
                <a:latin typeface="Times New Roman"/>
                <a:cs typeface="Times New Roman"/>
              </a:rPr>
              <a:t>‘that with all </a:t>
            </a:r>
            <a:r>
              <a:rPr dirty="0" sz="1450" spc="-5">
                <a:latin typeface="Times New Roman"/>
                <a:cs typeface="Times New Roman"/>
              </a:rPr>
              <a:t>I </a:t>
            </a:r>
            <a:r>
              <a:rPr dirty="0" sz="1450" spc="-10">
                <a:latin typeface="Times New Roman"/>
                <a:cs typeface="Times New Roman"/>
              </a:rPr>
              <a:t>have to </a:t>
            </a:r>
            <a:r>
              <a:rPr dirty="0" sz="1450" spc="-20">
                <a:latin typeface="Times New Roman"/>
                <a:cs typeface="Times New Roman"/>
              </a:rPr>
              <a:t>bear,  </a:t>
            </a:r>
            <a:r>
              <a:rPr dirty="0" sz="1450" spc="-10">
                <a:latin typeface="Times New Roman"/>
                <a:cs typeface="Times New Roman"/>
              </a:rPr>
              <a:t>they might have given me decent</a:t>
            </a:r>
            <a:r>
              <a:rPr dirty="0" sz="1450" spc="20">
                <a:latin typeface="Times New Roman"/>
                <a:cs typeface="Times New Roman"/>
              </a:rPr>
              <a:t> </a:t>
            </a:r>
            <a:r>
              <a:rPr dirty="0" sz="1450" spc="-20">
                <a:latin typeface="Times New Roman"/>
                <a:cs typeface="Times New Roman"/>
              </a:rPr>
              <a:t>weather.’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bread in the house, for Miss Hazeltine (like all women left</a:t>
            </a:r>
            <a:r>
              <a:rPr dirty="0" sz="1450" spc="33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290050"/>
          </a:xfrm>
          <a:prstGeom prst="rect">
            <a:avLst/>
          </a:prstGeom>
        </p:spPr>
        <p:txBody>
          <a:bodyPr wrap="square" lIns="0" tIns="13335" rIns="0" bIns="0" rtlCol="0" vert="horz">
            <a:spAutoFit/>
          </a:bodyPr>
          <a:lstStyle/>
          <a:p>
            <a:pPr algn="just" marL="12700" marR="8255">
              <a:lnSpc>
                <a:spcPct val="99200"/>
              </a:lnSpc>
              <a:spcBef>
                <a:spcPts val="105"/>
              </a:spcBef>
            </a:pPr>
            <a:r>
              <a:rPr dirty="0" sz="1450" spc="-10">
                <a:latin typeface="Times New Roman"/>
                <a:cs typeface="Times New Roman"/>
              </a:rPr>
              <a:t>themselves) had subsisted entirely </a:t>
            </a:r>
            <a:r>
              <a:rPr dirty="0" sz="1450" spc="-5">
                <a:latin typeface="Times New Roman"/>
                <a:cs typeface="Times New Roman"/>
              </a:rPr>
              <a:t>upon </a:t>
            </a:r>
            <a:r>
              <a:rPr dirty="0" sz="1450" spc="-10">
                <a:latin typeface="Times New Roman"/>
                <a:cs typeface="Times New Roman"/>
              </a:rPr>
              <a:t>cake. But some </a:t>
            </a:r>
            <a:r>
              <a:rPr dirty="0" sz="1450" spc="-5">
                <a:latin typeface="Times New Roman"/>
                <a:cs typeface="Times New Roman"/>
              </a:rPr>
              <a:t>of </a:t>
            </a:r>
            <a:r>
              <a:rPr dirty="0" sz="1450" spc="-10">
                <a:latin typeface="Times New Roman"/>
                <a:cs typeface="Times New Roman"/>
              </a:rPr>
              <a:t>this was </a:t>
            </a:r>
            <a:r>
              <a:rPr dirty="0" sz="1450" spc="-5">
                <a:latin typeface="Times New Roman"/>
                <a:cs typeface="Times New Roman"/>
              </a:rPr>
              <a:t>found, </a:t>
            </a:r>
            <a:r>
              <a:rPr dirty="0" sz="1450" spc="-10">
                <a:latin typeface="Times New Roman"/>
                <a:cs typeface="Times New Roman"/>
              </a:rPr>
              <a:t>and  (along with what the poets call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20">
                <a:latin typeface="Times New Roman"/>
                <a:cs typeface="Times New Roman"/>
              </a:rPr>
              <a:t>fair,</a:t>
            </a:r>
            <a:r>
              <a:rPr dirty="0" sz="1450" spc="320">
                <a:latin typeface="Times New Roman"/>
                <a:cs typeface="Times New Roman"/>
              </a:rPr>
              <a:t> </a:t>
            </a:r>
            <a:r>
              <a:rPr dirty="0" sz="1450" spc="-10">
                <a:latin typeface="Times New Roman"/>
                <a:cs typeface="Times New Roman"/>
              </a:rPr>
              <a:t>cold water) made </a:t>
            </a:r>
            <a:r>
              <a:rPr dirty="0" sz="1450" spc="-5">
                <a:latin typeface="Times New Roman"/>
                <a:cs typeface="Times New Roman"/>
              </a:rPr>
              <a:t>up a  </a:t>
            </a:r>
            <a:r>
              <a:rPr dirty="0" sz="1450" spc="-10">
                <a:latin typeface="Times New Roman"/>
                <a:cs typeface="Times New Roman"/>
              </a:rPr>
              <a:t>semblance </a:t>
            </a:r>
            <a:r>
              <a:rPr dirty="0" sz="1450" spc="-5">
                <a:latin typeface="Times New Roman"/>
                <a:cs typeface="Times New Roman"/>
              </a:rPr>
              <a:t>of a </a:t>
            </a:r>
            <a:r>
              <a:rPr dirty="0" sz="1450" spc="-10">
                <a:latin typeface="Times New Roman"/>
                <a:cs typeface="Times New Roman"/>
              </a:rPr>
              <a:t>morning meal, and then down </a:t>
            </a:r>
            <a:r>
              <a:rPr dirty="0" sz="1450" spc="-5">
                <a:latin typeface="Times New Roman"/>
                <a:cs typeface="Times New Roman"/>
              </a:rPr>
              <a:t>he </a:t>
            </a:r>
            <a:r>
              <a:rPr dirty="0" sz="1450" spc="-10">
                <a:latin typeface="Times New Roman"/>
                <a:cs typeface="Times New Roman"/>
              </a:rPr>
              <a:t>sat undauntedly to his  delicate task.</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Nothing can </a:t>
            </a:r>
            <a:r>
              <a:rPr dirty="0" sz="1450" spc="-5">
                <a:latin typeface="Times New Roman"/>
                <a:cs typeface="Times New Roman"/>
              </a:rPr>
              <a:t>be </a:t>
            </a:r>
            <a:r>
              <a:rPr dirty="0" sz="1450" spc="-10">
                <a:latin typeface="Times New Roman"/>
                <a:cs typeface="Times New Roman"/>
              </a:rPr>
              <a:t>more interesting than the study </a:t>
            </a:r>
            <a:r>
              <a:rPr dirty="0" sz="1450" spc="-5">
                <a:latin typeface="Times New Roman"/>
                <a:cs typeface="Times New Roman"/>
              </a:rPr>
              <a:t>of </a:t>
            </a:r>
            <a:r>
              <a:rPr dirty="0" sz="1450" spc="-10">
                <a:latin typeface="Times New Roman"/>
                <a:cs typeface="Times New Roman"/>
              </a:rPr>
              <a:t>signatures, written (as  they are) before meals and </a:t>
            </a:r>
            <a:r>
              <a:rPr dirty="0" sz="1450" spc="-20">
                <a:latin typeface="Times New Roman"/>
                <a:cs typeface="Times New Roman"/>
              </a:rPr>
              <a:t>after, </a:t>
            </a:r>
            <a:r>
              <a:rPr dirty="0" sz="1450" spc="-10">
                <a:latin typeface="Times New Roman"/>
                <a:cs typeface="Times New Roman"/>
              </a:rPr>
              <a:t>during indigestion and intoxication; written  when the signer is trembling for the life </a:t>
            </a:r>
            <a:r>
              <a:rPr dirty="0" sz="1450" spc="-5">
                <a:latin typeface="Times New Roman"/>
                <a:cs typeface="Times New Roman"/>
              </a:rPr>
              <a:t>of </a:t>
            </a:r>
            <a:r>
              <a:rPr dirty="0" sz="1450" spc="-10">
                <a:latin typeface="Times New Roman"/>
                <a:cs typeface="Times New Roman"/>
              </a:rPr>
              <a:t>his child </a:t>
            </a:r>
            <a:r>
              <a:rPr dirty="0" sz="1450" spc="-5">
                <a:latin typeface="Times New Roman"/>
                <a:cs typeface="Times New Roman"/>
              </a:rPr>
              <a:t>or </a:t>
            </a:r>
            <a:r>
              <a:rPr dirty="0" sz="1450" spc="-10">
                <a:latin typeface="Times New Roman"/>
                <a:cs typeface="Times New Roman"/>
              </a:rPr>
              <a:t>has come from winning  the </a:t>
            </a:r>
            <a:r>
              <a:rPr dirty="0" sz="1450" spc="-25">
                <a:latin typeface="Times New Roman"/>
                <a:cs typeface="Times New Roman"/>
              </a:rPr>
              <a:t>Derby, </a:t>
            </a:r>
            <a:r>
              <a:rPr dirty="0" sz="1450" spc="-10">
                <a:latin typeface="Times New Roman"/>
                <a:cs typeface="Times New Roman"/>
              </a:rPr>
              <a:t>in his </a:t>
            </a:r>
            <a:r>
              <a:rPr dirty="0" sz="1450" spc="-15">
                <a:latin typeface="Times New Roman"/>
                <a:cs typeface="Times New Roman"/>
              </a:rPr>
              <a:t>lawyer’s office, </a:t>
            </a:r>
            <a:r>
              <a:rPr dirty="0" sz="1450" spc="-5">
                <a:latin typeface="Times New Roman"/>
                <a:cs typeface="Times New Roman"/>
              </a:rPr>
              <a:t>or </a:t>
            </a:r>
            <a:r>
              <a:rPr dirty="0" sz="1450" spc="-10">
                <a:latin typeface="Times New Roman"/>
                <a:cs typeface="Times New Roman"/>
              </a:rPr>
              <a:t>under the bright eyes </a:t>
            </a:r>
            <a:r>
              <a:rPr dirty="0" sz="1450" spc="-5">
                <a:latin typeface="Times New Roman"/>
                <a:cs typeface="Times New Roman"/>
              </a:rPr>
              <a:t>of </a:t>
            </a:r>
            <a:r>
              <a:rPr dirty="0" sz="1450" spc="-10">
                <a:latin typeface="Times New Roman"/>
                <a:cs typeface="Times New Roman"/>
              </a:rPr>
              <a:t>his sweetheart. </a:t>
            </a:r>
            <a:r>
              <a:rPr dirty="0" sz="1450" spc="-60">
                <a:latin typeface="Times New Roman"/>
                <a:cs typeface="Times New Roman"/>
              </a:rPr>
              <a:t>To  </a:t>
            </a:r>
            <a:r>
              <a:rPr dirty="0" sz="1450" spc="-10">
                <a:latin typeface="Times New Roman"/>
                <a:cs typeface="Times New Roman"/>
              </a:rPr>
              <a:t>the </a:t>
            </a:r>
            <a:r>
              <a:rPr dirty="0" sz="1450" spc="-15">
                <a:latin typeface="Times New Roman"/>
                <a:cs typeface="Times New Roman"/>
              </a:rPr>
              <a:t>vulgar, </a:t>
            </a:r>
            <a:r>
              <a:rPr dirty="0" sz="1450" spc="-10">
                <a:latin typeface="Times New Roman"/>
                <a:cs typeface="Times New Roman"/>
              </a:rPr>
              <a:t>these seem never the same; </a:t>
            </a:r>
            <a:r>
              <a:rPr dirty="0" sz="1450" spc="-5">
                <a:latin typeface="Times New Roman"/>
                <a:cs typeface="Times New Roman"/>
              </a:rPr>
              <a:t>but </a:t>
            </a:r>
            <a:r>
              <a:rPr dirty="0" sz="1450" spc="-10">
                <a:latin typeface="Times New Roman"/>
                <a:cs typeface="Times New Roman"/>
              </a:rPr>
              <a:t>to the expert, the bank clerk, </a:t>
            </a:r>
            <a:r>
              <a:rPr dirty="0" sz="1450" spc="-5">
                <a:latin typeface="Times New Roman"/>
                <a:cs typeface="Times New Roman"/>
              </a:rPr>
              <a:t>or </a:t>
            </a:r>
            <a:r>
              <a:rPr dirty="0" sz="1450" spc="-10">
                <a:latin typeface="Times New Roman"/>
                <a:cs typeface="Times New Roman"/>
              </a:rPr>
              <a:t>the  </a:t>
            </a:r>
            <a:r>
              <a:rPr dirty="0" sz="1450" spc="-15">
                <a:latin typeface="Times New Roman"/>
                <a:cs typeface="Times New Roman"/>
              </a:rPr>
              <a:t>lithographer, </a:t>
            </a:r>
            <a:r>
              <a:rPr dirty="0" sz="1450" spc="-10">
                <a:latin typeface="Times New Roman"/>
                <a:cs typeface="Times New Roman"/>
              </a:rPr>
              <a:t>they are constant quantities, and as recognizable as the North  Star to the night-watch </a:t>
            </a:r>
            <a:r>
              <a:rPr dirty="0" sz="1450" spc="-5">
                <a:latin typeface="Times New Roman"/>
                <a:cs typeface="Times New Roman"/>
              </a:rPr>
              <a:t>on</a:t>
            </a:r>
            <a:r>
              <a:rPr dirty="0" sz="1450" spc="10">
                <a:latin typeface="Times New Roman"/>
                <a:cs typeface="Times New Roman"/>
              </a:rPr>
              <a:t> </a:t>
            </a:r>
            <a:r>
              <a:rPr dirty="0" sz="1450" spc="-10">
                <a:latin typeface="Times New Roman"/>
                <a:cs typeface="Times New Roman"/>
              </a:rPr>
              <a:t>deck.</a:t>
            </a:r>
            <a:endParaRPr sz="1450">
              <a:latin typeface="Times New Roman"/>
              <a:cs typeface="Times New Roman"/>
            </a:endParaRPr>
          </a:p>
          <a:p>
            <a:pPr algn="just" marL="12700" marR="5080" indent="255904">
              <a:lnSpc>
                <a:spcPts val="1730"/>
              </a:lnSpc>
              <a:spcBef>
                <a:spcPts val="710"/>
              </a:spcBef>
            </a:pPr>
            <a:r>
              <a:rPr dirty="0" sz="1450" spc="-60">
                <a:latin typeface="Times New Roman"/>
                <a:cs typeface="Times New Roman"/>
              </a:rPr>
              <a:t>To </a:t>
            </a:r>
            <a:r>
              <a:rPr dirty="0" sz="1450" spc="-10">
                <a:latin typeface="Times New Roman"/>
                <a:cs typeface="Times New Roman"/>
              </a:rPr>
              <a:t>all this Morris was alive. In the theory </a:t>
            </a:r>
            <a:r>
              <a:rPr dirty="0" sz="1450" spc="-5">
                <a:latin typeface="Times New Roman"/>
                <a:cs typeface="Times New Roman"/>
              </a:rPr>
              <a:t>of </a:t>
            </a:r>
            <a:r>
              <a:rPr dirty="0" sz="1450" spc="-10">
                <a:latin typeface="Times New Roman"/>
                <a:cs typeface="Times New Roman"/>
              </a:rPr>
              <a:t>that graceful art in which </a:t>
            </a:r>
            <a:r>
              <a:rPr dirty="0" sz="1450" spc="-5">
                <a:latin typeface="Times New Roman"/>
                <a:cs typeface="Times New Roman"/>
              </a:rPr>
              <a:t>he  </a:t>
            </a:r>
            <a:r>
              <a:rPr dirty="0" sz="1450" spc="-10">
                <a:latin typeface="Times New Roman"/>
                <a:cs typeface="Times New Roman"/>
              </a:rPr>
              <a:t>was now embarking, </a:t>
            </a:r>
            <a:r>
              <a:rPr dirty="0" sz="1450" spc="-5">
                <a:latin typeface="Times New Roman"/>
                <a:cs typeface="Times New Roman"/>
              </a:rPr>
              <a:t>our </a:t>
            </a:r>
            <a:r>
              <a:rPr dirty="0" sz="1450" spc="-10">
                <a:latin typeface="Times New Roman"/>
                <a:cs typeface="Times New Roman"/>
              </a:rPr>
              <a:t>spirited leather-merchant was beyond all reproach.  But, happily for the </a:t>
            </a:r>
            <a:r>
              <a:rPr dirty="0" sz="1450" spc="-15">
                <a:latin typeface="Times New Roman"/>
                <a:cs typeface="Times New Roman"/>
              </a:rPr>
              <a:t>investor, forgery </a:t>
            </a:r>
            <a:r>
              <a:rPr dirty="0" sz="1450" spc="-10">
                <a:latin typeface="Times New Roman"/>
                <a:cs typeface="Times New Roman"/>
              </a:rPr>
              <a:t>is an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practice. And as Morris sat  surrounded </a:t>
            </a:r>
            <a:r>
              <a:rPr dirty="0" sz="1450" spc="-5">
                <a:latin typeface="Times New Roman"/>
                <a:cs typeface="Times New Roman"/>
              </a:rPr>
              <a:t>by </a:t>
            </a:r>
            <a:r>
              <a:rPr dirty="0" sz="1450" spc="-10">
                <a:latin typeface="Times New Roman"/>
                <a:cs typeface="Times New Roman"/>
              </a:rPr>
              <a:t>examples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uncle’s </a:t>
            </a:r>
            <a:r>
              <a:rPr dirty="0" sz="1450" spc="-10">
                <a:latin typeface="Times New Roman"/>
                <a:cs typeface="Times New Roman"/>
              </a:rPr>
              <a:t>signature and </a:t>
            </a:r>
            <a:r>
              <a:rPr dirty="0" sz="1450" spc="-5">
                <a:latin typeface="Times New Roman"/>
                <a:cs typeface="Times New Roman"/>
              </a:rPr>
              <a:t>of </a:t>
            </a:r>
            <a:r>
              <a:rPr dirty="0" sz="1450" spc="-10">
                <a:latin typeface="Times New Roman"/>
                <a:cs typeface="Times New Roman"/>
              </a:rPr>
              <a:t>his own incompetence,  insidious depression stole </a:t>
            </a:r>
            <a:r>
              <a:rPr dirty="0" sz="1450" spc="-5">
                <a:latin typeface="Times New Roman"/>
                <a:cs typeface="Times New Roman"/>
              </a:rPr>
              <a:t>upon </a:t>
            </a:r>
            <a:r>
              <a:rPr dirty="0" sz="1450" spc="-10">
                <a:latin typeface="Times New Roman"/>
                <a:cs typeface="Times New Roman"/>
              </a:rPr>
              <a:t>his spirits. From time to time the wind  wuthered in the chimney at his back; from time to time there swept over  Bloomsbury </a:t>
            </a:r>
            <a:r>
              <a:rPr dirty="0" sz="1450" spc="-5">
                <a:latin typeface="Times New Roman"/>
                <a:cs typeface="Times New Roman"/>
              </a:rPr>
              <a:t>a </a:t>
            </a:r>
            <a:r>
              <a:rPr dirty="0" sz="1450" spc="-10">
                <a:latin typeface="Times New Roman"/>
                <a:cs typeface="Times New Roman"/>
              </a:rPr>
              <a:t>squall so dark that </a:t>
            </a:r>
            <a:r>
              <a:rPr dirty="0" sz="1450" spc="-5">
                <a:latin typeface="Times New Roman"/>
                <a:cs typeface="Times New Roman"/>
              </a:rPr>
              <a:t>he </a:t>
            </a:r>
            <a:r>
              <a:rPr dirty="0" sz="1450" spc="-10">
                <a:latin typeface="Times New Roman"/>
                <a:cs typeface="Times New Roman"/>
              </a:rPr>
              <a:t>must rise and light the gas; about him was  the chill and the mean disorder </a:t>
            </a:r>
            <a:r>
              <a:rPr dirty="0" sz="1450" spc="-5">
                <a:latin typeface="Times New Roman"/>
                <a:cs typeface="Times New Roman"/>
              </a:rPr>
              <a:t>of a </a:t>
            </a:r>
            <a:r>
              <a:rPr dirty="0" sz="1450" spc="-10">
                <a:latin typeface="Times New Roman"/>
                <a:cs typeface="Times New Roman"/>
              </a:rPr>
              <a:t>house </a:t>
            </a:r>
            <a:r>
              <a:rPr dirty="0" sz="1450" spc="-5">
                <a:latin typeface="Times New Roman"/>
                <a:cs typeface="Times New Roman"/>
              </a:rPr>
              <a:t>out of </a:t>
            </a:r>
            <a:r>
              <a:rPr dirty="0" sz="1450" spc="-10">
                <a:latin typeface="Times New Roman"/>
                <a:cs typeface="Times New Roman"/>
              </a:rPr>
              <a:t>commission—the floor bare,  the sofa heaped with </a:t>
            </a:r>
            <a:r>
              <a:rPr dirty="0" sz="1450" spc="-5">
                <a:latin typeface="Times New Roman"/>
                <a:cs typeface="Times New Roman"/>
              </a:rPr>
              <a:t>books </a:t>
            </a:r>
            <a:r>
              <a:rPr dirty="0" sz="1450" spc="-10">
                <a:latin typeface="Times New Roman"/>
                <a:cs typeface="Times New Roman"/>
              </a:rPr>
              <a:t>and accounts enveloped in </a:t>
            </a:r>
            <a:r>
              <a:rPr dirty="0" sz="1450" spc="-5">
                <a:latin typeface="Times New Roman"/>
                <a:cs typeface="Times New Roman"/>
              </a:rPr>
              <a:t>a </a:t>
            </a:r>
            <a:r>
              <a:rPr dirty="0" sz="1450" spc="-10">
                <a:latin typeface="Times New Roman"/>
                <a:cs typeface="Times New Roman"/>
              </a:rPr>
              <a:t>dirty table-cloth, the  pens rusted, the paper glazed with </a:t>
            </a:r>
            <a:r>
              <a:rPr dirty="0" sz="1450" spc="-5">
                <a:latin typeface="Times New Roman"/>
                <a:cs typeface="Times New Roman"/>
              </a:rPr>
              <a:t>a </a:t>
            </a:r>
            <a:r>
              <a:rPr dirty="0" sz="1450" spc="-10">
                <a:latin typeface="Times New Roman"/>
                <a:cs typeface="Times New Roman"/>
              </a:rPr>
              <a:t>thick film </a:t>
            </a:r>
            <a:r>
              <a:rPr dirty="0" sz="1450" spc="-5">
                <a:latin typeface="Times New Roman"/>
                <a:cs typeface="Times New Roman"/>
              </a:rPr>
              <a:t>of </a:t>
            </a:r>
            <a:r>
              <a:rPr dirty="0" sz="1450" spc="-10">
                <a:latin typeface="Times New Roman"/>
                <a:cs typeface="Times New Roman"/>
              </a:rPr>
              <a:t>dust; and yet these were </a:t>
            </a:r>
            <a:r>
              <a:rPr dirty="0" sz="1450" spc="-5">
                <a:latin typeface="Times New Roman"/>
                <a:cs typeface="Times New Roman"/>
              </a:rPr>
              <a:t>but  </a:t>
            </a:r>
            <a:r>
              <a:rPr dirty="0" sz="1450" spc="-10">
                <a:latin typeface="Times New Roman"/>
                <a:cs typeface="Times New Roman"/>
              </a:rPr>
              <a:t>adminicles </a:t>
            </a:r>
            <a:r>
              <a:rPr dirty="0" sz="1450" spc="-5">
                <a:latin typeface="Times New Roman"/>
                <a:cs typeface="Times New Roman"/>
              </a:rPr>
              <a:t>of </a:t>
            </a:r>
            <a:r>
              <a:rPr dirty="0" sz="1450" spc="-25">
                <a:latin typeface="Times New Roman"/>
                <a:cs typeface="Times New Roman"/>
              </a:rPr>
              <a:t>misery, </a:t>
            </a:r>
            <a:r>
              <a:rPr dirty="0" sz="1450" spc="-10">
                <a:latin typeface="Times New Roman"/>
                <a:cs typeface="Times New Roman"/>
              </a:rPr>
              <a:t>and the true </a:t>
            </a:r>
            <a:r>
              <a:rPr dirty="0" sz="1450" spc="-5">
                <a:latin typeface="Times New Roman"/>
                <a:cs typeface="Times New Roman"/>
              </a:rPr>
              <a:t>root of </a:t>
            </a:r>
            <a:r>
              <a:rPr dirty="0" sz="1450" spc="-10">
                <a:latin typeface="Times New Roman"/>
                <a:cs typeface="Times New Roman"/>
              </a:rPr>
              <a:t>his depression lay round him </a:t>
            </a:r>
            <a:r>
              <a:rPr dirty="0" sz="1450" spc="-5">
                <a:latin typeface="Times New Roman"/>
                <a:cs typeface="Times New Roman"/>
              </a:rPr>
              <a:t>on </a:t>
            </a:r>
            <a:r>
              <a:rPr dirty="0" sz="1450" spc="-10">
                <a:latin typeface="Times New Roman"/>
                <a:cs typeface="Times New Roman"/>
              </a:rPr>
              <a:t>the  table in the shape </a:t>
            </a:r>
            <a:r>
              <a:rPr dirty="0" sz="1450" spc="-5">
                <a:latin typeface="Times New Roman"/>
                <a:cs typeface="Times New Roman"/>
              </a:rPr>
              <a:t>of </a:t>
            </a:r>
            <a:r>
              <a:rPr dirty="0" sz="1450" spc="-10">
                <a:latin typeface="Times New Roman"/>
                <a:cs typeface="Times New Roman"/>
              </a:rPr>
              <a:t>misbegotten</a:t>
            </a:r>
            <a:r>
              <a:rPr dirty="0" sz="1450" spc="10">
                <a:latin typeface="Times New Roman"/>
                <a:cs typeface="Times New Roman"/>
              </a:rPr>
              <a:t> </a:t>
            </a:r>
            <a:r>
              <a:rPr dirty="0" sz="1450" spc="-10">
                <a:latin typeface="Times New Roman"/>
                <a:cs typeface="Times New Roman"/>
              </a:rPr>
              <a:t>forgeries.</a:t>
            </a:r>
            <a:endParaRPr sz="1450">
              <a:latin typeface="Times New Roman"/>
              <a:cs typeface="Times New Roman"/>
            </a:endParaRPr>
          </a:p>
          <a:p>
            <a:pPr algn="just" marL="12700" marR="6985" indent="255904">
              <a:lnSpc>
                <a:spcPts val="1730"/>
              </a:lnSpc>
              <a:spcBef>
                <a:spcPts val="770"/>
              </a:spcBef>
            </a:pPr>
            <a:r>
              <a:rPr dirty="0" sz="1450" spc="-25">
                <a:latin typeface="Times New Roman"/>
                <a:cs typeface="Times New Roman"/>
              </a:rPr>
              <a:t>‘It’s </a:t>
            </a:r>
            <a:r>
              <a:rPr dirty="0" sz="1450" spc="-5">
                <a:latin typeface="Times New Roman"/>
                <a:cs typeface="Times New Roman"/>
              </a:rPr>
              <a:t>one of </a:t>
            </a:r>
            <a:r>
              <a:rPr dirty="0" sz="1450" spc="-10">
                <a:latin typeface="Times New Roman"/>
                <a:cs typeface="Times New Roman"/>
              </a:rPr>
              <a:t>the strangest things </a:t>
            </a:r>
            <a:r>
              <a:rPr dirty="0" sz="1450" spc="-5">
                <a:latin typeface="Times New Roman"/>
                <a:cs typeface="Times New Roman"/>
              </a:rPr>
              <a:t>I </a:t>
            </a:r>
            <a:r>
              <a:rPr dirty="0" sz="1450" spc="-10">
                <a:latin typeface="Times New Roman"/>
                <a:cs typeface="Times New Roman"/>
              </a:rPr>
              <a:t>ever heard </a:t>
            </a:r>
            <a:r>
              <a:rPr dirty="0" sz="1450" spc="-5">
                <a:latin typeface="Times New Roman"/>
                <a:cs typeface="Times New Roman"/>
              </a:rPr>
              <a:t>of,’ he </a:t>
            </a:r>
            <a:r>
              <a:rPr dirty="0" sz="1450" spc="-10">
                <a:latin typeface="Times New Roman"/>
                <a:cs typeface="Times New Roman"/>
              </a:rPr>
              <a:t>complained. ‘It almost  seems as if it was </a:t>
            </a:r>
            <a:r>
              <a:rPr dirty="0" sz="1450" spc="-5">
                <a:latin typeface="Times New Roman"/>
                <a:cs typeface="Times New Roman"/>
              </a:rPr>
              <a:t>a </a:t>
            </a:r>
            <a:r>
              <a:rPr dirty="0" sz="1450" spc="-10">
                <a:latin typeface="Times New Roman"/>
                <a:cs typeface="Times New Roman"/>
              </a:rPr>
              <a:t>talent that </a:t>
            </a:r>
            <a:r>
              <a:rPr dirty="0" sz="1450" spc="-5">
                <a:latin typeface="Times New Roman"/>
                <a:cs typeface="Times New Roman"/>
              </a:rPr>
              <a:t>I </a:t>
            </a:r>
            <a:r>
              <a:rPr dirty="0" sz="1450" spc="-10">
                <a:latin typeface="Times New Roman"/>
                <a:cs typeface="Times New Roman"/>
              </a:rPr>
              <a:t>didn’t possess.’ He went once more minutely  through his proofs. ‘A clerk would simply gibe at them,’ said he. </a:t>
            </a:r>
            <a:r>
              <a:rPr dirty="0" sz="1450" spc="-30">
                <a:latin typeface="Times New Roman"/>
                <a:cs typeface="Times New Roman"/>
              </a:rPr>
              <a:t>‘Well, </a:t>
            </a:r>
            <a:r>
              <a:rPr dirty="0" sz="1450" spc="-20">
                <a:latin typeface="Times New Roman"/>
                <a:cs typeface="Times New Roman"/>
              </a:rPr>
              <a:t>there’s  </a:t>
            </a:r>
            <a:r>
              <a:rPr dirty="0" sz="1450" spc="-10">
                <a:latin typeface="Times New Roman"/>
                <a:cs typeface="Times New Roman"/>
              </a:rPr>
              <a:t>nothing else </a:t>
            </a:r>
            <a:r>
              <a:rPr dirty="0" sz="1450" spc="-5">
                <a:latin typeface="Times New Roman"/>
                <a:cs typeface="Times New Roman"/>
              </a:rPr>
              <a:t>but </a:t>
            </a:r>
            <a:r>
              <a:rPr dirty="0" sz="1450" spc="-10">
                <a:latin typeface="Times New Roman"/>
                <a:cs typeface="Times New Roman"/>
              </a:rPr>
              <a:t>tracing</a:t>
            </a:r>
            <a:r>
              <a:rPr dirty="0" sz="1450" spc="5">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 waited till </a:t>
            </a:r>
            <a:r>
              <a:rPr dirty="0" sz="1450" spc="-5">
                <a:latin typeface="Times New Roman"/>
                <a:cs typeface="Times New Roman"/>
              </a:rPr>
              <a:t>a </a:t>
            </a:r>
            <a:r>
              <a:rPr dirty="0" sz="1450" spc="-10">
                <a:latin typeface="Times New Roman"/>
                <a:cs typeface="Times New Roman"/>
              </a:rPr>
              <a:t>squall had passed and there came </a:t>
            </a:r>
            <a:r>
              <a:rPr dirty="0" sz="1450" spc="-5">
                <a:latin typeface="Times New Roman"/>
                <a:cs typeface="Times New Roman"/>
              </a:rPr>
              <a:t>a </a:t>
            </a:r>
            <a:r>
              <a:rPr dirty="0" sz="1450" spc="-10">
                <a:latin typeface="Times New Roman"/>
                <a:cs typeface="Times New Roman"/>
              </a:rPr>
              <a:t>blink </a:t>
            </a:r>
            <a:r>
              <a:rPr dirty="0" sz="1450" spc="-5">
                <a:latin typeface="Times New Roman"/>
                <a:cs typeface="Times New Roman"/>
              </a:rPr>
              <a:t>of </a:t>
            </a:r>
            <a:r>
              <a:rPr dirty="0" sz="1450" spc="-10">
                <a:latin typeface="Times New Roman"/>
                <a:cs typeface="Times New Roman"/>
              </a:rPr>
              <a:t>scowling  daylight. Then </a:t>
            </a:r>
            <a:r>
              <a:rPr dirty="0" sz="1450" spc="-5">
                <a:latin typeface="Times New Roman"/>
                <a:cs typeface="Times New Roman"/>
              </a:rPr>
              <a:t>he </a:t>
            </a:r>
            <a:r>
              <a:rPr dirty="0" sz="1450" spc="-10">
                <a:latin typeface="Times New Roman"/>
                <a:cs typeface="Times New Roman"/>
              </a:rPr>
              <a:t>went to the </a:t>
            </a:r>
            <a:r>
              <a:rPr dirty="0" sz="1450" spc="-20">
                <a:latin typeface="Times New Roman"/>
                <a:cs typeface="Times New Roman"/>
              </a:rPr>
              <a:t>window, </a:t>
            </a:r>
            <a:r>
              <a:rPr dirty="0" sz="1450" spc="-10">
                <a:latin typeface="Times New Roman"/>
                <a:cs typeface="Times New Roman"/>
              </a:rPr>
              <a:t>and in the face </a:t>
            </a:r>
            <a:r>
              <a:rPr dirty="0" sz="1450" spc="-5">
                <a:latin typeface="Times New Roman"/>
                <a:cs typeface="Times New Roman"/>
              </a:rPr>
              <a:t>of </a:t>
            </a:r>
            <a:r>
              <a:rPr dirty="0" sz="1450" spc="-10">
                <a:latin typeface="Times New Roman"/>
                <a:cs typeface="Times New Roman"/>
              </a:rPr>
              <a:t>all John Street traced  his </a:t>
            </a:r>
            <a:r>
              <a:rPr dirty="0" sz="1450" spc="-20">
                <a:latin typeface="Times New Roman"/>
                <a:cs typeface="Times New Roman"/>
              </a:rPr>
              <a:t>uncle’s </a:t>
            </a:r>
            <a:r>
              <a:rPr dirty="0" sz="1450" spc="-10">
                <a:latin typeface="Times New Roman"/>
                <a:cs typeface="Times New Roman"/>
              </a:rPr>
              <a:t>signature. It was </a:t>
            </a:r>
            <a:r>
              <a:rPr dirty="0" sz="1450" spc="-5">
                <a:latin typeface="Times New Roman"/>
                <a:cs typeface="Times New Roman"/>
              </a:rPr>
              <a:t>a poor </a:t>
            </a:r>
            <a:r>
              <a:rPr dirty="0" sz="1450" spc="-10">
                <a:latin typeface="Times New Roman"/>
                <a:cs typeface="Times New Roman"/>
              </a:rPr>
              <a:t>thing at the best. ‘But it must </a:t>
            </a:r>
            <a:r>
              <a:rPr dirty="0" sz="1450" spc="-5">
                <a:latin typeface="Times New Roman"/>
                <a:cs typeface="Times New Roman"/>
              </a:rPr>
              <a:t>do,’ </a:t>
            </a:r>
            <a:r>
              <a:rPr dirty="0" sz="1450" spc="-10">
                <a:latin typeface="Times New Roman"/>
                <a:cs typeface="Times New Roman"/>
              </a:rPr>
              <a:t>said he,  as </a:t>
            </a:r>
            <a:r>
              <a:rPr dirty="0" sz="1450" spc="-5">
                <a:latin typeface="Times New Roman"/>
                <a:cs typeface="Times New Roman"/>
              </a:rPr>
              <a:t>he </a:t>
            </a:r>
            <a:r>
              <a:rPr dirty="0" sz="1450" spc="-10">
                <a:latin typeface="Times New Roman"/>
                <a:cs typeface="Times New Roman"/>
              </a:rPr>
              <a:t>stood gazing woefully </a:t>
            </a:r>
            <a:r>
              <a:rPr dirty="0" sz="1450" spc="-5">
                <a:latin typeface="Times New Roman"/>
                <a:cs typeface="Times New Roman"/>
              </a:rPr>
              <a:t>on </a:t>
            </a:r>
            <a:r>
              <a:rPr dirty="0" sz="1450" spc="-10">
                <a:latin typeface="Times New Roman"/>
                <a:cs typeface="Times New Roman"/>
              </a:rPr>
              <a:t>his handiwork. </a:t>
            </a:r>
            <a:r>
              <a:rPr dirty="0" sz="1450" spc="-25">
                <a:latin typeface="Times New Roman"/>
                <a:cs typeface="Times New Roman"/>
              </a:rPr>
              <a:t>‘He’s </a:t>
            </a:r>
            <a:r>
              <a:rPr dirty="0" sz="1450" spc="-10">
                <a:latin typeface="Times New Roman"/>
                <a:cs typeface="Times New Roman"/>
              </a:rPr>
              <a:t>dead, </a:t>
            </a:r>
            <a:r>
              <a:rPr dirty="0" sz="1450" spc="-20">
                <a:latin typeface="Times New Roman"/>
                <a:cs typeface="Times New Roman"/>
              </a:rPr>
              <a:t>anyway.’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filled </a:t>
            </a:r>
            <a:r>
              <a:rPr dirty="0" sz="1450" spc="-5">
                <a:latin typeface="Times New Roman"/>
                <a:cs typeface="Times New Roman"/>
              </a:rPr>
              <a:t>up </a:t>
            </a:r>
            <a:r>
              <a:rPr dirty="0" sz="1450" spc="-10">
                <a:latin typeface="Times New Roman"/>
                <a:cs typeface="Times New Roman"/>
              </a:rPr>
              <a:t>the cheque for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hundred and sallied forth for the Anglo-  Patagonian Bank.</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There, at the desk at which </a:t>
            </a:r>
            <a:r>
              <a:rPr dirty="0" sz="1450" spc="-5">
                <a:latin typeface="Times New Roman"/>
                <a:cs typeface="Times New Roman"/>
              </a:rPr>
              <a:t>he </a:t>
            </a:r>
            <a:r>
              <a:rPr dirty="0" sz="1450" spc="-10">
                <a:latin typeface="Times New Roman"/>
                <a:cs typeface="Times New Roman"/>
              </a:rPr>
              <a:t>was accustomed to transact business, and  with as much indifference as </a:t>
            </a:r>
            <a:r>
              <a:rPr dirty="0" sz="1450" spc="-5">
                <a:latin typeface="Times New Roman"/>
                <a:cs typeface="Times New Roman"/>
              </a:rPr>
              <a:t>he </a:t>
            </a:r>
            <a:r>
              <a:rPr dirty="0" sz="1450" spc="-10">
                <a:latin typeface="Times New Roman"/>
                <a:cs typeface="Times New Roman"/>
              </a:rPr>
              <a:t>could assume, Morris presented the </a:t>
            </a:r>
            <a:r>
              <a:rPr dirty="0" sz="1450" spc="-15">
                <a:latin typeface="Times New Roman"/>
                <a:cs typeface="Times New Roman"/>
              </a:rPr>
              <a:t>forged  </a:t>
            </a:r>
            <a:r>
              <a:rPr dirty="0" sz="1450" spc="-10">
                <a:latin typeface="Times New Roman"/>
                <a:cs typeface="Times New Roman"/>
              </a:rPr>
              <a:t>cheque to the </a:t>
            </a:r>
            <a:r>
              <a:rPr dirty="0" sz="1450" spc="-5">
                <a:latin typeface="Times New Roman"/>
                <a:cs typeface="Times New Roman"/>
              </a:rPr>
              <a:t>big, </a:t>
            </a:r>
            <a:r>
              <a:rPr dirty="0" sz="1450" spc="-10">
                <a:latin typeface="Times New Roman"/>
                <a:cs typeface="Times New Roman"/>
              </a:rPr>
              <a:t>red-bearded Scots </a:t>
            </a:r>
            <a:r>
              <a:rPr dirty="0" sz="1450" spc="-20">
                <a:latin typeface="Times New Roman"/>
                <a:cs typeface="Times New Roman"/>
              </a:rPr>
              <a:t>teller. </a:t>
            </a:r>
            <a:r>
              <a:rPr dirty="0" sz="1450" spc="-10">
                <a:latin typeface="Times New Roman"/>
                <a:cs typeface="Times New Roman"/>
              </a:rPr>
              <a:t>The teller seemed to view it with  surprise; and as </a:t>
            </a:r>
            <a:r>
              <a:rPr dirty="0" sz="1450" spc="-5">
                <a:latin typeface="Times New Roman"/>
                <a:cs typeface="Times New Roman"/>
              </a:rPr>
              <a:t>he </a:t>
            </a:r>
            <a:r>
              <a:rPr dirty="0" sz="1450" spc="-10">
                <a:latin typeface="Times New Roman"/>
                <a:cs typeface="Times New Roman"/>
              </a:rPr>
              <a:t>turned it this way and that, and even scrutinized the  signature with </a:t>
            </a:r>
            <a:r>
              <a:rPr dirty="0" sz="1450" spc="-5">
                <a:latin typeface="Times New Roman"/>
                <a:cs typeface="Times New Roman"/>
              </a:rPr>
              <a:t>a </a:t>
            </a:r>
            <a:r>
              <a:rPr dirty="0" sz="1450" spc="-10">
                <a:latin typeface="Times New Roman"/>
                <a:cs typeface="Times New Roman"/>
              </a:rPr>
              <a:t>magnifying-glass, his surprise appeared to warm into  </a:t>
            </a:r>
            <a:r>
              <a:rPr dirty="0" sz="1450" spc="-15">
                <a:latin typeface="Times New Roman"/>
                <a:cs typeface="Times New Roman"/>
              </a:rPr>
              <a:t>disfavour. </a:t>
            </a:r>
            <a:r>
              <a:rPr dirty="0" sz="1450" spc="-10">
                <a:latin typeface="Times New Roman"/>
                <a:cs typeface="Times New Roman"/>
              </a:rPr>
              <a:t>Begging to </a:t>
            </a:r>
            <a:r>
              <a:rPr dirty="0" sz="1450" spc="-5">
                <a:latin typeface="Times New Roman"/>
                <a:cs typeface="Times New Roman"/>
              </a:rPr>
              <a:t>be </a:t>
            </a:r>
            <a:r>
              <a:rPr dirty="0" sz="1450" spc="-10">
                <a:latin typeface="Times New Roman"/>
                <a:cs typeface="Times New Roman"/>
              </a:rPr>
              <a:t>excused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passed away into the  rearmost</a:t>
            </a:r>
            <a:r>
              <a:rPr dirty="0" sz="1450" spc="100">
                <a:latin typeface="Times New Roman"/>
                <a:cs typeface="Times New Roman"/>
              </a:rPr>
              <a:t> </a:t>
            </a:r>
            <a:r>
              <a:rPr dirty="0" sz="1450" spc="-10">
                <a:latin typeface="Times New Roman"/>
                <a:cs typeface="Times New Roman"/>
              </a:rPr>
              <a:t>quarters</a:t>
            </a:r>
            <a:r>
              <a:rPr dirty="0" sz="1450" spc="10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bank;</a:t>
            </a:r>
            <a:r>
              <a:rPr dirty="0" sz="1450" spc="105">
                <a:latin typeface="Times New Roman"/>
                <a:cs typeface="Times New Roman"/>
              </a:rPr>
              <a:t> </a:t>
            </a:r>
            <a:r>
              <a:rPr dirty="0" sz="1450" spc="-10">
                <a:latin typeface="Times New Roman"/>
                <a:cs typeface="Times New Roman"/>
              </a:rPr>
              <a:t>whence,</a:t>
            </a:r>
            <a:r>
              <a:rPr dirty="0" sz="1450" spc="100">
                <a:latin typeface="Times New Roman"/>
                <a:cs typeface="Times New Roman"/>
              </a:rPr>
              <a:t> </a:t>
            </a:r>
            <a:r>
              <a:rPr dirty="0" sz="1450" spc="-10">
                <a:latin typeface="Times New Roman"/>
                <a:cs typeface="Times New Roman"/>
              </a:rPr>
              <a:t>after</a:t>
            </a:r>
            <a:r>
              <a:rPr dirty="0" sz="1450" spc="105">
                <a:latin typeface="Times New Roman"/>
                <a:cs typeface="Times New Roman"/>
              </a:rPr>
              <a:t> </a:t>
            </a:r>
            <a:r>
              <a:rPr dirty="0" sz="1450" spc="-10">
                <a:latin typeface="Times New Roman"/>
                <a:cs typeface="Times New Roman"/>
              </a:rPr>
              <a:t>an</a:t>
            </a:r>
            <a:r>
              <a:rPr dirty="0" sz="1450" spc="105">
                <a:latin typeface="Times New Roman"/>
                <a:cs typeface="Times New Roman"/>
              </a:rPr>
              <a:t> </a:t>
            </a:r>
            <a:r>
              <a:rPr dirty="0" sz="1450" spc="-10">
                <a:latin typeface="Times New Roman"/>
                <a:cs typeface="Times New Roman"/>
              </a:rPr>
              <a:t>appreciable</a:t>
            </a:r>
            <a:r>
              <a:rPr dirty="0" sz="1450" spc="100">
                <a:latin typeface="Times New Roman"/>
                <a:cs typeface="Times New Roman"/>
              </a:rPr>
              <a:t> </a:t>
            </a:r>
            <a:r>
              <a:rPr dirty="0" sz="1450" spc="-10">
                <a:latin typeface="Times New Roman"/>
                <a:cs typeface="Times New Roman"/>
              </a:rPr>
              <a:t>interval,</a:t>
            </a:r>
            <a:r>
              <a:rPr dirty="0" sz="1450" spc="105">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247505"/>
          </a:xfrm>
          <a:prstGeom prst="rect">
            <a:avLst/>
          </a:prstGeom>
        </p:spPr>
        <p:txBody>
          <a:bodyPr wrap="square" lIns="0" tIns="11430" rIns="0" bIns="0" rtlCol="0" vert="horz">
            <a:spAutoFit/>
          </a:bodyPr>
          <a:lstStyle/>
          <a:p>
            <a:pPr marL="12700" marR="5715">
              <a:lnSpc>
                <a:spcPct val="100000"/>
              </a:lnSpc>
              <a:spcBef>
                <a:spcPts val="90"/>
              </a:spcBef>
            </a:pPr>
            <a:r>
              <a:rPr dirty="0" sz="1450" spc="-10">
                <a:latin typeface="Times New Roman"/>
                <a:cs typeface="Times New Roman"/>
              </a:rPr>
              <a:t>returned again in earnest talk with </a:t>
            </a:r>
            <a:r>
              <a:rPr dirty="0" sz="1450" spc="-5">
                <a:latin typeface="Times New Roman"/>
                <a:cs typeface="Times New Roman"/>
              </a:rPr>
              <a:t>a </a:t>
            </a:r>
            <a:r>
              <a:rPr dirty="0" sz="1450" spc="-15">
                <a:latin typeface="Times New Roman"/>
                <a:cs typeface="Times New Roman"/>
              </a:rPr>
              <a:t>superior, </a:t>
            </a:r>
            <a:r>
              <a:rPr dirty="0" sz="1450" spc="-10">
                <a:latin typeface="Times New Roman"/>
                <a:cs typeface="Times New Roman"/>
              </a:rPr>
              <a:t>an oldish and </a:t>
            </a:r>
            <a:r>
              <a:rPr dirty="0" sz="1450" spc="-5">
                <a:latin typeface="Times New Roman"/>
                <a:cs typeface="Times New Roman"/>
              </a:rPr>
              <a:t>a </a:t>
            </a:r>
            <a:r>
              <a:rPr dirty="0" sz="1450" spc="-10">
                <a:latin typeface="Times New Roman"/>
                <a:cs typeface="Times New Roman"/>
              </a:rPr>
              <a:t>baldish, </a:t>
            </a:r>
            <a:r>
              <a:rPr dirty="0" sz="1450" spc="-5">
                <a:latin typeface="Times New Roman"/>
                <a:cs typeface="Times New Roman"/>
              </a:rPr>
              <a:t>but a  </a:t>
            </a:r>
            <a:r>
              <a:rPr dirty="0" sz="1450" spc="-10">
                <a:latin typeface="Times New Roman"/>
                <a:cs typeface="Times New Roman"/>
              </a:rPr>
              <a:t>very gentlemanly</a:t>
            </a:r>
            <a:r>
              <a:rPr dirty="0" sz="1450" spc="-5">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12700" marR="5080" indent="255904">
              <a:lnSpc>
                <a:spcPts val="1730"/>
              </a:lnSpc>
              <a:spcBef>
                <a:spcPts val="855"/>
              </a:spcBef>
            </a:pPr>
            <a:r>
              <a:rPr dirty="0" sz="1450" spc="-10">
                <a:latin typeface="Times New Roman"/>
                <a:cs typeface="Times New Roman"/>
              </a:rPr>
              <a:t>‘Mr Morris </a:t>
            </a:r>
            <a:r>
              <a:rPr dirty="0" sz="1450" spc="-20">
                <a:latin typeface="Times New Roman"/>
                <a:cs typeface="Times New Roman"/>
              </a:rPr>
              <a:t>Finsbury, </a:t>
            </a:r>
            <a:r>
              <a:rPr dirty="0" sz="1450" spc="-5">
                <a:latin typeface="Times New Roman"/>
                <a:cs typeface="Times New Roman"/>
              </a:rPr>
              <a:t>I </a:t>
            </a:r>
            <a:r>
              <a:rPr dirty="0" sz="1450" spc="-10">
                <a:latin typeface="Times New Roman"/>
                <a:cs typeface="Times New Roman"/>
              </a:rPr>
              <a:t>believe,’ said the gentlemanly man, fixing Morris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double</a:t>
            </a:r>
            <a:r>
              <a:rPr dirty="0" sz="1450">
                <a:latin typeface="Times New Roman"/>
                <a:cs typeface="Times New Roman"/>
              </a:rPr>
              <a:t> </a:t>
            </a:r>
            <a:r>
              <a:rPr dirty="0" sz="1450" spc="-10">
                <a:latin typeface="Times New Roman"/>
                <a:cs typeface="Times New Roman"/>
              </a:rPr>
              <a:t>eye-glasses.</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‘That is my name,’ said Morris, quavering. ‘Is there anything</a:t>
            </a:r>
            <a:r>
              <a:rPr dirty="0" sz="1450" spc="-25">
                <a:latin typeface="Times New Roman"/>
                <a:cs typeface="Times New Roman"/>
              </a:rPr>
              <a:t> </a:t>
            </a:r>
            <a:r>
              <a:rPr dirty="0" sz="1450" spc="-10">
                <a:latin typeface="Times New Roman"/>
                <a:cs typeface="Times New Roman"/>
              </a:rPr>
              <a:t>wrong.</a:t>
            </a:r>
            <a:endParaRPr sz="1450">
              <a:latin typeface="Times New Roman"/>
              <a:cs typeface="Times New Roman"/>
            </a:endParaRPr>
          </a:p>
          <a:p>
            <a:pPr marL="12700" marR="6350" indent="255904">
              <a:lnSpc>
                <a:spcPts val="1730"/>
              </a:lnSpc>
              <a:spcBef>
                <a:spcPts val="844"/>
              </a:spcBef>
            </a:pPr>
            <a:r>
              <a:rPr dirty="0" sz="1450" spc="-30">
                <a:latin typeface="Times New Roman"/>
                <a:cs typeface="Times New Roman"/>
              </a:rPr>
              <a:t>‘Well, </a:t>
            </a:r>
            <a:r>
              <a:rPr dirty="0" sz="1450" spc="-10">
                <a:latin typeface="Times New Roman"/>
                <a:cs typeface="Times New Roman"/>
              </a:rPr>
              <a:t>the fact is, Mr </a:t>
            </a:r>
            <a:r>
              <a:rPr dirty="0" sz="1450" spc="-20">
                <a:latin typeface="Times New Roman"/>
                <a:cs typeface="Times New Roman"/>
              </a:rPr>
              <a:t>Finsbury, </a:t>
            </a:r>
            <a:r>
              <a:rPr dirty="0" sz="1450" spc="-5">
                <a:latin typeface="Times New Roman"/>
                <a:cs typeface="Times New Roman"/>
              </a:rPr>
              <a:t>you </a:t>
            </a:r>
            <a:r>
              <a:rPr dirty="0" sz="1450" spc="-10">
                <a:latin typeface="Times New Roman"/>
                <a:cs typeface="Times New Roman"/>
              </a:rPr>
              <a:t>see we are rather surprised at receiving  this,’ said the </a:t>
            </a:r>
            <a:r>
              <a:rPr dirty="0" sz="1450" spc="-20">
                <a:latin typeface="Times New Roman"/>
                <a:cs typeface="Times New Roman"/>
              </a:rPr>
              <a:t>other, </a:t>
            </a:r>
            <a:r>
              <a:rPr dirty="0" sz="1450" spc="-10">
                <a:latin typeface="Times New Roman"/>
                <a:cs typeface="Times New Roman"/>
              </a:rPr>
              <a:t>flicking at the cheque. ‘There are </a:t>
            </a:r>
            <a:r>
              <a:rPr dirty="0" sz="1450" spc="-5">
                <a:latin typeface="Times New Roman"/>
                <a:cs typeface="Times New Roman"/>
              </a:rPr>
              <a:t>no</a:t>
            </a:r>
            <a:r>
              <a:rPr dirty="0" sz="1450" spc="-30">
                <a:latin typeface="Times New Roman"/>
                <a:cs typeface="Times New Roman"/>
              </a:rPr>
              <a:t> </a:t>
            </a:r>
            <a:r>
              <a:rPr dirty="0" sz="1450" spc="-10">
                <a:latin typeface="Times New Roman"/>
                <a:cs typeface="Times New Roman"/>
              </a:rPr>
              <a:t>effects.’</a:t>
            </a:r>
            <a:endParaRPr sz="1450">
              <a:latin typeface="Times New Roman"/>
              <a:cs typeface="Times New Roman"/>
            </a:endParaRPr>
          </a:p>
          <a:p>
            <a:pPr marL="12700" marR="13335" indent="255904">
              <a:lnSpc>
                <a:spcPts val="1730"/>
              </a:lnSpc>
              <a:spcBef>
                <a:spcPts val="790"/>
              </a:spcBef>
            </a:pPr>
            <a:r>
              <a:rPr dirty="0" sz="1450" spc="-10">
                <a:latin typeface="Times New Roman"/>
                <a:cs typeface="Times New Roman"/>
              </a:rPr>
              <a:t>‘No </a:t>
            </a:r>
            <a:r>
              <a:rPr dirty="0" sz="1450" spc="-15">
                <a:latin typeface="Times New Roman"/>
                <a:cs typeface="Times New Roman"/>
              </a:rPr>
              <a:t>effects?’ </a:t>
            </a:r>
            <a:r>
              <a:rPr dirty="0" sz="1450" spc="-10">
                <a:latin typeface="Times New Roman"/>
                <a:cs typeface="Times New Roman"/>
              </a:rPr>
              <a:t>cried Morris. </a:t>
            </a:r>
            <a:r>
              <a:rPr dirty="0" sz="1450" spc="-30">
                <a:latin typeface="Times New Roman"/>
                <a:cs typeface="Times New Roman"/>
              </a:rPr>
              <a:t>‘Why, </a:t>
            </a:r>
            <a:r>
              <a:rPr dirty="0" sz="1450" spc="-5">
                <a:latin typeface="Times New Roman"/>
                <a:cs typeface="Times New Roman"/>
              </a:rPr>
              <a:t>I </a:t>
            </a:r>
            <a:r>
              <a:rPr dirty="0" sz="1450" spc="-10">
                <a:latin typeface="Times New Roman"/>
                <a:cs typeface="Times New Roman"/>
              </a:rPr>
              <a:t>know myself there must </a:t>
            </a:r>
            <a:r>
              <a:rPr dirty="0" sz="1450" spc="-5">
                <a:latin typeface="Times New Roman"/>
                <a:cs typeface="Times New Roman"/>
              </a:rPr>
              <a:t>be </a:t>
            </a:r>
            <a:r>
              <a:rPr dirty="0" sz="1450" spc="-10">
                <a:latin typeface="Times New Roman"/>
                <a:cs typeface="Times New Roman"/>
              </a:rPr>
              <a:t>eight-and-  twenty hundred </a:t>
            </a:r>
            <a:r>
              <a:rPr dirty="0" sz="1450" spc="-5">
                <a:latin typeface="Times New Roman"/>
                <a:cs typeface="Times New Roman"/>
              </a:rPr>
              <a:t>pounds, </a:t>
            </a:r>
            <a:r>
              <a:rPr dirty="0" sz="1450" spc="-10">
                <a:latin typeface="Times New Roman"/>
                <a:cs typeface="Times New Roman"/>
              </a:rPr>
              <a:t>if </a:t>
            </a:r>
            <a:r>
              <a:rPr dirty="0" sz="1450" spc="-20">
                <a:latin typeface="Times New Roman"/>
                <a:cs typeface="Times New Roman"/>
              </a:rPr>
              <a:t>there’s </a:t>
            </a:r>
            <a:r>
              <a:rPr dirty="0" sz="1450" spc="-5">
                <a:latin typeface="Times New Roman"/>
                <a:cs typeface="Times New Roman"/>
              </a:rPr>
              <a:t>a</a:t>
            </a:r>
            <a:r>
              <a:rPr dirty="0" sz="1450" spc="20">
                <a:latin typeface="Times New Roman"/>
                <a:cs typeface="Times New Roman"/>
              </a:rPr>
              <a:t> </a:t>
            </a:r>
            <a:r>
              <a:rPr dirty="0" sz="1450" spc="-20">
                <a:latin typeface="Times New Roman"/>
                <a:cs typeface="Times New Roman"/>
              </a:rPr>
              <a:t>penny.’</a:t>
            </a:r>
            <a:endParaRPr sz="1450">
              <a:latin typeface="Times New Roman"/>
              <a:cs typeface="Times New Roman"/>
            </a:endParaRPr>
          </a:p>
          <a:p>
            <a:pPr marL="12700" marR="10795" indent="255904">
              <a:lnSpc>
                <a:spcPts val="1730"/>
              </a:lnSpc>
              <a:spcBef>
                <a:spcPts val="720"/>
              </a:spcBef>
            </a:pPr>
            <a:r>
              <a:rPr dirty="0" sz="1450" spc="-35">
                <a:latin typeface="Times New Roman"/>
                <a:cs typeface="Times New Roman"/>
              </a:rPr>
              <a:t>‘Two </a:t>
            </a:r>
            <a:r>
              <a:rPr dirty="0" sz="1450" spc="-10">
                <a:latin typeface="Times New Roman"/>
                <a:cs typeface="Times New Roman"/>
              </a:rPr>
              <a:t>seven six </a:t>
            </a:r>
            <a:r>
              <a:rPr dirty="0" sz="1450" spc="-20">
                <a:latin typeface="Times New Roman"/>
                <a:cs typeface="Times New Roman"/>
              </a:rPr>
              <a:t>four, </a:t>
            </a:r>
            <a:r>
              <a:rPr dirty="0" sz="1450" spc="-5">
                <a:latin typeface="Times New Roman"/>
                <a:cs typeface="Times New Roman"/>
              </a:rPr>
              <a:t>I think,’ </a:t>
            </a:r>
            <a:r>
              <a:rPr dirty="0" sz="1450" spc="-10">
                <a:latin typeface="Times New Roman"/>
                <a:cs typeface="Times New Roman"/>
              </a:rPr>
              <a:t>replied the gentlemanly man; </a:t>
            </a:r>
            <a:r>
              <a:rPr dirty="0" sz="1450" spc="-5">
                <a:latin typeface="Times New Roman"/>
                <a:cs typeface="Times New Roman"/>
              </a:rPr>
              <a:t>‘but </a:t>
            </a:r>
            <a:r>
              <a:rPr dirty="0" sz="1450" spc="-10">
                <a:latin typeface="Times New Roman"/>
                <a:cs typeface="Times New Roman"/>
              </a:rPr>
              <a:t>it was  drawn </a:t>
            </a:r>
            <a:r>
              <a:rPr dirty="0" sz="1450" spc="-20">
                <a:latin typeface="Times New Roman"/>
                <a:cs typeface="Times New Roman"/>
              </a:rPr>
              <a:t>yesterday.’</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‘Drawn!’ cried</a:t>
            </a:r>
            <a:r>
              <a:rPr dirty="0" sz="1450" spc="-11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marL="12700" marR="8890" indent="255904">
              <a:lnSpc>
                <a:spcPts val="1730"/>
              </a:lnSpc>
              <a:spcBef>
                <a:spcPts val="850"/>
              </a:spcBef>
            </a:pPr>
            <a:r>
              <a:rPr dirty="0" sz="1450" spc="-10">
                <a:latin typeface="Times New Roman"/>
                <a:cs typeface="Times New Roman"/>
              </a:rPr>
              <a:t>‘By </a:t>
            </a:r>
            <a:r>
              <a:rPr dirty="0" sz="1450" spc="-5">
                <a:latin typeface="Times New Roman"/>
                <a:cs typeface="Times New Roman"/>
              </a:rPr>
              <a:t>your </a:t>
            </a:r>
            <a:r>
              <a:rPr dirty="0" sz="1450" spc="-10">
                <a:latin typeface="Times New Roman"/>
                <a:cs typeface="Times New Roman"/>
              </a:rPr>
              <a:t>uncle himself, </a:t>
            </a:r>
            <a:r>
              <a:rPr dirty="0" sz="1450" spc="-20">
                <a:latin typeface="Times New Roman"/>
                <a:cs typeface="Times New Roman"/>
              </a:rPr>
              <a:t>sir,’ </a:t>
            </a:r>
            <a:r>
              <a:rPr dirty="0" sz="1450" spc="-10">
                <a:latin typeface="Times New Roman"/>
                <a:cs typeface="Times New Roman"/>
              </a:rPr>
              <a:t>continued the </a:t>
            </a:r>
            <a:r>
              <a:rPr dirty="0" sz="1450" spc="-20">
                <a:latin typeface="Times New Roman"/>
                <a:cs typeface="Times New Roman"/>
              </a:rPr>
              <a:t>other. </a:t>
            </a:r>
            <a:r>
              <a:rPr dirty="0" sz="1450" spc="-10">
                <a:latin typeface="Times New Roman"/>
                <a:cs typeface="Times New Roman"/>
              </a:rPr>
              <a:t>‘Not only that, </a:t>
            </a:r>
            <a:r>
              <a:rPr dirty="0" sz="1450" spc="-5">
                <a:latin typeface="Times New Roman"/>
                <a:cs typeface="Times New Roman"/>
              </a:rPr>
              <a:t>but </a:t>
            </a:r>
            <a:r>
              <a:rPr dirty="0" sz="1450" spc="-10">
                <a:latin typeface="Times New Roman"/>
                <a:cs typeface="Times New Roman"/>
              </a:rPr>
              <a:t>we  discounted </a:t>
            </a:r>
            <a:r>
              <a:rPr dirty="0" sz="1450" spc="-5">
                <a:latin typeface="Times New Roman"/>
                <a:cs typeface="Times New Roman"/>
              </a:rPr>
              <a:t>a </a:t>
            </a:r>
            <a:r>
              <a:rPr dirty="0" sz="1450" spc="-10">
                <a:latin typeface="Times New Roman"/>
                <a:cs typeface="Times New Roman"/>
              </a:rPr>
              <a:t>bill for him for—let me see—how much was it </a:t>
            </a:r>
            <a:r>
              <a:rPr dirty="0" sz="1450" spc="-20">
                <a:latin typeface="Times New Roman"/>
                <a:cs typeface="Times New Roman"/>
              </a:rPr>
              <a:t>for, </a:t>
            </a:r>
            <a:r>
              <a:rPr dirty="0" sz="1450" spc="-10">
                <a:latin typeface="Times New Roman"/>
                <a:cs typeface="Times New Roman"/>
              </a:rPr>
              <a:t>Mr</a:t>
            </a:r>
            <a:r>
              <a:rPr dirty="0" sz="1450" spc="100">
                <a:latin typeface="Times New Roman"/>
                <a:cs typeface="Times New Roman"/>
              </a:rPr>
              <a:t> </a:t>
            </a:r>
            <a:r>
              <a:rPr dirty="0" sz="1450" spc="-10">
                <a:latin typeface="Times New Roman"/>
                <a:cs typeface="Times New Roman"/>
              </a:rPr>
              <a:t>Bell?’</a:t>
            </a:r>
            <a:endParaRPr sz="1450">
              <a:latin typeface="Times New Roman"/>
              <a:cs typeface="Times New Roman"/>
            </a:endParaRPr>
          </a:p>
          <a:p>
            <a:pPr marL="268605" marR="2206625">
              <a:lnSpc>
                <a:spcPts val="2520"/>
              </a:lnSpc>
              <a:spcBef>
                <a:spcPts val="85"/>
              </a:spcBef>
            </a:pPr>
            <a:r>
              <a:rPr dirty="0" sz="1450" spc="-10">
                <a:latin typeface="Times New Roman"/>
                <a:cs typeface="Times New Roman"/>
              </a:rPr>
              <a:t>‘Eight hundred, Mr </a:t>
            </a:r>
            <a:r>
              <a:rPr dirty="0" sz="1450" spc="-5">
                <a:latin typeface="Times New Roman"/>
                <a:cs typeface="Times New Roman"/>
              </a:rPr>
              <a:t>Judkin,’ </a:t>
            </a:r>
            <a:r>
              <a:rPr dirty="0" sz="1450" spc="-10">
                <a:latin typeface="Times New Roman"/>
                <a:cs typeface="Times New Roman"/>
              </a:rPr>
              <a:t>replied the </a:t>
            </a:r>
            <a:r>
              <a:rPr dirty="0" sz="1450" spc="-20">
                <a:latin typeface="Times New Roman"/>
                <a:cs typeface="Times New Roman"/>
              </a:rPr>
              <a:t>teller.  </a:t>
            </a:r>
            <a:r>
              <a:rPr dirty="0" sz="1450" spc="-10">
                <a:latin typeface="Times New Roman"/>
                <a:cs typeface="Times New Roman"/>
              </a:rPr>
              <a:t>‘Bent Pitman!’ cried Morris, staggering</a:t>
            </a:r>
            <a:r>
              <a:rPr dirty="0" sz="1450" spc="-8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marL="268605" marR="2501265">
              <a:lnSpc>
                <a:spcPts val="2450"/>
              </a:lnSpc>
              <a:spcBef>
                <a:spcPts val="5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said Mr Judkin.  </a:t>
            </a:r>
            <a:r>
              <a:rPr dirty="0" sz="1450" spc="-25">
                <a:latin typeface="Times New Roman"/>
                <a:cs typeface="Times New Roman"/>
              </a:rPr>
              <a:t>‘It’s—it’s </a:t>
            </a:r>
            <a:r>
              <a:rPr dirty="0" sz="1450" spc="-10">
                <a:latin typeface="Times New Roman"/>
                <a:cs typeface="Times New Roman"/>
              </a:rPr>
              <a:t>only an expletive,’ said</a:t>
            </a:r>
            <a:r>
              <a:rPr dirty="0" sz="1450" spc="-7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marL="268605">
              <a:lnSpc>
                <a:spcPct val="100000"/>
              </a:lnSpc>
              <a:spcBef>
                <a:spcPts val="580"/>
              </a:spcBef>
            </a:pPr>
            <a:r>
              <a:rPr dirty="0" sz="1450" spc="-10">
                <a:latin typeface="Times New Roman"/>
                <a:cs typeface="Times New Roman"/>
              </a:rPr>
              <a:t>‘I </a:t>
            </a:r>
            <a:r>
              <a:rPr dirty="0" sz="1450" spc="-5">
                <a:latin typeface="Times New Roman"/>
                <a:cs typeface="Times New Roman"/>
              </a:rPr>
              <a:t>hope </a:t>
            </a:r>
            <a:r>
              <a:rPr dirty="0" sz="1450" spc="-20">
                <a:latin typeface="Times New Roman"/>
                <a:cs typeface="Times New Roman"/>
              </a:rPr>
              <a:t>there’s </a:t>
            </a:r>
            <a:r>
              <a:rPr dirty="0" sz="1450" spc="-10">
                <a:latin typeface="Times New Roman"/>
                <a:cs typeface="Times New Roman"/>
              </a:rPr>
              <a:t>nothing wrong, Mr </a:t>
            </a:r>
            <a:r>
              <a:rPr dirty="0" sz="1450" spc="-20">
                <a:latin typeface="Times New Roman"/>
                <a:cs typeface="Times New Roman"/>
              </a:rPr>
              <a:t>Finsbury,’ </a:t>
            </a:r>
            <a:r>
              <a:rPr dirty="0" sz="1450" spc="-10">
                <a:latin typeface="Times New Roman"/>
                <a:cs typeface="Times New Roman"/>
              </a:rPr>
              <a:t>said Mr</a:t>
            </a:r>
            <a:r>
              <a:rPr dirty="0" sz="1450" spc="-45">
                <a:latin typeface="Times New Roman"/>
                <a:cs typeface="Times New Roman"/>
              </a:rPr>
              <a:t> </a:t>
            </a:r>
            <a:r>
              <a:rPr dirty="0" sz="1450" spc="-10">
                <a:latin typeface="Times New Roman"/>
                <a:cs typeface="Times New Roman"/>
              </a:rPr>
              <a:t>Bell.</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said Morris, with </a:t>
            </a:r>
            <a:r>
              <a:rPr dirty="0" sz="1450" spc="-5">
                <a:latin typeface="Times New Roman"/>
                <a:cs typeface="Times New Roman"/>
              </a:rPr>
              <a:t>a </a:t>
            </a:r>
            <a:r>
              <a:rPr dirty="0" sz="1450" spc="-10">
                <a:latin typeface="Times New Roman"/>
                <a:cs typeface="Times New Roman"/>
              </a:rPr>
              <a:t>harsh laugh,’ is that the whole  </a:t>
            </a:r>
            <a:r>
              <a:rPr dirty="0" sz="1450" spc="-20">
                <a:latin typeface="Times New Roman"/>
                <a:cs typeface="Times New Roman"/>
              </a:rPr>
              <a:t>thing’s </a:t>
            </a:r>
            <a:r>
              <a:rPr dirty="0" sz="1450" spc="-10">
                <a:latin typeface="Times New Roman"/>
                <a:cs typeface="Times New Roman"/>
              </a:rPr>
              <a:t>impossible. My uncle is at Bournemouth, unable to</a:t>
            </a:r>
            <a:r>
              <a:rPr dirty="0" sz="1450" spc="70">
                <a:latin typeface="Times New Roman"/>
                <a:cs typeface="Times New Roman"/>
              </a:rPr>
              <a:t> </a:t>
            </a:r>
            <a:r>
              <a:rPr dirty="0" sz="1450" spc="-10">
                <a:latin typeface="Times New Roman"/>
                <a:cs typeface="Times New Roman"/>
              </a:rPr>
              <a:t>move.’</a:t>
            </a:r>
            <a:endParaRPr sz="1450">
              <a:latin typeface="Times New Roman"/>
              <a:cs typeface="Times New Roman"/>
            </a:endParaRPr>
          </a:p>
          <a:p>
            <a:pPr algn="just" marL="12700" marR="10160" indent="255904">
              <a:lnSpc>
                <a:spcPts val="1730"/>
              </a:lnSpc>
              <a:spcBef>
                <a:spcPts val="720"/>
              </a:spcBef>
            </a:pPr>
            <a:r>
              <a:rPr dirty="0" sz="1450" spc="-10">
                <a:latin typeface="Times New Roman"/>
                <a:cs typeface="Times New Roman"/>
              </a:rPr>
              <a:t>‘Really!’ cried Mr Bell, and </a:t>
            </a:r>
            <a:r>
              <a:rPr dirty="0" sz="1450" spc="-5">
                <a:latin typeface="Times New Roman"/>
                <a:cs typeface="Times New Roman"/>
              </a:rPr>
              <a:t>he </a:t>
            </a:r>
            <a:r>
              <a:rPr dirty="0" sz="1450" spc="-10">
                <a:latin typeface="Times New Roman"/>
                <a:cs typeface="Times New Roman"/>
              </a:rPr>
              <a:t>recovered the cheque from Mr Judkin. ‘But  this cheque is dated in London, and </a:t>
            </a:r>
            <a:r>
              <a:rPr dirty="0" sz="1450" spc="-20">
                <a:latin typeface="Times New Roman"/>
                <a:cs typeface="Times New Roman"/>
              </a:rPr>
              <a:t>today,’ </a:t>
            </a:r>
            <a:r>
              <a:rPr dirty="0" sz="1450" spc="-5">
                <a:latin typeface="Times New Roman"/>
                <a:cs typeface="Times New Roman"/>
              </a:rPr>
              <a:t>he </a:t>
            </a:r>
            <a:r>
              <a:rPr dirty="0" sz="1450" spc="-10">
                <a:latin typeface="Times New Roman"/>
                <a:cs typeface="Times New Roman"/>
              </a:rPr>
              <a:t>observed. ‘How d’ye account  for that,</a:t>
            </a:r>
            <a:r>
              <a:rPr dirty="0" sz="1450" spc="-5">
                <a:latin typeface="Times New Roman"/>
                <a:cs typeface="Times New Roman"/>
              </a:rPr>
              <a:t> </a:t>
            </a:r>
            <a:r>
              <a:rPr dirty="0" sz="1450" spc="-10">
                <a:latin typeface="Times New Roman"/>
                <a:cs typeface="Times New Roman"/>
              </a:rPr>
              <a:t>sir?’</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‘O, that was </a:t>
            </a:r>
            <a:r>
              <a:rPr dirty="0" sz="1450" spc="-5">
                <a:latin typeface="Times New Roman"/>
                <a:cs typeface="Times New Roman"/>
              </a:rPr>
              <a:t>a </a:t>
            </a:r>
            <a:r>
              <a:rPr dirty="0" sz="1450" spc="-10">
                <a:latin typeface="Times New Roman"/>
                <a:cs typeface="Times New Roman"/>
              </a:rPr>
              <a:t>mistake,’ said Morris, and </a:t>
            </a:r>
            <a:r>
              <a:rPr dirty="0" sz="1450" spc="-5">
                <a:latin typeface="Times New Roman"/>
                <a:cs typeface="Times New Roman"/>
              </a:rPr>
              <a:t>a </a:t>
            </a:r>
            <a:r>
              <a:rPr dirty="0" sz="1450" spc="-10">
                <a:latin typeface="Times New Roman"/>
                <a:cs typeface="Times New Roman"/>
              </a:rPr>
              <a:t>deep tide </a:t>
            </a:r>
            <a:r>
              <a:rPr dirty="0" sz="1450" spc="-5">
                <a:latin typeface="Times New Roman"/>
                <a:cs typeface="Times New Roman"/>
              </a:rPr>
              <a:t>of </a:t>
            </a:r>
            <a:r>
              <a:rPr dirty="0" sz="1450" spc="-10">
                <a:latin typeface="Times New Roman"/>
                <a:cs typeface="Times New Roman"/>
              </a:rPr>
              <a:t>colour dyed his  face and</a:t>
            </a:r>
            <a:r>
              <a:rPr dirty="0" sz="1450" spc="-5">
                <a:latin typeface="Times New Roman"/>
                <a:cs typeface="Times New Roman"/>
              </a:rPr>
              <a:t> </a:t>
            </a:r>
            <a:r>
              <a:rPr dirty="0" sz="1450" spc="-10">
                <a:latin typeface="Times New Roman"/>
                <a:cs typeface="Times New Roman"/>
              </a:rPr>
              <a:t>neck.</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‘No </a:t>
            </a:r>
            <a:r>
              <a:rPr dirty="0" sz="1450" spc="-5">
                <a:latin typeface="Times New Roman"/>
                <a:cs typeface="Times New Roman"/>
              </a:rPr>
              <a:t>doubt, no doubt,’ </a:t>
            </a:r>
            <a:r>
              <a:rPr dirty="0" sz="1450" spc="-10">
                <a:latin typeface="Times New Roman"/>
                <a:cs typeface="Times New Roman"/>
              </a:rPr>
              <a:t>said Mr Judkin, </a:t>
            </a:r>
            <a:r>
              <a:rPr dirty="0" sz="1450" spc="-5">
                <a:latin typeface="Times New Roman"/>
                <a:cs typeface="Times New Roman"/>
              </a:rPr>
              <a:t>but he </a:t>
            </a:r>
            <a:r>
              <a:rPr dirty="0" sz="1450" spc="-10">
                <a:latin typeface="Times New Roman"/>
                <a:cs typeface="Times New Roman"/>
              </a:rPr>
              <a:t>looked at his customer  </a:t>
            </a:r>
            <a:r>
              <a:rPr dirty="0" sz="1450" spc="-15">
                <a:latin typeface="Times New Roman"/>
                <a:cs typeface="Times New Roman"/>
              </a:rPr>
              <a:t>enquiringly.</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‘And—and—’ resumed Morris, ‘even if there were </a:t>
            </a:r>
            <a:r>
              <a:rPr dirty="0" sz="1450" spc="-5">
                <a:latin typeface="Times New Roman"/>
                <a:cs typeface="Times New Roman"/>
              </a:rPr>
              <a:t>no </a:t>
            </a:r>
            <a:r>
              <a:rPr dirty="0" sz="1450" spc="-10">
                <a:latin typeface="Times New Roman"/>
                <a:cs typeface="Times New Roman"/>
              </a:rPr>
              <a:t>effects—this is </a:t>
            </a:r>
            <a:r>
              <a:rPr dirty="0" sz="1450" spc="-5">
                <a:latin typeface="Times New Roman"/>
                <a:cs typeface="Times New Roman"/>
              </a:rPr>
              <a:t>a  </a:t>
            </a:r>
            <a:r>
              <a:rPr dirty="0" sz="1450" spc="-10">
                <a:latin typeface="Times New Roman"/>
                <a:cs typeface="Times New Roman"/>
              </a:rPr>
              <a:t>very trifling sum to overdraw—our firm—the name </a:t>
            </a:r>
            <a:r>
              <a:rPr dirty="0" sz="1450" spc="-5">
                <a:latin typeface="Times New Roman"/>
                <a:cs typeface="Times New Roman"/>
              </a:rPr>
              <a:t>of </a:t>
            </a:r>
            <a:r>
              <a:rPr dirty="0" sz="1450" spc="-20">
                <a:latin typeface="Times New Roman"/>
                <a:cs typeface="Times New Roman"/>
              </a:rPr>
              <a:t>Finsbury, </a:t>
            </a:r>
            <a:r>
              <a:rPr dirty="0" sz="1450" spc="-10">
                <a:latin typeface="Times New Roman"/>
                <a:cs typeface="Times New Roman"/>
              </a:rPr>
              <a:t>is surely  </a:t>
            </a:r>
            <a:r>
              <a:rPr dirty="0" sz="1450" spc="-5">
                <a:latin typeface="Times New Roman"/>
                <a:cs typeface="Times New Roman"/>
              </a:rPr>
              <a:t>good </a:t>
            </a:r>
            <a:r>
              <a:rPr dirty="0" sz="1450" spc="-10">
                <a:latin typeface="Times New Roman"/>
                <a:cs typeface="Times New Roman"/>
              </a:rPr>
              <a:t>enough for such </a:t>
            </a:r>
            <a:r>
              <a:rPr dirty="0" sz="1450" spc="-5">
                <a:latin typeface="Times New Roman"/>
                <a:cs typeface="Times New Roman"/>
              </a:rPr>
              <a:t>a </a:t>
            </a:r>
            <a:r>
              <a:rPr dirty="0" sz="1450" spc="-10">
                <a:latin typeface="Times New Roman"/>
                <a:cs typeface="Times New Roman"/>
              </a:rPr>
              <a:t>wretched sum as</a:t>
            </a:r>
            <a:r>
              <a:rPr dirty="0" sz="1450" spc="2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 </a:t>
            </a:r>
            <a:r>
              <a:rPr dirty="0" sz="1450" spc="-5">
                <a:latin typeface="Times New Roman"/>
                <a:cs typeface="Times New Roman"/>
              </a:rPr>
              <a:t>doubt, </a:t>
            </a:r>
            <a:r>
              <a:rPr dirty="0" sz="1450" spc="-10">
                <a:latin typeface="Times New Roman"/>
                <a:cs typeface="Times New Roman"/>
              </a:rPr>
              <a:t>Mr </a:t>
            </a:r>
            <a:r>
              <a:rPr dirty="0" sz="1450" spc="-20">
                <a:latin typeface="Times New Roman"/>
                <a:cs typeface="Times New Roman"/>
              </a:rPr>
              <a:t>Finsbury,’ </a:t>
            </a:r>
            <a:r>
              <a:rPr dirty="0" sz="1450" spc="-10">
                <a:latin typeface="Times New Roman"/>
                <a:cs typeface="Times New Roman"/>
              </a:rPr>
              <a:t>returned Mr Judkin; ‘and if </a:t>
            </a:r>
            <a:r>
              <a:rPr dirty="0" sz="1450" spc="-5">
                <a:latin typeface="Times New Roman"/>
                <a:cs typeface="Times New Roman"/>
              </a:rPr>
              <a:t>you </a:t>
            </a:r>
            <a:r>
              <a:rPr dirty="0" sz="1450" spc="-10">
                <a:latin typeface="Times New Roman"/>
                <a:cs typeface="Times New Roman"/>
              </a:rPr>
              <a:t>insist </a:t>
            </a:r>
            <a:r>
              <a:rPr dirty="0" sz="1450" spc="-5">
                <a:latin typeface="Times New Roman"/>
                <a:cs typeface="Times New Roman"/>
              </a:rPr>
              <a:t>I </a:t>
            </a:r>
            <a:r>
              <a:rPr dirty="0" sz="1450" spc="-10">
                <a:latin typeface="Times New Roman"/>
                <a:cs typeface="Times New Roman"/>
              </a:rPr>
              <a:t>will take  it into consideration; </a:t>
            </a:r>
            <a:r>
              <a:rPr dirty="0" sz="1450" spc="-5">
                <a:latin typeface="Times New Roman"/>
                <a:cs typeface="Times New Roman"/>
              </a:rPr>
              <a:t>but I </a:t>
            </a:r>
            <a:r>
              <a:rPr dirty="0" sz="1450" spc="-10">
                <a:latin typeface="Times New Roman"/>
                <a:cs typeface="Times New Roman"/>
              </a:rPr>
              <a:t>hardly think—in short, Mr </a:t>
            </a:r>
            <a:r>
              <a:rPr dirty="0" sz="1450" spc="-20">
                <a:latin typeface="Times New Roman"/>
                <a:cs typeface="Times New Roman"/>
              </a:rPr>
              <a:t>Finsbury, </a:t>
            </a:r>
            <a:r>
              <a:rPr dirty="0" sz="1450" spc="-10">
                <a:latin typeface="Times New Roman"/>
                <a:cs typeface="Times New Roman"/>
              </a:rPr>
              <a:t>if there had  been nothing else, the signature seems hardly all that we could</a:t>
            </a:r>
            <a:r>
              <a:rPr dirty="0" sz="1450" spc="85">
                <a:latin typeface="Times New Roman"/>
                <a:cs typeface="Times New Roman"/>
              </a:rPr>
              <a:t> </a:t>
            </a:r>
            <a:r>
              <a:rPr dirty="0" sz="1450" spc="-10">
                <a:latin typeface="Times New Roman"/>
                <a:cs typeface="Times New Roman"/>
              </a:rPr>
              <a:t>wish.’</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20">
                <a:latin typeface="Times New Roman"/>
                <a:cs typeface="Times New Roman"/>
              </a:rPr>
              <a:t>‘That’s </a:t>
            </a:r>
            <a:r>
              <a:rPr dirty="0" sz="1450" spc="-5">
                <a:latin typeface="Times New Roman"/>
                <a:cs typeface="Times New Roman"/>
              </a:rPr>
              <a:t>of no </a:t>
            </a:r>
            <a:r>
              <a:rPr dirty="0" sz="1450" spc="-10">
                <a:latin typeface="Times New Roman"/>
                <a:cs typeface="Times New Roman"/>
              </a:rPr>
              <a:t>consequence,’ replied Morris </a:t>
            </a:r>
            <a:r>
              <a:rPr dirty="0" sz="1450" spc="-20">
                <a:latin typeface="Times New Roman"/>
                <a:cs typeface="Times New Roman"/>
              </a:rPr>
              <a:t>nervously. </a:t>
            </a:r>
            <a:r>
              <a:rPr dirty="0" sz="1450" spc="-10">
                <a:latin typeface="Times New Roman"/>
                <a:cs typeface="Times New Roman"/>
              </a:rPr>
              <a:t>‘I’ll get my uncle to  sign </a:t>
            </a:r>
            <a:r>
              <a:rPr dirty="0" sz="1450" spc="-20">
                <a:latin typeface="Times New Roman"/>
                <a:cs typeface="Times New Roman"/>
              </a:rPr>
              <a:t>another. </a:t>
            </a:r>
            <a:r>
              <a:rPr dirty="0" sz="1450" spc="-10">
                <a:latin typeface="Times New Roman"/>
                <a:cs typeface="Times New Roman"/>
              </a:rPr>
              <a:t>The fact is,’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bold stroke, ‘my uncle is so far  from well at present that </a:t>
            </a:r>
            <a:r>
              <a:rPr dirty="0" sz="1450" spc="-5">
                <a:latin typeface="Times New Roman"/>
                <a:cs typeface="Times New Roman"/>
              </a:rPr>
              <a:t>he </a:t>
            </a:r>
            <a:r>
              <a:rPr dirty="0" sz="1450" spc="-10">
                <a:latin typeface="Times New Roman"/>
                <a:cs typeface="Times New Roman"/>
              </a:rPr>
              <a:t>was unable to sign this cheque without assistance,  and </a:t>
            </a:r>
            <a:r>
              <a:rPr dirty="0" sz="1450" spc="-5">
                <a:latin typeface="Times New Roman"/>
                <a:cs typeface="Times New Roman"/>
              </a:rPr>
              <a:t>I </a:t>
            </a:r>
            <a:r>
              <a:rPr dirty="0" sz="1450" spc="-10">
                <a:latin typeface="Times New Roman"/>
                <a:cs typeface="Times New Roman"/>
              </a:rPr>
              <a:t>fear that my holding the pen for him may have made the difference in the  signature.’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Mr Judkin shot </a:t>
            </a:r>
            <a:r>
              <a:rPr dirty="0" sz="1450" spc="-5">
                <a:latin typeface="Times New Roman"/>
                <a:cs typeface="Times New Roman"/>
              </a:rPr>
              <a:t>a </a:t>
            </a:r>
            <a:r>
              <a:rPr dirty="0" sz="1450" spc="-10">
                <a:latin typeface="Times New Roman"/>
                <a:cs typeface="Times New Roman"/>
              </a:rPr>
              <a:t>keen glance into </a:t>
            </a:r>
            <a:r>
              <a:rPr dirty="0" sz="1450" spc="-20">
                <a:latin typeface="Times New Roman"/>
                <a:cs typeface="Times New Roman"/>
              </a:rPr>
              <a:t>Morris’s </a:t>
            </a:r>
            <a:r>
              <a:rPr dirty="0" sz="1450" spc="-10">
                <a:latin typeface="Times New Roman"/>
                <a:cs typeface="Times New Roman"/>
              </a:rPr>
              <a:t>face; and then turned and  looked at Mr</a:t>
            </a:r>
            <a:r>
              <a:rPr dirty="0" sz="1450">
                <a:latin typeface="Times New Roman"/>
                <a:cs typeface="Times New Roman"/>
              </a:rPr>
              <a:t> </a:t>
            </a:r>
            <a:r>
              <a:rPr dirty="0" sz="1450" spc="-10">
                <a:latin typeface="Times New Roman"/>
                <a:cs typeface="Times New Roman"/>
              </a:rPr>
              <a:t>Bell.</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said, ‘it seems as if we had been victimized </a:t>
            </a:r>
            <a:r>
              <a:rPr dirty="0" sz="1450" spc="-5">
                <a:latin typeface="Times New Roman"/>
                <a:cs typeface="Times New Roman"/>
              </a:rPr>
              <a:t>by a </a:t>
            </a:r>
            <a:r>
              <a:rPr dirty="0" sz="1450" spc="-20">
                <a:latin typeface="Times New Roman"/>
                <a:cs typeface="Times New Roman"/>
              </a:rPr>
              <a:t>swindler. </a:t>
            </a:r>
            <a:r>
              <a:rPr dirty="0" sz="1450" spc="-10">
                <a:latin typeface="Times New Roman"/>
                <a:cs typeface="Times New Roman"/>
              </a:rPr>
              <a:t>Pray  tell Mr Finsbury we shall </a:t>
            </a:r>
            <a:r>
              <a:rPr dirty="0" sz="1450" spc="-5">
                <a:latin typeface="Times New Roman"/>
                <a:cs typeface="Times New Roman"/>
              </a:rPr>
              <a:t>put </a:t>
            </a:r>
            <a:r>
              <a:rPr dirty="0" sz="1450" spc="-10">
                <a:latin typeface="Times New Roman"/>
                <a:cs typeface="Times New Roman"/>
              </a:rPr>
              <a:t>detectives </a:t>
            </a:r>
            <a:r>
              <a:rPr dirty="0" sz="1450" spc="-5">
                <a:latin typeface="Times New Roman"/>
                <a:cs typeface="Times New Roman"/>
              </a:rPr>
              <a:t>on </a:t>
            </a:r>
            <a:r>
              <a:rPr dirty="0" sz="1450" spc="-10">
                <a:latin typeface="Times New Roman"/>
                <a:cs typeface="Times New Roman"/>
              </a:rPr>
              <a:t>at once. As for this cheque </a:t>
            </a:r>
            <a:r>
              <a:rPr dirty="0" sz="1450" spc="-5">
                <a:latin typeface="Times New Roman"/>
                <a:cs typeface="Times New Roman"/>
              </a:rPr>
              <a:t>of  </a:t>
            </a:r>
            <a:r>
              <a:rPr dirty="0" sz="1450" spc="-10">
                <a:latin typeface="Times New Roman"/>
                <a:cs typeface="Times New Roman"/>
              </a:rPr>
              <a:t>yours, </a:t>
            </a:r>
            <a:r>
              <a:rPr dirty="0" sz="1450" spc="-5">
                <a:latin typeface="Times New Roman"/>
                <a:cs typeface="Times New Roman"/>
              </a:rPr>
              <a:t>I </a:t>
            </a:r>
            <a:r>
              <a:rPr dirty="0" sz="1450" spc="-10">
                <a:latin typeface="Times New Roman"/>
                <a:cs typeface="Times New Roman"/>
              </a:rPr>
              <a:t>regret that, owing to the way it was signed, the bank can hardly  consider it—what shall </a:t>
            </a:r>
            <a:r>
              <a:rPr dirty="0" sz="1450" spc="-5">
                <a:latin typeface="Times New Roman"/>
                <a:cs typeface="Times New Roman"/>
              </a:rPr>
              <a:t>I </a:t>
            </a:r>
            <a:r>
              <a:rPr dirty="0" sz="1450" spc="-10">
                <a:latin typeface="Times New Roman"/>
                <a:cs typeface="Times New Roman"/>
              </a:rPr>
              <a:t>say?—businesslike,’ and </a:t>
            </a:r>
            <a:r>
              <a:rPr dirty="0" sz="1450" spc="-5">
                <a:latin typeface="Times New Roman"/>
                <a:cs typeface="Times New Roman"/>
              </a:rPr>
              <a:t>he </a:t>
            </a:r>
            <a:r>
              <a:rPr dirty="0" sz="1450" spc="-10">
                <a:latin typeface="Times New Roman"/>
                <a:cs typeface="Times New Roman"/>
              </a:rPr>
              <a:t>returned the cheque  across the</a:t>
            </a:r>
            <a:r>
              <a:rPr dirty="0" sz="1450" spc="-5">
                <a:latin typeface="Times New Roman"/>
                <a:cs typeface="Times New Roman"/>
              </a:rPr>
              <a:t> </a:t>
            </a:r>
            <a:r>
              <a:rPr dirty="0" sz="1450" spc="-20">
                <a:latin typeface="Times New Roman"/>
                <a:cs typeface="Times New Roman"/>
              </a:rPr>
              <a:t>counter.</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Morris took it </a:t>
            </a:r>
            <a:r>
              <a:rPr dirty="0" sz="1450" spc="-5">
                <a:latin typeface="Times New Roman"/>
                <a:cs typeface="Times New Roman"/>
              </a:rPr>
              <a:t>up </a:t>
            </a:r>
            <a:r>
              <a:rPr dirty="0" sz="1450" spc="-10">
                <a:latin typeface="Times New Roman"/>
                <a:cs typeface="Times New Roman"/>
              </a:rPr>
              <a:t>mechanically; </a:t>
            </a:r>
            <a:r>
              <a:rPr dirty="0" sz="1450" spc="-5">
                <a:latin typeface="Times New Roman"/>
                <a:cs typeface="Times New Roman"/>
              </a:rPr>
              <a:t>he </a:t>
            </a:r>
            <a:r>
              <a:rPr dirty="0" sz="1450" spc="-10">
                <a:latin typeface="Times New Roman"/>
                <a:cs typeface="Times New Roman"/>
              </a:rPr>
              <a:t>was thinking </a:t>
            </a:r>
            <a:r>
              <a:rPr dirty="0" sz="1450" spc="-5">
                <a:latin typeface="Times New Roman"/>
                <a:cs typeface="Times New Roman"/>
              </a:rPr>
              <a:t>of </a:t>
            </a:r>
            <a:r>
              <a:rPr dirty="0" sz="1450" spc="-10">
                <a:latin typeface="Times New Roman"/>
                <a:cs typeface="Times New Roman"/>
              </a:rPr>
              <a:t>something very  different.</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‘In a—case </a:t>
            </a:r>
            <a:r>
              <a:rPr dirty="0" sz="1450" spc="-5">
                <a:latin typeface="Times New Roman"/>
                <a:cs typeface="Times New Roman"/>
              </a:rPr>
              <a:t>of this kind,’ he </a:t>
            </a:r>
            <a:r>
              <a:rPr dirty="0" sz="1450" spc="-10">
                <a:latin typeface="Times New Roman"/>
                <a:cs typeface="Times New Roman"/>
              </a:rPr>
              <a:t>began, ‘I believe the loss falls </a:t>
            </a:r>
            <a:r>
              <a:rPr dirty="0" sz="1450" spc="-5">
                <a:latin typeface="Times New Roman"/>
                <a:cs typeface="Times New Roman"/>
              </a:rPr>
              <a:t>on </a:t>
            </a:r>
            <a:r>
              <a:rPr dirty="0" sz="1450" spc="-10">
                <a:latin typeface="Times New Roman"/>
                <a:cs typeface="Times New Roman"/>
              </a:rPr>
              <a:t>us;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upon </a:t>
            </a:r>
            <a:r>
              <a:rPr dirty="0" sz="1450" spc="-10">
                <a:latin typeface="Times New Roman"/>
                <a:cs typeface="Times New Roman"/>
              </a:rPr>
              <a:t>my uncle and</a:t>
            </a:r>
            <a:r>
              <a:rPr dirty="0" sz="145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‘It does </a:t>
            </a:r>
            <a:r>
              <a:rPr dirty="0" sz="1450" spc="-5">
                <a:latin typeface="Times New Roman"/>
                <a:cs typeface="Times New Roman"/>
              </a:rPr>
              <a:t>not, </a:t>
            </a:r>
            <a:r>
              <a:rPr dirty="0" sz="1450" spc="-20">
                <a:latin typeface="Times New Roman"/>
                <a:cs typeface="Times New Roman"/>
              </a:rPr>
              <a:t>sir,’ </a:t>
            </a:r>
            <a:r>
              <a:rPr dirty="0" sz="1450" spc="-10">
                <a:latin typeface="Times New Roman"/>
                <a:cs typeface="Times New Roman"/>
              </a:rPr>
              <a:t>replied Mr Bell; ‘the bank is responsible, and the bank  will either recover the money </a:t>
            </a:r>
            <a:r>
              <a:rPr dirty="0" sz="1450" spc="-5">
                <a:latin typeface="Times New Roman"/>
                <a:cs typeface="Times New Roman"/>
              </a:rPr>
              <a:t>or </a:t>
            </a:r>
            <a:r>
              <a:rPr dirty="0" sz="1450" spc="-10">
                <a:latin typeface="Times New Roman"/>
                <a:cs typeface="Times New Roman"/>
              </a:rPr>
              <a:t>refund it, </a:t>
            </a:r>
            <a:r>
              <a:rPr dirty="0" sz="1450" spc="-5">
                <a:latin typeface="Times New Roman"/>
                <a:cs typeface="Times New Roman"/>
              </a:rPr>
              <a:t>you </a:t>
            </a:r>
            <a:r>
              <a:rPr dirty="0" sz="1450" spc="-10">
                <a:latin typeface="Times New Roman"/>
                <a:cs typeface="Times New Roman"/>
              </a:rPr>
              <a:t>may depend </a:t>
            </a:r>
            <a:r>
              <a:rPr dirty="0" sz="1450" spc="-5">
                <a:latin typeface="Times New Roman"/>
                <a:cs typeface="Times New Roman"/>
              </a:rPr>
              <a:t>on</a:t>
            </a:r>
            <a:r>
              <a:rPr dirty="0" sz="1450" spc="6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ct val="100000"/>
              </a:lnSpc>
              <a:spcBef>
                <a:spcPts val="725"/>
              </a:spcBef>
            </a:pPr>
            <a:r>
              <a:rPr dirty="0" sz="1450" spc="-20">
                <a:latin typeface="Times New Roman"/>
                <a:cs typeface="Times New Roman"/>
              </a:rPr>
              <a:t>Morris’s </a:t>
            </a:r>
            <a:r>
              <a:rPr dirty="0" sz="1450" spc="-10">
                <a:latin typeface="Times New Roman"/>
                <a:cs typeface="Times New Roman"/>
              </a:rPr>
              <a:t>face fell; then it was visited </a:t>
            </a:r>
            <a:r>
              <a:rPr dirty="0" sz="1450" spc="-5">
                <a:latin typeface="Times New Roman"/>
                <a:cs typeface="Times New Roman"/>
              </a:rPr>
              <a:t>by </a:t>
            </a:r>
            <a:r>
              <a:rPr dirty="0" sz="1450" spc="-10">
                <a:latin typeface="Times New Roman"/>
                <a:cs typeface="Times New Roman"/>
              </a:rPr>
              <a:t>another gleam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said, ‘you leave this entirely in my hands. I’ll sift the  </a:t>
            </a:r>
            <a:r>
              <a:rPr dirty="0" sz="1450" spc="-20">
                <a:latin typeface="Times New Roman"/>
                <a:cs typeface="Times New Roman"/>
              </a:rPr>
              <a:t>matter. </a:t>
            </a:r>
            <a:r>
              <a:rPr dirty="0" sz="1450" spc="-10">
                <a:latin typeface="Times New Roman"/>
                <a:cs typeface="Times New Roman"/>
              </a:rPr>
              <a:t>I’ve an idea, at any rate; and detectives,’ </a:t>
            </a:r>
            <a:r>
              <a:rPr dirty="0" sz="1450" spc="-5">
                <a:latin typeface="Times New Roman"/>
                <a:cs typeface="Times New Roman"/>
              </a:rPr>
              <a:t>he </a:t>
            </a:r>
            <a:r>
              <a:rPr dirty="0" sz="1450" spc="-10">
                <a:latin typeface="Times New Roman"/>
                <a:cs typeface="Times New Roman"/>
              </a:rPr>
              <a:t>added </a:t>
            </a:r>
            <a:r>
              <a:rPr dirty="0" sz="1450" spc="-15">
                <a:latin typeface="Times New Roman"/>
                <a:cs typeface="Times New Roman"/>
              </a:rPr>
              <a:t>appealingly, </a:t>
            </a:r>
            <a:r>
              <a:rPr dirty="0" sz="1450" spc="-10">
                <a:latin typeface="Times New Roman"/>
                <a:cs typeface="Times New Roman"/>
              </a:rPr>
              <a:t>‘are so  expensive.’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bank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it,’ returned Mr Judkin. ‘The bank stands to  lose between three and four thousand </a:t>
            </a:r>
            <a:r>
              <a:rPr dirty="0" sz="1450" spc="-5">
                <a:latin typeface="Times New Roman"/>
                <a:cs typeface="Times New Roman"/>
              </a:rPr>
              <a:t>pounds; </a:t>
            </a:r>
            <a:r>
              <a:rPr dirty="0" sz="1450" spc="-10">
                <a:latin typeface="Times New Roman"/>
                <a:cs typeface="Times New Roman"/>
              </a:rPr>
              <a:t>it will spend as much more if  </a:t>
            </a:r>
            <a:r>
              <a:rPr dirty="0" sz="1450" spc="-20">
                <a:latin typeface="Times New Roman"/>
                <a:cs typeface="Times New Roman"/>
              </a:rPr>
              <a:t>necessary. </a:t>
            </a:r>
            <a:r>
              <a:rPr dirty="0" sz="1450" spc="-10">
                <a:latin typeface="Times New Roman"/>
                <a:cs typeface="Times New Roman"/>
              </a:rPr>
              <a:t>An undiscovered </a:t>
            </a:r>
            <a:r>
              <a:rPr dirty="0" sz="1450" spc="-15">
                <a:latin typeface="Times New Roman"/>
                <a:cs typeface="Times New Roman"/>
              </a:rPr>
              <a:t>forger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permanent </a:t>
            </a:r>
            <a:r>
              <a:rPr dirty="0" sz="1450" spc="-20">
                <a:latin typeface="Times New Roman"/>
                <a:cs typeface="Times New Roman"/>
              </a:rPr>
              <a:t>danger. </a:t>
            </a:r>
            <a:r>
              <a:rPr dirty="0" sz="1450" spc="-70">
                <a:latin typeface="Times New Roman"/>
                <a:cs typeface="Times New Roman"/>
              </a:rPr>
              <a:t>We </a:t>
            </a:r>
            <a:r>
              <a:rPr dirty="0" sz="1450" spc="-10">
                <a:latin typeface="Times New Roman"/>
                <a:cs typeface="Times New Roman"/>
              </a:rPr>
              <a:t>shall clear it </a:t>
            </a:r>
            <a:r>
              <a:rPr dirty="0" sz="1450" spc="-5">
                <a:latin typeface="Times New Roman"/>
                <a:cs typeface="Times New Roman"/>
              </a:rPr>
              <a:t>up  </a:t>
            </a:r>
            <a:r>
              <a:rPr dirty="0" sz="1450" spc="-10">
                <a:latin typeface="Times New Roman"/>
                <a:cs typeface="Times New Roman"/>
              </a:rPr>
              <a:t>to the bottom, Mr Finsbury; set </a:t>
            </a:r>
            <a:r>
              <a:rPr dirty="0" sz="1450" spc="-5">
                <a:latin typeface="Times New Roman"/>
                <a:cs typeface="Times New Roman"/>
              </a:rPr>
              <a:t>your </a:t>
            </a:r>
            <a:r>
              <a:rPr dirty="0" sz="1450" spc="-10">
                <a:latin typeface="Times New Roman"/>
                <a:cs typeface="Times New Roman"/>
              </a:rPr>
              <a:t>mind at rest </a:t>
            </a:r>
            <a:r>
              <a:rPr dirty="0" sz="1450" spc="-5">
                <a:latin typeface="Times New Roman"/>
                <a:cs typeface="Times New Roman"/>
              </a:rPr>
              <a:t>on</a:t>
            </a:r>
            <a:r>
              <a:rPr dirty="0" sz="1450" spc="5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‘Then I’ll stand the loss,’ said Morris </a:t>
            </a:r>
            <a:r>
              <a:rPr dirty="0" sz="1450" spc="-20">
                <a:latin typeface="Times New Roman"/>
                <a:cs typeface="Times New Roman"/>
              </a:rPr>
              <a:t>boldly. </a:t>
            </a:r>
            <a:r>
              <a:rPr dirty="0" sz="1450" spc="-10">
                <a:latin typeface="Times New Roman"/>
                <a:cs typeface="Times New Roman"/>
              </a:rPr>
              <a:t>‘I order </a:t>
            </a:r>
            <a:r>
              <a:rPr dirty="0" sz="1450" spc="-5">
                <a:latin typeface="Times New Roman"/>
                <a:cs typeface="Times New Roman"/>
              </a:rPr>
              <a:t>you </a:t>
            </a:r>
            <a:r>
              <a:rPr dirty="0" sz="1450" spc="-10">
                <a:latin typeface="Times New Roman"/>
                <a:cs typeface="Times New Roman"/>
              </a:rPr>
              <a:t>to abandon the  search.’ He was determined that </a:t>
            </a:r>
            <a:r>
              <a:rPr dirty="0" sz="1450" spc="-5">
                <a:latin typeface="Times New Roman"/>
                <a:cs typeface="Times New Roman"/>
              </a:rPr>
              <a:t>no </a:t>
            </a:r>
            <a:r>
              <a:rPr dirty="0" sz="1450" spc="-10">
                <a:latin typeface="Times New Roman"/>
                <a:cs typeface="Times New Roman"/>
              </a:rPr>
              <a:t>enquiry should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made.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returned Mr Judkin, </a:t>
            </a:r>
            <a:r>
              <a:rPr dirty="0" sz="1450" spc="-5">
                <a:latin typeface="Times New Roman"/>
                <a:cs typeface="Times New Roman"/>
              </a:rPr>
              <a:t>‘but </a:t>
            </a:r>
            <a:r>
              <a:rPr dirty="0" sz="1450" spc="-10">
                <a:latin typeface="Times New Roman"/>
                <a:cs typeface="Times New Roman"/>
              </a:rPr>
              <a:t>we have nothing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in this </a:t>
            </a:r>
            <a:r>
              <a:rPr dirty="0" sz="1450" spc="-20">
                <a:latin typeface="Times New Roman"/>
                <a:cs typeface="Times New Roman"/>
              </a:rPr>
              <a:t>matter, </a:t>
            </a:r>
            <a:r>
              <a:rPr dirty="0" sz="1450" spc="-10">
                <a:latin typeface="Times New Roman"/>
                <a:cs typeface="Times New Roman"/>
              </a:rPr>
              <a:t>which is </a:t>
            </a:r>
            <a:r>
              <a:rPr dirty="0" sz="1450" spc="-5">
                <a:latin typeface="Times New Roman"/>
                <a:cs typeface="Times New Roman"/>
              </a:rPr>
              <a:t>one </a:t>
            </a:r>
            <a:r>
              <a:rPr dirty="0" sz="1450" spc="-10">
                <a:latin typeface="Times New Roman"/>
                <a:cs typeface="Times New Roman"/>
              </a:rPr>
              <a:t>between </a:t>
            </a:r>
            <a:r>
              <a:rPr dirty="0" sz="1450" spc="-5">
                <a:latin typeface="Times New Roman"/>
                <a:cs typeface="Times New Roman"/>
              </a:rPr>
              <a:t>your </a:t>
            </a:r>
            <a:r>
              <a:rPr dirty="0" sz="1450" spc="-10">
                <a:latin typeface="Times New Roman"/>
                <a:cs typeface="Times New Roman"/>
              </a:rPr>
              <a:t>uncle and ourselves. If </a:t>
            </a:r>
            <a:r>
              <a:rPr dirty="0" sz="1450" spc="-5">
                <a:latin typeface="Times New Roman"/>
                <a:cs typeface="Times New Roman"/>
              </a:rPr>
              <a:t>he  </a:t>
            </a:r>
            <a:r>
              <a:rPr dirty="0" sz="1450" spc="-10">
                <a:latin typeface="Times New Roman"/>
                <a:cs typeface="Times New Roman"/>
              </a:rPr>
              <a:t>should take this opinion, and will either come here himself </a:t>
            </a:r>
            <a:r>
              <a:rPr dirty="0" sz="1450" spc="-5">
                <a:latin typeface="Times New Roman"/>
                <a:cs typeface="Times New Roman"/>
              </a:rPr>
              <a:t>or </a:t>
            </a:r>
            <a:r>
              <a:rPr dirty="0" sz="1450" spc="-10">
                <a:latin typeface="Times New Roman"/>
                <a:cs typeface="Times New Roman"/>
              </a:rPr>
              <a:t>let me see him  in his</a:t>
            </a:r>
            <a:r>
              <a:rPr dirty="0" sz="1450" spc="-5">
                <a:latin typeface="Times New Roman"/>
                <a:cs typeface="Times New Roman"/>
              </a:rPr>
              <a:t> </a:t>
            </a:r>
            <a:r>
              <a:rPr dirty="0" sz="1450" spc="-10">
                <a:latin typeface="Times New Roman"/>
                <a:cs typeface="Times New Roman"/>
              </a:rPr>
              <a:t>sick-room—’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‘Quite impossible,’ cried</a:t>
            </a:r>
            <a:r>
              <a:rPr dirty="0" sz="1450" spc="-10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8255" indent="255904">
              <a:lnSpc>
                <a:spcPts val="1730"/>
              </a:lnSpc>
              <a:spcBef>
                <a:spcPts val="844"/>
              </a:spcBef>
            </a:pP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see,’ said Mr Judkin, ‘how my hands are tied. The whole  </a:t>
            </a:r>
            <a:r>
              <a:rPr dirty="0" sz="1450" spc="-15">
                <a:latin typeface="Times New Roman"/>
                <a:cs typeface="Times New Roman"/>
              </a:rPr>
              <a:t>affair </a:t>
            </a:r>
            <a:r>
              <a:rPr dirty="0" sz="1450" spc="-10">
                <a:latin typeface="Times New Roman"/>
                <a:cs typeface="Times New Roman"/>
              </a:rPr>
              <a:t>must </a:t>
            </a:r>
            <a:r>
              <a:rPr dirty="0" sz="1450" spc="-5">
                <a:latin typeface="Times New Roman"/>
                <a:cs typeface="Times New Roman"/>
              </a:rPr>
              <a:t>go </a:t>
            </a:r>
            <a:r>
              <a:rPr dirty="0" sz="1450" spc="-10">
                <a:latin typeface="Times New Roman"/>
                <a:cs typeface="Times New Roman"/>
              </a:rPr>
              <a:t>at once into the hands </a:t>
            </a:r>
            <a:r>
              <a:rPr dirty="0" sz="1450" spc="-5">
                <a:latin typeface="Times New Roman"/>
                <a:cs typeface="Times New Roman"/>
              </a:rPr>
              <a:t>of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police.’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Morris mechanically folded the cheque and restored it to his</a:t>
            </a:r>
            <a:r>
              <a:rPr dirty="0" sz="1450" spc="120">
                <a:latin typeface="Times New Roman"/>
                <a:cs typeface="Times New Roman"/>
              </a:rPr>
              <a:t> </a:t>
            </a:r>
            <a:r>
              <a:rPr dirty="0" sz="1450" spc="-10">
                <a:latin typeface="Times New Roman"/>
                <a:cs typeface="Times New Roman"/>
              </a:rPr>
              <a:t>pocket—  </a:t>
            </a:r>
            <a:r>
              <a:rPr dirty="0" sz="1450" spc="-5">
                <a:latin typeface="Times New Roman"/>
                <a:cs typeface="Times New Roman"/>
              </a:rPr>
              <a:t>book.</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contingent interest in the tontine, already quite </a:t>
            </a:r>
            <a:r>
              <a:rPr dirty="0" sz="1450" spc="-5">
                <a:latin typeface="Times New Roman"/>
                <a:cs typeface="Times New Roman"/>
              </a:rPr>
              <a:t>a </a:t>
            </a:r>
            <a:r>
              <a:rPr dirty="0" sz="1450" spc="-10">
                <a:latin typeface="Times New Roman"/>
                <a:cs typeface="Times New Roman"/>
              </a:rPr>
              <a:t>hopeful speculation. On the  </a:t>
            </a:r>
            <a:r>
              <a:rPr dirty="0" sz="1450" spc="-20">
                <a:latin typeface="Times New Roman"/>
                <a:cs typeface="Times New Roman"/>
              </a:rPr>
              <a:t>other, </a:t>
            </a:r>
            <a:r>
              <a:rPr dirty="0" sz="1450" spc="-10">
                <a:latin typeface="Times New Roman"/>
                <a:cs typeface="Times New Roman"/>
              </a:rPr>
              <a:t>Morris agreed to harbour his uncle and Miss Hazeltine (who had come  to grief with the rest), and to pay to each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one pound a </a:t>
            </a:r>
            <a:r>
              <a:rPr dirty="0" sz="1450" spc="-10">
                <a:latin typeface="Times New Roman"/>
                <a:cs typeface="Times New Roman"/>
              </a:rPr>
              <a:t>month as  </a:t>
            </a:r>
            <a:r>
              <a:rPr dirty="0" sz="1450" spc="-15">
                <a:latin typeface="Times New Roman"/>
                <a:cs typeface="Times New Roman"/>
              </a:rPr>
              <a:t>pocket-money. </a:t>
            </a:r>
            <a:r>
              <a:rPr dirty="0" sz="1450" spc="-10">
                <a:latin typeface="Times New Roman"/>
                <a:cs typeface="Times New Roman"/>
              </a:rPr>
              <a:t>The allowance was amply sufficient for the old man; it scarce  appears how Miss Hazeltine contrived to dress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she </a:t>
            </a:r>
            <a:r>
              <a:rPr dirty="0" sz="1450" spc="-5">
                <a:latin typeface="Times New Roman"/>
                <a:cs typeface="Times New Roman"/>
              </a:rPr>
              <a:t>did, </a:t>
            </a:r>
            <a:r>
              <a:rPr dirty="0" sz="1450" spc="-10">
                <a:latin typeface="Times New Roman"/>
                <a:cs typeface="Times New Roman"/>
              </a:rPr>
              <a:t>and, what  is more, she never complained. She was, indeed, sincerely attached to her  incompetent guardian. He had never been </a:t>
            </a:r>
            <a:r>
              <a:rPr dirty="0" sz="1450" spc="-5">
                <a:latin typeface="Times New Roman"/>
                <a:cs typeface="Times New Roman"/>
              </a:rPr>
              <a:t>unkind; </a:t>
            </a:r>
            <a:r>
              <a:rPr dirty="0" sz="1450" spc="-10">
                <a:latin typeface="Times New Roman"/>
                <a:cs typeface="Times New Roman"/>
              </a:rPr>
              <a:t>his age spoke for him  loudly; there was something appealing in his whole-souled quest </a:t>
            </a:r>
            <a:r>
              <a:rPr dirty="0" sz="1450" spc="-5">
                <a:latin typeface="Times New Roman"/>
                <a:cs typeface="Times New Roman"/>
              </a:rPr>
              <a:t>of </a:t>
            </a:r>
            <a:r>
              <a:rPr dirty="0" sz="1450" spc="-10">
                <a:latin typeface="Times New Roman"/>
                <a:cs typeface="Times New Roman"/>
              </a:rPr>
              <a:t>knowledge  and innocent delight in the smallest mark </a:t>
            </a:r>
            <a:r>
              <a:rPr dirty="0" sz="1450" spc="-5">
                <a:latin typeface="Times New Roman"/>
                <a:cs typeface="Times New Roman"/>
              </a:rPr>
              <a:t>of </a:t>
            </a:r>
            <a:r>
              <a:rPr dirty="0" sz="1450" spc="-10">
                <a:latin typeface="Times New Roman"/>
                <a:cs typeface="Times New Roman"/>
              </a:rPr>
              <a:t>admiration; and, though the  lawyer had warned her she was being sacrificed, Julia had refused to add to  the perplexities </a:t>
            </a:r>
            <a:r>
              <a:rPr dirty="0" sz="1450" spc="-5">
                <a:latin typeface="Times New Roman"/>
                <a:cs typeface="Times New Roman"/>
              </a:rPr>
              <a:t>of </a:t>
            </a:r>
            <a:r>
              <a:rPr dirty="0" sz="1450" spc="-10">
                <a:latin typeface="Times New Roman"/>
                <a:cs typeface="Times New Roman"/>
              </a:rPr>
              <a:t>Uncle</a:t>
            </a:r>
            <a:r>
              <a:rPr dirty="0" sz="1450">
                <a:latin typeface="Times New Roman"/>
                <a:cs typeface="Times New Roman"/>
              </a:rPr>
              <a:t> </a:t>
            </a:r>
            <a:r>
              <a:rPr dirty="0" sz="1450" spc="-10">
                <a:latin typeface="Times New Roman"/>
                <a:cs typeface="Times New Roman"/>
              </a:rPr>
              <a:t>Joseph.</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dreary house in John Street, </a:t>
            </a:r>
            <a:r>
              <a:rPr dirty="0" sz="1450" spc="-20">
                <a:latin typeface="Times New Roman"/>
                <a:cs typeface="Times New Roman"/>
              </a:rPr>
              <a:t>Bloomsbury, </a:t>
            </a:r>
            <a:r>
              <a:rPr dirty="0" sz="1450" spc="-10">
                <a:latin typeface="Times New Roman"/>
                <a:cs typeface="Times New Roman"/>
              </a:rPr>
              <a:t>these four dwelt  together; </a:t>
            </a:r>
            <a:r>
              <a:rPr dirty="0" sz="1450" spc="-5">
                <a:latin typeface="Times New Roman"/>
                <a:cs typeface="Times New Roman"/>
              </a:rPr>
              <a:t>a </a:t>
            </a:r>
            <a:r>
              <a:rPr dirty="0" sz="1450" spc="-10">
                <a:latin typeface="Times New Roman"/>
                <a:cs typeface="Times New Roman"/>
              </a:rPr>
              <a:t>family in appearance, in reality </a:t>
            </a:r>
            <a:r>
              <a:rPr dirty="0" sz="1450" spc="-5">
                <a:latin typeface="Times New Roman"/>
                <a:cs typeface="Times New Roman"/>
              </a:rPr>
              <a:t>a </a:t>
            </a:r>
            <a:r>
              <a:rPr dirty="0" sz="1450" spc="-10">
                <a:latin typeface="Times New Roman"/>
                <a:cs typeface="Times New Roman"/>
              </a:rPr>
              <a:t>financial association. Julia and  Uncle Joseph were, </a:t>
            </a:r>
            <a:r>
              <a:rPr dirty="0" sz="1450" spc="-5">
                <a:latin typeface="Times New Roman"/>
                <a:cs typeface="Times New Roman"/>
              </a:rPr>
              <a:t>of </a:t>
            </a:r>
            <a:r>
              <a:rPr dirty="0" sz="1450" spc="-10">
                <a:latin typeface="Times New Roman"/>
                <a:cs typeface="Times New Roman"/>
              </a:rPr>
              <a:t>course, slaves; </a:t>
            </a:r>
            <a:r>
              <a:rPr dirty="0" sz="1450" spc="-5">
                <a:latin typeface="Times New Roman"/>
                <a:cs typeface="Times New Roman"/>
              </a:rPr>
              <a:t>John, a </a:t>
            </a:r>
            <a:r>
              <a:rPr dirty="0" sz="1450" spc="-10">
                <a:latin typeface="Times New Roman"/>
                <a:cs typeface="Times New Roman"/>
              </a:rPr>
              <a:t>gentle man with </a:t>
            </a:r>
            <a:r>
              <a:rPr dirty="0" sz="1450" spc="-5">
                <a:latin typeface="Times New Roman"/>
                <a:cs typeface="Times New Roman"/>
              </a:rPr>
              <a:t>a </a:t>
            </a:r>
            <a:r>
              <a:rPr dirty="0" sz="1450" spc="-10">
                <a:latin typeface="Times New Roman"/>
                <a:cs typeface="Times New Roman"/>
              </a:rPr>
              <a:t>taste for the  banjo, the music-hall, the Gaiety </a:t>
            </a:r>
            <a:r>
              <a:rPr dirty="0" sz="1450" spc="-20">
                <a:latin typeface="Times New Roman"/>
                <a:cs typeface="Times New Roman"/>
              </a:rPr>
              <a:t>bar, </a:t>
            </a:r>
            <a:r>
              <a:rPr dirty="0" sz="1450" spc="-10">
                <a:latin typeface="Times New Roman"/>
                <a:cs typeface="Times New Roman"/>
              </a:rPr>
              <a:t>and the sporting papers, must have been  anywhere </a:t>
            </a:r>
            <a:r>
              <a:rPr dirty="0" sz="1450" spc="-5">
                <a:latin typeface="Times New Roman"/>
                <a:cs typeface="Times New Roman"/>
              </a:rPr>
              <a:t>a </a:t>
            </a:r>
            <a:r>
              <a:rPr dirty="0" sz="1450" spc="-10">
                <a:latin typeface="Times New Roman"/>
                <a:cs typeface="Times New Roman"/>
              </a:rPr>
              <a:t>secondary figure; and the cares and delights </a:t>
            </a:r>
            <a:r>
              <a:rPr dirty="0" sz="1450" spc="-5">
                <a:latin typeface="Times New Roman"/>
                <a:cs typeface="Times New Roman"/>
              </a:rPr>
              <a:t>of </a:t>
            </a:r>
            <a:r>
              <a:rPr dirty="0" sz="1450" spc="-10">
                <a:latin typeface="Times New Roman"/>
                <a:cs typeface="Times New Roman"/>
              </a:rPr>
              <a:t>empire devolved  entirely </a:t>
            </a:r>
            <a:r>
              <a:rPr dirty="0" sz="1450" spc="-5">
                <a:latin typeface="Times New Roman"/>
                <a:cs typeface="Times New Roman"/>
              </a:rPr>
              <a:t>upon </a:t>
            </a:r>
            <a:r>
              <a:rPr dirty="0" sz="1450" spc="-10">
                <a:latin typeface="Times New Roman"/>
                <a:cs typeface="Times New Roman"/>
              </a:rPr>
              <a:t>Morris. That these are inextricably intermixed is </a:t>
            </a:r>
            <a:r>
              <a:rPr dirty="0" sz="1450" spc="-5">
                <a:latin typeface="Times New Roman"/>
                <a:cs typeface="Times New Roman"/>
              </a:rPr>
              <a:t>one of </a:t>
            </a:r>
            <a:r>
              <a:rPr dirty="0" sz="1450" spc="-10">
                <a:latin typeface="Times New Roman"/>
                <a:cs typeface="Times New Roman"/>
              </a:rPr>
              <a:t>the  commonplaces with which the bland essayist consoles the incompetent and the  obscure, </a:t>
            </a:r>
            <a:r>
              <a:rPr dirty="0" sz="1450" spc="-5">
                <a:latin typeface="Times New Roman"/>
                <a:cs typeface="Times New Roman"/>
              </a:rPr>
              <a:t>but </a:t>
            </a:r>
            <a:r>
              <a:rPr dirty="0" sz="1450" spc="-10">
                <a:latin typeface="Times New Roman"/>
                <a:cs typeface="Times New Roman"/>
              </a:rPr>
              <a:t>in the case </a:t>
            </a:r>
            <a:r>
              <a:rPr dirty="0" sz="1450" spc="-5">
                <a:latin typeface="Times New Roman"/>
                <a:cs typeface="Times New Roman"/>
              </a:rPr>
              <a:t>of </a:t>
            </a:r>
            <a:r>
              <a:rPr dirty="0" sz="1450" spc="-10">
                <a:latin typeface="Times New Roman"/>
                <a:cs typeface="Times New Roman"/>
              </a:rPr>
              <a:t>Morris the bitter must have </a:t>
            </a:r>
            <a:r>
              <a:rPr dirty="0" sz="1450" spc="-15">
                <a:latin typeface="Times New Roman"/>
                <a:cs typeface="Times New Roman"/>
              </a:rPr>
              <a:t>largely </a:t>
            </a:r>
            <a:r>
              <a:rPr dirty="0" sz="1450" spc="-10">
                <a:latin typeface="Times New Roman"/>
                <a:cs typeface="Times New Roman"/>
              </a:rPr>
              <a:t>outweighed the  sweet. He grudged </a:t>
            </a:r>
            <a:r>
              <a:rPr dirty="0" sz="1450" spc="-5">
                <a:latin typeface="Times New Roman"/>
                <a:cs typeface="Times New Roman"/>
              </a:rPr>
              <a:t>no </a:t>
            </a:r>
            <a:r>
              <a:rPr dirty="0" sz="1450" spc="-10">
                <a:latin typeface="Times New Roman"/>
                <a:cs typeface="Times New Roman"/>
              </a:rPr>
              <a:t>trouble to himself, </a:t>
            </a:r>
            <a:r>
              <a:rPr dirty="0" sz="1450" spc="-5">
                <a:latin typeface="Times New Roman"/>
                <a:cs typeface="Times New Roman"/>
              </a:rPr>
              <a:t>he </a:t>
            </a:r>
            <a:r>
              <a:rPr dirty="0" sz="1450" spc="-10">
                <a:latin typeface="Times New Roman"/>
                <a:cs typeface="Times New Roman"/>
              </a:rPr>
              <a:t>spared </a:t>
            </a:r>
            <a:r>
              <a:rPr dirty="0" sz="1450" spc="-5">
                <a:latin typeface="Times New Roman"/>
                <a:cs typeface="Times New Roman"/>
              </a:rPr>
              <a:t>none </a:t>
            </a:r>
            <a:r>
              <a:rPr dirty="0" sz="1450" spc="-10">
                <a:latin typeface="Times New Roman"/>
                <a:cs typeface="Times New Roman"/>
              </a:rPr>
              <a:t>to others; </a:t>
            </a:r>
            <a:r>
              <a:rPr dirty="0" sz="1450" spc="-5">
                <a:latin typeface="Times New Roman"/>
                <a:cs typeface="Times New Roman"/>
              </a:rPr>
              <a:t>he </a:t>
            </a:r>
            <a:r>
              <a:rPr dirty="0" sz="1450" spc="-10">
                <a:latin typeface="Times New Roman"/>
                <a:cs typeface="Times New Roman"/>
              </a:rPr>
              <a:t>called  the servants in the morning, </a:t>
            </a:r>
            <a:r>
              <a:rPr dirty="0" sz="1450" spc="-5">
                <a:latin typeface="Times New Roman"/>
                <a:cs typeface="Times New Roman"/>
              </a:rPr>
              <a:t>he </a:t>
            </a:r>
            <a:r>
              <a:rPr dirty="0" sz="1450" spc="-10">
                <a:latin typeface="Times New Roman"/>
                <a:cs typeface="Times New Roman"/>
              </a:rPr>
              <a:t>served </a:t>
            </a:r>
            <a:r>
              <a:rPr dirty="0" sz="1450" spc="-5">
                <a:latin typeface="Times New Roman"/>
                <a:cs typeface="Times New Roman"/>
              </a:rPr>
              <a:t>out </a:t>
            </a:r>
            <a:r>
              <a:rPr dirty="0" sz="1450" spc="-10">
                <a:latin typeface="Times New Roman"/>
                <a:cs typeface="Times New Roman"/>
              </a:rPr>
              <a:t>the stores with his own hand, </a:t>
            </a:r>
            <a:r>
              <a:rPr dirty="0" sz="1450" spc="-5">
                <a:latin typeface="Times New Roman"/>
                <a:cs typeface="Times New Roman"/>
              </a:rPr>
              <a:t>he  </a:t>
            </a:r>
            <a:r>
              <a:rPr dirty="0" sz="1450" spc="-10">
                <a:latin typeface="Times New Roman"/>
                <a:cs typeface="Times New Roman"/>
              </a:rPr>
              <a:t>took soundings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sherry, </a:t>
            </a:r>
            <a:r>
              <a:rPr dirty="0" sz="1450" spc="-5">
                <a:latin typeface="Times New Roman"/>
                <a:cs typeface="Times New Roman"/>
              </a:rPr>
              <a:t>he </a:t>
            </a:r>
            <a:r>
              <a:rPr dirty="0" sz="1450" spc="-10">
                <a:latin typeface="Times New Roman"/>
                <a:cs typeface="Times New Roman"/>
              </a:rPr>
              <a:t>numbered the remainder biscuits; painful  scenes took place over the weekly bills, and the cook was frequently  impeached, and the tradespeople came and hectored with him in the back  parlour </a:t>
            </a:r>
            <a:r>
              <a:rPr dirty="0" sz="1450" spc="-5">
                <a:latin typeface="Times New Roman"/>
                <a:cs typeface="Times New Roman"/>
              </a:rPr>
              <a:t>upon a </a:t>
            </a:r>
            <a:r>
              <a:rPr dirty="0" sz="1450" spc="-10">
                <a:latin typeface="Times New Roman"/>
                <a:cs typeface="Times New Roman"/>
              </a:rPr>
              <a:t>question </a:t>
            </a:r>
            <a:r>
              <a:rPr dirty="0" sz="1450" spc="-5">
                <a:latin typeface="Times New Roman"/>
                <a:cs typeface="Times New Roman"/>
              </a:rPr>
              <a:t>of </a:t>
            </a:r>
            <a:r>
              <a:rPr dirty="0" sz="1450" spc="-10">
                <a:latin typeface="Times New Roman"/>
                <a:cs typeface="Times New Roman"/>
              </a:rPr>
              <a:t>three farthings. The superficial might have deemed  him </a:t>
            </a:r>
            <a:r>
              <a:rPr dirty="0" sz="1450" spc="-5">
                <a:latin typeface="Times New Roman"/>
                <a:cs typeface="Times New Roman"/>
              </a:rPr>
              <a:t>a </a:t>
            </a:r>
            <a:r>
              <a:rPr dirty="0" sz="1450" spc="-10">
                <a:latin typeface="Times New Roman"/>
                <a:cs typeface="Times New Roman"/>
              </a:rPr>
              <a:t>miser; in his own eyes </a:t>
            </a:r>
            <a:r>
              <a:rPr dirty="0" sz="1450" spc="-5">
                <a:latin typeface="Times New Roman"/>
                <a:cs typeface="Times New Roman"/>
              </a:rPr>
              <a:t>he </a:t>
            </a:r>
            <a:r>
              <a:rPr dirty="0" sz="1450" spc="-10">
                <a:latin typeface="Times New Roman"/>
                <a:cs typeface="Times New Roman"/>
              </a:rPr>
              <a:t>was simply </a:t>
            </a:r>
            <a:r>
              <a:rPr dirty="0" sz="1450" spc="-5">
                <a:latin typeface="Times New Roman"/>
                <a:cs typeface="Times New Roman"/>
              </a:rPr>
              <a:t>a </a:t>
            </a:r>
            <a:r>
              <a:rPr dirty="0" sz="1450" spc="-10">
                <a:latin typeface="Times New Roman"/>
                <a:cs typeface="Times New Roman"/>
              </a:rPr>
              <a:t>man who had been defrauded;  the world owed him seven thousand eight hundred </a:t>
            </a:r>
            <a:r>
              <a:rPr dirty="0" sz="1450" spc="-5">
                <a:latin typeface="Times New Roman"/>
                <a:cs typeface="Times New Roman"/>
              </a:rPr>
              <a:t>pounds,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intended  that the world should</a:t>
            </a:r>
            <a:r>
              <a:rPr dirty="0" sz="1450" spc="5">
                <a:latin typeface="Times New Roman"/>
                <a:cs typeface="Times New Roman"/>
              </a:rPr>
              <a:t> </a:t>
            </a:r>
            <a:r>
              <a:rPr dirty="0" sz="1450" spc="-30">
                <a:latin typeface="Times New Roman"/>
                <a:cs typeface="Times New Roman"/>
              </a:rPr>
              <a:t>pay.</a:t>
            </a:r>
            <a:endParaRPr sz="1450">
              <a:latin typeface="Times New Roman"/>
              <a:cs typeface="Times New Roman"/>
            </a:endParaRPr>
          </a:p>
          <a:p>
            <a:pPr algn="just" marL="12700" marR="5715" indent="255904">
              <a:lnSpc>
                <a:spcPts val="1730"/>
              </a:lnSpc>
              <a:spcBef>
                <a:spcPts val="690"/>
              </a:spcBef>
            </a:pPr>
            <a:r>
              <a:rPr dirty="0" sz="1450" spc="-10">
                <a:latin typeface="Times New Roman"/>
                <a:cs typeface="Times New Roman"/>
              </a:rPr>
              <a:t>But it was in his dealings with Joseph that </a:t>
            </a:r>
            <a:r>
              <a:rPr dirty="0" sz="1450" spc="-20">
                <a:latin typeface="Times New Roman"/>
                <a:cs typeface="Times New Roman"/>
              </a:rPr>
              <a:t>Morris’s </a:t>
            </a:r>
            <a:r>
              <a:rPr dirty="0" sz="1450" spc="-10">
                <a:latin typeface="Times New Roman"/>
                <a:cs typeface="Times New Roman"/>
              </a:rPr>
              <a:t>character particularly  shone. His uncle was </a:t>
            </a:r>
            <a:r>
              <a:rPr dirty="0" sz="1450" spc="-5">
                <a:latin typeface="Times New Roman"/>
                <a:cs typeface="Times New Roman"/>
              </a:rPr>
              <a:t>a </a:t>
            </a:r>
            <a:r>
              <a:rPr dirty="0" sz="1450" spc="-10">
                <a:latin typeface="Times New Roman"/>
                <a:cs typeface="Times New Roman"/>
              </a:rPr>
              <a:t>rather gambling stock in which </a:t>
            </a:r>
            <a:r>
              <a:rPr dirty="0" sz="1450" spc="-5">
                <a:latin typeface="Times New Roman"/>
                <a:cs typeface="Times New Roman"/>
              </a:rPr>
              <a:t>he </a:t>
            </a:r>
            <a:r>
              <a:rPr dirty="0" sz="1450" spc="-10">
                <a:latin typeface="Times New Roman"/>
                <a:cs typeface="Times New Roman"/>
              </a:rPr>
              <a:t>had invested  heavily; and </a:t>
            </a:r>
            <a:r>
              <a:rPr dirty="0" sz="1450" spc="-5">
                <a:latin typeface="Times New Roman"/>
                <a:cs typeface="Times New Roman"/>
              </a:rPr>
              <a:t>he </a:t>
            </a:r>
            <a:r>
              <a:rPr dirty="0" sz="1450" spc="-10">
                <a:latin typeface="Times New Roman"/>
                <a:cs typeface="Times New Roman"/>
              </a:rPr>
              <a:t>spared </a:t>
            </a:r>
            <a:r>
              <a:rPr dirty="0" sz="1450" spc="-5">
                <a:latin typeface="Times New Roman"/>
                <a:cs typeface="Times New Roman"/>
              </a:rPr>
              <a:t>no </a:t>
            </a:r>
            <a:r>
              <a:rPr dirty="0" sz="1450" spc="-10">
                <a:latin typeface="Times New Roman"/>
                <a:cs typeface="Times New Roman"/>
              </a:rPr>
              <a:t>pains in nursing the </a:t>
            </a:r>
            <a:r>
              <a:rPr dirty="0" sz="1450" spc="-20">
                <a:latin typeface="Times New Roman"/>
                <a:cs typeface="Times New Roman"/>
              </a:rPr>
              <a:t>security. </a:t>
            </a:r>
            <a:r>
              <a:rPr dirty="0" sz="1450" spc="-10">
                <a:latin typeface="Times New Roman"/>
                <a:cs typeface="Times New Roman"/>
              </a:rPr>
              <a:t>The old man was seen  monthly </a:t>
            </a:r>
            <a:r>
              <a:rPr dirty="0" sz="1450" spc="-5">
                <a:latin typeface="Times New Roman"/>
                <a:cs typeface="Times New Roman"/>
              </a:rPr>
              <a:t>by a </a:t>
            </a:r>
            <a:r>
              <a:rPr dirty="0" sz="1450" spc="-10">
                <a:latin typeface="Times New Roman"/>
                <a:cs typeface="Times New Roman"/>
              </a:rPr>
              <a:t>physician, whether </a:t>
            </a:r>
            <a:r>
              <a:rPr dirty="0" sz="1450" spc="-5">
                <a:latin typeface="Times New Roman"/>
                <a:cs typeface="Times New Roman"/>
              </a:rPr>
              <a:t>he </a:t>
            </a:r>
            <a:r>
              <a:rPr dirty="0" sz="1450" spc="-10">
                <a:latin typeface="Times New Roman"/>
                <a:cs typeface="Times New Roman"/>
              </a:rPr>
              <a:t>was well </a:t>
            </a:r>
            <a:r>
              <a:rPr dirty="0" sz="1450" spc="-5">
                <a:latin typeface="Times New Roman"/>
                <a:cs typeface="Times New Roman"/>
              </a:rPr>
              <a:t>or </a:t>
            </a:r>
            <a:r>
              <a:rPr dirty="0" sz="1450" spc="-10">
                <a:latin typeface="Times New Roman"/>
                <a:cs typeface="Times New Roman"/>
              </a:rPr>
              <a:t>ill. His diet, his raiment, his  occasional outings, now to Brighton, now to Bournemouth, were doled </a:t>
            </a:r>
            <a:r>
              <a:rPr dirty="0" sz="1450" spc="-5">
                <a:latin typeface="Times New Roman"/>
                <a:cs typeface="Times New Roman"/>
              </a:rPr>
              <a:t>out </a:t>
            </a:r>
            <a:r>
              <a:rPr dirty="0" sz="1450" spc="-10">
                <a:latin typeface="Times New Roman"/>
                <a:cs typeface="Times New Roman"/>
              </a:rPr>
              <a:t>to  him like pap to infants. In bad weather </a:t>
            </a:r>
            <a:r>
              <a:rPr dirty="0" sz="1450" spc="-5">
                <a:latin typeface="Times New Roman"/>
                <a:cs typeface="Times New Roman"/>
              </a:rPr>
              <a:t>he </a:t>
            </a:r>
            <a:r>
              <a:rPr dirty="0" sz="1450" spc="-10">
                <a:latin typeface="Times New Roman"/>
                <a:cs typeface="Times New Roman"/>
              </a:rPr>
              <a:t>must keep the house. In </a:t>
            </a:r>
            <a:r>
              <a:rPr dirty="0" sz="1450" spc="-5">
                <a:latin typeface="Times New Roman"/>
                <a:cs typeface="Times New Roman"/>
              </a:rPr>
              <a:t>good  </a:t>
            </a:r>
            <a:r>
              <a:rPr dirty="0" sz="1450" spc="-15">
                <a:latin typeface="Times New Roman"/>
                <a:cs typeface="Times New Roman"/>
              </a:rPr>
              <a:t>weather, </a:t>
            </a:r>
            <a:r>
              <a:rPr dirty="0" sz="1450" spc="-5">
                <a:latin typeface="Times New Roman"/>
                <a:cs typeface="Times New Roman"/>
              </a:rPr>
              <a:t>by </a:t>
            </a:r>
            <a:r>
              <a:rPr dirty="0" sz="1450" spc="-10">
                <a:latin typeface="Times New Roman"/>
                <a:cs typeface="Times New Roman"/>
              </a:rPr>
              <a:t>half-past nine,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ready in the hall; Morris would see that  </a:t>
            </a:r>
            <a:r>
              <a:rPr dirty="0" sz="1450" spc="-5">
                <a:latin typeface="Times New Roman"/>
                <a:cs typeface="Times New Roman"/>
              </a:rPr>
              <a:t>he </a:t>
            </a:r>
            <a:r>
              <a:rPr dirty="0" sz="1450" spc="-10">
                <a:latin typeface="Times New Roman"/>
                <a:cs typeface="Times New Roman"/>
              </a:rPr>
              <a:t>had gloves and that his shoes were </a:t>
            </a:r>
            <a:r>
              <a:rPr dirty="0" sz="1450" spc="-5">
                <a:latin typeface="Times New Roman"/>
                <a:cs typeface="Times New Roman"/>
              </a:rPr>
              <a:t>sound; </a:t>
            </a:r>
            <a:r>
              <a:rPr dirty="0" sz="1450" spc="-10">
                <a:latin typeface="Times New Roman"/>
                <a:cs typeface="Times New Roman"/>
              </a:rPr>
              <a:t>and the pair would start for the  leather business arm in arm. The way there was probably dreary </a:t>
            </a:r>
            <a:r>
              <a:rPr dirty="0" sz="1450" spc="-5">
                <a:latin typeface="Times New Roman"/>
                <a:cs typeface="Times New Roman"/>
              </a:rPr>
              <a:t>enough, </a:t>
            </a:r>
            <a:r>
              <a:rPr dirty="0" sz="1450" spc="-10">
                <a:latin typeface="Times New Roman"/>
                <a:cs typeface="Times New Roman"/>
              </a:rPr>
              <a:t>for  there was </a:t>
            </a:r>
            <a:r>
              <a:rPr dirty="0" sz="1450" spc="-5">
                <a:latin typeface="Times New Roman"/>
                <a:cs typeface="Times New Roman"/>
              </a:rPr>
              <a:t>no </a:t>
            </a:r>
            <a:r>
              <a:rPr dirty="0" sz="1450" spc="-10">
                <a:latin typeface="Times New Roman"/>
                <a:cs typeface="Times New Roman"/>
              </a:rPr>
              <a:t>pretence </a:t>
            </a:r>
            <a:r>
              <a:rPr dirty="0" sz="1450" spc="-5">
                <a:latin typeface="Times New Roman"/>
                <a:cs typeface="Times New Roman"/>
              </a:rPr>
              <a:t>of </a:t>
            </a:r>
            <a:r>
              <a:rPr dirty="0" sz="1450" spc="-10">
                <a:latin typeface="Times New Roman"/>
                <a:cs typeface="Times New Roman"/>
              </a:rPr>
              <a:t>friendly feeling; Morris had never ceased to upbraid  his guardian with his defalcation and to lament the burthen </a:t>
            </a:r>
            <a:r>
              <a:rPr dirty="0" sz="1450" spc="-5">
                <a:latin typeface="Times New Roman"/>
                <a:cs typeface="Times New Roman"/>
              </a:rPr>
              <a:t>of </a:t>
            </a:r>
            <a:r>
              <a:rPr dirty="0" sz="1450" spc="-10">
                <a:latin typeface="Times New Roman"/>
                <a:cs typeface="Times New Roman"/>
              </a:rPr>
              <a:t>Miss Hazeltine;  and Joseph, though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mild enough soul, regarded his nephew with  something very near akin to hatred. But the way there was nothing to the  journey</a:t>
            </a:r>
            <a:r>
              <a:rPr dirty="0" sz="1450" spc="235">
                <a:latin typeface="Times New Roman"/>
                <a:cs typeface="Times New Roman"/>
              </a:rPr>
              <a:t> </a:t>
            </a:r>
            <a:r>
              <a:rPr dirty="0" sz="1450" spc="-10">
                <a:latin typeface="Times New Roman"/>
                <a:cs typeface="Times New Roman"/>
              </a:rPr>
              <a:t>back;</a:t>
            </a:r>
            <a:r>
              <a:rPr dirty="0" sz="1450" spc="240">
                <a:latin typeface="Times New Roman"/>
                <a:cs typeface="Times New Roman"/>
              </a:rPr>
              <a:t> </a:t>
            </a:r>
            <a:r>
              <a:rPr dirty="0" sz="1450" spc="-10">
                <a:latin typeface="Times New Roman"/>
                <a:cs typeface="Times New Roman"/>
              </a:rPr>
              <a:t>for</a:t>
            </a:r>
            <a:r>
              <a:rPr dirty="0" sz="1450" spc="240">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10">
                <a:latin typeface="Times New Roman"/>
                <a:cs typeface="Times New Roman"/>
              </a:rPr>
              <a:t>mere</a:t>
            </a:r>
            <a:r>
              <a:rPr dirty="0" sz="1450" spc="240">
                <a:latin typeface="Times New Roman"/>
                <a:cs typeface="Times New Roman"/>
              </a:rPr>
              <a:t> </a:t>
            </a:r>
            <a:r>
              <a:rPr dirty="0" sz="1450" spc="-10">
                <a:latin typeface="Times New Roman"/>
                <a:cs typeface="Times New Roman"/>
              </a:rPr>
              <a:t>sight</a:t>
            </a:r>
            <a:r>
              <a:rPr dirty="0" sz="1450" spc="240">
                <a:latin typeface="Times New Roman"/>
                <a:cs typeface="Times New Roman"/>
              </a:rPr>
              <a:t> </a:t>
            </a:r>
            <a:r>
              <a:rPr dirty="0" sz="1450" spc="-5">
                <a:latin typeface="Times New Roman"/>
                <a:cs typeface="Times New Roman"/>
              </a:rPr>
              <a:t>of</a:t>
            </a:r>
            <a:r>
              <a:rPr dirty="0" sz="1450" spc="240">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10">
                <a:latin typeface="Times New Roman"/>
                <a:cs typeface="Times New Roman"/>
              </a:rPr>
              <a:t>place</a:t>
            </a:r>
            <a:r>
              <a:rPr dirty="0" sz="1450" spc="240">
                <a:latin typeface="Times New Roman"/>
                <a:cs typeface="Times New Roman"/>
              </a:rPr>
              <a:t> </a:t>
            </a:r>
            <a:r>
              <a:rPr dirty="0" sz="1450" spc="-5">
                <a:latin typeface="Times New Roman"/>
                <a:cs typeface="Times New Roman"/>
              </a:rPr>
              <a:t>of</a:t>
            </a:r>
            <a:r>
              <a:rPr dirty="0" sz="1450" spc="240">
                <a:latin typeface="Times New Roman"/>
                <a:cs typeface="Times New Roman"/>
              </a:rPr>
              <a:t> </a:t>
            </a:r>
            <a:r>
              <a:rPr dirty="0" sz="1450" spc="-10">
                <a:latin typeface="Times New Roman"/>
                <a:cs typeface="Times New Roman"/>
              </a:rPr>
              <a:t>business,</a:t>
            </a:r>
            <a:r>
              <a:rPr dirty="0" sz="1450" spc="240">
                <a:latin typeface="Times New Roman"/>
                <a:cs typeface="Times New Roman"/>
              </a:rPr>
              <a:t> </a:t>
            </a:r>
            <a:r>
              <a:rPr dirty="0" sz="1450" spc="-10">
                <a:latin typeface="Times New Roman"/>
                <a:cs typeface="Times New Roman"/>
              </a:rPr>
              <a:t>as</a:t>
            </a:r>
            <a:r>
              <a:rPr dirty="0" sz="1450" spc="240">
                <a:latin typeface="Times New Roman"/>
                <a:cs typeface="Times New Roman"/>
              </a:rPr>
              <a:t> </a:t>
            </a:r>
            <a:r>
              <a:rPr dirty="0" sz="1450" spc="-10">
                <a:latin typeface="Times New Roman"/>
                <a:cs typeface="Times New Roman"/>
              </a:rPr>
              <a:t>well</a:t>
            </a:r>
            <a:r>
              <a:rPr dirty="0" sz="1450" spc="240">
                <a:latin typeface="Times New Roman"/>
                <a:cs typeface="Times New Roman"/>
              </a:rPr>
              <a:t> </a:t>
            </a:r>
            <a:r>
              <a:rPr dirty="0" sz="1450" spc="-10">
                <a:latin typeface="Times New Roman"/>
                <a:cs typeface="Times New Roman"/>
              </a:rPr>
              <a:t>as</a:t>
            </a:r>
            <a:r>
              <a:rPr dirty="0" sz="1450" spc="240">
                <a:latin typeface="Times New Roman"/>
                <a:cs typeface="Times New Roman"/>
              </a:rPr>
              <a:t> </a:t>
            </a:r>
            <a:r>
              <a:rPr dirty="0" sz="1450" spc="-10">
                <a:latin typeface="Times New Roman"/>
                <a:cs typeface="Times New Roman"/>
              </a:rPr>
              <a:t>every</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476377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‘Good—morning,’ said he, and scrambled somehow </a:t>
            </a:r>
            <a:r>
              <a:rPr dirty="0" sz="1450" spc="-5">
                <a:latin typeface="Times New Roman"/>
                <a:cs typeface="Times New Roman"/>
              </a:rPr>
              <a:t>out of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bank.</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 don’t know what they suspect,’ </a:t>
            </a:r>
            <a:r>
              <a:rPr dirty="0" sz="1450" spc="-5">
                <a:latin typeface="Times New Roman"/>
                <a:cs typeface="Times New Roman"/>
              </a:rPr>
              <a:t>he </a:t>
            </a:r>
            <a:r>
              <a:rPr dirty="0" sz="1450" spc="-10">
                <a:latin typeface="Times New Roman"/>
                <a:cs typeface="Times New Roman"/>
              </a:rPr>
              <a:t>reflected; ‘I </a:t>
            </a:r>
            <a:r>
              <a:rPr dirty="0" sz="1450" spc="-15">
                <a:latin typeface="Times New Roman"/>
                <a:cs typeface="Times New Roman"/>
              </a:rPr>
              <a:t>can’t </a:t>
            </a:r>
            <a:r>
              <a:rPr dirty="0" sz="1450" spc="-10">
                <a:latin typeface="Times New Roman"/>
                <a:cs typeface="Times New Roman"/>
              </a:rPr>
              <a:t>make them </a:t>
            </a:r>
            <a:r>
              <a:rPr dirty="0" sz="1450" spc="-5">
                <a:latin typeface="Times New Roman"/>
                <a:cs typeface="Times New Roman"/>
              </a:rPr>
              <a:t>out,  </a:t>
            </a:r>
            <a:r>
              <a:rPr dirty="0" sz="1450" spc="-10">
                <a:latin typeface="Times New Roman"/>
                <a:cs typeface="Times New Roman"/>
              </a:rPr>
              <a:t>their whole behaviour is thoroughly unbusinesslike. But it doesn’t matter; </a:t>
            </a:r>
            <a:r>
              <a:rPr dirty="0" sz="1450" spc="-25">
                <a:latin typeface="Times New Roman"/>
                <a:cs typeface="Times New Roman"/>
              </a:rPr>
              <a:t>all’s  </a:t>
            </a:r>
            <a:r>
              <a:rPr dirty="0" sz="1450" spc="-5">
                <a:latin typeface="Times New Roman"/>
                <a:cs typeface="Times New Roman"/>
              </a:rPr>
              <a:t>up </a:t>
            </a:r>
            <a:r>
              <a:rPr dirty="0" sz="1450" spc="-10">
                <a:latin typeface="Times New Roman"/>
                <a:cs typeface="Times New Roman"/>
              </a:rPr>
              <a:t>with everything. The money has been paid; the police are </a:t>
            </a:r>
            <a:r>
              <a:rPr dirty="0" sz="1450" spc="-5">
                <a:latin typeface="Times New Roman"/>
                <a:cs typeface="Times New Roman"/>
              </a:rPr>
              <a:t>on </a:t>
            </a:r>
            <a:r>
              <a:rPr dirty="0" sz="1450" spc="-10">
                <a:latin typeface="Times New Roman"/>
                <a:cs typeface="Times New Roman"/>
              </a:rPr>
              <a:t>the scent; in  two hours that idiot Pitman will </a:t>
            </a:r>
            <a:r>
              <a:rPr dirty="0" sz="1450" spc="-5">
                <a:latin typeface="Times New Roman"/>
                <a:cs typeface="Times New Roman"/>
              </a:rPr>
              <a:t>be </a:t>
            </a:r>
            <a:r>
              <a:rPr dirty="0" sz="1450" spc="-10">
                <a:latin typeface="Times New Roman"/>
                <a:cs typeface="Times New Roman"/>
              </a:rPr>
              <a:t>nabbed—and the whole story </a:t>
            </a:r>
            <a:r>
              <a:rPr dirty="0" sz="1450" spc="-5">
                <a:latin typeface="Times New Roman"/>
                <a:cs typeface="Times New Roman"/>
              </a:rPr>
              <a:t>of </a:t>
            </a:r>
            <a:r>
              <a:rPr dirty="0" sz="1450" spc="-10">
                <a:latin typeface="Times New Roman"/>
                <a:cs typeface="Times New Roman"/>
              </a:rPr>
              <a:t>the dead  </a:t>
            </a:r>
            <a:r>
              <a:rPr dirty="0" sz="1450" spc="-5">
                <a:latin typeface="Times New Roman"/>
                <a:cs typeface="Times New Roman"/>
              </a:rPr>
              <a:t>body </a:t>
            </a:r>
            <a:r>
              <a:rPr dirty="0" sz="1450" spc="-10">
                <a:latin typeface="Times New Roman"/>
                <a:cs typeface="Times New Roman"/>
              </a:rPr>
              <a:t>in the evening</a:t>
            </a:r>
            <a:r>
              <a:rPr dirty="0" sz="1450">
                <a:latin typeface="Times New Roman"/>
                <a:cs typeface="Times New Roman"/>
              </a:rPr>
              <a:t> </a:t>
            </a:r>
            <a:r>
              <a:rPr dirty="0" sz="1450" spc="-10">
                <a:latin typeface="Times New Roman"/>
                <a:cs typeface="Times New Roman"/>
              </a:rPr>
              <a:t>papers.’</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could have heard what passed in the bank after his departure </a:t>
            </a:r>
            <a:r>
              <a:rPr dirty="0" sz="1450" spc="-5">
                <a:latin typeface="Times New Roman"/>
                <a:cs typeface="Times New Roman"/>
              </a:rPr>
              <a:t>he  </a:t>
            </a:r>
            <a:r>
              <a:rPr dirty="0" sz="1450" spc="-10">
                <a:latin typeface="Times New Roman"/>
                <a:cs typeface="Times New Roman"/>
              </a:rPr>
              <a:t>would have been less alarmed, perhaps more</a:t>
            </a:r>
            <a:r>
              <a:rPr dirty="0" sz="1450" spc="30">
                <a:latin typeface="Times New Roman"/>
                <a:cs typeface="Times New Roman"/>
              </a:rPr>
              <a:t> </a:t>
            </a:r>
            <a:r>
              <a:rPr dirty="0" sz="1450" spc="-10">
                <a:latin typeface="Times New Roman"/>
                <a:cs typeface="Times New Roman"/>
              </a:rPr>
              <a:t>mortified.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‘That was </a:t>
            </a:r>
            <a:r>
              <a:rPr dirty="0" sz="1450" spc="-5">
                <a:latin typeface="Times New Roman"/>
                <a:cs typeface="Times New Roman"/>
              </a:rPr>
              <a:t>a </a:t>
            </a:r>
            <a:r>
              <a:rPr dirty="0" sz="1450" spc="-10">
                <a:latin typeface="Times New Roman"/>
                <a:cs typeface="Times New Roman"/>
              </a:rPr>
              <a:t>curious </a:t>
            </a:r>
            <a:r>
              <a:rPr dirty="0" sz="1450" spc="-20">
                <a:latin typeface="Times New Roman"/>
                <a:cs typeface="Times New Roman"/>
              </a:rPr>
              <a:t>affair, </a:t>
            </a:r>
            <a:r>
              <a:rPr dirty="0" sz="1450" spc="-10">
                <a:latin typeface="Times New Roman"/>
                <a:cs typeface="Times New Roman"/>
              </a:rPr>
              <a:t>Mr Bell,’ said Mr</a:t>
            </a:r>
            <a:r>
              <a:rPr dirty="0" sz="1450" spc="-40">
                <a:latin typeface="Times New Roman"/>
                <a:cs typeface="Times New Roman"/>
              </a:rPr>
              <a:t> </a:t>
            </a:r>
            <a:r>
              <a:rPr dirty="0" sz="1450" spc="-10">
                <a:latin typeface="Times New Roman"/>
                <a:cs typeface="Times New Roman"/>
              </a:rPr>
              <a:t>Judkin.</a:t>
            </a:r>
            <a:endParaRPr sz="1450">
              <a:latin typeface="Times New Roman"/>
              <a:cs typeface="Times New Roman"/>
            </a:endParaRPr>
          </a:p>
          <a:p>
            <a:pPr algn="just" marL="268605">
              <a:lnSpc>
                <a:spcPct val="100000"/>
              </a:lnSpc>
              <a:spcBef>
                <a:spcPts val="780"/>
              </a:spcBef>
            </a:pPr>
            <a:r>
              <a:rPr dirty="0" sz="1450" spc="-40">
                <a:latin typeface="Times New Roman"/>
                <a:cs typeface="Times New Roman"/>
              </a:rPr>
              <a:t>‘Yes, </a:t>
            </a:r>
            <a:r>
              <a:rPr dirty="0" sz="1450" spc="-20">
                <a:latin typeface="Times New Roman"/>
                <a:cs typeface="Times New Roman"/>
              </a:rPr>
              <a:t>sir,’ </a:t>
            </a:r>
            <a:r>
              <a:rPr dirty="0" sz="1450" spc="-10">
                <a:latin typeface="Times New Roman"/>
                <a:cs typeface="Times New Roman"/>
              </a:rPr>
              <a:t>said Mr Bell, </a:t>
            </a:r>
            <a:r>
              <a:rPr dirty="0" sz="1450" spc="-5">
                <a:latin typeface="Times New Roman"/>
                <a:cs typeface="Times New Roman"/>
              </a:rPr>
              <a:t>‘but I </a:t>
            </a:r>
            <a:r>
              <a:rPr dirty="0" sz="1450" spc="-10">
                <a:latin typeface="Times New Roman"/>
                <a:cs typeface="Times New Roman"/>
              </a:rPr>
              <a:t>think we have given him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fright.’</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‘O, we shall hear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Mr Morris </a:t>
            </a:r>
            <a:r>
              <a:rPr dirty="0" sz="1450" spc="-20">
                <a:latin typeface="Times New Roman"/>
                <a:cs typeface="Times New Roman"/>
              </a:rPr>
              <a:t>Finsbury,’ </a:t>
            </a:r>
            <a:r>
              <a:rPr dirty="0" sz="1450" spc="-10">
                <a:latin typeface="Times New Roman"/>
                <a:cs typeface="Times New Roman"/>
              </a:rPr>
              <a:t>returned the other; ‘it  was </a:t>
            </a:r>
            <a:r>
              <a:rPr dirty="0" sz="1450" spc="-5">
                <a:latin typeface="Times New Roman"/>
                <a:cs typeface="Times New Roman"/>
              </a:rPr>
              <a:t>a </a:t>
            </a:r>
            <a:r>
              <a:rPr dirty="0" sz="1450" spc="-10">
                <a:latin typeface="Times New Roman"/>
                <a:cs typeface="Times New Roman"/>
              </a:rPr>
              <a:t>first attempt, and the house have dealt with </a:t>
            </a:r>
            <a:r>
              <a:rPr dirty="0" sz="1450" spc="-5">
                <a:latin typeface="Times New Roman"/>
                <a:cs typeface="Times New Roman"/>
              </a:rPr>
              <a:t>us </a:t>
            </a:r>
            <a:r>
              <a:rPr dirty="0" sz="1450" spc="-10">
                <a:latin typeface="Times New Roman"/>
                <a:cs typeface="Times New Roman"/>
              </a:rPr>
              <a:t>so long that </a:t>
            </a:r>
            <a:r>
              <a:rPr dirty="0" sz="1450" spc="-5">
                <a:latin typeface="Times New Roman"/>
                <a:cs typeface="Times New Roman"/>
              </a:rPr>
              <a:t>I </a:t>
            </a:r>
            <a:r>
              <a:rPr dirty="0" sz="1450" spc="-10">
                <a:latin typeface="Times New Roman"/>
                <a:cs typeface="Times New Roman"/>
              </a:rPr>
              <a:t>was anxious  to deal </a:t>
            </a:r>
            <a:r>
              <a:rPr dirty="0" sz="1450" spc="-20">
                <a:latin typeface="Times New Roman"/>
                <a:cs typeface="Times New Roman"/>
              </a:rPr>
              <a:t>gently.</a:t>
            </a:r>
            <a:r>
              <a:rPr dirty="0" sz="1450" spc="320">
                <a:latin typeface="Times New Roman"/>
                <a:cs typeface="Times New Roman"/>
              </a:rPr>
              <a:t>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suppose, Mr Bell, there can </a:t>
            </a:r>
            <a:r>
              <a:rPr dirty="0" sz="1450" spc="-5">
                <a:latin typeface="Times New Roman"/>
                <a:cs typeface="Times New Roman"/>
              </a:rPr>
              <a:t>be no </a:t>
            </a:r>
            <a:r>
              <a:rPr dirty="0" sz="1450" spc="-10">
                <a:latin typeface="Times New Roman"/>
                <a:cs typeface="Times New Roman"/>
              </a:rPr>
              <a:t>mistake about  yesterday? It was old Mr Finsbury</a:t>
            </a:r>
            <a:r>
              <a:rPr dirty="0" sz="1450" spc="2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‘There could </a:t>
            </a:r>
            <a:r>
              <a:rPr dirty="0" sz="1450" spc="-5">
                <a:latin typeface="Times New Roman"/>
                <a:cs typeface="Times New Roman"/>
              </a:rPr>
              <a:t>be no </a:t>
            </a:r>
            <a:r>
              <a:rPr dirty="0" sz="1450" spc="-10">
                <a:latin typeface="Times New Roman"/>
                <a:cs typeface="Times New Roman"/>
              </a:rPr>
              <a:t>possible </a:t>
            </a:r>
            <a:r>
              <a:rPr dirty="0" sz="1450" spc="-5">
                <a:latin typeface="Times New Roman"/>
                <a:cs typeface="Times New Roman"/>
              </a:rPr>
              <a:t>doubt of </a:t>
            </a:r>
            <a:r>
              <a:rPr dirty="0" sz="1450" spc="-10">
                <a:latin typeface="Times New Roman"/>
                <a:cs typeface="Times New Roman"/>
              </a:rPr>
              <a:t>that,’ said Mr Bell with </a:t>
            </a:r>
            <a:r>
              <a:rPr dirty="0" sz="1450" spc="-5">
                <a:latin typeface="Times New Roman"/>
                <a:cs typeface="Times New Roman"/>
              </a:rPr>
              <a:t>a </a:t>
            </a:r>
            <a:r>
              <a:rPr dirty="0" sz="1450" spc="-10">
                <a:latin typeface="Times New Roman"/>
                <a:cs typeface="Times New Roman"/>
              </a:rPr>
              <a:t>chuckle.  ‘He explained to me the principles </a:t>
            </a:r>
            <a:r>
              <a:rPr dirty="0" sz="1450" spc="-5">
                <a:latin typeface="Times New Roman"/>
                <a:cs typeface="Times New Roman"/>
              </a:rPr>
              <a:t>of</a:t>
            </a:r>
            <a:r>
              <a:rPr dirty="0" sz="1450" spc="20">
                <a:latin typeface="Times New Roman"/>
                <a:cs typeface="Times New Roman"/>
              </a:rPr>
              <a:t> </a:t>
            </a:r>
            <a:r>
              <a:rPr dirty="0" sz="1450" spc="-5">
                <a:latin typeface="Times New Roman"/>
                <a:cs typeface="Times New Roman"/>
              </a:rPr>
              <a:t>banking.’</a:t>
            </a:r>
            <a:endParaRPr sz="1450">
              <a:latin typeface="Times New Roman"/>
              <a:cs typeface="Times New Roman"/>
            </a:endParaRPr>
          </a:p>
          <a:p>
            <a:pPr algn="just" marL="12700" marR="12065" indent="255904">
              <a:lnSpc>
                <a:spcPts val="1730"/>
              </a:lnSpc>
              <a:spcBef>
                <a:spcPts val="790"/>
              </a:spcBef>
            </a:pPr>
            <a:r>
              <a:rPr dirty="0" sz="1450" spc="-30">
                <a:latin typeface="Times New Roman"/>
                <a:cs typeface="Times New Roman"/>
              </a:rPr>
              <a:t>‘Well, </a:t>
            </a:r>
            <a:r>
              <a:rPr dirty="0" sz="1450" spc="-10">
                <a:latin typeface="Times New Roman"/>
                <a:cs typeface="Times New Roman"/>
              </a:rPr>
              <a:t>well,’ said Mr Judkin. ‘The next time </a:t>
            </a:r>
            <a:r>
              <a:rPr dirty="0" sz="1450" spc="-5">
                <a:latin typeface="Times New Roman"/>
                <a:cs typeface="Times New Roman"/>
              </a:rPr>
              <a:t>he </a:t>
            </a:r>
            <a:r>
              <a:rPr dirty="0" sz="1450" spc="-10">
                <a:latin typeface="Times New Roman"/>
                <a:cs typeface="Times New Roman"/>
              </a:rPr>
              <a:t>calls ask him to step into  my room. It is only proper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warned.’</a:t>
            </a:r>
            <a:endParaRPr sz="1450">
              <a:latin typeface="Times New Roman"/>
              <a:cs typeface="Times New Roman"/>
            </a:endParaRPr>
          </a:p>
        </p:txBody>
      </p:sp>
      <p:sp>
        <p:nvSpPr>
          <p:cNvPr id="3" name="object 3"/>
          <p:cNvSpPr txBox="1"/>
          <p:nvPr/>
        </p:nvSpPr>
        <p:spPr>
          <a:xfrm>
            <a:off x="876300" y="5822621"/>
            <a:ext cx="5807075" cy="4196715"/>
          </a:xfrm>
          <a:prstGeom prst="rect">
            <a:avLst/>
          </a:prstGeom>
        </p:spPr>
        <p:txBody>
          <a:bodyPr wrap="square" lIns="0" tIns="11430" rIns="0" bIns="0" rtlCol="0" vert="horz">
            <a:spAutoFit/>
          </a:bodyPr>
          <a:lstStyle/>
          <a:p>
            <a:pPr marL="268605">
              <a:lnSpc>
                <a:spcPct val="100000"/>
              </a:lnSpc>
              <a:spcBef>
                <a:spcPts val="90"/>
              </a:spcBef>
            </a:pPr>
            <a:r>
              <a:rPr dirty="0" sz="1450" spc="-15" b="1">
                <a:latin typeface="Times New Roman"/>
                <a:cs typeface="Times New Roman"/>
              </a:rPr>
              <a:t>CHAPTER </a:t>
            </a:r>
            <a:r>
              <a:rPr dirty="0" sz="1450" spc="-10" b="1">
                <a:latin typeface="Times New Roman"/>
                <a:cs typeface="Times New Roman"/>
              </a:rPr>
              <a:t>VII. In Which </a:t>
            </a:r>
            <a:r>
              <a:rPr dirty="0" sz="1450" spc="-15" b="1">
                <a:latin typeface="Times New Roman"/>
                <a:cs typeface="Times New Roman"/>
              </a:rPr>
              <a:t>William </a:t>
            </a:r>
            <a:r>
              <a:rPr dirty="0" sz="1450" spc="-10" b="1">
                <a:latin typeface="Times New Roman"/>
                <a:cs typeface="Times New Roman"/>
              </a:rPr>
              <a:t>Dent Pitman takes Legal</a:t>
            </a:r>
            <a:r>
              <a:rPr dirty="0" sz="1450" spc="65" b="1">
                <a:latin typeface="Times New Roman"/>
                <a:cs typeface="Times New Roman"/>
              </a:rPr>
              <a:t> </a:t>
            </a:r>
            <a:r>
              <a:rPr dirty="0" sz="1450" spc="-10" b="1">
                <a:latin typeface="Times New Roman"/>
                <a:cs typeface="Times New Roman"/>
              </a:rPr>
              <a:t>Advice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Norfolk Street, </a:t>
            </a:r>
            <a:r>
              <a:rPr dirty="0" sz="1450" spc="-20">
                <a:latin typeface="Times New Roman"/>
                <a:cs typeface="Times New Roman"/>
              </a:rPr>
              <a:t>King’s </a:t>
            </a:r>
            <a:r>
              <a:rPr dirty="0" sz="1450" spc="-10">
                <a:latin typeface="Times New Roman"/>
                <a:cs typeface="Times New Roman"/>
              </a:rPr>
              <a:t>Road—jocularly known among Mr </a:t>
            </a:r>
            <a:r>
              <a:rPr dirty="0" sz="1450" spc="-20">
                <a:latin typeface="Times New Roman"/>
                <a:cs typeface="Times New Roman"/>
              </a:rPr>
              <a:t>Pitman’s </a:t>
            </a:r>
            <a:r>
              <a:rPr dirty="0" sz="1450" spc="-10">
                <a:latin typeface="Times New Roman"/>
                <a:cs typeface="Times New Roman"/>
              </a:rPr>
              <a:t>lodgers  as ‘Norfolk Island’—is neither </a:t>
            </a:r>
            <a:r>
              <a:rPr dirty="0" sz="1450" spc="-5">
                <a:latin typeface="Times New Roman"/>
                <a:cs typeface="Times New Roman"/>
              </a:rPr>
              <a:t>a long, a </a:t>
            </a:r>
            <a:r>
              <a:rPr dirty="0" sz="1450" spc="-10">
                <a:latin typeface="Times New Roman"/>
                <a:cs typeface="Times New Roman"/>
              </a:rPr>
              <a:t>handsome, </a:t>
            </a:r>
            <a:r>
              <a:rPr dirty="0" sz="1450" spc="-5">
                <a:latin typeface="Times New Roman"/>
                <a:cs typeface="Times New Roman"/>
              </a:rPr>
              <a:t>nor a </a:t>
            </a:r>
            <a:r>
              <a:rPr dirty="0" sz="1450" spc="-10">
                <a:latin typeface="Times New Roman"/>
                <a:cs typeface="Times New Roman"/>
              </a:rPr>
              <a:t>pleasing  thoroughfare. </a:t>
            </a:r>
            <a:r>
              <a:rPr dirty="0" sz="1450" spc="-25">
                <a:latin typeface="Times New Roman"/>
                <a:cs typeface="Times New Roman"/>
              </a:rPr>
              <a:t>Dirty, </a:t>
            </a:r>
            <a:r>
              <a:rPr dirty="0" sz="1450" spc="-10">
                <a:latin typeface="Times New Roman"/>
                <a:cs typeface="Times New Roman"/>
              </a:rPr>
              <a:t>undersized maids-of-all-work issue from it in pursuit </a:t>
            </a:r>
            <a:r>
              <a:rPr dirty="0" sz="1450" spc="-5">
                <a:latin typeface="Times New Roman"/>
                <a:cs typeface="Times New Roman"/>
              </a:rPr>
              <a:t>of  </a:t>
            </a:r>
            <a:r>
              <a:rPr dirty="0" sz="1450" spc="-20">
                <a:latin typeface="Times New Roman"/>
                <a:cs typeface="Times New Roman"/>
              </a:rPr>
              <a:t>beer, </a:t>
            </a:r>
            <a:r>
              <a:rPr dirty="0" sz="1450" spc="-5">
                <a:latin typeface="Times New Roman"/>
                <a:cs typeface="Times New Roman"/>
              </a:rPr>
              <a:t>or </a:t>
            </a:r>
            <a:r>
              <a:rPr dirty="0" sz="1450" spc="-10">
                <a:latin typeface="Times New Roman"/>
                <a:cs typeface="Times New Roman"/>
              </a:rPr>
              <a:t>linger </a:t>
            </a:r>
            <a:r>
              <a:rPr dirty="0" sz="1450" spc="-5">
                <a:latin typeface="Times New Roman"/>
                <a:cs typeface="Times New Roman"/>
              </a:rPr>
              <a:t>on </a:t>
            </a:r>
            <a:r>
              <a:rPr dirty="0" sz="1450" spc="-10">
                <a:latin typeface="Times New Roman"/>
                <a:cs typeface="Times New Roman"/>
              </a:rPr>
              <a:t>its sidewalk listening to the voice </a:t>
            </a:r>
            <a:r>
              <a:rPr dirty="0" sz="1450" spc="-5">
                <a:latin typeface="Times New Roman"/>
                <a:cs typeface="Times New Roman"/>
              </a:rPr>
              <a:t>of </a:t>
            </a:r>
            <a:r>
              <a:rPr dirty="0" sz="1450" spc="-10">
                <a:latin typeface="Times New Roman"/>
                <a:cs typeface="Times New Roman"/>
              </a:rPr>
              <a:t>love. The </a:t>
            </a:r>
            <a:r>
              <a:rPr dirty="0" sz="1450" spc="-20">
                <a:latin typeface="Times New Roman"/>
                <a:cs typeface="Times New Roman"/>
              </a:rPr>
              <a:t>cat’s-meat  </a:t>
            </a:r>
            <a:r>
              <a:rPr dirty="0" sz="1450" spc="-10">
                <a:latin typeface="Times New Roman"/>
                <a:cs typeface="Times New Roman"/>
              </a:rPr>
              <a:t>man passes twice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An occasional organ-grinder wanders in and wanders  </a:t>
            </a:r>
            <a:r>
              <a:rPr dirty="0" sz="1450" spc="-5">
                <a:latin typeface="Times New Roman"/>
                <a:cs typeface="Times New Roman"/>
              </a:rPr>
              <a:t>out </a:t>
            </a:r>
            <a:r>
              <a:rPr dirty="0" sz="1450" spc="-10">
                <a:latin typeface="Times New Roman"/>
                <a:cs typeface="Times New Roman"/>
              </a:rPr>
              <a:t>again, disgusted. In holiday-time the street is the arena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bloods  of </a:t>
            </a:r>
            <a:r>
              <a:rPr dirty="0" sz="1450" spc="-10">
                <a:latin typeface="Times New Roman"/>
                <a:cs typeface="Times New Roman"/>
              </a:rPr>
              <a:t>the neighbourhood, and the householders have an opportunity </a:t>
            </a:r>
            <a:r>
              <a:rPr dirty="0" sz="1450" spc="-5">
                <a:latin typeface="Times New Roman"/>
                <a:cs typeface="Times New Roman"/>
              </a:rPr>
              <a:t>of </a:t>
            </a:r>
            <a:r>
              <a:rPr dirty="0" sz="1450" spc="-10">
                <a:latin typeface="Times New Roman"/>
                <a:cs typeface="Times New Roman"/>
              </a:rPr>
              <a:t>studying  the manly art </a:t>
            </a:r>
            <a:r>
              <a:rPr dirty="0" sz="1450" spc="-5">
                <a:latin typeface="Times New Roman"/>
                <a:cs typeface="Times New Roman"/>
              </a:rPr>
              <a:t>of </a:t>
            </a:r>
            <a:r>
              <a:rPr dirty="0" sz="1450" spc="-10">
                <a:latin typeface="Times New Roman"/>
                <a:cs typeface="Times New Roman"/>
              </a:rPr>
              <a:t>self-defence. And yet Norfolk Street has </a:t>
            </a:r>
            <a:r>
              <a:rPr dirty="0" sz="1450" spc="-5">
                <a:latin typeface="Times New Roman"/>
                <a:cs typeface="Times New Roman"/>
              </a:rPr>
              <a:t>one </a:t>
            </a:r>
            <a:r>
              <a:rPr dirty="0" sz="1450" spc="-10">
                <a:latin typeface="Times New Roman"/>
                <a:cs typeface="Times New Roman"/>
              </a:rPr>
              <a:t>claim to </a:t>
            </a:r>
            <a:r>
              <a:rPr dirty="0" sz="1450" spc="-5">
                <a:latin typeface="Times New Roman"/>
                <a:cs typeface="Times New Roman"/>
              </a:rPr>
              <a:t>be  </a:t>
            </a:r>
            <a:r>
              <a:rPr dirty="0" sz="1450" spc="-10">
                <a:latin typeface="Times New Roman"/>
                <a:cs typeface="Times New Roman"/>
              </a:rPr>
              <a:t>respectable, for it contains </a:t>
            </a:r>
            <a:r>
              <a:rPr dirty="0" sz="1450" spc="-5">
                <a:latin typeface="Times New Roman"/>
                <a:cs typeface="Times New Roman"/>
              </a:rPr>
              <a:t>not a </a:t>
            </a:r>
            <a:r>
              <a:rPr dirty="0" sz="1450" spc="-10">
                <a:latin typeface="Times New Roman"/>
                <a:cs typeface="Times New Roman"/>
              </a:rPr>
              <a:t>single shop—unless </a:t>
            </a:r>
            <a:r>
              <a:rPr dirty="0" sz="1450" spc="-5">
                <a:latin typeface="Times New Roman"/>
                <a:cs typeface="Times New Roman"/>
              </a:rPr>
              <a:t>you </a:t>
            </a:r>
            <a:r>
              <a:rPr dirty="0" sz="1450" spc="-10">
                <a:latin typeface="Times New Roman"/>
                <a:cs typeface="Times New Roman"/>
              </a:rPr>
              <a:t>count the public-  house at the </a:t>
            </a:r>
            <a:r>
              <a:rPr dirty="0" sz="1450" spc="-15">
                <a:latin typeface="Times New Roman"/>
                <a:cs typeface="Times New Roman"/>
              </a:rPr>
              <a:t>corner, </a:t>
            </a:r>
            <a:r>
              <a:rPr dirty="0" sz="1450" spc="-10">
                <a:latin typeface="Times New Roman"/>
                <a:cs typeface="Times New Roman"/>
              </a:rPr>
              <a:t>which is really in the </a:t>
            </a:r>
            <a:r>
              <a:rPr dirty="0" sz="1450" spc="-20">
                <a:latin typeface="Times New Roman"/>
                <a:cs typeface="Times New Roman"/>
              </a:rPr>
              <a:t>King’s</a:t>
            </a:r>
            <a:r>
              <a:rPr dirty="0" sz="1450" spc="45">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a:t>
            </a:r>
            <a:r>
              <a:rPr dirty="0" sz="1450" spc="-5">
                <a:latin typeface="Times New Roman"/>
                <a:cs typeface="Times New Roman"/>
              </a:rPr>
              <a:t>door of </a:t>
            </a:r>
            <a:r>
              <a:rPr dirty="0" sz="1450" spc="-10">
                <a:latin typeface="Times New Roman"/>
                <a:cs typeface="Times New Roman"/>
              </a:rPr>
              <a:t>No. </a:t>
            </a:r>
            <a:r>
              <a:rPr dirty="0" sz="1450" spc="-5">
                <a:latin typeface="Times New Roman"/>
                <a:cs typeface="Times New Roman"/>
              </a:rPr>
              <a:t>7 </a:t>
            </a:r>
            <a:r>
              <a:rPr dirty="0" sz="1450" spc="-10">
                <a:latin typeface="Times New Roman"/>
                <a:cs typeface="Times New Roman"/>
              </a:rPr>
              <a:t>bore </a:t>
            </a:r>
            <a:r>
              <a:rPr dirty="0" sz="1450" spc="-5">
                <a:latin typeface="Times New Roman"/>
                <a:cs typeface="Times New Roman"/>
              </a:rPr>
              <a:t>a </a:t>
            </a:r>
            <a:r>
              <a:rPr dirty="0" sz="1450" spc="-10">
                <a:latin typeface="Times New Roman"/>
                <a:cs typeface="Times New Roman"/>
              </a:rPr>
              <a:t>brass plate inscribed with the legend </a:t>
            </a:r>
            <a:r>
              <a:rPr dirty="0" sz="1450" spc="-55">
                <a:latin typeface="Times New Roman"/>
                <a:cs typeface="Times New Roman"/>
              </a:rPr>
              <a:t>‘W. </a:t>
            </a:r>
            <a:r>
              <a:rPr dirty="0" sz="1450" spc="-10">
                <a:latin typeface="Times New Roman"/>
                <a:cs typeface="Times New Roman"/>
              </a:rPr>
              <a:t>D.  Pitman, Artist’. It was </a:t>
            </a:r>
            <a:r>
              <a:rPr dirty="0" sz="1450" spc="-5">
                <a:latin typeface="Times New Roman"/>
                <a:cs typeface="Times New Roman"/>
              </a:rPr>
              <a:t>not a </a:t>
            </a:r>
            <a:r>
              <a:rPr dirty="0" sz="1450" spc="-10">
                <a:latin typeface="Times New Roman"/>
                <a:cs typeface="Times New Roman"/>
              </a:rPr>
              <a:t>particularly clean brass plate, </a:t>
            </a:r>
            <a:r>
              <a:rPr dirty="0" sz="1450" spc="-5">
                <a:latin typeface="Times New Roman"/>
                <a:cs typeface="Times New Roman"/>
              </a:rPr>
              <a:t>nor </a:t>
            </a:r>
            <a:r>
              <a:rPr dirty="0" sz="1450" spc="-10">
                <a:latin typeface="Times New Roman"/>
                <a:cs typeface="Times New Roman"/>
              </a:rPr>
              <a:t>was No. </a:t>
            </a:r>
            <a:r>
              <a:rPr dirty="0" sz="1450" spc="-5">
                <a:latin typeface="Times New Roman"/>
                <a:cs typeface="Times New Roman"/>
              </a:rPr>
              <a:t>7 </a:t>
            </a:r>
            <a:r>
              <a:rPr dirty="0" sz="1450" spc="-10">
                <a:latin typeface="Times New Roman"/>
                <a:cs typeface="Times New Roman"/>
              </a:rPr>
              <a:t>itself  </a:t>
            </a:r>
            <a:r>
              <a:rPr dirty="0" sz="1450" spc="-5">
                <a:latin typeface="Times New Roman"/>
                <a:cs typeface="Times New Roman"/>
              </a:rPr>
              <a:t>a </a:t>
            </a:r>
            <a:r>
              <a:rPr dirty="0" sz="1450" spc="-10">
                <a:latin typeface="Times New Roman"/>
                <a:cs typeface="Times New Roman"/>
              </a:rPr>
              <a:t>particularly inviting place </a:t>
            </a:r>
            <a:r>
              <a:rPr dirty="0" sz="1450" spc="-5">
                <a:latin typeface="Times New Roman"/>
                <a:cs typeface="Times New Roman"/>
              </a:rPr>
              <a:t>of </a:t>
            </a:r>
            <a:r>
              <a:rPr dirty="0" sz="1450" spc="-10">
                <a:latin typeface="Times New Roman"/>
                <a:cs typeface="Times New Roman"/>
              </a:rPr>
              <a:t>residence. And yet it had </a:t>
            </a:r>
            <a:r>
              <a:rPr dirty="0" sz="1450" spc="-5">
                <a:latin typeface="Times New Roman"/>
                <a:cs typeface="Times New Roman"/>
              </a:rPr>
              <a:t>a </a:t>
            </a:r>
            <a:r>
              <a:rPr dirty="0" sz="1450" spc="-10">
                <a:latin typeface="Times New Roman"/>
                <a:cs typeface="Times New Roman"/>
              </a:rPr>
              <a:t>character </a:t>
            </a:r>
            <a:r>
              <a:rPr dirty="0" sz="1450" spc="-5">
                <a:latin typeface="Times New Roman"/>
                <a:cs typeface="Times New Roman"/>
              </a:rPr>
              <a:t>of </a:t>
            </a:r>
            <a:r>
              <a:rPr dirty="0" sz="1450" spc="-10">
                <a:latin typeface="Times New Roman"/>
                <a:cs typeface="Times New Roman"/>
              </a:rPr>
              <a:t>its own,  such as may well quicken the pulse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reader’s </a:t>
            </a:r>
            <a:r>
              <a:rPr dirty="0" sz="1450" spc="-20">
                <a:latin typeface="Times New Roman"/>
                <a:cs typeface="Times New Roman"/>
              </a:rPr>
              <a:t>curiosity. </a:t>
            </a:r>
            <a:r>
              <a:rPr dirty="0" sz="1450" spc="-10">
                <a:latin typeface="Times New Roman"/>
                <a:cs typeface="Times New Roman"/>
              </a:rPr>
              <a:t>For here was the  home </a:t>
            </a:r>
            <a:r>
              <a:rPr dirty="0" sz="1450" spc="-5">
                <a:latin typeface="Times New Roman"/>
                <a:cs typeface="Times New Roman"/>
              </a:rPr>
              <a:t>of </a:t>
            </a:r>
            <a:r>
              <a:rPr dirty="0" sz="1450" spc="-10">
                <a:latin typeface="Times New Roman"/>
                <a:cs typeface="Times New Roman"/>
              </a:rPr>
              <a:t>an artist—and </a:t>
            </a:r>
            <a:r>
              <a:rPr dirty="0" sz="1450" spc="-5">
                <a:latin typeface="Times New Roman"/>
                <a:cs typeface="Times New Roman"/>
              </a:rPr>
              <a:t>a </a:t>
            </a:r>
            <a:r>
              <a:rPr dirty="0" sz="1450" spc="-10">
                <a:latin typeface="Times New Roman"/>
                <a:cs typeface="Times New Roman"/>
              </a:rPr>
              <a:t>distinguished artist </a:t>
            </a:r>
            <a:r>
              <a:rPr dirty="0" sz="1450" spc="-5">
                <a:latin typeface="Times New Roman"/>
                <a:cs typeface="Times New Roman"/>
              </a:rPr>
              <a:t>too, </a:t>
            </a:r>
            <a:r>
              <a:rPr dirty="0" sz="1450" spc="-10">
                <a:latin typeface="Times New Roman"/>
                <a:cs typeface="Times New Roman"/>
              </a:rPr>
              <a:t>highly distinguished </a:t>
            </a:r>
            <a:r>
              <a:rPr dirty="0" sz="1450" spc="-5">
                <a:latin typeface="Times New Roman"/>
                <a:cs typeface="Times New Roman"/>
              </a:rPr>
              <a:t>by </a:t>
            </a:r>
            <a:r>
              <a:rPr dirty="0" sz="1450" spc="-10">
                <a:latin typeface="Times New Roman"/>
                <a:cs typeface="Times New Roman"/>
              </a:rPr>
              <a:t>his  ill-success—which</a:t>
            </a:r>
            <a:r>
              <a:rPr dirty="0" sz="1450" spc="65">
                <a:latin typeface="Times New Roman"/>
                <a:cs typeface="Times New Roman"/>
              </a:rPr>
              <a:t> </a:t>
            </a:r>
            <a:r>
              <a:rPr dirty="0" sz="1450" spc="-10">
                <a:latin typeface="Times New Roman"/>
                <a:cs typeface="Times New Roman"/>
              </a:rPr>
              <a:t>had</a:t>
            </a:r>
            <a:r>
              <a:rPr dirty="0" sz="1450" spc="65">
                <a:latin typeface="Times New Roman"/>
                <a:cs typeface="Times New Roman"/>
              </a:rPr>
              <a:t> </a:t>
            </a:r>
            <a:r>
              <a:rPr dirty="0" sz="1450" spc="-10">
                <a:latin typeface="Times New Roman"/>
                <a:cs typeface="Times New Roman"/>
              </a:rPr>
              <a:t>never</a:t>
            </a:r>
            <a:r>
              <a:rPr dirty="0" sz="1450" spc="65">
                <a:latin typeface="Times New Roman"/>
                <a:cs typeface="Times New Roman"/>
              </a:rPr>
              <a:t> </a:t>
            </a:r>
            <a:r>
              <a:rPr dirty="0" sz="1450" spc="-10">
                <a:latin typeface="Times New Roman"/>
                <a:cs typeface="Times New Roman"/>
              </a:rPr>
              <a:t>been</a:t>
            </a:r>
            <a:r>
              <a:rPr dirty="0" sz="1450" spc="70">
                <a:latin typeface="Times New Roman"/>
                <a:cs typeface="Times New Roman"/>
              </a:rPr>
              <a:t> </a:t>
            </a:r>
            <a:r>
              <a:rPr dirty="0" sz="1450" spc="-10">
                <a:latin typeface="Times New Roman"/>
                <a:cs typeface="Times New Roman"/>
              </a:rPr>
              <a:t>made</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subject</a:t>
            </a:r>
            <a:r>
              <a:rPr dirty="0" sz="1450" spc="7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an</a:t>
            </a:r>
            <a:r>
              <a:rPr dirty="0" sz="1450" spc="70">
                <a:latin typeface="Times New Roman"/>
                <a:cs typeface="Times New Roman"/>
              </a:rPr>
              <a:t> </a:t>
            </a:r>
            <a:r>
              <a:rPr dirty="0" sz="1450" spc="-10">
                <a:latin typeface="Times New Roman"/>
                <a:cs typeface="Times New Roman"/>
              </a:rPr>
              <a:t>article</a:t>
            </a:r>
            <a:r>
              <a:rPr dirty="0" sz="1450" spc="65">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314180"/>
          </a:xfrm>
          <a:prstGeom prst="rect">
            <a:avLst/>
          </a:prstGeom>
        </p:spPr>
        <p:txBody>
          <a:bodyPr wrap="square" lIns="0" tIns="13970" rIns="0" bIns="0" rtlCol="0" vert="horz">
            <a:spAutoFit/>
          </a:bodyPr>
          <a:lstStyle/>
          <a:p>
            <a:pPr algn="just" marL="12700" marR="6350">
              <a:lnSpc>
                <a:spcPct val="98900"/>
              </a:lnSpc>
              <a:spcBef>
                <a:spcPts val="110"/>
              </a:spcBef>
            </a:pPr>
            <a:r>
              <a:rPr dirty="0" sz="1450" spc="-10">
                <a:latin typeface="Times New Roman"/>
                <a:cs typeface="Times New Roman"/>
              </a:rPr>
              <a:t>illustrated magazines. No wood-engraver had ever reproduced ‘a corner in the  back drawing-room’ </a:t>
            </a:r>
            <a:r>
              <a:rPr dirty="0" sz="1450" spc="-5">
                <a:latin typeface="Times New Roman"/>
                <a:cs typeface="Times New Roman"/>
              </a:rPr>
              <a:t>or </a:t>
            </a:r>
            <a:r>
              <a:rPr dirty="0" sz="1450" spc="-10">
                <a:latin typeface="Times New Roman"/>
                <a:cs typeface="Times New Roman"/>
              </a:rPr>
              <a:t>‘the studio mantelpiece’ </a:t>
            </a:r>
            <a:r>
              <a:rPr dirty="0" sz="1450" spc="-5">
                <a:latin typeface="Times New Roman"/>
                <a:cs typeface="Times New Roman"/>
              </a:rPr>
              <a:t>of </a:t>
            </a:r>
            <a:r>
              <a:rPr dirty="0" sz="1450" spc="-10">
                <a:latin typeface="Times New Roman"/>
                <a:cs typeface="Times New Roman"/>
              </a:rPr>
              <a:t>No. </a:t>
            </a:r>
            <a:r>
              <a:rPr dirty="0" sz="1450" spc="-5">
                <a:latin typeface="Times New Roman"/>
                <a:cs typeface="Times New Roman"/>
              </a:rPr>
              <a:t>7; no young </a:t>
            </a:r>
            <a:r>
              <a:rPr dirty="0" sz="1450" spc="-10">
                <a:latin typeface="Times New Roman"/>
                <a:cs typeface="Times New Roman"/>
              </a:rPr>
              <a:t>lady  author had ever commented </a:t>
            </a:r>
            <a:r>
              <a:rPr dirty="0" sz="1450" spc="-5">
                <a:latin typeface="Times New Roman"/>
                <a:cs typeface="Times New Roman"/>
              </a:rPr>
              <a:t>on </a:t>
            </a:r>
            <a:r>
              <a:rPr dirty="0" sz="1450" spc="-10">
                <a:latin typeface="Times New Roman"/>
                <a:cs typeface="Times New Roman"/>
              </a:rPr>
              <a:t>‘the unaffected simplicity’ with which Mr  Pitman received her in the midst </a:t>
            </a:r>
            <a:r>
              <a:rPr dirty="0" sz="1450" spc="-5">
                <a:latin typeface="Times New Roman"/>
                <a:cs typeface="Times New Roman"/>
              </a:rPr>
              <a:t>of </a:t>
            </a:r>
            <a:r>
              <a:rPr dirty="0" sz="1450" spc="-10">
                <a:latin typeface="Times New Roman"/>
                <a:cs typeface="Times New Roman"/>
              </a:rPr>
              <a:t>his ‘treasures’. It is an omission </a:t>
            </a:r>
            <a:r>
              <a:rPr dirty="0" sz="1450" spc="-5">
                <a:latin typeface="Times New Roman"/>
                <a:cs typeface="Times New Roman"/>
              </a:rPr>
              <a:t>I </a:t>
            </a:r>
            <a:r>
              <a:rPr dirty="0" sz="1450" spc="-10">
                <a:latin typeface="Times New Roman"/>
                <a:cs typeface="Times New Roman"/>
              </a:rPr>
              <a:t>would  gladly </a:t>
            </a:r>
            <a:r>
              <a:rPr dirty="0" sz="1450" spc="-20">
                <a:latin typeface="Times New Roman"/>
                <a:cs typeface="Times New Roman"/>
              </a:rPr>
              <a:t>supply, </a:t>
            </a:r>
            <a:r>
              <a:rPr dirty="0" sz="1450" spc="-5">
                <a:latin typeface="Times New Roman"/>
                <a:cs typeface="Times New Roman"/>
              </a:rPr>
              <a:t>but our </a:t>
            </a:r>
            <a:r>
              <a:rPr dirty="0" sz="1450" spc="-10">
                <a:latin typeface="Times New Roman"/>
                <a:cs typeface="Times New Roman"/>
              </a:rPr>
              <a:t>business is only with the backward parts and ‘abject  </a:t>
            </a:r>
            <a:r>
              <a:rPr dirty="0" sz="1450">
                <a:latin typeface="Times New Roman"/>
                <a:cs typeface="Times New Roman"/>
              </a:rPr>
              <a:t>rear’ </a:t>
            </a:r>
            <a:r>
              <a:rPr dirty="0" sz="1450" spc="-5">
                <a:latin typeface="Times New Roman"/>
                <a:cs typeface="Times New Roman"/>
              </a:rPr>
              <a:t>of </a:t>
            </a:r>
            <a:r>
              <a:rPr dirty="0" sz="1450" spc="-10">
                <a:latin typeface="Times New Roman"/>
                <a:cs typeface="Times New Roman"/>
              </a:rPr>
              <a:t>this aesthetic</a:t>
            </a:r>
            <a:r>
              <a:rPr dirty="0" sz="1450" spc="-114">
                <a:latin typeface="Times New Roman"/>
                <a:cs typeface="Times New Roman"/>
              </a:rPr>
              <a:t> </a:t>
            </a:r>
            <a:r>
              <a:rPr dirty="0" sz="1450" spc="-10">
                <a:latin typeface="Times New Roman"/>
                <a:cs typeface="Times New Roman"/>
              </a:rPr>
              <a:t>dwelling.</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Here was </a:t>
            </a:r>
            <a:r>
              <a:rPr dirty="0" sz="1450" spc="-5">
                <a:latin typeface="Times New Roman"/>
                <a:cs typeface="Times New Roman"/>
              </a:rPr>
              <a:t>a </a:t>
            </a:r>
            <a:r>
              <a:rPr dirty="0" sz="1450" spc="-10">
                <a:latin typeface="Times New Roman"/>
                <a:cs typeface="Times New Roman"/>
              </a:rPr>
              <a:t>garden, boasting </a:t>
            </a:r>
            <a:r>
              <a:rPr dirty="0" sz="1450" spc="-5">
                <a:latin typeface="Times New Roman"/>
                <a:cs typeface="Times New Roman"/>
              </a:rPr>
              <a:t>a </a:t>
            </a:r>
            <a:r>
              <a:rPr dirty="0" sz="1450" spc="-10">
                <a:latin typeface="Times New Roman"/>
                <a:cs typeface="Times New Roman"/>
              </a:rPr>
              <a:t>dwarf fountain (that never played) in the  centre, </a:t>
            </a:r>
            <a:r>
              <a:rPr dirty="0" sz="1450" spc="-5">
                <a:latin typeface="Times New Roman"/>
                <a:cs typeface="Times New Roman"/>
              </a:rPr>
              <a:t>a </a:t>
            </a:r>
            <a:r>
              <a:rPr dirty="0" sz="1450" spc="-10">
                <a:latin typeface="Times New Roman"/>
                <a:cs typeface="Times New Roman"/>
              </a:rPr>
              <a:t>few grimy-looking flowers in pots, two </a:t>
            </a:r>
            <a:r>
              <a:rPr dirty="0" sz="1450" spc="-5">
                <a:latin typeface="Times New Roman"/>
                <a:cs typeface="Times New Roman"/>
              </a:rPr>
              <a:t>or </a:t>
            </a:r>
            <a:r>
              <a:rPr dirty="0" sz="1450" spc="-10">
                <a:latin typeface="Times New Roman"/>
                <a:cs typeface="Times New Roman"/>
              </a:rPr>
              <a:t>three newly planted trees  which the spring </a:t>
            </a:r>
            <a:r>
              <a:rPr dirty="0" sz="1450" spc="-5">
                <a:latin typeface="Times New Roman"/>
                <a:cs typeface="Times New Roman"/>
              </a:rPr>
              <a:t>of </a:t>
            </a:r>
            <a:r>
              <a:rPr dirty="0" sz="1450" spc="-10">
                <a:latin typeface="Times New Roman"/>
                <a:cs typeface="Times New Roman"/>
              </a:rPr>
              <a:t>Chelsea visited without noticeable consequence, and two  </a:t>
            </a:r>
            <a:r>
              <a:rPr dirty="0" sz="1450" spc="-5">
                <a:latin typeface="Times New Roman"/>
                <a:cs typeface="Times New Roman"/>
              </a:rPr>
              <a:t>or </a:t>
            </a:r>
            <a:r>
              <a:rPr dirty="0" sz="1450" spc="-10">
                <a:latin typeface="Times New Roman"/>
                <a:cs typeface="Times New Roman"/>
              </a:rPr>
              <a:t>three statues after the antique, representing satyrs and nymphs in the worst  possible style </a:t>
            </a:r>
            <a:r>
              <a:rPr dirty="0" sz="1450" spc="-5">
                <a:latin typeface="Times New Roman"/>
                <a:cs typeface="Times New Roman"/>
              </a:rPr>
              <a:t>of </a:t>
            </a:r>
            <a:r>
              <a:rPr dirty="0" sz="1450" spc="-10">
                <a:latin typeface="Times New Roman"/>
                <a:cs typeface="Times New Roman"/>
              </a:rPr>
              <a:t>sculptured art. On </a:t>
            </a:r>
            <a:r>
              <a:rPr dirty="0" sz="1450" spc="-5">
                <a:latin typeface="Times New Roman"/>
                <a:cs typeface="Times New Roman"/>
              </a:rPr>
              <a:t>one </a:t>
            </a:r>
            <a:r>
              <a:rPr dirty="0" sz="1450" spc="-10">
                <a:latin typeface="Times New Roman"/>
                <a:cs typeface="Times New Roman"/>
              </a:rPr>
              <a:t>side the garden was overshadowed </a:t>
            </a:r>
            <a:r>
              <a:rPr dirty="0" sz="1450" spc="-5">
                <a:latin typeface="Times New Roman"/>
                <a:cs typeface="Times New Roman"/>
              </a:rPr>
              <a:t>by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crazy studios, usually hired </a:t>
            </a:r>
            <a:r>
              <a:rPr dirty="0" sz="1450" spc="-5">
                <a:latin typeface="Times New Roman"/>
                <a:cs typeface="Times New Roman"/>
              </a:rPr>
              <a:t>out </a:t>
            </a:r>
            <a:r>
              <a:rPr dirty="0" sz="1450" spc="-10">
                <a:latin typeface="Times New Roman"/>
                <a:cs typeface="Times New Roman"/>
              </a:rPr>
              <a:t>to the more obscure and youthful  practitioners </a:t>
            </a:r>
            <a:r>
              <a:rPr dirty="0" sz="1450" spc="-5">
                <a:latin typeface="Times New Roman"/>
                <a:cs typeface="Times New Roman"/>
              </a:rPr>
              <a:t>of </a:t>
            </a:r>
            <a:r>
              <a:rPr dirty="0" sz="1450" spc="-10">
                <a:latin typeface="Times New Roman"/>
                <a:cs typeface="Times New Roman"/>
              </a:rPr>
              <a:t>British art. Opposite these another lofty out-building,  somewhat more carefully finished, and boasting </a:t>
            </a:r>
            <a:r>
              <a:rPr dirty="0" sz="1450" spc="-5">
                <a:latin typeface="Times New Roman"/>
                <a:cs typeface="Times New Roman"/>
              </a:rPr>
              <a:t>of a </a:t>
            </a:r>
            <a:r>
              <a:rPr dirty="0" sz="1450" spc="-10">
                <a:latin typeface="Times New Roman"/>
                <a:cs typeface="Times New Roman"/>
              </a:rPr>
              <a:t>communication with the  house and </a:t>
            </a:r>
            <a:r>
              <a:rPr dirty="0" sz="1450" spc="-5">
                <a:latin typeface="Times New Roman"/>
                <a:cs typeface="Times New Roman"/>
              </a:rPr>
              <a:t>a </a:t>
            </a:r>
            <a:r>
              <a:rPr dirty="0" sz="1450" spc="-10">
                <a:latin typeface="Times New Roman"/>
                <a:cs typeface="Times New Roman"/>
              </a:rPr>
              <a:t>private </a:t>
            </a:r>
            <a:r>
              <a:rPr dirty="0" sz="1450" spc="-5">
                <a:latin typeface="Times New Roman"/>
                <a:cs typeface="Times New Roman"/>
              </a:rPr>
              <a:t>door on </a:t>
            </a:r>
            <a:r>
              <a:rPr dirty="0" sz="1450" spc="-10">
                <a:latin typeface="Times New Roman"/>
                <a:cs typeface="Times New Roman"/>
              </a:rPr>
              <a:t>the back lane, enshrined the multifarious industry  </a:t>
            </a:r>
            <a:r>
              <a:rPr dirty="0" sz="1450" spc="-5">
                <a:latin typeface="Times New Roman"/>
                <a:cs typeface="Times New Roman"/>
              </a:rPr>
              <a:t>of </a:t>
            </a:r>
            <a:r>
              <a:rPr dirty="0" sz="1450" spc="-10">
                <a:latin typeface="Times New Roman"/>
                <a:cs typeface="Times New Roman"/>
              </a:rPr>
              <a:t>Mr Pitman. All </a:t>
            </a:r>
            <a:r>
              <a:rPr dirty="0" sz="1450" spc="-30">
                <a:latin typeface="Times New Roman"/>
                <a:cs typeface="Times New Roman"/>
              </a:rPr>
              <a:t>day, </a:t>
            </a:r>
            <a:r>
              <a:rPr dirty="0" sz="1450" spc="-10">
                <a:latin typeface="Times New Roman"/>
                <a:cs typeface="Times New Roman"/>
              </a:rPr>
              <a:t>it is true, </a:t>
            </a:r>
            <a:r>
              <a:rPr dirty="0" sz="1450" spc="-5">
                <a:latin typeface="Times New Roman"/>
                <a:cs typeface="Times New Roman"/>
              </a:rPr>
              <a:t>he </a:t>
            </a:r>
            <a:r>
              <a:rPr dirty="0" sz="1450" spc="-10">
                <a:latin typeface="Times New Roman"/>
                <a:cs typeface="Times New Roman"/>
              </a:rPr>
              <a:t>was engaged in the work </a:t>
            </a:r>
            <a:r>
              <a:rPr dirty="0" sz="1450" spc="-5">
                <a:latin typeface="Times New Roman"/>
                <a:cs typeface="Times New Roman"/>
              </a:rPr>
              <a:t>of </a:t>
            </a:r>
            <a:r>
              <a:rPr dirty="0" sz="1450" spc="-10">
                <a:latin typeface="Times New Roman"/>
                <a:cs typeface="Times New Roman"/>
              </a:rPr>
              <a:t>education at </a:t>
            </a:r>
            <a:r>
              <a:rPr dirty="0" sz="1450" spc="-5">
                <a:latin typeface="Times New Roman"/>
                <a:cs typeface="Times New Roman"/>
              </a:rPr>
              <a:t>a  </a:t>
            </a:r>
            <a:r>
              <a:rPr dirty="0" sz="1450" spc="-10">
                <a:latin typeface="Times New Roman"/>
                <a:cs typeface="Times New Roman"/>
              </a:rPr>
              <a:t>seminary for </a:t>
            </a:r>
            <a:r>
              <a:rPr dirty="0" sz="1450" spc="-5">
                <a:latin typeface="Times New Roman"/>
                <a:cs typeface="Times New Roman"/>
              </a:rPr>
              <a:t>young </a:t>
            </a:r>
            <a:r>
              <a:rPr dirty="0" sz="1450" spc="-10">
                <a:latin typeface="Times New Roman"/>
                <a:cs typeface="Times New Roman"/>
              </a:rPr>
              <a:t>ladies; </a:t>
            </a:r>
            <a:r>
              <a:rPr dirty="0" sz="1450" spc="-5">
                <a:latin typeface="Times New Roman"/>
                <a:cs typeface="Times New Roman"/>
              </a:rPr>
              <a:t>but </a:t>
            </a:r>
            <a:r>
              <a:rPr dirty="0" sz="1450" spc="-10">
                <a:latin typeface="Times New Roman"/>
                <a:cs typeface="Times New Roman"/>
              </a:rPr>
              <a:t>the evenings at least were his own, and these </a:t>
            </a:r>
            <a:r>
              <a:rPr dirty="0" sz="1450" spc="-5">
                <a:latin typeface="Times New Roman"/>
                <a:cs typeface="Times New Roman"/>
              </a:rPr>
              <a:t>he  </a:t>
            </a:r>
            <a:r>
              <a:rPr dirty="0" sz="1450" spc="-10">
                <a:latin typeface="Times New Roman"/>
                <a:cs typeface="Times New Roman"/>
              </a:rPr>
              <a:t>would prolong far into the night, now dashing </a:t>
            </a:r>
            <a:r>
              <a:rPr dirty="0" sz="1450" spc="-15">
                <a:latin typeface="Times New Roman"/>
                <a:cs typeface="Times New Roman"/>
              </a:rPr>
              <a:t>off </a:t>
            </a:r>
            <a:r>
              <a:rPr dirty="0" sz="1450" spc="-10">
                <a:latin typeface="Times New Roman"/>
                <a:cs typeface="Times New Roman"/>
              </a:rPr>
              <a:t>‘A landscape with waterfall’  in oil, now </a:t>
            </a:r>
            <a:r>
              <a:rPr dirty="0" sz="1450" spc="-5">
                <a:latin typeface="Times New Roman"/>
                <a:cs typeface="Times New Roman"/>
              </a:rPr>
              <a:t>a </a:t>
            </a:r>
            <a:r>
              <a:rPr dirty="0" sz="1450" spc="-10">
                <a:latin typeface="Times New Roman"/>
                <a:cs typeface="Times New Roman"/>
              </a:rPr>
              <a:t>volunteer bust (‘in marble’, as </a:t>
            </a:r>
            <a:r>
              <a:rPr dirty="0" sz="1450" spc="-5">
                <a:latin typeface="Times New Roman"/>
                <a:cs typeface="Times New Roman"/>
              </a:rPr>
              <a:t>he </a:t>
            </a:r>
            <a:r>
              <a:rPr dirty="0" sz="1450" spc="-10">
                <a:latin typeface="Times New Roman"/>
                <a:cs typeface="Times New Roman"/>
              </a:rPr>
              <a:t>would gently </a:t>
            </a:r>
            <a:r>
              <a:rPr dirty="0" sz="1450" spc="-5">
                <a:latin typeface="Times New Roman"/>
                <a:cs typeface="Times New Roman"/>
              </a:rPr>
              <a:t>but </a:t>
            </a:r>
            <a:r>
              <a:rPr dirty="0" sz="1450" spc="-10">
                <a:latin typeface="Times New Roman"/>
                <a:cs typeface="Times New Roman"/>
              </a:rPr>
              <a:t>proudly  observe) </a:t>
            </a:r>
            <a:r>
              <a:rPr dirty="0" sz="1450" spc="-5">
                <a:latin typeface="Times New Roman"/>
                <a:cs typeface="Times New Roman"/>
              </a:rPr>
              <a:t>of </a:t>
            </a:r>
            <a:r>
              <a:rPr dirty="0" sz="1450" spc="-10">
                <a:latin typeface="Times New Roman"/>
                <a:cs typeface="Times New Roman"/>
              </a:rPr>
              <a:t>some public </a:t>
            </a:r>
            <a:r>
              <a:rPr dirty="0" sz="1450" spc="-15">
                <a:latin typeface="Times New Roman"/>
                <a:cs typeface="Times New Roman"/>
              </a:rPr>
              <a:t>character, </a:t>
            </a:r>
            <a:r>
              <a:rPr dirty="0" sz="1450" spc="-10">
                <a:latin typeface="Times New Roman"/>
                <a:cs typeface="Times New Roman"/>
              </a:rPr>
              <a:t>now stooping his chisel to </a:t>
            </a:r>
            <a:r>
              <a:rPr dirty="0" sz="1450" spc="-5">
                <a:latin typeface="Times New Roman"/>
                <a:cs typeface="Times New Roman"/>
              </a:rPr>
              <a:t>a </a:t>
            </a:r>
            <a:r>
              <a:rPr dirty="0" sz="1450" spc="-10">
                <a:latin typeface="Times New Roman"/>
                <a:cs typeface="Times New Roman"/>
              </a:rPr>
              <a:t>mere ‘nymph’  for </a:t>
            </a:r>
            <a:r>
              <a:rPr dirty="0" sz="1450" spc="-5">
                <a:latin typeface="Times New Roman"/>
                <a:cs typeface="Times New Roman"/>
              </a:rPr>
              <a:t>a </a:t>
            </a:r>
            <a:r>
              <a:rPr dirty="0" sz="1450" spc="-10">
                <a:latin typeface="Times New Roman"/>
                <a:cs typeface="Times New Roman"/>
              </a:rPr>
              <a:t>gasbracket </a:t>
            </a:r>
            <a:r>
              <a:rPr dirty="0" sz="1450" spc="-5">
                <a:latin typeface="Times New Roman"/>
                <a:cs typeface="Times New Roman"/>
              </a:rPr>
              <a:t>on a </a:t>
            </a:r>
            <a:r>
              <a:rPr dirty="0" sz="1450" spc="-20">
                <a:latin typeface="Times New Roman"/>
                <a:cs typeface="Times New Roman"/>
              </a:rPr>
              <a:t>stair, </a:t>
            </a:r>
            <a:r>
              <a:rPr dirty="0" sz="1450">
                <a:latin typeface="Times New Roman"/>
                <a:cs typeface="Times New Roman"/>
              </a:rPr>
              <a:t>sir’, </a:t>
            </a:r>
            <a:r>
              <a:rPr dirty="0" sz="1450" spc="-5">
                <a:latin typeface="Times New Roman"/>
                <a:cs typeface="Times New Roman"/>
              </a:rPr>
              <a:t>or a </a:t>
            </a:r>
            <a:r>
              <a:rPr dirty="0" sz="1450" spc="-10">
                <a:latin typeface="Times New Roman"/>
                <a:cs typeface="Times New Roman"/>
              </a:rPr>
              <a:t>life-size ‘Infant Samuel’ for </a:t>
            </a:r>
            <a:r>
              <a:rPr dirty="0" sz="1450" spc="-5">
                <a:latin typeface="Times New Roman"/>
                <a:cs typeface="Times New Roman"/>
              </a:rPr>
              <a:t>a </a:t>
            </a:r>
            <a:r>
              <a:rPr dirty="0" sz="1450" spc="-10">
                <a:latin typeface="Times New Roman"/>
                <a:cs typeface="Times New Roman"/>
              </a:rPr>
              <a:t>religious  </a:t>
            </a:r>
            <a:r>
              <a:rPr dirty="0" sz="1450" spc="-20">
                <a:latin typeface="Times New Roman"/>
                <a:cs typeface="Times New Roman"/>
              </a:rPr>
              <a:t>nursery. </a:t>
            </a:r>
            <a:r>
              <a:rPr dirty="0" sz="1450" spc="-10">
                <a:latin typeface="Times New Roman"/>
                <a:cs typeface="Times New Roman"/>
              </a:rPr>
              <a:t>Mr Pitman had studied in Paris, and </a:t>
            </a:r>
            <a:r>
              <a:rPr dirty="0" sz="1450" spc="-5">
                <a:latin typeface="Times New Roman"/>
                <a:cs typeface="Times New Roman"/>
              </a:rPr>
              <a:t>he </a:t>
            </a:r>
            <a:r>
              <a:rPr dirty="0" sz="1450" spc="-10">
                <a:latin typeface="Times New Roman"/>
                <a:cs typeface="Times New Roman"/>
              </a:rPr>
              <a:t>had studied in Rome, supplied  with funds </a:t>
            </a:r>
            <a:r>
              <a:rPr dirty="0" sz="1450" spc="-5">
                <a:latin typeface="Times New Roman"/>
                <a:cs typeface="Times New Roman"/>
              </a:rPr>
              <a:t>by a </a:t>
            </a:r>
            <a:r>
              <a:rPr dirty="0" sz="1450" spc="-10">
                <a:latin typeface="Times New Roman"/>
                <a:cs typeface="Times New Roman"/>
              </a:rPr>
              <a:t>fond parent who went subsequently bankrupt in consequence  </a:t>
            </a:r>
            <a:r>
              <a:rPr dirty="0" sz="1450" spc="-5">
                <a:latin typeface="Times New Roman"/>
                <a:cs typeface="Times New Roman"/>
              </a:rPr>
              <a:t>of a </a:t>
            </a:r>
            <a:r>
              <a:rPr dirty="0" sz="1450" spc="-10">
                <a:latin typeface="Times New Roman"/>
                <a:cs typeface="Times New Roman"/>
              </a:rPr>
              <a:t>fall in corsets; and though </a:t>
            </a:r>
            <a:r>
              <a:rPr dirty="0" sz="1450" spc="-5">
                <a:latin typeface="Times New Roman"/>
                <a:cs typeface="Times New Roman"/>
              </a:rPr>
              <a:t>he </a:t>
            </a:r>
            <a:r>
              <a:rPr dirty="0" sz="1450" spc="-10">
                <a:latin typeface="Times New Roman"/>
                <a:cs typeface="Times New Roman"/>
              </a:rPr>
              <a:t>was never </a:t>
            </a:r>
            <a:r>
              <a:rPr dirty="0" sz="1450" spc="-5">
                <a:latin typeface="Times New Roman"/>
                <a:cs typeface="Times New Roman"/>
              </a:rPr>
              <a:t>thought </a:t>
            </a:r>
            <a:r>
              <a:rPr dirty="0" sz="1450" spc="-10">
                <a:latin typeface="Times New Roman"/>
                <a:cs typeface="Times New Roman"/>
              </a:rPr>
              <a:t>to have the smallest  modicum </a:t>
            </a:r>
            <a:r>
              <a:rPr dirty="0" sz="1450" spc="-5">
                <a:latin typeface="Times New Roman"/>
                <a:cs typeface="Times New Roman"/>
              </a:rPr>
              <a:t>of </a:t>
            </a:r>
            <a:r>
              <a:rPr dirty="0" sz="1450" spc="-10">
                <a:latin typeface="Times New Roman"/>
                <a:cs typeface="Times New Roman"/>
              </a:rPr>
              <a:t>talent, it was at </a:t>
            </a:r>
            <a:r>
              <a:rPr dirty="0" sz="1450" spc="-5">
                <a:latin typeface="Times New Roman"/>
                <a:cs typeface="Times New Roman"/>
              </a:rPr>
              <a:t>one </a:t>
            </a:r>
            <a:r>
              <a:rPr dirty="0" sz="1450" spc="-10">
                <a:latin typeface="Times New Roman"/>
                <a:cs typeface="Times New Roman"/>
              </a:rPr>
              <a:t>time supposed that </a:t>
            </a:r>
            <a:r>
              <a:rPr dirty="0" sz="1450" spc="-5">
                <a:latin typeface="Times New Roman"/>
                <a:cs typeface="Times New Roman"/>
              </a:rPr>
              <a:t>he </a:t>
            </a:r>
            <a:r>
              <a:rPr dirty="0" sz="1450" spc="-10">
                <a:latin typeface="Times New Roman"/>
                <a:cs typeface="Times New Roman"/>
              </a:rPr>
              <a:t>had learned his  business. Eighteen years </a:t>
            </a:r>
            <a:r>
              <a:rPr dirty="0" sz="1450" spc="-5">
                <a:latin typeface="Times New Roman"/>
                <a:cs typeface="Times New Roman"/>
              </a:rPr>
              <a:t>of </a:t>
            </a:r>
            <a:r>
              <a:rPr dirty="0" sz="1450" spc="-10">
                <a:latin typeface="Times New Roman"/>
                <a:cs typeface="Times New Roman"/>
              </a:rPr>
              <a:t>what is called ‘tuition’ had relieved him </a:t>
            </a:r>
            <a:r>
              <a:rPr dirty="0" sz="1450" spc="-5">
                <a:latin typeface="Times New Roman"/>
                <a:cs typeface="Times New Roman"/>
              </a:rPr>
              <a:t>of </a:t>
            </a:r>
            <a:r>
              <a:rPr dirty="0" sz="1450" spc="-10">
                <a:latin typeface="Times New Roman"/>
                <a:cs typeface="Times New Roman"/>
              </a:rPr>
              <a:t>the  dangerous knowledge. His artist lodgers would sometimes reason with him;  they would </a:t>
            </a:r>
            <a:r>
              <a:rPr dirty="0" sz="1450" spc="-5">
                <a:latin typeface="Times New Roman"/>
                <a:cs typeface="Times New Roman"/>
              </a:rPr>
              <a:t>point out </a:t>
            </a:r>
            <a:r>
              <a:rPr dirty="0" sz="1450" spc="-10">
                <a:latin typeface="Times New Roman"/>
                <a:cs typeface="Times New Roman"/>
              </a:rPr>
              <a:t>to him how impossible it was to paint </a:t>
            </a:r>
            <a:r>
              <a:rPr dirty="0" sz="1450" spc="-5">
                <a:latin typeface="Times New Roman"/>
                <a:cs typeface="Times New Roman"/>
              </a:rPr>
              <a:t>by </a:t>
            </a:r>
            <a:r>
              <a:rPr dirty="0" sz="1450" spc="-10">
                <a:latin typeface="Times New Roman"/>
                <a:cs typeface="Times New Roman"/>
              </a:rPr>
              <a:t>gaslight, </a:t>
            </a:r>
            <a:r>
              <a:rPr dirty="0" sz="1450" spc="-5">
                <a:latin typeface="Times New Roman"/>
                <a:cs typeface="Times New Roman"/>
              </a:rPr>
              <a:t>or </a:t>
            </a:r>
            <a:r>
              <a:rPr dirty="0" sz="1450" spc="-10">
                <a:latin typeface="Times New Roman"/>
                <a:cs typeface="Times New Roman"/>
              </a:rPr>
              <a:t>to  sculpture life-sized nymphs without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model.</a:t>
            </a:r>
            <a:endParaRPr sz="1450">
              <a:latin typeface="Times New Roman"/>
              <a:cs typeface="Times New Roman"/>
            </a:endParaRPr>
          </a:p>
          <a:p>
            <a:pPr algn="just" marL="12700" marR="5715" indent="255904">
              <a:lnSpc>
                <a:spcPts val="1730"/>
              </a:lnSpc>
              <a:spcBef>
                <a:spcPts val="685"/>
              </a:spcBef>
            </a:pPr>
            <a:r>
              <a:rPr dirty="0" sz="1450" spc="-10">
                <a:latin typeface="Times New Roman"/>
                <a:cs typeface="Times New Roman"/>
              </a:rPr>
              <a:t>‘I know that,’ </a:t>
            </a:r>
            <a:r>
              <a:rPr dirty="0" sz="1450" spc="-5">
                <a:latin typeface="Times New Roman"/>
                <a:cs typeface="Times New Roman"/>
              </a:rPr>
              <a:t>he </a:t>
            </a:r>
            <a:r>
              <a:rPr dirty="0" sz="1450" spc="-10">
                <a:latin typeface="Times New Roman"/>
                <a:cs typeface="Times New Roman"/>
              </a:rPr>
              <a:t>would </a:t>
            </a:r>
            <a:r>
              <a:rPr dirty="0" sz="1450" spc="-25">
                <a:latin typeface="Times New Roman"/>
                <a:cs typeface="Times New Roman"/>
              </a:rPr>
              <a:t>reply. </a:t>
            </a:r>
            <a:r>
              <a:rPr dirty="0" sz="1450" spc="-10">
                <a:latin typeface="Times New Roman"/>
                <a:cs typeface="Times New Roman"/>
              </a:rPr>
              <a:t>‘No </a:t>
            </a:r>
            <a:r>
              <a:rPr dirty="0" sz="1450" spc="-5">
                <a:latin typeface="Times New Roman"/>
                <a:cs typeface="Times New Roman"/>
              </a:rPr>
              <a:t>one </a:t>
            </a:r>
            <a:r>
              <a:rPr dirty="0" sz="1450" spc="-10">
                <a:latin typeface="Times New Roman"/>
                <a:cs typeface="Times New Roman"/>
              </a:rPr>
              <a:t>in Norfolk Street knows it better;  and if </a:t>
            </a:r>
            <a:r>
              <a:rPr dirty="0" sz="1450" spc="-5">
                <a:latin typeface="Times New Roman"/>
                <a:cs typeface="Times New Roman"/>
              </a:rPr>
              <a:t>I </a:t>
            </a:r>
            <a:r>
              <a:rPr dirty="0" sz="1450" spc="-10">
                <a:latin typeface="Times New Roman"/>
                <a:cs typeface="Times New Roman"/>
              </a:rPr>
              <a:t>were rich </a:t>
            </a:r>
            <a:r>
              <a:rPr dirty="0" sz="1450" spc="-5">
                <a:latin typeface="Times New Roman"/>
                <a:cs typeface="Times New Roman"/>
              </a:rPr>
              <a:t>I </a:t>
            </a:r>
            <a:r>
              <a:rPr dirty="0" sz="1450" spc="-10">
                <a:latin typeface="Times New Roman"/>
                <a:cs typeface="Times New Roman"/>
              </a:rPr>
              <a:t>should certainly employ the best models in London; </a:t>
            </a:r>
            <a:r>
              <a:rPr dirty="0" sz="1450" spc="-5">
                <a:latin typeface="Times New Roman"/>
                <a:cs typeface="Times New Roman"/>
              </a:rPr>
              <a:t>but,  </a:t>
            </a:r>
            <a:r>
              <a:rPr dirty="0" sz="1450" spc="-10">
                <a:latin typeface="Times New Roman"/>
                <a:cs typeface="Times New Roman"/>
              </a:rPr>
              <a:t>being </a:t>
            </a:r>
            <a:r>
              <a:rPr dirty="0" sz="1450" spc="-20">
                <a:latin typeface="Times New Roman"/>
                <a:cs typeface="Times New Roman"/>
              </a:rPr>
              <a:t>poor, </a:t>
            </a:r>
            <a:r>
              <a:rPr dirty="0" sz="1450" spc="-5">
                <a:latin typeface="Times New Roman"/>
                <a:cs typeface="Times New Roman"/>
              </a:rPr>
              <a:t>I </a:t>
            </a:r>
            <a:r>
              <a:rPr dirty="0" sz="1450" spc="-10">
                <a:latin typeface="Times New Roman"/>
                <a:cs typeface="Times New Roman"/>
              </a:rPr>
              <a:t>have taught myself to </a:t>
            </a:r>
            <a:r>
              <a:rPr dirty="0" sz="1450" spc="-5">
                <a:latin typeface="Times New Roman"/>
                <a:cs typeface="Times New Roman"/>
              </a:rPr>
              <a:t>do </a:t>
            </a:r>
            <a:r>
              <a:rPr dirty="0" sz="1450" spc="-10">
                <a:latin typeface="Times New Roman"/>
                <a:cs typeface="Times New Roman"/>
              </a:rPr>
              <a:t>without them. An occasional model  would only disturb my ideal conception </a:t>
            </a:r>
            <a:r>
              <a:rPr dirty="0" sz="1450" spc="-5">
                <a:latin typeface="Times New Roman"/>
                <a:cs typeface="Times New Roman"/>
              </a:rPr>
              <a:t>of </a:t>
            </a:r>
            <a:r>
              <a:rPr dirty="0" sz="1450" spc="-10">
                <a:latin typeface="Times New Roman"/>
                <a:cs typeface="Times New Roman"/>
              </a:rPr>
              <a:t>the figure, and </a:t>
            </a:r>
            <a:r>
              <a:rPr dirty="0" sz="1450" spc="-5">
                <a:latin typeface="Times New Roman"/>
                <a:cs typeface="Times New Roman"/>
              </a:rPr>
              <a:t>be a </a:t>
            </a:r>
            <a:r>
              <a:rPr dirty="0" sz="1450" spc="-10">
                <a:latin typeface="Times New Roman"/>
                <a:cs typeface="Times New Roman"/>
              </a:rPr>
              <a:t>positive  impediment in my </a:t>
            </a:r>
            <a:r>
              <a:rPr dirty="0" sz="1450" spc="-20">
                <a:latin typeface="Times New Roman"/>
                <a:cs typeface="Times New Roman"/>
              </a:rPr>
              <a:t>career. </a:t>
            </a:r>
            <a:r>
              <a:rPr dirty="0" sz="1450" spc="-10">
                <a:latin typeface="Times New Roman"/>
                <a:cs typeface="Times New Roman"/>
              </a:rPr>
              <a:t>As for painting </a:t>
            </a:r>
            <a:r>
              <a:rPr dirty="0" sz="1450" spc="-5">
                <a:latin typeface="Times New Roman"/>
                <a:cs typeface="Times New Roman"/>
              </a:rPr>
              <a:t>by </a:t>
            </a:r>
            <a:r>
              <a:rPr dirty="0" sz="1450" spc="-10">
                <a:latin typeface="Times New Roman"/>
                <a:cs typeface="Times New Roman"/>
              </a:rPr>
              <a:t>an artificial light,’ </a:t>
            </a:r>
            <a:r>
              <a:rPr dirty="0" sz="1450" spc="-5">
                <a:latin typeface="Times New Roman"/>
                <a:cs typeface="Times New Roman"/>
              </a:rPr>
              <a:t>he </a:t>
            </a:r>
            <a:r>
              <a:rPr dirty="0" sz="1450" spc="-10">
                <a:latin typeface="Times New Roman"/>
                <a:cs typeface="Times New Roman"/>
              </a:rPr>
              <a:t>would  continue, ‘that is simply </a:t>
            </a:r>
            <a:r>
              <a:rPr dirty="0" sz="1450" spc="-5">
                <a:latin typeface="Times New Roman"/>
                <a:cs typeface="Times New Roman"/>
              </a:rPr>
              <a:t>a </a:t>
            </a:r>
            <a:r>
              <a:rPr dirty="0" sz="1450" spc="-10">
                <a:latin typeface="Times New Roman"/>
                <a:cs typeface="Times New Roman"/>
              </a:rPr>
              <a:t>knack </a:t>
            </a:r>
            <a:r>
              <a:rPr dirty="0" sz="1450" spc="-5">
                <a:latin typeface="Times New Roman"/>
                <a:cs typeface="Times New Roman"/>
              </a:rPr>
              <a:t>I </a:t>
            </a:r>
            <a:r>
              <a:rPr dirty="0" sz="1450" spc="-10">
                <a:latin typeface="Times New Roman"/>
                <a:cs typeface="Times New Roman"/>
              </a:rPr>
              <a:t>have found it necessary to acquire, my days  being engrossed in the work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tuition.’</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At the moment when we must present him to </a:t>
            </a:r>
            <a:r>
              <a:rPr dirty="0" sz="1450" spc="-5">
                <a:latin typeface="Times New Roman"/>
                <a:cs typeface="Times New Roman"/>
              </a:rPr>
              <a:t>our </a:t>
            </a:r>
            <a:r>
              <a:rPr dirty="0" sz="1450" spc="-10">
                <a:latin typeface="Times New Roman"/>
                <a:cs typeface="Times New Roman"/>
              </a:rPr>
              <a:t>readers, Pitman was in  his studio alone, </a:t>
            </a:r>
            <a:r>
              <a:rPr dirty="0" sz="1450" spc="-5">
                <a:latin typeface="Times New Roman"/>
                <a:cs typeface="Times New Roman"/>
              </a:rPr>
              <a:t>by </a:t>
            </a:r>
            <a:r>
              <a:rPr dirty="0" sz="1450" spc="-10">
                <a:latin typeface="Times New Roman"/>
                <a:cs typeface="Times New Roman"/>
              </a:rPr>
              <a:t>the dying light </a:t>
            </a:r>
            <a:r>
              <a:rPr dirty="0" sz="1450" spc="-5">
                <a:latin typeface="Times New Roman"/>
                <a:cs typeface="Times New Roman"/>
              </a:rPr>
              <a:t>of </a:t>
            </a:r>
            <a:r>
              <a:rPr dirty="0" sz="1450" spc="-10">
                <a:latin typeface="Times New Roman"/>
                <a:cs typeface="Times New Roman"/>
              </a:rPr>
              <a:t>the October </a:t>
            </a:r>
            <a:r>
              <a:rPr dirty="0" sz="1450" spc="-30">
                <a:latin typeface="Times New Roman"/>
                <a:cs typeface="Times New Roman"/>
              </a:rPr>
              <a:t>day. </a:t>
            </a:r>
            <a:r>
              <a:rPr dirty="0" sz="1450" spc="-10">
                <a:latin typeface="Times New Roman"/>
                <a:cs typeface="Times New Roman"/>
              </a:rPr>
              <a:t>He sat (sure enough  with ‘unaffected simplicity’) in </a:t>
            </a:r>
            <a:r>
              <a:rPr dirty="0" sz="1450" spc="-5">
                <a:latin typeface="Times New Roman"/>
                <a:cs typeface="Times New Roman"/>
              </a:rPr>
              <a:t>a </a:t>
            </a:r>
            <a:r>
              <a:rPr dirty="0" sz="1450" spc="-15">
                <a:latin typeface="Times New Roman"/>
                <a:cs typeface="Times New Roman"/>
              </a:rPr>
              <a:t>Windsor </a:t>
            </a:r>
            <a:r>
              <a:rPr dirty="0" sz="1450" spc="-20">
                <a:latin typeface="Times New Roman"/>
                <a:cs typeface="Times New Roman"/>
              </a:rPr>
              <a:t>chair, </a:t>
            </a:r>
            <a:r>
              <a:rPr dirty="0" sz="1450" spc="-10">
                <a:latin typeface="Times New Roman"/>
                <a:cs typeface="Times New Roman"/>
              </a:rPr>
              <a:t>his low-crowned black felt  hat </a:t>
            </a:r>
            <a:r>
              <a:rPr dirty="0" sz="1450" spc="-5">
                <a:latin typeface="Times New Roman"/>
                <a:cs typeface="Times New Roman"/>
              </a:rPr>
              <a:t>by </a:t>
            </a:r>
            <a:r>
              <a:rPr dirty="0" sz="1450" spc="-10">
                <a:latin typeface="Times New Roman"/>
                <a:cs typeface="Times New Roman"/>
              </a:rPr>
              <a:t>his side; </a:t>
            </a:r>
            <a:r>
              <a:rPr dirty="0" sz="1450" spc="-5">
                <a:latin typeface="Times New Roman"/>
                <a:cs typeface="Times New Roman"/>
              </a:rPr>
              <a:t>a </a:t>
            </a:r>
            <a:r>
              <a:rPr dirty="0" sz="1450" spc="-10">
                <a:latin typeface="Times New Roman"/>
                <a:cs typeface="Times New Roman"/>
              </a:rPr>
              <a:t>dark, weak, harmless, pathetic little man, clad in the </a:t>
            </a:r>
            <a:r>
              <a:rPr dirty="0" sz="1450" spc="-5">
                <a:latin typeface="Times New Roman"/>
                <a:cs typeface="Times New Roman"/>
              </a:rPr>
              <a:t>hue of  </a:t>
            </a:r>
            <a:r>
              <a:rPr dirty="0" sz="1450" spc="-10">
                <a:latin typeface="Times New Roman"/>
                <a:cs typeface="Times New Roman"/>
              </a:rPr>
              <a:t>mourning,</a:t>
            </a:r>
            <a:r>
              <a:rPr dirty="0" sz="1450" spc="135">
                <a:latin typeface="Times New Roman"/>
                <a:cs typeface="Times New Roman"/>
              </a:rPr>
              <a:t> </a:t>
            </a:r>
            <a:r>
              <a:rPr dirty="0" sz="1450" spc="-10">
                <a:latin typeface="Times New Roman"/>
                <a:cs typeface="Times New Roman"/>
              </a:rPr>
              <a:t>his</a:t>
            </a:r>
            <a:r>
              <a:rPr dirty="0" sz="1450" spc="140">
                <a:latin typeface="Times New Roman"/>
                <a:cs typeface="Times New Roman"/>
              </a:rPr>
              <a:t> </a:t>
            </a:r>
            <a:r>
              <a:rPr dirty="0" sz="1450" spc="-10">
                <a:latin typeface="Times New Roman"/>
                <a:cs typeface="Times New Roman"/>
              </a:rPr>
              <a:t>coat</a:t>
            </a:r>
            <a:r>
              <a:rPr dirty="0" sz="1450" spc="140">
                <a:latin typeface="Times New Roman"/>
                <a:cs typeface="Times New Roman"/>
              </a:rPr>
              <a:t> </a:t>
            </a:r>
            <a:r>
              <a:rPr dirty="0" sz="1450" spc="-10">
                <a:latin typeface="Times New Roman"/>
                <a:cs typeface="Times New Roman"/>
              </a:rPr>
              <a:t>longer</a:t>
            </a:r>
            <a:r>
              <a:rPr dirty="0" sz="1450" spc="140">
                <a:latin typeface="Times New Roman"/>
                <a:cs typeface="Times New Roman"/>
              </a:rPr>
              <a:t> </a:t>
            </a:r>
            <a:r>
              <a:rPr dirty="0" sz="1450" spc="-10">
                <a:latin typeface="Times New Roman"/>
                <a:cs typeface="Times New Roman"/>
              </a:rPr>
              <a:t>than</a:t>
            </a:r>
            <a:r>
              <a:rPr dirty="0" sz="1450" spc="140">
                <a:latin typeface="Times New Roman"/>
                <a:cs typeface="Times New Roman"/>
              </a:rPr>
              <a:t> </a:t>
            </a:r>
            <a:r>
              <a:rPr dirty="0" sz="1450" spc="-10">
                <a:latin typeface="Times New Roman"/>
                <a:cs typeface="Times New Roman"/>
              </a:rPr>
              <a:t>is</a:t>
            </a:r>
            <a:r>
              <a:rPr dirty="0" sz="1450" spc="135">
                <a:latin typeface="Times New Roman"/>
                <a:cs typeface="Times New Roman"/>
              </a:rPr>
              <a:t> </a:t>
            </a:r>
            <a:r>
              <a:rPr dirty="0" sz="1450" spc="-10">
                <a:latin typeface="Times New Roman"/>
                <a:cs typeface="Times New Roman"/>
              </a:rPr>
              <a:t>usual</a:t>
            </a:r>
            <a:r>
              <a:rPr dirty="0" sz="1450" spc="140">
                <a:latin typeface="Times New Roman"/>
                <a:cs typeface="Times New Roman"/>
              </a:rPr>
              <a:t> </a:t>
            </a:r>
            <a:r>
              <a:rPr dirty="0" sz="1450" spc="-10">
                <a:latin typeface="Times New Roman"/>
                <a:cs typeface="Times New Roman"/>
              </a:rPr>
              <a:t>with</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25">
                <a:latin typeface="Times New Roman"/>
                <a:cs typeface="Times New Roman"/>
              </a:rPr>
              <a:t>laity,</a:t>
            </a:r>
            <a:r>
              <a:rPr dirty="0" sz="1450" spc="140">
                <a:latin typeface="Times New Roman"/>
                <a:cs typeface="Times New Roman"/>
              </a:rPr>
              <a:t> </a:t>
            </a:r>
            <a:r>
              <a:rPr dirty="0" sz="1450" spc="-10">
                <a:latin typeface="Times New Roman"/>
                <a:cs typeface="Times New Roman"/>
              </a:rPr>
              <a:t>his</a:t>
            </a:r>
            <a:r>
              <a:rPr dirty="0" sz="1450" spc="140">
                <a:latin typeface="Times New Roman"/>
                <a:cs typeface="Times New Roman"/>
              </a:rPr>
              <a:t> </a:t>
            </a:r>
            <a:r>
              <a:rPr dirty="0" sz="1450" spc="-10">
                <a:latin typeface="Times New Roman"/>
                <a:cs typeface="Times New Roman"/>
              </a:rPr>
              <a:t>neck</a:t>
            </a:r>
            <a:r>
              <a:rPr dirty="0" sz="1450" spc="135">
                <a:latin typeface="Times New Roman"/>
                <a:cs typeface="Times New Roman"/>
              </a:rPr>
              <a:t> </a:t>
            </a:r>
            <a:r>
              <a:rPr dirty="0" sz="1450" spc="-10">
                <a:latin typeface="Times New Roman"/>
                <a:cs typeface="Times New Roman"/>
              </a:rPr>
              <a:t>enclosed</a:t>
            </a:r>
            <a:r>
              <a:rPr dirty="0" sz="1450" spc="140">
                <a:latin typeface="Times New Roman"/>
                <a:cs typeface="Times New Roman"/>
              </a:rPr>
              <a:t> </a:t>
            </a:r>
            <a:r>
              <a:rPr dirty="0" sz="1450" spc="-10">
                <a:latin typeface="Times New Roman"/>
                <a:cs typeface="Times New Roman"/>
              </a:rPr>
              <a:t>in</a:t>
            </a:r>
            <a:r>
              <a:rPr dirty="0" sz="1450" spc="14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27227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collar without </a:t>
            </a:r>
            <a:r>
              <a:rPr dirty="0" sz="1450" spc="-5">
                <a:latin typeface="Times New Roman"/>
                <a:cs typeface="Times New Roman"/>
              </a:rPr>
              <a:t>a </a:t>
            </a:r>
            <a:r>
              <a:rPr dirty="0" sz="1450" spc="-10">
                <a:latin typeface="Times New Roman"/>
                <a:cs typeface="Times New Roman"/>
              </a:rPr>
              <a:t>parting, his neckcloth pale in </a:t>
            </a:r>
            <a:r>
              <a:rPr dirty="0" sz="1450" spc="-5">
                <a:latin typeface="Times New Roman"/>
                <a:cs typeface="Times New Roman"/>
              </a:rPr>
              <a:t>hue </a:t>
            </a:r>
            <a:r>
              <a:rPr dirty="0" sz="1450" spc="-10">
                <a:latin typeface="Times New Roman"/>
                <a:cs typeface="Times New Roman"/>
              </a:rPr>
              <a:t>and simply tied; the whole  outward man, except for </a:t>
            </a:r>
            <a:r>
              <a:rPr dirty="0" sz="1450" spc="-5">
                <a:latin typeface="Times New Roman"/>
                <a:cs typeface="Times New Roman"/>
              </a:rPr>
              <a:t>a </a:t>
            </a:r>
            <a:r>
              <a:rPr dirty="0" sz="1450" spc="-10">
                <a:latin typeface="Times New Roman"/>
                <a:cs typeface="Times New Roman"/>
              </a:rPr>
              <a:t>pointed beard, tentatively clerical. There was </a:t>
            </a:r>
            <a:r>
              <a:rPr dirty="0" sz="1450" spc="-5">
                <a:latin typeface="Times New Roman"/>
                <a:cs typeface="Times New Roman"/>
              </a:rPr>
              <a:t>a  </a:t>
            </a:r>
            <a:r>
              <a:rPr dirty="0" sz="1450" spc="-10">
                <a:latin typeface="Times New Roman"/>
                <a:cs typeface="Times New Roman"/>
              </a:rPr>
              <a:t>thinning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20">
                <a:latin typeface="Times New Roman"/>
                <a:cs typeface="Times New Roman"/>
              </a:rPr>
              <a:t>Pitman’s </a:t>
            </a:r>
            <a:r>
              <a:rPr dirty="0" sz="1450" spc="-10">
                <a:latin typeface="Times New Roman"/>
                <a:cs typeface="Times New Roman"/>
              </a:rPr>
              <a:t>head, there were silver hairs at </a:t>
            </a:r>
            <a:r>
              <a:rPr dirty="0" sz="1450" spc="-20">
                <a:latin typeface="Times New Roman"/>
                <a:cs typeface="Times New Roman"/>
              </a:rPr>
              <a:t>Pitman’s  </a:t>
            </a:r>
            <a:r>
              <a:rPr dirty="0" sz="1450" spc="-10">
                <a:latin typeface="Times New Roman"/>
                <a:cs typeface="Times New Roman"/>
              </a:rPr>
              <a:t>temple. Poor gentleman,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young; </a:t>
            </a:r>
            <a:r>
              <a:rPr dirty="0" sz="1450" spc="-10">
                <a:latin typeface="Times New Roman"/>
                <a:cs typeface="Times New Roman"/>
              </a:rPr>
              <a:t>and years, and </a:t>
            </a:r>
            <a:r>
              <a:rPr dirty="0" sz="1450" spc="-20">
                <a:latin typeface="Times New Roman"/>
                <a:cs typeface="Times New Roman"/>
              </a:rPr>
              <a:t>poverty, </a:t>
            </a:r>
            <a:r>
              <a:rPr dirty="0" sz="1450" spc="-10">
                <a:latin typeface="Times New Roman"/>
                <a:cs typeface="Times New Roman"/>
              </a:rPr>
              <a:t>and  humble ambition thwarted, make </a:t>
            </a:r>
            <a:r>
              <a:rPr dirty="0" sz="1450" spc="-5">
                <a:latin typeface="Times New Roman"/>
                <a:cs typeface="Times New Roman"/>
              </a:rPr>
              <a:t>a </a:t>
            </a:r>
            <a:r>
              <a:rPr dirty="0" sz="1450" spc="-10">
                <a:latin typeface="Times New Roman"/>
                <a:cs typeface="Times New Roman"/>
              </a:rPr>
              <a:t>cheerless</a:t>
            </a:r>
            <a:r>
              <a:rPr dirty="0" sz="1450" spc="15">
                <a:latin typeface="Times New Roman"/>
                <a:cs typeface="Times New Roman"/>
              </a:rPr>
              <a:t> </a:t>
            </a:r>
            <a:r>
              <a:rPr dirty="0" sz="1450" spc="-10">
                <a:latin typeface="Times New Roman"/>
                <a:cs typeface="Times New Roman"/>
              </a:rPr>
              <a:t>lot.</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In front </a:t>
            </a:r>
            <a:r>
              <a:rPr dirty="0" sz="1450" spc="-5">
                <a:latin typeface="Times New Roman"/>
                <a:cs typeface="Times New Roman"/>
              </a:rPr>
              <a:t>of </a:t>
            </a:r>
            <a:r>
              <a:rPr dirty="0" sz="1450" spc="-10">
                <a:latin typeface="Times New Roman"/>
                <a:cs typeface="Times New Roman"/>
              </a:rPr>
              <a:t>him, in the corner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door, </a:t>
            </a:r>
            <a:r>
              <a:rPr dirty="0" sz="1450" spc="-10">
                <a:latin typeface="Times New Roman"/>
                <a:cs typeface="Times New Roman"/>
              </a:rPr>
              <a:t>there stood </a:t>
            </a:r>
            <a:r>
              <a:rPr dirty="0" sz="1450" spc="-5">
                <a:latin typeface="Times New Roman"/>
                <a:cs typeface="Times New Roman"/>
              </a:rPr>
              <a:t>a </a:t>
            </a:r>
            <a:r>
              <a:rPr dirty="0" sz="1450" spc="-10">
                <a:latin typeface="Times New Roman"/>
                <a:cs typeface="Times New Roman"/>
              </a:rPr>
              <a:t>portly barrel; and  let him turn them where </a:t>
            </a:r>
            <a:r>
              <a:rPr dirty="0" sz="1450" spc="-5">
                <a:latin typeface="Times New Roman"/>
                <a:cs typeface="Times New Roman"/>
              </a:rPr>
              <a:t>he </a:t>
            </a:r>
            <a:r>
              <a:rPr dirty="0" sz="1450" spc="-10">
                <a:latin typeface="Times New Roman"/>
                <a:cs typeface="Times New Roman"/>
              </a:rPr>
              <a:t>might, it was always to the barrel that his eyes and  his thoughts</a:t>
            </a:r>
            <a:r>
              <a:rPr dirty="0" sz="1450" spc="-5">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‘Should </a:t>
            </a:r>
            <a:r>
              <a:rPr dirty="0" sz="1450" spc="-5">
                <a:latin typeface="Times New Roman"/>
                <a:cs typeface="Times New Roman"/>
              </a:rPr>
              <a:t>I </a:t>
            </a:r>
            <a:r>
              <a:rPr dirty="0" sz="1450" spc="-10">
                <a:latin typeface="Times New Roman"/>
                <a:cs typeface="Times New Roman"/>
              </a:rPr>
              <a:t>open it? Should </a:t>
            </a:r>
            <a:r>
              <a:rPr dirty="0" sz="1450" spc="-5">
                <a:latin typeface="Times New Roman"/>
                <a:cs typeface="Times New Roman"/>
              </a:rPr>
              <a:t>I </a:t>
            </a:r>
            <a:r>
              <a:rPr dirty="0" sz="1450" spc="-10">
                <a:latin typeface="Times New Roman"/>
                <a:cs typeface="Times New Roman"/>
              </a:rPr>
              <a:t>return it? Should </a:t>
            </a:r>
            <a:r>
              <a:rPr dirty="0" sz="1450" spc="-5">
                <a:latin typeface="Times New Roman"/>
                <a:cs typeface="Times New Roman"/>
              </a:rPr>
              <a:t>I </a:t>
            </a:r>
            <a:r>
              <a:rPr dirty="0" sz="1450" spc="-10">
                <a:latin typeface="Times New Roman"/>
                <a:cs typeface="Times New Roman"/>
              </a:rPr>
              <a:t>communicate with Mr  Sernitopolis at once?’ </a:t>
            </a:r>
            <a:r>
              <a:rPr dirty="0" sz="1450" spc="-5">
                <a:latin typeface="Times New Roman"/>
                <a:cs typeface="Times New Roman"/>
              </a:rPr>
              <a:t>he </a:t>
            </a:r>
            <a:r>
              <a:rPr dirty="0" sz="1450" spc="-10">
                <a:latin typeface="Times New Roman"/>
                <a:cs typeface="Times New Roman"/>
              </a:rPr>
              <a:t>wondered. ‘No,’ </a:t>
            </a:r>
            <a:r>
              <a:rPr dirty="0" sz="1450" spc="-5">
                <a:latin typeface="Times New Roman"/>
                <a:cs typeface="Times New Roman"/>
              </a:rPr>
              <a:t>he </a:t>
            </a:r>
            <a:r>
              <a:rPr dirty="0" sz="1450" spc="-10">
                <a:latin typeface="Times New Roman"/>
                <a:cs typeface="Times New Roman"/>
              </a:rPr>
              <a:t>concluded </a:t>
            </a:r>
            <a:r>
              <a:rPr dirty="0" sz="1450" spc="-20">
                <a:latin typeface="Times New Roman"/>
                <a:cs typeface="Times New Roman"/>
              </a:rPr>
              <a:t>finally, </a:t>
            </a:r>
            <a:r>
              <a:rPr dirty="0" sz="1450" spc="-10">
                <a:latin typeface="Times New Roman"/>
                <a:cs typeface="Times New Roman"/>
              </a:rPr>
              <a:t>‘nothing  without Mr </a:t>
            </a:r>
            <a:r>
              <a:rPr dirty="0" sz="1450" spc="-15">
                <a:latin typeface="Times New Roman"/>
                <a:cs typeface="Times New Roman"/>
              </a:rPr>
              <a:t>Finsbury’s </a:t>
            </a:r>
            <a:r>
              <a:rPr dirty="0" sz="1450" spc="-10">
                <a:latin typeface="Times New Roman"/>
                <a:cs typeface="Times New Roman"/>
              </a:rPr>
              <a:t>advice.’ And </a:t>
            </a:r>
            <a:r>
              <a:rPr dirty="0" sz="1450" spc="-5">
                <a:latin typeface="Times New Roman"/>
                <a:cs typeface="Times New Roman"/>
              </a:rPr>
              <a:t>he </a:t>
            </a:r>
            <a:r>
              <a:rPr dirty="0" sz="1450" spc="-10">
                <a:latin typeface="Times New Roman"/>
                <a:cs typeface="Times New Roman"/>
              </a:rPr>
              <a:t>arose and produced </a:t>
            </a:r>
            <a:r>
              <a:rPr dirty="0" sz="1450" spc="-5">
                <a:latin typeface="Times New Roman"/>
                <a:cs typeface="Times New Roman"/>
              </a:rPr>
              <a:t>a </a:t>
            </a:r>
            <a:r>
              <a:rPr dirty="0" sz="1450" spc="-10">
                <a:latin typeface="Times New Roman"/>
                <a:cs typeface="Times New Roman"/>
              </a:rPr>
              <a:t>shabby leathern  desk. It opened without the formality </a:t>
            </a:r>
            <a:r>
              <a:rPr dirty="0" sz="1450" spc="-5">
                <a:latin typeface="Times New Roman"/>
                <a:cs typeface="Times New Roman"/>
              </a:rPr>
              <a:t>of </a:t>
            </a:r>
            <a:r>
              <a:rPr dirty="0" sz="1450" spc="-10">
                <a:latin typeface="Times New Roman"/>
                <a:cs typeface="Times New Roman"/>
              </a:rPr>
              <a:t>unlocking, and displayed the thick  cream-coloured notepaper </a:t>
            </a:r>
            <a:r>
              <a:rPr dirty="0" sz="1450" spc="-5">
                <a:latin typeface="Times New Roman"/>
                <a:cs typeface="Times New Roman"/>
              </a:rPr>
              <a:t>on </a:t>
            </a:r>
            <a:r>
              <a:rPr dirty="0" sz="1450" spc="-10">
                <a:latin typeface="Times New Roman"/>
                <a:cs typeface="Times New Roman"/>
              </a:rPr>
              <a:t>which Mr Pitman was in the habit </a:t>
            </a:r>
            <a:r>
              <a:rPr dirty="0" sz="1450" spc="-5">
                <a:latin typeface="Times New Roman"/>
                <a:cs typeface="Times New Roman"/>
              </a:rPr>
              <a:t>of  </a:t>
            </a:r>
            <a:r>
              <a:rPr dirty="0" sz="1450" spc="-10">
                <a:latin typeface="Times New Roman"/>
                <a:cs typeface="Times New Roman"/>
              </a:rPr>
              <a:t>communicating with the proprietors </a:t>
            </a:r>
            <a:r>
              <a:rPr dirty="0" sz="1450" spc="-5">
                <a:latin typeface="Times New Roman"/>
                <a:cs typeface="Times New Roman"/>
              </a:rPr>
              <a:t>of </a:t>
            </a:r>
            <a:r>
              <a:rPr dirty="0" sz="1450" spc="-10">
                <a:latin typeface="Times New Roman"/>
                <a:cs typeface="Times New Roman"/>
              </a:rPr>
              <a:t>schools and the parents </a:t>
            </a:r>
            <a:r>
              <a:rPr dirty="0" sz="1450" spc="-5">
                <a:latin typeface="Times New Roman"/>
                <a:cs typeface="Times New Roman"/>
              </a:rPr>
              <a:t>of </a:t>
            </a:r>
            <a:r>
              <a:rPr dirty="0" sz="1450" spc="-10">
                <a:latin typeface="Times New Roman"/>
                <a:cs typeface="Times New Roman"/>
              </a:rPr>
              <a:t>his pupils.  He placed the desk </a:t>
            </a:r>
            <a:r>
              <a:rPr dirty="0" sz="1450" spc="-5">
                <a:latin typeface="Times New Roman"/>
                <a:cs typeface="Times New Roman"/>
              </a:rPr>
              <a:t>on </a:t>
            </a:r>
            <a:r>
              <a:rPr dirty="0" sz="1450" spc="-10">
                <a:latin typeface="Times New Roman"/>
                <a:cs typeface="Times New Roman"/>
              </a:rPr>
              <a:t>the table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and taking </a:t>
            </a:r>
            <a:r>
              <a:rPr dirty="0" sz="1450" spc="-5">
                <a:latin typeface="Times New Roman"/>
                <a:cs typeface="Times New Roman"/>
              </a:rPr>
              <a:t>a </a:t>
            </a:r>
            <a:r>
              <a:rPr dirty="0" sz="1450" spc="-10">
                <a:latin typeface="Times New Roman"/>
                <a:cs typeface="Times New Roman"/>
              </a:rPr>
              <a:t>saucer </a:t>
            </a:r>
            <a:r>
              <a:rPr dirty="0" sz="1450" spc="-5">
                <a:latin typeface="Times New Roman"/>
                <a:cs typeface="Times New Roman"/>
              </a:rPr>
              <a:t>of </a:t>
            </a:r>
            <a:r>
              <a:rPr dirty="0" sz="1450" spc="-10">
                <a:latin typeface="Times New Roman"/>
                <a:cs typeface="Times New Roman"/>
              </a:rPr>
              <a:t>Indian  ink from the chimney-piece, laboriously composed the following</a:t>
            </a:r>
            <a:r>
              <a:rPr dirty="0" sz="1450" spc="65">
                <a:latin typeface="Times New Roman"/>
                <a:cs typeface="Times New Roman"/>
              </a:rPr>
              <a:t> </a:t>
            </a:r>
            <a:r>
              <a:rPr dirty="0" sz="1450" spc="-10">
                <a:latin typeface="Times New Roman"/>
                <a:cs typeface="Times New Roman"/>
              </a:rPr>
              <a:t>letter:</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‘My dear Mr </a:t>
            </a:r>
            <a:r>
              <a:rPr dirty="0" sz="1450" spc="-20">
                <a:latin typeface="Times New Roman"/>
                <a:cs typeface="Times New Roman"/>
              </a:rPr>
              <a:t>Finsbury,’ </a:t>
            </a:r>
            <a:r>
              <a:rPr dirty="0" sz="1450" spc="-10">
                <a:latin typeface="Times New Roman"/>
                <a:cs typeface="Times New Roman"/>
              </a:rPr>
              <a:t>it ran, ‘would it </a:t>
            </a:r>
            <a:r>
              <a:rPr dirty="0" sz="1450" spc="-5">
                <a:latin typeface="Times New Roman"/>
                <a:cs typeface="Times New Roman"/>
              </a:rPr>
              <a:t>be </a:t>
            </a:r>
            <a:r>
              <a:rPr dirty="0" sz="1450" spc="-10">
                <a:latin typeface="Times New Roman"/>
                <a:cs typeface="Times New Roman"/>
              </a:rPr>
              <a:t>presuming </a:t>
            </a:r>
            <a:r>
              <a:rPr dirty="0" sz="1450" spc="-5">
                <a:latin typeface="Times New Roman"/>
                <a:cs typeface="Times New Roman"/>
              </a:rPr>
              <a:t>on your </a:t>
            </a:r>
            <a:r>
              <a:rPr dirty="0" sz="1450" spc="-10">
                <a:latin typeface="Times New Roman"/>
                <a:cs typeface="Times New Roman"/>
              </a:rPr>
              <a:t>kindness if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you </a:t>
            </a:r>
            <a:r>
              <a:rPr dirty="0" sz="1450" spc="-10">
                <a:latin typeface="Times New Roman"/>
                <a:cs typeface="Times New Roman"/>
              </a:rPr>
              <a:t>to pay me </a:t>
            </a:r>
            <a:r>
              <a:rPr dirty="0" sz="1450" spc="-5">
                <a:latin typeface="Times New Roman"/>
                <a:cs typeface="Times New Roman"/>
              </a:rPr>
              <a:t>a </a:t>
            </a:r>
            <a:r>
              <a:rPr dirty="0" sz="1450" spc="-10">
                <a:latin typeface="Times New Roman"/>
                <a:cs typeface="Times New Roman"/>
              </a:rPr>
              <a:t>visit here this evening? It is in </a:t>
            </a:r>
            <a:r>
              <a:rPr dirty="0" sz="1450" spc="-5">
                <a:latin typeface="Times New Roman"/>
                <a:cs typeface="Times New Roman"/>
              </a:rPr>
              <a:t>no </a:t>
            </a:r>
            <a:r>
              <a:rPr dirty="0" sz="1450" spc="-10">
                <a:latin typeface="Times New Roman"/>
                <a:cs typeface="Times New Roman"/>
              </a:rPr>
              <a:t>trifling matter that </a:t>
            </a:r>
            <a:r>
              <a:rPr dirty="0" sz="1450" spc="-5">
                <a:latin typeface="Times New Roman"/>
                <a:cs typeface="Times New Roman"/>
              </a:rPr>
              <a:t>I  invoke your </a:t>
            </a:r>
            <a:r>
              <a:rPr dirty="0" sz="1450" spc="-10">
                <a:latin typeface="Times New Roman"/>
                <a:cs typeface="Times New Roman"/>
              </a:rPr>
              <a:t>valuable assistance, for need </a:t>
            </a:r>
            <a:r>
              <a:rPr dirty="0" sz="1450" spc="-5">
                <a:latin typeface="Times New Roman"/>
                <a:cs typeface="Times New Roman"/>
              </a:rPr>
              <a:t>I </a:t>
            </a:r>
            <a:r>
              <a:rPr dirty="0" sz="1450" spc="-10">
                <a:latin typeface="Times New Roman"/>
                <a:cs typeface="Times New Roman"/>
              </a:rPr>
              <a:t>say more than it concerns the  welfare </a:t>
            </a:r>
            <a:r>
              <a:rPr dirty="0" sz="1450" spc="-5">
                <a:latin typeface="Times New Roman"/>
                <a:cs typeface="Times New Roman"/>
              </a:rPr>
              <a:t>of </a:t>
            </a:r>
            <a:r>
              <a:rPr dirty="0" sz="1450" spc="-10">
                <a:latin typeface="Times New Roman"/>
                <a:cs typeface="Times New Roman"/>
              </a:rPr>
              <a:t>Mr </a:t>
            </a:r>
            <a:r>
              <a:rPr dirty="0" sz="1450" spc="-15">
                <a:latin typeface="Times New Roman"/>
                <a:cs typeface="Times New Roman"/>
              </a:rPr>
              <a:t>Semitopolis’s </a:t>
            </a:r>
            <a:r>
              <a:rPr dirty="0" sz="1450" spc="-10">
                <a:latin typeface="Times New Roman"/>
                <a:cs typeface="Times New Roman"/>
              </a:rPr>
              <a:t>statue </a:t>
            </a:r>
            <a:r>
              <a:rPr dirty="0" sz="1450" spc="-5">
                <a:latin typeface="Times New Roman"/>
                <a:cs typeface="Times New Roman"/>
              </a:rPr>
              <a:t>of </a:t>
            </a:r>
            <a:r>
              <a:rPr dirty="0" sz="1450" spc="-10">
                <a:latin typeface="Times New Roman"/>
                <a:cs typeface="Times New Roman"/>
              </a:rPr>
              <a:t>Hercules? </a:t>
            </a:r>
            <a:r>
              <a:rPr dirty="0" sz="1450" spc="-5">
                <a:latin typeface="Times New Roman"/>
                <a:cs typeface="Times New Roman"/>
              </a:rPr>
              <a:t>I </a:t>
            </a:r>
            <a:r>
              <a:rPr dirty="0" sz="1450" spc="-10">
                <a:latin typeface="Times New Roman"/>
                <a:cs typeface="Times New Roman"/>
              </a:rPr>
              <a:t>write </a:t>
            </a:r>
            <a:r>
              <a:rPr dirty="0" sz="1450" spc="-5">
                <a:latin typeface="Times New Roman"/>
                <a:cs typeface="Times New Roman"/>
              </a:rPr>
              <a:t>you </a:t>
            </a:r>
            <a:r>
              <a:rPr dirty="0" sz="1450" spc="-10">
                <a:latin typeface="Times New Roman"/>
                <a:cs typeface="Times New Roman"/>
              </a:rPr>
              <a:t>in great agitation  </a:t>
            </a:r>
            <a:r>
              <a:rPr dirty="0" sz="1450" spc="-5">
                <a:latin typeface="Times New Roman"/>
                <a:cs typeface="Times New Roman"/>
              </a:rPr>
              <a:t>of </a:t>
            </a:r>
            <a:r>
              <a:rPr dirty="0" sz="1450" spc="-10">
                <a:latin typeface="Times New Roman"/>
                <a:cs typeface="Times New Roman"/>
              </a:rPr>
              <a:t>mind; for </a:t>
            </a:r>
            <a:r>
              <a:rPr dirty="0" sz="1450" spc="-5">
                <a:latin typeface="Times New Roman"/>
                <a:cs typeface="Times New Roman"/>
              </a:rPr>
              <a:t>I </a:t>
            </a:r>
            <a:r>
              <a:rPr dirty="0" sz="1450" spc="-10">
                <a:latin typeface="Times New Roman"/>
                <a:cs typeface="Times New Roman"/>
              </a:rPr>
              <a:t>have made all enquiries, and greatly fear that this work </a:t>
            </a:r>
            <a:r>
              <a:rPr dirty="0" sz="1450" spc="-5">
                <a:latin typeface="Times New Roman"/>
                <a:cs typeface="Times New Roman"/>
              </a:rPr>
              <a:t>of  </a:t>
            </a:r>
            <a:r>
              <a:rPr dirty="0" sz="1450" spc="-10">
                <a:latin typeface="Times New Roman"/>
                <a:cs typeface="Times New Roman"/>
              </a:rPr>
              <a:t>ancient art has been mislaid. </a:t>
            </a:r>
            <a:r>
              <a:rPr dirty="0" sz="1450" spc="-5">
                <a:latin typeface="Times New Roman"/>
                <a:cs typeface="Times New Roman"/>
              </a:rPr>
              <a:t>I </a:t>
            </a:r>
            <a:r>
              <a:rPr dirty="0" sz="1450" spc="-10">
                <a:latin typeface="Times New Roman"/>
                <a:cs typeface="Times New Roman"/>
              </a:rPr>
              <a:t>labour besides under another </a:t>
            </a:r>
            <a:r>
              <a:rPr dirty="0" sz="1450" spc="-15">
                <a:latin typeface="Times New Roman"/>
                <a:cs typeface="Times New Roman"/>
              </a:rPr>
              <a:t>perplexity, </a:t>
            </a:r>
            <a:r>
              <a:rPr dirty="0" sz="1450" spc="-5">
                <a:latin typeface="Times New Roman"/>
                <a:cs typeface="Times New Roman"/>
              </a:rPr>
              <a:t>not  </a:t>
            </a:r>
            <a:r>
              <a:rPr dirty="0" sz="1450" spc="-10">
                <a:latin typeface="Times New Roman"/>
                <a:cs typeface="Times New Roman"/>
              </a:rPr>
              <a:t>unconnected with the first. Pray excuse the inelegance </a:t>
            </a:r>
            <a:r>
              <a:rPr dirty="0" sz="1450" spc="-5">
                <a:latin typeface="Times New Roman"/>
                <a:cs typeface="Times New Roman"/>
              </a:rPr>
              <a:t>of </a:t>
            </a:r>
            <a:r>
              <a:rPr dirty="0" sz="1450" spc="-10">
                <a:latin typeface="Times New Roman"/>
                <a:cs typeface="Times New Roman"/>
              </a:rPr>
              <a:t>this scrawl, and  believe me yours in haste, </a:t>
            </a:r>
            <a:r>
              <a:rPr dirty="0" sz="1450" spc="-20">
                <a:latin typeface="Times New Roman"/>
                <a:cs typeface="Times New Roman"/>
              </a:rPr>
              <a:t>William </a:t>
            </a:r>
            <a:r>
              <a:rPr dirty="0" sz="1450" spc="-10">
                <a:latin typeface="Times New Roman"/>
                <a:cs typeface="Times New Roman"/>
              </a:rPr>
              <a:t>D.</a:t>
            </a:r>
            <a:r>
              <a:rPr dirty="0" sz="1450" spc="3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Armed with this </a:t>
            </a:r>
            <a:r>
              <a:rPr dirty="0" sz="1450" spc="-5">
                <a:latin typeface="Times New Roman"/>
                <a:cs typeface="Times New Roman"/>
              </a:rPr>
              <a:t>he </a:t>
            </a:r>
            <a:r>
              <a:rPr dirty="0" sz="1450" spc="-10">
                <a:latin typeface="Times New Roman"/>
                <a:cs typeface="Times New Roman"/>
              </a:rPr>
              <a:t>set forth and rang the bell </a:t>
            </a:r>
            <a:r>
              <a:rPr dirty="0" sz="1450" spc="-5">
                <a:latin typeface="Times New Roman"/>
                <a:cs typeface="Times New Roman"/>
              </a:rPr>
              <a:t>of </a:t>
            </a:r>
            <a:r>
              <a:rPr dirty="0" sz="1450" spc="-10">
                <a:latin typeface="Times New Roman"/>
                <a:cs typeface="Times New Roman"/>
              </a:rPr>
              <a:t>No. </a:t>
            </a:r>
            <a:r>
              <a:rPr dirty="0" sz="1450" spc="-5">
                <a:latin typeface="Times New Roman"/>
                <a:cs typeface="Times New Roman"/>
              </a:rPr>
              <a:t>233 </a:t>
            </a:r>
            <a:r>
              <a:rPr dirty="0" sz="1450" spc="-20">
                <a:latin typeface="Times New Roman"/>
                <a:cs typeface="Times New Roman"/>
              </a:rPr>
              <a:t>King’s </a:t>
            </a:r>
            <a:r>
              <a:rPr dirty="0" sz="1450" spc="-10">
                <a:latin typeface="Times New Roman"/>
                <a:cs typeface="Times New Roman"/>
              </a:rPr>
              <a:t>Road, the  private residence </a:t>
            </a:r>
            <a:r>
              <a:rPr dirty="0" sz="1450" spc="-5">
                <a:latin typeface="Times New Roman"/>
                <a:cs typeface="Times New Roman"/>
              </a:rPr>
              <a:t>of </a:t>
            </a:r>
            <a:r>
              <a:rPr dirty="0" sz="1450" spc="-10">
                <a:latin typeface="Times New Roman"/>
                <a:cs typeface="Times New Roman"/>
              </a:rPr>
              <a:t>Michael </a:t>
            </a:r>
            <a:r>
              <a:rPr dirty="0" sz="1450" spc="-20">
                <a:latin typeface="Times New Roman"/>
                <a:cs typeface="Times New Roman"/>
              </a:rPr>
              <a:t>Finsbury. </a:t>
            </a:r>
            <a:r>
              <a:rPr dirty="0" sz="1450" spc="-10">
                <a:latin typeface="Times New Roman"/>
                <a:cs typeface="Times New Roman"/>
              </a:rPr>
              <a:t>He had met the lawyer at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great public excitement in Chelsea; Michael, who had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humour and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careless kindness in his nature, followed the acquaintance </a:t>
            </a:r>
            <a:r>
              <a:rPr dirty="0" sz="1450" spc="-5">
                <a:latin typeface="Times New Roman"/>
                <a:cs typeface="Times New Roman"/>
              </a:rPr>
              <a:t>up,  </a:t>
            </a:r>
            <a:r>
              <a:rPr dirty="0" sz="1450" spc="-10">
                <a:latin typeface="Times New Roman"/>
                <a:cs typeface="Times New Roman"/>
              </a:rPr>
              <a:t>and, having come to laugh, remained to drop into </a:t>
            </a:r>
            <a:r>
              <a:rPr dirty="0" sz="1450" spc="-5">
                <a:latin typeface="Times New Roman"/>
                <a:cs typeface="Times New Roman"/>
              </a:rPr>
              <a:t>a </a:t>
            </a:r>
            <a:r>
              <a:rPr dirty="0" sz="1450" spc="-10">
                <a:latin typeface="Times New Roman"/>
                <a:cs typeface="Times New Roman"/>
              </a:rPr>
              <a:t>contemptuous kind </a:t>
            </a:r>
            <a:r>
              <a:rPr dirty="0" sz="1450" spc="-5">
                <a:latin typeface="Times New Roman"/>
                <a:cs typeface="Times New Roman"/>
              </a:rPr>
              <a:t>of  </a:t>
            </a:r>
            <a:r>
              <a:rPr dirty="0" sz="1450" spc="-10">
                <a:latin typeface="Times New Roman"/>
                <a:cs typeface="Times New Roman"/>
              </a:rPr>
              <a:t>friendship. By this time, which was four years after the first meeting, Pitman  was the </a:t>
            </a:r>
            <a:r>
              <a:rPr dirty="0" sz="1450" spc="-15">
                <a:latin typeface="Times New Roman"/>
                <a:cs typeface="Times New Roman"/>
              </a:rPr>
              <a:t>lawyer’s</a:t>
            </a:r>
            <a:r>
              <a:rPr dirty="0" sz="1450">
                <a:latin typeface="Times New Roman"/>
                <a:cs typeface="Times New Roman"/>
              </a:rPr>
              <a:t> </a:t>
            </a:r>
            <a:r>
              <a:rPr dirty="0" sz="1450" spc="-5">
                <a:latin typeface="Times New Roman"/>
                <a:cs typeface="Times New Roman"/>
              </a:rPr>
              <a:t>dog.</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‘No,’ said the elderly </a:t>
            </a:r>
            <a:r>
              <a:rPr dirty="0" sz="1450" spc="-15">
                <a:latin typeface="Times New Roman"/>
                <a:cs typeface="Times New Roman"/>
              </a:rPr>
              <a:t>housekeeper, </a:t>
            </a:r>
            <a:r>
              <a:rPr dirty="0" sz="1450" spc="-10">
                <a:latin typeface="Times New Roman"/>
                <a:cs typeface="Times New Roman"/>
              </a:rPr>
              <a:t>who opened the </a:t>
            </a:r>
            <a:r>
              <a:rPr dirty="0" sz="1450" spc="-5">
                <a:latin typeface="Times New Roman"/>
                <a:cs typeface="Times New Roman"/>
              </a:rPr>
              <a:t>door </a:t>
            </a:r>
            <a:r>
              <a:rPr dirty="0" sz="1450" spc="-10">
                <a:latin typeface="Times New Roman"/>
                <a:cs typeface="Times New Roman"/>
              </a:rPr>
              <a:t>in person, ‘Mr  </a:t>
            </a:r>
            <a:r>
              <a:rPr dirty="0" sz="1450" spc="-20">
                <a:latin typeface="Times New Roman"/>
                <a:cs typeface="Times New Roman"/>
              </a:rPr>
              <a:t>Michael’s </a:t>
            </a:r>
            <a:r>
              <a:rPr dirty="0" sz="1450" spc="-5">
                <a:latin typeface="Times New Roman"/>
                <a:cs typeface="Times New Roman"/>
              </a:rPr>
              <a:t>not </a:t>
            </a:r>
            <a:r>
              <a:rPr dirty="0" sz="1450" spc="-10">
                <a:latin typeface="Times New Roman"/>
                <a:cs typeface="Times New Roman"/>
              </a:rPr>
              <a:t>in yet. But ye’re looking terribly </a:t>
            </a:r>
            <a:r>
              <a:rPr dirty="0" sz="1450" spc="-20">
                <a:latin typeface="Times New Roman"/>
                <a:cs typeface="Times New Roman"/>
              </a:rPr>
              <a:t>poorly, </a:t>
            </a:r>
            <a:r>
              <a:rPr dirty="0" sz="1450" spc="-10">
                <a:latin typeface="Times New Roman"/>
                <a:cs typeface="Times New Roman"/>
              </a:rPr>
              <a:t>Mr Pitman. </a:t>
            </a:r>
            <a:r>
              <a:rPr dirty="0" sz="1450" spc="-35">
                <a:latin typeface="Times New Roman"/>
                <a:cs typeface="Times New Roman"/>
              </a:rPr>
              <a:t>Take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25">
                <a:latin typeface="Times New Roman"/>
                <a:cs typeface="Times New Roman"/>
              </a:rPr>
              <a:t>sherry, sir, </a:t>
            </a:r>
            <a:r>
              <a:rPr dirty="0" sz="1450" spc="-10">
                <a:latin typeface="Times New Roman"/>
                <a:cs typeface="Times New Roman"/>
              </a:rPr>
              <a:t>to cheer </a:t>
            </a:r>
            <a:r>
              <a:rPr dirty="0" sz="1450" spc="-5">
                <a:latin typeface="Times New Roman"/>
                <a:cs typeface="Times New Roman"/>
              </a:rPr>
              <a:t>ye</a:t>
            </a:r>
            <a:r>
              <a:rPr dirty="0" sz="1450" spc="5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ma’am,’ replied the artist. ‘It is very </a:t>
            </a:r>
            <a:r>
              <a:rPr dirty="0" sz="1450" spc="-5">
                <a:latin typeface="Times New Roman"/>
                <a:cs typeface="Times New Roman"/>
              </a:rPr>
              <a:t>good </a:t>
            </a:r>
            <a:r>
              <a:rPr dirty="0" sz="1450" spc="-10">
                <a:latin typeface="Times New Roman"/>
                <a:cs typeface="Times New Roman"/>
              </a:rPr>
              <a:t>in </a:t>
            </a:r>
            <a:r>
              <a:rPr dirty="0" sz="1450" spc="-5">
                <a:latin typeface="Times New Roman"/>
                <a:cs typeface="Times New Roman"/>
              </a:rPr>
              <a:t>you, but I  </a:t>
            </a:r>
            <a:r>
              <a:rPr dirty="0" sz="1450" spc="-10">
                <a:latin typeface="Times New Roman"/>
                <a:cs typeface="Times New Roman"/>
              </a:rPr>
              <a:t>scarcely feel in sufficient spirits for </a:t>
            </a:r>
            <a:r>
              <a:rPr dirty="0" sz="1450" spc="-25">
                <a:latin typeface="Times New Roman"/>
                <a:cs typeface="Times New Roman"/>
              </a:rPr>
              <a:t>sherry. </a:t>
            </a:r>
            <a:r>
              <a:rPr dirty="0" sz="1450" spc="-10">
                <a:latin typeface="Times New Roman"/>
                <a:cs typeface="Times New Roman"/>
              </a:rPr>
              <a:t>Just give Mr Finsbury this note,  and ask him to look round—to the </a:t>
            </a:r>
            <a:r>
              <a:rPr dirty="0" sz="1450" spc="-5">
                <a:latin typeface="Times New Roman"/>
                <a:cs typeface="Times New Roman"/>
              </a:rPr>
              <a:t>door </a:t>
            </a:r>
            <a:r>
              <a:rPr dirty="0" sz="1450" spc="-10">
                <a:latin typeface="Times New Roman"/>
                <a:cs typeface="Times New Roman"/>
              </a:rPr>
              <a:t>in the lane, </a:t>
            </a:r>
            <a:r>
              <a:rPr dirty="0" sz="1450" spc="-5">
                <a:latin typeface="Times New Roman"/>
                <a:cs typeface="Times New Roman"/>
              </a:rPr>
              <a:t>you </a:t>
            </a:r>
            <a:r>
              <a:rPr dirty="0" sz="1450" spc="-10">
                <a:latin typeface="Times New Roman"/>
                <a:cs typeface="Times New Roman"/>
              </a:rPr>
              <a:t>will please tell him;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in the studio all</a:t>
            </a:r>
            <a:r>
              <a:rPr dirty="0" sz="1450" spc="15">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turned again into the street and walked slowly homeward.</a:t>
            </a:r>
            <a:r>
              <a:rPr dirty="0" sz="1450" spc="30">
                <a:latin typeface="Times New Roman"/>
                <a:cs typeface="Times New Roman"/>
              </a:rPr>
              <a:t> </a:t>
            </a:r>
            <a:r>
              <a:rPr dirty="0" sz="1450" spc="-10">
                <a:latin typeface="Times New Roman"/>
                <a:cs typeface="Times New Roman"/>
              </a:rPr>
              <a:t>A</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6440" cy="9342120"/>
          </a:xfrm>
          <a:prstGeom prst="rect">
            <a:avLst/>
          </a:prstGeom>
        </p:spPr>
        <p:txBody>
          <a:bodyPr wrap="square" lIns="0" tIns="14604" rIns="0" bIns="0" rtlCol="0" vert="horz">
            <a:spAutoFit/>
          </a:bodyPr>
          <a:lstStyle/>
          <a:p>
            <a:pPr algn="just" marL="12700" marR="10795">
              <a:lnSpc>
                <a:spcPct val="98500"/>
              </a:lnSpc>
              <a:spcBef>
                <a:spcPts val="114"/>
              </a:spcBef>
            </a:pPr>
            <a:r>
              <a:rPr dirty="0" sz="1450" spc="-10">
                <a:latin typeface="Times New Roman"/>
                <a:cs typeface="Times New Roman"/>
              </a:rPr>
              <a:t>hairdresser’s window caught his attention, and </a:t>
            </a:r>
            <a:r>
              <a:rPr dirty="0" sz="1450" spc="-5">
                <a:latin typeface="Times New Roman"/>
                <a:cs typeface="Times New Roman"/>
              </a:rPr>
              <a:t>he </a:t>
            </a:r>
            <a:r>
              <a:rPr dirty="0" sz="1450" spc="-10">
                <a:latin typeface="Times New Roman"/>
                <a:cs typeface="Times New Roman"/>
              </a:rPr>
              <a:t>stared long and earnestly at  the </a:t>
            </a:r>
            <a:r>
              <a:rPr dirty="0" sz="1450" spc="-5">
                <a:latin typeface="Times New Roman"/>
                <a:cs typeface="Times New Roman"/>
              </a:rPr>
              <a:t>proud, </a:t>
            </a:r>
            <a:r>
              <a:rPr dirty="0" sz="1450" spc="-10">
                <a:latin typeface="Times New Roman"/>
                <a:cs typeface="Times New Roman"/>
              </a:rPr>
              <a:t>high—born, waxen lady in evening dress, who circulated in the  centre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show. </a:t>
            </a:r>
            <a:r>
              <a:rPr dirty="0" sz="1450" spc="-10">
                <a:latin typeface="Times New Roman"/>
                <a:cs typeface="Times New Roman"/>
              </a:rPr>
              <a:t>The artist woke in him, in spite </a:t>
            </a:r>
            <a:r>
              <a:rPr dirty="0" sz="1450" spc="-5">
                <a:latin typeface="Times New Roman"/>
                <a:cs typeface="Times New Roman"/>
              </a:rPr>
              <a:t>of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troubles.</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‘It is all very well to run down the men who make these things,’ </a:t>
            </a:r>
            <a:r>
              <a:rPr dirty="0" sz="1450" spc="-5">
                <a:latin typeface="Times New Roman"/>
                <a:cs typeface="Times New Roman"/>
              </a:rPr>
              <a:t>he </a:t>
            </a:r>
            <a:r>
              <a:rPr dirty="0" sz="1450" spc="-10">
                <a:latin typeface="Times New Roman"/>
                <a:cs typeface="Times New Roman"/>
              </a:rPr>
              <a:t>cried,  </a:t>
            </a:r>
            <a:r>
              <a:rPr dirty="0" sz="1450" spc="-5">
                <a:latin typeface="Times New Roman"/>
                <a:cs typeface="Times New Roman"/>
              </a:rPr>
              <a:t>‘but </a:t>
            </a:r>
            <a:r>
              <a:rPr dirty="0" sz="1450" spc="-20">
                <a:latin typeface="Times New Roman"/>
                <a:cs typeface="Times New Roman"/>
              </a:rPr>
              <a:t>there’s </a:t>
            </a:r>
            <a:r>
              <a:rPr dirty="0" sz="1450" spc="-5">
                <a:latin typeface="Times New Roman"/>
                <a:cs typeface="Times New Roman"/>
              </a:rPr>
              <a:t>a </a:t>
            </a:r>
            <a:r>
              <a:rPr dirty="0" sz="1450" spc="-15">
                <a:latin typeface="Times New Roman"/>
                <a:cs typeface="Times New Roman"/>
              </a:rPr>
              <a:t>something—there’s </a:t>
            </a:r>
            <a:r>
              <a:rPr dirty="0" sz="1450" spc="-5">
                <a:latin typeface="Times New Roman"/>
                <a:cs typeface="Times New Roman"/>
              </a:rPr>
              <a:t>a </a:t>
            </a:r>
            <a:r>
              <a:rPr dirty="0" sz="1450" spc="-20">
                <a:latin typeface="Times New Roman"/>
                <a:cs typeface="Times New Roman"/>
              </a:rPr>
              <a:t>haughty, </a:t>
            </a:r>
            <a:r>
              <a:rPr dirty="0" sz="1450" spc="-10">
                <a:latin typeface="Times New Roman"/>
                <a:cs typeface="Times New Roman"/>
              </a:rPr>
              <a:t>indefinable something about that  figure. </a:t>
            </a:r>
            <a:r>
              <a:rPr dirty="0" sz="1450" spc="-30">
                <a:latin typeface="Times New Roman"/>
                <a:cs typeface="Times New Roman"/>
              </a:rPr>
              <a:t>It’s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tried for in my “Empress Eugenie”,’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sigh.</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went home reflecting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quality. </a:t>
            </a:r>
            <a:r>
              <a:rPr dirty="0" sz="1450" spc="-10">
                <a:latin typeface="Times New Roman"/>
                <a:cs typeface="Times New Roman"/>
              </a:rPr>
              <a:t>‘They don’t teach </a:t>
            </a:r>
            <a:r>
              <a:rPr dirty="0" sz="1450" spc="-5">
                <a:latin typeface="Times New Roman"/>
                <a:cs typeface="Times New Roman"/>
              </a:rPr>
              <a:t>you </a:t>
            </a:r>
            <a:r>
              <a:rPr dirty="0" sz="1450" spc="-10">
                <a:latin typeface="Times New Roman"/>
                <a:cs typeface="Times New Roman"/>
              </a:rPr>
              <a:t>that  direct appeal in Paris,’ </a:t>
            </a:r>
            <a:r>
              <a:rPr dirty="0" sz="1450" spc="-5">
                <a:latin typeface="Times New Roman"/>
                <a:cs typeface="Times New Roman"/>
              </a:rPr>
              <a:t>he </a:t>
            </a:r>
            <a:r>
              <a:rPr dirty="0" sz="1450" spc="-10">
                <a:latin typeface="Times New Roman"/>
                <a:cs typeface="Times New Roman"/>
              </a:rPr>
              <a:t>thought. </a:t>
            </a:r>
            <a:r>
              <a:rPr dirty="0" sz="1450" spc="-25">
                <a:latin typeface="Times New Roman"/>
                <a:cs typeface="Times New Roman"/>
              </a:rPr>
              <a:t>‘It’s </a:t>
            </a:r>
            <a:r>
              <a:rPr dirty="0" sz="1450" spc="-10">
                <a:latin typeface="Times New Roman"/>
                <a:cs typeface="Times New Roman"/>
              </a:rPr>
              <a:t>British. Come, </a:t>
            </a:r>
            <a:r>
              <a:rPr dirty="0" sz="1450" spc="-5">
                <a:latin typeface="Times New Roman"/>
                <a:cs typeface="Times New Roman"/>
              </a:rPr>
              <a:t>I </a:t>
            </a:r>
            <a:r>
              <a:rPr dirty="0" sz="1450" spc="-10">
                <a:latin typeface="Times New Roman"/>
                <a:cs typeface="Times New Roman"/>
              </a:rPr>
              <a:t>am going to sleep, </a:t>
            </a:r>
            <a:r>
              <a:rPr dirty="0" sz="1450" spc="-5">
                <a:latin typeface="Times New Roman"/>
                <a:cs typeface="Times New Roman"/>
              </a:rPr>
              <a:t>I  </a:t>
            </a:r>
            <a:r>
              <a:rPr dirty="0" sz="1450" spc="-10">
                <a:latin typeface="Times New Roman"/>
                <a:cs typeface="Times New Roman"/>
              </a:rPr>
              <a:t>must wake </a:t>
            </a:r>
            <a:r>
              <a:rPr dirty="0" sz="1450" spc="-5">
                <a:latin typeface="Times New Roman"/>
                <a:cs typeface="Times New Roman"/>
              </a:rPr>
              <a:t>up, I </a:t>
            </a:r>
            <a:r>
              <a:rPr dirty="0" sz="1450" spc="-10">
                <a:latin typeface="Times New Roman"/>
                <a:cs typeface="Times New Roman"/>
              </a:rPr>
              <a:t>must aim higher—aim </a:t>
            </a:r>
            <a:r>
              <a:rPr dirty="0" sz="1450" spc="-15">
                <a:latin typeface="Times New Roman"/>
                <a:cs typeface="Times New Roman"/>
              </a:rPr>
              <a:t>higher,’ </a:t>
            </a:r>
            <a:r>
              <a:rPr dirty="0" sz="1450" spc="-10">
                <a:latin typeface="Times New Roman"/>
                <a:cs typeface="Times New Roman"/>
              </a:rPr>
              <a:t>cried the little artist to himself.  All through his tea and afterward, as </a:t>
            </a:r>
            <a:r>
              <a:rPr dirty="0" sz="1450" spc="-5">
                <a:latin typeface="Times New Roman"/>
                <a:cs typeface="Times New Roman"/>
              </a:rPr>
              <a:t>he </a:t>
            </a:r>
            <a:r>
              <a:rPr dirty="0" sz="1450" spc="-10">
                <a:latin typeface="Times New Roman"/>
                <a:cs typeface="Times New Roman"/>
              </a:rPr>
              <a:t>was giving his eldest </a:t>
            </a:r>
            <a:r>
              <a:rPr dirty="0" sz="1450" spc="-5">
                <a:latin typeface="Times New Roman"/>
                <a:cs typeface="Times New Roman"/>
              </a:rPr>
              <a:t>boy a </a:t>
            </a:r>
            <a:r>
              <a:rPr dirty="0" sz="1450" spc="-10">
                <a:latin typeface="Times New Roman"/>
                <a:cs typeface="Times New Roman"/>
              </a:rPr>
              <a:t>lesson </a:t>
            </a:r>
            <a:r>
              <a:rPr dirty="0" sz="1450" spc="-5">
                <a:latin typeface="Times New Roman"/>
                <a:cs typeface="Times New Roman"/>
              </a:rPr>
              <a:t>on  </a:t>
            </a:r>
            <a:r>
              <a:rPr dirty="0" sz="1450" spc="-10">
                <a:latin typeface="Times New Roman"/>
                <a:cs typeface="Times New Roman"/>
              </a:rPr>
              <a:t>the fiddle, his mind dwelt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on </a:t>
            </a:r>
            <a:r>
              <a:rPr dirty="0" sz="1450" spc="-10">
                <a:latin typeface="Times New Roman"/>
                <a:cs typeface="Times New Roman"/>
              </a:rPr>
              <a:t>his troubles, </a:t>
            </a:r>
            <a:r>
              <a:rPr dirty="0" sz="1450" spc="-5">
                <a:latin typeface="Times New Roman"/>
                <a:cs typeface="Times New Roman"/>
              </a:rPr>
              <a:t>but he </a:t>
            </a:r>
            <a:r>
              <a:rPr dirty="0" sz="1450" spc="-10">
                <a:latin typeface="Times New Roman"/>
                <a:cs typeface="Times New Roman"/>
              </a:rPr>
              <a:t>was rapt into the  better land; and </a:t>
            </a:r>
            <a:r>
              <a:rPr dirty="0" sz="1450" spc="-5">
                <a:latin typeface="Times New Roman"/>
                <a:cs typeface="Times New Roman"/>
              </a:rPr>
              <a:t>no </a:t>
            </a:r>
            <a:r>
              <a:rPr dirty="0" sz="1450" spc="-10">
                <a:latin typeface="Times New Roman"/>
                <a:cs typeface="Times New Roman"/>
              </a:rPr>
              <a:t>sooner was </a:t>
            </a:r>
            <a:r>
              <a:rPr dirty="0" sz="1450" spc="-5">
                <a:latin typeface="Times New Roman"/>
                <a:cs typeface="Times New Roman"/>
              </a:rPr>
              <a:t>he </a:t>
            </a:r>
            <a:r>
              <a:rPr dirty="0" sz="1450" spc="-10">
                <a:latin typeface="Times New Roman"/>
                <a:cs typeface="Times New Roman"/>
              </a:rPr>
              <a:t>at liberty than </a:t>
            </a:r>
            <a:r>
              <a:rPr dirty="0" sz="1450" spc="-5">
                <a:latin typeface="Times New Roman"/>
                <a:cs typeface="Times New Roman"/>
              </a:rPr>
              <a:t>he </a:t>
            </a:r>
            <a:r>
              <a:rPr dirty="0" sz="1450" spc="-10">
                <a:latin typeface="Times New Roman"/>
                <a:cs typeface="Times New Roman"/>
              </a:rPr>
              <a:t>hastened with positive  exhilaration to his</a:t>
            </a:r>
            <a:r>
              <a:rPr dirty="0" sz="1450">
                <a:latin typeface="Times New Roman"/>
                <a:cs typeface="Times New Roman"/>
              </a:rPr>
              <a:t> </a:t>
            </a:r>
            <a:r>
              <a:rPr dirty="0" sz="1450" spc="-10">
                <a:latin typeface="Times New Roman"/>
                <a:cs typeface="Times New Roman"/>
              </a:rPr>
              <a:t>studio.</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Not even the sight </a:t>
            </a:r>
            <a:r>
              <a:rPr dirty="0" sz="1450" spc="-5">
                <a:latin typeface="Times New Roman"/>
                <a:cs typeface="Times New Roman"/>
              </a:rPr>
              <a:t>of </a:t>
            </a:r>
            <a:r>
              <a:rPr dirty="0" sz="1450" spc="-10">
                <a:latin typeface="Times New Roman"/>
                <a:cs typeface="Times New Roman"/>
              </a:rPr>
              <a:t>the barrel could entirely cast him down. He flung  himself with rising zest into his work—a bust </a:t>
            </a:r>
            <a:r>
              <a:rPr dirty="0" sz="1450" spc="-5">
                <a:latin typeface="Times New Roman"/>
                <a:cs typeface="Times New Roman"/>
              </a:rPr>
              <a:t>of </a:t>
            </a:r>
            <a:r>
              <a:rPr dirty="0" sz="1450" spc="-10">
                <a:latin typeface="Times New Roman"/>
                <a:cs typeface="Times New Roman"/>
              </a:rPr>
              <a:t>Mr Gladstone from </a:t>
            </a:r>
            <a:r>
              <a:rPr dirty="0" sz="1450" spc="-5">
                <a:latin typeface="Times New Roman"/>
                <a:cs typeface="Times New Roman"/>
              </a:rPr>
              <a:t>a  </a:t>
            </a:r>
            <a:r>
              <a:rPr dirty="0" sz="1450" spc="-10">
                <a:latin typeface="Times New Roman"/>
                <a:cs typeface="Times New Roman"/>
              </a:rPr>
              <a:t>photograph; turned (with extraordinary success) the difficulty </a:t>
            </a:r>
            <a:r>
              <a:rPr dirty="0" sz="1450" spc="-5">
                <a:latin typeface="Times New Roman"/>
                <a:cs typeface="Times New Roman"/>
              </a:rPr>
              <a:t>of </a:t>
            </a:r>
            <a:r>
              <a:rPr dirty="0" sz="1450" spc="-10">
                <a:latin typeface="Times New Roman"/>
                <a:cs typeface="Times New Roman"/>
              </a:rPr>
              <a:t>the back </a:t>
            </a:r>
            <a:r>
              <a:rPr dirty="0" sz="1450" spc="-5">
                <a:latin typeface="Times New Roman"/>
                <a:cs typeface="Times New Roman"/>
              </a:rPr>
              <a:t>of  </a:t>
            </a:r>
            <a:r>
              <a:rPr dirty="0" sz="1450" spc="-10">
                <a:latin typeface="Times New Roman"/>
                <a:cs typeface="Times New Roman"/>
              </a:rPr>
              <a:t>the head, for which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documents beyond </a:t>
            </a:r>
            <a:r>
              <a:rPr dirty="0" sz="1450" spc="-5">
                <a:latin typeface="Times New Roman"/>
                <a:cs typeface="Times New Roman"/>
              </a:rPr>
              <a:t>a </a:t>
            </a:r>
            <a:r>
              <a:rPr dirty="0" sz="1450" spc="-10">
                <a:latin typeface="Times New Roman"/>
                <a:cs typeface="Times New Roman"/>
              </a:rPr>
              <a:t>hazy recollection </a:t>
            </a:r>
            <a:r>
              <a:rPr dirty="0" sz="1450" spc="-5">
                <a:latin typeface="Times New Roman"/>
                <a:cs typeface="Times New Roman"/>
              </a:rPr>
              <a:t>of a  </a:t>
            </a:r>
            <a:r>
              <a:rPr dirty="0" sz="1450" spc="-10">
                <a:latin typeface="Times New Roman"/>
                <a:cs typeface="Times New Roman"/>
              </a:rPr>
              <a:t>public meeting; delighted himself </a:t>
            </a:r>
            <a:r>
              <a:rPr dirty="0" sz="1450" spc="-5">
                <a:latin typeface="Times New Roman"/>
                <a:cs typeface="Times New Roman"/>
              </a:rPr>
              <a:t>by </a:t>
            </a:r>
            <a:r>
              <a:rPr dirty="0" sz="1450" spc="-10">
                <a:latin typeface="Times New Roman"/>
                <a:cs typeface="Times New Roman"/>
              </a:rPr>
              <a:t>his treatment </a:t>
            </a:r>
            <a:r>
              <a:rPr dirty="0" sz="1450" spc="-5">
                <a:latin typeface="Times New Roman"/>
                <a:cs typeface="Times New Roman"/>
              </a:rPr>
              <a:t>of </a:t>
            </a:r>
            <a:r>
              <a:rPr dirty="0" sz="1450" spc="-10">
                <a:latin typeface="Times New Roman"/>
                <a:cs typeface="Times New Roman"/>
              </a:rPr>
              <a:t>the collar; and was only  recalled to the cares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by </a:t>
            </a:r>
            <a:r>
              <a:rPr dirty="0" sz="1450" spc="-10">
                <a:latin typeface="Times New Roman"/>
                <a:cs typeface="Times New Roman"/>
              </a:rPr>
              <a:t>Michael </a:t>
            </a:r>
            <a:r>
              <a:rPr dirty="0" sz="1450" spc="-15">
                <a:latin typeface="Times New Roman"/>
                <a:cs typeface="Times New Roman"/>
              </a:rPr>
              <a:t>Finsbury’s </a:t>
            </a:r>
            <a:r>
              <a:rPr dirty="0" sz="1450" spc="-10">
                <a:latin typeface="Times New Roman"/>
                <a:cs typeface="Times New Roman"/>
              </a:rPr>
              <a:t>rattle at the</a:t>
            </a:r>
            <a:r>
              <a:rPr dirty="0" sz="1450" spc="6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indent="255904">
              <a:lnSpc>
                <a:spcPts val="1730"/>
              </a:lnSpc>
              <a:spcBef>
                <a:spcPts val="780"/>
              </a:spcBef>
            </a:pPr>
            <a:r>
              <a:rPr dirty="0" sz="1450" spc="-30">
                <a:latin typeface="Times New Roman"/>
                <a:cs typeface="Times New Roman"/>
              </a:rPr>
              <a:t>‘Well, </a:t>
            </a:r>
            <a:r>
              <a:rPr dirty="0" sz="1450" spc="-25">
                <a:latin typeface="Times New Roman"/>
                <a:cs typeface="Times New Roman"/>
              </a:rPr>
              <a:t>what’s </a:t>
            </a:r>
            <a:r>
              <a:rPr dirty="0" sz="1450" spc="-10">
                <a:latin typeface="Times New Roman"/>
                <a:cs typeface="Times New Roman"/>
              </a:rPr>
              <a:t>wrong?’ said Michael, advancing to the grate, where,  knowing his </a:t>
            </a:r>
            <a:r>
              <a:rPr dirty="0" sz="1450" spc="-20">
                <a:latin typeface="Times New Roman"/>
                <a:cs typeface="Times New Roman"/>
              </a:rPr>
              <a:t>friend’s </a:t>
            </a:r>
            <a:r>
              <a:rPr dirty="0" sz="1450" spc="-10">
                <a:latin typeface="Times New Roman"/>
                <a:cs typeface="Times New Roman"/>
              </a:rPr>
              <a:t>delight in </a:t>
            </a:r>
            <a:r>
              <a:rPr dirty="0" sz="1450" spc="-5">
                <a:latin typeface="Times New Roman"/>
                <a:cs typeface="Times New Roman"/>
              </a:rPr>
              <a:t>a </a:t>
            </a:r>
            <a:r>
              <a:rPr dirty="0" sz="1450" spc="-10">
                <a:latin typeface="Times New Roman"/>
                <a:cs typeface="Times New Roman"/>
              </a:rPr>
              <a:t>bright fire, Mr Pitman had </a:t>
            </a:r>
            <a:r>
              <a:rPr dirty="0" sz="1450" spc="-5">
                <a:latin typeface="Times New Roman"/>
                <a:cs typeface="Times New Roman"/>
              </a:rPr>
              <a:t>not </a:t>
            </a:r>
            <a:r>
              <a:rPr dirty="0" sz="1450" spc="-10">
                <a:latin typeface="Times New Roman"/>
                <a:cs typeface="Times New Roman"/>
              </a:rPr>
              <a:t>spared the  fuel. ‘I suppose </a:t>
            </a:r>
            <a:r>
              <a:rPr dirty="0" sz="1450" spc="-5">
                <a:latin typeface="Times New Roman"/>
                <a:cs typeface="Times New Roman"/>
              </a:rPr>
              <a:t>you </a:t>
            </a:r>
            <a:r>
              <a:rPr dirty="0" sz="1450" spc="-10">
                <a:latin typeface="Times New Roman"/>
                <a:cs typeface="Times New Roman"/>
              </a:rPr>
              <a:t>have come to grief</a:t>
            </a:r>
            <a:r>
              <a:rPr dirty="0" sz="1450" spc="30">
                <a:latin typeface="Times New Roman"/>
                <a:cs typeface="Times New Roman"/>
              </a:rPr>
              <a:t> </a:t>
            </a:r>
            <a:r>
              <a:rPr dirty="0" sz="1450" spc="-20">
                <a:latin typeface="Times New Roman"/>
                <a:cs typeface="Times New Roman"/>
              </a:rPr>
              <a:t>somehow.’</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expression strong </a:t>
            </a:r>
            <a:r>
              <a:rPr dirty="0" sz="1450" spc="-5">
                <a:latin typeface="Times New Roman"/>
                <a:cs typeface="Times New Roman"/>
              </a:rPr>
              <a:t>enough,’ </a:t>
            </a:r>
            <a:r>
              <a:rPr dirty="0" sz="1450" spc="-10">
                <a:latin typeface="Times New Roman"/>
                <a:cs typeface="Times New Roman"/>
              </a:rPr>
              <a:t>said the artist. ‘Mr </a:t>
            </a:r>
            <a:r>
              <a:rPr dirty="0" sz="1450" spc="-15">
                <a:latin typeface="Times New Roman"/>
                <a:cs typeface="Times New Roman"/>
              </a:rPr>
              <a:t>Semitopolis’s  </a:t>
            </a:r>
            <a:r>
              <a:rPr dirty="0" sz="1450" spc="-10">
                <a:latin typeface="Times New Roman"/>
                <a:cs typeface="Times New Roman"/>
              </a:rPr>
              <a:t>statue has </a:t>
            </a:r>
            <a:r>
              <a:rPr dirty="0" sz="1450" spc="-5">
                <a:latin typeface="Times New Roman"/>
                <a:cs typeface="Times New Roman"/>
              </a:rPr>
              <a:t>not </a:t>
            </a:r>
            <a:r>
              <a:rPr dirty="0" sz="1450" spc="-10">
                <a:latin typeface="Times New Roman"/>
                <a:cs typeface="Times New Roman"/>
              </a:rPr>
              <a:t>turned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answerable for the money;  </a:t>
            </a:r>
            <a:r>
              <a:rPr dirty="0" sz="1450" spc="-5">
                <a:latin typeface="Times New Roman"/>
                <a:cs typeface="Times New Roman"/>
              </a:rPr>
              <a:t>but I </a:t>
            </a:r>
            <a:r>
              <a:rPr dirty="0" sz="1450" spc="-10">
                <a:latin typeface="Times New Roman"/>
                <a:cs typeface="Times New Roman"/>
              </a:rPr>
              <a:t>think nothing </a:t>
            </a:r>
            <a:r>
              <a:rPr dirty="0" sz="1450" spc="-5">
                <a:latin typeface="Times New Roman"/>
                <a:cs typeface="Times New Roman"/>
              </a:rPr>
              <a:t>of </a:t>
            </a:r>
            <a:r>
              <a:rPr dirty="0" sz="1450" spc="-10">
                <a:latin typeface="Times New Roman"/>
                <a:cs typeface="Times New Roman"/>
              </a:rPr>
              <a:t>that—what </a:t>
            </a:r>
            <a:r>
              <a:rPr dirty="0" sz="1450" spc="-5">
                <a:latin typeface="Times New Roman"/>
                <a:cs typeface="Times New Roman"/>
              </a:rPr>
              <a:t>I </a:t>
            </a:r>
            <a:r>
              <a:rPr dirty="0" sz="1450" spc="-20">
                <a:latin typeface="Times New Roman"/>
                <a:cs typeface="Times New Roman"/>
              </a:rPr>
              <a:t>fear, </a:t>
            </a:r>
            <a:r>
              <a:rPr dirty="0" sz="1450" spc="-10">
                <a:latin typeface="Times New Roman"/>
                <a:cs typeface="Times New Roman"/>
              </a:rPr>
              <a:t>my dear Mr </a:t>
            </a:r>
            <a:r>
              <a:rPr dirty="0" sz="1450" spc="-20">
                <a:latin typeface="Times New Roman"/>
                <a:cs typeface="Times New Roman"/>
              </a:rPr>
              <a:t>Finsbury,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fear—  alas that </a:t>
            </a:r>
            <a:r>
              <a:rPr dirty="0" sz="1450" spc="-5">
                <a:latin typeface="Times New Roman"/>
                <a:cs typeface="Times New Roman"/>
              </a:rPr>
              <a:t>I </a:t>
            </a:r>
            <a:r>
              <a:rPr dirty="0" sz="1450" spc="-10">
                <a:latin typeface="Times New Roman"/>
                <a:cs typeface="Times New Roman"/>
              </a:rPr>
              <a:t>should have to say it! is exposure. The Hercules was to </a:t>
            </a:r>
            <a:r>
              <a:rPr dirty="0" sz="1450" spc="-5">
                <a:latin typeface="Times New Roman"/>
                <a:cs typeface="Times New Roman"/>
              </a:rPr>
              <a:t>be </a:t>
            </a:r>
            <a:r>
              <a:rPr dirty="0" sz="1450" spc="-10">
                <a:latin typeface="Times New Roman"/>
                <a:cs typeface="Times New Roman"/>
              </a:rPr>
              <a:t>smuggled  </a:t>
            </a:r>
            <a:r>
              <a:rPr dirty="0" sz="1450" spc="-5">
                <a:latin typeface="Times New Roman"/>
                <a:cs typeface="Times New Roman"/>
              </a:rPr>
              <a:t>out of </a:t>
            </a:r>
            <a:r>
              <a:rPr dirty="0" sz="1450" spc="-10">
                <a:latin typeface="Times New Roman"/>
                <a:cs typeface="Times New Roman"/>
              </a:rPr>
              <a:t>Italy; </a:t>
            </a:r>
            <a:r>
              <a:rPr dirty="0" sz="1450" spc="-5">
                <a:latin typeface="Times New Roman"/>
                <a:cs typeface="Times New Roman"/>
              </a:rPr>
              <a:t>a </a:t>
            </a:r>
            <a:r>
              <a:rPr dirty="0" sz="1450" spc="-10">
                <a:latin typeface="Times New Roman"/>
                <a:cs typeface="Times New Roman"/>
              </a:rPr>
              <a:t>thing positively wrong,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my principles  and in my responsible position should have taken (as </a:t>
            </a:r>
            <a:r>
              <a:rPr dirty="0" sz="1450" spc="-5">
                <a:latin typeface="Times New Roman"/>
                <a:cs typeface="Times New Roman"/>
              </a:rPr>
              <a:t>I </a:t>
            </a:r>
            <a:r>
              <a:rPr dirty="0" sz="1450" spc="-10">
                <a:latin typeface="Times New Roman"/>
                <a:cs typeface="Times New Roman"/>
              </a:rPr>
              <a:t>now see too late) </a:t>
            </a:r>
            <a:r>
              <a:rPr dirty="0" sz="1450" spc="-5">
                <a:latin typeface="Times New Roman"/>
                <a:cs typeface="Times New Roman"/>
              </a:rPr>
              <a:t>no  </a:t>
            </a:r>
            <a:r>
              <a:rPr dirty="0" sz="1450" spc="-10">
                <a:latin typeface="Times New Roman"/>
                <a:cs typeface="Times New Roman"/>
              </a:rPr>
              <a:t>part </a:t>
            </a:r>
            <a:r>
              <a:rPr dirty="0" sz="1450" spc="-15">
                <a:latin typeface="Times New Roman"/>
                <a:cs typeface="Times New Roman"/>
              </a:rPr>
              <a:t>whatever.’</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‘This sounds like very serious work,’ said the </a:t>
            </a:r>
            <a:r>
              <a:rPr dirty="0" sz="1450" spc="-20">
                <a:latin typeface="Times New Roman"/>
                <a:cs typeface="Times New Roman"/>
              </a:rPr>
              <a:t>lawyer. </a:t>
            </a:r>
            <a:r>
              <a:rPr dirty="0" sz="1450" spc="-10">
                <a:latin typeface="Times New Roman"/>
                <a:cs typeface="Times New Roman"/>
              </a:rPr>
              <a:t>‘It will require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drink,</a:t>
            </a:r>
            <a:r>
              <a:rPr dirty="0" sz="145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took the liberty of—in short, </a:t>
            </a:r>
            <a:r>
              <a:rPr dirty="0" sz="1450" spc="-5">
                <a:latin typeface="Times New Roman"/>
                <a:cs typeface="Times New Roman"/>
              </a:rPr>
              <a:t>of </a:t>
            </a:r>
            <a:r>
              <a:rPr dirty="0" sz="1450" spc="-10">
                <a:latin typeface="Times New Roman"/>
                <a:cs typeface="Times New Roman"/>
              </a:rPr>
              <a:t>being prepared for </a:t>
            </a:r>
            <a:r>
              <a:rPr dirty="0" sz="1450" spc="-5">
                <a:latin typeface="Times New Roman"/>
                <a:cs typeface="Times New Roman"/>
              </a:rPr>
              <a:t>you,’ </a:t>
            </a:r>
            <a:r>
              <a:rPr dirty="0" sz="1450" spc="-10">
                <a:latin typeface="Times New Roman"/>
                <a:cs typeface="Times New Roman"/>
              </a:rPr>
              <a:t>replied the  artist, pointing to </a:t>
            </a:r>
            <a:r>
              <a:rPr dirty="0" sz="1450" spc="-5">
                <a:latin typeface="Times New Roman"/>
                <a:cs typeface="Times New Roman"/>
              </a:rPr>
              <a:t>a </a:t>
            </a:r>
            <a:r>
              <a:rPr dirty="0" sz="1450" spc="-10">
                <a:latin typeface="Times New Roman"/>
                <a:cs typeface="Times New Roman"/>
              </a:rPr>
              <a:t>kettle,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gin, a </a:t>
            </a:r>
            <a:r>
              <a:rPr dirty="0" sz="1450" spc="-10">
                <a:latin typeface="Times New Roman"/>
                <a:cs typeface="Times New Roman"/>
              </a:rPr>
              <a:t>lemon, and glasses. Michael mixed  himself </a:t>
            </a:r>
            <a:r>
              <a:rPr dirty="0" sz="1450" spc="-5">
                <a:latin typeface="Times New Roman"/>
                <a:cs typeface="Times New Roman"/>
              </a:rPr>
              <a:t>a grog, </a:t>
            </a:r>
            <a:r>
              <a:rPr dirty="0" sz="1450" spc="-10">
                <a:latin typeface="Times New Roman"/>
                <a:cs typeface="Times New Roman"/>
              </a:rPr>
              <a:t>and </a:t>
            </a:r>
            <a:r>
              <a:rPr dirty="0" sz="1450" spc="-15">
                <a:latin typeface="Times New Roman"/>
                <a:cs typeface="Times New Roman"/>
              </a:rPr>
              <a:t>offered </a:t>
            </a:r>
            <a:r>
              <a:rPr dirty="0" sz="1450" spc="-10">
                <a:latin typeface="Times New Roman"/>
                <a:cs typeface="Times New Roman"/>
              </a:rPr>
              <a:t>the artist </a:t>
            </a:r>
            <a:r>
              <a:rPr dirty="0" sz="1450" spc="-5">
                <a:latin typeface="Times New Roman"/>
                <a:cs typeface="Times New Roman"/>
              </a:rPr>
              <a:t>a</a:t>
            </a:r>
            <a:r>
              <a:rPr dirty="0" sz="1450" spc="25">
                <a:latin typeface="Times New Roman"/>
                <a:cs typeface="Times New Roman"/>
              </a:rPr>
              <a:t> </a:t>
            </a:r>
            <a:r>
              <a:rPr dirty="0" sz="1450" spc="-25">
                <a:latin typeface="Times New Roman"/>
                <a:cs typeface="Times New Roman"/>
              </a:rPr>
              <a:t>cigar.</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‘No, thank </a:t>
            </a:r>
            <a:r>
              <a:rPr dirty="0" sz="1450" spc="-5">
                <a:latin typeface="Times New Roman"/>
                <a:cs typeface="Times New Roman"/>
              </a:rPr>
              <a:t>you,’ </a:t>
            </a:r>
            <a:r>
              <a:rPr dirty="0" sz="1450" spc="-10">
                <a:latin typeface="Times New Roman"/>
                <a:cs typeface="Times New Roman"/>
              </a:rPr>
              <a:t>said Pitman. ‘I used occasionally to </a:t>
            </a:r>
            <a:r>
              <a:rPr dirty="0" sz="1450" spc="-5">
                <a:latin typeface="Times New Roman"/>
                <a:cs typeface="Times New Roman"/>
              </a:rPr>
              <a:t>be </a:t>
            </a:r>
            <a:r>
              <a:rPr dirty="0" sz="1450" spc="-10">
                <a:latin typeface="Times New Roman"/>
                <a:cs typeface="Times New Roman"/>
              </a:rPr>
              <a:t>rather partial to it,  </a:t>
            </a:r>
            <a:r>
              <a:rPr dirty="0" sz="1450" spc="-5">
                <a:latin typeface="Times New Roman"/>
                <a:cs typeface="Times New Roman"/>
              </a:rPr>
              <a:t>but </a:t>
            </a:r>
            <a:r>
              <a:rPr dirty="0" sz="1450" spc="-10">
                <a:latin typeface="Times New Roman"/>
                <a:cs typeface="Times New Roman"/>
              </a:rPr>
              <a:t>the smell is so disagreeable about the</a:t>
            </a:r>
            <a:r>
              <a:rPr dirty="0" sz="1450" spc="30">
                <a:latin typeface="Times New Roman"/>
                <a:cs typeface="Times New Roman"/>
              </a:rPr>
              <a:t> </a:t>
            </a:r>
            <a:r>
              <a:rPr dirty="0" sz="1450" spc="-10">
                <a:latin typeface="Times New Roman"/>
                <a:cs typeface="Times New Roman"/>
              </a:rPr>
              <a:t>clothes.’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‘All right,’ said the </a:t>
            </a:r>
            <a:r>
              <a:rPr dirty="0" sz="1450" spc="-20">
                <a:latin typeface="Times New Roman"/>
                <a:cs typeface="Times New Roman"/>
              </a:rPr>
              <a:t>lawyer. </a:t>
            </a:r>
            <a:r>
              <a:rPr dirty="0" sz="1450" spc="-10">
                <a:latin typeface="Times New Roman"/>
                <a:cs typeface="Times New Roman"/>
              </a:rPr>
              <a:t>‘I am comfortable </a:t>
            </a:r>
            <a:r>
              <a:rPr dirty="0" sz="1450" spc="-30">
                <a:latin typeface="Times New Roman"/>
                <a:cs typeface="Times New Roman"/>
              </a:rPr>
              <a:t>now. </a:t>
            </a:r>
            <a:r>
              <a:rPr dirty="0" sz="1450" spc="-10">
                <a:latin typeface="Times New Roman"/>
                <a:cs typeface="Times New Roman"/>
              </a:rPr>
              <a:t>Unfold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tale.’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At</a:t>
            </a:r>
            <a:r>
              <a:rPr dirty="0" sz="1450" spc="70">
                <a:latin typeface="Times New Roman"/>
                <a:cs typeface="Times New Roman"/>
              </a:rPr>
              <a:t> </a:t>
            </a:r>
            <a:r>
              <a:rPr dirty="0" sz="1450" spc="-10">
                <a:latin typeface="Times New Roman"/>
                <a:cs typeface="Times New Roman"/>
              </a:rPr>
              <a:t>some</a:t>
            </a:r>
            <a:r>
              <a:rPr dirty="0" sz="1450" spc="75">
                <a:latin typeface="Times New Roman"/>
                <a:cs typeface="Times New Roman"/>
              </a:rPr>
              <a:t> </a:t>
            </a:r>
            <a:r>
              <a:rPr dirty="0" sz="1450" spc="-10">
                <a:latin typeface="Times New Roman"/>
                <a:cs typeface="Times New Roman"/>
              </a:rPr>
              <a:t>length</a:t>
            </a:r>
            <a:r>
              <a:rPr dirty="0" sz="1450" spc="75">
                <a:latin typeface="Times New Roman"/>
                <a:cs typeface="Times New Roman"/>
              </a:rPr>
              <a:t> </a:t>
            </a:r>
            <a:r>
              <a:rPr dirty="0" sz="1450" spc="-10">
                <a:latin typeface="Times New Roman"/>
                <a:cs typeface="Times New Roman"/>
              </a:rPr>
              <a:t>Pitman</a:t>
            </a:r>
            <a:r>
              <a:rPr dirty="0" sz="1450" spc="75">
                <a:latin typeface="Times New Roman"/>
                <a:cs typeface="Times New Roman"/>
              </a:rPr>
              <a:t> </a:t>
            </a:r>
            <a:r>
              <a:rPr dirty="0" sz="1450" spc="-10">
                <a:latin typeface="Times New Roman"/>
                <a:cs typeface="Times New Roman"/>
              </a:rPr>
              <a:t>set</a:t>
            </a:r>
            <a:r>
              <a:rPr dirty="0" sz="1450" spc="75">
                <a:latin typeface="Times New Roman"/>
                <a:cs typeface="Times New Roman"/>
              </a:rPr>
              <a:t> </a:t>
            </a:r>
            <a:r>
              <a:rPr dirty="0" sz="1450" spc="-10">
                <a:latin typeface="Times New Roman"/>
                <a:cs typeface="Times New Roman"/>
              </a:rPr>
              <a:t>forth</a:t>
            </a:r>
            <a:r>
              <a:rPr dirty="0" sz="1450" spc="75">
                <a:latin typeface="Times New Roman"/>
                <a:cs typeface="Times New Roman"/>
              </a:rPr>
              <a:t> </a:t>
            </a:r>
            <a:r>
              <a:rPr dirty="0" sz="1450" spc="-10">
                <a:latin typeface="Times New Roman"/>
                <a:cs typeface="Times New Roman"/>
              </a:rPr>
              <a:t>his</a:t>
            </a:r>
            <a:r>
              <a:rPr dirty="0" sz="1450" spc="75">
                <a:latin typeface="Times New Roman"/>
                <a:cs typeface="Times New Roman"/>
              </a:rPr>
              <a:t> </a:t>
            </a:r>
            <a:r>
              <a:rPr dirty="0" sz="1450" spc="-10">
                <a:latin typeface="Times New Roman"/>
                <a:cs typeface="Times New Roman"/>
              </a:rPr>
              <a:t>sorrows.</a:t>
            </a:r>
            <a:r>
              <a:rPr dirty="0" sz="1450" spc="75">
                <a:latin typeface="Times New Roman"/>
                <a:cs typeface="Times New Roman"/>
              </a:rPr>
              <a:t> </a:t>
            </a:r>
            <a:r>
              <a:rPr dirty="0" sz="1450" spc="-10">
                <a:latin typeface="Times New Roman"/>
                <a:cs typeface="Times New Roman"/>
              </a:rPr>
              <a:t>He</a:t>
            </a:r>
            <a:r>
              <a:rPr dirty="0" sz="1450" spc="75">
                <a:latin typeface="Times New Roman"/>
                <a:cs typeface="Times New Roman"/>
              </a:rPr>
              <a:t> </a:t>
            </a:r>
            <a:r>
              <a:rPr dirty="0" sz="1450" spc="-10">
                <a:latin typeface="Times New Roman"/>
                <a:cs typeface="Times New Roman"/>
              </a:rPr>
              <a:t>had</a:t>
            </a:r>
            <a:r>
              <a:rPr dirty="0" sz="1450" spc="75">
                <a:latin typeface="Times New Roman"/>
                <a:cs typeface="Times New Roman"/>
              </a:rPr>
              <a:t> </a:t>
            </a:r>
            <a:r>
              <a:rPr dirty="0" sz="1450" spc="-5">
                <a:latin typeface="Times New Roman"/>
                <a:cs typeface="Times New Roman"/>
              </a:rPr>
              <a:t>gone</a:t>
            </a:r>
            <a:r>
              <a:rPr dirty="0" sz="1450" spc="70">
                <a:latin typeface="Times New Roman"/>
                <a:cs typeface="Times New Roman"/>
              </a:rPr>
              <a:t> </a:t>
            </a:r>
            <a:r>
              <a:rPr dirty="0" sz="1450" spc="-10">
                <a:latin typeface="Times New Roman"/>
                <a:cs typeface="Times New Roman"/>
              </a:rPr>
              <a:t>today</a:t>
            </a:r>
            <a:r>
              <a:rPr dirty="0" sz="1450" spc="7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241155"/>
          </a:xfrm>
          <a:prstGeom prst="rect">
            <a:avLst/>
          </a:prstGeom>
        </p:spPr>
        <p:txBody>
          <a:bodyPr wrap="square" lIns="0" tIns="13335" rIns="0" bIns="0" rtlCol="0" vert="horz">
            <a:spAutoFit/>
          </a:bodyPr>
          <a:lstStyle/>
          <a:p>
            <a:pPr algn="just" marL="12700" marR="5080">
              <a:lnSpc>
                <a:spcPct val="99100"/>
              </a:lnSpc>
              <a:spcBef>
                <a:spcPts val="105"/>
              </a:spcBef>
            </a:pPr>
            <a:r>
              <a:rPr dirty="0" sz="1450" spc="-25">
                <a:latin typeface="Times New Roman"/>
                <a:cs typeface="Times New Roman"/>
              </a:rPr>
              <a:t>Waterloo, </a:t>
            </a:r>
            <a:r>
              <a:rPr dirty="0" sz="1450" spc="-10">
                <a:latin typeface="Times New Roman"/>
                <a:cs typeface="Times New Roman"/>
              </a:rPr>
              <a:t>expecting to receive the colossal Hercules, and </a:t>
            </a:r>
            <a:r>
              <a:rPr dirty="0" sz="1450" spc="-5">
                <a:latin typeface="Times New Roman"/>
                <a:cs typeface="Times New Roman"/>
              </a:rPr>
              <a:t>he </a:t>
            </a:r>
            <a:r>
              <a:rPr dirty="0" sz="1450" spc="-10">
                <a:latin typeface="Times New Roman"/>
                <a:cs typeface="Times New Roman"/>
              </a:rPr>
              <a:t>had received  instead </a:t>
            </a:r>
            <a:r>
              <a:rPr dirty="0" sz="1450" spc="-5">
                <a:latin typeface="Times New Roman"/>
                <a:cs typeface="Times New Roman"/>
              </a:rPr>
              <a:t>a </a:t>
            </a:r>
            <a:r>
              <a:rPr dirty="0" sz="1450" spc="-10">
                <a:latin typeface="Times New Roman"/>
                <a:cs typeface="Times New Roman"/>
              </a:rPr>
              <a:t>barrel </a:t>
            </a:r>
            <a:r>
              <a:rPr dirty="0" sz="1450" spc="-5">
                <a:latin typeface="Times New Roman"/>
                <a:cs typeface="Times New Roman"/>
              </a:rPr>
              <a:t>not </a:t>
            </a:r>
            <a:r>
              <a:rPr dirty="0" sz="1450" spc="-10">
                <a:latin typeface="Times New Roman"/>
                <a:cs typeface="Times New Roman"/>
              </a:rPr>
              <a:t>big enough to hold Discobolus; yet the barrel was  addressed in the hand (with which </a:t>
            </a:r>
            <a:r>
              <a:rPr dirty="0" sz="1450" spc="-5">
                <a:latin typeface="Times New Roman"/>
                <a:cs typeface="Times New Roman"/>
              </a:rPr>
              <a:t>he </a:t>
            </a:r>
            <a:r>
              <a:rPr dirty="0" sz="1450" spc="-10">
                <a:latin typeface="Times New Roman"/>
                <a:cs typeface="Times New Roman"/>
              </a:rPr>
              <a:t>was perfectly acquainted) </a:t>
            </a:r>
            <a:r>
              <a:rPr dirty="0" sz="1450" spc="-5">
                <a:latin typeface="Times New Roman"/>
                <a:cs typeface="Times New Roman"/>
              </a:rPr>
              <a:t>of </a:t>
            </a:r>
            <a:r>
              <a:rPr dirty="0" sz="1450" spc="-10">
                <a:latin typeface="Times New Roman"/>
                <a:cs typeface="Times New Roman"/>
              </a:rPr>
              <a:t>his Roman  correspondent. What was stranger still, </a:t>
            </a:r>
            <a:r>
              <a:rPr dirty="0" sz="1450" spc="-5">
                <a:latin typeface="Times New Roman"/>
                <a:cs typeface="Times New Roman"/>
              </a:rPr>
              <a:t>a </a:t>
            </a:r>
            <a:r>
              <a:rPr dirty="0" sz="1450" spc="-10">
                <a:latin typeface="Times New Roman"/>
                <a:cs typeface="Times New Roman"/>
              </a:rPr>
              <a:t>case had arrived </a:t>
            </a:r>
            <a:r>
              <a:rPr dirty="0" sz="1450" spc="-5">
                <a:latin typeface="Times New Roman"/>
                <a:cs typeface="Times New Roman"/>
              </a:rPr>
              <a:t>by </a:t>
            </a:r>
            <a:r>
              <a:rPr dirty="0" sz="1450" spc="-10">
                <a:latin typeface="Times New Roman"/>
                <a:cs typeface="Times New Roman"/>
              </a:rPr>
              <a:t>the same train,  </a:t>
            </a:r>
            <a:r>
              <a:rPr dirty="0" sz="1450" spc="-15">
                <a:latin typeface="Times New Roman"/>
                <a:cs typeface="Times New Roman"/>
              </a:rPr>
              <a:t>large </a:t>
            </a:r>
            <a:r>
              <a:rPr dirty="0" sz="1450" spc="-10">
                <a:latin typeface="Times New Roman"/>
                <a:cs typeface="Times New Roman"/>
              </a:rPr>
              <a:t>enough and heavy enough to contain the Hercules; and this case had  been taken to an address now undiscoverable. ‘The vanman (I regret to say it)  had been drinking, and his language was such as </a:t>
            </a:r>
            <a:r>
              <a:rPr dirty="0" sz="1450" spc="-5">
                <a:latin typeface="Times New Roman"/>
                <a:cs typeface="Times New Roman"/>
              </a:rPr>
              <a:t>I </a:t>
            </a:r>
            <a:r>
              <a:rPr dirty="0" sz="1450" spc="-10">
                <a:latin typeface="Times New Roman"/>
                <a:cs typeface="Times New Roman"/>
              </a:rPr>
              <a:t>could never bring myself to  repeat.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was at once discharged </a:t>
            </a:r>
            <a:r>
              <a:rPr dirty="0" sz="1450" spc="-5">
                <a:latin typeface="Times New Roman"/>
                <a:cs typeface="Times New Roman"/>
              </a:rPr>
              <a:t>by </a:t>
            </a:r>
            <a:r>
              <a:rPr dirty="0" sz="1450" spc="-10">
                <a:latin typeface="Times New Roman"/>
                <a:cs typeface="Times New Roman"/>
              </a:rPr>
              <a:t>the superintendent </a:t>
            </a:r>
            <a:r>
              <a:rPr dirty="0" sz="1450" spc="-5">
                <a:latin typeface="Times New Roman"/>
                <a:cs typeface="Times New Roman"/>
              </a:rPr>
              <a:t>of </a:t>
            </a:r>
            <a:r>
              <a:rPr dirty="0" sz="1450" spc="-10">
                <a:latin typeface="Times New Roman"/>
                <a:cs typeface="Times New Roman"/>
              </a:rPr>
              <a:t>the line, who behaved  most properly throughout, and is to make enquiries at Southampton. In the  meanwhile, what was </a:t>
            </a:r>
            <a:r>
              <a:rPr dirty="0" sz="1450" spc="-5">
                <a:latin typeface="Times New Roman"/>
                <a:cs typeface="Times New Roman"/>
              </a:rPr>
              <a:t>I </a:t>
            </a:r>
            <a:r>
              <a:rPr dirty="0" sz="1450" spc="-10">
                <a:latin typeface="Times New Roman"/>
                <a:cs typeface="Times New Roman"/>
              </a:rPr>
              <a:t>to </a:t>
            </a:r>
            <a:r>
              <a:rPr dirty="0" sz="1450" spc="-5">
                <a:latin typeface="Times New Roman"/>
                <a:cs typeface="Times New Roman"/>
              </a:rPr>
              <a:t>do? I </a:t>
            </a:r>
            <a:r>
              <a:rPr dirty="0" sz="1450" spc="-10">
                <a:latin typeface="Times New Roman"/>
                <a:cs typeface="Times New Roman"/>
              </a:rPr>
              <a:t>left my address and </a:t>
            </a:r>
            <a:r>
              <a:rPr dirty="0" sz="1450" spc="-5">
                <a:latin typeface="Times New Roman"/>
                <a:cs typeface="Times New Roman"/>
              </a:rPr>
              <a:t>brought </a:t>
            </a:r>
            <a:r>
              <a:rPr dirty="0" sz="1450" spc="-10">
                <a:latin typeface="Times New Roman"/>
                <a:cs typeface="Times New Roman"/>
              </a:rPr>
              <a:t>the barrel home;  </a:t>
            </a:r>
            <a:r>
              <a:rPr dirty="0" sz="1450" spc="-5">
                <a:latin typeface="Times New Roman"/>
                <a:cs typeface="Times New Roman"/>
              </a:rPr>
              <a:t>but, </a:t>
            </a:r>
            <a:r>
              <a:rPr dirty="0" sz="1450" spc="-10">
                <a:latin typeface="Times New Roman"/>
                <a:cs typeface="Times New Roman"/>
              </a:rPr>
              <a:t>remembering an old adage, </a:t>
            </a:r>
            <a:r>
              <a:rPr dirty="0" sz="1450" spc="-5">
                <a:latin typeface="Times New Roman"/>
                <a:cs typeface="Times New Roman"/>
              </a:rPr>
              <a:t>I </a:t>
            </a:r>
            <a:r>
              <a:rPr dirty="0" sz="1450" spc="-10">
                <a:latin typeface="Times New Roman"/>
                <a:cs typeface="Times New Roman"/>
              </a:rPr>
              <a:t>determined </a:t>
            </a:r>
            <a:r>
              <a:rPr dirty="0" sz="1450" spc="-5">
                <a:latin typeface="Times New Roman"/>
                <a:cs typeface="Times New Roman"/>
              </a:rPr>
              <a:t>not </a:t>
            </a:r>
            <a:r>
              <a:rPr dirty="0" sz="1450" spc="-10">
                <a:latin typeface="Times New Roman"/>
                <a:cs typeface="Times New Roman"/>
              </a:rPr>
              <a:t>to open it except in the  presence </a:t>
            </a:r>
            <a:r>
              <a:rPr dirty="0" sz="1450" spc="-5">
                <a:latin typeface="Times New Roman"/>
                <a:cs typeface="Times New Roman"/>
              </a:rPr>
              <a:t>of </a:t>
            </a:r>
            <a:r>
              <a:rPr dirty="0" sz="1450" spc="-10">
                <a:latin typeface="Times New Roman"/>
                <a:cs typeface="Times New Roman"/>
              </a:rPr>
              <a:t>my</a:t>
            </a:r>
            <a:r>
              <a:rPr dirty="0" sz="1450" spc="-5">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‘Is that all?’ asked Michael. ‘I don’t see any cause to </a:t>
            </a:r>
            <a:r>
              <a:rPr dirty="0" sz="1450" spc="-25">
                <a:latin typeface="Times New Roman"/>
                <a:cs typeface="Times New Roman"/>
              </a:rPr>
              <a:t>worry. </a:t>
            </a:r>
            <a:r>
              <a:rPr dirty="0" sz="1450" spc="-10">
                <a:latin typeface="Times New Roman"/>
                <a:cs typeface="Times New Roman"/>
              </a:rPr>
              <a:t>The Hercules  has stuck </a:t>
            </a:r>
            <a:r>
              <a:rPr dirty="0" sz="1450" spc="-5">
                <a:latin typeface="Times New Roman"/>
                <a:cs typeface="Times New Roman"/>
              </a:rPr>
              <a:t>upon </a:t>
            </a:r>
            <a:r>
              <a:rPr dirty="0" sz="1450" spc="-10">
                <a:latin typeface="Times New Roman"/>
                <a:cs typeface="Times New Roman"/>
              </a:rPr>
              <a:t>the road. It will drop in tomorrow </a:t>
            </a:r>
            <a:r>
              <a:rPr dirty="0" sz="1450" spc="-5">
                <a:latin typeface="Times New Roman"/>
                <a:cs typeface="Times New Roman"/>
              </a:rPr>
              <a:t>or </a:t>
            </a:r>
            <a:r>
              <a:rPr dirty="0" sz="1450" spc="-10">
                <a:latin typeface="Times New Roman"/>
                <a:cs typeface="Times New Roman"/>
              </a:rPr>
              <a:t>the day after; and as for  the barrel, depend </a:t>
            </a:r>
            <a:r>
              <a:rPr dirty="0" sz="1450" spc="-5">
                <a:latin typeface="Times New Roman"/>
                <a:cs typeface="Times New Roman"/>
              </a:rPr>
              <a:t>upon </a:t>
            </a:r>
            <a:r>
              <a:rPr dirty="0" sz="1450" spc="-10">
                <a:latin typeface="Times New Roman"/>
                <a:cs typeface="Times New Roman"/>
              </a:rPr>
              <a:t>it,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testimonial from </a:t>
            </a:r>
            <a:r>
              <a:rPr dirty="0" sz="1450" spc="-5">
                <a:latin typeface="Times New Roman"/>
                <a:cs typeface="Times New Roman"/>
              </a:rPr>
              <a:t>one of your young </a:t>
            </a:r>
            <a:r>
              <a:rPr dirty="0" sz="1450" spc="-10">
                <a:latin typeface="Times New Roman"/>
                <a:cs typeface="Times New Roman"/>
              </a:rPr>
              <a:t>ladies,  and probably contains</a:t>
            </a:r>
            <a:r>
              <a:rPr dirty="0" sz="1450" spc="5">
                <a:latin typeface="Times New Roman"/>
                <a:cs typeface="Times New Roman"/>
              </a:rPr>
              <a:t> </a:t>
            </a:r>
            <a:r>
              <a:rPr dirty="0" sz="1450" spc="-10">
                <a:latin typeface="Times New Roman"/>
                <a:cs typeface="Times New Roman"/>
              </a:rPr>
              <a:t>oysters.’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‘O, don’t speak so loud!’ cried the little artist. ‘It would cost me my place  if </a:t>
            </a:r>
            <a:r>
              <a:rPr dirty="0" sz="1450" spc="-5">
                <a:latin typeface="Times New Roman"/>
                <a:cs typeface="Times New Roman"/>
              </a:rPr>
              <a:t>I </a:t>
            </a:r>
            <a:r>
              <a:rPr dirty="0" sz="1450" spc="-10">
                <a:latin typeface="Times New Roman"/>
                <a:cs typeface="Times New Roman"/>
              </a:rPr>
              <a:t>were heard to speak lightly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ladies; and besides, why oysters  from Italy? and why should they come to me addressed in Signor </a:t>
            </a:r>
            <a:r>
              <a:rPr dirty="0" sz="1450" spc="-20">
                <a:latin typeface="Times New Roman"/>
                <a:cs typeface="Times New Roman"/>
              </a:rPr>
              <a:t>Ricardi’s  </a:t>
            </a:r>
            <a:r>
              <a:rPr dirty="0" sz="1450" spc="-10">
                <a:latin typeface="Times New Roman"/>
                <a:cs typeface="Times New Roman"/>
              </a:rPr>
              <a:t>hand?’</a:t>
            </a:r>
            <a:endParaRPr sz="1450">
              <a:latin typeface="Times New Roman"/>
              <a:cs typeface="Times New Roman"/>
            </a:endParaRPr>
          </a:p>
          <a:p>
            <a:pPr algn="just" marL="12700" marR="9525" indent="255904">
              <a:lnSpc>
                <a:spcPts val="1730"/>
              </a:lnSpc>
              <a:spcBef>
                <a:spcPts val="785"/>
              </a:spcBef>
            </a:pPr>
            <a:r>
              <a:rPr dirty="0" sz="1450" spc="-30">
                <a:latin typeface="Times New Roman"/>
                <a:cs typeface="Times New Roman"/>
              </a:rPr>
              <a:t>‘Well, </a:t>
            </a:r>
            <a:r>
              <a:rPr dirty="0" sz="1450" spc="-25">
                <a:latin typeface="Times New Roman"/>
                <a:cs typeface="Times New Roman"/>
              </a:rPr>
              <a:t>let’s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look at it,’ said Michael. </a:t>
            </a:r>
            <a:r>
              <a:rPr dirty="0" sz="1450" spc="-25">
                <a:latin typeface="Times New Roman"/>
                <a:cs typeface="Times New Roman"/>
              </a:rPr>
              <a:t>‘Let’s </a:t>
            </a:r>
            <a:r>
              <a:rPr dirty="0" sz="1450" spc="-10">
                <a:latin typeface="Times New Roman"/>
                <a:cs typeface="Times New Roman"/>
              </a:rPr>
              <a:t>roll it forward to the  light.’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two men rolled the barrel from the </a:t>
            </a:r>
            <a:r>
              <a:rPr dirty="0" sz="1450" spc="-15">
                <a:latin typeface="Times New Roman"/>
                <a:cs typeface="Times New Roman"/>
              </a:rPr>
              <a:t>corner, </a:t>
            </a:r>
            <a:r>
              <a:rPr dirty="0" sz="1450" spc="-10">
                <a:latin typeface="Times New Roman"/>
                <a:cs typeface="Times New Roman"/>
              </a:rPr>
              <a:t>and stood it </a:t>
            </a:r>
            <a:r>
              <a:rPr dirty="0" sz="1450" spc="-5">
                <a:latin typeface="Times New Roman"/>
                <a:cs typeface="Times New Roman"/>
              </a:rPr>
              <a:t>on </a:t>
            </a:r>
            <a:r>
              <a:rPr dirty="0" sz="1450" spc="-10">
                <a:latin typeface="Times New Roman"/>
                <a:cs typeface="Times New Roman"/>
              </a:rPr>
              <a:t>end before  the fire.</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‘It’s </a:t>
            </a:r>
            <a:r>
              <a:rPr dirty="0" sz="1450" spc="-10">
                <a:latin typeface="Times New Roman"/>
                <a:cs typeface="Times New Roman"/>
              </a:rPr>
              <a:t>heavy enough to </a:t>
            </a:r>
            <a:r>
              <a:rPr dirty="0" sz="1450" spc="-5">
                <a:latin typeface="Times New Roman"/>
                <a:cs typeface="Times New Roman"/>
              </a:rPr>
              <a:t>be </a:t>
            </a:r>
            <a:r>
              <a:rPr dirty="0" sz="1450" spc="-10">
                <a:latin typeface="Times New Roman"/>
                <a:cs typeface="Times New Roman"/>
              </a:rPr>
              <a:t>oysters,’ remarked Michael</a:t>
            </a:r>
            <a:r>
              <a:rPr dirty="0" sz="1450" spc="-55">
                <a:latin typeface="Times New Roman"/>
                <a:cs typeface="Times New Roman"/>
              </a:rPr>
              <a:t> </a:t>
            </a:r>
            <a:r>
              <a:rPr dirty="0" sz="1450" spc="-15">
                <a:latin typeface="Times New Roman"/>
                <a:cs typeface="Times New Roman"/>
              </a:rPr>
              <a:t>judiciously.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‘Shall we open it at once?’ enquired the artist, who had grown decidedly  cheerful under the combined </a:t>
            </a:r>
            <a:r>
              <a:rPr dirty="0" sz="1450" spc="-15">
                <a:latin typeface="Times New Roman"/>
                <a:cs typeface="Times New Roman"/>
              </a:rPr>
              <a:t>effects </a:t>
            </a:r>
            <a:r>
              <a:rPr dirty="0" sz="1450" spc="-5">
                <a:latin typeface="Times New Roman"/>
                <a:cs typeface="Times New Roman"/>
              </a:rPr>
              <a:t>of </a:t>
            </a:r>
            <a:r>
              <a:rPr dirty="0" sz="1450" spc="-10">
                <a:latin typeface="Times New Roman"/>
                <a:cs typeface="Times New Roman"/>
              </a:rPr>
              <a:t>company and </a:t>
            </a:r>
            <a:r>
              <a:rPr dirty="0" sz="1450" spc="-5">
                <a:latin typeface="Times New Roman"/>
                <a:cs typeface="Times New Roman"/>
              </a:rPr>
              <a:t>gin; </a:t>
            </a:r>
            <a:r>
              <a:rPr dirty="0" sz="1450" spc="-10">
                <a:latin typeface="Times New Roman"/>
                <a:cs typeface="Times New Roman"/>
              </a:rPr>
              <a:t>and without waiting  for </a:t>
            </a:r>
            <a:r>
              <a:rPr dirty="0" sz="1450" spc="-5">
                <a:latin typeface="Times New Roman"/>
                <a:cs typeface="Times New Roman"/>
              </a:rPr>
              <a:t>a </a:t>
            </a:r>
            <a:r>
              <a:rPr dirty="0" sz="1450" spc="-25">
                <a:latin typeface="Times New Roman"/>
                <a:cs typeface="Times New Roman"/>
              </a:rPr>
              <a:t>reply, </a:t>
            </a:r>
            <a:r>
              <a:rPr dirty="0" sz="1450" spc="-5">
                <a:latin typeface="Times New Roman"/>
                <a:cs typeface="Times New Roman"/>
              </a:rPr>
              <a:t>he </a:t>
            </a:r>
            <a:r>
              <a:rPr dirty="0" sz="1450" spc="-10">
                <a:latin typeface="Times New Roman"/>
                <a:cs typeface="Times New Roman"/>
              </a:rPr>
              <a:t>began to strip as if for </a:t>
            </a:r>
            <a:r>
              <a:rPr dirty="0" sz="1450" spc="-5">
                <a:latin typeface="Times New Roman"/>
                <a:cs typeface="Times New Roman"/>
              </a:rPr>
              <a:t>a </a:t>
            </a:r>
            <a:r>
              <a:rPr dirty="0" sz="1450" spc="-10">
                <a:latin typeface="Times New Roman"/>
                <a:cs typeface="Times New Roman"/>
              </a:rPr>
              <a:t>prize-fight, tossed his clerical collar in  the wastepaper basket, </a:t>
            </a:r>
            <a:r>
              <a:rPr dirty="0" sz="1450" spc="-5">
                <a:latin typeface="Times New Roman"/>
                <a:cs typeface="Times New Roman"/>
              </a:rPr>
              <a:t>hung </a:t>
            </a:r>
            <a:r>
              <a:rPr dirty="0" sz="1450" spc="-10">
                <a:latin typeface="Times New Roman"/>
                <a:cs typeface="Times New Roman"/>
              </a:rPr>
              <a:t>his clerical coat </a:t>
            </a:r>
            <a:r>
              <a:rPr dirty="0" sz="1450" spc="-5">
                <a:latin typeface="Times New Roman"/>
                <a:cs typeface="Times New Roman"/>
              </a:rPr>
              <a:t>upon a </a:t>
            </a:r>
            <a:r>
              <a:rPr dirty="0" sz="1450" spc="-10">
                <a:latin typeface="Times New Roman"/>
                <a:cs typeface="Times New Roman"/>
              </a:rPr>
              <a:t>nail, and with </a:t>
            </a:r>
            <a:r>
              <a:rPr dirty="0" sz="1450" spc="-5">
                <a:latin typeface="Times New Roman"/>
                <a:cs typeface="Times New Roman"/>
              </a:rPr>
              <a:t>a </a:t>
            </a:r>
            <a:r>
              <a:rPr dirty="0" sz="1450" spc="-10">
                <a:latin typeface="Times New Roman"/>
                <a:cs typeface="Times New Roman"/>
              </a:rPr>
              <a:t>chisel in  </a:t>
            </a:r>
            <a:r>
              <a:rPr dirty="0" sz="1450" spc="-5">
                <a:latin typeface="Times New Roman"/>
                <a:cs typeface="Times New Roman"/>
              </a:rPr>
              <a:t>one </a:t>
            </a:r>
            <a:r>
              <a:rPr dirty="0" sz="1450" spc="-10">
                <a:latin typeface="Times New Roman"/>
                <a:cs typeface="Times New Roman"/>
              </a:rPr>
              <a:t>hand and </a:t>
            </a:r>
            <a:r>
              <a:rPr dirty="0" sz="1450" spc="-5">
                <a:latin typeface="Times New Roman"/>
                <a:cs typeface="Times New Roman"/>
              </a:rPr>
              <a:t>a </a:t>
            </a:r>
            <a:r>
              <a:rPr dirty="0" sz="1450" spc="-10">
                <a:latin typeface="Times New Roman"/>
                <a:cs typeface="Times New Roman"/>
              </a:rPr>
              <a:t>hammer in the </a:t>
            </a:r>
            <a:r>
              <a:rPr dirty="0" sz="1450" spc="-20">
                <a:latin typeface="Times New Roman"/>
                <a:cs typeface="Times New Roman"/>
              </a:rPr>
              <a:t>other, </a:t>
            </a:r>
            <a:r>
              <a:rPr dirty="0" sz="1450" spc="-10">
                <a:latin typeface="Times New Roman"/>
                <a:cs typeface="Times New Roman"/>
              </a:rPr>
              <a:t>struck the first blow </a:t>
            </a:r>
            <a:r>
              <a:rPr dirty="0" sz="1450" spc="-5">
                <a:latin typeface="Times New Roman"/>
                <a:cs typeface="Times New Roman"/>
              </a:rPr>
              <a:t>of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12700" marR="5715" indent="255904">
              <a:lnSpc>
                <a:spcPts val="1730"/>
              </a:lnSpc>
              <a:spcBef>
                <a:spcPts val="715"/>
              </a:spcBef>
            </a:pPr>
            <a:r>
              <a:rPr dirty="0" sz="1450" spc="-20">
                <a:latin typeface="Times New Roman"/>
                <a:cs typeface="Times New Roman"/>
              </a:rPr>
              <a:t>‘That’s </a:t>
            </a:r>
            <a:r>
              <a:rPr dirty="0" sz="1450" spc="-10">
                <a:latin typeface="Times New Roman"/>
                <a:cs typeface="Times New Roman"/>
              </a:rPr>
              <a:t>the style, </a:t>
            </a:r>
            <a:r>
              <a:rPr dirty="0" sz="1450" spc="-20">
                <a:latin typeface="Times New Roman"/>
                <a:cs typeface="Times New Roman"/>
              </a:rPr>
              <a:t>William </a:t>
            </a:r>
            <a:r>
              <a:rPr dirty="0" sz="1450" spc="-10">
                <a:latin typeface="Times New Roman"/>
                <a:cs typeface="Times New Roman"/>
              </a:rPr>
              <a:t>Dent’ cried Michael. </a:t>
            </a:r>
            <a:r>
              <a:rPr dirty="0" sz="1450" spc="-20">
                <a:latin typeface="Times New Roman"/>
                <a:cs typeface="Times New Roman"/>
              </a:rPr>
              <a:t>‘There’s </a:t>
            </a:r>
            <a:r>
              <a:rPr dirty="0" sz="1450" spc="-10">
                <a:latin typeface="Times New Roman"/>
                <a:cs typeface="Times New Roman"/>
              </a:rPr>
              <a:t>fire for—your  money! It may </a:t>
            </a:r>
            <a:r>
              <a:rPr dirty="0" sz="1450" spc="-5">
                <a:latin typeface="Times New Roman"/>
                <a:cs typeface="Times New Roman"/>
              </a:rPr>
              <a:t>be a </a:t>
            </a:r>
            <a:r>
              <a:rPr dirty="0" sz="1450" spc="-10">
                <a:latin typeface="Times New Roman"/>
                <a:cs typeface="Times New Roman"/>
              </a:rPr>
              <a:t>romantic visit from </a:t>
            </a:r>
            <a:r>
              <a:rPr dirty="0" sz="1450" spc="-5">
                <a:latin typeface="Times New Roman"/>
                <a:cs typeface="Times New Roman"/>
              </a:rPr>
              <a:t>one 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ladies—a sort </a:t>
            </a:r>
            <a:r>
              <a:rPr dirty="0" sz="1450" spc="-5">
                <a:latin typeface="Times New Roman"/>
                <a:cs typeface="Times New Roman"/>
              </a:rPr>
              <a:t>of  </a:t>
            </a:r>
            <a:r>
              <a:rPr dirty="0" sz="1450" spc="-10">
                <a:latin typeface="Times New Roman"/>
                <a:cs typeface="Times New Roman"/>
              </a:rPr>
              <a:t>Cleopatra business. Have </a:t>
            </a:r>
            <a:r>
              <a:rPr dirty="0" sz="1450" spc="-5">
                <a:latin typeface="Times New Roman"/>
                <a:cs typeface="Times New Roman"/>
              </a:rPr>
              <a:t>a </a:t>
            </a:r>
            <a:r>
              <a:rPr dirty="0" sz="1450" spc="-10">
                <a:latin typeface="Times New Roman"/>
                <a:cs typeface="Times New Roman"/>
              </a:rPr>
              <a:t>care and don’t stave in </a:t>
            </a:r>
            <a:r>
              <a:rPr dirty="0" sz="1450" spc="-15">
                <a:latin typeface="Times New Roman"/>
                <a:cs typeface="Times New Roman"/>
              </a:rPr>
              <a:t>Cleopatra’s</a:t>
            </a:r>
            <a:r>
              <a:rPr dirty="0" sz="1450" spc="5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But the sight </a:t>
            </a:r>
            <a:r>
              <a:rPr dirty="0" sz="1450" spc="-5">
                <a:latin typeface="Times New Roman"/>
                <a:cs typeface="Times New Roman"/>
              </a:rPr>
              <a:t>of </a:t>
            </a:r>
            <a:r>
              <a:rPr dirty="0" sz="1450" spc="-20">
                <a:latin typeface="Times New Roman"/>
                <a:cs typeface="Times New Roman"/>
              </a:rPr>
              <a:t>Pitman’s </a:t>
            </a:r>
            <a:r>
              <a:rPr dirty="0" sz="1450" spc="-10">
                <a:latin typeface="Times New Roman"/>
                <a:cs typeface="Times New Roman"/>
              </a:rPr>
              <a:t>alacrity was infectious. The lawyer could sit still  </a:t>
            </a:r>
            <a:r>
              <a:rPr dirty="0" sz="1450" spc="-5">
                <a:latin typeface="Times New Roman"/>
                <a:cs typeface="Times New Roman"/>
              </a:rPr>
              <a:t>no </a:t>
            </a:r>
            <a:r>
              <a:rPr dirty="0" sz="1450" spc="-20">
                <a:latin typeface="Times New Roman"/>
                <a:cs typeface="Times New Roman"/>
              </a:rPr>
              <a:t>longer. </a:t>
            </a:r>
            <a:r>
              <a:rPr dirty="0" sz="1450" spc="-25">
                <a:latin typeface="Times New Roman"/>
                <a:cs typeface="Times New Roman"/>
              </a:rPr>
              <a:t>Tossing </a:t>
            </a:r>
            <a:r>
              <a:rPr dirty="0" sz="1450" spc="-10">
                <a:latin typeface="Times New Roman"/>
                <a:cs typeface="Times New Roman"/>
              </a:rPr>
              <a:t>his cigar into the fire, </a:t>
            </a:r>
            <a:r>
              <a:rPr dirty="0" sz="1450" spc="-5">
                <a:latin typeface="Times New Roman"/>
                <a:cs typeface="Times New Roman"/>
              </a:rPr>
              <a:t>he </a:t>
            </a:r>
            <a:r>
              <a:rPr dirty="0" sz="1450" spc="-10">
                <a:latin typeface="Times New Roman"/>
                <a:cs typeface="Times New Roman"/>
              </a:rPr>
              <a:t>snatched the instrument from the  unwilling hands </a:t>
            </a:r>
            <a:r>
              <a:rPr dirty="0" sz="1450" spc="-5">
                <a:latin typeface="Times New Roman"/>
                <a:cs typeface="Times New Roman"/>
              </a:rPr>
              <a:t>of </a:t>
            </a:r>
            <a:r>
              <a:rPr dirty="0" sz="1450" spc="-10">
                <a:latin typeface="Times New Roman"/>
                <a:cs typeface="Times New Roman"/>
              </a:rPr>
              <a:t>the artist, and fell to himself. Soon the sweat stood in beads  </a:t>
            </a:r>
            <a:r>
              <a:rPr dirty="0" sz="1450" spc="-5">
                <a:latin typeface="Times New Roman"/>
                <a:cs typeface="Times New Roman"/>
              </a:rPr>
              <a:t>upon</a:t>
            </a:r>
            <a:r>
              <a:rPr dirty="0" sz="1450" spc="70">
                <a:latin typeface="Times New Roman"/>
                <a:cs typeface="Times New Roman"/>
              </a:rPr>
              <a:t> </a:t>
            </a:r>
            <a:r>
              <a:rPr dirty="0" sz="1450" spc="-10">
                <a:latin typeface="Times New Roman"/>
                <a:cs typeface="Times New Roman"/>
              </a:rPr>
              <a:t>his</a:t>
            </a:r>
            <a:r>
              <a:rPr dirty="0" sz="1450" spc="75">
                <a:latin typeface="Times New Roman"/>
                <a:cs typeface="Times New Roman"/>
              </a:rPr>
              <a:t> </a:t>
            </a:r>
            <a:r>
              <a:rPr dirty="0" sz="1450" spc="-15">
                <a:latin typeface="Times New Roman"/>
                <a:cs typeface="Times New Roman"/>
              </a:rPr>
              <a:t>large,</a:t>
            </a:r>
            <a:r>
              <a:rPr dirty="0" sz="1450" spc="70">
                <a:latin typeface="Times New Roman"/>
                <a:cs typeface="Times New Roman"/>
              </a:rPr>
              <a:t> </a:t>
            </a:r>
            <a:r>
              <a:rPr dirty="0" sz="1450" spc="-10">
                <a:latin typeface="Times New Roman"/>
                <a:cs typeface="Times New Roman"/>
              </a:rPr>
              <a:t>fair</a:t>
            </a:r>
            <a:r>
              <a:rPr dirty="0" sz="1450" spc="75">
                <a:latin typeface="Times New Roman"/>
                <a:cs typeface="Times New Roman"/>
              </a:rPr>
              <a:t> </a:t>
            </a:r>
            <a:r>
              <a:rPr dirty="0" sz="1450" spc="-10">
                <a:latin typeface="Times New Roman"/>
                <a:cs typeface="Times New Roman"/>
              </a:rPr>
              <a:t>brow;</a:t>
            </a:r>
            <a:r>
              <a:rPr dirty="0" sz="1450" spc="75">
                <a:latin typeface="Times New Roman"/>
                <a:cs typeface="Times New Roman"/>
              </a:rPr>
              <a:t>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stylish</a:t>
            </a:r>
            <a:r>
              <a:rPr dirty="0" sz="1450" spc="75">
                <a:latin typeface="Times New Roman"/>
                <a:cs typeface="Times New Roman"/>
              </a:rPr>
              <a:t> </a:t>
            </a:r>
            <a:r>
              <a:rPr dirty="0" sz="1450" spc="-10">
                <a:latin typeface="Times New Roman"/>
                <a:cs typeface="Times New Roman"/>
              </a:rPr>
              <a:t>trousers</a:t>
            </a:r>
            <a:r>
              <a:rPr dirty="0" sz="1450" spc="70">
                <a:latin typeface="Times New Roman"/>
                <a:cs typeface="Times New Roman"/>
              </a:rPr>
              <a:t> </a:t>
            </a:r>
            <a:r>
              <a:rPr dirty="0" sz="1450" spc="-10">
                <a:latin typeface="Times New Roman"/>
                <a:cs typeface="Times New Roman"/>
              </a:rPr>
              <a:t>were</a:t>
            </a:r>
            <a:r>
              <a:rPr dirty="0" sz="1450" spc="75">
                <a:latin typeface="Times New Roman"/>
                <a:cs typeface="Times New Roman"/>
              </a:rPr>
              <a:t> </a:t>
            </a:r>
            <a:r>
              <a:rPr dirty="0" sz="1450" spc="-10">
                <a:latin typeface="Times New Roman"/>
                <a:cs typeface="Times New Roman"/>
              </a:rPr>
              <a:t>defaced</a:t>
            </a:r>
            <a:r>
              <a:rPr dirty="0" sz="1450" spc="70">
                <a:latin typeface="Times New Roman"/>
                <a:cs typeface="Times New Roman"/>
              </a:rPr>
              <a:t> </a:t>
            </a:r>
            <a:r>
              <a:rPr dirty="0" sz="1450" spc="-10">
                <a:latin typeface="Times New Roman"/>
                <a:cs typeface="Times New Roman"/>
              </a:rPr>
              <a:t>with</a:t>
            </a:r>
            <a:r>
              <a:rPr dirty="0" sz="1450" spc="75">
                <a:latin typeface="Times New Roman"/>
                <a:cs typeface="Times New Roman"/>
              </a:rPr>
              <a:t> </a:t>
            </a:r>
            <a:r>
              <a:rPr dirty="0" sz="1450" spc="-10">
                <a:latin typeface="Times New Roman"/>
                <a:cs typeface="Times New Roman"/>
              </a:rPr>
              <a:t>iron</a:t>
            </a:r>
            <a:r>
              <a:rPr dirty="0" sz="1450" spc="75">
                <a:latin typeface="Times New Roman"/>
                <a:cs typeface="Times New Roman"/>
              </a:rPr>
              <a:t> </a:t>
            </a:r>
            <a:r>
              <a:rPr dirty="0" sz="1450" spc="-10">
                <a:latin typeface="Times New Roman"/>
                <a:cs typeface="Times New Roman"/>
              </a:rPr>
              <a:t>rust,</a:t>
            </a:r>
            <a:r>
              <a:rPr dirty="0" sz="1450" spc="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6440" cy="951801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the state </a:t>
            </a:r>
            <a:r>
              <a:rPr dirty="0" sz="1450" spc="-5">
                <a:latin typeface="Times New Roman"/>
                <a:cs typeface="Times New Roman"/>
              </a:rPr>
              <a:t>of </a:t>
            </a:r>
            <a:r>
              <a:rPr dirty="0" sz="1450" spc="-10">
                <a:latin typeface="Times New Roman"/>
                <a:cs typeface="Times New Roman"/>
              </a:rPr>
              <a:t>his chisel testified to misdirected</a:t>
            </a:r>
            <a:r>
              <a:rPr dirty="0" sz="1450" spc="25">
                <a:latin typeface="Times New Roman"/>
                <a:cs typeface="Times New Roman"/>
              </a:rPr>
              <a:t> </a:t>
            </a:r>
            <a:r>
              <a:rPr dirty="0" sz="1450" spc="-10">
                <a:latin typeface="Times New Roman"/>
                <a:cs typeface="Times New Roman"/>
              </a:rPr>
              <a:t>energies.</a:t>
            </a:r>
            <a:endParaRPr sz="1450">
              <a:latin typeface="Times New Roman"/>
              <a:cs typeface="Times New Roman"/>
            </a:endParaRPr>
          </a:p>
          <a:p>
            <a:pPr algn="just" marL="12700" marR="6350" indent="255904">
              <a:lnSpc>
                <a:spcPts val="1730"/>
              </a:lnSpc>
              <a:spcBef>
                <a:spcPts val="840"/>
              </a:spcBef>
            </a:pPr>
            <a:r>
              <a:rPr dirty="0" sz="1450" spc="-10">
                <a:latin typeface="Times New Roman"/>
                <a:cs typeface="Times New Roman"/>
              </a:rPr>
              <a:t>A cask is </a:t>
            </a:r>
            <a:r>
              <a:rPr dirty="0" sz="1450" spc="-5">
                <a:latin typeface="Times New Roman"/>
                <a:cs typeface="Times New Roman"/>
              </a:rPr>
              <a:t>not </a:t>
            </a:r>
            <a:r>
              <a:rPr dirty="0" sz="1450" spc="-10">
                <a:latin typeface="Times New Roman"/>
                <a:cs typeface="Times New Roman"/>
              </a:rPr>
              <a:t>an easy thing to open, even when </a:t>
            </a:r>
            <a:r>
              <a:rPr dirty="0" sz="1450" spc="-5">
                <a:latin typeface="Times New Roman"/>
                <a:cs typeface="Times New Roman"/>
              </a:rPr>
              <a:t>you </a:t>
            </a:r>
            <a:r>
              <a:rPr dirty="0" sz="1450" spc="-10">
                <a:latin typeface="Times New Roman"/>
                <a:cs typeface="Times New Roman"/>
              </a:rPr>
              <a:t>set about it in the right  way; when </a:t>
            </a:r>
            <a:r>
              <a:rPr dirty="0" sz="1450" spc="-5">
                <a:latin typeface="Times New Roman"/>
                <a:cs typeface="Times New Roman"/>
              </a:rPr>
              <a:t>you </a:t>
            </a:r>
            <a:r>
              <a:rPr dirty="0" sz="1450" spc="-10">
                <a:latin typeface="Times New Roman"/>
                <a:cs typeface="Times New Roman"/>
              </a:rPr>
              <a:t>set about it </a:t>
            </a:r>
            <a:r>
              <a:rPr dirty="0" sz="1450" spc="-20">
                <a:latin typeface="Times New Roman"/>
                <a:cs typeface="Times New Roman"/>
              </a:rPr>
              <a:t>wrongly, </a:t>
            </a:r>
            <a:r>
              <a:rPr dirty="0" sz="1450" spc="-10">
                <a:latin typeface="Times New Roman"/>
                <a:cs typeface="Times New Roman"/>
              </a:rPr>
              <a:t>the whole structure must </a:t>
            </a:r>
            <a:r>
              <a:rPr dirty="0" sz="1450" spc="-5">
                <a:latin typeface="Times New Roman"/>
                <a:cs typeface="Times New Roman"/>
              </a:rPr>
              <a:t>be </a:t>
            </a:r>
            <a:r>
              <a:rPr dirty="0" sz="1450" spc="-10">
                <a:latin typeface="Times New Roman"/>
                <a:cs typeface="Times New Roman"/>
              </a:rPr>
              <a:t>resolved into  its elements. Such was the course pursued alike </a:t>
            </a:r>
            <a:r>
              <a:rPr dirty="0" sz="1450" spc="-5">
                <a:latin typeface="Times New Roman"/>
                <a:cs typeface="Times New Roman"/>
              </a:rPr>
              <a:t>by </a:t>
            </a:r>
            <a:r>
              <a:rPr dirty="0" sz="1450" spc="-10">
                <a:latin typeface="Times New Roman"/>
                <a:cs typeface="Times New Roman"/>
              </a:rPr>
              <a:t>the artist and the </a:t>
            </a:r>
            <a:r>
              <a:rPr dirty="0" sz="1450" spc="-20">
                <a:latin typeface="Times New Roman"/>
                <a:cs typeface="Times New Roman"/>
              </a:rPr>
              <a:t>lawyer. </a:t>
            </a:r>
            <a:r>
              <a:rPr dirty="0" sz="1450" spc="320">
                <a:latin typeface="Times New Roman"/>
                <a:cs typeface="Times New Roman"/>
              </a:rPr>
              <a:t> </a:t>
            </a:r>
            <a:r>
              <a:rPr dirty="0" sz="1450" spc="-10">
                <a:latin typeface="Times New Roman"/>
                <a:cs typeface="Times New Roman"/>
              </a:rPr>
              <a:t>Presently the last </a:t>
            </a:r>
            <a:r>
              <a:rPr dirty="0" sz="1450" spc="-5">
                <a:latin typeface="Times New Roman"/>
                <a:cs typeface="Times New Roman"/>
              </a:rPr>
              <a:t>hoop </a:t>
            </a:r>
            <a:r>
              <a:rPr dirty="0" sz="1450" spc="-10">
                <a:latin typeface="Times New Roman"/>
                <a:cs typeface="Times New Roman"/>
              </a:rPr>
              <a:t>had been removed—a couple </a:t>
            </a:r>
            <a:r>
              <a:rPr dirty="0" sz="1450" spc="-5">
                <a:latin typeface="Times New Roman"/>
                <a:cs typeface="Times New Roman"/>
              </a:rPr>
              <a:t>of </a:t>
            </a:r>
            <a:r>
              <a:rPr dirty="0" sz="1450" spc="-10">
                <a:latin typeface="Times New Roman"/>
                <a:cs typeface="Times New Roman"/>
              </a:rPr>
              <a:t>smart blows tumbled  the staves </a:t>
            </a:r>
            <a:r>
              <a:rPr dirty="0" sz="1450" spc="-5">
                <a:latin typeface="Times New Roman"/>
                <a:cs typeface="Times New Roman"/>
              </a:rPr>
              <a:t>upon </a:t>
            </a:r>
            <a:r>
              <a:rPr dirty="0" sz="1450" spc="-10">
                <a:latin typeface="Times New Roman"/>
                <a:cs typeface="Times New Roman"/>
              </a:rPr>
              <a:t>the ground—and what had once been </a:t>
            </a:r>
            <a:r>
              <a:rPr dirty="0" sz="1450" spc="-5">
                <a:latin typeface="Times New Roman"/>
                <a:cs typeface="Times New Roman"/>
              </a:rPr>
              <a:t>a </a:t>
            </a:r>
            <a:r>
              <a:rPr dirty="0" sz="1450" spc="-10">
                <a:latin typeface="Times New Roman"/>
                <a:cs typeface="Times New Roman"/>
              </a:rPr>
              <a:t>barrel was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confused heap </a:t>
            </a:r>
            <a:r>
              <a:rPr dirty="0" sz="1450" spc="-5">
                <a:latin typeface="Times New Roman"/>
                <a:cs typeface="Times New Roman"/>
              </a:rPr>
              <a:t>of </a:t>
            </a:r>
            <a:r>
              <a:rPr dirty="0" sz="1450" spc="-10">
                <a:latin typeface="Times New Roman"/>
                <a:cs typeface="Times New Roman"/>
              </a:rPr>
              <a:t>broken and distorted</a:t>
            </a:r>
            <a:r>
              <a:rPr dirty="0" sz="1450" spc="25">
                <a:latin typeface="Times New Roman"/>
                <a:cs typeface="Times New Roman"/>
              </a:rPr>
              <a:t> </a:t>
            </a:r>
            <a:r>
              <a:rPr dirty="0" sz="1450" spc="-10">
                <a:latin typeface="Times New Roman"/>
                <a:cs typeface="Times New Roman"/>
              </a:rPr>
              <a:t>boards.</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In the midst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a </a:t>
            </a:r>
            <a:r>
              <a:rPr dirty="0" sz="1450" spc="-10">
                <a:latin typeface="Times New Roman"/>
                <a:cs typeface="Times New Roman"/>
              </a:rPr>
              <a:t>certain dismal something, swathed in blankets,  remained for an instant upright, and then toppled to </a:t>
            </a:r>
            <a:r>
              <a:rPr dirty="0" sz="1450" spc="-5">
                <a:latin typeface="Times New Roman"/>
                <a:cs typeface="Times New Roman"/>
              </a:rPr>
              <a:t>one </a:t>
            </a:r>
            <a:r>
              <a:rPr dirty="0" sz="1450" spc="-10">
                <a:latin typeface="Times New Roman"/>
                <a:cs typeface="Times New Roman"/>
              </a:rPr>
              <a:t>side and heavily  collapsed before the fire. Even as the thing subsided, an eye-glass tingled to  the floor and rolled toward the screaming</a:t>
            </a:r>
            <a:r>
              <a:rPr dirty="0" sz="1450" spc="2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‘Hold </a:t>
            </a:r>
            <a:r>
              <a:rPr dirty="0" sz="1450" spc="-5">
                <a:latin typeface="Times New Roman"/>
                <a:cs typeface="Times New Roman"/>
              </a:rPr>
              <a:t>your </a:t>
            </a:r>
            <a:r>
              <a:rPr dirty="0" sz="1450" spc="-10">
                <a:latin typeface="Times New Roman"/>
                <a:cs typeface="Times New Roman"/>
              </a:rPr>
              <a:t>tongue!’ said Michael. He dashed to the house </a:t>
            </a:r>
            <a:r>
              <a:rPr dirty="0" sz="1450" spc="-5">
                <a:latin typeface="Times New Roman"/>
                <a:cs typeface="Times New Roman"/>
              </a:rPr>
              <a:t>door </a:t>
            </a:r>
            <a:r>
              <a:rPr dirty="0" sz="1450" spc="-10">
                <a:latin typeface="Times New Roman"/>
                <a:cs typeface="Times New Roman"/>
              </a:rPr>
              <a:t>and locked  it; then, with </a:t>
            </a:r>
            <a:r>
              <a:rPr dirty="0" sz="1450" spc="-5">
                <a:latin typeface="Times New Roman"/>
                <a:cs typeface="Times New Roman"/>
              </a:rPr>
              <a:t>a </a:t>
            </a:r>
            <a:r>
              <a:rPr dirty="0" sz="1450" spc="-10">
                <a:latin typeface="Times New Roman"/>
                <a:cs typeface="Times New Roman"/>
              </a:rPr>
              <a:t>pale face and bitten lip, </a:t>
            </a:r>
            <a:r>
              <a:rPr dirty="0" sz="1450" spc="-5">
                <a:latin typeface="Times New Roman"/>
                <a:cs typeface="Times New Roman"/>
              </a:rPr>
              <a:t>he </a:t>
            </a:r>
            <a:r>
              <a:rPr dirty="0" sz="1450" spc="-10">
                <a:latin typeface="Times New Roman"/>
                <a:cs typeface="Times New Roman"/>
              </a:rPr>
              <a:t>drew </a:t>
            </a:r>
            <a:r>
              <a:rPr dirty="0" sz="1450" spc="-20">
                <a:latin typeface="Times New Roman"/>
                <a:cs typeface="Times New Roman"/>
              </a:rPr>
              <a:t>near, </a:t>
            </a:r>
            <a:r>
              <a:rPr dirty="0" sz="1450" spc="-10">
                <a:latin typeface="Times New Roman"/>
                <a:cs typeface="Times New Roman"/>
              </a:rPr>
              <a:t>pulled aside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swathing blanket, and recoiled, shuddering. There was </a:t>
            </a:r>
            <a:r>
              <a:rPr dirty="0" sz="1450" spc="-5">
                <a:latin typeface="Times New Roman"/>
                <a:cs typeface="Times New Roman"/>
              </a:rPr>
              <a:t>a </a:t>
            </a:r>
            <a:r>
              <a:rPr dirty="0" sz="1450" spc="-10">
                <a:latin typeface="Times New Roman"/>
                <a:cs typeface="Times New Roman"/>
              </a:rPr>
              <a:t>long silence in the  studio.</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‘Now tell me,’ said Michael, in </a:t>
            </a:r>
            <a:r>
              <a:rPr dirty="0" sz="1450" spc="-5">
                <a:latin typeface="Times New Roman"/>
                <a:cs typeface="Times New Roman"/>
              </a:rPr>
              <a:t>a </a:t>
            </a:r>
            <a:r>
              <a:rPr dirty="0" sz="1450" spc="-10">
                <a:latin typeface="Times New Roman"/>
                <a:cs typeface="Times New Roman"/>
              </a:rPr>
              <a:t>low voice: ‘Had </a:t>
            </a:r>
            <a:r>
              <a:rPr dirty="0" sz="1450" spc="-5">
                <a:latin typeface="Times New Roman"/>
                <a:cs typeface="Times New Roman"/>
              </a:rPr>
              <a:t>you </a:t>
            </a:r>
            <a:r>
              <a:rPr dirty="0" sz="1450" spc="-10">
                <a:latin typeface="Times New Roman"/>
                <a:cs typeface="Times New Roman"/>
              </a:rPr>
              <a:t>any hand in it?’ and  </a:t>
            </a:r>
            <a:r>
              <a:rPr dirty="0" sz="1450" spc="-5">
                <a:latin typeface="Times New Roman"/>
                <a:cs typeface="Times New Roman"/>
              </a:rPr>
              <a:t>he </a:t>
            </a:r>
            <a:r>
              <a:rPr dirty="0" sz="1450" spc="-10">
                <a:latin typeface="Times New Roman"/>
                <a:cs typeface="Times New Roman"/>
              </a:rPr>
              <a:t>pointed to the</a:t>
            </a:r>
            <a:r>
              <a:rPr dirty="0" sz="1450">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The little artist could only utter broken and disjointed</a:t>
            </a:r>
            <a:r>
              <a:rPr dirty="0" sz="1450" spc="60">
                <a:latin typeface="Times New Roman"/>
                <a:cs typeface="Times New Roman"/>
              </a:rPr>
              <a:t> </a:t>
            </a:r>
            <a:r>
              <a:rPr dirty="0" sz="1450" spc="-10">
                <a:latin typeface="Times New Roman"/>
                <a:cs typeface="Times New Roman"/>
              </a:rPr>
              <a:t>sounds.</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Michael poured some gin into </a:t>
            </a:r>
            <a:r>
              <a:rPr dirty="0" sz="1450" spc="-5">
                <a:latin typeface="Times New Roman"/>
                <a:cs typeface="Times New Roman"/>
              </a:rPr>
              <a:t>a </a:t>
            </a:r>
            <a:r>
              <a:rPr dirty="0" sz="1450" spc="-10">
                <a:latin typeface="Times New Roman"/>
                <a:cs typeface="Times New Roman"/>
              </a:rPr>
              <a:t>glass. ‘Drink that,’ </a:t>
            </a:r>
            <a:r>
              <a:rPr dirty="0" sz="1450" spc="-5">
                <a:latin typeface="Times New Roman"/>
                <a:cs typeface="Times New Roman"/>
              </a:rPr>
              <a:t>he </a:t>
            </a:r>
            <a:r>
              <a:rPr dirty="0" sz="1450" spc="-10">
                <a:latin typeface="Times New Roman"/>
                <a:cs typeface="Times New Roman"/>
              </a:rPr>
              <a:t>said. </a:t>
            </a:r>
            <a:r>
              <a:rPr dirty="0" sz="1450" spc="-15">
                <a:latin typeface="Times New Roman"/>
                <a:cs typeface="Times New Roman"/>
              </a:rPr>
              <a:t>‘Don’t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me. I’m </a:t>
            </a:r>
            <a:r>
              <a:rPr dirty="0" sz="1450" spc="-5">
                <a:latin typeface="Times New Roman"/>
                <a:cs typeface="Times New Roman"/>
              </a:rPr>
              <a:t>your </a:t>
            </a:r>
            <a:r>
              <a:rPr dirty="0" sz="1450" spc="-10">
                <a:latin typeface="Times New Roman"/>
                <a:cs typeface="Times New Roman"/>
              </a:rPr>
              <a:t>friend through thick and</a:t>
            </a:r>
            <a:r>
              <a:rPr dirty="0" sz="1450" spc="25">
                <a:latin typeface="Times New Roman"/>
                <a:cs typeface="Times New Roman"/>
              </a:rPr>
              <a:t> </a:t>
            </a:r>
            <a:r>
              <a:rPr dirty="0" sz="1450" spc="-5">
                <a:latin typeface="Times New Roman"/>
                <a:cs typeface="Times New Roman"/>
              </a:rPr>
              <a:t>thin.’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Pitman </a:t>
            </a:r>
            <a:r>
              <a:rPr dirty="0" sz="1450" spc="-5">
                <a:latin typeface="Times New Roman"/>
                <a:cs typeface="Times New Roman"/>
              </a:rPr>
              <a:t>put </a:t>
            </a:r>
            <a:r>
              <a:rPr dirty="0" sz="1450" spc="-10">
                <a:latin typeface="Times New Roman"/>
                <a:cs typeface="Times New Roman"/>
              </a:rPr>
              <a:t>the liquor down</a:t>
            </a:r>
            <a:r>
              <a:rPr dirty="0" sz="1450" spc="10">
                <a:latin typeface="Times New Roman"/>
                <a:cs typeface="Times New Roman"/>
              </a:rPr>
              <a:t> </a:t>
            </a:r>
            <a:r>
              <a:rPr dirty="0" sz="1450" spc="-10">
                <a:latin typeface="Times New Roman"/>
                <a:cs typeface="Times New Roman"/>
              </a:rPr>
              <a:t>untasted.</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‘I swear before God,’ </a:t>
            </a:r>
            <a:r>
              <a:rPr dirty="0" sz="1450" spc="-5">
                <a:latin typeface="Times New Roman"/>
                <a:cs typeface="Times New Roman"/>
              </a:rPr>
              <a:t>he </a:t>
            </a:r>
            <a:r>
              <a:rPr dirty="0" sz="1450" spc="-10">
                <a:latin typeface="Times New Roman"/>
                <a:cs typeface="Times New Roman"/>
              </a:rPr>
              <a:t>said, ‘this is another mystery to me. In my worst  fears </a:t>
            </a:r>
            <a:r>
              <a:rPr dirty="0" sz="1450" spc="-5">
                <a:latin typeface="Times New Roman"/>
                <a:cs typeface="Times New Roman"/>
              </a:rPr>
              <a:t>I </a:t>
            </a:r>
            <a:r>
              <a:rPr dirty="0" sz="1450" spc="-10">
                <a:latin typeface="Times New Roman"/>
                <a:cs typeface="Times New Roman"/>
              </a:rPr>
              <a:t>never dreamed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lay </a:t>
            </a:r>
            <a:r>
              <a:rPr dirty="0" sz="1450" spc="-5">
                <a:latin typeface="Times New Roman"/>
                <a:cs typeface="Times New Roman"/>
              </a:rPr>
              <a:t>a </a:t>
            </a:r>
            <a:r>
              <a:rPr dirty="0" sz="1450" spc="-10">
                <a:latin typeface="Times New Roman"/>
                <a:cs typeface="Times New Roman"/>
              </a:rPr>
              <a:t>finger </a:t>
            </a:r>
            <a:r>
              <a:rPr dirty="0" sz="1450" spc="-5">
                <a:latin typeface="Times New Roman"/>
                <a:cs typeface="Times New Roman"/>
              </a:rPr>
              <a:t>on a </a:t>
            </a:r>
            <a:r>
              <a:rPr dirty="0" sz="1450" spc="-10">
                <a:latin typeface="Times New Roman"/>
                <a:cs typeface="Times New Roman"/>
              </a:rPr>
              <a:t>sucking  infant.’</a:t>
            </a:r>
            <a:endParaRPr sz="1450">
              <a:latin typeface="Times New Roman"/>
              <a:cs typeface="Times New Roman"/>
            </a:endParaRPr>
          </a:p>
          <a:p>
            <a:pPr algn="just" marL="12700" marR="5080" indent="255904">
              <a:lnSpc>
                <a:spcPts val="1730"/>
              </a:lnSpc>
              <a:spcBef>
                <a:spcPts val="790"/>
              </a:spcBef>
            </a:pPr>
            <a:r>
              <a:rPr dirty="0" sz="1450" spc="-20">
                <a:latin typeface="Times New Roman"/>
                <a:cs typeface="Times New Roman"/>
              </a:rPr>
              <a:t>‘That’s </a:t>
            </a:r>
            <a:r>
              <a:rPr dirty="0" sz="1450" spc="-10">
                <a:latin typeface="Times New Roman"/>
                <a:cs typeface="Times New Roman"/>
              </a:rPr>
              <a:t>all square,’ said Michael, with </a:t>
            </a:r>
            <a:r>
              <a:rPr dirty="0" sz="1450" spc="-5">
                <a:latin typeface="Times New Roman"/>
                <a:cs typeface="Times New Roman"/>
              </a:rPr>
              <a:t>a </a:t>
            </a:r>
            <a:r>
              <a:rPr dirty="0" sz="1450" spc="-10">
                <a:latin typeface="Times New Roman"/>
                <a:cs typeface="Times New Roman"/>
              </a:rPr>
              <a:t>sigh </a:t>
            </a:r>
            <a:r>
              <a:rPr dirty="0" sz="1450" spc="-5">
                <a:latin typeface="Times New Roman"/>
                <a:cs typeface="Times New Roman"/>
              </a:rPr>
              <a:t>of huge </a:t>
            </a:r>
            <a:r>
              <a:rPr dirty="0" sz="1450" spc="-10">
                <a:latin typeface="Times New Roman"/>
                <a:cs typeface="Times New Roman"/>
              </a:rPr>
              <a:t>relief. ‘I believe </a:t>
            </a:r>
            <a:r>
              <a:rPr dirty="0" sz="1450" spc="-5">
                <a:latin typeface="Times New Roman"/>
                <a:cs typeface="Times New Roman"/>
              </a:rPr>
              <a:t>you,  </a:t>
            </a:r>
            <a:r>
              <a:rPr dirty="0" sz="1450" spc="-10">
                <a:latin typeface="Times New Roman"/>
                <a:cs typeface="Times New Roman"/>
              </a:rPr>
              <a:t>old </a:t>
            </a:r>
            <a:r>
              <a:rPr dirty="0" sz="1450" spc="-25">
                <a:latin typeface="Times New Roman"/>
                <a:cs typeface="Times New Roman"/>
              </a:rPr>
              <a:t>boy.’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shook the artist warmly </a:t>
            </a:r>
            <a:r>
              <a:rPr dirty="0" sz="1450" spc="-5">
                <a:latin typeface="Times New Roman"/>
                <a:cs typeface="Times New Roman"/>
              </a:rPr>
              <a:t>by </a:t>
            </a:r>
            <a:r>
              <a:rPr dirty="0" sz="1450" spc="-10">
                <a:latin typeface="Times New Roman"/>
                <a:cs typeface="Times New Roman"/>
              </a:rPr>
              <a:t>the hand. ‘I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added with rather </a:t>
            </a:r>
            <a:r>
              <a:rPr dirty="0" sz="1450" spc="-5">
                <a:latin typeface="Times New Roman"/>
                <a:cs typeface="Times New Roman"/>
              </a:rPr>
              <a:t>a </a:t>
            </a:r>
            <a:r>
              <a:rPr dirty="0" sz="1450" spc="-10">
                <a:latin typeface="Times New Roman"/>
                <a:cs typeface="Times New Roman"/>
              </a:rPr>
              <a:t>ghastly smile, ‘I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you  </a:t>
            </a:r>
            <a:r>
              <a:rPr dirty="0" sz="1450" spc="-10">
                <a:latin typeface="Times New Roman"/>
                <a:cs typeface="Times New Roman"/>
              </a:rPr>
              <a:t>might have made away with Mr</a:t>
            </a:r>
            <a:r>
              <a:rPr dirty="0" sz="1450" spc="20">
                <a:latin typeface="Times New Roman"/>
                <a:cs typeface="Times New Roman"/>
              </a:rPr>
              <a:t> </a:t>
            </a:r>
            <a:r>
              <a:rPr dirty="0" sz="1450" spc="-10">
                <a:latin typeface="Times New Roman"/>
                <a:cs typeface="Times New Roman"/>
              </a:rPr>
              <a:t>Semitopolis.’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‘It would make </a:t>
            </a:r>
            <a:r>
              <a:rPr dirty="0" sz="1450" spc="-5">
                <a:latin typeface="Times New Roman"/>
                <a:cs typeface="Times New Roman"/>
              </a:rPr>
              <a:t>no </a:t>
            </a:r>
            <a:r>
              <a:rPr dirty="0" sz="1450" spc="-10">
                <a:latin typeface="Times New Roman"/>
                <a:cs typeface="Times New Roman"/>
              </a:rPr>
              <a:t>difference if </a:t>
            </a:r>
            <a:r>
              <a:rPr dirty="0" sz="1450" spc="-5">
                <a:latin typeface="Times New Roman"/>
                <a:cs typeface="Times New Roman"/>
              </a:rPr>
              <a:t>I had,’ </a:t>
            </a:r>
            <a:r>
              <a:rPr dirty="0" sz="1450" spc="-10">
                <a:latin typeface="Times New Roman"/>
                <a:cs typeface="Times New Roman"/>
              </a:rPr>
              <a:t>groaned Pitman. ‘All is at an end for  me. </a:t>
            </a:r>
            <a:r>
              <a:rPr dirty="0" sz="1450" spc="-20">
                <a:latin typeface="Times New Roman"/>
                <a:cs typeface="Times New Roman"/>
              </a:rPr>
              <a:t>There’s </a:t>
            </a:r>
            <a:r>
              <a:rPr dirty="0" sz="1450" spc="-10">
                <a:latin typeface="Times New Roman"/>
                <a:cs typeface="Times New Roman"/>
              </a:rPr>
              <a:t>the writing </a:t>
            </a:r>
            <a:r>
              <a:rPr dirty="0" sz="1450" spc="-5">
                <a:latin typeface="Times New Roman"/>
                <a:cs typeface="Times New Roman"/>
              </a:rPr>
              <a:t>on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9525" indent="255904">
              <a:lnSpc>
                <a:spcPts val="1730"/>
              </a:lnSpc>
              <a:spcBef>
                <a:spcPts val="720"/>
              </a:spcBef>
            </a:pPr>
            <a:r>
              <a:rPr dirty="0" sz="1450" spc="-45">
                <a:latin typeface="Times New Roman"/>
                <a:cs typeface="Times New Roman"/>
              </a:rPr>
              <a:t>‘To </a:t>
            </a:r>
            <a:r>
              <a:rPr dirty="0" sz="1450" spc="-10">
                <a:latin typeface="Times New Roman"/>
                <a:cs typeface="Times New Roman"/>
              </a:rPr>
              <a:t>begin with,’ said Michael, </a:t>
            </a:r>
            <a:r>
              <a:rPr dirty="0" sz="1450" spc="-25">
                <a:latin typeface="Times New Roman"/>
                <a:cs typeface="Times New Roman"/>
              </a:rPr>
              <a:t>‘let’s </a:t>
            </a:r>
            <a:r>
              <a:rPr dirty="0" sz="1450" spc="-10">
                <a:latin typeface="Times New Roman"/>
                <a:cs typeface="Times New Roman"/>
              </a:rPr>
              <a:t>get him </a:t>
            </a:r>
            <a:r>
              <a:rPr dirty="0" sz="1450" spc="-5">
                <a:latin typeface="Times New Roman"/>
                <a:cs typeface="Times New Roman"/>
              </a:rPr>
              <a:t>out of </a:t>
            </a:r>
            <a:r>
              <a:rPr dirty="0" sz="1450" spc="-10">
                <a:latin typeface="Times New Roman"/>
                <a:cs typeface="Times New Roman"/>
              </a:rPr>
              <a:t>sight; for to </a:t>
            </a:r>
            <a:r>
              <a:rPr dirty="0" sz="1450" spc="-5">
                <a:latin typeface="Times New Roman"/>
                <a:cs typeface="Times New Roman"/>
              </a:rPr>
              <a:t>be </a:t>
            </a:r>
            <a:r>
              <a:rPr dirty="0" sz="1450" spc="-10">
                <a:latin typeface="Times New Roman"/>
                <a:cs typeface="Times New Roman"/>
              </a:rPr>
              <a:t>quite  plain with </a:t>
            </a:r>
            <a:r>
              <a:rPr dirty="0" sz="1450" spc="-5">
                <a:latin typeface="Times New Roman"/>
                <a:cs typeface="Times New Roman"/>
              </a:rPr>
              <a:t>you, </a:t>
            </a:r>
            <a:r>
              <a:rPr dirty="0" sz="1450" spc="-10">
                <a:latin typeface="Times New Roman"/>
                <a:cs typeface="Times New Roman"/>
              </a:rPr>
              <a:t>Pitman, </a:t>
            </a:r>
            <a:r>
              <a:rPr dirty="0" sz="1450" spc="-5">
                <a:latin typeface="Times New Roman"/>
                <a:cs typeface="Times New Roman"/>
              </a:rPr>
              <a:t>I </a:t>
            </a:r>
            <a:r>
              <a:rPr dirty="0" sz="1450" spc="-10">
                <a:latin typeface="Times New Roman"/>
                <a:cs typeface="Times New Roman"/>
              </a:rPr>
              <a:t>don’t like </a:t>
            </a:r>
            <a:r>
              <a:rPr dirty="0" sz="1450" spc="-5">
                <a:latin typeface="Times New Roman"/>
                <a:cs typeface="Times New Roman"/>
              </a:rPr>
              <a:t>your </a:t>
            </a:r>
            <a:r>
              <a:rPr dirty="0" sz="1450" spc="-20">
                <a:latin typeface="Times New Roman"/>
                <a:cs typeface="Times New Roman"/>
              </a:rPr>
              <a:t>friend’s </a:t>
            </a:r>
            <a:r>
              <a:rPr dirty="0" sz="1450" spc="-10">
                <a:latin typeface="Times New Roman"/>
                <a:cs typeface="Times New Roman"/>
              </a:rPr>
              <a:t>appearance.’ And with that  the lawyer shuddered. ‘Where can we </a:t>
            </a:r>
            <a:r>
              <a:rPr dirty="0" sz="1450" spc="-5">
                <a:latin typeface="Times New Roman"/>
                <a:cs typeface="Times New Roman"/>
              </a:rPr>
              <a:t>put</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85"/>
              </a:spcBef>
            </a:pPr>
            <a:r>
              <a:rPr dirty="0" sz="1450" spc="-45">
                <a:latin typeface="Times New Roman"/>
                <a:cs typeface="Times New Roman"/>
              </a:rPr>
              <a:t>‘You </a:t>
            </a:r>
            <a:r>
              <a:rPr dirty="0" sz="1450" spc="-10">
                <a:latin typeface="Times New Roman"/>
                <a:cs typeface="Times New Roman"/>
              </a:rPr>
              <a:t>might </a:t>
            </a:r>
            <a:r>
              <a:rPr dirty="0" sz="1450" spc="-5">
                <a:latin typeface="Times New Roman"/>
                <a:cs typeface="Times New Roman"/>
              </a:rPr>
              <a:t>put </a:t>
            </a:r>
            <a:r>
              <a:rPr dirty="0" sz="1450" spc="-10">
                <a:latin typeface="Times New Roman"/>
                <a:cs typeface="Times New Roman"/>
              </a:rPr>
              <a:t>it in the closet there—if </a:t>
            </a:r>
            <a:r>
              <a:rPr dirty="0" sz="1450" spc="-5">
                <a:latin typeface="Times New Roman"/>
                <a:cs typeface="Times New Roman"/>
              </a:rPr>
              <a:t>you </a:t>
            </a:r>
            <a:r>
              <a:rPr dirty="0" sz="1450" spc="-10">
                <a:latin typeface="Times New Roman"/>
                <a:cs typeface="Times New Roman"/>
              </a:rPr>
              <a:t>could bear to touch it,’  answered the</a:t>
            </a:r>
            <a:r>
              <a:rPr dirty="0" sz="1450" spc="-5">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‘Somebody has to </a:t>
            </a:r>
            <a:r>
              <a:rPr dirty="0" sz="1450" spc="-5">
                <a:latin typeface="Times New Roman"/>
                <a:cs typeface="Times New Roman"/>
              </a:rPr>
              <a:t>do </a:t>
            </a:r>
            <a:r>
              <a:rPr dirty="0" sz="1450" spc="-10">
                <a:latin typeface="Times New Roman"/>
                <a:cs typeface="Times New Roman"/>
              </a:rPr>
              <a:t>it, Pitman,’ returned the lawyer; ‘and it seems as if it  had</a:t>
            </a:r>
            <a:r>
              <a:rPr dirty="0" sz="1450" spc="145">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5">
                <a:latin typeface="Times New Roman"/>
                <a:cs typeface="Times New Roman"/>
              </a:rPr>
              <a:t>be</a:t>
            </a:r>
            <a:r>
              <a:rPr dirty="0" sz="1450" spc="150">
                <a:latin typeface="Times New Roman"/>
                <a:cs typeface="Times New Roman"/>
              </a:rPr>
              <a:t> </a:t>
            </a:r>
            <a:r>
              <a:rPr dirty="0" sz="1450" spc="-10">
                <a:latin typeface="Times New Roman"/>
                <a:cs typeface="Times New Roman"/>
              </a:rPr>
              <a:t>me.</a:t>
            </a:r>
            <a:r>
              <a:rPr dirty="0" sz="1450" spc="145">
                <a:latin typeface="Times New Roman"/>
                <a:cs typeface="Times New Roman"/>
              </a:rPr>
              <a:t> </a:t>
            </a:r>
            <a:r>
              <a:rPr dirty="0" sz="1450" spc="-60">
                <a:latin typeface="Times New Roman"/>
                <a:cs typeface="Times New Roman"/>
              </a:rPr>
              <a:t>You</a:t>
            </a:r>
            <a:r>
              <a:rPr dirty="0" sz="1450" spc="150">
                <a:latin typeface="Times New Roman"/>
                <a:cs typeface="Times New Roman"/>
              </a:rPr>
              <a:t> </a:t>
            </a:r>
            <a:r>
              <a:rPr dirty="0" sz="1450" spc="-5">
                <a:latin typeface="Times New Roman"/>
                <a:cs typeface="Times New Roman"/>
              </a:rPr>
              <a:t>go</a:t>
            </a:r>
            <a:r>
              <a:rPr dirty="0" sz="1450" spc="150">
                <a:latin typeface="Times New Roman"/>
                <a:cs typeface="Times New Roman"/>
              </a:rPr>
              <a:t> </a:t>
            </a:r>
            <a:r>
              <a:rPr dirty="0" sz="1450" spc="-10">
                <a:latin typeface="Times New Roman"/>
                <a:cs typeface="Times New Roman"/>
              </a:rPr>
              <a:t>over</a:t>
            </a:r>
            <a:r>
              <a:rPr dirty="0" sz="1450" spc="150">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table,</a:t>
            </a:r>
            <a:r>
              <a:rPr dirty="0" sz="1450" spc="150">
                <a:latin typeface="Times New Roman"/>
                <a:cs typeface="Times New Roman"/>
              </a:rPr>
              <a:t> </a:t>
            </a:r>
            <a:r>
              <a:rPr dirty="0" sz="1450" spc="-10">
                <a:latin typeface="Times New Roman"/>
                <a:cs typeface="Times New Roman"/>
              </a:rPr>
              <a:t>turn</a:t>
            </a:r>
            <a:r>
              <a:rPr dirty="0" sz="1450" spc="145">
                <a:latin typeface="Times New Roman"/>
                <a:cs typeface="Times New Roman"/>
              </a:rPr>
              <a:t> </a:t>
            </a:r>
            <a:r>
              <a:rPr dirty="0" sz="1450" spc="-5">
                <a:latin typeface="Times New Roman"/>
                <a:cs typeface="Times New Roman"/>
              </a:rPr>
              <a:t>your</a:t>
            </a:r>
            <a:r>
              <a:rPr dirty="0" sz="1450" spc="150">
                <a:latin typeface="Times New Roman"/>
                <a:cs typeface="Times New Roman"/>
              </a:rPr>
              <a:t> </a:t>
            </a:r>
            <a:r>
              <a:rPr dirty="0" sz="1450" spc="-10">
                <a:latin typeface="Times New Roman"/>
                <a:cs typeface="Times New Roman"/>
              </a:rPr>
              <a:t>back,</a:t>
            </a:r>
            <a:r>
              <a:rPr dirty="0" sz="1450" spc="150">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mix</a:t>
            </a:r>
            <a:r>
              <a:rPr dirty="0" sz="1450" spc="145">
                <a:latin typeface="Times New Roman"/>
                <a:cs typeface="Times New Roman"/>
              </a:rPr>
              <a:t> </a:t>
            </a:r>
            <a:r>
              <a:rPr dirty="0" sz="1450" spc="-10">
                <a:latin typeface="Times New Roman"/>
                <a:cs typeface="Times New Roman"/>
              </a:rPr>
              <a:t>me</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5">
                <a:latin typeface="Times New Roman"/>
                <a:cs typeface="Times New Roman"/>
              </a:rPr>
              <a:t>grog;</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7075" cy="9529445"/>
          </a:xfrm>
          <a:prstGeom prst="rect">
            <a:avLst/>
          </a:prstGeom>
        </p:spPr>
        <p:txBody>
          <a:bodyPr wrap="square" lIns="0" tIns="107314" rIns="0" bIns="0" rtlCol="0" vert="horz">
            <a:spAutoFit/>
          </a:bodyPr>
          <a:lstStyle/>
          <a:p>
            <a:pPr algn="just" marL="12700">
              <a:lnSpc>
                <a:spcPct val="100000"/>
              </a:lnSpc>
              <a:spcBef>
                <a:spcPts val="844"/>
              </a:spcBef>
            </a:pPr>
            <a:r>
              <a:rPr dirty="0" sz="1450" spc="-25">
                <a:latin typeface="Times New Roman"/>
                <a:cs typeface="Times New Roman"/>
              </a:rPr>
              <a:t>that’s </a:t>
            </a:r>
            <a:r>
              <a:rPr dirty="0" sz="1450" spc="-5">
                <a:latin typeface="Times New Roman"/>
                <a:cs typeface="Times New Roman"/>
              </a:rPr>
              <a:t>a </a:t>
            </a:r>
            <a:r>
              <a:rPr dirty="0" sz="1450" spc="-10">
                <a:latin typeface="Times New Roman"/>
                <a:cs typeface="Times New Roman"/>
              </a:rPr>
              <a:t>fair division </a:t>
            </a:r>
            <a:r>
              <a:rPr dirty="0" sz="1450" spc="-5">
                <a:latin typeface="Times New Roman"/>
                <a:cs typeface="Times New Roman"/>
              </a:rPr>
              <a:t>of</a:t>
            </a:r>
            <a:r>
              <a:rPr dirty="0" sz="1450" spc="25">
                <a:latin typeface="Times New Roman"/>
                <a:cs typeface="Times New Roman"/>
              </a:rPr>
              <a:t> </a:t>
            </a:r>
            <a:r>
              <a:rPr dirty="0" sz="1450" spc="-20">
                <a:latin typeface="Times New Roman"/>
                <a:cs typeface="Times New Roman"/>
              </a:rPr>
              <a:t>labour.’</a:t>
            </a:r>
            <a:endParaRPr sz="1450">
              <a:latin typeface="Times New Roman"/>
              <a:cs typeface="Times New Roman"/>
            </a:endParaRPr>
          </a:p>
          <a:p>
            <a:pPr algn="just" marL="268605">
              <a:lnSpc>
                <a:spcPct val="100000"/>
              </a:lnSpc>
              <a:spcBef>
                <a:spcPts val="750"/>
              </a:spcBef>
            </a:pPr>
            <a:r>
              <a:rPr dirty="0" sz="1450" spc="-10">
                <a:latin typeface="Times New Roman"/>
                <a:cs typeface="Times New Roman"/>
              </a:rPr>
              <a:t>About ninety seconds later the closet-door was heard to</a:t>
            </a:r>
            <a:r>
              <a:rPr dirty="0" sz="1450" spc="55">
                <a:latin typeface="Times New Roman"/>
                <a:cs typeface="Times New Roman"/>
              </a:rPr>
              <a:t> </a:t>
            </a:r>
            <a:r>
              <a:rPr dirty="0" sz="1450" spc="-10">
                <a:latin typeface="Times New Roman"/>
                <a:cs typeface="Times New Roman"/>
              </a:rPr>
              <a:t>shut.</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‘There,’ observed Michael, </a:t>
            </a:r>
            <a:r>
              <a:rPr dirty="0" sz="1450" spc="-20">
                <a:latin typeface="Times New Roman"/>
                <a:cs typeface="Times New Roman"/>
              </a:rPr>
              <a:t>‘that’s </a:t>
            </a:r>
            <a:r>
              <a:rPr dirty="0" sz="1450" spc="-10">
                <a:latin typeface="Times New Roman"/>
                <a:cs typeface="Times New Roman"/>
              </a:rPr>
              <a:t>more homelike. </a:t>
            </a:r>
            <a:r>
              <a:rPr dirty="0" sz="1450" spc="-60">
                <a:latin typeface="Times New Roman"/>
                <a:cs typeface="Times New Roman"/>
              </a:rPr>
              <a:t>You </a:t>
            </a:r>
            <a:r>
              <a:rPr dirty="0" sz="1450" spc="-10">
                <a:latin typeface="Times New Roman"/>
                <a:cs typeface="Times New Roman"/>
              </a:rPr>
              <a:t>can turn </a:t>
            </a:r>
            <a:r>
              <a:rPr dirty="0" sz="1450" spc="-30">
                <a:latin typeface="Times New Roman"/>
                <a:cs typeface="Times New Roman"/>
              </a:rPr>
              <a:t>now, </a:t>
            </a:r>
            <a:r>
              <a:rPr dirty="0" sz="1450" spc="-10">
                <a:latin typeface="Times New Roman"/>
                <a:cs typeface="Times New Roman"/>
              </a:rPr>
              <a:t>my  pallid Pitman. Is this the grog?’ </a:t>
            </a:r>
            <a:r>
              <a:rPr dirty="0" sz="1450" spc="-5">
                <a:latin typeface="Times New Roman"/>
                <a:cs typeface="Times New Roman"/>
              </a:rPr>
              <a:t>he </a:t>
            </a:r>
            <a:r>
              <a:rPr dirty="0" sz="1450" spc="-10">
                <a:latin typeface="Times New Roman"/>
                <a:cs typeface="Times New Roman"/>
              </a:rPr>
              <a:t>ran </a:t>
            </a:r>
            <a:r>
              <a:rPr dirty="0" sz="1450" spc="-5">
                <a:latin typeface="Times New Roman"/>
                <a:cs typeface="Times New Roman"/>
              </a:rPr>
              <a:t>on. </a:t>
            </a:r>
            <a:r>
              <a:rPr dirty="0" sz="1450" spc="-10">
                <a:latin typeface="Times New Roman"/>
                <a:cs typeface="Times New Roman"/>
              </a:rPr>
              <a:t>‘Heaven forgive </a:t>
            </a:r>
            <a:r>
              <a:rPr dirty="0" sz="1450" spc="-5">
                <a:latin typeface="Times New Roman"/>
                <a:cs typeface="Times New Roman"/>
              </a:rPr>
              <a:t>you,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lemonade.’</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‘But, O, </a:t>
            </a:r>
            <a:r>
              <a:rPr dirty="0" sz="1450" spc="-20">
                <a:latin typeface="Times New Roman"/>
                <a:cs typeface="Times New Roman"/>
              </a:rPr>
              <a:t>Finsbury, </a:t>
            </a:r>
            <a:r>
              <a:rPr dirty="0" sz="1450" spc="-10">
                <a:latin typeface="Times New Roman"/>
                <a:cs typeface="Times New Roman"/>
              </a:rPr>
              <a:t>what are we to </a:t>
            </a:r>
            <a:r>
              <a:rPr dirty="0" sz="1450" spc="-5">
                <a:latin typeface="Times New Roman"/>
                <a:cs typeface="Times New Roman"/>
              </a:rPr>
              <a:t>do </a:t>
            </a:r>
            <a:r>
              <a:rPr dirty="0" sz="1450" spc="-10">
                <a:latin typeface="Times New Roman"/>
                <a:cs typeface="Times New Roman"/>
              </a:rPr>
              <a:t>with it?’ walled the artist, laying </a:t>
            </a:r>
            <a:r>
              <a:rPr dirty="0" sz="1450" spc="-5">
                <a:latin typeface="Times New Roman"/>
                <a:cs typeface="Times New Roman"/>
              </a:rPr>
              <a:t>a  </a:t>
            </a:r>
            <a:r>
              <a:rPr dirty="0" sz="1450" spc="-10">
                <a:latin typeface="Times New Roman"/>
                <a:cs typeface="Times New Roman"/>
              </a:rPr>
              <a:t>clutching hand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lawyer’s</a:t>
            </a:r>
            <a:r>
              <a:rPr dirty="0" sz="1450" spc="10">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‘Do with it?’ repeated Michael. ‘Bury it in </a:t>
            </a:r>
            <a:r>
              <a:rPr dirty="0" sz="1450" spc="-5">
                <a:latin typeface="Times New Roman"/>
                <a:cs typeface="Times New Roman"/>
              </a:rPr>
              <a:t>one of your </a:t>
            </a:r>
            <a:r>
              <a:rPr dirty="0" sz="1450" spc="-10">
                <a:latin typeface="Times New Roman"/>
                <a:cs typeface="Times New Roman"/>
              </a:rPr>
              <a:t>flowerbeds, and  erect </a:t>
            </a:r>
            <a:r>
              <a:rPr dirty="0" sz="1450" spc="-5">
                <a:latin typeface="Times New Roman"/>
                <a:cs typeface="Times New Roman"/>
              </a:rPr>
              <a:t>one of your </a:t>
            </a:r>
            <a:r>
              <a:rPr dirty="0" sz="1450" spc="-10">
                <a:latin typeface="Times New Roman"/>
                <a:cs typeface="Times New Roman"/>
              </a:rPr>
              <a:t>own statues for </a:t>
            </a:r>
            <a:r>
              <a:rPr dirty="0" sz="1450" spc="-5">
                <a:latin typeface="Times New Roman"/>
                <a:cs typeface="Times New Roman"/>
              </a:rPr>
              <a:t>a </a:t>
            </a:r>
            <a:r>
              <a:rPr dirty="0" sz="1450" spc="-10">
                <a:latin typeface="Times New Roman"/>
                <a:cs typeface="Times New Roman"/>
              </a:rPr>
              <a:t>monument.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we should look  devilish romantic shovelling </a:t>
            </a:r>
            <a:r>
              <a:rPr dirty="0" sz="1450" spc="-5">
                <a:latin typeface="Times New Roman"/>
                <a:cs typeface="Times New Roman"/>
              </a:rPr>
              <a:t>out </a:t>
            </a:r>
            <a:r>
              <a:rPr dirty="0" sz="1450" spc="-10">
                <a:latin typeface="Times New Roman"/>
                <a:cs typeface="Times New Roman"/>
              </a:rPr>
              <a:t>the sod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moon’s </a:t>
            </a:r>
            <a:r>
              <a:rPr dirty="0" sz="1450" spc="-10">
                <a:latin typeface="Times New Roman"/>
                <a:cs typeface="Times New Roman"/>
              </a:rPr>
              <a:t>pale </a:t>
            </a:r>
            <a:r>
              <a:rPr dirty="0" sz="1450" spc="-30">
                <a:latin typeface="Times New Roman"/>
                <a:cs typeface="Times New Roman"/>
              </a:rPr>
              <a:t>ray. </a:t>
            </a:r>
            <a:r>
              <a:rPr dirty="0" sz="1450" spc="-10">
                <a:latin typeface="Times New Roman"/>
                <a:cs typeface="Times New Roman"/>
              </a:rPr>
              <a:t>Here, </a:t>
            </a:r>
            <a:r>
              <a:rPr dirty="0" sz="1450" spc="-5">
                <a:latin typeface="Times New Roman"/>
                <a:cs typeface="Times New Roman"/>
              </a:rPr>
              <a:t>put  </a:t>
            </a:r>
            <a:r>
              <a:rPr dirty="0" sz="1450" spc="-10">
                <a:latin typeface="Times New Roman"/>
                <a:cs typeface="Times New Roman"/>
              </a:rPr>
              <a:t>some gin in</a:t>
            </a:r>
            <a:r>
              <a:rPr dirty="0" sz="145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‘I beg </a:t>
            </a:r>
            <a:r>
              <a:rPr dirty="0" sz="1450" spc="-5">
                <a:latin typeface="Times New Roman"/>
                <a:cs typeface="Times New Roman"/>
              </a:rPr>
              <a:t>of you, </a:t>
            </a:r>
            <a:r>
              <a:rPr dirty="0" sz="1450" spc="-10">
                <a:latin typeface="Times New Roman"/>
                <a:cs typeface="Times New Roman"/>
              </a:rPr>
              <a:t>Mr </a:t>
            </a:r>
            <a:r>
              <a:rPr dirty="0" sz="1450" spc="-20">
                <a:latin typeface="Times New Roman"/>
                <a:cs typeface="Times New Roman"/>
              </a:rPr>
              <a:t>Finsbury, </a:t>
            </a:r>
            <a:r>
              <a:rPr dirty="0" sz="1450" spc="-5">
                <a:latin typeface="Times New Roman"/>
                <a:cs typeface="Times New Roman"/>
              </a:rPr>
              <a:t>do not </a:t>
            </a:r>
            <a:r>
              <a:rPr dirty="0" sz="1450" spc="-10">
                <a:latin typeface="Times New Roman"/>
                <a:cs typeface="Times New Roman"/>
              </a:rPr>
              <a:t>trifle with my </a:t>
            </a:r>
            <a:r>
              <a:rPr dirty="0" sz="1450" spc="-20">
                <a:latin typeface="Times New Roman"/>
                <a:cs typeface="Times New Roman"/>
              </a:rPr>
              <a:t>misery,’ </a:t>
            </a:r>
            <a:r>
              <a:rPr dirty="0" sz="1450" spc="-10">
                <a:latin typeface="Times New Roman"/>
                <a:cs typeface="Times New Roman"/>
              </a:rPr>
              <a:t>cried Pitman.  </a:t>
            </a:r>
            <a:r>
              <a:rPr dirty="0" sz="1450" spc="-45">
                <a:latin typeface="Times New Roman"/>
                <a:cs typeface="Times New Roman"/>
              </a:rPr>
              <a:t>‘You </a:t>
            </a:r>
            <a:r>
              <a:rPr dirty="0" sz="1450" spc="-10">
                <a:latin typeface="Times New Roman"/>
                <a:cs typeface="Times New Roman"/>
              </a:rPr>
              <a:t>see before </a:t>
            </a:r>
            <a:r>
              <a:rPr dirty="0" sz="1450" spc="-5">
                <a:latin typeface="Times New Roman"/>
                <a:cs typeface="Times New Roman"/>
              </a:rPr>
              <a:t>you a </a:t>
            </a:r>
            <a:r>
              <a:rPr dirty="0" sz="1450" spc="-10">
                <a:latin typeface="Times New Roman"/>
                <a:cs typeface="Times New Roman"/>
              </a:rPr>
              <a:t>man who has been all his life—I </a:t>
            </a:r>
            <a:r>
              <a:rPr dirty="0" sz="1450" spc="-5">
                <a:latin typeface="Times New Roman"/>
                <a:cs typeface="Times New Roman"/>
              </a:rPr>
              <a:t>do not </a:t>
            </a:r>
            <a:r>
              <a:rPr dirty="0" sz="1450" spc="-10">
                <a:latin typeface="Times New Roman"/>
                <a:cs typeface="Times New Roman"/>
              </a:rPr>
              <a:t>hesitate to say</a:t>
            </a:r>
            <a:r>
              <a:rPr dirty="0" sz="1450" spc="3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664"/>
              </a:lnSpc>
            </a:pPr>
            <a:r>
              <a:rPr dirty="0" sz="1450" spc="-10">
                <a:latin typeface="Times New Roman"/>
                <a:cs typeface="Times New Roman"/>
              </a:rPr>
              <a:t>—imminently</a:t>
            </a:r>
            <a:r>
              <a:rPr dirty="0" sz="1450" spc="120">
                <a:latin typeface="Times New Roman"/>
                <a:cs typeface="Times New Roman"/>
              </a:rPr>
              <a:t> </a:t>
            </a:r>
            <a:r>
              <a:rPr dirty="0" sz="1450" spc="-10">
                <a:latin typeface="Times New Roman"/>
                <a:cs typeface="Times New Roman"/>
              </a:rPr>
              <a:t>respectable.</a:t>
            </a:r>
            <a:r>
              <a:rPr dirty="0" sz="1450" spc="125">
                <a:latin typeface="Times New Roman"/>
                <a:cs typeface="Times New Roman"/>
              </a:rPr>
              <a:t> </a:t>
            </a:r>
            <a:r>
              <a:rPr dirty="0" sz="1450" spc="-10">
                <a:latin typeface="Times New Roman"/>
                <a:cs typeface="Times New Roman"/>
              </a:rPr>
              <a:t>Even</a:t>
            </a:r>
            <a:r>
              <a:rPr dirty="0" sz="1450" spc="125">
                <a:latin typeface="Times New Roman"/>
                <a:cs typeface="Times New Roman"/>
              </a:rPr>
              <a:t> </a:t>
            </a:r>
            <a:r>
              <a:rPr dirty="0" sz="1450" spc="-10">
                <a:latin typeface="Times New Roman"/>
                <a:cs typeface="Times New Roman"/>
              </a:rPr>
              <a:t>in</a:t>
            </a:r>
            <a:r>
              <a:rPr dirty="0" sz="1450" spc="125">
                <a:latin typeface="Times New Roman"/>
                <a:cs typeface="Times New Roman"/>
              </a:rPr>
              <a:t> </a:t>
            </a:r>
            <a:r>
              <a:rPr dirty="0" sz="1450" spc="-10">
                <a:latin typeface="Times New Roman"/>
                <a:cs typeface="Times New Roman"/>
              </a:rPr>
              <a:t>this</a:t>
            </a:r>
            <a:r>
              <a:rPr dirty="0" sz="1450" spc="120">
                <a:latin typeface="Times New Roman"/>
                <a:cs typeface="Times New Roman"/>
              </a:rPr>
              <a:t> </a:t>
            </a:r>
            <a:r>
              <a:rPr dirty="0" sz="1450" spc="-10">
                <a:latin typeface="Times New Roman"/>
                <a:cs typeface="Times New Roman"/>
              </a:rPr>
              <a:t>solemn</a:t>
            </a:r>
            <a:r>
              <a:rPr dirty="0" sz="1450" spc="125">
                <a:latin typeface="Times New Roman"/>
                <a:cs typeface="Times New Roman"/>
              </a:rPr>
              <a:t> </a:t>
            </a:r>
            <a:r>
              <a:rPr dirty="0" sz="1450" spc="-5">
                <a:latin typeface="Times New Roman"/>
                <a:cs typeface="Times New Roman"/>
              </a:rPr>
              <a:t>hour</a:t>
            </a:r>
            <a:r>
              <a:rPr dirty="0" sz="1450" spc="125">
                <a:latin typeface="Times New Roman"/>
                <a:cs typeface="Times New Roman"/>
              </a:rPr>
              <a:t> </a:t>
            </a:r>
            <a:r>
              <a:rPr dirty="0" sz="1450" spc="-5">
                <a:latin typeface="Times New Roman"/>
                <a:cs typeface="Times New Roman"/>
              </a:rPr>
              <a:t>I</a:t>
            </a:r>
            <a:r>
              <a:rPr dirty="0" sz="1450" spc="125">
                <a:latin typeface="Times New Roman"/>
                <a:cs typeface="Times New Roman"/>
              </a:rPr>
              <a:t> </a:t>
            </a:r>
            <a:r>
              <a:rPr dirty="0" sz="1450" spc="-10">
                <a:latin typeface="Times New Roman"/>
                <a:cs typeface="Times New Roman"/>
              </a:rPr>
              <a:t>can</a:t>
            </a:r>
            <a:r>
              <a:rPr dirty="0" sz="1450" spc="120">
                <a:latin typeface="Times New Roman"/>
                <a:cs typeface="Times New Roman"/>
              </a:rPr>
              <a:t> </a:t>
            </a:r>
            <a:r>
              <a:rPr dirty="0" sz="1450" spc="-10">
                <a:latin typeface="Times New Roman"/>
                <a:cs typeface="Times New Roman"/>
              </a:rPr>
              <a:t>lay</a:t>
            </a:r>
            <a:r>
              <a:rPr dirty="0" sz="1450" spc="125">
                <a:latin typeface="Times New Roman"/>
                <a:cs typeface="Times New Roman"/>
              </a:rPr>
              <a:t> </a:t>
            </a:r>
            <a:r>
              <a:rPr dirty="0" sz="1450" spc="-10">
                <a:latin typeface="Times New Roman"/>
                <a:cs typeface="Times New Roman"/>
              </a:rPr>
              <a:t>my</a:t>
            </a:r>
            <a:r>
              <a:rPr dirty="0" sz="1450" spc="125">
                <a:latin typeface="Times New Roman"/>
                <a:cs typeface="Times New Roman"/>
              </a:rPr>
              <a:t> </a:t>
            </a:r>
            <a:r>
              <a:rPr dirty="0" sz="1450" spc="-10">
                <a:latin typeface="Times New Roman"/>
                <a:cs typeface="Times New Roman"/>
              </a:rPr>
              <a:t>hand</a:t>
            </a:r>
            <a:r>
              <a:rPr dirty="0" sz="1450" spc="125">
                <a:latin typeface="Times New Roman"/>
                <a:cs typeface="Times New Roman"/>
              </a:rPr>
              <a:t> </a:t>
            </a:r>
            <a:r>
              <a:rPr dirty="0" sz="1450" spc="-5">
                <a:latin typeface="Times New Roman"/>
                <a:cs typeface="Times New Roman"/>
              </a:rPr>
              <a:t>upon</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my heart without </a:t>
            </a:r>
            <a:r>
              <a:rPr dirty="0" sz="1450" spc="-5">
                <a:latin typeface="Times New Roman"/>
                <a:cs typeface="Times New Roman"/>
              </a:rPr>
              <a:t>a </a:t>
            </a:r>
            <a:r>
              <a:rPr dirty="0" sz="1450" spc="-10">
                <a:latin typeface="Times New Roman"/>
                <a:cs typeface="Times New Roman"/>
              </a:rPr>
              <a:t>blush. Except </a:t>
            </a:r>
            <a:r>
              <a:rPr dirty="0" sz="1450" spc="-5">
                <a:latin typeface="Times New Roman"/>
                <a:cs typeface="Times New Roman"/>
              </a:rPr>
              <a:t>on </a:t>
            </a:r>
            <a:r>
              <a:rPr dirty="0" sz="1450" spc="-10">
                <a:latin typeface="Times New Roman"/>
                <a:cs typeface="Times New Roman"/>
              </a:rPr>
              <a:t>the really trifling </a:t>
            </a:r>
            <a:r>
              <a:rPr dirty="0" sz="1450" spc="-5">
                <a:latin typeface="Times New Roman"/>
                <a:cs typeface="Times New Roman"/>
              </a:rPr>
              <a:t>point of </a:t>
            </a:r>
            <a:r>
              <a:rPr dirty="0" sz="1450" spc="-10">
                <a:latin typeface="Times New Roman"/>
                <a:cs typeface="Times New Roman"/>
              </a:rPr>
              <a:t>the smuggling  </a:t>
            </a:r>
            <a:r>
              <a:rPr dirty="0" sz="1450" spc="-5">
                <a:latin typeface="Times New Roman"/>
                <a:cs typeface="Times New Roman"/>
              </a:rPr>
              <a:t>of </a:t>
            </a:r>
            <a:r>
              <a:rPr dirty="0" sz="1450" spc="-10">
                <a:latin typeface="Times New Roman"/>
                <a:cs typeface="Times New Roman"/>
              </a:rPr>
              <a:t>the Hercules (and even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now humbly repent), my life has been  entirely fit for publication. </a:t>
            </a:r>
            <a:r>
              <a:rPr dirty="0" sz="1450" spc="-5">
                <a:latin typeface="Times New Roman"/>
                <a:cs typeface="Times New Roman"/>
              </a:rPr>
              <a:t>I </a:t>
            </a:r>
            <a:r>
              <a:rPr dirty="0" sz="1450" spc="-10">
                <a:latin typeface="Times New Roman"/>
                <a:cs typeface="Times New Roman"/>
              </a:rPr>
              <a:t>never feared the light,’ cried the little man; ‘and  now—now—!’</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‘Cheer </a:t>
            </a:r>
            <a:r>
              <a:rPr dirty="0" sz="1450" spc="-5">
                <a:latin typeface="Times New Roman"/>
                <a:cs typeface="Times New Roman"/>
              </a:rPr>
              <a:t>up, </a:t>
            </a:r>
            <a:r>
              <a:rPr dirty="0" sz="1450" spc="-10">
                <a:latin typeface="Times New Roman"/>
                <a:cs typeface="Times New Roman"/>
              </a:rPr>
              <a:t>old </a:t>
            </a:r>
            <a:r>
              <a:rPr dirty="0" sz="1450" spc="-25">
                <a:latin typeface="Times New Roman"/>
                <a:cs typeface="Times New Roman"/>
              </a:rPr>
              <a:t>boy,’ </a:t>
            </a:r>
            <a:r>
              <a:rPr dirty="0" sz="1450" spc="-10">
                <a:latin typeface="Times New Roman"/>
                <a:cs typeface="Times New Roman"/>
              </a:rPr>
              <a:t>said Michael. ‘I assure </a:t>
            </a:r>
            <a:r>
              <a:rPr dirty="0" sz="1450" spc="-5">
                <a:latin typeface="Times New Roman"/>
                <a:cs typeface="Times New Roman"/>
              </a:rPr>
              <a:t>you </a:t>
            </a:r>
            <a:r>
              <a:rPr dirty="0" sz="1450" spc="-10">
                <a:latin typeface="Times New Roman"/>
                <a:cs typeface="Times New Roman"/>
              </a:rPr>
              <a:t>we should count this little  contretemps </a:t>
            </a:r>
            <a:r>
              <a:rPr dirty="0" sz="1450" spc="-5">
                <a:latin typeface="Times New Roman"/>
                <a:cs typeface="Times New Roman"/>
              </a:rPr>
              <a:t>a </a:t>
            </a:r>
            <a:r>
              <a:rPr dirty="0" sz="1450" spc="-10">
                <a:latin typeface="Times New Roman"/>
                <a:cs typeface="Times New Roman"/>
              </a:rPr>
              <a:t>trifle at the </a:t>
            </a:r>
            <a:r>
              <a:rPr dirty="0" sz="1450" spc="-15">
                <a:latin typeface="Times New Roman"/>
                <a:cs typeface="Times New Roman"/>
              </a:rPr>
              <a:t>office; </a:t>
            </a:r>
            <a:r>
              <a:rPr dirty="0" sz="1450" spc="-30">
                <a:latin typeface="Times New Roman"/>
                <a:cs typeface="Times New Roman"/>
              </a:rPr>
              <a:t>it’s </a:t>
            </a:r>
            <a:r>
              <a:rPr dirty="0" sz="1450" spc="-10">
                <a:latin typeface="Times New Roman"/>
                <a:cs typeface="Times New Roman"/>
              </a:rPr>
              <a:t>the sort </a:t>
            </a:r>
            <a:r>
              <a:rPr dirty="0" sz="1450" spc="-5">
                <a:latin typeface="Times New Roman"/>
                <a:cs typeface="Times New Roman"/>
              </a:rPr>
              <a:t>of </a:t>
            </a:r>
            <a:r>
              <a:rPr dirty="0" sz="1450" spc="-10">
                <a:latin typeface="Times New Roman"/>
                <a:cs typeface="Times New Roman"/>
              </a:rPr>
              <a:t>thing that may occur to any  one; and if you’re perfectly sure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hand in</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language am </a:t>
            </a:r>
            <a:r>
              <a:rPr dirty="0" sz="1450" spc="-5">
                <a:latin typeface="Times New Roman"/>
                <a:cs typeface="Times New Roman"/>
              </a:rPr>
              <a:t>I </a:t>
            </a:r>
            <a:r>
              <a:rPr dirty="0" sz="1450" spc="-10">
                <a:latin typeface="Times New Roman"/>
                <a:cs typeface="Times New Roman"/>
              </a:rPr>
              <a:t>to find—’ began</a:t>
            </a:r>
            <a:r>
              <a:rPr dirty="0" sz="1450" spc="-8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‘O, I’ll </a:t>
            </a:r>
            <a:r>
              <a:rPr dirty="0" sz="1450" spc="-5">
                <a:latin typeface="Times New Roman"/>
                <a:cs typeface="Times New Roman"/>
              </a:rPr>
              <a:t>do </a:t>
            </a:r>
            <a:r>
              <a:rPr dirty="0" sz="1450" spc="-10">
                <a:latin typeface="Times New Roman"/>
                <a:cs typeface="Times New Roman"/>
              </a:rPr>
              <a:t>that part </a:t>
            </a:r>
            <a:r>
              <a:rPr dirty="0" sz="1450" spc="-5">
                <a:latin typeface="Times New Roman"/>
                <a:cs typeface="Times New Roman"/>
              </a:rPr>
              <a:t>of </a:t>
            </a:r>
            <a:r>
              <a:rPr dirty="0" sz="1450" spc="-10">
                <a:latin typeface="Times New Roman"/>
                <a:cs typeface="Times New Roman"/>
              </a:rPr>
              <a:t>it,’ interrupted Michael, ‘you have </a:t>
            </a:r>
            <a:r>
              <a:rPr dirty="0" sz="1450" spc="-5">
                <a:latin typeface="Times New Roman"/>
                <a:cs typeface="Times New Roman"/>
              </a:rPr>
              <a:t>no </a:t>
            </a:r>
            <a:r>
              <a:rPr dirty="0" sz="1450" spc="-10">
                <a:latin typeface="Times New Roman"/>
                <a:cs typeface="Times New Roman"/>
              </a:rPr>
              <a:t>experience.’  But the </a:t>
            </a:r>
            <a:r>
              <a:rPr dirty="0" sz="1450" spc="-5">
                <a:latin typeface="Times New Roman"/>
                <a:cs typeface="Times New Roman"/>
              </a:rPr>
              <a:t>point </a:t>
            </a:r>
            <a:r>
              <a:rPr dirty="0" sz="1450" spc="-10">
                <a:latin typeface="Times New Roman"/>
                <a:cs typeface="Times New Roman"/>
              </a:rPr>
              <a:t>is this: If—or rather since—you know nothing </a:t>
            </a:r>
            <a:r>
              <a:rPr dirty="0" sz="1450" spc="-5">
                <a:latin typeface="Times New Roman"/>
                <a:cs typeface="Times New Roman"/>
              </a:rPr>
              <a:t>of </a:t>
            </a:r>
            <a:r>
              <a:rPr dirty="0" sz="1450" spc="-10">
                <a:latin typeface="Times New Roman"/>
                <a:cs typeface="Times New Roman"/>
              </a:rPr>
              <a:t>the crime,  since the—the party in the closet—is neither </a:t>
            </a:r>
            <a:r>
              <a:rPr dirty="0" sz="1450" spc="-5">
                <a:latin typeface="Times New Roman"/>
                <a:cs typeface="Times New Roman"/>
              </a:rPr>
              <a:t>your </a:t>
            </a:r>
            <a:r>
              <a:rPr dirty="0" sz="1450" spc="-15">
                <a:latin typeface="Times New Roman"/>
                <a:cs typeface="Times New Roman"/>
              </a:rPr>
              <a:t>father, </a:t>
            </a:r>
            <a:r>
              <a:rPr dirty="0" sz="1450" spc="-5">
                <a:latin typeface="Times New Roman"/>
                <a:cs typeface="Times New Roman"/>
              </a:rPr>
              <a:t>nor your </a:t>
            </a:r>
            <a:r>
              <a:rPr dirty="0" sz="1450" spc="-15">
                <a:latin typeface="Times New Roman"/>
                <a:cs typeface="Times New Roman"/>
              </a:rPr>
              <a:t>brother, </a:t>
            </a:r>
            <a:r>
              <a:rPr dirty="0" sz="1450" spc="-5">
                <a:latin typeface="Times New Roman"/>
                <a:cs typeface="Times New Roman"/>
              </a:rPr>
              <a:t>nor  your</a:t>
            </a:r>
            <a:r>
              <a:rPr dirty="0" sz="1450" spc="145">
                <a:latin typeface="Times New Roman"/>
                <a:cs typeface="Times New Roman"/>
              </a:rPr>
              <a:t> </a:t>
            </a:r>
            <a:r>
              <a:rPr dirty="0" sz="1450" spc="-15">
                <a:latin typeface="Times New Roman"/>
                <a:cs typeface="Times New Roman"/>
              </a:rPr>
              <a:t>creditor,</a:t>
            </a:r>
            <a:r>
              <a:rPr dirty="0" sz="1450" spc="150">
                <a:latin typeface="Times New Roman"/>
                <a:cs typeface="Times New Roman"/>
              </a:rPr>
              <a:t> </a:t>
            </a:r>
            <a:r>
              <a:rPr dirty="0" sz="1450" spc="-5">
                <a:latin typeface="Times New Roman"/>
                <a:cs typeface="Times New Roman"/>
              </a:rPr>
              <a:t>nor</a:t>
            </a:r>
            <a:r>
              <a:rPr dirty="0" sz="1450" spc="145">
                <a:latin typeface="Times New Roman"/>
                <a:cs typeface="Times New Roman"/>
              </a:rPr>
              <a:t> </a:t>
            </a:r>
            <a:r>
              <a:rPr dirty="0" sz="1450" spc="-5">
                <a:latin typeface="Times New Roman"/>
                <a:cs typeface="Times New Roman"/>
              </a:rPr>
              <a:t>your</a:t>
            </a:r>
            <a:r>
              <a:rPr dirty="0" sz="1450" spc="150">
                <a:latin typeface="Times New Roman"/>
                <a:cs typeface="Times New Roman"/>
              </a:rPr>
              <a:t> </a:t>
            </a:r>
            <a:r>
              <a:rPr dirty="0" sz="1450" spc="-20">
                <a:latin typeface="Times New Roman"/>
                <a:cs typeface="Times New Roman"/>
              </a:rPr>
              <a:t>mother-in-law,</a:t>
            </a:r>
            <a:r>
              <a:rPr dirty="0" sz="1450" spc="145">
                <a:latin typeface="Times New Roman"/>
                <a:cs typeface="Times New Roman"/>
              </a:rPr>
              <a:t> </a:t>
            </a:r>
            <a:r>
              <a:rPr dirty="0" sz="1450" spc="-5">
                <a:latin typeface="Times New Roman"/>
                <a:cs typeface="Times New Roman"/>
              </a:rPr>
              <a:t>nor</a:t>
            </a:r>
            <a:r>
              <a:rPr dirty="0" sz="1450" spc="150">
                <a:latin typeface="Times New Roman"/>
                <a:cs typeface="Times New Roman"/>
              </a:rPr>
              <a:t> </a:t>
            </a:r>
            <a:r>
              <a:rPr dirty="0" sz="1450" spc="-10">
                <a:latin typeface="Times New Roman"/>
                <a:cs typeface="Times New Roman"/>
              </a:rPr>
              <a:t>what</a:t>
            </a:r>
            <a:r>
              <a:rPr dirty="0" sz="1450" spc="145">
                <a:latin typeface="Times New Roman"/>
                <a:cs typeface="Times New Roman"/>
              </a:rPr>
              <a:t> </a:t>
            </a:r>
            <a:r>
              <a:rPr dirty="0" sz="1450" spc="-10">
                <a:latin typeface="Times New Roman"/>
                <a:cs typeface="Times New Roman"/>
              </a:rPr>
              <a:t>they</a:t>
            </a:r>
            <a:r>
              <a:rPr dirty="0" sz="1450" spc="150">
                <a:latin typeface="Times New Roman"/>
                <a:cs typeface="Times New Roman"/>
              </a:rPr>
              <a:t> </a:t>
            </a:r>
            <a:r>
              <a:rPr dirty="0" sz="1450" spc="-10">
                <a:latin typeface="Times New Roman"/>
                <a:cs typeface="Times New Roman"/>
              </a:rPr>
              <a:t>call</a:t>
            </a:r>
            <a:r>
              <a:rPr dirty="0" sz="1450" spc="145">
                <a:latin typeface="Times New Roman"/>
                <a:cs typeface="Times New Roman"/>
              </a:rPr>
              <a:t> </a:t>
            </a:r>
            <a:r>
              <a:rPr dirty="0" sz="1450" spc="-10">
                <a:latin typeface="Times New Roman"/>
                <a:cs typeface="Times New Roman"/>
              </a:rPr>
              <a:t>an</a:t>
            </a:r>
            <a:r>
              <a:rPr dirty="0" sz="1450" spc="150">
                <a:latin typeface="Times New Roman"/>
                <a:cs typeface="Times New Roman"/>
              </a:rPr>
              <a:t> </a:t>
            </a:r>
            <a:r>
              <a:rPr dirty="0" sz="1450" spc="-10">
                <a:latin typeface="Times New Roman"/>
                <a:cs typeface="Times New Roman"/>
              </a:rPr>
              <a:t>injured</a:t>
            </a:r>
            <a:r>
              <a:rPr dirty="0" sz="1450" spc="145">
                <a:latin typeface="Times New Roman"/>
                <a:cs typeface="Times New Roman"/>
              </a:rPr>
              <a:t> </a:t>
            </a:r>
            <a:r>
              <a:rPr dirty="0" sz="1450" spc="-10">
                <a:latin typeface="Times New Roman"/>
                <a:cs typeface="Times New Roman"/>
              </a:rPr>
              <a:t>husband</a:t>
            </a:r>
            <a:endParaRPr sz="1450">
              <a:latin typeface="Times New Roman"/>
              <a:cs typeface="Times New Roman"/>
            </a:endParaRPr>
          </a:p>
          <a:p>
            <a:pPr marL="12700">
              <a:lnSpc>
                <a:spcPts val="1670"/>
              </a:lnSpc>
            </a:pPr>
            <a:r>
              <a:rPr dirty="0" sz="1450" spc="-10">
                <a:latin typeface="Times New Roman"/>
                <a:cs typeface="Times New Roman"/>
              </a:rPr>
              <a:t>—’</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‘O, my dear sir!’ interjected Pitman,</a:t>
            </a:r>
            <a:r>
              <a:rPr dirty="0" sz="1450" spc="-85">
                <a:latin typeface="Times New Roman"/>
                <a:cs typeface="Times New Roman"/>
              </a:rPr>
              <a:t> </a:t>
            </a:r>
            <a:r>
              <a:rPr dirty="0" sz="1450" spc="-10">
                <a:latin typeface="Times New Roman"/>
                <a:cs typeface="Times New Roman"/>
              </a:rPr>
              <a:t>horrified.</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‘Since, in short,’ continued the </a:t>
            </a:r>
            <a:r>
              <a:rPr dirty="0" sz="1450" spc="-20">
                <a:latin typeface="Times New Roman"/>
                <a:cs typeface="Times New Roman"/>
              </a:rPr>
              <a:t>lawyer, </a:t>
            </a:r>
            <a:r>
              <a:rPr dirty="0" sz="1450" spc="-10">
                <a:latin typeface="Times New Roman"/>
                <a:cs typeface="Times New Roman"/>
              </a:rPr>
              <a:t>‘you had </a:t>
            </a:r>
            <a:r>
              <a:rPr dirty="0" sz="1450" spc="-5">
                <a:latin typeface="Times New Roman"/>
                <a:cs typeface="Times New Roman"/>
              </a:rPr>
              <a:t>no </a:t>
            </a:r>
            <a:r>
              <a:rPr dirty="0" sz="1450" spc="-10">
                <a:latin typeface="Times New Roman"/>
                <a:cs typeface="Times New Roman"/>
              </a:rPr>
              <a:t>possible interest in the  crime, we have </a:t>
            </a:r>
            <a:r>
              <a:rPr dirty="0" sz="1450" spc="-5">
                <a:latin typeface="Times New Roman"/>
                <a:cs typeface="Times New Roman"/>
              </a:rPr>
              <a:t>a </a:t>
            </a:r>
            <a:r>
              <a:rPr dirty="0" sz="1450" spc="-10">
                <a:latin typeface="Times New Roman"/>
                <a:cs typeface="Times New Roman"/>
              </a:rPr>
              <a:t>perfectly free field before </a:t>
            </a:r>
            <a:r>
              <a:rPr dirty="0" sz="1450" spc="-5">
                <a:latin typeface="Times New Roman"/>
                <a:cs typeface="Times New Roman"/>
              </a:rPr>
              <a:t>us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safe game to </a:t>
            </a:r>
            <a:r>
              <a:rPr dirty="0" sz="1450" spc="-25">
                <a:latin typeface="Times New Roman"/>
                <a:cs typeface="Times New Roman"/>
              </a:rPr>
              <a:t>play. </a:t>
            </a:r>
            <a:r>
              <a:rPr dirty="0" sz="1450" spc="-10">
                <a:latin typeface="Times New Roman"/>
                <a:cs typeface="Times New Roman"/>
              </a:rPr>
              <a:t>Indeed,  the problem is really entertaining; it is </a:t>
            </a:r>
            <a:r>
              <a:rPr dirty="0" sz="1450" spc="-5">
                <a:latin typeface="Times New Roman"/>
                <a:cs typeface="Times New Roman"/>
              </a:rPr>
              <a:t>one I </a:t>
            </a:r>
            <a:r>
              <a:rPr dirty="0" sz="1450" spc="-10">
                <a:latin typeface="Times New Roman"/>
                <a:cs typeface="Times New Roman"/>
              </a:rPr>
              <a:t>have long contemplated in the  light </a:t>
            </a:r>
            <a:r>
              <a:rPr dirty="0" sz="1450" spc="-5">
                <a:latin typeface="Times New Roman"/>
                <a:cs typeface="Times New Roman"/>
              </a:rPr>
              <a:t>of </a:t>
            </a:r>
            <a:r>
              <a:rPr dirty="0" sz="1450" spc="-10">
                <a:latin typeface="Times New Roman"/>
                <a:cs typeface="Times New Roman"/>
              </a:rPr>
              <a:t>an A. B. case; here it is at last under my hand in specie; and </a:t>
            </a:r>
            <a:r>
              <a:rPr dirty="0" sz="1450" spc="-5">
                <a:latin typeface="Times New Roman"/>
                <a:cs typeface="Times New Roman"/>
              </a:rPr>
              <a:t>I </a:t>
            </a:r>
            <a:r>
              <a:rPr dirty="0" sz="1450" spc="-10">
                <a:latin typeface="Times New Roman"/>
                <a:cs typeface="Times New Roman"/>
              </a:rPr>
              <a:t>mean to  </a:t>
            </a:r>
            <a:r>
              <a:rPr dirty="0" sz="1450" spc="-5">
                <a:latin typeface="Times New Roman"/>
                <a:cs typeface="Times New Roman"/>
              </a:rPr>
              <a:t>pull you </a:t>
            </a:r>
            <a:r>
              <a:rPr dirty="0" sz="1450" spc="-10">
                <a:latin typeface="Times New Roman"/>
                <a:cs typeface="Times New Roman"/>
              </a:rPr>
              <a:t>through. Do </a:t>
            </a:r>
            <a:r>
              <a:rPr dirty="0" sz="1450" spc="-5">
                <a:latin typeface="Times New Roman"/>
                <a:cs typeface="Times New Roman"/>
              </a:rPr>
              <a:t>you </a:t>
            </a:r>
            <a:r>
              <a:rPr dirty="0" sz="1450" spc="-10">
                <a:latin typeface="Times New Roman"/>
                <a:cs typeface="Times New Roman"/>
              </a:rPr>
              <a:t>hear that?—I mean to </a:t>
            </a:r>
            <a:r>
              <a:rPr dirty="0" sz="1450" spc="-5">
                <a:latin typeface="Times New Roman"/>
                <a:cs typeface="Times New Roman"/>
              </a:rPr>
              <a:t>pull you </a:t>
            </a:r>
            <a:r>
              <a:rPr dirty="0" sz="1450" spc="-10">
                <a:latin typeface="Times New Roman"/>
                <a:cs typeface="Times New Roman"/>
              </a:rPr>
              <a:t>through. Let me see: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long time since </a:t>
            </a:r>
            <a:r>
              <a:rPr dirty="0" sz="1450" spc="-5">
                <a:latin typeface="Times New Roman"/>
                <a:cs typeface="Times New Roman"/>
              </a:rPr>
              <a:t>I </a:t>
            </a:r>
            <a:r>
              <a:rPr dirty="0" sz="1450" spc="-10">
                <a:latin typeface="Times New Roman"/>
                <a:cs typeface="Times New Roman"/>
              </a:rPr>
              <a:t>have had what </a:t>
            </a:r>
            <a:r>
              <a:rPr dirty="0" sz="1450" spc="-5">
                <a:latin typeface="Times New Roman"/>
                <a:cs typeface="Times New Roman"/>
              </a:rPr>
              <a:t>I </a:t>
            </a:r>
            <a:r>
              <a:rPr dirty="0" sz="1450" spc="-10">
                <a:latin typeface="Times New Roman"/>
                <a:cs typeface="Times New Roman"/>
              </a:rPr>
              <a:t>call </a:t>
            </a:r>
            <a:r>
              <a:rPr dirty="0" sz="1450" spc="-5">
                <a:latin typeface="Times New Roman"/>
                <a:cs typeface="Times New Roman"/>
              </a:rPr>
              <a:t>a </a:t>
            </a:r>
            <a:r>
              <a:rPr dirty="0" sz="1450" spc="-10">
                <a:latin typeface="Times New Roman"/>
                <a:cs typeface="Times New Roman"/>
              </a:rPr>
              <a:t>genuine holiday; I’ll send an  excuse tomorrow to the </a:t>
            </a:r>
            <a:r>
              <a:rPr dirty="0" sz="1450" spc="-15">
                <a:latin typeface="Times New Roman"/>
                <a:cs typeface="Times New Roman"/>
              </a:rPr>
              <a:t>office. </a:t>
            </a:r>
            <a:r>
              <a:rPr dirty="0" sz="1450" spc="-70">
                <a:latin typeface="Times New Roman"/>
                <a:cs typeface="Times New Roman"/>
              </a:rPr>
              <a:t>We </a:t>
            </a:r>
            <a:r>
              <a:rPr dirty="0" sz="1450" spc="-10">
                <a:latin typeface="Times New Roman"/>
                <a:cs typeface="Times New Roman"/>
              </a:rPr>
              <a:t>had best </a:t>
            </a:r>
            <a:r>
              <a:rPr dirty="0" sz="1450" spc="-5">
                <a:latin typeface="Times New Roman"/>
                <a:cs typeface="Times New Roman"/>
              </a:rPr>
              <a:t>be </a:t>
            </a:r>
            <a:r>
              <a:rPr dirty="0" sz="1450" spc="-20">
                <a:latin typeface="Times New Roman"/>
                <a:cs typeface="Times New Roman"/>
              </a:rPr>
              <a:t>lively,’ </a:t>
            </a:r>
            <a:r>
              <a:rPr dirty="0" sz="1450" spc="-5">
                <a:latin typeface="Times New Roman"/>
                <a:cs typeface="Times New Roman"/>
              </a:rPr>
              <a:t>he </a:t>
            </a:r>
            <a:r>
              <a:rPr dirty="0" sz="1450" spc="-10">
                <a:latin typeface="Times New Roman"/>
                <a:cs typeface="Times New Roman"/>
              </a:rPr>
              <a:t>added significantly;  ‘for we must </a:t>
            </a:r>
            <a:r>
              <a:rPr dirty="0" sz="1450" spc="-5">
                <a:latin typeface="Times New Roman"/>
                <a:cs typeface="Times New Roman"/>
              </a:rPr>
              <a:t>not </a:t>
            </a:r>
            <a:r>
              <a:rPr dirty="0" sz="1450" spc="-10">
                <a:latin typeface="Times New Roman"/>
                <a:cs typeface="Times New Roman"/>
              </a:rPr>
              <a:t>spoil the market for the other</a:t>
            </a:r>
            <a:r>
              <a:rPr dirty="0" sz="1450" spc="4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11430" indent="255904">
              <a:lnSpc>
                <a:spcPts val="1730"/>
              </a:lnSpc>
              <a:spcBef>
                <a:spcPts val="70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enquired Pitman. ‘What other man? The inspector </a:t>
            </a:r>
            <a:r>
              <a:rPr dirty="0" sz="1450" spc="-5">
                <a:latin typeface="Times New Roman"/>
                <a:cs typeface="Times New Roman"/>
              </a:rPr>
              <a:t>of  </a:t>
            </a:r>
            <a:r>
              <a:rPr dirty="0" sz="1450" spc="-10">
                <a:latin typeface="Times New Roman"/>
                <a:cs typeface="Times New Roman"/>
              </a:rPr>
              <a:t>police?’</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‘Damn the inspector </a:t>
            </a:r>
            <a:r>
              <a:rPr dirty="0" sz="1450" spc="-5">
                <a:latin typeface="Times New Roman"/>
                <a:cs typeface="Times New Roman"/>
              </a:rPr>
              <a:t>of </a:t>
            </a:r>
            <a:r>
              <a:rPr dirty="0" sz="1450" spc="-10">
                <a:latin typeface="Times New Roman"/>
                <a:cs typeface="Times New Roman"/>
              </a:rPr>
              <a:t>police!’ remarked his companion. ‘If </a:t>
            </a:r>
            <a:r>
              <a:rPr dirty="0" sz="1450" spc="-5">
                <a:latin typeface="Times New Roman"/>
                <a:cs typeface="Times New Roman"/>
              </a:rPr>
              <a:t>you </a:t>
            </a:r>
            <a:r>
              <a:rPr dirty="0" sz="1450" spc="-15">
                <a:latin typeface="Times New Roman"/>
                <a:cs typeface="Times New Roman"/>
              </a:rPr>
              <a:t>won’t  </a:t>
            </a:r>
            <a:r>
              <a:rPr dirty="0" sz="1450" spc="-10">
                <a:latin typeface="Times New Roman"/>
                <a:cs typeface="Times New Roman"/>
              </a:rPr>
              <a:t>take the short cut and bury this in </a:t>
            </a:r>
            <a:r>
              <a:rPr dirty="0" sz="1450" spc="-5">
                <a:latin typeface="Times New Roman"/>
                <a:cs typeface="Times New Roman"/>
              </a:rPr>
              <a:t>your </a:t>
            </a:r>
            <a:r>
              <a:rPr dirty="0" sz="1450" spc="-10">
                <a:latin typeface="Times New Roman"/>
                <a:cs typeface="Times New Roman"/>
              </a:rPr>
              <a:t>back garden, we must find some </a:t>
            </a:r>
            <a:r>
              <a:rPr dirty="0" sz="1450" spc="-5">
                <a:latin typeface="Times New Roman"/>
                <a:cs typeface="Times New Roman"/>
              </a:rPr>
              <a:t>one  </a:t>
            </a:r>
            <a:r>
              <a:rPr dirty="0" sz="1450" spc="-10">
                <a:latin typeface="Times New Roman"/>
                <a:cs typeface="Times New Roman"/>
              </a:rPr>
              <a:t>who will bury it in his. </a:t>
            </a:r>
            <a:r>
              <a:rPr dirty="0" sz="1450" spc="-70">
                <a:latin typeface="Times New Roman"/>
                <a:cs typeface="Times New Roman"/>
              </a:rPr>
              <a:t>We </a:t>
            </a:r>
            <a:r>
              <a:rPr dirty="0" sz="1450" spc="-10">
                <a:latin typeface="Times New Roman"/>
                <a:cs typeface="Times New Roman"/>
              </a:rPr>
              <a:t>must place the </a:t>
            </a:r>
            <a:r>
              <a:rPr dirty="0" sz="1450" spc="-20">
                <a:latin typeface="Times New Roman"/>
                <a:cs typeface="Times New Roman"/>
              </a:rPr>
              <a:t>affair, </a:t>
            </a:r>
            <a:r>
              <a:rPr dirty="0" sz="1450" spc="-10">
                <a:latin typeface="Times New Roman"/>
                <a:cs typeface="Times New Roman"/>
              </a:rPr>
              <a:t>in short, in the hands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with fewer scruples and more</a:t>
            </a:r>
            <a:r>
              <a:rPr dirty="0" sz="1450" spc="15">
                <a:latin typeface="Times New Roman"/>
                <a:cs typeface="Times New Roman"/>
              </a:rPr>
              <a:t> </a:t>
            </a:r>
            <a:r>
              <a:rPr dirty="0" sz="1450" spc="-10">
                <a:latin typeface="Times New Roman"/>
                <a:cs typeface="Times New Roman"/>
              </a:rPr>
              <a:t>resources.’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 private detective, perhaps?’ suggested</a:t>
            </a:r>
            <a:r>
              <a:rPr dirty="0" sz="1450" spc="-17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‘There are times when </a:t>
            </a:r>
            <a:r>
              <a:rPr dirty="0" sz="1450" spc="-5">
                <a:latin typeface="Times New Roman"/>
                <a:cs typeface="Times New Roman"/>
              </a:rPr>
              <a:t>you </a:t>
            </a:r>
            <a:r>
              <a:rPr dirty="0" sz="1450" spc="-10">
                <a:latin typeface="Times New Roman"/>
                <a:cs typeface="Times New Roman"/>
              </a:rPr>
              <a:t>fill me with </a:t>
            </a:r>
            <a:r>
              <a:rPr dirty="0" sz="1450" spc="-25">
                <a:latin typeface="Times New Roman"/>
                <a:cs typeface="Times New Roman"/>
              </a:rPr>
              <a:t>pity,’ </a:t>
            </a:r>
            <a:r>
              <a:rPr dirty="0" sz="1450" spc="-10">
                <a:latin typeface="Times New Roman"/>
                <a:cs typeface="Times New Roman"/>
              </a:rPr>
              <a:t>observed the </a:t>
            </a:r>
            <a:r>
              <a:rPr dirty="0" sz="1450" spc="-20">
                <a:latin typeface="Times New Roman"/>
                <a:cs typeface="Times New Roman"/>
              </a:rPr>
              <a:t>lawyer. </a:t>
            </a:r>
            <a:r>
              <a:rPr dirty="0" sz="1450" spc="-10">
                <a:latin typeface="Times New Roman"/>
                <a:cs typeface="Times New Roman"/>
              </a:rPr>
              <a:t>‘By the  </a:t>
            </a:r>
            <a:r>
              <a:rPr dirty="0" sz="1450" spc="-35">
                <a:latin typeface="Times New Roman"/>
                <a:cs typeface="Times New Roman"/>
              </a:rPr>
              <a:t>way, </a:t>
            </a:r>
            <a:r>
              <a:rPr dirty="0" sz="1450" spc="-10">
                <a:latin typeface="Times New Roman"/>
                <a:cs typeface="Times New Roman"/>
              </a:rPr>
              <a:t>Pitman,’ </a:t>
            </a:r>
            <a:r>
              <a:rPr dirty="0" sz="1450" spc="-5">
                <a:latin typeface="Times New Roman"/>
                <a:cs typeface="Times New Roman"/>
              </a:rPr>
              <a:t>he </a:t>
            </a:r>
            <a:r>
              <a:rPr dirty="0" sz="1450" spc="-10">
                <a:latin typeface="Times New Roman"/>
                <a:cs typeface="Times New Roman"/>
              </a:rPr>
              <a:t>added in another </a:t>
            </a:r>
            <a:r>
              <a:rPr dirty="0" sz="1450" spc="-30">
                <a:latin typeface="Times New Roman"/>
                <a:cs typeface="Times New Roman"/>
              </a:rPr>
              <a:t>key, </a:t>
            </a:r>
            <a:r>
              <a:rPr dirty="0" sz="1450" spc="-10">
                <a:latin typeface="Times New Roman"/>
                <a:cs typeface="Times New Roman"/>
              </a:rPr>
              <a:t>‘I have always regretted that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piano in this den </a:t>
            </a:r>
            <a:r>
              <a:rPr dirty="0" sz="1450" spc="-5">
                <a:latin typeface="Times New Roman"/>
                <a:cs typeface="Times New Roman"/>
              </a:rPr>
              <a:t>of </a:t>
            </a:r>
            <a:r>
              <a:rPr dirty="0" sz="1450" spc="-10">
                <a:latin typeface="Times New Roman"/>
                <a:cs typeface="Times New Roman"/>
              </a:rPr>
              <a:t>yours. Even if </a:t>
            </a:r>
            <a:r>
              <a:rPr dirty="0" sz="1450" spc="-5">
                <a:latin typeface="Times New Roman"/>
                <a:cs typeface="Times New Roman"/>
              </a:rPr>
              <a:t>you </a:t>
            </a:r>
            <a:r>
              <a:rPr dirty="0" sz="1450" spc="-10">
                <a:latin typeface="Times New Roman"/>
                <a:cs typeface="Times New Roman"/>
              </a:rPr>
              <a:t>don’t play yourself, </a:t>
            </a:r>
            <a:r>
              <a:rPr dirty="0" sz="1450" spc="-5">
                <a:latin typeface="Times New Roman"/>
                <a:cs typeface="Times New Roman"/>
              </a:rPr>
              <a:t>your </a:t>
            </a:r>
            <a:r>
              <a:rPr dirty="0" sz="1450" spc="-10">
                <a:latin typeface="Times New Roman"/>
                <a:cs typeface="Times New Roman"/>
              </a:rPr>
              <a:t>friends  might like to entertain themselves with </a:t>
            </a:r>
            <a:r>
              <a:rPr dirty="0" sz="1450" spc="-5">
                <a:latin typeface="Times New Roman"/>
                <a:cs typeface="Times New Roman"/>
              </a:rPr>
              <a:t>a </a:t>
            </a:r>
            <a:r>
              <a:rPr dirty="0" sz="1450" spc="-10">
                <a:latin typeface="Times New Roman"/>
                <a:cs typeface="Times New Roman"/>
              </a:rPr>
              <a:t>little music while </a:t>
            </a:r>
            <a:r>
              <a:rPr dirty="0" sz="1450" spc="-5">
                <a:latin typeface="Times New Roman"/>
                <a:cs typeface="Times New Roman"/>
              </a:rPr>
              <a:t>you </a:t>
            </a:r>
            <a:r>
              <a:rPr dirty="0" sz="1450" spc="-10">
                <a:latin typeface="Times New Roman"/>
                <a:cs typeface="Times New Roman"/>
              </a:rPr>
              <a:t>were  mudding.’</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‘I shall get </a:t>
            </a:r>
            <a:r>
              <a:rPr dirty="0" sz="1450" spc="-5">
                <a:latin typeface="Times New Roman"/>
                <a:cs typeface="Times New Roman"/>
              </a:rPr>
              <a:t>one </a:t>
            </a:r>
            <a:r>
              <a:rPr dirty="0" sz="1450" spc="-10">
                <a:latin typeface="Times New Roman"/>
                <a:cs typeface="Times New Roman"/>
              </a:rPr>
              <a:t>at once if </a:t>
            </a:r>
            <a:r>
              <a:rPr dirty="0" sz="1450" spc="-5">
                <a:latin typeface="Times New Roman"/>
                <a:cs typeface="Times New Roman"/>
              </a:rPr>
              <a:t>you </a:t>
            </a:r>
            <a:r>
              <a:rPr dirty="0" sz="1450" spc="-10">
                <a:latin typeface="Times New Roman"/>
                <a:cs typeface="Times New Roman"/>
              </a:rPr>
              <a:t>like,’ said Pitman </a:t>
            </a:r>
            <a:r>
              <a:rPr dirty="0" sz="1450" spc="-20">
                <a:latin typeface="Times New Roman"/>
                <a:cs typeface="Times New Roman"/>
              </a:rPr>
              <a:t>nervously, </a:t>
            </a:r>
            <a:r>
              <a:rPr dirty="0" sz="1450" spc="-10">
                <a:latin typeface="Times New Roman"/>
                <a:cs typeface="Times New Roman"/>
              </a:rPr>
              <a:t>anxious to  please. ‘I play the fiddle </a:t>
            </a:r>
            <a:r>
              <a:rPr dirty="0" sz="1450" spc="-5">
                <a:latin typeface="Times New Roman"/>
                <a:cs typeface="Times New Roman"/>
              </a:rPr>
              <a:t>a </a:t>
            </a:r>
            <a:r>
              <a:rPr dirty="0" sz="1450" spc="-10">
                <a:latin typeface="Times New Roman"/>
                <a:cs typeface="Times New Roman"/>
              </a:rPr>
              <a:t>little as it</a:t>
            </a:r>
            <a:r>
              <a:rPr dirty="0" sz="1450" spc="3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know </a:t>
            </a:r>
            <a:r>
              <a:rPr dirty="0" sz="1450" spc="-5">
                <a:latin typeface="Times New Roman"/>
                <a:cs typeface="Times New Roman"/>
              </a:rPr>
              <a:t>you do,’ </a:t>
            </a:r>
            <a:r>
              <a:rPr dirty="0" sz="1450" spc="-10">
                <a:latin typeface="Times New Roman"/>
                <a:cs typeface="Times New Roman"/>
              </a:rPr>
              <a:t>said Michael; </a:t>
            </a:r>
            <a:r>
              <a:rPr dirty="0" sz="1450" spc="-5">
                <a:latin typeface="Times New Roman"/>
                <a:cs typeface="Times New Roman"/>
              </a:rPr>
              <a:t>‘but </a:t>
            </a:r>
            <a:r>
              <a:rPr dirty="0" sz="1450" spc="-25">
                <a:latin typeface="Times New Roman"/>
                <a:cs typeface="Times New Roman"/>
              </a:rPr>
              <a:t>what’s </a:t>
            </a:r>
            <a:r>
              <a:rPr dirty="0" sz="1450" spc="-10">
                <a:latin typeface="Times New Roman"/>
                <a:cs typeface="Times New Roman"/>
              </a:rPr>
              <a:t>the fiddle—above all as </a:t>
            </a:r>
            <a:r>
              <a:rPr dirty="0" sz="1450" spc="-5">
                <a:latin typeface="Times New Roman"/>
                <a:cs typeface="Times New Roman"/>
              </a:rPr>
              <a:t>you  </a:t>
            </a:r>
            <a:r>
              <a:rPr dirty="0" sz="1450" spc="-10">
                <a:latin typeface="Times New Roman"/>
                <a:cs typeface="Times New Roman"/>
              </a:rPr>
              <a:t>play it? What </a:t>
            </a:r>
            <a:r>
              <a:rPr dirty="0" sz="1450" spc="-5">
                <a:latin typeface="Times New Roman"/>
                <a:cs typeface="Times New Roman"/>
              </a:rPr>
              <a:t>you </a:t>
            </a:r>
            <a:r>
              <a:rPr dirty="0" sz="1450" spc="-10">
                <a:latin typeface="Times New Roman"/>
                <a:cs typeface="Times New Roman"/>
              </a:rPr>
              <a:t>want is polyphonic music. And I’ll tell </a:t>
            </a:r>
            <a:r>
              <a:rPr dirty="0" sz="1450" spc="-5">
                <a:latin typeface="Times New Roman"/>
                <a:cs typeface="Times New Roman"/>
              </a:rPr>
              <a:t>you </a:t>
            </a:r>
            <a:r>
              <a:rPr dirty="0" sz="1450" spc="-10">
                <a:latin typeface="Times New Roman"/>
                <a:cs typeface="Times New Roman"/>
              </a:rPr>
              <a:t>what it is—since  </a:t>
            </a:r>
            <a:r>
              <a:rPr dirty="0" sz="1450" spc="-30">
                <a:latin typeface="Times New Roman"/>
                <a:cs typeface="Times New Roman"/>
              </a:rPr>
              <a:t>it’s </a:t>
            </a:r>
            <a:r>
              <a:rPr dirty="0" sz="1450" spc="-10">
                <a:latin typeface="Times New Roman"/>
                <a:cs typeface="Times New Roman"/>
              </a:rPr>
              <a:t>too late for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buy a </a:t>
            </a:r>
            <a:r>
              <a:rPr dirty="0" sz="1450" spc="-10">
                <a:latin typeface="Times New Roman"/>
                <a:cs typeface="Times New Roman"/>
              </a:rPr>
              <a:t>piano I’ll give </a:t>
            </a:r>
            <a:r>
              <a:rPr dirty="0" sz="1450" spc="-5">
                <a:latin typeface="Times New Roman"/>
                <a:cs typeface="Times New Roman"/>
              </a:rPr>
              <a:t>you</a:t>
            </a:r>
            <a:r>
              <a:rPr dirty="0" sz="1450" spc="6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said the artist </a:t>
            </a:r>
            <a:r>
              <a:rPr dirty="0" sz="1450" spc="-20">
                <a:latin typeface="Times New Roman"/>
                <a:cs typeface="Times New Roman"/>
              </a:rPr>
              <a:t>blankly. </a:t>
            </a:r>
            <a:r>
              <a:rPr dirty="0" sz="1450" spc="-45">
                <a:latin typeface="Times New Roman"/>
                <a:cs typeface="Times New Roman"/>
              </a:rPr>
              <a:t>‘You </a:t>
            </a:r>
            <a:r>
              <a:rPr dirty="0" sz="1450" spc="-10">
                <a:latin typeface="Times New Roman"/>
                <a:cs typeface="Times New Roman"/>
              </a:rPr>
              <a:t>will give me yours? </a:t>
            </a:r>
            <a:r>
              <a:rPr dirty="0" sz="1450" spc="-5">
                <a:latin typeface="Times New Roman"/>
                <a:cs typeface="Times New Roman"/>
              </a:rPr>
              <a:t>I </a:t>
            </a:r>
            <a:r>
              <a:rPr dirty="0" sz="1450" spc="-10">
                <a:latin typeface="Times New Roman"/>
                <a:cs typeface="Times New Roman"/>
              </a:rPr>
              <a:t>am sure </a:t>
            </a:r>
            <a:r>
              <a:rPr dirty="0" sz="1450" spc="-30">
                <a:latin typeface="Times New Roman"/>
                <a:cs typeface="Times New Roman"/>
              </a:rPr>
              <a:t>it’s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in</a:t>
            </a:r>
            <a:r>
              <a:rPr dirty="0" sz="1450" spc="-5">
                <a:latin typeface="Times New Roman"/>
                <a:cs typeface="Times New Roman"/>
              </a:rPr>
              <a:t> you.’</a:t>
            </a:r>
            <a:endParaRPr sz="1450">
              <a:latin typeface="Times New Roman"/>
              <a:cs typeface="Times New Roman"/>
            </a:endParaRPr>
          </a:p>
          <a:p>
            <a:pPr algn="just" marL="12700" marR="5080" indent="255904">
              <a:lnSpc>
                <a:spcPts val="1730"/>
              </a:lnSpc>
              <a:spcBef>
                <a:spcPts val="785"/>
              </a:spcBef>
            </a:pPr>
            <a:r>
              <a:rPr dirty="0" sz="1450" spc="-40">
                <a:latin typeface="Times New Roman"/>
                <a:cs typeface="Times New Roman"/>
              </a:rPr>
              <a:t>‘Yes, </a:t>
            </a:r>
            <a:r>
              <a:rPr dirty="0" sz="1450" spc="-10">
                <a:latin typeface="Times New Roman"/>
                <a:cs typeface="Times New Roman"/>
              </a:rPr>
              <a:t>I’ll give </a:t>
            </a:r>
            <a:r>
              <a:rPr dirty="0" sz="1450" spc="-5">
                <a:latin typeface="Times New Roman"/>
                <a:cs typeface="Times New Roman"/>
              </a:rPr>
              <a:t>you </a:t>
            </a:r>
            <a:r>
              <a:rPr dirty="0" sz="1450" spc="-10">
                <a:latin typeface="Times New Roman"/>
                <a:cs typeface="Times New Roman"/>
              </a:rPr>
              <a:t>mine,’ continued Michael, ‘for the inspector </a:t>
            </a:r>
            <a:r>
              <a:rPr dirty="0" sz="1450" spc="-5">
                <a:latin typeface="Times New Roman"/>
                <a:cs typeface="Times New Roman"/>
              </a:rPr>
              <a:t>of </a:t>
            </a:r>
            <a:r>
              <a:rPr dirty="0" sz="1450" spc="-10">
                <a:latin typeface="Times New Roman"/>
                <a:cs typeface="Times New Roman"/>
              </a:rPr>
              <a:t>police to  play </a:t>
            </a:r>
            <a:r>
              <a:rPr dirty="0" sz="1450" spc="-5">
                <a:latin typeface="Times New Roman"/>
                <a:cs typeface="Times New Roman"/>
              </a:rPr>
              <a:t>on </a:t>
            </a:r>
            <a:r>
              <a:rPr dirty="0" sz="1450" spc="-10">
                <a:latin typeface="Times New Roman"/>
                <a:cs typeface="Times New Roman"/>
              </a:rPr>
              <a:t>while his men are digging </a:t>
            </a:r>
            <a:r>
              <a:rPr dirty="0" sz="1450" spc="-5">
                <a:latin typeface="Times New Roman"/>
                <a:cs typeface="Times New Roman"/>
              </a:rPr>
              <a:t>up your </a:t>
            </a:r>
            <a:r>
              <a:rPr dirty="0" sz="1450" spc="-10">
                <a:latin typeface="Times New Roman"/>
                <a:cs typeface="Times New Roman"/>
              </a:rPr>
              <a:t>back garden.’ Pitman stared at him  in pained</a:t>
            </a:r>
            <a:r>
              <a:rPr dirty="0" sz="1450" spc="-5">
                <a:latin typeface="Times New Roman"/>
                <a:cs typeface="Times New Roman"/>
              </a:rPr>
              <a:t> </a:t>
            </a:r>
            <a:r>
              <a:rPr dirty="0" sz="1450" spc="-10">
                <a:latin typeface="Times New Roman"/>
                <a:cs typeface="Times New Roman"/>
              </a:rPr>
              <a:t>amazement.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 I’m </a:t>
            </a:r>
            <a:r>
              <a:rPr dirty="0" sz="1450" spc="-5">
                <a:latin typeface="Times New Roman"/>
                <a:cs typeface="Times New Roman"/>
              </a:rPr>
              <a:t>not </a:t>
            </a:r>
            <a:r>
              <a:rPr dirty="0" sz="1450" spc="-10">
                <a:latin typeface="Times New Roman"/>
                <a:cs typeface="Times New Roman"/>
              </a:rPr>
              <a:t>insane,’ Michael went </a:t>
            </a:r>
            <a:r>
              <a:rPr dirty="0" sz="1450" spc="-5">
                <a:latin typeface="Times New Roman"/>
                <a:cs typeface="Times New Roman"/>
              </a:rPr>
              <a:t>on. </a:t>
            </a:r>
            <a:r>
              <a:rPr dirty="0" sz="1450" spc="-10">
                <a:latin typeface="Times New Roman"/>
                <a:cs typeface="Times New Roman"/>
              </a:rPr>
              <a:t>‘I’m playful, </a:t>
            </a:r>
            <a:r>
              <a:rPr dirty="0" sz="1450" spc="-5">
                <a:latin typeface="Times New Roman"/>
                <a:cs typeface="Times New Roman"/>
              </a:rPr>
              <a:t>but </a:t>
            </a:r>
            <a:r>
              <a:rPr dirty="0" sz="1450" spc="-10">
                <a:latin typeface="Times New Roman"/>
                <a:cs typeface="Times New Roman"/>
              </a:rPr>
              <a:t>quite coherent.  See here, Pitman: follow me </a:t>
            </a:r>
            <a:r>
              <a:rPr dirty="0" sz="1450" spc="-5">
                <a:latin typeface="Times New Roman"/>
                <a:cs typeface="Times New Roman"/>
              </a:rPr>
              <a:t>one </a:t>
            </a:r>
            <a:r>
              <a:rPr dirty="0" sz="1450" spc="-10">
                <a:latin typeface="Times New Roman"/>
                <a:cs typeface="Times New Roman"/>
              </a:rPr>
              <a:t>half minute. </a:t>
            </a:r>
            <a:r>
              <a:rPr dirty="0" sz="1450" spc="-5">
                <a:latin typeface="Times New Roman"/>
                <a:cs typeface="Times New Roman"/>
              </a:rPr>
              <a:t>I </a:t>
            </a:r>
            <a:r>
              <a:rPr dirty="0" sz="1450" spc="-10">
                <a:latin typeface="Times New Roman"/>
                <a:cs typeface="Times New Roman"/>
              </a:rPr>
              <a:t>mean to profit </a:t>
            </a:r>
            <a:r>
              <a:rPr dirty="0" sz="1450" spc="-5">
                <a:latin typeface="Times New Roman"/>
                <a:cs typeface="Times New Roman"/>
              </a:rPr>
              <a:t>by </a:t>
            </a:r>
            <a:r>
              <a:rPr dirty="0" sz="1450" spc="-10">
                <a:latin typeface="Times New Roman"/>
                <a:cs typeface="Times New Roman"/>
              </a:rPr>
              <a:t>the  refreshing fact that we are really and truly innocent; nothing </a:t>
            </a:r>
            <a:r>
              <a:rPr dirty="0" sz="1450" spc="-5">
                <a:latin typeface="Times New Roman"/>
                <a:cs typeface="Times New Roman"/>
              </a:rPr>
              <a:t>but </a:t>
            </a:r>
            <a:r>
              <a:rPr dirty="0" sz="1450" spc="-10">
                <a:latin typeface="Times New Roman"/>
                <a:cs typeface="Times New Roman"/>
              </a:rPr>
              <a:t>the presence  </a:t>
            </a:r>
            <a:r>
              <a:rPr dirty="0" sz="1450" spc="-5">
                <a:latin typeface="Times New Roman"/>
                <a:cs typeface="Times New Roman"/>
              </a:rPr>
              <a:t>of </a:t>
            </a:r>
            <a:r>
              <a:rPr dirty="0" sz="1450" spc="-10">
                <a:latin typeface="Times New Roman"/>
                <a:cs typeface="Times New Roman"/>
              </a:rPr>
              <a:t>the—you know what—connects </a:t>
            </a:r>
            <a:r>
              <a:rPr dirty="0" sz="1450" spc="-5">
                <a:latin typeface="Times New Roman"/>
                <a:cs typeface="Times New Roman"/>
              </a:rPr>
              <a:t>us </a:t>
            </a:r>
            <a:r>
              <a:rPr dirty="0" sz="1450" spc="-10">
                <a:latin typeface="Times New Roman"/>
                <a:cs typeface="Times New Roman"/>
              </a:rPr>
              <a:t>with the crime; once let </a:t>
            </a:r>
            <a:r>
              <a:rPr dirty="0" sz="1450" spc="-5">
                <a:latin typeface="Times New Roman"/>
                <a:cs typeface="Times New Roman"/>
              </a:rPr>
              <a:t>us </a:t>
            </a:r>
            <a:r>
              <a:rPr dirty="0" sz="1450" spc="-10">
                <a:latin typeface="Times New Roman"/>
                <a:cs typeface="Times New Roman"/>
              </a:rPr>
              <a:t>get rid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no </a:t>
            </a:r>
            <a:r>
              <a:rPr dirty="0" sz="1450" spc="-10">
                <a:latin typeface="Times New Roman"/>
                <a:cs typeface="Times New Roman"/>
              </a:rPr>
              <a:t>matter </a:t>
            </a:r>
            <a:r>
              <a:rPr dirty="0" sz="1450" spc="-30">
                <a:latin typeface="Times New Roman"/>
                <a:cs typeface="Times New Roman"/>
              </a:rPr>
              <a:t>how, </a:t>
            </a:r>
            <a:r>
              <a:rPr dirty="0" sz="1450" spc="-10">
                <a:latin typeface="Times New Roman"/>
                <a:cs typeface="Times New Roman"/>
              </a:rPr>
              <a:t>and there is </a:t>
            </a:r>
            <a:r>
              <a:rPr dirty="0" sz="1450" spc="-5">
                <a:latin typeface="Times New Roman"/>
                <a:cs typeface="Times New Roman"/>
              </a:rPr>
              <a:t>no </a:t>
            </a:r>
            <a:r>
              <a:rPr dirty="0" sz="1450" spc="-10">
                <a:latin typeface="Times New Roman"/>
                <a:cs typeface="Times New Roman"/>
              </a:rPr>
              <a:t>possible clue to trace </a:t>
            </a:r>
            <a:r>
              <a:rPr dirty="0" sz="1450" spc="-5">
                <a:latin typeface="Times New Roman"/>
                <a:cs typeface="Times New Roman"/>
              </a:rPr>
              <a:t>us </a:t>
            </a:r>
            <a:r>
              <a:rPr dirty="0" sz="1450" spc="-40">
                <a:latin typeface="Times New Roman"/>
                <a:cs typeface="Times New Roman"/>
              </a:rPr>
              <a:t>by.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piano; we’ll bring it round this very night. </a:t>
            </a:r>
            <a:r>
              <a:rPr dirty="0" sz="1450" spc="-20">
                <a:latin typeface="Times New Roman"/>
                <a:cs typeface="Times New Roman"/>
              </a:rPr>
              <a:t>Tomorrow </a:t>
            </a:r>
            <a:r>
              <a:rPr dirty="0" sz="1450" spc="-10">
                <a:latin typeface="Times New Roman"/>
                <a:cs typeface="Times New Roman"/>
              </a:rPr>
              <a:t>we rip the fittings </a:t>
            </a:r>
            <a:r>
              <a:rPr dirty="0" sz="1450" spc="-5">
                <a:latin typeface="Times New Roman"/>
                <a:cs typeface="Times New Roman"/>
              </a:rPr>
              <a:t>out,  </a:t>
            </a:r>
            <a:r>
              <a:rPr dirty="0" sz="1450" spc="-10">
                <a:latin typeface="Times New Roman"/>
                <a:cs typeface="Times New Roman"/>
              </a:rPr>
              <a:t>deposit the—our friend—inside, plump the whole </a:t>
            </a:r>
            <a:r>
              <a:rPr dirty="0" sz="1450" spc="-5">
                <a:latin typeface="Times New Roman"/>
                <a:cs typeface="Times New Roman"/>
              </a:rPr>
              <a:t>on a </a:t>
            </a:r>
            <a:r>
              <a:rPr dirty="0" sz="1450" spc="-10">
                <a:latin typeface="Times New Roman"/>
                <a:cs typeface="Times New Roman"/>
              </a:rPr>
              <a:t>cart, and carry it to the  chambers </a:t>
            </a:r>
            <a:r>
              <a:rPr dirty="0" sz="1450" spc="-5">
                <a:latin typeface="Times New Roman"/>
                <a:cs typeface="Times New Roman"/>
              </a:rPr>
              <a:t>of a young </a:t>
            </a:r>
            <a:r>
              <a:rPr dirty="0" sz="1450" spc="-10">
                <a:latin typeface="Times New Roman"/>
                <a:cs typeface="Times New Roman"/>
              </a:rPr>
              <a:t>gentleman whom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by</a:t>
            </a:r>
            <a:r>
              <a:rPr dirty="0" sz="1450" spc="15">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‘Whom </a:t>
            </a:r>
            <a:r>
              <a:rPr dirty="0" sz="1450" spc="-5">
                <a:latin typeface="Times New Roman"/>
                <a:cs typeface="Times New Roman"/>
              </a:rPr>
              <a:t>do you </a:t>
            </a:r>
            <a:r>
              <a:rPr dirty="0" sz="1450" spc="-10">
                <a:latin typeface="Times New Roman"/>
                <a:cs typeface="Times New Roman"/>
              </a:rPr>
              <a:t>know </a:t>
            </a:r>
            <a:r>
              <a:rPr dirty="0" sz="1450" spc="-5">
                <a:latin typeface="Times New Roman"/>
                <a:cs typeface="Times New Roman"/>
              </a:rPr>
              <a:t>by </a:t>
            </a:r>
            <a:r>
              <a:rPr dirty="0" sz="1450" spc="-10">
                <a:latin typeface="Times New Roman"/>
                <a:cs typeface="Times New Roman"/>
              </a:rPr>
              <a:t>sight?’ repeated</a:t>
            </a:r>
            <a:r>
              <a:rPr dirty="0" sz="1450" spc="-10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‘And what is more to the purpose,’ continued Michael, ‘whose chambers </a:t>
            </a:r>
            <a:r>
              <a:rPr dirty="0" sz="1450" spc="-5">
                <a:latin typeface="Times New Roman"/>
                <a:cs typeface="Times New Roman"/>
              </a:rPr>
              <a:t>I  </a:t>
            </a:r>
            <a:r>
              <a:rPr dirty="0" sz="1450" spc="-10">
                <a:latin typeface="Times New Roman"/>
                <a:cs typeface="Times New Roman"/>
              </a:rPr>
              <a:t>know better than </a:t>
            </a:r>
            <a:r>
              <a:rPr dirty="0" sz="1450" spc="-5">
                <a:latin typeface="Times New Roman"/>
                <a:cs typeface="Times New Roman"/>
              </a:rPr>
              <a:t>he </a:t>
            </a:r>
            <a:r>
              <a:rPr dirty="0" sz="1450" spc="-10">
                <a:latin typeface="Times New Roman"/>
                <a:cs typeface="Times New Roman"/>
              </a:rPr>
              <a:t>does himself. A friend </a:t>
            </a:r>
            <a:r>
              <a:rPr dirty="0" sz="1450" spc="-5">
                <a:latin typeface="Times New Roman"/>
                <a:cs typeface="Times New Roman"/>
              </a:rPr>
              <a:t>of </a:t>
            </a:r>
            <a:r>
              <a:rPr dirty="0" sz="1450" spc="-10">
                <a:latin typeface="Times New Roman"/>
                <a:cs typeface="Times New Roman"/>
              </a:rPr>
              <a:t>mine—I call him my friend for  brevity; </a:t>
            </a:r>
            <a:r>
              <a:rPr dirty="0" sz="1450" spc="-5">
                <a:latin typeface="Times New Roman"/>
                <a:cs typeface="Times New Roman"/>
              </a:rPr>
              <a:t>he </a:t>
            </a:r>
            <a:r>
              <a:rPr dirty="0" sz="1450" spc="-10">
                <a:latin typeface="Times New Roman"/>
                <a:cs typeface="Times New Roman"/>
              </a:rPr>
              <a:t>is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understand, in Demerara and (most likely) in gaol—was  the previous occupant. </a:t>
            </a:r>
            <a:r>
              <a:rPr dirty="0" sz="1450" spc="-5">
                <a:latin typeface="Times New Roman"/>
                <a:cs typeface="Times New Roman"/>
              </a:rPr>
              <a:t>I </a:t>
            </a:r>
            <a:r>
              <a:rPr dirty="0" sz="1450" spc="-10">
                <a:latin typeface="Times New Roman"/>
                <a:cs typeface="Times New Roman"/>
              </a:rPr>
              <a:t>defended him, and </a:t>
            </a:r>
            <a:r>
              <a:rPr dirty="0" sz="1450" spc="-5">
                <a:latin typeface="Times New Roman"/>
                <a:cs typeface="Times New Roman"/>
              </a:rPr>
              <a:t>I got </a:t>
            </a:r>
            <a:r>
              <a:rPr dirty="0" sz="1450" spc="-10">
                <a:latin typeface="Times New Roman"/>
                <a:cs typeface="Times New Roman"/>
              </a:rPr>
              <a:t>him </a:t>
            </a:r>
            <a:r>
              <a:rPr dirty="0" sz="1450" spc="-15">
                <a:latin typeface="Times New Roman"/>
                <a:cs typeface="Times New Roman"/>
              </a:rPr>
              <a:t>off </a:t>
            </a:r>
            <a:r>
              <a:rPr dirty="0" sz="1450" spc="-10">
                <a:latin typeface="Times New Roman"/>
                <a:cs typeface="Times New Roman"/>
              </a:rPr>
              <a:t>too—all saved </a:t>
            </a:r>
            <a:r>
              <a:rPr dirty="0" sz="1450" spc="-5">
                <a:latin typeface="Times New Roman"/>
                <a:cs typeface="Times New Roman"/>
              </a:rPr>
              <a:t>but  honour; </a:t>
            </a:r>
            <a:r>
              <a:rPr dirty="0" sz="1450" spc="-10">
                <a:latin typeface="Times New Roman"/>
                <a:cs typeface="Times New Roman"/>
              </a:rPr>
              <a:t>his assets were nil, </a:t>
            </a:r>
            <a:r>
              <a:rPr dirty="0" sz="1450" spc="-5">
                <a:latin typeface="Times New Roman"/>
                <a:cs typeface="Times New Roman"/>
              </a:rPr>
              <a:t>but he </a:t>
            </a:r>
            <a:r>
              <a:rPr dirty="0" sz="1450" spc="-10">
                <a:latin typeface="Times New Roman"/>
                <a:cs typeface="Times New Roman"/>
              </a:rPr>
              <a:t>gave me what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poor </a:t>
            </a:r>
            <a:r>
              <a:rPr dirty="0" sz="1450" spc="-10">
                <a:latin typeface="Times New Roman"/>
                <a:cs typeface="Times New Roman"/>
              </a:rPr>
              <a:t>gentleman, and  along with the rest—the key </a:t>
            </a:r>
            <a:r>
              <a:rPr dirty="0" sz="1450" spc="-5">
                <a:latin typeface="Times New Roman"/>
                <a:cs typeface="Times New Roman"/>
              </a:rPr>
              <a:t>of </a:t>
            </a:r>
            <a:r>
              <a:rPr dirty="0" sz="1450" spc="-10">
                <a:latin typeface="Times New Roman"/>
                <a:cs typeface="Times New Roman"/>
              </a:rPr>
              <a:t>his chambers. </a:t>
            </a:r>
            <a:r>
              <a:rPr dirty="0" sz="1450" spc="-30">
                <a:latin typeface="Times New Roman"/>
                <a:cs typeface="Times New Roman"/>
              </a:rPr>
              <a:t>It’s </a:t>
            </a:r>
            <a:r>
              <a:rPr dirty="0" sz="1450" spc="-10">
                <a:latin typeface="Times New Roman"/>
                <a:cs typeface="Times New Roman"/>
              </a:rPr>
              <a:t>there that </a:t>
            </a:r>
            <a:r>
              <a:rPr dirty="0" sz="1450" spc="-5">
                <a:latin typeface="Times New Roman"/>
                <a:cs typeface="Times New Roman"/>
              </a:rPr>
              <a:t>I </a:t>
            </a:r>
            <a:r>
              <a:rPr dirty="0" sz="1450" spc="-10">
                <a:latin typeface="Times New Roman"/>
                <a:cs typeface="Times New Roman"/>
              </a:rPr>
              <a:t>propose to leave  the piano and, shall we </a:t>
            </a:r>
            <a:r>
              <a:rPr dirty="0" sz="1450" spc="-30">
                <a:latin typeface="Times New Roman"/>
                <a:cs typeface="Times New Roman"/>
              </a:rPr>
              <a:t>say,</a:t>
            </a:r>
            <a:r>
              <a:rPr dirty="0" sz="1450" spc="20">
                <a:latin typeface="Times New Roman"/>
                <a:cs typeface="Times New Roman"/>
              </a:rPr>
              <a:t> </a:t>
            </a:r>
            <a:r>
              <a:rPr dirty="0" sz="1450" spc="-10">
                <a:latin typeface="Times New Roman"/>
                <a:cs typeface="Times New Roman"/>
              </a:rPr>
              <a:t>Cleopatra?’</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‘It seems very wild,’ said Pitman. ‘And what will become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young </a:t>
            </a:r>
            <a:r>
              <a:rPr dirty="0" sz="1450" spc="-10">
                <a:latin typeface="Times New Roman"/>
                <a:cs typeface="Times New Roman"/>
              </a:rPr>
              <a:t>gentleman whom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by</a:t>
            </a:r>
            <a:r>
              <a:rPr dirty="0" sz="1450" spc="5">
                <a:latin typeface="Times New Roman"/>
                <a:cs typeface="Times New Roman"/>
              </a:rPr>
              <a:t> </a:t>
            </a:r>
            <a:r>
              <a:rPr dirty="0" sz="1450" spc="-10">
                <a:latin typeface="Times New Roman"/>
                <a:cs typeface="Times New Roman"/>
              </a:rPr>
              <a:t>sight?’</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242175"/>
          </a:xfrm>
          <a:prstGeom prst="rect">
            <a:avLst/>
          </a:prstGeom>
        </p:spPr>
        <p:txBody>
          <a:bodyPr wrap="square" lIns="0" tIns="19685" rIns="0" bIns="0" rtlCol="0" vert="horz">
            <a:spAutoFit/>
          </a:bodyPr>
          <a:lstStyle/>
          <a:p>
            <a:pPr algn="just" marL="12700" marR="12700" indent="255904">
              <a:lnSpc>
                <a:spcPts val="1730"/>
              </a:lnSpc>
              <a:spcBef>
                <a:spcPts val="155"/>
              </a:spcBef>
            </a:pPr>
            <a:r>
              <a:rPr dirty="0" sz="1450" spc="-10">
                <a:latin typeface="Times New Roman"/>
                <a:cs typeface="Times New Roman"/>
              </a:rPr>
              <a:t>‘It will </a:t>
            </a:r>
            <a:r>
              <a:rPr dirty="0" sz="1450" spc="-5">
                <a:latin typeface="Times New Roman"/>
                <a:cs typeface="Times New Roman"/>
              </a:rPr>
              <a:t>do </a:t>
            </a:r>
            <a:r>
              <a:rPr dirty="0" sz="1450" spc="-10">
                <a:latin typeface="Times New Roman"/>
                <a:cs typeface="Times New Roman"/>
              </a:rPr>
              <a:t>him good,’—said Michael </a:t>
            </a:r>
            <a:r>
              <a:rPr dirty="0" sz="1450" spc="-20">
                <a:latin typeface="Times New Roman"/>
                <a:cs typeface="Times New Roman"/>
              </a:rPr>
              <a:t>cheerily. </a:t>
            </a:r>
            <a:r>
              <a:rPr dirty="0" sz="1450" spc="-10">
                <a:latin typeface="Times New Roman"/>
                <a:cs typeface="Times New Roman"/>
              </a:rPr>
              <a:t>‘Just what </a:t>
            </a:r>
            <a:r>
              <a:rPr dirty="0" sz="1450" spc="-5">
                <a:latin typeface="Times New Roman"/>
                <a:cs typeface="Times New Roman"/>
              </a:rPr>
              <a:t>he </a:t>
            </a:r>
            <a:r>
              <a:rPr dirty="0" sz="1450" spc="-10">
                <a:latin typeface="Times New Roman"/>
                <a:cs typeface="Times New Roman"/>
              </a:rPr>
              <a:t>wants to  steady him.’</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‘But, my dear </a:t>
            </a:r>
            <a:r>
              <a:rPr dirty="0" sz="1450" spc="-25">
                <a:latin typeface="Times New Roman"/>
                <a:cs typeface="Times New Roman"/>
              </a:rPr>
              <a:t>sir,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involved in </a:t>
            </a:r>
            <a:r>
              <a:rPr dirty="0" sz="1450" spc="-5">
                <a:latin typeface="Times New Roman"/>
                <a:cs typeface="Times New Roman"/>
              </a:rPr>
              <a:t>a </a:t>
            </a:r>
            <a:r>
              <a:rPr dirty="0" sz="1450" spc="-15">
                <a:latin typeface="Times New Roman"/>
                <a:cs typeface="Times New Roman"/>
              </a:rPr>
              <a:t>charge </a:t>
            </a:r>
            <a:r>
              <a:rPr dirty="0" sz="1450" spc="-10">
                <a:latin typeface="Times New Roman"/>
                <a:cs typeface="Times New Roman"/>
              </a:rPr>
              <a:t>of—a </a:t>
            </a:r>
            <a:r>
              <a:rPr dirty="0" sz="1450" spc="-15">
                <a:latin typeface="Times New Roman"/>
                <a:cs typeface="Times New Roman"/>
              </a:rPr>
              <a:t>charge </a:t>
            </a:r>
            <a:r>
              <a:rPr dirty="0" sz="1450" spc="-5">
                <a:latin typeface="Times New Roman"/>
                <a:cs typeface="Times New Roman"/>
              </a:rPr>
              <a:t>of  </a:t>
            </a:r>
            <a:r>
              <a:rPr dirty="0" sz="1450" spc="-15">
                <a:latin typeface="Times New Roman"/>
                <a:cs typeface="Times New Roman"/>
              </a:rPr>
              <a:t>murder,’ </a:t>
            </a:r>
            <a:r>
              <a:rPr dirty="0" sz="1450" spc="-10">
                <a:latin typeface="Times New Roman"/>
                <a:cs typeface="Times New Roman"/>
              </a:rPr>
              <a:t>gulped the</a:t>
            </a:r>
            <a:r>
              <a:rPr dirty="0" sz="1450" spc="-100">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algn="just" marL="12700" marR="9525" indent="255904">
              <a:lnSpc>
                <a:spcPts val="1730"/>
              </a:lnSpc>
              <a:spcBef>
                <a:spcPts val="715"/>
              </a:spcBef>
            </a:pPr>
            <a:r>
              <a:rPr dirty="0" sz="1450" spc="-30">
                <a:latin typeface="Times New Roman"/>
                <a:cs typeface="Times New Roman"/>
              </a:rPr>
              <a:t>‘Well, </a:t>
            </a:r>
            <a:r>
              <a:rPr dirty="0" sz="1450" spc="-10">
                <a:latin typeface="Times New Roman"/>
                <a:cs typeface="Times New Roman"/>
              </a:rPr>
              <a:t>he’ll </a:t>
            </a:r>
            <a:r>
              <a:rPr dirty="0" sz="1450" spc="-5">
                <a:latin typeface="Times New Roman"/>
                <a:cs typeface="Times New Roman"/>
              </a:rPr>
              <a:t>be </a:t>
            </a:r>
            <a:r>
              <a:rPr dirty="0" sz="1450" spc="-10">
                <a:latin typeface="Times New Roman"/>
                <a:cs typeface="Times New Roman"/>
              </a:rPr>
              <a:t>just where we are,’ returned the </a:t>
            </a:r>
            <a:r>
              <a:rPr dirty="0" sz="1450" spc="-20">
                <a:latin typeface="Times New Roman"/>
                <a:cs typeface="Times New Roman"/>
              </a:rPr>
              <a:t>lawyer. </a:t>
            </a:r>
            <a:r>
              <a:rPr dirty="0" sz="1450" spc="-25">
                <a:latin typeface="Times New Roman"/>
                <a:cs typeface="Times New Roman"/>
              </a:rPr>
              <a:t>‘He’s </a:t>
            </a:r>
            <a:r>
              <a:rPr dirty="0" sz="1450" spc="-10">
                <a:latin typeface="Times New Roman"/>
                <a:cs typeface="Times New Roman"/>
              </a:rPr>
              <a:t>innocent, </a:t>
            </a:r>
            <a:r>
              <a:rPr dirty="0" sz="1450" spc="-5">
                <a:latin typeface="Times New Roman"/>
                <a:cs typeface="Times New Roman"/>
              </a:rPr>
              <a:t>you  </a:t>
            </a:r>
            <a:r>
              <a:rPr dirty="0" sz="1450" spc="-10">
                <a:latin typeface="Times New Roman"/>
                <a:cs typeface="Times New Roman"/>
              </a:rPr>
              <a:t>see. What hangs people, my dear Pitman, is the unfortunate circumstance </a:t>
            </a:r>
            <a:r>
              <a:rPr dirty="0" sz="1450" spc="-5">
                <a:latin typeface="Times New Roman"/>
                <a:cs typeface="Times New Roman"/>
              </a:rPr>
              <a:t>of  </a:t>
            </a:r>
            <a:r>
              <a:rPr dirty="0" sz="1450" spc="-10">
                <a:latin typeface="Times New Roman"/>
                <a:cs typeface="Times New Roman"/>
              </a:rPr>
              <a:t>guilt.’</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‘But indeed, indeed,’ pleaded Pitman, ‘the whole scheme appears to me so  wild. </a:t>
            </a:r>
            <a:r>
              <a:rPr dirty="0" sz="1450" spc="-30">
                <a:latin typeface="Times New Roman"/>
                <a:cs typeface="Times New Roman"/>
              </a:rPr>
              <a:t>Would </a:t>
            </a:r>
            <a:r>
              <a:rPr dirty="0" sz="1450" spc="-10">
                <a:latin typeface="Times New Roman"/>
                <a:cs typeface="Times New Roman"/>
              </a:rPr>
              <a:t>it </a:t>
            </a:r>
            <a:r>
              <a:rPr dirty="0" sz="1450" spc="-5">
                <a:latin typeface="Times New Roman"/>
                <a:cs typeface="Times New Roman"/>
              </a:rPr>
              <a:t>not be </a:t>
            </a:r>
            <a:r>
              <a:rPr dirty="0" sz="1450" spc="-20">
                <a:latin typeface="Times New Roman"/>
                <a:cs typeface="Times New Roman"/>
              </a:rPr>
              <a:t>safer, </a:t>
            </a:r>
            <a:r>
              <a:rPr dirty="0" sz="1450" spc="-10">
                <a:latin typeface="Times New Roman"/>
                <a:cs typeface="Times New Roman"/>
              </a:rPr>
              <a:t>after all, just to send for the</a:t>
            </a:r>
            <a:r>
              <a:rPr dirty="0" sz="1450" spc="95">
                <a:latin typeface="Times New Roman"/>
                <a:cs typeface="Times New Roman"/>
              </a:rPr>
              <a:t> </a:t>
            </a:r>
            <a:r>
              <a:rPr dirty="0" sz="1450" spc="-10">
                <a:latin typeface="Times New Roman"/>
                <a:cs typeface="Times New Roman"/>
              </a:rPr>
              <a:t>police?’</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‘And make </a:t>
            </a:r>
            <a:r>
              <a:rPr dirty="0" sz="1450" spc="-5">
                <a:latin typeface="Times New Roman"/>
                <a:cs typeface="Times New Roman"/>
              </a:rPr>
              <a:t>a </a:t>
            </a:r>
            <a:r>
              <a:rPr dirty="0" sz="1450" spc="-10">
                <a:latin typeface="Times New Roman"/>
                <a:cs typeface="Times New Roman"/>
              </a:rPr>
              <a:t>scandal?’ enquired Michael. ‘“The Chelsea Mystery; alleged  innocence </a:t>
            </a:r>
            <a:r>
              <a:rPr dirty="0" sz="1450" spc="-5">
                <a:latin typeface="Times New Roman"/>
                <a:cs typeface="Times New Roman"/>
              </a:rPr>
              <a:t>of </a:t>
            </a:r>
            <a:r>
              <a:rPr dirty="0" sz="1450" spc="-10">
                <a:latin typeface="Times New Roman"/>
                <a:cs typeface="Times New Roman"/>
              </a:rPr>
              <a:t>Pitman”? How would that </a:t>
            </a:r>
            <a:r>
              <a:rPr dirty="0" sz="1450" spc="-5">
                <a:latin typeface="Times New Roman"/>
                <a:cs typeface="Times New Roman"/>
              </a:rPr>
              <a:t>do </a:t>
            </a:r>
            <a:r>
              <a:rPr dirty="0" sz="1450" spc="-10">
                <a:latin typeface="Times New Roman"/>
                <a:cs typeface="Times New Roman"/>
              </a:rPr>
              <a:t>at the</a:t>
            </a:r>
            <a:r>
              <a:rPr dirty="0" sz="1450" spc="30">
                <a:latin typeface="Times New Roman"/>
                <a:cs typeface="Times New Roman"/>
              </a:rPr>
              <a:t> </a:t>
            </a:r>
            <a:r>
              <a:rPr dirty="0" sz="1450" spc="-10">
                <a:latin typeface="Times New Roman"/>
                <a:cs typeface="Times New Roman"/>
              </a:rPr>
              <a:t>Seminary?’</a:t>
            </a:r>
            <a:endParaRPr sz="1450">
              <a:latin typeface="Times New Roman"/>
              <a:cs typeface="Times New Roman"/>
            </a:endParaRPr>
          </a:p>
          <a:p>
            <a:pPr algn="just" marL="12700" marR="12700" indent="255904">
              <a:lnSpc>
                <a:spcPts val="1730"/>
              </a:lnSpc>
              <a:spcBef>
                <a:spcPts val="720"/>
              </a:spcBef>
            </a:pPr>
            <a:r>
              <a:rPr dirty="0" sz="1450" spc="-10">
                <a:latin typeface="Times New Roman"/>
                <a:cs typeface="Times New Roman"/>
              </a:rPr>
              <a:t>‘It would imply my discharge,’ admitted the </a:t>
            </a:r>
            <a:r>
              <a:rPr dirty="0" sz="1450" spc="-15">
                <a:latin typeface="Times New Roman"/>
                <a:cs typeface="Times New Roman"/>
              </a:rPr>
              <a:t>drawing—master. </a:t>
            </a:r>
            <a:r>
              <a:rPr dirty="0" sz="1450" spc="-10">
                <a:latin typeface="Times New Roman"/>
                <a:cs typeface="Times New Roman"/>
              </a:rPr>
              <a:t>‘I cannot  deny that.’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‘And besides,’ said Michael, ‘I am </a:t>
            </a:r>
            <a:r>
              <a:rPr dirty="0" sz="1450" spc="-5">
                <a:latin typeface="Times New Roman"/>
                <a:cs typeface="Times New Roman"/>
              </a:rPr>
              <a:t>not </a:t>
            </a:r>
            <a:r>
              <a:rPr dirty="0" sz="1450" spc="-10">
                <a:latin typeface="Times New Roman"/>
                <a:cs typeface="Times New Roman"/>
              </a:rPr>
              <a:t>going to embark in such </a:t>
            </a:r>
            <a:r>
              <a:rPr dirty="0" sz="1450" spc="-5">
                <a:latin typeface="Times New Roman"/>
                <a:cs typeface="Times New Roman"/>
              </a:rPr>
              <a:t>a </a:t>
            </a:r>
            <a:r>
              <a:rPr dirty="0" sz="1450" spc="-10">
                <a:latin typeface="Times New Roman"/>
                <a:cs typeface="Times New Roman"/>
              </a:rPr>
              <a:t>business  and have </a:t>
            </a:r>
            <a:r>
              <a:rPr dirty="0" sz="1450" spc="-5">
                <a:latin typeface="Times New Roman"/>
                <a:cs typeface="Times New Roman"/>
              </a:rPr>
              <a:t>no </a:t>
            </a:r>
            <a:r>
              <a:rPr dirty="0" sz="1450" spc="-10">
                <a:latin typeface="Times New Roman"/>
                <a:cs typeface="Times New Roman"/>
              </a:rPr>
              <a:t>fun for my</a:t>
            </a:r>
            <a:r>
              <a:rPr dirty="0" sz="1450" spc="10">
                <a:latin typeface="Times New Roman"/>
                <a:cs typeface="Times New Roman"/>
              </a:rPr>
              <a:t> </a:t>
            </a:r>
            <a:r>
              <a:rPr dirty="0" sz="1450" spc="-20">
                <a:latin typeface="Times New Roman"/>
                <a:cs typeface="Times New Roman"/>
              </a:rPr>
              <a:t>money.’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 my dear </a:t>
            </a:r>
            <a:r>
              <a:rPr dirty="0" sz="1450" spc="-25">
                <a:latin typeface="Times New Roman"/>
                <a:cs typeface="Times New Roman"/>
              </a:rPr>
              <a:t>sir, </a:t>
            </a:r>
            <a:r>
              <a:rPr dirty="0" sz="1450" spc="-10">
                <a:latin typeface="Times New Roman"/>
                <a:cs typeface="Times New Roman"/>
              </a:rPr>
              <a:t>is that </a:t>
            </a:r>
            <a:r>
              <a:rPr dirty="0" sz="1450" spc="-5">
                <a:latin typeface="Times New Roman"/>
                <a:cs typeface="Times New Roman"/>
              </a:rPr>
              <a:t>a </a:t>
            </a:r>
            <a:r>
              <a:rPr dirty="0" sz="1450" spc="-10">
                <a:latin typeface="Times New Roman"/>
                <a:cs typeface="Times New Roman"/>
              </a:rPr>
              <a:t>proper spirit?’ cried</a:t>
            </a:r>
            <a:r>
              <a:rPr dirty="0" sz="1450" spc="-5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‘O, </a:t>
            </a:r>
            <a:r>
              <a:rPr dirty="0" sz="1450" spc="-5">
                <a:latin typeface="Times New Roman"/>
                <a:cs typeface="Times New Roman"/>
              </a:rPr>
              <a:t>I </a:t>
            </a:r>
            <a:r>
              <a:rPr dirty="0" sz="1450" spc="-10">
                <a:latin typeface="Times New Roman"/>
                <a:cs typeface="Times New Roman"/>
              </a:rPr>
              <a:t>only said that to cheer </a:t>
            </a:r>
            <a:r>
              <a:rPr dirty="0" sz="1450" spc="-5">
                <a:latin typeface="Times New Roman"/>
                <a:cs typeface="Times New Roman"/>
              </a:rPr>
              <a:t>you up,’ </a:t>
            </a:r>
            <a:r>
              <a:rPr dirty="0" sz="1450" spc="-10">
                <a:latin typeface="Times New Roman"/>
                <a:cs typeface="Times New Roman"/>
              </a:rPr>
              <a:t>said the unabashed Michael. ‘Nothing  like </a:t>
            </a:r>
            <a:r>
              <a:rPr dirty="0" sz="1450" spc="-5">
                <a:latin typeface="Times New Roman"/>
                <a:cs typeface="Times New Roman"/>
              </a:rPr>
              <a:t>a </a:t>
            </a:r>
            <a:r>
              <a:rPr dirty="0" sz="1450" spc="-10">
                <a:latin typeface="Times New Roman"/>
                <a:cs typeface="Times New Roman"/>
              </a:rPr>
              <a:t>little judicious </a:t>
            </a:r>
            <a:r>
              <a:rPr dirty="0" sz="1450" spc="-20">
                <a:latin typeface="Times New Roman"/>
                <a:cs typeface="Times New Roman"/>
              </a:rPr>
              <a:t>levity. </a:t>
            </a:r>
            <a:r>
              <a:rPr dirty="0" sz="1450" spc="-10">
                <a:latin typeface="Times New Roman"/>
                <a:cs typeface="Times New Roman"/>
              </a:rPr>
              <a:t>But </a:t>
            </a:r>
            <a:r>
              <a:rPr dirty="0" sz="1450" spc="-30">
                <a:latin typeface="Times New Roman"/>
                <a:cs typeface="Times New Roman"/>
              </a:rPr>
              <a:t>it’s </a:t>
            </a:r>
            <a:r>
              <a:rPr dirty="0" sz="1450" spc="-10">
                <a:latin typeface="Times New Roman"/>
                <a:cs typeface="Times New Roman"/>
              </a:rPr>
              <a:t>quite needless to discuss. If </a:t>
            </a:r>
            <a:r>
              <a:rPr dirty="0" sz="1450" spc="-5">
                <a:latin typeface="Times New Roman"/>
                <a:cs typeface="Times New Roman"/>
              </a:rPr>
              <a:t>you </a:t>
            </a:r>
            <a:r>
              <a:rPr dirty="0" sz="1450" spc="-10">
                <a:latin typeface="Times New Roman"/>
                <a:cs typeface="Times New Roman"/>
              </a:rPr>
              <a:t>mean to  follow my advice, come </a:t>
            </a:r>
            <a:r>
              <a:rPr dirty="0" sz="1450" spc="-5">
                <a:latin typeface="Times New Roman"/>
                <a:cs typeface="Times New Roman"/>
              </a:rPr>
              <a:t>on, </a:t>
            </a:r>
            <a:r>
              <a:rPr dirty="0" sz="1450" spc="-10">
                <a:latin typeface="Times New Roman"/>
                <a:cs typeface="Times New Roman"/>
              </a:rPr>
              <a:t>and let </a:t>
            </a:r>
            <a:r>
              <a:rPr dirty="0" sz="1450" spc="-5">
                <a:latin typeface="Times New Roman"/>
                <a:cs typeface="Times New Roman"/>
              </a:rPr>
              <a:t>us </a:t>
            </a:r>
            <a:r>
              <a:rPr dirty="0" sz="1450" spc="-10">
                <a:latin typeface="Times New Roman"/>
                <a:cs typeface="Times New Roman"/>
              </a:rPr>
              <a:t>get the piano at once. If </a:t>
            </a:r>
            <a:r>
              <a:rPr dirty="0" sz="1450" spc="-5">
                <a:latin typeface="Times New Roman"/>
                <a:cs typeface="Times New Roman"/>
              </a:rPr>
              <a:t>you </a:t>
            </a:r>
            <a:r>
              <a:rPr dirty="0" sz="1450" spc="-10">
                <a:latin typeface="Times New Roman"/>
                <a:cs typeface="Times New Roman"/>
              </a:rPr>
              <a:t>don’t, just  drop me the word, and I’ll leave </a:t>
            </a:r>
            <a:r>
              <a:rPr dirty="0" sz="1450" spc="-5">
                <a:latin typeface="Times New Roman"/>
                <a:cs typeface="Times New Roman"/>
              </a:rPr>
              <a:t>you </a:t>
            </a:r>
            <a:r>
              <a:rPr dirty="0" sz="1450" spc="-10">
                <a:latin typeface="Times New Roman"/>
                <a:cs typeface="Times New Roman"/>
              </a:rPr>
              <a:t>to deal with the whole thing according to  </a:t>
            </a:r>
            <a:r>
              <a:rPr dirty="0" sz="1450" spc="-5">
                <a:latin typeface="Times New Roman"/>
                <a:cs typeface="Times New Roman"/>
              </a:rPr>
              <a:t>your </a:t>
            </a:r>
            <a:r>
              <a:rPr dirty="0" sz="1450" spc="-10">
                <a:latin typeface="Times New Roman"/>
                <a:cs typeface="Times New Roman"/>
              </a:rPr>
              <a:t>better judgement.’</a:t>
            </a:r>
            <a:endParaRPr sz="1450">
              <a:latin typeface="Times New Roman"/>
              <a:cs typeface="Times New Roman"/>
            </a:endParaRPr>
          </a:p>
          <a:p>
            <a:pPr algn="just" marL="12700" marR="9525" indent="255904">
              <a:lnSpc>
                <a:spcPts val="1730"/>
              </a:lnSpc>
              <a:spcBef>
                <a:spcPts val="785"/>
              </a:spcBef>
            </a:pPr>
            <a:r>
              <a:rPr dirty="0" sz="1450" spc="-45">
                <a:latin typeface="Times New Roman"/>
                <a:cs typeface="Times New Roman"/>
              </a:rPr>
              <a:t>‘You </a:t>
            </a:r>
            <a:r>
              <a:rPr dirty="0" sz="1450" spc="-10">
                <a:latin typeface="Times New Roman"/>
                <a:cs typeface="Times New Roman"/>
              </a:rPr>
              <a:t>know perfectly well that </a:t>
            </a:r>
            <a:r>
              <a:rPr dirty="0" sz="1450" spc="-5">
                <a:latin typeface="Times New Roman"/>
                <a:cs typeface="Times New Roman"/>
              </a:rPr>
              <a:t>I </a:t>
            </a:r>
            <a:r>
              <a:rPr dirty="0" sz="1450" spc="-10">
                <a:latin typeface="Times New Roman"/>
                <a:cs typeface="Times New Roman"/>
              </a:rPr>
              <a:t>depend </a:t>
            </a:r>
            <a:r>
              <a:rPr dirty="0" sz="1450" spc="-5">
                <a:latin typeface="Times New Roman"/>
                <a:cs typeface="Times New Roman"/>
              </a:rPr>
              <a:t>on you </a:t>
            </a:r>
            <a:r>
              <a:rPr dirty="0" sz="1450" spc="-20">
                <a:latin typeface="Times New Roman"/>
                <a:cs typeface="Times New Roman"/>
              </a:rPr>
              <a:t>entirely,’ </a:t>
            </a:r>
            <a:r>
              <a:rPr dirty="0" sz="1450" spc="-10">
                <a:latin typeface="Times New Roman"/>
                <a:cs typeface="Times New Roman"/>
              </a:rPr>
              <a:t>returned Pitman.  ‘But O, what </a:t>
            </a:r>
            <a:r>
              <a:rPr dirty="0" sz="1450" spc="-5">
                <a:latin typeface="Times New Roman"/>
                <a:cs typeface="Times New Roman"/>
              </a:rPr>
              <a:t>a night </a:t>
            </a:r>
            <a:r>
              <a:rPr dirty="0" sz="1450" spc="-10">
                <a:latin typeface="Times New Roman"/>
                <a:cs typeface="Times New Roman"/>
              </a:rPr>
              <a:t>is before me with that—horror in my studio! How am </a:t>
            </a:r>
            <a:r>
              <a:rPr dirty="0" sz="1450" spc="-5">
                <a:latin typeface="Times New Roman"/>
                <a:cs typeface="Times New Roman"/>
              </a:rPr>
              <a:t>I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on </a:t>
            </a:r>
            <a:r>
              <a:rPr dirty="0" sz="1450" spc="-10">
                <a:latin typeface="Times New Roman"/>
                <a:cs typeface="Times New Roman"/>
              </a:rPr>
              <a:t>my</a:t>
            </a:r>
            <a:r>
              <a:rPr dirty="0" sz="1450">
                <a:latin typeface="Times New Roman"/>
                <a:cs typeface="Times New Roman"/>
              </a:rPr>
              <a:t> </a:t>
            </a:r>
            <a:r>
              <a:rPr dirty="0" sz="1450" spc="-10">
                <a:latin typeface="Times New Roman"/>
                <a:cs typeface="Times New Roman"/>
              </a:rPr>
              <a:t>pillow?’</a:t>
            </a:r>
            <a:endParaRPr sz="1450">
              <a:latin typeface="Times New Roman"/>
              <a:cs typeface="Times New Roman"/>
            </a:endParaRPr>
          </a:p>
          <a:p>
            <a:pPr algn="just" marL="12700" marR="13335" indent="255904">
              <a:lnSpc>
                <a:spcPts val="1730"/>
              </a:lnSpc>
              <a:spcBef>
                <a:spcPts val="790"/>
              </a:spcBef>
            </a:pPr>
            <a:r>
              <a:rPr dirty="0" sz="1450" spc="-30">
                <a:latin typeface="Times New Roman"/>
                <a:cs typeface="Times New Roman"/>
              </a:rPr>
              <a:t>‘Well,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my piano will </a:t>
            </a:r>
            <a:r>
              <a:rPr dirty="0" sz="1450" spc="-5">
                <a:latin typeface="Times New Roman"/>
                <a:cs typeface="Times New Roman"/>
              </a:rPr>
              <a:t>be </a:t>
            </a:r>
            <a:r>
              <a:rPr dirty="0" sz="1450" spc="-10">
                <a:latin typeface="Times New Roman"/>
                <a:cs typeface="Times New Roman"/>
              </a:rPr>
              <a:t>there </a:t>
            </a:r>
            <a:r>
              <a:rPr dirty="0" sz="1450" spc="-5">
                <a:latin typeface="Times New Roman"/>
                <a:cs typeface="Times New Roman"/>
              </a:rPr>
              <a:t>too,’ </a:t>
            </a:r>
            <a:r>
              <a:rPr dirty="0" sz="1450" spc="-10">
                <a:latin typeface="Times New Roman"/>
                <a:cs typeface="Times New Roman"/>
              </a:rPr>
              <a:t>said Michael. ‘That’ll raise  the average.’</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later </a:t>
            </a:r>
            <a:r>
              <a:rPr dirty="0" sz="1450" spc="-5">
                <a:latin typeface="Times New Roman"/>
                <a:cs typeface="Times New Roman"/>
              </a:rPr>
              <a:t>a </a:t>
            </a:r>
            <a:r>
              <a:rPr dirty="0" sz="1450" spc="-10">
                <a:latin typeface="Times New Roman"/>
                <a:cs typeface="Times New Roman"/>
              </a:rPr>
              <a:t>cart came </a:t>
            </a:r>
            <a:r>
              <a:rPr dirty="0" sz="1450" spc="-5">
                <a:latin typeface="Times New Roman"/>
                <a:cs typeface="Times New Roman"/>
              </a:rPr>
              <a:t>up </a:t>
            </a:r>
            <a:r>
              <a:rPr dirty="0" sz="1450" spc="-10">
                <a:latin typeface="Times New Roman"/>
                <a:cs typeface="Times New Roman"/>
              </a:rPr>
              <a:t>the lane, and the </a:t>
            </a:r>
            <a:r>
              <a:rPr dirty="0" sz="1450" spc="-15">
                <a:latin typeface="Times New Roman"/>
                <a:cs typeface="Times New Roman"/>
              </a:rPr>
              <a:t>lawyer’s </a:t>
            </a:r>
            <a:r>
              <a:rPr dirty="0" sz="1450" spc="-10">
                <a:latin typeface="Times New Roman"/>
                <a:cs typeface="Times New Roman"/>
              </a:rPr>
              <a:t>piano—a  momentous Broadwood grand—was deposited in Mr </a:t>
            </a:r>
            <a:r>
              <a:rPr dirty="0" sz="1450" spc="-20">
                <a:latin typeface="Times New Roman"/>
                <a:cs typeface="Times New Roman"/>
              </a:rPr>
              <a:t>Pitman’s</a:t>
            </a:r>
            <a:r>
              <a:rPr dirty="0" sz="1450" spc="45">
                <a:latin typeface="Times New Roman"/>
                <a:cs typeface="Times New Roman"/>
              </a:rPr>
              <a:t> </a:t>
            </a:r>
            <a:r>
              <a:rPr dirty="0" sz="1450" spc="-10">
                <a:latin typeface="Times New Roman"/>
                <a:cs typeface="Times New Roman"/>
              </a:rPr>
              <a:t>studio.</a:t>
            </a:r>
            <a:endParaRPr sz="1450">
              <a:latin typeface="Times New Roman"/>
              <a:cs typeface="Times New Roman"/>
            </a:endParaRPr>
          </a:p>
        </p:txBody>
      </p:sp>
      <p:sp>
        <p:nvSpPr>
          <p:cNvPr id="3" name="object 3"/>
          <p:cNvSpPr txBox="1"/>
          <p:nvPr/>
        </p:nvSpPr>
        <p:spPr>
          <a:xfrm>
            <a:off x="876300" y="8401870"/>
            <a:ext cx="5807075" cy="1470660"/>
          </a:xfrm>
          <a:prstGeom prst="rect">
            <a:avLst/>
          </a:prstGeom>
        </p:spPr>
        <p:txBody>
          <a:bodyPr wrap="square" lIns="0" tIns="11430" rIns="0" bIns="0" rtlCol="0" vert="horz">
            <a:spAutoFit/>
          </a:bodyPr>
          <a:lstStyle/>
          <a:p>
            <a:pPr marL="436880">
              <a:lnSpc>
                <a:spcPct val="100000"/>
              </a:lnSpc>
              <a:spcBef>
                <a:spcPts val="90"/>
              </a:spcBef>
            </a:pPr>
            <a:r>
              <a:rPr dirty="0" sz="1450" spc="-15" b="1">
                <a:latin typeface="Times New Roman"/>
                <a:cs typeface="Times New Roman"/>
              </a:rPr>
              <a:t>CHAPTER </a:t>
            </a:r>
            <a:r>
              <a:rPr dirty="0" sz="1450" spc="-10" b="1">
                <a:latin typeface="Times New Roman"/>
                <a:cs typeface="Times New Roman"/>
              </a:rPr>
              <a:t>VIII. In Which Michael Finsbury Enjoys </a:t>
            </a:r>
            <a:r>
              <a:rPr dirty="0" sz="1450" spc="-5" b="1">
                <a:latin typeface="Times New Roman"/>
                <a:cs typeface="Times New Roman"/>
              </a:rPr>
              <a:t>a</a:t>
            </a:r>
            <a:r>
              <a:rPr dirty="0" sz="1450" spc="40" b="1">
                <a:latin typeface="Times New Roman"/>
                <a:cs typeface="Times New Roman"/>
              </a:rPr>
              <a:t> </a:t>
            </a:r>
            <a:r>
              <a:rPr dirty="0" sz="1450" spc="-10" b="1">
                <a:latin typeface="Times New Roman"/>
                <a:cs typeface="Times New Roman"/>
              </a:rPr>
              <a:t>Holiday</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Punctually at eight o’clock next morning the lawyer rattled (according to  previous appointment) </a:t>
            </a:r>
            <a:r>
              <a:rPr dirty="0" sz="1450" spc="-5">
                <a:latin typeface="Times New Roman"/>
                <a:cs typeface="Times New Roman"/>
              </a:rPr>
              <a:t>on </a:t>
            </a:r>
            <a:r>
              <a:rPr dirty="0" sz="1450" spc="-10">
                <a:latin typeface="Times New Roman"/>
                <a:cs typeface="Times New Roman"/>
              </a:rPr>
              <a:t>the studio </a:t>
            </a:r>
            <a:r>
              <a:rPr dirty="0" sz="1450" spc="-25">
                <a:latin typeface="Times New Roman"/>
                <a:cs typeface="Times New Roman"/>
              </a:rPr>
              <a:t>door. </a:t>
            </a:r>
            <a:r>
              <a:rPr dirty="0" sz="1450" spc="-10">
                <a:latin typeface="Times New Roman"/>
                <a:cs typeface="Times New Roman"/>
              </a:rPr>
              <a:t>He found the artist sadly altered for  the worse—bleached, bloodshot, and chalky—a man </a:t>
            </a:r>
            <a:r>
              <a:rPr dirty="0" sz="1450" spc="-5">
                <a:latin typeface="Times New Roman"/>
                <a:cs typeface="Times New Roman"/>
              </a:rPr>
              <a:t>upon </a:t>
            </a:r>
            <a:r>
              <a:rPr dirty="0" sz="1450" spc="-10">
                <a:latin typeface="Times New Roman"/>
                <a:cs typeface="Times New Roman"/>
              </a:rPr>
              <a:t>wires, the tail </a:t>
            </a:r>
            <a:r>
              <a:rPr dirty="0" sz="1450" spc="-5">
                <a:latin typeface="Times New Roman"/>
                <a:cs typeface="Times New Roman"/>
              </a:rPr>
              <a:t>of </a:t>
            </a:r>
            <a:r>
              <a:rPr dirty="0" sz="1450" spc="-10">
                <a:latin typeface="Times New Roman"/>
                <a:cs typeface="Times New Roman"/>
              </a:rPr>
              <a:t>his  haggard</a:t>
            </a:r>
            <a:r>
              <a:rPr dirty="0" sz="1450" spc="180">
                <a:latin typeface="Times New Roman"/>
                <a:cs typeface="Times New Roman"/>
              </a:rPr>
              <a:t> </a:t>
            </a:r>
            <a:r>
              <a:rPr dirty="0" sz="1450" spc="-10">
                <a:latin typeface="Times New Roman"/>
                <a:cs typeface="Times New Roman"/>
              </a:rPr>
              <a:t>eye</a:t>
            </a:r>
            <a:r>
              <a:rPr dirty="0" sz="1450" spc="185">
                <a:latin typeface="Times New Roman"/>
                <a:cs typeface="Times New Roman"/>
              </a:rPr>
              <a:t> </a:t>
            </a:r>
            <a:r>
              <a:rPr dirty="0" sz="1450" spc="-10">
                <a:latin typeface="Times New Roman"/>
                <a:cs typeface="Times New Roman"/>
              </a:rPr>
              <a:t>still</a:t>
            </a:r>
            <a:r>
              <a:rPr dirty="0" sz="1450" spc="185">
                <a:latin typeface="Times New Roman"/>
                <a:cs typeface="Times New Roman"/>
              </a:rPr>
              <a:t> </a:t>
            </a:r>
            <a:r>
              <a:rPr dirty="0" sz="1450" spc="-10">
                <a:latin typeface="Times New Roman"/>
                <a:cs typeface="Times New Roman"/>
              </a:rPr>
              <a:t>wandering</a:t>
            </a:r>
            <a:r>
              <a:rPr dirty="0" sz="1450" spc="180">
                <a:latin typeface="Times New Roman"/>
                <a:cs typeface="Times New Roman"/>
              </a:rPr>
              <a:t> </a:t>
            </a:r>
            <a:r>
              <a:rPr dirty="0" sz="1450" spc="-10">
                <a:latin typeface="Times New Roman"/>
                <a:cs typeface="Times New Roman"/>
              </a:rPr>
              <a:t>to</a:t>
            </a:r>
            <a:r>
              <a:rPr dirty="0" sz="1450" spc="18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closet.</a:t>
            </a:r>
            <a:r>
              <a:rPr dirty="0" sz="1450" spc="180">
                <a:latin typeface="Times New Roman"/>
                <a:cs typeface="Times New Roman"/>
              </a:rPr>
              <a:t> </a:t>
            </a:r>
            <a:r>
              <a:rPr dirty="0" sz="1450" spc="-10">
                <a:latin typeface="Times New Roman"/>
                <a:cs typeface="Times New Roman"/>
              </a:rPr>
              <a:t>Nor</a:t>
            </a:r>
            <a:r>
              <a:rPr dirty="0" sz="1450" spc="185">
                <a:latin typeface="Times New Roman"/>
                <a:cs typeface="Times New Roman"/>
              </a:rPr>
              <a:t> </a:t>
            </a:r>
            <a:r>
              <a:rPr dirty="0" sz="1450" spc="-10">
                <a:latin typeface="Times New Roman"/>
                <a:cs typeface="Times New Roman"/>
              </a:rPr>
              <a:t>was</a:t>
            </a:r>
            <a:r>
              <a:rPr dirty="0" sz="1450" spc="185">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professor</a:t>
            </a:r>
            <a:r>
              <a:rPr dirty="0" sz="1450" spc="185">
                <a:latin typeface="Times New Roman"/>
                <a:cs typeface="Times New Roman"/>
              </a:rPr>
              <a:t> </a:t>
            </a:r>
            <a:r>
              <a:rPr dirty="0" sz="1450" spc="-5">
                <a:latin typeface="Times New Roman"/>
                <a:cs typeface="Times New Roman"/>
              </a:rPr>
              <a:t>of</a:t>
            </a:r>
            <a:r>
              <a:rPr dirty="0" sz="1450" spc="185">
                <a:latin typeface="Times New Roman"/>
                <a:cs typeface="Times New Roman"/>
              </a:rPr>
              <a:t> </a:t>
            </a:r>
            <a:r>
              <a:rPr dirty="0" sz="1450" spc="-10">
                <a:latin typeface="Times New Roman"/>
                <a:cs typeface="Times New Roman"/>
              </a:rPr>
              <a:t>drawing</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075" cy="934148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less inclined to wonder at his friend. Michael was usually attired in the height  </a:t>
            </a:r>
            <a:r>
              <a:rPr dirty="0" sz="1450" spc="-5">
                <a:latin typeface="Times New Roman"/>
                <a:cs typeface="Times New Roman"/>
              </a:rPr>
              <a:t>of </a:t>
            </a:r>
            <a:r>
              <a:rPr dirty="0" sz="1450" spc="-10">
                <a:latin typeface="Times New Roman"/>
                <a:cs typeface="Times New Roman"/>
              </a:rPr>
              <a:t>fashion, with </a:t>
            </a:r>
            <a:r>
              <a:rPr dirty="0" sz="1450" spc="-5">
                <a:latin typeface="Times New Roman"/>
                <a:cs typeface="Times New Roman"/>
              </a:rPr>
              <a:t>a </a:t>
            </a:r>
            <a:r>
              <a:rPr dirty="0" sz="1450" spc="-10">
                <a:latin typeface="Times New Roman"/>
                <a:cs typeface="Times New Roman"/>
              </a:rPr>
              <a:t>certain mercantile brilliancy best described perhaps as  stylish; </a:t>
            </a:r>
            <a:r>
              <a:rPr dirty="0" sz="1450" spc="-5">
                <a:latin typeface="Times New Roman"/>
                <a:cs typeface="Times New Roman"/>
              </a:rPr>
              <a:t>nor </a:t>
            </a:r>
            <a:r>
              <a:rPr dirty="0" sz="1450" spc="-10">
                <a:latin typeface="Times New Roman"/>
                <a:cs typeface="Times New Roman"/>
              </a:rPr>
              <a:t>could anything </a:t>
            </a:r>
            <a:r>
              <a:rPr dirty="0" sz="1450" spc="-5">
                <a:latin typeface="Times New Roman"/>
                <a:cs typeface="Times New Roman"/>
              </a:rPr>
              <a:t>be </a:t>
            </a:r>
            <a:r>
              <a:rPr dirty="0" sz="1450" spc="-10">
                <a:latin typeface="Times New Roman"/>
                <a:cs typeface="Times New Roman"/>
              </a:rPr>
              <a:t>said against him, as </a:t>
            </a:r>
            <a:r>
              <a:rPr dirty="0" sz="1450" spc="-5">
                <a:latin typeface="Times New Roman"/>
                <a:cs typeface="Times New Roman"/>
              </a:rPr>
              <a:t>a </a:t>
            </a:r>
            <a:r>
              <a:rPr dirty="0" sz="1450" spc="-10">
                <a:latin typeface="Times New Roman"/>
                <a:cs typeface="Times New Roman"/>
              </a:rPr>
              <a:t>rule,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a  </a:t>
            </a:r>
            <a:r>
              <a:rPr dirty="0" sz="1450" spc="-10">
                <a:latin typeface="Times New Roman"/>
                <a:cs typeface="Times New Roman"/>
              </a:rPr>
              <a:t>trifle too like </a:t>
            </a:r>
            <a:r>
              <a:rPr dirty="0" sz="1450" spc="-5">
                <a:latin typeface="Times New Roman"/>
                <a:cs typeface="Times New Roman"/>
              </a:rPr>
              <a:t>a </a:t>
            </a:r>
            <a:r>
              <a:rPr dirty="0" sz="1450" spc="-10">
                <a:latin typeface="Times New Roman"/>
                <a:cs typeface="Times New Roman"/>
              </a:rPr>
              <a:t>wedding guest to </a:t>
            </a:r>
            <a:r>
              <a:rPr dirty="0" sz="1450" spc="-5">
                <a:latin typeface="Times New Roman"/>
                <a:cs typeface="Times New Roman"/>
              </a:rPr>
              <a:t>be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gentleman. </a:t>
            </a:r>
            <a:r>
              <a:rPr dirty="0" sz="1450" spc="-30">
                <a:latin typeface="Times New Roman"/>
                <a:cs typeface="Times New Roman"/>
              </a:rPr>
              <a:t>Today </a:t>
            </a:r>
            <a:r>
              <a:rPr dirty="0" sz="1450" spc="-5">
                <a:latin typeface="Times New Roman"/>
                <a:cs typeface="Times New Roman"/>
              </a:rPr>
              <a:t>he </a:t>
            </a:r>
            <a:r>
              <a:rPr dirty="0" sz="1450" spc="-10">
                <a:latin typeface="Times New Roman"/>
                <a:cs typeface="Times New Roman"/>
              </a:rPr>
              <a:t>had fallen  altogether from these heights. He wore </a:t>
            </a:r>
            <a:r>
              <a:rPr dirty="0" sz="1450" spc="-5">
                <a:latin typeface="Times New Roman"/>
                <a:cs typeface="Times New Roman"/>
              </a:rPr>
              <a:t>a </a:t>
            </a:r>
            <a:r>
              <a:rPr dirty="0" sz="1450" spc="-10">
                <a:latin typeface="Times New Roman"/>
                <a:cs typeface="Times New Roman"/>
              </a:rPr>
              <a:t>flannel shirt </a:t>
            </a:r>
            <a:r>
              <a:rPr dirty="0" sz="1450" spc="-5">
                <a:latin typeface="Times New Roman"/>
                <a:cs typeface="Times New Roman"/>
              </a:rPr>
              <a:t>of </a:t>
            </a:r>
            <a:r>
              <a:rPr dirty="0" sz="1450" spc="-10">
                <a:latin typeface="Times New Roman"/>
                <a:cs typeface="Times New Roman"/>
              </a:rPr>
              <a:t>washed-out  </a:t>
            </a:r>
            <a:r>
              <a:rPr dirty="0" sz="1450" spc="-15">
                <a:latin typeface="Times New Roman"/>
                <a:cs typeface="Times New Roman"/>
              </a:rPr>
              <a:t>shepherd’s </a:t>
            </a:r>
            <a:r>
              <a:rPr dirty="0" sz="1450" spc="-10">
                <a:latin typeface="Times New Roman"/>
                <a:cs typeface="Times New Roman"/>
              </a:rPr>
              <a:t>tartan, and </a:t>
            </a:r>
            <a:r>
              <a:rPr dirty="0" sz="1450" spc="-5">
                <a:latin typeface="Times New Roman"/>
                <a:cs typeface="Times New Roman"/>
              </a:rPr>
              <a:t>a </a:t>
            </a:r>
            <a:r>
              <a:rPr dirty="0" sz="1450" spc="-10">
                <a:latin typeface="Times New Roman"/>
                <a:cs typeface="Times New Roman"/>
              </a:rPr>
              <a:t>suit </a:t>
            </a:r>
            <a:r>
              <a:rPr dirty="0" sz="1450" spc="-5">
                <a:latin typeface="Times New Roman"/>
                <a:cs typeface="Times New Roman"/>
              </a:rPr>
              <a:t>of </a:t>
            </a:r>
            <a:r>
              <a:rPr dirty="0" sz="1450" spc="-10">
                <a:latin typeface="Times New Roman"/>
                <a:cs typeface="Times New Roman"/>
              </a:rPr>
              <a:t>reddish tweeds, </a:t>
            </a:r>
            <a:r>
              <a:rPr dirty="0" sz="1450" spc="-5">
                <a:latin typeface="Times New Roman"/>
                <a:cs typeface="Times New Roman"/>
              </a:rPr>
              <a:t>of </a:t>
            </a:r>
            <a:r>
              <a:rPr dirty="0" sz="1450" spc="-10">
                <a:latin typeface="Times New Roman"/>
                <a:cs typeface="Times New Roman"/>
              </a:rPr>
              <a:t>the colour known to tailors  as ‘heather mixture’; his neckcloth was black, and tied loosely in </a:t>
            </a:r>
            <a:r>
              <a:rPr dirty="0" sz="1450" spc="-5">
                <a:latin typeface="Times New Roman"/>
                <a:cs typeface="Times New Roman"/>
              </a:rPr>
              <a:t>a </a:t>
            </a:r>
            <a:r>
              <a:rPr dirty="0" sz="1450" spc="-15">
                <a:latin typeface="Times New Roman"/>
                <a:cs typeface="Times New Roman"/>
              </a:rPr>
              <a:t>sailor’s  </a:t>
            </a:r>
            <a:r>
              <a:rPr dirty="0" sz="1450" spc="-5">
                <a:latin typeface="Times New Roman"/>
                <a:cs typeface="Times New Roman"/>
              </a:rPr>
              <a:t>knot; a </a:t>
            </a:r>
            <a:r>
              <a:rPr dirty="0" sz="1450" spc="-10">
                <a:latin typeface="Times New Roman"/>
                <a:cs typeface="Times New Roman"/>
              </a:rPr>
              <a:t>rusty ulster partly concealed these advantages; and his feet were shod  with rough walking boots. His hat was an old soft felt, which </a:t>
            </a:r>
            <a:r>
              <a:rPr dirty="0" sz="1450" spc="-5">
                <a:latin typeface="Times New Roman"/>
                <a:cs typeface="Times New Roman"/>
              </a:rPr>
              <a:t>he </a:t>
            </a:r>
            <a:r>
              <a:rPr dirty="0" sz="1450" spc="-10">
                <a:latin typeface="Times New Roman"/>
                <a:cs typeface="Times New Roman"/>
              </a:rPr>
              <a:t>removed with  </a:t>
            </a:r>
            <a:r>
              <a:rPr dirty="0" sz="1450" spc="-5">
                <a:latin typeface="Times New Roman"/>
                <a:cs typeface="Times New Roman"/>
              </a:rPr>
              <a:t>a </a:t>
            </a:r>
            <a:r>
              <a:rPr dirty="0" sz="1450" spc="-10">
                <a:latin typeface="Times New Roman"/>
                <a:cs typeface="Times New Roman"/>
              </a:rPr>
              <a:t>flourish as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entered.</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am, </a:t>
            </a:r>
            <a:r>
              <a:rPr dirty="0" sz="1450" spc="-20">
                <a:latin typeface="Times New Roman"/>
                <a:cs typeface="Times New Roman"/>
              </a:rPr>
              <a:t>William </a:t>
            </a:r>
            <a:r>
              <a:rPr dirty="0" sz="1450" spc="-10">
                <a:latin typeface="Times New Roman"/>
                <a:cs typeface="Times New Roman"/>
              </a:rPr>
              <a:t>Dent!’ </a:t>
            </a:r>
            <a:r>
              <a:rPr dirty="0" sz="1450" spc="-5">
                <a:latin typeface="Times New Roman"/>
                <a:cs typeface="Times New Roman"/>
              </a:rPr>
              <a:t>he </a:t>
            </a:r>
            <a:r>
              <a:rPr dirty="0" sz="1450" spc="-10">
                <a:latin typeface="Times New Roman"/>
                <a:cs typeface="Times New Roman"/>
              </a:rPr>
              <a:t>cried, and drawing from his pocket two little  wisps </a:t>
            </a:r>
            <a:r>
              <a:rPr dirty="0" sz="1450" spc="-5">
                <a:latin typeface="Times New Roman"/>
                <a:cs typeface="Times New Roman"/>
              </a:rPr>
              <a:t>of </a:t>
            </a:r>
            <a:r>
              <a:rPr dirty="0" sz="1450" spc="-10">
                <a:latin typeface="Times New Roman"/>
                <a:cs typeface="Times New Roman"/>
              </a:rPr>
              <a:t>reddish </a:t>
            </a:r>
            <a:r>
              <a:rPr dirty="0" sz="1450" spc="-20">
                <a:latin typeface="Times New Roman"/>
                <a:cs typeface="Times New Roman"/>
              </a:rPr>
              <a:t>hair, </a:t>
            </a:r>
            <a:r>
              <a:rPr dirty="0" sz="1450" spc="-5">
                <a:latin typeface="Times New Roman"/>
                <a:cs typeface="Times New Roman"/>
              </a:rPr>
              <a:t>he </a:t>
            </a:r>
            <a:r>
              <a:rPr dirty="0" sz="1450" spc="-10">
                <a:latin typeface="Times New Roman"/>
                <a:cs typeface="Times New Roman"/>
              </a:rPr>
              <a:t>held them to his cheeks like sidewhiskers and danced  about the studio with the filmy graces </a:t>
            </a:r>
            <a:r>
              <a:rPr dirty="0" sz="1450" spc="-5">
                <a:latin typeface="Times New Roman"/>
                <a:cs typeface="Times New Roman"/>
              </a:rPr>
              <a:t>of a</a:t>
            </a:r>
            <a:r>
              <a:rPr dirty="0" sz="1450" spc="35">
                <a:latin typeface="Times New Roman"/>
                <a:cs typeface="Times New Roman"/>
              </a:rPr>
              <a:t> </a:t>
            </a:r>
            <a:r>
              <a:rPr dirty="0" sz="1450" spc="-10">
                <a:latin typeface="Times New Roman"/>
                <a:cs typeface="Times New Roman"/>
              </a:rPr>
              <a:t>ballet-girl.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Pitman laughed </a:t>
            </a:r>
            <a:r>
              <a:rPr dirty="0" sz="1450" spc="-25">
                <a:latin typeface="Times New Roman"/>
                <a:cs typeface="Times New Roman"/>
              </a:rPr>
              <a:t>sadly. </a:t>
            </a:r>
            <a:r>
              <a:rPr dirty="0" sz="1450" spc="-10">
                <a:latin typeface="Times New Roman"/>
                <a:cs typeface="Times New Roman"/>
              </a:rPr>
              <a:t>‘I should never have known </a:t>
            </a:r>
            <a:r>
              <a:rPr dirty="0" sz="1450" spc="-5">
                <a:latin typeface="Times New Roman"/>
                <a:cs typeface="Times New Roman"/>
              </a:rPr>
              <a:t>you,’ </a:t>
            </a:r>
            <a:r>
              <a:rPr dirty="0" sz="1450" spc="-10">
                <a:latin typeface="Times New Roman"/>
                <a:cs typeface="Times New Roman"/>
              </a:rPr>
              <a:t>said</a:t>
            </a:r>
            <a:r>
              <a:rPr dirty="0" sz="1450" spc="-3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‘Nor were </a:t>
            </a:r>
            <a:r>
              <a:rPr dirty="0" sz="1450" spc="-5">
                <a:latin typeface="Times New Roman"/>
                <a:cs typeface="Times New Roman"/>
              </a:rPr>
              <a:t>you </a:t>
            </a:r>
            <a:r>
              <a:rPr dirty="0" sz="1450" spc="-10">
                <a:latin typeface="Times New Roman"/>
                <a:cs typeface="Times New Roman"/>
              </a:rPr>
              <a:t>intended </a:t>
            </a:r>
            <a:r>
              <a:rPr dirty="0" sz="1450" spc="-5">
                <a:latin typeface="Times New Roman"/>
                <a:cs typeface="Times New Roman"/>
              </a:rPr>
              <a:t>to,’ </a:t>
            </a:r>
            <a:r>
              <a:rPr dirty="0" sz="1450" spc="-10">
                <a:latin typeface="Times New Roman"/>
                <a:cs typeface="Times New Roman"/>
              </a:rPr>
              <a:t>returned Michael, replacing his false whiskers  in his pocket. ‘Now we must overhaul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wardrobe, and disguise  </a:t>
            </a:r>
            <a:r>
              <a:rPr dirty="0" sz="1450" spc="-5">
                <a:latin typeface="Times New Roman"/>
                <a:cs typeface="Times New Roman"/>
              </a:rPr>
              <a:t>you up </a:t>
            </a:r>
            <a:r>
              <a:rPr dirty="0" sz="1450" spc="-10">
                <a:latin typeface="Times New Roman"/>
                <a:cs typeface="Times New Roman"/>
              </a:rPr>
              <a:t>to the</a:t>
            </a:r>
            <a:r>
              <a:rPr dirty="0" sz="1450" spc="-5">
                <a:latin typeface="Times New Roman"/>
                <a:cs typeface="Times New Roman"/>
              </a:rPr>
              <a:t> </a:t>
            </a:r>
            <a:r>
              <a:rPr dirty="0" sz="1450" spc="-10">
                <a:latin typeface="Times New Roman"/>
                <a:cs typeface="Times New Roman"/>
              </a:rPr>
              <a:t>nines.’</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‘Disguise!’ cried the artist. ‘Must </a:t>
            </a:r>
            <a:r>
              <a:rPr dirty="0" sz="1450" spc="-5">
                <a:latin typeface="Times New Roman"/>
                <a:cs typeface="Times New Roman"/>
              </a:rPr>
              <a:t>I </a:t>
            </a:r>
            <a:r>
              <a:rPr dirty="0" sz="1450" spc="-10">
                <a:latin typeface="Times New Roman"/>
                <a:cs typeface="Times New Roman"/>
              </a:rPr>
              <a:t>indeed disguise myself. Has it come to  that?’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‘My dear creature,’ returned his companion, ‘disguise is the spice </a:t>
            </a:r>
            <a:r>
              <a:rPr dirty="0" sz="1450" spc="-5">
                <a:latin typeface="Times New Roman"/>
                <a:cs typeface="Times New Roman"/>
              </a:rPr>
              <a:t>of </a:t>
            </a:r>
            <a:r>
              <a:rPr dirty="0" sz="1450" spc="-10">
                <a:latin typeface="Times New Roman"/>
                <a:cs typeface="Times New Roman"/>
              </a:rPr>
              <a:t>life.  What is life, passionately exclaimed </a:t>
            </a:r>
            <a:r>
              <a:rPr dirty="0" sz="1450" spc="-5">
                <a:latin typeface="Times New Roman"/>
                <a:cs typeface="Times New Roman"/>
              </a:rPr>
              <a:t>a </a:t>
            </a:r>
            <a:r>
              <a:rPr dirty="0" sz="1450" spc="-10">
                <a:latin typeface="Times New Roman"/>
                <a:cs typeface="Times New Roman"/>
              </a:rPr>
              <a:t>French </a:t>
            </a:r>
            <a:r>
              <a:rPr dirty="0" sz="1450" spc="-15">
                <a:latin typeface="Times New Roman"/>
                <a:cs typeface="Times New Roman"/>
              </a:rPr>
              <a:t>philosopher, </a:t>
            </a:r>
            <a:r>
              <a:rPr dirty="0" sz="1450" spc="-10">
                <a:latin typeface="Times New Roman"/>
                <a:cs typeface="Times New Roman"/>
              </a:rPr>
              <a:t>without the  pleasures </a:t>
            </a:r>
            <a:r>
              <a:rPr dirty="0" sz="1450" spc="-5">
                <a:latin typeface="Times New Roman"/>
                <a:cs typeface="Times New Roman"/>
              </a:rPr>
              <a:t>of </a:t>
            </a:r>
            <a:r>
              <a:rPr dirty="0" sz="1450" spc="-10">
                <a:latin typeface="Times New Roman"/>
                <a:cs typeface="Times New Roman"/>
              </a:rPr>
              <a:t>disguise? </a:t>
            </a:r>
            <a:r>
              <a:rPr dirty="0" sz="1450" spc="-5">
                <a:latin typeface="Times New Roman"/>
                <a:cs typeface="Times New Roman"/>
              </a:rPr>
              <a:t>I </a:t>
            </a:r>
            <a:r>
              <a:rPr dirty="0" sz="1450" spc="-10">
                <a:latin typeface="Times New Roman"/>
                <a:cs typeface="Times New Roman"/>
              </a:rPr>
              <a:t>don’t say </a:t>
            </a:r>
            <a:r>
              <a:rPr dirty="0" sz="1450" spc="-30">
                <a:latin typeface="Times New Roman"/>
                <a:cs typeface="Times New Roman"/>
              </a:rPr>
              <a:t>it’s </a:t>
            </a:r>
            <a:r>
              <a:rPr dirty="0" sz="1450" spc="-10">
                <a:latin typeface="Times New Roman"/>
                <a:cs typeface="Times New Roman"/>
              </a:rPr>
              <a:t>always </a:t>
            </a:r>
            <a:r>
              <a:rPr dirty="0" sz="1450" spc="-5">
                <a:latin typeface="Times New Roman"/>
                <a:cs typeface="Times New Roman"/>
              </a:rPr>
              <a:t>good </a:t>
            </a:r>
            <a:r>
              <a:rPr dirty="0" sz="1450" spc="-10">
                <a:latin typeface="Times New Roman"/>
                <a:cs typeface="Times New Roman"/>
              </a:rPr>
              <a:t>taste, and </a:t>
            </a:r>
            <a:r>
              <a:rPr dirty="0" sz="1450" spc="-5">
                <a:latin typeface="Times New Roman"/>
                <a:cs typeface="Times New Roman"/>
              </a:rPr>
              <a:t>I </a:t>
            </a:r>
            <a:r>
              <a:rPr dirty="0" sz="1450" spc="-10">
                <a:latin typeface="Times New Roman"/>
                <a:cs typeface="Times New Roman"/>
              </a:rPr>
              <a:t>know </a:t>
            </a:r>
            <a:r>
              <a:rPr dirty="0" sz="1450" spc="-30">
                <a:latin typeface="Times New Roman"/>
                <a:cs typeface="Times New Roman"/>
              </a:rPr>
              <a:t>it’s  </a:t>
            </a:r>
            <a:r>
              <a:rPr dirty="0" sz="1450" spc="-10">
                <a:latin typeface="Times New Roman"/>
                <a:cs typeface="Times New Roman"/>
              </a:rPr>
              <a:t>unprofessional; </a:t>
            </a:r>
            <a:r>
              <a:rPr dirty="0" sz="1450" spc="-5">
                <a:latin typeface="Times New Roman"/>
                <a:cs typeface="Times New Roman"/>
              </a:rPr>
              <a:t>but </a:t>
            </a:r>
            <a:r>
              <a:rPr dirty="0" sz="1450" spc="-25">
                <a:latin typeface="Times New Roman"/>
                <a:cs typeface="Times New Roman"/>
              </a:rPr>
              <a:t>what’s </a:t>
            </a:r>
            <a:r>
              <a:rPr dirty="0" sz="1450" spc="-10">
                <a:latin typeface="Times New Roman"/>
                <a:cs typeface="Times New Roman"/>
              </a:rPr>
              <a:t>the </a:t>
            </a:r>
            <a:r>
              <a:rPr dirty="0" sz="1450" spc="-5">
                <a:latin typeface="Times New Roman"/>
                <a:cs typeface="Times New Roman"/>
              </a:rPr>
              <a:t>odds, </a:t>
            </a:r>
            <a:r>
              <a:rPr dirty="0" sz="1450" spc="-10">
                <a:latin typeface="Times New Roman"/>
                <a:cs typeface="Times New Roman"/>
              </a:rPr>
              <a:t>downhearted drawing-master? It has to  be. </a:t>
            </a:r>
            <a:r>
              <a:rPr dirty="0" sz="1450" spc="-70">
                <a:latin typeface="Times New Roman"/>
                <a:cs typeface="Times New Roman"/>
              </a:rPr>
              <a:t>We </a:t>
            </a:r>
            <a:r>
              <a:rPr dirty="0" sz="1450" spc="-10">
                <a:latin typeface="Times New Roman"/>
                <a:cs typeface="Times New Roman"/>
              </a:rPr>
              <a:t>have to leave </a:t>
            </a:r>
            <a:r>
              <a:rPr dirty="0" sz="1450" spc="-5">
                <a:latin typeface="Times New Roman"/>
                <a:cs typeface="Times New Roman"/>
              </a:rPr>
              <a:t>a </a:t>
            </a:r>
            <a:r>
              <a:rPr dirty="0" sz="1450" spc="-10">
                <a:latin typeface="Times New Roman"/>
                <a:cs typeface="Times New Roman"/>
              </a:rPr>
              <a:t>false impression </a:t>
            </a:r>
            <a:r>
              <a:rPr dirty="0" sz="1450" spc="-5">
                <a:latin typeface="Times New Roman"/>
                <a:cs typeface="Times New Roman"/>
              </a:rPr>
              <a:t>on </a:t>
            </a:r>
            <a:r>
              <a:rPr dirty="0" sz="1450" spc="-10">
                <a:latin typeface="Times New Roman"/>
                <a:cs typeface="Times New Roman"/>
              </a:rPr>
              <a:t>the minds </a:t>
            </a:r>
            <a:r>
              <a:rPr dirty="0" sz="1450" spc="-5">
                <a:latin typeface="Times New Roman"/>
                <a:cs typeface="Times New Roman"/>
              </a:rPr>
              <a:t>of </a:t>
            </a:r>
            <a:r>
              <a:rPr dirty="0" sz="1450" spc="-10">
                <a:latin typeface="Times New Roman"/>
                <a:cs typeface="Times New Roman"/>
              </a:rPr>
              <a:t>many persons, and in  particular </a:t>
            </a:r>
            <a:r>
              <a:rPr dirty="0" sz="1450" spc="-5">
                <a:latin typeface="Times New Roman"/>
                <a:cs typeface="Times New Roman"/>
              </a:rPr>
              <a:t>on </a:t>
            </a:r>
            <a:r>
              <a:rPr dirty="0" sz="1450" spc="-10">
                <a:latin typeface="Times New Roman"/>
                <a:cs typeface="Times New Roman"/>
              </a:rPr>
              <a:t>the mind </a:t>
            </a:r>
            <a:r>
              <a:rPr dirty="0" sz="1450" spc="-5">
                <a:latin typeface="Times New Roman"/>
                <a:cs typeface="Times New Roman"/>
              </a:rPr>
              <a:t>of </a:t>
            </a:r>
            <a:r>
              <a:rPr dirty="0" sz="1450" spc="-10">
                <a:latin typeface="Times New Roman"/>
                <a:cs typeface="Times New Roman"/>
              </a:rPr>
              <a:t>Mr Gideon Forsyth—the </a:t>
            </a:r>
            <a:r>
              <a:rPr dirty="0" sz="1450" spc="-5">
                <a:latin typeface="Times New Roman"/>
                <a:cs typeface="Times New Roman"/>
              </a:rPr>
              <a:t>young </a:t>
            </a:r>
            <a:r>
              <a:rPr dirty="0" sz="1450" spc="-10">
                <a:latin typeface="Times New Roman"/>
                <a:cs typeface="Times New Roman"/>
              </a:rPr>
              <a:t>gentleman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by  </a:t>
            </a:r>
            <a:r>
              <a:rPr dirty="0" sz="1450" spc="-10">
                <a:latin typeface="Times New Roman"/>
                <a:cs typeface="Times New Roman"/>
              </a:rPr>
              <a:t>sight—if </a:t>
            </a:r>
            <a:r>
              <a:rPr dirty="0" sz="1450" spc="-5">
                <a:latin typeface="Times New Roman"/>
                <a:cs typeface="Times New Roman"/>
              </a:rPr>
              <a:t>he </a:t>
            </a:r>
            <a:r>
              <a:rPr dirty="0" sz="1450" spc="-10">
                <a:latin typeface="Times New Roman"/>
                <a:cs typeface="Times New Roman"/>
              </a:rPr>
              <a:t>should have the bad taste to </a:t>
            </a:r>
            <a:r>
              <a:rPr dirty="0" sz="1450" spc="-5">
                <a:latin typeface="Times New Roman"/>
                <a:cs typeface="Times New Roman"/>
              </a:rPr>
              <a:t>be </a:t>
            </a:r>
            <a:r>
              <a:rPr dirty="0" sz="1450" spc="-10">
                <a:latin typeface="Times New Roman"/>
                <a:cs typeface="Times New Roman"/>
              </a:rPr>
              <a:t>at</a:t>
            </a:r>
            <a:r>
              <a:rPr dirty="0" sz="1450" spc="3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268605" marR="10160">
              <a:lnSpc>
                <a:spcPts val="2520"/>
              </a:lnSpc>
              <a:spcBef>
                <a:spcPts val="150"/>
              </a:spcBef>
            </a:pPr>
            <a:r>
              <a:rPr dirty="0" sz="1450" spc="-10">
                <a:latin typeface="Times New Roman"/>
                <a:cs typeface="Times New Roman"/>
              </a:rPr>
              <a:t>‘If </a:t>
            </a:r>
            <a:r>
              <a:rPr dirty="0" sz="1450" spc="-5">
                <a:latin typeface="Times New Roman"/>
                <a:cs typeface="Times New Roman"/>
              </a:rPr>
              <a:t>he be </a:t>
            </a:r>
            <a:r>
              <a:rPr dirty="0" sz="1450" spc="-10">
                <a:latin typeface="Times New Roman"/>
                <a:cs typeface="Times New Roman"/>
              </a:rPr>
              <a:t>at home?’ faltered the artist. ‘That would </a:t>
            </a:r>
            <a:r>
              <a:rPr dirty="0" sz="1450" spc="-5">
                <a:latin typeface="Times New Roman"/>
                <a:cs typeface="Times New Roman"/>
              </a:rPr>
              <a:t>be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all.’  </a:t>
            </a:r>
            <a:r>
              <a:rPr dirty="0" sz="1450" spc="-35">
                <a:latin typeface="Times New Roman"/>
                <a:cs typeface="Times New Roman"/>
              </a:rPr>
              <a:t>‘Won’t</a:t>
            </a:r>
            <a:r>
              <a:rPr dirty="0" sz="1450" spc="215">
                <a:latin typeface="Times New Roman"/>
                <a:cs typeface="Times New Roman"/>
              </a:rPr>
              <a:t> </a:t>
            </a:r>
            <a:r>
              <a:rPr dirty="0" sz="1450" spc="-10">
                <a:latin typeface="Times New Roman"/>
                <a:cs typeface="Times New Roman"/>
              </a:rPr>
              <a:t>matter</a:t>
            </a:r>
            <a:r>
              <a:rPr dirty="0" sz="1450" spc="220">
                <a:latin typeface="Times New Roman"/>
                <a:cs typeface="Times New Roman"/>
              </a:rPr>
              <a:t> </a:t>
            </a:r>
            <a:r>
              <a:rPr dirty="0" sz="1450" spc="-5">
                <a:latin typeface="Times New Roman"/>
                <a:cs typeface="Times New Roman"/>
              </a:rPr>
              <a:t>a</a:t>
            </a:r>
            <a:r>
              <a:rPr dirty="0" sz="1450" spc="215">
                <a:latin typeface="Times New Roman"/>
                <a:cs typeface="Times New Roman"/>
              </a:rPr>
              <a:t> </a:t>
            </a:r>
            <a:r>
              <a:rPr dirty="0" sz="1450" spc="-5">
                <a:latin typeface="Times New Roman"/>
                <a:cs typeface="Times New Roman"/>
              </a:rPr>
              <a:t>d—,’</a:t>
            </a:r>
            <a:r>
              <a:rPr dirty="0" sz="1450" spc="110">
                <a:latin typeface="Times New Roman"/>
                <a:cs typeface="Times New Roman"/>
              </a:rPr>
              <a:t> </a:t>
            </a:r>
            <a:r>
              <a:rPr dirty="0" sz="1450" spc="-10">
                <a:latin typeface="Times New Roman"/>
                <a:cs typeface="Times New Roman"/>
              </a:rPr>
              <a:t>returned</a:t>
            </a:r>
            <a:r>
              <a:rPr dirty="0" sz="1450" spc="220">
                <a:latin typeface="Times New Roman"/>
                <a:cs typeface="Times New Roman"/>
              </a:rPr>
              <a:t> </a:t>
            </a:r>
            <a:r>
              <a:rPr dirty="0" sz="1450" spc="-10">
                <a:latin typeface="Times New Roman"/>
                <a:cs typeface="Times New Roman"/>
              </a:rPr>
              <a:t>Michael</a:t>
            </a:r>
            <a:r>
              <a:rPr dirty="0" sz="1450" spc="220">
                <a:latin typeface="Times New Roman"/>
                <a:cs typeface="Times New Roman"/>
              </a:rPr>
              <a:t> </a:t>
            </a:r>
            <a:r>
              <a:rPr dirty="0" sz="1450" spc="-25">
                <a:latin typeface="Times New Roman"/>
                <a:cs typeface="Times New Roman"/>
              </a:rPr>
              <a:t>airily.</a:t>
            </a:r>
            <a:r>
              <a:rPr dirty="0" sz="1450" spc="215">
                <a:latin typeface="Times New Roman"/>
                <a:cs typeface="Times New Roman"/>
              </a:rPr>
              <a:t> </a:t>
            </a:r>
            <a:r>
              <a:rPr dirty="0" sz="1450" spc="-10">
                <a:latin typeface="Times New Roman"/>
                <a:cs typeface="Times New Roman"/>
              </a:rPr>
              <a:t>‘Let</a:t>
            </a:r>
            <a:r>
              <a:rPr dirty="0" sz="1450" spc="220">
                <a:latin typeface="Times New Roman"/>
                <a:cs typeface="Times New Roman"/>
              </a:rPr>
              <a:t> </a:t>
            </a:r>
            <a:r>
              <a:rPr dirty="0" sz="1450" spc="-10">
                <a:latin typeface="Times New Roman"/>
                <a:cs typeface="Times New Roman"/>
              </a:rPr>
              <a:t>me</a:t>
            </a:r>
            <a:r>
              <a:rPr dirty="0" sz="1450" spc="220">
                <a:latin typeface="Times New Roman"/>
                <a:cs typeface="Times New Roman"/>
              </a:rPr>
              <a:t> </a:t>
            </a:r>
            <a:r>
              <a:rPr dirty="0" sz="1450" spc="-10">
                <a:latin typeface="Times New Roman"/>
                <a:cs typeface="Times New Roman"/>
              </a:rPr>
              <a:t>see</a:t>
            </a:r>
            <a:r>
              <a:rPr dirty="0" sz="1450" spc="215">
                <a:latin typeface="Times New Roman"/>
                <a:cs typeface="Times New Roman"/>
              </a:rPr>
              <a:t> </a:t>
            </a:r>
            <a:r>
              <a:rPr dirty="0" sz="1450" spc="-5">
                <a:latin typeface="Times New Roman"/>
                <a:cs typeface="Times New Roman"/>
              </a:rPr>
              <a:t>your</a:t>
            </a:r>
            <a:r>
              <a:rPr dirty="0" sz="1450" spc="220">
                <a:latin typeface="Times New Roman"/>
                <a:cs typeface="Times New Roman"/>
              </a:rPr>
              <a:t> </a:t>
            </a:r>
            <a:r>
              <a:rPr dirty="0" sz="1450" spc="-10">
                <a:latin typeface="Times New Roman"/>
                <a:cs typeface="Times New Roman"/>
              </a:rPr>
              <a:t>clothes,</a:t>
            </a:r>
            <a:endParaRPr sz="1450">
              <a:latin typeface="Times New Roman"/>
              <a:cs typeface="Times New Roman"/>
            </a:endParaRPr>
          </a:p>
          <a:p>
            <a:pPr algn="just" marL="12700">
              <a:lnSpc>
                <a:spcPts val="1515"/>
              </a:lnSpc>
            </a:pPr>
            <a:r>
              <a:rPr dirty="0" sz="1450" spc="-10">
                <a:latin typeface="Times New Roman"/>
                <a:cs typeface="Times New Roman"/>
              </a:rPr>
              <a:t>and I’ll make </a:t>
            </a:r>
            <a:r>
              <a:rPr dirty="0" sz="1450" spc="-5">
                <a:latin typeface="Times New Roman"/>
                <a:cs typeface="Times New Roman"/>
              </a:rPr>
              <a:t>a </a:t>
            </a:r>
            <a:r>
              <a:rPr dirty="0" sz="1450" spc="-10">
                <a:latin typeface="Times New Roman"/>
                <a:cs typeface="Times New Roman"/>
              </a:rPr>
              <a:t>new man </a:t>
            </a:r>
            <a:r>
              <a:rPr dirty="0" sz="1450" spc="-5">
                <a:latin typeface="Times New Roman"/>
                <a:cs typeface="Times New Roman"/>
              </a:rPr>
              <a:t>of you </a:t>
            </a:r>
            <a:r>
              <a:rPr dirty="0" sz="1450" spc="-10">
                <a:latin typeface="Times New Roman"/>
                <a:cs typeface="Times New Roman"/>
              </a:rPr>
              <a:t>in </a:t>
            </a:r>
            <a:r>
              <a:rPr dirty="0" sz="1450" spc="-5">
                <a:latin typeface="Times New Roman"/>
                <a:cs typeface="Times New Roman"/>
              </a:rPr>
              <a:t>a</a:t>
            </a:r>
            <a:r>
              <a:rPr dirty="0" sz="1450" spc="20">
                <a:latin typeface="Times New Roman"/>
                <a:cs typeface="Times New Roman"/>
              </a:rPr>
              <a:t> </a:t>
            </a:r>
            <a:r>
              <a:rPr dirty="0" sz="1450" spc="-25">
                <a:latin typeface="Times New Roman"/>
                <a:cs typeface="Times New Roman"/>
              </a:rPr>
              <a:t>jiffy.’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In the bedroom, to which </a:t>
            </a:r>
            <a:r>
              <a:rPr dirty="0" sz="1450" spc="-5">
                <a:latin typeface="Times New Roman"/>
                <a:cs typeface="Times New Roman"/>
              </a:rPr>
              <a:t>he </a:t>
            </a:r>
            <a:r>
              <a:rPr dirty="0" sz="1450" spc="-10">
                <a:latin typeface="Times New Roman"/>
                <a:cs typeface="Times New Roman"/>
              </a:rPr>
              <a:t>was at once conducted, Michael examined  </a:t>
            </a:r>
            <a:r>
              <a:rPr dirty="0" sz="1450" spc="-20">
                <a:latin typeface="Times New Roman"/>
                <a:cs typeface="Times New Roman"/>
              </a:rPr>
              <a:t>Pitman’s </a:t>
            </a:r>
            <a:r>
              <a:rPr dirty="0" sz="1450" spc="-5">
                <a:latin typeface="Times New Roman"/>
                <a:cs typeface="Times New Roman"/>
              </a:rPr>
              <a:t>poor </a:t>
            </a:r>
            <a:r>
              <a:rPr dirty="0" sz="1450" spc="-10">
                <a:latin typeface="Times New Roman"/>
                <a:cs typeface="Times New Roman"/>
              </a:rPr>
              <a:t>and scanty wardrobe with </a:t>
            </a:r>
            <a:r>
              <a:rPr dirty="0" sz="1450" spc="-5">
                <a:latin typeface="Times New Roman"/>
                <a:cs typeface="Times New Roman"/>
              </a:rPr>
              <a:t>a </a:t>
            </a:r>
            <a:r>
              <a:rPr dirty="0" sz="1450" spc="-10">
                <a:latin typeface="Times New Roman"/>
                <a:cs typeface="Times New Roman"/>
              </a:rPr>
              <a:t>humorous eye, picked </a:t>
            </a:r>
            <a:r>
              <a:rPr dirty="0" sz="1450" spc="-5">
                <a:latin typeface="Times New Roman"/>
                <a:cs typeface="Times New Roman"/>
              </a:rPr>
              <a:t>out a </a:t>
            </a:r>
            <a:r>
              <a:rPr dirty="0" sz="1450" spc="-10">
                <a:latin typeface="Times New Roman"/>
                <a:cs typeface="Times New Roman"/>
              </a:rPr>
              <a:t>short  jacket </a:t>
            </a:r>
            <a:r>
              <a:rPr dirty="0" sz="1450" spc="-5">
                <a:latin typeface="Times New Roman"/>
                <a:cs typeface="Times New Roman"/>
              </a:rPr>
              <a:t>of </a:t>
            </a:r>
            <a:r>
              <a:rPr dirty="0" sz="1450" spc="-10">
                <a:latin typeface="Times New Roman"/>
                <a:cs typeface="Times New Roman"/>
              </a:rPr>
              <a:t>black alpaca, and presently added to that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summer trousers  which somehow took his fancy as incongruous. Then, with the garments in his  hand, </a:t>
            </a:r>
            <a:r>
              <a:rPr dirty="0" sz="1450" spc="-5">
                <a:latin typeface="Times New Roman"/>
                <a:cs typeface="Times New Roman"/>
              </a:rPr>
              <a:t>he </a:t>
            </a:r>
            <a:r>
              <a:rPr dirty="0" sz="1450" spc="-10">
                <a:latin typeface="Times New Roman"/>
                <a:cs typeface="Times New Roman"/>
              </a:rPr>
              <a:t>scrutinized the artist</a:t>
            </a:r>
            <a:r>
              <a:rPr dirty="0" sz="1450" spc="5">
                <a:latin typeface="Times New Roman"/>
                <a:cs typeface="Times New Roman"/>
              </a:rPr>
              <a:t> </a:t>
            </a:r>
            <a:r>
              <a:rPr dirty="0" sz="1450" spc="-20">
                <a:latin typeface="Times New Roman"/>
                <a:cs typeface="Times New Roman"/>
              </a:rPr>
              <a:t>closely.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don’t like that clerical </a:t>
            </a:r>
            <a:r>
              <a:rPr dirty="0" sz="1450" spc="-15">
                <a:latin typeface="Times New Roman"/>
                <a:cs typeface="Times New Roman"/>
              </a:rPr>
              <a:t>collar,’ </a:t>
            </a:r>
            <a:r>
              <a:rPr dirty="0" sz="1450" spc="-5">
                <a:latin typeface="Times New Roman"/>
                <a:cs typeface="Times New Roman"/>
              </a:rPr>
              <a:t>he </a:t>
            </a:r>
            <a:r>
              <a:rPr dirty="0" sz="1450" spc="-10">
                <a:latin typeface="Times New Roman"/>
                <a:cs typeface="Times New Roman"/>
              </a:rPr>
              <a:t>remarked. ‘Have </a:t>
            </a:r>
            <a:r>
              <a:rPr dirty="0" sz="1450" spc="-5">
                <a:latin typeface="Times New Roman"/>
                <a:cs typeface="Times New Roman"/>
              </a:rPr>
              <a:t>you </a:t>
            </a:r>
            <a:r>
              <a:rPr dirty="0" sz="1450" spc="-10">
                <a:latin typeface="Times New Roman"/>
                <a:cs typeface="Times New Roman"/>
              </a:rPr>
              <a:t>nothing</a:t>
            </a:r>
            <a:r>
              <a:rPr dirty="0" sz="1450" spc="-3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The professor </a:t>
            </a:r>
            <a:r>
              <a:rPr dirty="0" sz="1450" spc="-5">
                <a:latin typeface="Times New Roman"/>
                <a:cs typeface="Times New Roman"/>
              </a:rPr>
              <a:t>of </a:t>
            </a:r>
            <a:r>
              <a:rPr dirty="0" sz="1450" spc="-10">
                <a:latin typeface="Times New Roman"/>
                <a:cs typeface="Times New Roman"/>
              </a:rPr>
              <a:t>drawing pondered for </a:t>
            </a:r>
            <a:r>
              <a:rPr dirty="0" sz="1450" spc="-5">
                <a:latin typeface="Times New Roman"/>
                <a:cs typeface="Times New Roman"/>
              </a:rPr>
              <a:t>a </a:t>
            </a:r>
            <a:r>
              <a:rPr dirty="0" sz="1450" spc="-10">
                <a:latin typeface="Times New Roman"/>
                <a:cs typeface="Times New Roman"/>
              </a:rPr>
              <a:t>moment, and then brightened; ‘I  have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low-necked shirts,’ </a:t>
            </a:r>
            <a:r>
              <a:rPr dirty="0" sz="1450" spc="-5">
                <a:latin typeface="Times New Roman"/>
                <a:cs typeface="Times New Roman"/>
              </a:rPr>
              <a:t>he </a:t>
            </a:r>
            <a:r>
              <a:rPr dirty="0" sz="1450" spc="-10">
                <a:latin typeface="Times New Roman"/>
                <a:cs typeface="Times New Roman"/>
              </a:rPr>
              <a:t>said, ‘that </a:t>
            </a:r>
            <a:r>
              <a:rPr dirty="0" sz="1450" spc="-5">
                <a:latin typeface="Times New Roman"/>
                <a:cs typeface="Times New Roman"/>
              </a:rPr>
              <a:t>I </a:t>
            </a:r>
            <a:r>
              <a:rPr dirty="0" sz="1450" spc="-10">
                <a:latin typeface="Times New Roman"/>
                <a:cs typeface="Times New Roman"/>
              </a:rPr>
              <a:t>used to wear in Paris as </a:t>
            </a:r>
            <a:r>
              <a:rPr dirty="0" sz="1450" spc="-5">
                <a:latin typeface="Times New Roman"/>
                <a:cs typeface="Times New Roman"/>
              </a:rPr>
              <a:t>a  </a:t>
            </a:r>
            <a:r>
              <a:rPr dirty="0" sz="1450" spc="-10">
                <a:latin typeface="Times New Roman"/>
                <a:cs typeface="Times New Roman"/>
              </a:rPr>
              <a:t>student. They are rather</a:t>
            </a:r>
            <a:r>
              <a:rPr dirty="0" sz="1450" spc="5">
                <a:latin typeface="Times New Roman"/>
                <a:cs typeface="Times New Roman"/>
              </a:rPr>
              <a:t> </a:t>
            </a:r>
            <a:r>
              <a:rPr dirty="0" sz="1450" spc="-5">
                <a:latin typeface="Times New Roman"/>
                <a:cs typeface="Times New Roman"/>
              </a:rPr>
              <a:t>loud.’</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3774"/>
            <a:ext cx="5807710" cy="9424670"/>
          </a:xfrm>
          <a:prstGeom prst="rect">
            <a:avLst/>
          </a:prstGeom>
        </p:spPr>
        <p:txBody>
          <a:bodyPr wrap="square" lIns="0" tIns="114935" rIns="0" bIns="0" rtlCol="0" vert="horz">
            <a:spAutoFit/>
          </a:bodyPr>
          <a:lstStyle/>
          <a:p>
            <a:pPr marL="12700">
              <a:lnSpc>
                <a:spcPct val="100000"/>
              </a:lnSpc>
              <a:spcBef>
                <a:spcPts val="905"/>
              </a:spcBef>
            </a:pPr>
            <a:r>
              <a:rPr dirty="0" sz="1450" spc="-10">
                <a:latin typeface="Times New Roman"/>
                <a:cs typeface="Times New Roman"/>
              </a:rPr>
              <a:t>detail </a:t>
            </a:r>
            <a:r>
              <a:rPr dirty="0" sz="1450" spc="-5">
                <a:latin typeface="Times New Roman"/>
                <a:cs typeface="Times New Roman"/>
              </a:rPr>
              <a:t>of </a:t>
            </a:r>
            <a:r>
              <a:rPr dirty="0" sz="1450" spc="-10">
                <a:latin typeface="Times New Roman"/>
                <a:cs typeface="Times New Roman"/>
              </a:rPr>
              <a:t>its transactions, was enough to poison life for any</a:t>
            </a:r>
            <a:r>
              <a:rPr dirty="0" sz="1450" spc="80">
                <a:latin typeface="Times New Roman"/>
                <a:cs typeface="Times New Roman"/>
              </a:rPr>
              <a:t> </a:t>
            </a:r>
            <a:r>
              <a:rPr dirty="0" sz="1450" spc="-20">
                <a:latin typeface="Times New Roman"/>
                <a:cs typeface="Times New Roman"/>
              </a:rPr>
              <a:t>Finsbury.</a:t>
            </a:r>
            <a:endParaRPr sz="1450">
              <a:latin typeface="Times New Roman"/>
              <a:cs typeface="Times New Roman"/>
            </a:endParaRPr>
          </a:p>
          <a:p>
            <a:pPr algn="just" marL="12700" marR="5080" indent="255904">
              <a:lnSpc>
                <a:spcPts val="1730"/>
              </a:lnSpc>
              <a:spcBef>
                <a:spcPts val="870"/>
              </a:spcBef>
            </a:pPr>
            <a:r>
              <a:rPr dirty="0" sz="1450" spc="-20">
                <a:latin typeface="Times New Roman"/>
                <a:cs typeface="Times New Roman"/>
              </a:rPr>
              <a:t>Joseph’s </a:t>
            </a:r>
            <a:r>
              <a:rPr dirty="0" sz="1450" spc="-10">
                <a:latin typeface="Times New Roman"/>
                <a:cs typeface="Times New Roman"/>
              </a:rPr>
              <a:t>name was still over the </a:t>
            </a:r>
            <a:r>
              <a:rPr dirty="0" sz="1450" spc="-5">
                <a:latin typeface="Times New Roman"/>
                <a:cs typeface="Times New Roman"/>
              </a:rPr>
              <a:t>door; </a:t>
            </a:r>
            <a:r>
              <a:rPr dirty="0" sz="1450" spc="-10">
                <a:latin typeface="Times New Roman"/>
                <a:cs typeface="Times New Roman"/>
              </a:rPr>
              <a:t>it was </a:t>
            </a:r>
            <a:r>
              <a:rPr dirty="0" sz="1450" spc="-5">
                <a:latin typeface="Times New Roman"/>
                <a:cs typeface="Times New Roman"/>
              </a:rPr>
              <a:t>he </a:t>
            </a:r>
            <a:r>
              <a:rPr dirty="0" sz="1450" spc="-10">
                <a:latin typeface="Times New Roman"/>
                <a:cs typeface="Times New Roman"/>
              </a:rPr>
              <a:t>who still signed the  cheques; </a:t>
            </a:r>
            <a:r>
              <a:rPr dirty="0" sz="1450" spc="-5">
                <a:latin typeface="Times New Roman"/>
                <a:cs typeface="Times New Roman"/>
              </a:rPr>
              <a:t>but </a:t>
            </a:r>
            <a:r>
              <a:rPr dirty="0" sz="1450" spc="-10">
                <a:latin typeface="Times New Roman"/>
                <a:cs typeface="Times New Roman"/>
              </a:rPr>
              <a:t>this was only policy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Morris, and designed to  discourage other members </a:t>
            </a:r>
            <a:r>
              <a:rPr dirty="0" sz="1450" spc="-5">
                <a:latin typeface="Times New Roman"/>
                <a:cs typeface="Times New Roman"/>
              </a:rPr>
              <a:t>of </a:t>
            </a:r>
            <a:r>
              <a:rPr dirty="0" sz="1450" spc="-10">
                <a:latin typeface="Times New Roman"/>
                <a:cs typeface="Times New Roman"/>
              </a:rPr>
              <a:t>the tontine. In reality the business was entirely  his; and </a:t>
            </a:r>
            <a:r>
              <a:rPr dirty="0" sz="1450" spc="-5">
                <a:latin typeface="Times New Roman"/>
                <a:cs typeface="Times New Roman"/>
              </a:rPr>
              <a:t>he </a:t>
            </a:r>
            <a:r>
              <a:rPr dirty="0" sz="1450" spc="-10">
                <a:latin typeface="Times New Roman"/>
                <a:cs typeface="Times New Roman"/>
              </a:rPr>
              <a:t>found it an inheritance </a:t>
            </a:r>
            <a:r>
              <a:rPr dirty="0" sz="1450" spc="-5">
                <a:latin typeface="Times New Roman"/>
                <a:cs typeface="Times New Roman"/>
              </a:rPr>
              <a:t>of </a:t>
            </a:r>
            <a:r>
              <a:rPr dirty="0" sz="1450" spc="-10">
                <a:latin typeface="Times New Roman"/>
                <a:cs typeface="Times New Roman"/>
              </a:rPr>
              <a:t>sorrows. He tried to sell it, and the </a:t>
            </a:r>
            <a:r>
              <a:rPr dirty="0" sz="1450" spc="-15">
                <a:latin typeface="Times New Roman"/>
                <a:cs typeface="Times New Roman"/>
              </a:rPr>
              <a:t>offers  </a:t>
            </a:r>
            <a:r>
              <a:rPr dirty="0" sz="1450" spc="-5">
                <a:latin typeface="Times New Roman"/>
                <a:cs typeface="Times New Roman"/>
              </a:rPr>
              <a:t>he </a:t>
            </a:r>
            <a:r>
              <a:rPr dirty="0" sz="1450" spc="-10">
                <a:latin typeface="Times New Roman"/>
                <a:cs typeface="Times New Roman"/>
              </a:rPr>
              <a:t>received were quite </a:t>
            </a:r>
            <a:r>
              <a:rPr dirty="0" sz="1450" spc="-20">
                <a:latin typeface="Times New Roman"/>
                <a:cs typeface="Times New Roman"/>
              </a:rPr>
              <a:t>derisory. </a:t>
            </a:r>
            <a:r>
              <a:rPr dirty="0" sz="1450" spc="-10">
                <a:latin typeface="Times New Roman"/>
                <a:cs typeface="Times New Roman"/>
              </a:rPr>
              <a:t>He tried to extend it, and it was only the  liabilities </a:t>
            </a:r>
            <a:r>
              <a:rPr dirty="0" sz="1450" spc="-5">
                <a:latin typeface="Times New Roman"/>
                <a:cs typeface="Times New Roman"/>
              </a:rPr>
              <a:t>he </a:t>
            </a:r>
            <a:r>
              <a:rPr dirty="0" sz="1450" spc="-10">
                <a:latin typeface="Times New Roman"/>
                <a:cs typeface="Times New Roman"/>
              </a:rPr>
              <a:t>succeeded in extending; to restrict it, and it was only the profits  </a:t>
            </a:r>
            <a:r>
              <a:rPr dirty="0" sz="1450" spc="-5">
                <a:latin typeface="Times New Roman"/>
                <a:cs typeface="Times New Roman"/>
              </a:rPr>
              <a:t>he </a:t>
            </a:r>
            <a:r>
              <a:rPr dirty="0" sz="1450" spc="-10">
                <a:latin typeface="Times New Roman"/>
                <a:cs typeface="Times New Roman"/>
              </a:rPr>
              <a:t>managed to restrict. Nobody had ever made money </a:t>
            </a:r>
            <a:r>
              <a:rPr dirty="0" sz="1450" spc="-5">
                <a:latin typeface="Times New Roman"/>
                <a:cs typeface="Times New Roman"/>
              </a:rPr>
              <a:t>out of </a:t>
            </a:r>
            <a:r>
              <a:rPr dirty="0" sz="1450" spc="-10">
                <a:latin typeface="Times New Roman"/>
                <a:cs typeface="Times New Roman"/>
              </a:rPr>
              <a:t>that concern  except the capable Scot, who retired (after his discharge) to the neighbourhood  </a:t>
            </a:r>
            <a:r>
              <a:rPr dirty="0" sz="1450" spc="-5">
                <a:latin typeface="Times New Roman"/>
                <a:cs typeface="Times New Roman"/>
              </a:rPr>
              <a:t>of </a:t>
            </a:r>
            <a:r>
              <a:rPr dirty="0" sz="1450" spc="-15">
                <a:latin typeface="Times New Roman"/>
                <a:cs typeface="Times New Roman"/>
              </a:rPr>
              <a:t>Banff </a:t>
            </a:r>
            <a:r>
              <a:rPr dirty="0" sz="1450" spc="-10">
                <a:latin typeface="Times New Roman"/>
                <a:cs typeface="Times New Roman"/>
              </a:rPr>
              <a:t>and built </a:t>
            </a:r>
            <a:r>
              <a:rPr dirty="0" sz="1450" spc="-5">
                <a:latin typeface="Times New Roman"/>
                <a:cs typeface="Times New Roman"/>
              </a:rPr>
              <a:t>a </a:t>
            </a:r>
            <a:r>
              <a:rPr dirty="0" sz="1450" spc="-10">
                <a:latin typeface="Times New Roman"/>
                <a:cs typeface="Times New Roman"/>
              </a:rPr>
              <a:t>castle with his profits. The memory </a:t>
            </a:r>
            <a:r>
              <a:rPr dirty="0" sz="1450" spc="-5">
                <a:latin typeface="Times New Roman"/>
                <a:cs typeface="Times New Roman"/>
              </a:rPr>
              <a:t>of </a:t>
            </a:r>
            <a:r>
              <a:rPr dirty="0" sz="1450" spc="-10">
                <a:latin typeface="Times New Roman"/>
                <a:cs typeface="Times New Roman"/>
              </a:rPr>
              <a:t>this fallacious  Caledonian Morris would revile </a:t>
            </a:r>
            <a:r>
              <a:rPr dirty="0" sz="1450" spc="-25">
                <a:latin typeface="Times New Roman"/>
                <a:cs typeface="Times New Roman"/>
              </a:rPr>
              <a:t>daily,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sat in the private </a:t>
            </a:r>
            <a:r>
              <a:rPr dirty="0" sz="1450" spc="-15">
                <a:latin typeface="Times New Roman"/>
                <a:cs typeface="Times New Roman"/>
              </a:rPr>
              <a:t>office </a:t>
            </a:r>
            <a:r>
              <a:rPr dirty="0" sz="1450" spc="-10">
                <a:latin typeface="Times New Roman"/>
                <a:cs typeface="Times New Roman"/>
              </a:rPr>
              <a:t>opening  his mail, with old Joseph at another table, sullenly awaiting orders, </a:t>
            </a:r>
            <a:r>
              <a:rPr dirty="0" sz="1450" spc="-5">
                <a:latin typeface="Times New Roman"/>
                <a:cs typeface="Times New Roman"/>
              </a:rPr>
              <a:t>or </a:t>
            </a:r>
            <a:r>
              <a:rPr dirty="0" sz="1450" spc="-10">
                <a:latin typeface="Times New Roman"/>
                <a:cs typeface="Times New Roman"/>
              </a:rPr>
              <a:t>savagely  affixing signatures to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what. And when the man </a:t>
            </a:r>
            <a:r>
              <a:rPr dirty="0" sz="1450" spc="-5">
                <a:latin typeface="Times New Roman"/>
                <a:cs typeface="Times New Roman"/>
              </a:rPr>
              <a:t>of </a:t>
            </a:r>
            <a:r>
              <a:rPr dirty="0" sz="1450" spc="-10">
                <a:latin typeface="Times New Roman"/>
                <a:cs typeface="Times New Roman"/>
              </a:rPr>
              <a:t>the heather  pushed cynicism so far as to send him the announcement </a:t>
            </a:r>
            <a:r>
              <a:rPr dirty="0" sz="1450" spc="-5">
                <a:latin typeface="Times New Roman"/>
                <a:cs typeface="Times New Roman"/>
              </a:rPr>
              <a:t>of </a:t>
            </a:r>
            <a:r>
              <a:rPr dirty="0" sz="1450" spc="-10">
                <a:latin typeface="Times New Roman"/>
                <a:cs typeface="Times New Roman"/>
              </a:rPr>
              <a:t>his second  marriage (to Davida, eldest daughter </a:t>
            </a:r>
            <a:r>
              <a:rPr dirty="0" sz="1450" spc="-5">
                <a:latin typeface="Times New Roman"/>
                <a:cs typeface="Times New Roman"/>
              </a:rPr>
              <a:t>of </a:t>
            </a:r>
            <a:r>
              <a:rPr dirty="0" sz="1450" spc="-10">
                <a:latin typeface="Times New Roman"/>
                <a:cs typeface="Times New Roman"/>
              </a:rPr>
              <a:t>the Revd. Alexander McCraw), it was  really supposed that Morris would have had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fit.</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Business hours, in the Finsbury leather trade, had been cut to the quick;  even </a:t>
            </a:r>
            <a:r>
              <a:rPr dirty="0" sz="1450" spc="-20">
                <a:latin typeface="Times New Roman"/>
                <a:cs typeface="Times New Roman"/>
              </a:rPr>
              <a:t>Morris’s </a:t>
            </a:r>
            <a:r>
              <a:rPr dirty="0" sz="1450" spc="-10">
                <a:latin typeface="Times New Roman"/>
                <a:cs typeface="Times New Roman"/>
              </a:rPr>
              <a:t>strong sense </a:t>
            </a:r>
            <a:r>
              <a:rPr dirty="0" sz="1450" spc="-5">
                <a:latin typeface="Times New Roman"/>
                <a:cs typeface="Times New Roman"/>
              </a:rPr>
              <a:t>of </a:t>
            </a:r>
            <a:r>
              <a:rPr dirty="0" sz="1450" spc="-10">
                <a:latin typeface="Times New Roman"/>
                <a:cs typeface="Times New Roman"/>
              </a:rPr>
              <a:t>duty to himself was </a:t>
            </a:r>
            <a:r>
              <a:rPr dirty="0" sz="1450" spc="-5">
                <a:latin typeface="Times New Roman"/>
                <a:cs typeface="Times New Roman"/>
              </a:rPr>
              <a:t>not </a:t>
            </a:r>
            <a:r>
              <a:rPr dirty="0" sz="1450" spc="-10">
                <a:latin typeface="Times New Roman"/>
                <a:cs typeface="Times New Roman"/>
              </a:rPr>
              <a:t>strong enough to dally  within those walls and under the shadow </a:t>
            </a:r>
            <a:r>
              <a:rPr dirty="0" sz="1450" spc="-5">
                <a:latin typeface="Times New Roman"/>
                <a:cs typeface="Times New Roman"/>
              </a:rPr>
              <a:t>of </a:t>
            </a:r>
            <a:r>
              <a:rPr dirty="0" sz="1450" spc="-10">
                <a:latin typeface="Times New Roman"/>
                <a:cs typeface="Times New Roman"/>
              </a:rPr>
              <a:t>that bankruptcy; and presently the  manager and the clerks would draw </a:t>
            </a:r>
            <a:r>
              <a:rPr dirty="0" sz="1450" spc="-5">
                <a:latin typeface="Times New Roman"/>
                <a:cs typeface="Times New Roman"/>
              </a:rPr>
              <a:t>a </a:t>
            </a:r>
            <a:r>
              <a:rPr dirty="0" sz="1450" spc="-10">
                <a:latin typeface="Times New Roman"/>
                <a:cs typeface="Times New Roman"/>
              </a:rPr>
              <a:t>long breath, and compose themselves for  another day </a:t>
            </a:r>
            <a:r>
              <a:rPr dirty="0" sz="1450" spc="-5">
                <a:latin typeface="Times New Roman"/>
                <a:cs typeface="Times New Roman"/>
              </a:rPr>
              <a:t>of </a:t>
            </a:r>
            <a:r>
              <a:rPr dirty="0" sz="1450" spc="-10">
                <a:latin typeface="Times New Roman"/>
                <a:cs typeface="Times New Roman"/>
              </a:rPr>
              <a:t>procrastination. Raw Haste, </a:t>
            </a:r>
            <a:r>
              <a:rPr dirty="0" sz="1450" spc="-5">
                <a:latin typeface="Times New Roman"/>
                <a:cs typeface="Times New Roman"/>
              </a:rPr>
              <a:t>on </a:t>
            </a:r>
            <a:r>
              <a:rPr dirty="0" sz="1450" spc="-10">
                <a:latin typeface="Times New Roman"/>
                <a:cs typeface="Times New Roman"/>
              </a:rPr>
              <a:t>the authority </a:t>
            </a:r>
            <a:r>
              <a:rPr dirty="0" sz="1450" spc="-5">
                <a:latin typeface="Times New Roman"/>
                <a:cs typeface="Times New Roman"/>
              </a:rPr>
              <a:t>of </a:t>
            </a:r>
            <a:r>
              <a:rPr dirty="0" sz="1450" spc="-10">
                <a:latin typeface="Times New Roman"/>
                <a:cs typeface="Times New Roman"/>
              </a:rPr>
              <a:t>my Lord  </a:t>
            </a:r>
            <a:r>
              <a:rPr dirty="0" sz="1450" spc="-20">
                <a:latin typeface="Times New Roman"/>
                <a:cs typeface="Times New Roman"/>
              </a:rPr>
              <a:t>Tennyson, </a:t>
            </a:r>
            <a:r>
              <a:rPr dirty="0" sz="1450" spc="-10">
                <a:latin typeface="Times New Roman"/>
                <a:cs typeface="Times New Roman"/>
              </a:rPr>
              <a:t>is half-sister to Delay; </a:t>
            </a:r>
            <a:r>
              <a:rPr dirty="0" sz="1450" spc="-5">
                <a:latin typeface="Times New Roman"/>
                <a:cs typeface="Times New Roman"/>
              </a:rPr>
              <a:t>but </a:t>
            </a:r>
            <a:r>
              <a:rPr dirty="0" sz="1450" spc="-10">
                <a:latin typeface="Times New Roman"/>
                <a:cs typeface="Times New Roman"/>
              </a:rPr>
              <a:t>the Business Habits are certainly her  uncles. Meanwhile, the leather merchant would lead his living investment  back to John Street like </a:t>
            </a:r>
            <a:r>
              <a:rPr dirty="0" sz="1450" spc="-5">
                <a:latin typeface="Times New Roman"/>
                <a:cs typeface="Times New Roman"/>
              </a:rPr>
              <a:t>a puppy dog; </a:t>
            </a:r>
            <a:r>
              <a:rPr dirty="0" sz="1450" spc="-10">
                <a:latin typeface="Times New Roman"/>
                <a:cs typeface="Times New Roman"/>
              </a:rPr>
              <a:t>and, having there immured him in the  hall, would depart for the day </a:t>
            </a:r>
            <a:r>
              <a:rPr dirty="0" sz="1450" spc="-5">
                <a:latin typeface="Times New Roman"/>
                <a:cs typeface="Times New Roman"/>
              </a:rPr>
              <a:t>on </a:t>
            </a:r>
            <a:r>
              <a:rPr dirty="0" sz="1450" spc="-10">
                <a:latin typeface="Times New Roman"/>
                <a:cs typeface="Times New Roman"/>
              </a:rPr>
              <a:t>the quest </a:t>
            </a:r>
            <a:r>
              <a:rPr dirty="0" sz="1450" spc="-5">
                <a:latin typeface="Times New Roman"/>
                <a:cs typeface="Times New Roman"/>
              </a:rPr>
              <a:t>of </a:t>
            </a:r>
            <a:r>
              <a:rPr dirty="0" sz="1450" spc="-10">
                <a:latin typeface="Times New Roman"/>
                <a:cs typeface="Times New Roman"/>
              </a:rPr>
              <a:t>seal rings, the only passion </a:t>
            </a:r>
            <a:r>
              <a:rPr dirty="0" sz="1450" spc="-5">
                <a:latin typeface="Times New Roman"/>
                <a:cs typeface="Times New Roman"/>
              </a:rPr>
              <a:t>of </a:t>
            </a:r>
            <a:r>
              <a:rPr dirty="0" sz="1450" spc="-10">
                <a:latin typeface="Times New Roman"/>
                <a:cs typeface="Times New Roman"/>
              </a:rPr>
              <a:t>his  life. Joseph had more than the vanity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had that </a:t>
            </a:r>
            <a:r>
              <a:rPr dirty="0" sz="1450" spc="-5">
                <a:latin typeface="Times New Roman"/>
                <a:cs typeface="Times New Roman"/>
              </a:rPr>
              <a:t>of </a:t>
            </a:r>
            <a:r>
              <a:rPr dirty="0" sz="1450" spc="-10">
                <a:latin typeface="Times New Roman"/>
                <a:cs typeface="Times New Roman"/>
              </a:rPr>
              <a:t>lecturers. He  owned </a:t>
            </a:r>
            <a:r>
              <a:rPr dirty="0" sz="1450" spc="-5">
                <a:latin typeface="Times New Roman"/>
                <a:cs typeface="Times New Roman"/>
              </a:rPr>
              <a:t>he </a:t>
            </a:r>
            <a:r>
              <a:rPr dirty="0" sz="1450" spc="-10">
                <a:latin typeface="Times New Roman"/>
                <a:cs typeface="Times New Roman"/>
              </a:rPr>
              <a:t>was in fault, although more sinned against (by the capable Scot)  than sinning; </a:t>
            </a:r>
            <a:r>
              <a:rPr dirty="0" sz="1450" spc="-5">
                <a:latin typeface="Times New Roman"/>
                <a:cs typeface="Times New Roman"/>
              </a:rPr>
              <a:t>but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steeped his hands in gore, </a:t>
            </a:r>
            <a:r>
              <a:rPr dirty="0" sz="1450" spc="-5">
                <a:latin typeface="Times New Roman"/>
                <a:cs typeface="Times New Roman"/>
              </a:rPr>
              <a:t>he </a:t>
            </a:r>
            <a:r>
              <a:rPr dirty="0" sz="1450" spc="-10">
                <a:latin typeface="Times New Roman"/>
                <a:cs typeface="Times New Roman"/>
              </a:rPr>
              <a:t>would still </a:t>
            </a:r>
            <a:r>
              <a:rPr dirty="0" sz="1450" spc="-5">
                <a:latin typeface="Times New Roman"/>
                <a:cs typeface="Times New Roman"/>
              </a:rPr>
              <a:t>not </a:t>
            </a:r>
            <a:r>
              <a:rPr dirty="0" sz="1450" spc="-10">
                <a:latin typeface="Times New Roman"/>
                <a:cs typeface="Times New Roman"/>
              </a:rPr>
              <a:t>deserve  to </a:t>
            </a:r>
            <a:r>
              <a:rPr dirty="0" sz="1450" spc="-5">
                <a:latin typeface="Times New Roman"/>
                <a:cs typeface="Times New Roman"/>
              </a:rPr>
              <a:t>be </a:t>
            </a:r>
            <a:r>
              <a:rPr dirty="0" sz="1450" spc="-10">
                <a:latin typeface="Times New Roman"/>
                <a:cs typeface="Times New Roman"/>
              </a:rPr>
              <a:t>thus dragged at the chariot-wheels </a:t>
            </a:r>
            <a:r>
              <a:rPr dirty="0" sz="1450" spc="-5">
                <a:latin typeface="Times New Roman"/>
                <a:cs typeface="Times New Roman"/>
              </a:rPr>
              <a:t>of a young </a:t>
            </a:r>
            <a:r>
              <a:rPr dirty="0" sz="1450" spc="-10">
                <a:latin typeface="Times New Roman"/>
                <a:cs typeface="Times New Roman"/>
              </a:rPr>
              <a:t>man, to sit </a:t>
            </a:r>
            <a:r>
              <a:rPr dirty="0" sz="1450" spc="-5">
                <a:latin typeface="Times New Roman"/>
                <a:cs typeface="Times New Roman"/>
              </a:rPr>
              <a:t>a </a:t>
            </a:r>
            <a:r>
              <a:rPr dirty="0" sz="1450" spc="-10">
                <a:latin typeface="Times New Roman"/>
                <a:cs typeface="Times New Roman"/>
              </a:rPr>
              <a:t>captive in the  halls </a:t>
            </a:r>
            <a:r>
              <a:rPr dirty="0" sz="1450" spc="-5">
                <a:latin typeface="Times New Roman"/>
                <a:cs typeface="Times New Roman"/>
              </a:rPr>
              <a:t>of </a:t>
            </a:r>
            <a:r>
              <a:rPr dirty="0" sz="1450" spc="-10">
                <a:latin typeface="Times New Roman"/>
                <a:cs typeface="Times New Roman"/>
              </a:rPr>
              <a:t>his own leather business, to </a:t>
            </a:r>
            <a:r>
              <a:rPr dirty="0" sz="1450" spc="-5">
                <a:latin typeface="Times New Roman"/>
                <a:cs typeface="Times New Roman"/>
              </a:rPr>
              <a:t>be </a:t>
            </a:r>
            <a:r>
              <a:rPr dirty="0" sz="1450" spc="-10">
                <a:latin typeface="Times New Roman"/>
                <a:cs typeface="Times New Roman"/>
              </a:rPr>
              <a:t>entertained with mortifying comments  </a:t>
            </a:r>
            <a:r>
              <a:rPr dirty="0" sz="1450" spc="-5">
                <a:latin typeface="Times New Roman"/>
                <a:cs typeface="Times New Roman"/>
              </a:rPr>
              <a:t>on </a:t>
            </a:r>
            <a:r>
              <a:rPr dirty="0" sz="1450" spc="-10">
                <a:latin typeface="Times New Roman"/>
                <a:cs typeface="Times New Roman"/>
              </a:rPr>
              <a:t>his whole career—to have his costume examined, his collar pulled </a:t>
            </a:r>
            <a:r>
              <a:rPr dirty="0" sz="1450" spc="-5">
                <a:latin typeface="Times New Roman"/>
                <a:cs typeface="Times New Roman"/>
              </a:rPr>
              <a:t>up, </a:t>
            </a:r>
            <a:r>
              <a:rPr dirty="0" sz="1450" spc="-10">
                <a:latin typeface="Times New Roman"/>
                <a:cs typeface="Times New Roman"/>
              </a:rPr>
              <a:t>the  presence </a:t>
            </a:r>
            <a:r>
              <a:rPr dirty="0" sz="1450" spc="-5">
                <a:latin typeface="Times New Roman"/>
                <a:cs typeface="Times New Roman"/>
              </a:rPr>
              <a:t>of </a:t>
            </a:r>
            <a:r>
              <a:rPr dirty="0" sz="1450" spc="-10">
                <a:latin typeface="Times New Roman"/>
                <a:cs typeface="Times New Roman"/>
              </a:rPr>
              <a:t>his mittens verified, and to </a:t>
            </a:r>
            <a:r>
              <a:rPr dirty="0" sz="1450" spc="-5">
                <a:latin typeface="Times New Roman"/>
                <a:cs typeface="Times New Roman"/>
              </a:rPr>
              <a:t>be </a:t>
            </a:r>
            <a:r>
              <a:rPr dirty="0" sz="1450" spc="-10">
                <a:latin typeface="Times New Roman"/>
                <a:cs typeface="Times New Roman"/>
              </a:rPr>
              <a:t>taken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brought </a:t>
            </a:r>
            <a:r>
              <a:rPr dirty="0" sz="1450" spc="-10">
                <a:latin typeface="Times New Roman"/>
                <a:cs typeface="Times New Roman"/>
              </a:rPr>
              <a:t>home in  </a:t>
            </a:r>
            <a:r>
              <a:rPr dirty="0" sz="1450" spc="-20">
                <a:latin typeface="Times New Roman"/>
                <a:cs typeface="Times New Roman"/>
              </a:rPr>
              <a:t>custody, </a:t>
            </a:r>
            <a:r>
              <a:rPr dirty="0" sz="1450" spc="-10">
                <a:latin typeface="Times New Roman"/>
                <a:cs typeface="Times New Roman"/>
              </a:rPr>
              <a:t>like an infant with </a:t>
            </a:r>
            <a:r>
              <a:rPr dirty="0" sz="1450" spc="-5">
                <a:latin typeface="Times New Roman"/>
                <a:cs typeface="Times New Roman"/>
              </a:rPr>
              <a:t>a </a:t>
            </a:r>
            <a:r>
              <a:rPr dirty="0" sz="1450" spc="-10">
                <a:latin typeface="Times New Roman"/>
                <a:cs typeface="Times New Roman"/>
              </a:rPr>
              <a:t>nurse. At the </a:t>
            </a:r>
            <a:r>
              <a:rPr dirty="0" sz="1450" spc="-5">
                <a:latin typeface="Times New Roman"/>
                <a:cs typeface="Times New Roman"/>
              </a:rPr>
              <a:t>thought of </a:t>
            </a:r>
            <a:r>
              <a:rPr dirty="0" sz="1450" spc="-10">
                <a:latin typeface="Times New Roman"/>
                <a:cs typeface="Times New Roman"/>
              </a:rPr>
              <a:t>it his soul would swell  with venom, and </a:t>
            </a:r>
            <a:r>
              <a:rPr dirty="0" sz="1450" spc="-5">
                <a:latin typeface="Times New Roman"/>
                <a:cs typeface="Times New Roman"/>
              </a:rPr>
              <a:t>he </a:t>
            </a:r>
            <a:r>
              <a:rPr dirty="0" sz="1450" spc="-10">
                <a:latin typeface="Times New Roman"/>
                <a:cs typeface="Times New Roman"/>
              </a:rPr>
              <a:t>would make haste to hang </a:t>
            </a:r>
            <a:r>
              <a:rPr dirty="0" sz="1450" spc="-5">
                <a:latin typeface="Times New Roman"/>
                <a:cs typeface="Times New Roman"/>
              </a:rPr>
              <a:t>up </a:t>
            </a:r>
            <a:r>
              <a:rPr dirty="0" sz="1450" spc="-10">
                <a:latin typeface="Times New Roman"/>
                <a:cs typeface="Times New Roman"/>
              </a:rPr>
              <a:t>his hat and coat and the  detested mittens, and slink upstairs to Julia and his notebooks. The drawing-  room at least was sacred from Morris; it belonged to the old man and the  </a:t>
            </a:r>
            <a:r>
              <a:rPr dirty="0" sz="1450" spc="-5">
                <a:latin typeface="Times New Roman"/>
                <a:cs typeface="Times New Roman"/>
              </a:rPr>
              <a:t>young </a:t>
            </a:r>
            <a:r>
              <a:rPr dirty="0" sz="1450" spc="-10">
                <a:latin typeface="Times New Roman"/>
                <a:cs typeface="Times New Roman"/>
              </a:rPr>
              <a:t>girl; it was there that she made her dresses; it was there that </a:t>
            </a:r>
            <a:r>
              <a:rPr dirty="0" sz="1450" spc="-5">
                <a:latin typeface="Times New Roman"/>
                <a:cs typeface="Times New Roman"/>
              </a:rPr>
              <a:t>he </a:t>
            </a:r>
            <a:r>
              <a:rPr dirty="0" sz="1450" spc="-10">
                <a:latin typeface="Times New Roman"/>
                <a:cs typeface="Times New Roman"/>
              </a:rPr>
              <a:t>inked  his spectacles over the registration </a:t>
            </a:r>
            <a:r>
              <a:rPr dirty="0" sz="1450" spc="-5">
                <a:latin typeface="Times New Roman"/>
                <a:cs typeface="Times New Roman"/>
              </a:rPr>
              <a:t>of </a:t>
            </a:r>
            <a:r>
              <a:rPr dirty="0" sz="1450" spc="-10">
                <a:latin typeface="Times New Roman"/>
                <a:cs typeface="Times New Roman"/>
              </a:rPr>
              <a:t>disconnected facts and the calculation </a:t>
            </a:r>
            <a:r>
              <a:rPr dirty="0" sz="1450" spc="-5">
                <a:latin typeface="Times New Roman"/>
                <a:cs typeface="Times New Roman"/>
              </a:rPr>
              <a:t>of  </a:t>
            </a:r>
            <a:r>
              <a:rPr dirty="0" sz="1450" spc="-10">
                <a:latin typeface="Times New Roman"/>
                <a:cs typeface="Times New Roman"/>
              </a:rPr>
              <a:t>insignificant statistics.</a:t>
            </a:r>
            <a:endParaRPr sz="1450">
              <a:latin typeface="Times New Roman"/>
              <a:cs typeface="Times New Roman"/>
            </a:endParaRPr>
          </a:p>
          <a:p>
            <a:pPr algn="just" marL="12700" marR="5715" indent="255904">
              <a:lnSpc>
                <a:spcPts val="1730"/>
              </a:lnSpc>
              <a:spcBef>
                <a:spcPts val="755"/>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would sometimes lament his connection with the tontine. ‘If it  were</a:t>
            </a:r>
            <a:r>
              <a:rPr dirty="0" sz="1450" spc="165">
                <a:latin typeface="Times New Roman"/>
                <a:cs typeface="Times New Roman"/>
              </a:rPr>
              <a:t> </a:t>
            </a:r>
            <a:r>
              <a:rPr dirty="0" sz="1450" spc="-5">
                <a:latin typeface="Times New Roman"/>
                <a:cs typeface="Times New Roman"/>
              </a:rPr>
              <a:t>not</a:t>
            </a:r>
            <a:r>
              <a:rPr dirty="0" sz="1450" spc="175">
                <a:latin typeface="Times New Roman"/>
                <a:cs typeface="Times New Roman"/>
              </a:rPr>
              <a:t> </a:t>
            </a:r>
            <a:r>
              <a:rPr dirty="0" sz="1450" spc="-10">
                <a:latin typeface="Times New Roman"/>
                <a:cs typeface="Times New Roman"/>
              </a:rPr>
              <a:t>for</a:t>
            </a:r>
            <a:r>
              <a:rPr dirty="0" sz="1450" spc="170">
                <a:latin typeface="Times New Roman"/>
                <a:cs typeface="Times New Roman"/>
              </a:rPr>
              <a:t> </a:t>
            </a:r>
            <a:r>
              <a:rPr dirty="0" sz="1450" spc="-10">
                <a:latin typeface="Times New Roman"/>
                <a:cs typeface="Times New Roman"/>
              </a:rPr>
              <a:t>that,’</a:t>
            </a:r>
            <a:r>
              <a:rPr dirty="0" sz="1450" spc="65">
                <a:latin typeface="Times New Roman"/>
                <a:cs typeface="Times New Roman"/>
              </a:rPr>
              <a:t> </a:t>
            </a:r>
            <a:r>
              <a:rPr dirty="0" sz="1450" spc="-5">
                <a:latin typeface="Times New Roman"/>
                <a:cs typeface="Times New Roman"/>
              </a:rPr>
              <a:t>he</a:t>
            </a:r>
            <a:r>
              <a:rPr dirty="0" sz="1450" spc="175">
                <a:latin typeface="Times New Roman"/>
                <a:cs typeface="Times New Roman"/>
              </a:rPr>
              <a:t> </a:t>
            </a:r>
            <a:r>
              <a:rPr dirty="0" sz="1450" spc="-10">
                <a:latin typeface="Times New Roman"/>
                <a:cs typeface="Times New Roman"/>
              </a:rPr>
              <a:t>cried</a:t>
            </a:r>
            <a:r>
              <a:rPr dirty="0" sz="1450" spc="170">
                <a:latin typeface="Times New Roman"/>
                <a:cs typeface="Times New Roman"/>
              </a:rPr>
              <a:t> </a:t>
            </a:r>
            <a:r>
              <a:rPr dirty="0" sz="1450" spc="-5">
                <a:latin typeface="Times New Roman"/>
                <a:cs typeface="Times New Roman"/>
              </a:rPr>
              <a:t>one</a:t>
            </a:r>
            <a:r>
              <a:rPr dirty="0" sz="1450" spc="175">
                <a:latin typeface="Times New Roman"/>
                <a:cs typeface="Times New Roman"/>
              </a:rPr>
              <a:t> </a:t>
            </a:r>
            <a:r>
              <a:rPr dirty="0" sz="1450" spc="-10">
                <a:latin typeface="Times New Roman"/>
                <a:cs typeface="Times New Roman"/>
              </a:rPr>
              <a:t>afternoon,</a:t>
            </a:r>
            <a:r>
              <a:rPr dirty="0" sz="1450" spc="170">
                <a:latin typeface="Times New Roman"/>
                <a:cs typeface="Times New Roman"/>
              </a:rPr>
              <a:t> </a:t>
            </a:r>
            <a:r>
              <a:rPr dirty="0" sz="1450" spc="-10">
                <a:latin typeface="Times New Roman"/>
                <a:cs typeface="Times New Roman"/>
              </a:rPr>
              <a:t>‘he</a:t>
            </a:r>
            <a:r>
              <a:rPr dirty="0" sz="1450" spc="175">
                <a:latin typeface="Times New Roman"/>
                <a:cs typeface="Times New Roman"/>
              </a:rPr>
              <a:t> </a:t>
            </a:r>
            <a:r>
              <a:rPr dirty="0" sz="1450" spc="-10">
                <a:latin typeface="Times New Roman"/>
                <a:cs typeface="Times New Roman"/>
              </a:rPr>
              <a:t>would</a:t>
            </a:r>
            <a:r>
              <a:rPr dirty="0" sz="1450" spc="170">
                <a:latin typeface="Times New Roman"/>
                <a:cs typeface="Times New Roman"/>
              </a:rPr>
              <a:t> </a:t>
            </a:r>
            <a:r>
              <a:rPr dirty="0" sz="1450" spc="-5">
                <a:latin typeface="Times New Roman"/>
                <a:cs typeface="Times New Roman"/>
              </a:rPr>
              <a:t>not</a:t>
            </a:r>
            <a:r>
              <a:rPr dirty="0" sz="1450" spc="175">
                <a:latin typeface="Times New Roman"/>
                <a:cs typeface="Times New Roman"/>
              </a:rPr>
              <a:t> </a:t>
            </a:r>
            <a:r>
              <a:rPr dirty="0" sz="1450" spc="-10">
                <a:latin typeface="Times New Roman"/>
                <a:cs typeface="Times New Roman"/>
              </a:rPr>
              <a:t>care</a:t>
            </a:r>
            <a:r>
              <a:rPr dirty="0" sz="1450" spc="175">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keep</a:t>
            </a:r>
            <a:r>
              <a:rPr dirty="0" sz="1450" spc="175">
                <a:latin typeface="Times New Roman"/>
                <a:cs typeface="Times New Roman"/>
              </a:rPr>
              <a:t> </a:t>
            </a:r>
            <a:r>
              <a:rPr dirty="0" sz="1450" spc="-10">
                <a:latin typeface="Times New Roman"/>
                <a:cs typeface="Times New Roman"/>
              </a:rPr>
              <a:t>me.</a:t>
            </a:r>
            <a:r>
              <a:rPr dirty="0" sz="1450" spc="17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 very thing!’ ejaculated Michael. </a:t>
            </a:r>
            <a:r>
              <a:rPr dirty="0" sz="1450" spc="-30">
                <a:latin typeface="Times New Roman"/>
                <a:cs typeface="Times New Roman"/>
              </a:rPr>
              <a:t>‘You’ll </a:t>
            </a:r>
            <a:r>
              <a:rPr dirty="0" sz="1450" spc="-10">
                <a:latin typeface="Times New Roman"/>
                <a:cs typeface="Times New Roman"/>
              </a:rPr>
              <a:t>look perfectly </a:t>
            </a:r>
            <a:r>
              <a:rPr dirty="0" sz="1450" spc="-20">
                <a:latin typeface="Times New Roman"/>
                <a:cs typeface="Times New Roman"/>
              </a:rPr>
              <a:t>beastly. </a:t>
            </a:r>
            <a:r>
              <a:rPr dirty="0" sz="1450" spc="-10">
                <a:latin typeface="Times New Roman"/>
                <a:cs typeface="Times New Roman"/>
              </a:rPr>
              <a:t>Here  are spats, </a:t>
            </a:r>
            <a:r>
              <a:rPr dirty="0" sz="1450" spc="-5">
                <a:latin typeface="Times New Roman"/>
                <a:cs typeface="Times New Roman"/>
              </a:rPr>
              <a:t>too,’ he </a:t>
            </a:r>
            <a:r>
              <a:rPr dirty="0" sz="1450" spc="-10">
                <a:latin typeface="Times New Roman"/>
                <a:cs typeface="Times New Roman"/>
              </a:rPr>
              <a:t>continued, drawing forth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those offensive little  gaiters. ‘Must have spats! And now </a:t>
            </a:r>
            <a:r>
              <a:rPr dirty="0" sz="1450" spc="-5">
                <a:latin typeface="Times New Roman"/>
                <a:cs typeface="Times New Roman"/>
              </a:rPr>
              <a:t>you </a:t>
            </a:r>
            <a:r>
              <a:rPr dirty="0" sz="1450" spc="-10">
                <a:latin typeface="Times New Roman"/>
                <a:cs typeface="Times New Roman"/>
              </a:rPr>
              <a:t>jump into these, and whistle </a:t>
            </a:r>
            <a:r>
              <a:rPr dirty="0" sz="1450" spc="-5">
                <a:latin typeface="Times New Roman"/>
                <a:cs typeface="Times New Roman"/>
              </a:rPr>
              <a:t>a </a:t>
            </a:r>
            <a:r>
              <a:rPr dirty="0" sz="1450" spc="-10">
                <a:latin typeface="Times New Roman"/>
                <a:cs typeface="Times New Roman"/>
              </a:rPr>
              <a:t>tune at  the window for (say) three-quarters </a:t>
            </a:r>
            <a:r>
              <a:rPr dirty="0" sz="1450" spc="-5">
                <a:latin typeface="Times New Roman"/>
                <a:cs typeface="Times New Roman"/>
              </a:rPr>
              <a:t>of </a:t>
            </a:r>
            <a:r>
              <a:rPr dirty="0" sz="1450" spc="-10">
                <a:latin typeface="Times New Roman"/>
                <a:cs typeface="Times New Roman"/>
              </a:rPr>
              <a:t>an </a:t>
            </a:r>
            <a:r>
              <a:rPr dirty="0" sz="1450" spc="-25">
                <a:latin typeface="Times New Roman"/>
                <a:cs typeface="Times New Roman"/>
              </a:rPr>
              <a:t>hour. </a:t>
            </a:r>
            <a:r>
              <a:rPr dirty="0" sz="1450" spc="-10">
                <a:latin typeface="Times New Roman"/>
                <a:cs typeface="Times New Roman"/>
              </a:rPr>
              <a:t>After that </a:t>
            </a:r>
            <a:r>
              <a:rPr dirty="0" sz="1450" spc="-5">
                <a:latin typeface="Times New Roman"/>
                <a:cs typeface="Times New Roman"/>
              </a:rPr>
              <a:t>you </a:t>
            </a:r>
            <a:r>
              <a:rPr dirty="0" sz="1450" spc="-10">
                <a:latin typeface="Times New Roman"/>
                <a:cs typeface="Times New Roman"/>
              </a:rPr>
              <a:t>can rejoin me </a:t>
            </a:r>
            <a:r>
              <a:rPr dirty="0" sz="1450" spc="-5">
                <a:latin typeface="Times New Roman"/>
                <a:cs typeface="Times New Roman"/>
              </a:rPr>
              <a:t>on  </a:t>
            </a:r>
            <a:r>
              <a:rPr dirty="0" sz="1450" spc="-10">
                <a:latin typeface="Times New Roman"/>
                <a:cs typeface="Times New Roman"/>
              </a:rPr>
              <a:t>the field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glory.’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So saying, Michael returned to the studio. It was the morning </a:t>
            </a:r>
            <a:r>
              <a:rPr dirty="0" sz="1450" spc="-5">
                <a:latin typeface="Times New Roman"/>
                <a:cs typeface="Times New Roman"/>
              </a:rPr>
              <a:t>of </a:t>
            </a:r>
            <a:r>
              <a:rPr dirty="0" sz="1450" spc="-10">
                <a:latin typeface="Times New Roman"/>
                <a:cs typeface="Times New Roman"/>
              </a:rPr>
              <a:t>the  easterly gale; the wind blew shrilly among the statues in the garden, and drove  the rain </a:t>
            </a:r>
            <a:r>
              <a:rPr dirty="0" sz="1450" spc="-5">
                <a:latin typeface="Times New Roman"/>
                <a:cs typeface="Times New Roman"/>
              </a:rPr>
              <a:t>upon </a:t>
            </a:r>
            <a:r>
              <a:rPr dirty="0" sz="1450" spc="-10">
                <a:latin typeface="Times New Roman"/>
                <a:cs typeface="Times New Roman"/>
              </a:rPr>
              <a:t>the skylight in the studio ceiling; and at about the same moment  </a:t>
            </a:r>
            <a:r>
              <a:rPr dirty="0" sz="1450" spc="-5">
                <a:latin typeface="Times New Roman"/>
                <a:cs typeface="Times New Roman"/>
              </a:rPr>
              <a:t>of </a:t>
            </a:r>
            <a:r>
              <a:rPr dirty="0" sz="1450" spc="-10">
                <a:latin typeface="Times New Roman"/>
                <a:cs typeface="Times New Roman"/>
              </a:rPr>
              <a:t>the time when Morris attacked the hundredth version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uncle’s  </a:t>
            </a:r>
            <a:r>
              <a:rPr dirty="0" sz="1450" spc="-10">
                <a:latin typeface="Times New Roman"/>
                <a:cs typeface="Times New Roman"/>
              </a:rPr>
              <a:t>signature in </a:t>
            </a:r>
            <a:r>
              <a:rPr dirty="0" sz="1450" spc="-20">
                <a:latin typeface="Times New Roman"/>
                <a:cs typeface="Times New Roman"/>
              </a:rPr>
              <a:t>Bloomsbury, </a:t>
            </a:r>
            <a:r>
              <a:rPr dirty="0" sz="1450" spc="-10">
                <a:latin typeface="Times New Roman"/>
                <a:cs typeface="Times New Roman"/>
              </a:rPr>
              <a:t>Michael, in Chelsea, began to rip the wires </a:t>
            </a:r>
            <a:r>
              <a:rPr dirty="0" sz="1450" spc="-5">
                <a:latin typeface="Times New Roman"/>
                <a:cs typeface="Times New Roman"/>
              </a:rPr>
              <a:t>out of </a:t>
            </a:r>
            <a:r>
              <a:rPr dirty="0" sz="1450" spc="-10">
                <a:latin typeface="Times New Roman"/>
                <a:cs typeface="Times New Roman"/>
              </a:rPr>
              <a:t>the  Broadwood grand.</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Three-quarters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later Pitman was admitted, to find the closet-  </a:t>
            </a:r>
            <a:r>
              <a:rPr dirty="0" sz="1450" spc="-5">
                <a:latin typeface="Times New Roman"/>
                <a:cs typeface="Times New Roman"/>
              </a:rPr>
              <a:t>door </a:t>
            </a:r>
            <a:r>
              <a:rPr dirty="0" sz="1450" spc="-10">
                <a:latin typeface="Times New Roman"/>
                <a:cs typeface="Times New Roman"/>
              </a:rPr>
              <a:t>standing open, the closet untenanted, and the piano discreetly</a:t>
            </a:r>
            <a:r>
              <a:rPr dirty="0" sz="1450" spc="90">
                <a:latin typeface="Times New Roman"/>
                <a:cs typeface="Times New Roman"/>
              </a:rPr>
              <a:t> </a:t>
            </a:r>
            <a:r>
              <a:rPr dirty="0" sz="1450" spc="-10">
                <a:latin typeface="Times New Roman"/>
                <a:cs typeface="Times New Roman"/>
              </a:rPr>
              <a:t>shut.</a:t>
            </a:r>
            <a:endParaRPr sz="1450">
              <a:latin typeface="Times New Roman"/>
              <a:cs typeface="Times New Roman"/>
            </a:endParaRPr>
          </a:p>
          <a:p>
            <a:pPr algn="just" marL="12700" marR="6985" indent="255904">
              <a:lnSpc>
                <a:spcPts val="1730"/>
              </a:lnSpc>
              <a:spcBef>
                <a:spcPts val="790"/>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remarkably heavy instrument,’ observed Michael, and turned to  consider his </a:t>
            </a:r>
            <a:r>
              <a:rPr dirty="0" sz="1450" spc="-20">
                <a:latin typeface="Times New Roman"/>
                <a:cs typeface="Times New Roman"/>
              </a:rPr>
              <a:t>friend’s </a:t>
            </a:r>
            <a:r>
              <a:rPr dirty="0" sz="1450" spc="-10">
                <a:latin typeface="Times New Roman"/>
                <a:cs typeface="Times New Roman"/>
              </a:rPr>
              <a:t>disguise. </a:t>
            </a:r>
            <a:r>
              <a:rPr dirty="0" sz="1450" spc="-45">
                <a:latin typeface="Times New Roman"/>
                <a:cs typeface="Times New Roman"/>
              </a:rPr>
              <a:t>‘You </a:t>
            </a:r>
            <a:r>
              <a:rPr dirty="0" sz="1450" spc="-10">
                <a:latin typeface="Times New Roman"/>
                <a:cs typeface="Times New Roman"/>
              </a:rPr>
              <a:t>must shave </a:t>
            </a:r>
            <a:r>
              <a:rPr dirty="0" sz="1450" spc="-15">
                <a:latin typeface="Times New Roman"/>
                <a:cs typeface="Times New Roman"/>
              </a:rPr>
              <a:t>off </a:t>
            </a:r>
            <a:r>
              <a:rPr dirty="0" sz="1450" spc="-10">
                <a:latin typeface="Times New Roman"/>
                <a:cs typeface="Times New Roman"/>
              </a:rPr>
              <a:t>that beard </a:t>
            </a:r>
            <a:r>
              <a:rPr dirty="0" sz="1450" spc="-5">
                <a:latin typeface="Times New Roman"/>
                <a:cs typeface="Times New Roman"/>
              </a:rPr>
              <a:t>of </a:t>
            </a:r>
            <a:r>
              <a:rPr dirty="0" sz="1450" spc="-10">
                <a:latin typeface="Times New Roman"/>
                <a:cs typeface="Times New Roman"/>
              </a:rPr>
              <a:t>yours,’ </a:t>
            </a:r>
            <a:r>
              <a:rPr dirty="0" sz="1450" spc="-5">
                <a:latin typeface="Times New Roman"/>
                <a:cs typeface="Times New Roman"/>
              </a:rPr>
              <a:t>he  </a:t>
            </a:r>
            <a:r>
              <a:rPr dirty="0" sz="1450" spc="-10">
                <a:latin typeface="Times New Roman"/>
                <a:cs typeface="Times New Roman"/>
              </a:rPr>
              <a:t>said.</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‘My beard!’ cried Pitman. ‘I cannot shave my beard. </a:t>
            </a:r>
            <a:r>
              <a:rPr dirty="0" sz="1450" spc="-5">
                <a:latin typeface="Times New Roman"/>
                <a:cs typeface="Times New Roman"/>
              </a:rPr>
              <a:t>I </a:t>
            </a:r>
            <a:r>
              <a:rPr dirty="0" sz="1450" spc="-10">
                <a:latin typeface="Times New Roman"/>
                <a:cs typeface="Times New Roman"/>
              </a:rPr>
              <a:t>cannot tamper with  my appearance—my principals would object. They hold very strong views as  to the appearance </a:t>
            </a:r>
            <a:r>
              <a:rPr dirty="0" sz="1450" spc="-5">
                <a:latin typeface="Times New Roman"/>
                <a:cs typeface="Times New Roman"/>
              </a:rPr>
              <a:t>of </a:t>
            </a:r>
            <a:r>
              <a:rPr dirty="0" sz="1450" spc="-10">
                <a:latin typeface="Times New Roman"/>
                <a:cs typeface="Times New Roman"/>
              </a:rPr>
              <a:t>the professors—young ladies are considered so romantic.  My beard was regarded as quite </a:t>
            </a:r>
            <a:r>
              <a:rPr dirty="0" sz="1450" spc="-5">
                <a:latin typeface="Times New Roman"/>
                <a:cs typeface="Times New Roman"/>
              </a:rPr>
              <a:t>a </a:t>
            </a:r>
            <a:r>
              <a:rPr dirty="0" sz="1450" spc="-10">
                <a:latin typeface="Times New Roman"/>
                <a:cs typeface="Times New Roman"/>
              </a:rPr>
              <a:t>feature when </a:t>
            </a:r>
            <a:r>
              <a:rPr dirty="0" sz="1450" spc="-5">
                <a:latin typeface="Times New Roman"/>
                <a:cs typeface="Times New Roman"/>
              </a:rPr>
              <a:t>I </a:t>
            </a:r>
            <a:r>
              <a:rPr dirty="0" sz="1450" spc="-10">
                <a:latin typeface="Times New Roman"/>
                <a:cs typeface="Times New Roman"/>
              </a:rPr>
              <a:t>went about the place. It was  regarded,’ said the artist, with rising </a:t>
            </a:r>
            <a:r>
              <a:rPr dirty="0" sz="1450" spc="-15">
                <a:latin typeface="Times New Roman"/>
                <a:cs typeface="Times New Roman"/>
              </a:rPr>
              <a:t>colour, </a:t>
            </a:r>
            <a:r>
              <a:rPr dirty="0" sz="1450" spc="-10">
                <a:latin typeface="Times New Roman"/>
                <a:cs typeface="Times New Roman"/>
              </a:rPr>
              <a:t>‘it was regarded as</a:t>
            </a:r>
            <a:r>
              <a:rPr dirty="0" sz="1450" spc="30">
                <a:latin typeface="Times New Roman"/>
                <a:cs typeface="Times New Roman"/>
              </a:rPr>
              <a:t> </a:t>
            </a:r>
            <a:r>
              <a:rPr dirty="0" sz="1450" spc="-10">
                <a:latin typeface="Times New Roman"/>
                <a:cs typeface="Times New Roman"/>
              </a:rPr>
              <a:t>unbecoming.’</a:t>
            </a:r>
            <a:endParaRPr sz="1450">
              <a:latin typeface="Times New Roman"/>
              <a:cs typeface="Times New Roman"/>
            </a:endParaRPr>
          </a:p>
          <a:p>
            <a:pPr algn="just" marL="12700" marR="5080" indent="255904">
              <a:lnSpc>
                <a:spcPts val="1730"/>
              </a:lnSpc>
              <a:spcBef>
                <a:spcPts val="715"/>
              </a:spcBef>
            </a:pPr>
            <a:r>
              <a:rPr dirty="0" sz="1450" spc="-45">
                <a:latin typeface="Times New Roman"/>
                <a:cs typeface="Times New Roman"/>
              </a:rPr>
              <a:t>‘You </a:t>
            </a:r>
            <a:r>
              <a:rPr dirty="0" sz="1450" spc="-10">
                <a:latin typeface="Times New Roman"/>
                <a:cs typeface="Times New Roman"/>
              </a:rPr>
              <a:t>can let it grow again,’ returned Michael, ‘and then you’ll </a:t>
            </a:r>
            <a:r>
              <a:rPr dirty="0" sz="1450" spc="-5">
                <a:latin typeface="Times New Roman"/>
                <a:cs typeface="Times New Roman"/>
              </a:rPr>
              <a:t>be </a:t>
            </a:r>
            <a:r>
              <a:rPr dirty="0" sz="1450" spc="-10">
                <a:latin typeface="Times New Roman"/>
                <a:cs typeface="Times New Roman"/>
              </a:rPr>
              <a:t>so  precious ugly that they’ll raise </a:t>
            </a:r>
            <a:r>
              <a:rPr dirty="0" sz="1450" spc="-5">
                <a:latin typeface="Times New Roman"/>
                <a:cs typeface="Times New Roman"/>
              </a:rPr>
              <a:t>your</a:t>
            </a:r>
            <a:r>
              <a:rPr dirty="0" sz="1450" spc="20">
                <a:latin typeface="Times New Roman"/>
                <a:cs typeface="Times New Roman"/>
              </a:rPr>
              <a:t> </a:t>
            </a:r>
            <a:r>
              <a:rPr dirty="0" sz="1450" spc="-20">
                <a:latin typeface="Times New Roman"/>
                <a:cs typeface="Times New Roman"/>
              </a:rPr>
              <a:t>salary.’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don’t want to </a:t>
            </a:r>
            <a:r>
              <a:rPr dirty="0" sz="1450" spc="-5">
                <a:latin typeface="Times New Roman"/>
                <a:cs typeface="Times New Roman"/>
              </a:rPr>
              <a:t>be </a:t>
            </a:r>
            <a:r>
              <a:rPr dirty="0" sz="1450" spc="-25">
                <a:latin typeface="Times New Roman"/>
                <a:cs typeface="Times New Roman"/>
              </a:rPr>
              <a:t>ugly,’ </a:t>
            </a:r>
            <a:r>
              <a:rPr dirty="0" sz="1450" spc="-10">
                <a:latin typeface="Times New Roman"/>
                <a:cs typeface="Times New Roman"/>
              </a:rPr>
              <a:t>cried the</a:t>
            </a:r>
            <a:r>
              <a:rPr dirty="0" sz="1450" spc="-65">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algn="just" marL="12700" marR="5715" indent="255904">
              <a:lnSpc>
                <a:spcPts val="1730"/>
              </a:lnSpc>
              <a:spcBef>
                <a:spcPts val="850"/>
              </a:spcBef>
            </a:pPr>
            <a:r>
              <a:rPr dirty="0" sz="1450" spc="-15">
                <a:latin typeface="Times New Roman"/>
                <a:cs typeface="Times New Roman"/>
              </a:rPr>
              <a:t>‘Don’t </a:t>
            </a:r>
            <a:r>
              <a:rPr dirty="0" sz="1450" spc="-5">
                <a:latin typeface="Times New Roman"/>
                <a:cs typeface="Times New Roman"/>
              </a:rPr>
              <a:t>be </a:t>
            </a:r>
            <a:r>
              <a:rPr dirty="0" sz="1450" spc="-10">
                <a:latin typeface="Times New Roman"/>
                <a:cs typeface="Times New Roman"/>
              </a:rPr>
              <a:t>an ass,’ said Michael, who hated beards and was delighted to  destroy one. </a:t>
            </a:r>
            <a:r>
              <a:rPr dirty="0" sz="1450" spc="-15">
                <a:latin typeface="Times New Roman"/>
                <a:cs typeface="Times New Roman"/>
              </a:rPr>
              <a:t>‘Off </a:t>
            </a:r>
            <a:r>
              <a:rPr dirty="0" sz="1450" spc="-10">
                <a:latin typeface="Times New Roman"/>
                <a:cs typeface="Times New Roman"/>
              </a:rPr>
              <a:t>with it like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‘Of course, if </a:t>
            </a:r>
            <a:r>
              <a:rPr dirty="0" sz="1450" spc="-5">
                <a:latin typeface="Times New Roman"/>
                <a:cs typeface="Times New Roman"/>
              </a:rPr>
              <a:t>you </a:t>
            </a:r>
            <a:r>
              <a:rPr dirty="0" sz="1450" spc="-10">
                <a:latin typeface="Times New Roman"/>
                <a:cs typeface="Times New Roman"/>
              </a:rPr>
              <a:t>insist,’ said Pitman; and then </a:t>
            </a:r>
            <a:r>
              <a:rPr dirty="0" sz="1450" spc="-5">
                <a:latin typeface="Times New Roman"/>
                <a:cs typeface="Times New Roman"/>
              </a:rPr>
              <a:t>he </a:t>
            </a:r>
            <a:r>
              <a:rPr dirty="0" sz="1450" spc="-10">
                <a:latin typeface="Times New Roman"/>
                <a:cs typeface="Times New Roman"/>
              </a:rPr>
              <a:t>sighed, fetched some  </a:t>
            </a:r>
            <a:r>
              <a:rPr dirty="0" sz="1450" spc="-5">
                <a:latin typeface="Times New Roman"/>
                <a:cs typeface="Times New Roman"/>
              </a:rPr>
              <a:t>hot </a:t>
            </a:r>
            <a:r>
              <a:rPr dirty="0" sz="1450" spc="-10">
                <a:latin typeface="Times New Roman"/>
                <a:cs typeface="Times New Roman"/>
              </a:rPr>
              <a:t>water from the kitchen, and setting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upon </a:t>
            </a:r>
            <a:r>
              <a:rPr dirty="0" sz="1450" spc="-10">
                <a:latin typeface="Times New Roman"/>
                <a:cs typeface="Times New Roman"/>
              </a:rPr>
              <a:t>his easel, first clipped his  beard with scissors and then shaved his chin. He could </a:t>
            </a:r>
            <a:r>
              <a:rPr dirty="0" sz="1450" spc="-5">
                <a:latin typeface="Times New Roman"/>
                <a:cs typeface="Times New Roman"/>
              </a:rPr>
              <a:t>not </a:t>
            </a:r>
            <a:r>
              <a:rPr dirty="0" sz="1450" spc="-10">
                <a:latin typeface="Times New Roman"/>
                <a:cs typeface="Times New Roman"/>
              </a:rPr>
              <a:t>conceal from  himself, as </a:t>
            </a:r>
            <a:r>
              <a:rPr dirty="0" sz="1450" spc="-5">
                <a:latin typeface="Times New Roman"/>
                <a:cs typeface="Times New Roman"/>
              </a:rPr>
              <a:t>he </a:t>
            </a:r>
            <a:r>
              <a:rPr dirty="0" sz="1450" spc="-10">
                <a:latin typeface="Times New Roman"/>
                <a:cs typeface="Times New Roman"/>
              </a:rPr>
              <a:t>regarded the result, that his last claims to manhood had been  sacrificed, </a:t>
            </a:r>
            <a:r>
              <a:rPr dirty="0" sz="1450" spc="-5">
                <a:latin typeface="Times New Roman"/>
                <a:cs typeface="Times New Roman"/>
              </a:rPr>
              <a:t>but </a:t>
            </a:r>
            <a:r>
              <a:rPr dirty="0" sz="1450" spc="-10">
                <a:latin typeface="Times New Roman"/>
                <a:cs typeface="Times New Roman"/>
              </a:rPr>
              <a:t>Michael seemed</a:t>
            </a:r>
            <a:r>
              <a:rPr dirty="0" sz="1450">
                <a:latin typeface="Times New Roman"/>
                <a:cs typeface="Times New Roman"/>
              </a:rPr>
              <a:t> </a:t>
            </a:r>
            <a:r>
              <a:rPr dirty="0" sz="1450" spc="-10">
                <a:latin typeface="Times New Roman"/>
                <a:cs typeface="Times New Roman"/>
              </a:rPr>
              <a:t>delighted.</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‘A new man, </a:t>
            </a:r>
            <a:r>
              <a:rPr dirty="0" sz="1450" spc="-5">
                <a:latin typeface="Times New Roman"/>
                <a:cs typeface="Times New Roman"/>
              </a:rPr>
              <a:t>I </a:t>
            </a:r>
            <a:r>
              <a:rPr dirty="0" sz="1450" spc="-10">
                <a:latin typeface="Times New Roman"/>
                <a:cs typeface="Times New Roman"/>
              </a:rPr>
              <a:t>declare!’ </a:t>
            </a:r>
            <a:r>
              <a:rPr dirty="0" sz="1450" spc="-5">
                <a:latin typeface="Times New Roman"/>
                <a:cs typeface="Times New Roman"/>
              </a:rPr>
              <a:t>he </a:t>
            </a:r>
            <a:r>
              <a:rPr dirty="0" sz="1450" spc="-10">
                <a:latin typeface="Times New Roman"/>
                <a:cs typeface="Times New Roman"/>
              </a:rPr>
              <a:t>cried. ‘When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the windowglass  spectacles </a:t>
            </a:r>
            <a:r>
              <a:rPr dirty="0" sz="1450" spc="-5">
                <a:latin typeface="Times New Roman"/>
                <a:cs typeface="Times New Roman"/>
              </a:rPr>
              <a:t>I </a:t>
            </a:r>
            <a:r>
              <a:rPr dirty="0" sz="1450" spc="-10">
                <a:latin typeface="Times New Roman"/>
                <a:cs typeface="Times New Roman"/>
              </a:rPr>
              <a:t>have in my pocket, you’ll </a:t>
            </a:r>
            <a:r>
              <a:rPr dirty="0" sz="1450" spc="-5">
                <a:latin typeface="Times New Roman"/>
                <a:cs typeface="Times New Roman"/>
              </a:rPr>
              <a:t>be </a:t>
            </a:r>
            <a:r>
              <a:rPr dirty="0" sz="1450" spc="-10">
                <a:latin typeface="Times New Roman"/>
                <a:cs typeface="Times New Roman"/>
              </a:rPr>
              <a:t>the beau-ideal </a:t>
            </a:r>
            <a:r>
              <a:rPr dirty="0" sz="1450" spc="-5">
                <a:latin typeface="Times New Roman"/>
                <a:cs typeface="Times New Roman"/>
              </a:rPr>
              <a:t>of a </a:t>
            </a:r>
            <a:r>
              <a:rPr dirty="0" sz="1450" spc="-10">
                <a:latin typeface="Times New Roman"/>
                <a:cs typeface="Times New Roman"/>
              </a:rPr>
              <a:t>French  commercial </a:t>
            </a:r>
            <a:r>
              <a:rPr dirty="0" sz="1450" spc="-15">
                <a:latin typeface="Times New Roman"/>
                <a:cs typeface="Times New Roman"/>
              </a:rPr>
              <a:t>traveller.’</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Pitman did </a:t>
            </a:r>
            <a:r>
              <a:rPr dirty="0" sz="1450" spc="-5">
                <a:latin typeface="Times New Roman"/>
                <a:cs typeface="Times New Roman"/>
              </a:rPr>
              <a:t>not </a:t>
            </a:r>
            <a:r>
              <a:rPr dirty="0" sz="1450" spc="-25">
                <a:latin typeface="Times New Roman"/>
                <a:cs typeface="Times New Roman"/>
              </a:rPr>
              <a:t>reply, </a:t>
            </a:r>
            <a:r>
              <a:rPr dirty="0" sz="1450" spc="-5">
                <a:latin typeface="Times New Roman"/>
                <a:cs typeface="Times New Roman"/>
              </a:rPr>
              <a:t>but </a:t>
            </a:r>
            <a:r>
              <a:rPr dirty="0" sz="1450" spc="-10">
                <a:latin typeface="Times New Roman"/>
                <a:cs typeface="Times New Roman"/>
              </a:rPr>
              <a:t>continued to gaze disconsolately </a:t>
            </a:r>
            <a:r>
              <a:rPr dirty="0" sz="1450" spc="-5">
                <a:latin typeface="Times New Roman"/>
                <a:cs typeface="Times New Roman"/>
              </a:rPr>
              <a:t>on </a:t>
            </a:r>
            <a:r>
              <a:rPr dirty="0" sz="1450" spc="-10">
                <a:latin typeface="Times New Roman"/>
                <a:cs typeface="Times New Roman"/>
              </a:rPr>
              <a:t>his image in  the glass.</a:t>
            </a:r>
            <a:endParaRPr sz="1450">
              <a:latin typeface="Times New Roman"/>
              <a:cs typeface="Times New Roman"/>
            </a:endParaRPr>
          </a:p>
          <a:p>
            <a:pPr algn="just" marL="12700" marR="9525" indent="255904">
              <a:lnSpc>
                <a:spcPts val="1730"/>
              </a:lnSpc>
              <a:spcBef>
                <a:spcPts val="720"/>
              </a:spcBef>
            </a:pPr>
            <a:r>
              <a:rPr dirty="0" sz="1450" spc="-10">
                <a:latin typeface="Times New Roman"/>
                <a:cs typeface="Times New Roman"/>
              </a:rPr>
              <a:t>‘Do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asked Michael, ‘what the Governor </a:t>
            </a:r>
            <a:r>
              <a:rPr dirty="0" sz="1450" spc="-5">
                <a:latin typeface="Times New Roman"/>
                <a:cs typeface="Times New Roman"/>
              </a:rPr>
              <a:t>of </a:t>
            </a:r>
            <a:r>
              <a:rPr dirty="0" sz="1450" spc="-10">
                <a:latin typeface="Times New Roman"/>
                <a:cs typeface="Times New Roman"/>
              </a:rPr>
              <a:t>South Carolina said  to</a:t>
            </a:r>
            <a:r>
              <a:rPr dirty="0" sz="1450" spc="13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Governor</a:t>
            </a:r>
            <a:r>
              <a:rPr dirty="0" sz="1450" spc="135">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North</a:t>
            </a:r>
            <a:r>
              <a:rPr dirty="0" sz="1450" spc="130">
                <a:latin typeface="Times New Roman"/>
                <a:cs typeface="Times New Roman"/>
              </a:rPr>
              <a:t> </a:t>
            </a:r>
            <a:r>
              <a:rPr dirty="0" sz="1450" spc="-10">
                <a:latin typeface="Times New Roman"/>
                <a:cs typeface="Times New Roman"/>
              </a:rPr>
              <a:t>Carolina?</a:t>
            </a:r>
            <a:r>
              <a:rPr dirty="0" sz="1450" spc="140">
                <a:latin typeface="Times New Roman"/>
                <a:cs typeface="Times New Roman"/>
              </a:rPr>
              <a:t> </a:t>
            </a:r>
            <a:r>
              <a:rPr dirty="0" sz="1450" spc="-25">
                <a:latin typeface="Times New Roman"/>
                <a:cs typeface="Times New Roman"/>
              </a:rPr>
              <a:t>“It’s</a:t>
            </a:r>
            <a:r>
              <a:rPr dirty="0" sz="1450" spc="145">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long</a:t>
            </a:r>
            <a:r>
              <a:rPr dirty="0" sz="1450" spc="130">
                <a:latin typeface="Times New Roman"/>
                <a:cs typeface="Times New Roman"/>
              </a:rPr>
              <a:t> </a:t>
            </a:r>
            <a:r>
              <a:rPr dirty="0" sz="1450" spc="-10">
                <a:latin typeface="Times New Roman"/>
                <a:cs typeface="Times New Roman"/>
              </a:rPr>
              <a:t>time</a:t>
            </a:r>
            <a:r>
              <a:rPr dirty="0" sz="1450" spc="135">
                <a:latin typeface="Times New Roman"/>
                <a:cs typeface="Times New Roman"/>
              </a:rPr>
              <a:t> </a:t>
            </a:r>
            <a:r>
              <a:rPr dirty="0" sz="1450" spc="-10">
                <a:latin typeface="Times New Roman"/>
                <a:cs typeface="Times New Roman"/>
              </a:rPr>
              <a:t>between</a:t>
            </a:r>
            <a:r>
              <a:rPr dirty="0" sz="1450" spc="140">
                <a:latin typeface="Times New Roman"/>
                <a:cs typeface="Times New Roman"/>
              </a:rPr>
              <a:t> </a:t>
            </a:r>
            <a:r>
              <a:rPr dirty="0" sz="1450" spc="-10">
                <a:latin typeface="Times New Roman"/>
                <a:cs typeface="Times New Roman"/>
              </a:rPr>
              <a:t>drinks,”</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075" cy="943927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observed that powerful thinker; and 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put your </a:t>
            </a:r>
            <a:r>
              <a:rPr dirty="0" sz="1450" spc="-10">
                <a:latin typeface="Times New Roman"/>
                <a:cs typeface="Times New Roman"/>
              </a:rPr>
              <a:t>hand into the top left-  hand pocket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ulster, </a:t>
            </a:r>
            <a:r>
              <a:rPr dirty="0" sz="1450" spc="-5">
                <a:latin typeface="Times New Roman"/>
                <a:cs typeface="Times New Roman"/>
              </a:rPr>
              <a:t>I </a:t>
            </a:r>
            <a:r>
              <a:rPr dirty="0" sz="1450" spc="-10">
                <a:latin typeface="Times New Roman"/>
                <a:cs typeface="Times New Roman"/>
              </a:rPr>
              <a:t>have an impression </a:t>
            </a:r>
            <a:r>
              <a:rPr dirty="0" sz="1450" spc="-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a </a:t>
            </a:r>
            <a:r>
              <a:rPr dirty="0" sz="1450" spc="-10">
                <a:latin typeface="Times New Roman"/>
                <a:cs typeface="Times New Roman"/>
              </a:rPr>
              <a:t>flask </a:t>
            </a:r>
            <a:r>
              <a:rPr dirty="0" sz="1450" spc="-5">
                <a:latin typeface="Times New Roman"/>
                <a:cs typeface="Times New Roman"/>
              </a:rPr>
              <a:t>of </a:t>
            </a:r>
            <a:r>
              <a:rPr dirty="0" sz="1450" spc="-20">
                <a:latin typeface="Times New Roman"/>
                <a:cs typeface="Times New Roman"/>
              </a:rPr>
              <a:t>brandy.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Pitman,’ </a:t>
            </a:r>
            <a:r>
              <a:rPr dirty="0" sz="1450" spc="-5">
                <a:latin typeface="Times New Roman"/>
                <a:cs typeface="Times New Roman"/>
              </a:rPr>
              <a:t>he </a:t>
            </a:r>
            <a:r>
              <a:rPr dirty="0" sz="1450" spc="-10">
                <a:latin typeface="Times New Roman"/>
                <a:cs typeface="Times New Roman"/>
              </a:rPr>
              <a:t>added, as </a:t>
            </a:r>
            <a:r>
              <a:rPr dirty="0" sz="1450" spc="-5">
                <a:latin typeface="Times New Roman"/>
                <a:cs typeface="Times New Roman"/>
              </a:rPr>
              <a:t>he </a:t>
            </a:r>
            <a:r>
              <a:rPr dirty="0" sz="1450" spc="-10">
                <a:latin typeface="Times New Roman"/>
                <a:cs typeface="Times New Roman"/>
              </a:rPr>
              <a:t>filled </a:t>
            </a:r>
            <a:r>
              <a:rPr dirty="0" sz="1450" spc="-5">
                <a:latin typeface="Times New Roman"/>
                <a:cs typeface="Times New Roman"/>
              </a:rPr>
              <a:t>out a </a:t>
            </a:r>
            <a:r>
              <a:rPr dirty="0" sz="1450" spc="-10">
                <a:latin typeface="Times New Roman"/>
                <a:cs typeface="Times New Roman"/>
              </a:rPr>
              <a:t>glass for each. ‘Now </a:t>
            </a:r>
            <a:r>
              <a:rPr dirty="0" sz="1450" spc="-5">
                <a:latin typeface="Times New Roman"/>
                <a:cs typeface="Times New Roman"/>
              </a:rPr>
              <a:t>you </a:t>
            </a:r>
            <a:r>
              <a:rPr dirty="0" sz="1450" spc="-10">
                <a:latin typeface="Times New Roman"/>
                <a:cs typeface="Times New Roman"/>
              </a:rPr>
              <a:t>will  give me news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The artist reached </a:t>
            </a:r>
            <a:r>
              <a:rPr dirty="0" sz="1450" spc="-5">
                <a:latin typeface="Times New Roman"/>
                <a:cs typeface="Times New Roman"/>
              </a:rPr>
              <a:t>out </a:t>
            </a:r>
            <a:r>
              <a:rPr dirty="0" sz="1450" spc="-10">
                <a:latin typeface="Times New Roman"/>
                <a:cs typeface="Times New Roman"/>
              </a:rPr>
              <a:t>his hand for the water-jug, </a:t>
            </a:r>
            <a:r>
              <a:rPr dirty="0" sz="1450" spc="-5">
                <a:latin typeface="Times New Roman"/>
                <a:cs typeface="Times New Roman"/>
              </a:rPr>
              <a:t>but </a:t>
            </a:r>
            <a:r>
              <a:rPr dirty="0" sz="1450" spc="-10">
                <a:latin typeface="Times New Roman"/>
                <a:cs typeface="Times New Roman"/>
              </a:rPr>
              <a:t>Michael arrested the  movement.</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‘Not if </a:t>
            </a:r>
            <a:r>
              <a:rPr dirty="0" sz="1450" spc="-5">
                <a:latin typeface="Times New Roman"/>
                <a:cs typeface="Times New Roman"/>
              </a:rPr>
              <a:t>you </a:t>
            </a:r>
            <a:r>
              <a:rPr dirty="0" sz="1450" spc="-10">
                <a:latin typeface="Times New Roman"/>
                <a:cs typeface="Times New Roman"/>
              </a:rPr>
              <a:t>went </a:t>
            </a:r>
            <a:r>
              <a:rPr dirty="0" sz="1450" spc="-5">
                <a:latin typeface="Times New Roman"/>
                <a:cs typeface="Times New Roman"/>
              </a:rPr>
              <a:t>upon your </a:t>
            </a:r>
            <a:r>
              <a:rPr dirty="0" sz="1450" spc="-10">
                <a:latin typeface="Times New Roman"/>
                <a:cs typeface="Times New Roman"/>
              </a:rPr>
              <a:t>knees!’ </a:t>
            </a:r>
            <a:r>
              <a:rPr dirty="0" sz="1450" spc="-5">
                <a:latin typeface="Times New Roman"/>
                <a:cs typeface="Times New Roman"/>
              </a:rPr>
              <a:t>he </a:t>
            </a:r>
            <a:r>
              <a:rPr dirty="0" sz="1450" spc="-10">
                <a:latin typeface="Times New Roman"/>
                <a:cs typeface="Times New Roman"/>
              </a:rPr>
              <a:t>cried. ‘This is the finest liqueur  brandy in Great</a:t>
            </a:r>
            <a:r>
              <a:rPr dirty="0" sz="1450">
                <a:latin typeface="Times New Roman"/>
                <a:cs typeface="Times New Roman"/>
              </a:rPr>
              <a:t> </a:t>
            </a:r>
            <a:r>
              <a:rPr dirty="0" sz="1450" spc="-10">
                <a:latin typeface="Times New Roman"/>
                <a:cs typeface="Times New Roman"/>
              </a:rPr>
              <a:t>Britain.’</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Pitman </a:t>
            </a:r>
            <a:r>
              <a:rPr dirty="0" sz="1450" spc="-5">
                <a:latin typeface="Times New Roman"/>
                <a:cs typeface="Times New Roman"/>
              </a:rPr>
              <a:t>put </a:t>
            </a:r>
            <a:r>
              <a:rPr dirty="0" sz="1450" spc="-10">
                <a:latin typeface="Times New Roman"/>
                <a:cs typeface="Times New Roman"/>
              </a:rPr>
              <a:t>his lips to it, set it down again, and</a:t>
            </a:r>
            <a:r>
              <a:rPr dirty="0" sz="1450" spc="50">
                <a:latin typeface="Times New Roman"/>
                <a:cs typeface="Times New Roman"/>
              </a:rPr>
              <a:t> </a:t>
            </a:r>
            <a:r>
              <a:rPr dirty="0" sz="1450" spc="-10">
                <a:latin typeface="Times New Roman"/>
                <a:cs typeface="Times New Roman"/>
              </a:rPr>
              <a:t>sighed.</a:t>
            </a:r>
            <a:endParaRPr sz="1450">
              <a:latin typeface="Times New Roman"/>
              <a:cs typeface="Times New Roman"/>
            </a:endParaRPr>
          </a:p>
          <a:p>
            <a:pPr algn="just" marL="12700" marR="6350" indent="255904">
              <a:lnSpc>
                <a:spcPts val="1730"/>
              </a:lnSpc>
              <a:spcBef>
                <a:spcPts val="844"/>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must say you’re the poorest companion for </a:t>
            </a:r>
            <a:r>
              <a:rPr dirty="0" sz="1450" spc="-5">
                <a:latin typeface="Times New Roman"/>
                <a:cs typeface="Times New Roman"/>
              </a:rPr>
              <a:t>a </a:t>
            </a:r>
            <a:r>
              <a:rPr dirty="0" sz="1450" spc="-10">
                <a:latin typeface="Times New Roman"/>
                <a:cs typeface="Times New Roman"/>
              </a:rPr>
              <a:t>holiday!’ cried  Michael. ‘If </a:t>
            </a:r>
            <a:r>
              <a:rPr dirty="0" sz="1450" spc="-25">
                <a:latin typeface="Times New Roman"/>
                <a:cs typeface="Times New Roman"/>
              </a:rPr>
              <a:t>that’s </a:t>
            </a:r>
            <a:r>
              <a:rPr dirty="0" sz="1450" spc="-10">
                <a:latin typeface="Times New Roman"/>
                <a:cs typeface="Times New Roman"/>
              </a:rPr>
              <a:t>all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of </a:t>
            </a:r>
            <a:r>
              <a:rPr dirty="0" sz="1450" spc="-20">
                <a:latin typeface="Times New Roman"/>
                <a:cs typeface="Times New Roman"/>
              </a:rPr>
              <a:t>brandy, </a:t>
            </a:r>
            <a:r>
              <a:rPr dirty="0" sz="1450" spc="-5">
                <a:latin typeface="Times New Roman"/>
                <a:cs typeface="Times New Roman"/>
              </a:rPr>
              <a:t>you </a:t>
            </a:r>
            <a:r>
              <a:rPr dirty="0" sz="1450" spc="-10">
                <a:latin typeface="Times New Roman"/>
                <a:cs typeface="Times New Roman"/>
              </a:rPr>
              <a:t>shall have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it; and  while </a:t>
            </a:r>
            <a:r>
              <a:rPr dirty="0" sz="1450" spc="-5">
                <a:latin typeface="Times New Roman"/>
                <a:cs typeface="Times New Roman"/>
              </a:rPr>
              <a:t>I </a:t>
            </a:r>
            <a:r>
              <a:rPr dirty="0" sz="1450" spc="-10">
                <a:latin typeface="Times New Roman"/>
                <a:cs typeface="Times New Roman"/>
              </a:rPr>
              <a:t>finish the flask, </a:t>
            </a:r>
            <a:r>
              <a:rPr dirty="0" sz="1450" spc="-5">
                <a:latin typeface="Times New Roman"/>
                <a:cs typeface="Times New Roman"/>
              </a:rPr>
              <a:t>you </a:t>
            </a:r>
            <a:r>
              <a:rPr dirty="0" sz="1450" spc="-10">
                <a:latin typeface="Times New Roman"/>
                <a:cs typeface="Times New Roman"/>
              </a:rPr>
              <a:t>may as well begin business. Come to think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‘I have made an abominable error: </a:t>
            </a:r>
            <a:r>
              <a:rPr dirty="0" sz="1450" spc="-5">
                <a:latin typeface="Times New Roman"/>
                <a:cs typeface="Times New Roman"/>
              </a:rPr>
              <a:t>you </a:t>
            </a:r>
            <a:r>
              <a:rPr dirty="0" sz="1450" spc="-10">
                <a:latin typeface="Times New Roman"/>
                <a:cs typeface="Times New Roman"/>
              </a:rPr>
              <a:t>should have ordered the  cart before </a:t>
            </a:r>
            <a:r>
              <a:rPr dirty="0" sz="1450" spc="-5">
                <a:latin typeface="Times New Roman"/>
                <a:cs typeface="Times New Roman"/>
              </a:rPr>
              <a:t>you </a:t>
            </a:r>
            <a:r>
              <a:rPr dirty="0" sz="1450" spc="-10">
                <a:latin typeface="Times New Roman"/>
                <a:cs typeface="Times New Roman"/>
              </a:rPr>
              <a:t>were disguised. </a:t>
            </a:r>
            <a:r>
              <a:rPr dirty="0" sz="1450" spc="-35">
                <a:latin typeface="Times New Roman"/>
                <a:cs typeface="Times New Roman"/>
              </a:rPr>
              <a:t>Why, </a:t>
            </a:r>
            <a:r>
              <a:rPr dirty="0" sz="1450" spc="-10">
                <a:latin typeface="Times New Roman"/>
                <a:cs typeface="Times New Roman"/>
              </a:rPr>
              <a:t>Pitman, what the </a:t>
            </a:r>
            <a:r>
              <a:rPr dirty="0" sz="1450" spc="-20">
                <a:latin typeface="Times New Roman"/>
                <a:cs typeface="Times New Roman"/>
              </a:rPr>
              <a:t>devil’s </a:t>
            </a:r>
            <a:r>
              <a:rPr dirty="0" sz="1450" spc="-10">
                <a:latin typeface="Times New Roman"/>
                <a:cs typeface="Times New Roman"/>
              </a:rPr>
              <a:t>the use </a:t>
            </a:r>
            <a:r>
              <a:rPr dirty="0" sz="1450" spc="-5">
                <a:latin typeface="Times New Roman"/>
                <a:cs typeface="Times New Roman"/>
              </a:rPr>
              <a:t>of you?  </a:t>
            </a:r>
            <a:r>
              <a:rPr dirty="0" sz="1450" spc="-10">
                <a:latin typeface="Times New Roman"/>
                <a:cs typeface="Times New Roman"/>
              </a:rPr>
              <a:t>why couldn’t </a:t>
            </a:r>
            <a:r>
              <a:rPr dirty="0" sz="1450" spc="-5">
                <a:latin typeface="Times New Roman"/>
                <a:cs typeface="Times New Roman"/>
              </a:rPr>
              <a:t>you </a:t>
            </a:r>
            <a:r>
              <a:rPr dirty="0" sz="1450" spc="-10">
                <a:latin typeface="Times New Roman"/>
                <a:cs typeface="Times New Roman"/>
              </a:rPr>
              <a:t>have reminded me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‘I never even knew there was </a:t>
            </a:r>
            <a:r>
              <a:rPr dirty="0" sz="1450" spc="-5">
                <a:latin typeface="Times New Roman"/>
                <a:cs typeface="Times New Roman"/>
              </a:rPr>
              <a:t>a </a:t>
            </a:r>
            <a:r>
              <a:rPr dirty="0" sz="1450" spc="-10">
                <a:latin typeface="Times New Roman"/>
                <a:cs typeface="Times New Roman"/>
              </a:rPr>
              <a:t>cart to </a:t>
            </a:r>
            <a:r>
              <a:rPr dirty="0" sz="1450" spc="-5">
                <a:latin typeface="Times New Roman"/>
                <a:cs typeface="Times New Roman"/>
              </a:rPr>
              <a:t>be </a:t>
            </a:r>
            <a:r>
              <a:rPr dirty="0" sz="1450" spc="-10">
                <a:latin typeface="Times New Roman"/>
                <a:cs typeface="Times New Roman"/>
              </a:rPr>
              <a:t>ordered,’ said the artist. ‘But </a:t>
            </a:r>
            <a:r>
              <a:rPr dirty="0" sz="1450" spc="-5">
                <a:latin typeface="Times New Roman"/>
                <a:cs typeface="Times New Roman"/>
              </a:rPr>
              <a:t>I  </a:t>
            </a:r>
            <a:r>
              <a:rPr dirty="0" sz="1450" spc="-10">
                <a:latin typeface="Times New Roman"/>
                <a:cs typeface="Times New Roman"/>
              </a:rPr>
              <a:t>can take </a:t>
            </a:r>
            <a:r>
              <a:rPr dirty="0" sz="1450" spc="-15">
                <a:latin typeface="Times New Roman"/>
                <a:cs typeface="Times New Roman"/>
              </a:rPr>
              <a:t>off </a:t>
            </a:r>
            <a:r>
              <a:rPr dirty="0" sz="1450" spc="-10">
                <a:latin typeface="Times New Roman"/>
                <a:cs typeface="Times New Roman"/>
              </a:rPr>
              <a:t>the disguise again,’ </a:t>
            </a:r>
            <a:r>
              <a:rPr dirty="0" sz="1450" spc="-5">
                <a:latin typeface="Times New Roman"/>
                <a:cs typeface="Times New Roman"/>
              </a:rPr>
              <a:t>he </a:t>
            </a:r>
            <a:r>
              <a:rPr dirty="0" sz="1450" spc="-10">
                <a:latin typeface="Times New Roman"/>
                <a:cs typeface="Times New Roman"/>
              </a:rPr>
              <a:t>suggested</a:t>
            </a:r>
            <a:r>
              <a:rPr dirty="0" sz="1450" spc="-70">
                <a:latin typeface="Times New Roman"/>
                <a:cs typeface="Times New Roman"/>
              </a:rPr>
              <a:t> </a:t>
            </a:r>
            <a:r>
              <a:rPr dirty="0" sz="1450" spc="-20">
                <a:latin typeface="Times New Roman"/>
                <a:cs typeface="Times New Roman"/>
              </a:rPr>
              <a:t>eagerly.</a:t>
            </a:r>
            <a:endParaRPr sz="1450">
              <a:latin typeface="Times New Roman"/>
              <a:cs typeface="Times New Roman"/>
            </a:endParaRPr>
          </a:p>
          <a:p>
            <a:pPr algn="just" marL="12700" marR="5715" indent="255904">
              <a:lnSpc>
                <a:spcPts val="1730"/>
              </a:lnSpc>
              <a:spcBef>
                <a:spcPts val="790"/>
              </a:spcBef>
            </a:pPr>
            <a:r>
              <a:rPr dirty="0" sz="1450" spc="-45">
                <a:latin typeface="Times New Roman"/>
                <a:cs typeface="Times New Roman"/>
              </a:rPr>
              <a:t>‘You </a:t>
            </a:r>
            <a:r>
              <a:rPr dirty="0" sz="1450" spc="-10">
                <a:latin typeface="Times New Roman"/>
                <a:cs typeface="Times New Roman"/>
              </a:rPr>
              <a:t>would find it rather </a:t>
            </a:r>
            <a:r>
              <a:rPr dirty="0" sz="1450" spc="-5">
                <a:latin typeface="Times New Roman"/>
                <a:cs typeface="Times New Roman"/>
              </a:rPr>
              <a:t>a </a:t>
            </a:r>
            <a:r>
              <a:rPr dirty="0" sz="1450" spc="-10">
                <a:latin typeface="Times New Roman"/>
                <a:cs typeface="Times New Roman"/>
              </a:rPr>
              <a:t>bother to </a:t>
            </a:r>
            <a:r>
              <a:rPr dirty="0" sz="1450" spc="-5">
                <a:latin typeface="Times New Roman"/>
                <a:cs typeface="Times New Roman"/>
              </a:rPr>
              <a:t>put on your </a:t>
            </a:r>
            <a:r>
              <a:rPr dirty="0" sz="1450" spc="-10">
                <a:latin typeface="Times New Roman"/>
                <a:cs typeface="Times New Roman"/>
              </a:rPr>
              <a:t>beard,’ observed the  </a:t>
            </a:r>
            <a:r>
              <a:rPr dirty="0" sz="1450" spc="-20">
                <a:latin typeface="Times New Roman"/>
                <a:cs typeface="Times New Roman"/>
              </a:rPr>
              <a:t>lawyer. </a:t>
            </a:r>
            <a:r>
              <a:rPr dirty="0" sz="1450" spc="-10">
                <a:latin typeface="Times New Roman"/>
                <a:cs typeface="Times New Roman"/>
              </a:rPr>
              <a:t>‘No,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false step; the sort </a:t>
            </a:r>
            <a:r>
              <a:rPr dirty="0" sz="1450" spc="-5">
                <a:latin typeface="Times New Roman"/>
                <a:cs typeface="Times New Roman"/>
              </a:rPr>
              <a:t>of </a:t>
            </a:r>
            <a:r>
              <a:rPr dirty="0" sz="1450" spc="-10">
                <a:latin typeface="Times New Roman"/>
                <a:cs typeface="Times New Roman"/>
              </a:rPr>
              <a:t>thing that hangs people,’ </a:t>
            </a:r>
            <a:r>
              <a:rPr dirty="0" sz="1450" spc="-5">
                <a:latin typeface="Times New Roman"/>
                <a:cs typeface="Times New Roman"/>
              </a:rPr>
              <a:t>he </a:t>
            </a:r>
            <a:r>
              <a:rPr dirty="0" sz="1450" spc="-10">
                <a:latin typeface="Times New Roman"/>
                <a:cs typeface="Times New Roman"/>
              </a:rPr>
              <a:t>continued,  with eminent cheerfulness, as </a:t>
            </a:r>
            <a:r>
              <a:rPr dirty="0" sz="1450" spc="-5">
                <a:latin typeface="Times New Roman"/>
                <a:cs typeface="Times New Roman"/>
              </a:rPr>
              <a:t>he </a:t>
            </a:r>
            <a:r>
              <a:rPr dirty="0" sz="1450" spc="-10">
                <a:latin typeface="Times New Roman"/>
                <a:cs typeface="Times New Roman"/>
              </a:rPr>
              <a:t>sipped his brandy; ‘and it </a:t>
            </a:r>
            <a:r>
              <a:rPr dirty="0" sz="1450" spc="-15">
                <a:latin typeface="Times New Roman"/>
                <a:cs typeface="Times New Roman"/>
              </a:rPr>
              <a:t>can’t </a:t>
            </a:r>
            <a:r>
              <a:rPr dirty="0" sz="1450" spc="-5">
                <a:latin typeface="Times New Roman"/>
                <a:cs typeface="Times New Roman"/>
              </a:rPr>
              <a:t>be </a:t>
            </a:r>
            <a:r>
              <a:rPr dirty="0" sz="1450" spc="-10">
                <a:latin typeface="Times New Roman"/>
                <a:cs typeface="Times New Roman"/>
              </a:rPr>
              <a:t>retraced  </a:t>
            </a:r>
            <a:r>
              <a:rPr dirty="0" sz="1450" spc="-30">
                <a:latin typeface="Times New Roman"/>
                <a:cs typeface="Times New Roman"/>
              </a:rPr>
              <a:t>now. </a:t>
            </a:r>
            <a:r>
              <a:rPr dirty="0" sz="1450" spc="-20">
                <a:latin typeface="Times New Roman"/>
                <a:cs typeface="Times New Roman"/>
              </a:rPr>
              <a:t>Off </a:t>
            </a:r>
            <a:r>
              <a:rPr dirty="0" sz="1450" spc="-10">
                <a:latin typeface="Times New Roman"/>
                <a:cs typeface="Times New Roman"/>
              </a:rPr>
              <a:t>to the mews with </a:t>
            </a:r>
            <a:r>
              <a:rPr dirty="0" sz="1450" spc="-5">
                <a:latin typeface="Times New Roman"/>
                <a:cs typeface="Times New Roman"/>
              </a:rPr>
              <a:t>you, </a:t>
            </a:r>
            <a:r>
              <a:rPr dirty="0" sz="1450" spc="-10">
                <a:latin typeface="Times New Roman"/>
                <a:cs typeface="Times New Roman"/>
              </a:rPr>
              <a:t>make all the arrangements; they’re to take the  piano from here, cart it to </a:t>
            </a:r>
            <a:r>
              <a:rPr dirty="0" sz="1450" spc="-20">
                <a:latin typeface="Times New Roman"/>
                <a:cs typeface="Times New Roman"/>
              </a:rPr>
              <a:t>Victoria, </a:t>
            </a:r>
            <a:r>
              <a:rPr dirty="0" sz="1450" spc="-10">
                <a:latin typeface="Times New Roman"/>
                <a:cs typeface="Times New Roman"/>
              </a:rPr>
              <a:t>and dispatch it thence </a:t>
            </a:r>
            <a:r>
              <a:rPr dirty="0" sz="1450" spc="-5">
                <a:latin typeface="Times New Roman"/>
                <a:cs typeface="Times New Roman"/>
              </a:rPr>
              <a:t>by </a:t>
            </a:r>
            <a:r>
              <a:rPr dirty="0" sz="1450" spc="-10">
                <a:latin typeface="Times New Roman"/>
                <a:cs typeface="Times New Roman"/>
              </a:rPr>
              <a:t>rail to Cannon  Street, to lie till called for in the name </a:t>
            </a:r>
            <a:r>
              <a:rPr dirty="0" sz="1450" spc="-5">
                <a:latin typeface="Times New Roman"/>
                <a:cs typeface="Times New Roman"/>
              </a:rPr>
              <a:t>of </a:t>
            </a:r>
            <a:r>
              <a:rPr dirty="0" sz="1450" spc="-10">
                <a:latin typeface="Times New Roman"/>
                <a:cs typeface="Times New Roman"/>
              </a:rPr>
              <a:t>Fortune </a:t>
            </a:r>
            <a:r>
              <a:rPr dirty="0" sz="1450" spc="-5">
                <a:latin typeface="Times New Roman"/>
                <a:cs typeface="Times New Roman"/>
              </a:rPr>
              <a:t>du</a:t>
            </a:r>
            <a:r>
              <a:rPr dirty="0" sz="1450" spc="55">
                <a:latin typeface="Times New Roman"/>
                <a:cs typeface="Times New Roman"/>
              </a:rPr>
              <a:t> </a:t>
            </a:r>
            <a:r>
              <a:rPr dirty="0" sz="1450" spc="-15">
                <a:latin typeface="Times New Roman"/>
                <a:cs typeface="Times New Roman"/>
              </a:rPr>
              <a:t>Boisgobey.’</a:t>
            </a:r>
            <a:endParaRPr sz="1450">
              <a:latin typeface="Times New Roman"/>
              <a:cs typeface="Times New Roman"/>
            </a:endParaRPr>
          </a:p>
          <a:p>
            <a:pPr algn="just" marL="268605">
              <a:lnSpc>
                <a:spcPct val="100000"/>
              </a:lnSpc>
              <a:spcBef>
                <a:spcPts val="715"/>
              </a:spcBef>
            </a:pPr>
            <a:r>
              <a:rPr dirty="0" sz="1450" spc="-15">
                <a:latin typeface="Times New Roman"/>
                <a:cs typeface="Times New Roman"/>
              </a:rPr>
              <a:t>‘Isn’t </a:t>
            </a:r>
            <a:r>
              <a:rPr dirty="0" sz="1450" spc="-10">
                <a:latin typeface="Times New Roman"/>
                <a:cs typeface="Times New Roman"/>
              </a:rPr>
              <a:t>that rather an awkward name?’ pleaded</a:t>
            </a:r>
            <a:r>
              <a:rPr dirty="0" sz="1450" spc="-7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10160" indent="255904">
              <a:lnSpc>
                <a:spcPts val="1730"/>
              </a:lnSpc>
              <a:spcBef>
                <a:spcPts val="775"/>
              </a:spcBef>
            </a:pPr>
            <a:r>
              <a:rPr dirty="0" sz="1450" spc="-25">
                <a:latin typeface="Times New Roman"/>
                <a:cs typeface="Times New Roman"/>
              </a:rPr>
              <a:t>‘Awkward?’ </a:t>
            </a:r>
            <a:r>
              <a:rPr dirty="0" sz="1450" spc="-10">
                <a:latin typeface="Times New Roman"/>
                <a:cs typeface="Times New Roman"/>
              </a:rPr>
              <a:t>cried Michael </a:t>
            </a:r>
            <a:r>
              <a:rPr dirty="0" sz="1450" spc="-15">
                <a:latin typeface="Times New Roman"/>
                <a:cs typeface="Times New Roman"/>
              </a:rPr>
              <a:t>scornfully. </a:t>
            </a:r>
            <a:r>
              <a:rPr dirty="0" sz="1450" spc="-10">
                <a:latin typeface="Times New Roman"/>
                <a:cs typeface="Times New Roman"/>
              </a:rPr>
              <a:t>‘It would hang </a:t>
            </a:r>
            <a:r>
              <a:rPr dirty="0" sz="1450" spc="-5">
                <a:latin typeface="Times New Roman"/>
                <a:cs typeface="Times New Roman"/>
              </a:rPr>
              <a:t>us both! </a:t>
            </a:r>
            <a:r>
              <a:rPr dirty="0" sz="1450" spc="-10">
                <a:latin typeface="Times New Roman"/>
                <a:cs typeface="Times New Roman"/>
              </a:rPr>
              <a:t>Brown is  both safer and easier to pronounce. Call it</a:t>
            </a:r>
            <a:r>
              <a:rPr dirty="0" sz="1450" spc="35">
                <a:latin typeface="Times New Roman"/>
                <a:cs typeface="Times New Roman"/>
              </a:rPr>
              <a:t> </a:t>
            </a:r>
            <a:r>
              <a:rPr dirty="0" sz="1450" spc="-10">
                <a:latin typeface="Times New Roman"/>
                <a:cs typeface="Times New Roman"/>
              </a:rPr>
              <a:t>Brown.’</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‘I wish,’ said Pitman, ‘for my sake,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wouldn’t talk so much </a:t>
            </a:r>
            <a:r>
              <a:rPr dirty="0" sz="1450" spc="-5">
                <a:latin typeface="Times New Roman"/>
                <a:cs typeface="Times New Roman"/>
              </a:rPr>
              <a:t>of  hanging.’</a:t>
            </a:r>
            <a:endParaRPr sz="1450">
              <a:latin typeface="Times New Roman"/>
              <a:cs typeface="Times New Roman"/>
            </a:endParaRPr>
          </a:p>
          <a:p>
            <a:pPr algn="just" marL="12700" marR="6350" indent="255904">
              <a:lnSpc>
                <a:spcPts val="1730"/>
              </a:lnSpc>
              <a:spcBef>
                <a:spcPts val="790"/>
              </a:spcBef>
            </a:pPr>
            <a:r>
              <a:rPr dirty="0" sz="1450" spc="-20">
                <a:latin typeface="Times New Roman"/>
                <a:cs typeface="Times New Roman"/>
              </a:rPr>
              <a:t>‘Talking </a:t>
            </a:r>
            <a:r>
              <a:rPr dirty="0" sz="1450" spc="-10">
                <a:latin typeface="Times New Roman"/>
                <a:cs typeface="Times New Roman"/>
              </a:rPr>
              <a:t>about </a:t>
            </a:r>
            <a:r>
              <a:rPr dirty="0" sz="1450" spc="-30">
                <a:latin typeface="Times New Roman"/>
                <a:cs typeface="Times New Roman"/>
              </a:rPr>
              <a:t>it’s </a:t>
            </a:r>
            <a:r>
              <a:rPr dirty="0" sz="1450" spc="-10">
                <a:latin typeface="Times New Roman"/>
                <a:cs typeface="Times New Roman"/>
              </a:rPr>
              <a:t>nothing, my </a:t>
            </a:r>
            <a:r>
              <a:rPr dirty="0" sz="1450" spc="-5">
                <a:latin typeface="Times New Roman"/>
                <a:cs typeface="Times New Roman"/>
              </a:rPr>
              <a:t>boy!’ </a:t>
            </a:r>
            <a:r>
              <a:rPr dirty="0" sz="1450" spc="-10">
                <a:latin typeface="Times New Roman"/>
                <a:cs typeface="Times New Roman"/>
              </a:rPr>
              <a:t>returned Michael. ‘But take </a:t>
            </a:r>
            <a:r>
              <a:rPr dirty="0" sz="1450" spc="-5">
                <a:latin typeface="Times New Roman"/>
                <a:cs typeface="Times New Roman"/>
              </a:rPr>
              <a:t>your </a:t>
            </a:r>
            <a:r>
              <a:rPr dirty="0" sz="1450" spc="-10">
                <a:latin typeface="Times New Roman"/>
                <a:cs typeface="Times New Roman"/>
              </a:rPr>
              <a:t>hat  and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and mind and pay everything</a:t>
            </a:r>
            <a:r>
              <a:rPr dirty="0" sz="1450" spc="35">
                <a:latin typeface="Times New Roman"/>
                <a:cs typeface="Times New Roman"/>
              </a:rPr>
              <a:t> </a:t>
            </a:r>
            <a:r>
              <a:rPr dirty="0" sz="1450" spc="-10">
                <a:latin typeface="Times New Roman"/>
                <a:cs typeface="Times New Roman"/>
              </a:rPr>
              <a:t>beforehand.’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Left to himself, the lawyer turned his attention for some time exclusively  to the liqueur </a:t>
            </a:r>
            <a:r>
              <a:rPr dirty="0" sz="1450" spc="-20">
                <a:latin typeface="Times New Roman"/>
                <a:cs typeface="Times New Roman"/>
              </a:rPr>
              <a:t>brandy, </a:t>
            </a:r>
            <a:r>
              <a:rPr dirty="0" sz="1450" spc="-10">
                <a:latin typeface="Times New Roman"/>
                <a:cs typeface="Times New Roman"/>
              </a:rPr>
              <a:t>and his spirits, which had been pretty fair all morning,  now prodigiously rose. He proceeded to adjust his whiskers finally before the  glass. ‘Devilish rich,’ </a:t>
            </a:r>
            <a:r>
              <a:rPr dirty="0" sz="1450" spc="-5">
                <a:latin typeface="Times New Roman"/>
                <a:cs typeface="Times New Roman"/>
              </a:rPr>
              <a:t>he </a:t>
            </a:r>
            <a:r>
              <a:rPr dirty="0" sz="1450" spc="-10">
                <a:latin typeface="Times New Roman"/>
                <a:cs typeface="Times New Roman"/>
              </a:rPr>
              <a:t>remarked, as </a:t>
            </a:r>
            <a:r>
              <a:rPr dirty="0" sz="1450" spc="-5">
                <a:latin typeface="Times New Roman"/>
                <a:cs typeface="Times New Roman"/>
              </a:rPr>
              <a:t>he </a:t>
            </a:r>
            <a:r>
              <a:rPr dirty="0" sz="1450" spc="-10">
                <a:latin typeface="Times New Roman"/>
                <a:cs typeface="Times New Roman"/>
              </a:rPr>
              <a:t>contemplated his reflection. ‘I look  like </a:t>
            </a:r>
            <a:r>
              <a:rPr dirty="0" sz="1450" spc="-5">
                <a:latin typeface="Times New Roman"/>
                <a:cs typeface="Times New Roman"/>
              </a:rPr>
              <a:t>a </a:t>
            </a:r>
            <a:r>
              <a:rPr dirty="0" sz="1450" spc="-10">
                <a:latin typeface="Times New Roman"/>
                <a:cs typeface="Times New Roman"/>
              </a:rPr>
              <a:t>purser’s mate.’ And at that moment the window-glass spectacles (which  </a:t>
            </a:r>
            <a:r>
              <a:rPr dirty="0" sz="1450" spc="-5">
                <a:latin typeface="Times New Roman"/>
                <a:cs typeface="Times New Roman"/>
              </a:rPr>
              <a:t>he </a:t>
            </a:r>
            <a:r>
              <a:rPr dirty="0" sz="1450" spc="-10">
                <a:latin typeface="Times New Roman"/>
                <a:cs typeface="Times New Roman"/>
              </a:rPr>
              <a:t>had hitherto destined for Pitman) flashed into his mind; </a:t>
            </a:r>
            <a:r>
              <a:rPr dirty="0" sz="1450" spc="-5">
                <a:latin typeface="Times New Roman"/>
                <a:cs typeface="Times New Roman"/>
              </a:rPr>
              <a:t>he put </a:t>
            </a:r>
            <a:r>
              <a:rPr dirty="0" sz="1450" spc="-10">
                <a:latin typeface="Times New Roman"/>
                <a:cs typeface="Times New Roman"/>
              </a:rPr>
              <a:t>them </a:t>
            </a:r>
            <a:r>
              <a:rPr dirty="0" sz="1450" spc="-5">
                <a:latin typeface="Times New Roman"/>
                <a:cs typeface="Times New Roman"/>
              </a:rPr>
              <a:t>on, </a:t>
            </a:r>
            <a:r>
              <a:rPr dirty="0" sz="1450" spc="-10">
                <a:latin typeface="Times New Roman"/>
                <a:cs typeface="Times New Roman"/>
              </a:rPr>
              <a:t>and  fell in love with the </a:t>
            </a:r>
            <a:r>
              <a:rPr dirty="0" sz="1450" spc="-15">
                <a:latin typeface="Times New Roman"/>
                <a:cs typeface="Times New Roman"/>
              </a:rPr>
              <a:t>effect. </a:t>
            </a:r>
            <a:r>
              <a:rPr dirty="0" sz="1450" spc="-10">
                <a:latin typeface="Times New Roman"/>
                <a:cs typeface="Times New Roman"/>
              </a:rPr>
              <a:t>‘Just what </a:t>
            </a:r>
            <a:r>
              <a:rPr dirty="0" sz="1450" spc="-5">
                <a:latin typeface="Times New Roman"/>
                <a:cs typeface="Times New Roman"/>
              </a:rPr>
              <a:t>I </a:t>
            </a:r>
            <a:r>
              <a:rPr dirty="0" sz="1450" spc="-10">
                <a:latin typeface="Times New Roman"/>
                <a:cs typeface="Times New Roman"/>
              </a:rPr>
              <a:t>required,’ </a:t>
            </a:r>
            <a:r>
              <a:rPr dirty="0" sz="1450" spc="-5">
                <a:latin typeface="Times New Roman"/>
                <a:cs typeface="Times New Roman"/>
              </a:rPr>
              <a:t>he </a:t>
            </a:r>
            <a:r>
              <a:rPr dirty="0" sz="1450" spc="-10">
                <a:latin typeface="Times New Roman"/>
                <a:cs typeface="Times New Roman"/>
              </a:rPr>
              <a:t>said. ‘I wonder what </a:t>
            </a:r>
            <a:r>
              <a:rPr dirty="0" sz="1450" spc="-5">
                <a:latin typeface="Times New Roman"/>
                <a:cs typeface="Times New Roman"/>
              </a:rPr>
              <a:t>I  </a:t>
            </a:r>
            <a:r>
              <a:rPr dirty="0" sz="1450" spc="-10">
                <a:latin typeface="Times New Roman"/>
                <a:cs typeface="Times New Roman"/>
              </a:rPr>
              <a:t>look</a:t>
            </a:r>
            <a:r>
              <a:rPr dirty="0" sz="1450" spc="65">
                <a:latin typeface="Times New Roman"/>
                <a:cs typeface="Times New Roman"/>
              </a:rPr>
              <a:t> </a:t>
            </a:r>
            <a:r>
              <a:rPr dirty="0" sz="1450" spc="-10">
                <a:latin typeface="Times New Roman"/>
                <a:cs typeface="Times New Roman"/>
              </a:rPr>
              <a:t>like</a:t>
            </a:r>
            <a:r>
              <a:rPr dirty="0" sz="1450" spc="70">
                <a:latin typeface="Times New Roman"/>
                <a:cs typeface="Times New Roman"/>
              </a:rPr>
              <a:t> </a:t>
            </a:r>
            <a:r>
              <a:rPr dirty="0" sz="1450" spc="-10">
                <a:latin typeface="Times New Roman"/>
                <a:cs typeface="Times New Roman"/>
              </a:rPr>
              <a:t>now?</a:t>
            </a:r>
            <a:r>
              <a:rPr dirty="0" sz="1450" spc="65">
                <a:latin typeface="Times New Roman"/>
                <a:cs typeface="Times New Roman"/>
              </a:rPr>
              <a:t> </a:t>
            </a:r>
            <a:r>
              <a:rPr dirty="0" sz="1450" spc="-10">
                <a:latin typeface="Times New Roman"/>
                <a:cs typeface="Times New Roman"/>
              </a:rPr>
              <a:t>A humorous</a:t>
            </a:r>
            <a:r>
              <a:rPr dirty="0" sz="1450" spc="65">
                <a:latin typeface="Times New Roman"/>
                <a:cs typeface="Times New Roman"/>
              </a:rPr>
              <a:t> </a:t>
            </a:r>
            <a:r>
              <a:rPr dirty="0" sz="1450" spc="-10">
                <a:latin typeface="Times New Roman"/>
                <a:cs typeface="Times New Roman"/>
              </a:rPr>
              <a:t>novelist,</a:t>
            </a:r>
            <a:r>
              <a:rPr dirty="0" sz="1450" spc="70">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should</a:t>
            </a:r>
            <a:r>
              <a:rPr dirty="0" sz="1450" spc="65">
                <a:latin typeface="Times New Roman"/>
                <a:cs typeface="Times New Roman"/>
              </a:rPr>
              <a:t> </a:t>
            </a:r>
            <a:r>
              <a:rPr dirty="0" sz="1450" spc="-5">
                <a:latin typeface="Times New Roman"/>
                <a:cs typeface="Times New Roman"/>
              </a:rPr>
              <a:t>think,’</a:t>
            </a:r>
            <a:r>
              <a:rPr dirty="0" sz="1450" spc="-3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began</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practise</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74810"/>
          </a:xfrm>
          <a:prstGeom prst="rect">
            <a:avLst/>
          </a:prstGeom>
        </p:spPr>
        <p:txBody>
          <a:bodyPr wrap="square" lIns="0" tIns="12700" rIns="0" bIns="0" rtlCol="0" vert="horz">
            <a:spAutoFit/>
          </a:bodyPr>
          <a:lstStyle/>
          <a:p>
            <a:pPr algn="just" marL="12700" marR="5715">
              <a:lnSpc>
                <a:spcPct val="99400"/>
              </a:lnSpc>
              <a:spcBef>
                <a:spcPts val="100"/>
              </a:spcBef>
            </a:pPr>
            <a:r>
              <a:rPr dirty="0" sz="1450" spc="-10">
                <a:latin typeface="Times New Roman"/>
                <a:cs typeface="Times New Roman"/>
              </a:rPr>
              <a:t>divers characters </a:t>
            </a:r>
            <a:r>
              <a:rPr dirty="0" sz="1450" spc="-5">
                <a:latin typeface="Times New Roman"/>
                <a:cs typeface="Times New Roman"/>
              </a:rPr>
              <a:t>of </a:t>
            </a:r>
            <a:r>
              <a:rPr dirty="0" sz="1450" spc="-10">
                <a:latin typeface="Times New Roman"/>
                <a:cs typeface="Times New Roman"/>
              </a:rPr>
              <a:t>walk, naming them to himself as—he proceeded. </a:t>
            </a:r>
            <a:r>
              <a:rPr dirty="0" sz="1450" spc="-35">
                <a:latin typeface="Times New Roman"/>
                <a:cs typeface="Times New Roman"/>
              </a:rPr>
              <a:t>‘Walk </a:t>
            </a:r>
            <a:r>
              <a:rPr dirty="0" sz="1450" spc="-5">
                <a:latin typeface="Times New Roman"/>
                <a:cs typeface="Times New Roman"/>
              </a:rPr>
              <a:t>of  a </a:t>
            </a:r>
            <a:r>
              <a:rPr dirty="0" sz="1450" spc="-10">
                <a:latin typeface="Times New Roman"/>
                <a:cs typeface="Times New Roman"/>
              </a:rPr>
              <a:t>humorous novelist—but that would require an umbrella. </a:t>
            </a:r>
            <a:r>
              <a:rPr dirty="0" sz="1450" spc="-40">
                <a:latin typeface="Times New Roman"/>
                <a:cs typeface="Times New Roman"/>
              </a:rPr>
              <a:t>Walk </a:t>
            </a:r>
            <a:r>
              <a:rPr dirty="0" sz="1450" spc="-5">
                <a:latin typeface="Times New Roman"/>
                <a:cs typeface="Times New Roman"/>
              </a:rPr>
              <a:t>of a </a:t>
            </a:r>
            <a:r>
              <a:rPr dirty="0" sz="1450" spc="-10">
                <a:latin typeface="Times New Roman"/>
                <a:cs typeface="Times New Roman"/>
              </a:rPr>
              <a:t>purser’s  mate. </a:t>
            </a:r>
            <a:r>
              <a:rPr dirty="0" sz="1450" spc="-40">
                <a:latin typeface="Times New Roman"/>
                <a:cs typeface="Times New Roman"/>
              </a:rPr>
              <a:t>Walk </a:t>
            </a:r>
            <a:r>
              <a:rPr dirty="0" sz="1450" spc="-5">
                <a:latin typeface="Times New Roman"/>
                <a:cs typeface="Times New Roman"/>
              </a:rPr>
              <a:t>of </a:t>
            </a:r>
            <a:r>
              <a:rPr dirty="0" sz="1450" spc="-10">
                <a:latin typeface="Times New Roman"/>
                <a:cs typeface="Times New Roman"/>
              </a:rPr>
              <a:t>an Australian colonist revisiting the scenes </a:t>
            </a:r>
            <a:r>
              <a:rPr dirty="0" sz="1450" spc="-5">
                <a:latin typeface="Times New Roman"/>
                <a:cs typeface="Times New Roman"/>
              </a:rPr>
              <a:t>of </a:t>
            </a:r>
            <a:r>
              <a:rPr dirty="0" sz="1450" spc="-10">
                <a:latin typeface="Times New Roman"/>
                <a:cs typeface="Times New Roman"/>
              </a:rPr>
              <a:t>childhood. </a:t>
            </a:r>
            <a:r>
              <a:rPr dirty="0" sz="1450" spc="-40">
                <a:latin typeface="Times New Roman"/>
                <a:cs typeface="Times New Roman"/>
              </a:rPr>
              <a:t>Walk  </a:t>
            </a:r>
            <a:r>
              <a:rPr dirty="0" sz="1450" spc="-5">
                <a:latin typeface="Times New Roman"/>
                <a:cs typeface="Times New Roman"/>
              </a:rPr>
              <a:t>of </a:t>
            </a:r>
            <a:r>
              <a:rPr dirty="0" sz="1450" spc="-10">
                <a:latin typeface="Times New Roman"/>
                <a:cs typeface="Times New Roman"/>
              </a:rPr>
              <a:t>Sepoy colonel, ditto, ditto. And in the midst </a:t>
            </a:r>
            <a:r>
              <a:rPr dirty="0" sz="1450" spc="-5">
                <a:latin typeface="Times New Roman"/>
                <a:cs typeface="Times New Roman"/>
              </a:rPr>
              <a:t>of </a:t>
            </a:r>
            <a:r>
              <a:rPr dirty="0" sz="1450" spc="-10">
                <a:latin typeface="Times New Roman"/>
                <a:cs typeface="Times New Roman"/>
              </a:rPr>
              <a:t>the Sepoy colonel (which  was an excellent assumption, although inconsistent with the style </a:t>
            </a:r>
            <a:r>
              <a:rPr dirty="0" sz="1450" spc="-5">
                <a:latin typeface="Times New Roman"/>
                <a:cs typeface="Times New Roman"/>
              </a:rPr>
              <a:t>of </a:t>
            </a:r>
            <a:r>
              <a:rPr dirty="0" sz="1450" spc="-10">
                <a:latin typeface="Times New Roman"/>
                <a:cs typeface="Times New Roman"/>
              </a:rPr>
              <a:t>his make-  </a:t>
            </a:r>
            <a:r>
              <a:rPr dirty="0" sz="1450" spc="-5">
                <a:latin typeface="Times New Roman"/>
                <a:cs typeface="Times New Roman"/>
              </a:rPr>
              <a:t>up), </a:t>
            </a:r>
            <a:r>
              <a:rPr dirty="0" sz="1450" spc="-10">
                <a:latin typeface="Times New Roman"/>
                <a:cs typeface="Times New Roman"/>
              </a:rPr>
              <a:t>his eye lighted </a:t>
            </a:r>
            <a:r>
              <a:rPr dirty="0" sz="1450" spc="-5">
                <a:latin typeface="Times New Roman"/>
                <a:cs typeface="Times New Roman"/>
              </a:rPr>
              <a:t>on </a:t>
            </a:r>
            <a:r>
              <a:rPr dirty="0" sz="1450" spc="-10">
                <a:latin typeface="Times New Roman"/>
                <a:cs typeface="Times New Roman"/>
              </a:rPr>
              <a:t>the piano. This instrument was made to lock both at the  top and at the keyboard, </a:t>
            </a:r>
            <a:r>
              <a:rPr dirty="0" sz="1450" spc="-5">
                <a:latin typeface="Times New Roman"/>
                <a:cs typeface="Times New Roman"/>
              </a:rPr>
              <a:t>but </a:t>
            </a:r>
            <a:r>
              <a:rPr dirty="0" sz="1450" spc="-10">
                <a:latin typeface="Times New Roman"/>
                <a:cs typeface="Times New Roman"/>
              </a:rPr>
              <a:t>the key </a:t>
            </a:r>
            <a:r>
              <a:rPr dirty="0" sz="1450" spc="-5">
                <a:latin typeface="Times New Roman"/>
                <a:cs typeface="Times New Roman"/>
              </a:rPr>
              <a:t>of </a:t>
            </a:r>
            <a:r>
              <a:rPr dirty="0" sz="1450" spc="-10">
                <a:latin typeface="Times New Roman"/>
                <a:cs typeface="Times New Roman"/>
              </a:rPr>
              <a:t>the latter had been mislaid. Michael  opened it and ran his fingers over the dumb keys. ‘Fine instrument—full, rich  tone,’ </a:t>
            </a:r>
            <a:r>
              <a:rPr dirty="0" sz="1450" spc="-5">
                <a:latin typeface="Times New Roman"/>
                <a:cs typeface="Times New Roman"/>
              </a:rPr>
              <a:t>he </a:t>
            </a:r>
            <a:r>
              <a:rPr dirty="0" sz="1450" spc="-10">
                <a:latin typeface="Times New Roman"/>
                <a:cs typeface="Times New Roman"/>
              </a:rPr>
              <a:t>observed, and </a:t>
            </a:r>
            <a:r>
              <a:rPr dirty="0" sz="1450" spc="-5">
                <a:latin typeface="Times New Roman"/>
                <a:cs typeface="Times New Roman"/>
              </a:rPr>
              <a:t>he </a:t>
            </a:r>
            <a:r>
              <a:rPr dirty="0" sz="1450" spc="-10">
                <a:latin typeface="Times New Roman"/>
                <a:cs typeface="Times New Roman"/>
              </a:rPr>
              <a:t>drew in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When Mr Pitman returned to the studio, </a:t>
            </a:r>
            <a:r>
              <a:rPr dirty="0" sz="1450" spc="-5">
                <a:latin typeface="Times New Roman"/>
                <a:cs typeface="Times New Roman"/>
              </a:rPr>
              <a:t>he </a:t>
            </a:r>
            <a:r>
              <a:rPr dirty="0" sz="1450" spc="-10">
                <a:latin typeface="Times New Roman"/>
                <a:cs typeface="Times New Roman"/>
              </a:rPr>
              <a:t>was appalled to observe his  guide, </a:t>
            </a:r>
            <a:r>
              <a:rPr dirty="0" sz="1450" spc="-15">
                <a:latin typeface="Times New Roman"/>
                <a:cs typeface="Times New Roman"/>
              </a:rPr>
              <a:t>philosopher, </a:t>
            </a:r>
            <a:r>
              <a:rPr dirty="0" sz="1450" spc="-10">
                <a:latin typeface="Times New Roman"/>
                <a:cs typeface="Times New Roman"/>
              </a:rPr>
              <a:t>and friend performing miracles </a:t>
            </a:r>
            <a:r>
              <a:rPr dirty="0" sz="1450" spc="-5">
                <a:latin typeface="Times New Roman"/>
                <a:cs typeface="Times New Roman"/>
              </a:rPr>
              <a:t>of </a:t>
            </a:r>
            <a:r>
              <a:rPr dirty="0" sz="1450" spc="-10">
                <a:latin typeface="Times New Roman"/>
                <a:cs typeface="Times New Roman"/>
              </a:rPr>
              <a:t>execution </a:t>
            </a:r>
            <a:r>
              <a:rPr dirty="0" sz="1450" spc="-5">
                <a:latin typeface="Times New Roman"/>
                <a:cs typeface="Times New Roman"/>
              </a:rPr>
              <a:t>on </a:t>
            </a:r>
            <a:r>
              <a:rPr dirty="0" sz="1450" spc="-10">
                <a:latin typeface="Times New Roman"/>
                <a:cs typeface="Times New Roman"/>
              </a:rPr>
              <a:t>the silent  grand.</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‘Heaven help me!’ </a:t>
            </a:r>
            <a:r>
              <a:rPr dirty="0" sz="1450" spc="-5">
                <a:latin typeface="Times New Roman"/>
                <a:cs typeface="Times New Roman"/>
              </a:rPr>
              <a:t>thought </a:t>
            </a:r>
            <a:r>
              <a:rPr dirty="0" sz="1450" spc="-10">
                <a:latin typeface="Times New Roman"/>
                <a:cs typeface="Times New Roman"/>
              </a:rPr>
              <a:t>the little man, ‘I fear </a:t>
            </a:r>
            <a:r>
              <a:rPr dirty="0" sz="1450" spc="-5">
                <a:latin typeface="Times New Roman"/>
                <a:cs typeface="Times New Roman"/>
              </a:rPr>
              <a:t>he </a:t>
            </a:r>
            <a:r>
              <a:rPr dirty="0" sz="1450" spc="-10">
                <a:latin typeface="Times New Roman"/>
                <a:cs typeface="Times New Roman"/>
              </a:rPr>
              <a:t>has been drinking! Mr  </a:t>
            </a:r>
            <a:r>
              <a:rPr dirty="0" sz="1450" spc="-20">
                <a:latin typeface="Times New Roman"/>
                <a:cs typeface="Times New Roman"/>
              </a:rPr>
              <a:t>Finsbury,’ </a:t>
            </a:r>
            <a:r>
              <a:rPr dirty="0" sz="1450" spc="-5">
                <a:latin typeface="Times New Roman"/>
                <a:cs typeface="Times New Roman"/>
              </a:rPr>
              <a:t>he </a:t>
            </a:r>
            <a:r>
              <a:rPr dirty="0" sz="1450" spc="-10">
                <a:latin typeface="Times New Roman"/>
                <a:cs typeface="Times New Roman"/>
              </a:rPr>
              <a:t>said aloud; and Michael, without rising, turned </a:t>
            </a:r>
            <a:r>
              <a:rPr dirty="0" sz="1450" spc="-5">
                <a:latin typeface="Times New Roman"/>
                <a:cs typeface="Times New Roman"/>
              </a:rPr>
              <a:t>upon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countenance somewhat flushed, encircled with the bush </a:t>
            </a:r>
            <a:r>
              <a:rPr dirty="0" sz="1450" spc="-5">
                <a:latin typeface="Times New Roman"/>
                <a:cs typeface="Times New Roman"/>
              </a:rPr>
              <a:t>of </a:t>
            </a:r>
            <a:r>
              <a:rPr dirty="0" sz="1450" spc="-10">
                <a:latin typeface="Times New Roman"/>
                <a:cs typeface="Times New Roman"/>
              </a:rPr>
              <a:t>the red whiskers,  and bestridden </a:t>
            </a:r>
            <a:r>
              <a:rPr dirty="0" sz="1450" spc="-5">
                <a:latin typeface="Times New Roman"/>
                <a:cs typeface="Times New Roman"/>
              </a:rPr>
              <a:t>by </a:t>
            </a:r>
            <a:r>
              <a:rPr dirty="0" sz="1450" spc="-10">
                <a:latin typeface="Times New Roman"/>
                <a:cs typeface="Times New Roman"/>
              </a:rPr>
              <a:t>the spectacles. ‘Capriccio in B-flat </a:t>
            </a:r>
            <a:r>
              <a:rPr dirty="0" sz="1450" spc="-5">
                <a:latin typeface="Times New Roman"/>
                <a:cs typeface="Times New Roman"/>
              </a:rPr>
              <a:t>on </a:t>
            </a:r>
            <a:r>
              <a:rPr dirty="0" sz="1450" spc="-10">
                <a:latin typeface="Times New Roman"/>
                <a:cs typeface="Times New Roman"/>
              </a:rPr>
              <a:t>the departure </a:t>
            </a:r>
            <a:r>
              <a:rPr dirty="0" sz="1450" spc="-5">
                <a:latin typeface="Times New Roman"/>
                <a:cs typeface="Times New Roman"/>
              </a:rPr>
              <a:t>of a  </a:t>
            </a:r>
            <a:r>
              <a:rPr dirty="0" sz="1450" spc="-10">
                <a:latin typeface="Times New Roman"/>
                <a:cs typeface="Times New Roman"/>
              </a:rPr>
              <a:t>friend,’ said he, continuing his noiseless</a:t>
            </a:r>
            <a:r>
              <a:rPr dirty="0" sz="1450" spc="-80">
                <a:latin typeface="Times New Roman"/>
                <a:cs typeface="Times New Roman"/>
              </a:rPr>
              <a:t> </a:t>
            </a:r>
            <a:r>
              <a:rPr dirty="0" sz="1450" spc="-10">
                <a:latin typeface="Times New Roman"/>
                <a:cs typeface="Times New Roman"/>
              </a:rPr>
              <a:t>evolutions.</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Indignation awoke in the mind </a:t>
            </a:r>
            <a:r>
              <a:rPr dirty="0" sz="1450" spc="-5">
                <a:latin typeface="Times New Roman"/>
                <a:cs typeface="Times New Roman"/>
              </a:rPr>
              <a:t>of </a:t>
            </a:r>
            <a:r>
              <a:rPr dirty="0" sz="1450" spc="-10">
                <a:latin typeface="Times New Roman"/>
                <a:cs typeface="Times New Roman"/>
              </a:rPr>
              <a:t>Pitman. ‘Those spectacles were to </a:t>
            </a:r>
            <a:r>
              <a:rPr dirty="0" sz="1450" spc="-5">
                <a:latin typeface="Times New Roman"/>
                <a:cs typeface="Times New Roman"/>
              </a:rPr>
              <a:t>be  </a:t>
            </a:r>
            <a:r>
              <a:rPr dirty="0" sz="1450" spc="-10">
                <a:latin typeface="Times New Roman"/>
                <a:cs typeface="Times New Roman"/>
              </a:rPr>
              <a:t>mine,’ </a:t>
            </a:r>
            <a:r>
              <a:rPr dirty="0" sz="1450" spc="-5">
                <a:latin typeface="Times New Roman"/>
                <a:cs typeface="Times New Roman"/>
              </a:rPr>
              <a:t>he </a:t>
            </a:r>
            <a:r>
              <a:rPr dirty="0" sz="1450" spc="-10">
                <a:latin typeface="Times New Roman"/>
                <a:cs typeface="Times New Roman"/>
              </a:rPr>
              <a:t>cried. ‘They are an essential part </a:t>
            </a:r>
            <a:r>
              <a:rPr dirty="0" sz="1450" spc="-5">
                <a:latin typeface="Times New Roman"/>
                <a:cs typeface="Times New Roman"/>
              </a:rPr>
              <a:t>of </a:t>
            </a:r>
            <a:r>
              <a:rPr dirty="0" sz="1450" spc="-10">
                <a:latin typeface="Times New Roman"/>
                <a:cs typeface="Times New Roman"/>
              </a:rPr>
              <a:t>my</a:t>
            </a:r>
            <a:r>
              <a:rPr dirty="0" sz="1450" spc="-65">
                <a:latin typeface="Times New Roman"/>
                <a:cs typeface="Times New Roman"/>
              </a:rPr>
              <a:t> </a:t>
            </a:r>
            <a:r>
              <a:rPr dirty="0" sz="1450" spc="-10">
                <a:latin typeface="Times New Roman"/>
                <a:cs typeface="Times New Roman"/>
              </a:rPr>
              <a:t>disguise.’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 am going to wear them myself,’ replied Michael; and </a:t>
            </a:r>
            <a:r>
              <a:rPr dirty="0" sz="1450" spc="-5">
                <a:latin typeface="Times New Roman"/>
                <a:cs typeface="Times New Roman"/>
              </a:rPr>
              <a:t>he </a:t>
            </a:r>
            <a:r>
              <a:rPr dirty="0" sz="1450" spc="-10">
                <a:latin typeface="Times New Roman"/>
                <a:cs typeface="Times New Roman"/>
              </a:rPr>
              <a:t>added, with  some show </a:t>
            </a:r>
            <a:r>
              <a:rPr dirty="0" sz="1450" spc="-5">
                <a:latin typeface="Times New Roman"/>
                <a:cs typeface="Times New Roman"/>
              </a:rPr>
              <a:t>of </a:t>
            </a:r>
            <a:r>
              <a:rPr dirty="0" sz="1450" spc="-10">
                <a:latin typeface="Times New Roman"/>
                <a:cs typeface="Times New Roman"/>
              </a:rPr>
              <a:t>truth, ‘There would </a:t>
            </a:r>
            <a:r>
              <a:rPr dirty="0" sz="1450" spc="-5">
                <a:latin typeface="Times New Roman"/>
                <a:cs typeface="Times New Roman"/>
              </a:rPr>
              <a:t>be a </a:t>
            </a:r>
            <a:r>
              <a:rPr dirty="0" sz="1450" spc="-10">
                <a:latin typeface="Times New Roman"/>
                <a:cs typeface="Times New Roman"/>
              </a:rPr>
              <a:t>devil </a:t>
            </a:r>
            <a:r>
              <a:rPr dirty="0" sz="1450" spc="-5">
                <a:latin typeface="Times New Roman"/>
                <a:cs typeface="Times New Roman"/>
              </a:rPr>
              <a:t>of a lot of </a:t>
            </a:r>
            <a:r>
              <a:rPr dirty="0" sz="1450" spc="-10">
                <a:latin typeface="Times New Roman"/>
                <a:cs typeface="Times New Roman"/>
              </a:rPr>
              <a:t>suspicion aroused if we  both wore</a:t>
            </a:r>
            <a:r>
              <a:rPr dirty="0" sz="1450" spc="-5">
                <a:latin typeface="Times New Roman"/>
                <a:cs typeface="Times New Roman"/>
              </a:rPr>
              <a:t> </a:t>
            </a:r>
            <a:r>
              <a:rPr dirty="0" sz="1450" spc="-10">
                <a:latin typeface="Times New Roman"/>
                <a:cs typeface="Times New Roman"/>
              </a:rPr>
              <a:t>spectacles.’</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‘O, well,’ said the assenting Pitman, ‘I rather counted </a:t>
            </a:r>
            <a:r>
              <a:rPr dirty="0" sz="1450" spc="-5">
                <a:latin typeface="Times New Roman"/>
                <a:cs typeface="Times New Roman"/>
              </a:rPr>
              <a:t>on </a:t>
            </a:r>
            <a:r>
              <a:rPr dirty="0" sz="1450" spc="-10">
                <a:latin typeface="Times New Roman"/>
                <a:cs typeface="Times New Roman"/>
              </a:rPr>
              <a:t>them; </a:t>
            </a:r>
            <a:r>
              <a:rPr dirty="0" sz="1450" spc="-5">
                <a:latin typeface="Times New Roman"/>
                <a:cs typeface="Times New Roman"/>
              </a:rPr>
              <a:t>but of  </a:t>
            </a:r>
            <a:r>
              <a:rPr dirty="0" sz="1450" spc="-10">
                <a:latin typeface="Times New Roman"/>
                <a:cs typeface="Times New Roman"/>
              </a:rPr>
              <a:t>course, if </a:t>
            </a:r>
            <a:r>
              <a:rPr dirty="0" sz="1450" spc="-5">
                <a:latin typeface="Times New Roman"/>
                <a:cs typeface="Times New Roman"/>
              </a:rPr>
              <a:t>you </a:t>
            </a:r>
            <a:r>
              <a:rPr dirty="0" sz="1450" spc="-10">
                <a:latin typeface="Times New Roman"/>
                <a:cs typeface="Times New Roman"/>
              </a:rPr>
              <a:t>insist. And at any rate, here is the cart at the</a:t>
            </a:r>
            <a:r>
              <a:rPr dirty="0" sz="1450" spc="85">
                <a:latin typeface="Times New Roman"/>
                <a:cs typeface="Times New Roman"/>
              </a:rPr>
              <a:t> </a:t>
            </a:r>
            <a:r>
              <a:rPr dirty="0" sz="1450" spc="-20">
                <a:latin typeface="Times New Roman"/>
                <a:cs typeface="Times New Roman"/>
              </a:rPr>
              <a:t>door.’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While the men were at work, Michael concealed himself in the closet  among the debris </a:t>
            </a:r>
            <a:r>
              <a:rPr dirty="0" sz="1450" spc="-5">
                <a:latin typeface="Times New Roman"/>
                <a:cs typeface="Times New Roman"/>
              </a:rPr>
              <a:t>of </a:t>
            </a:r>
            <a:r>
              <a:rPr dirty="0" sz="1450" spc="-10">
                <a:latin typeface="Times New Roman"/>
                <a:cs typeface="Times New Roman"/>
              </a:rPr>
              <a:t>the barrel and the wires </a:t>
            </a:r>
            <a:r>
              <a:rPr dirty="0" sz="1450" spc="-5">
                <a:latin typeface="Times New Roman"/>
                <a:cs typeface="Times New Roman"/>
              </a:rPr>
              <a:t>of </a:t>
            </a:r>
            <a:r>
              <a:rPr dirty="0" sz="1450" spc="-10">
                <a:latin typeface="Times New Roman"/>
                <a:cs typeface="Times New Roman"/>
              </a:rPr>
              <a:t>the piano; and as soon as the  coast was clear the pair sallied forth </a:t>
            </a:r>
            <a:r>
              <a:rPr dirty="0" sz="1450" spc="-5">
                <a:latin typeface="Times New Roman"/>
                <a:cs typeface="Times New Roman"/>
              </a:rPr>
              <a:t>by </a:t>
            </a:r>
            <a:r>
              <a:rPr dirty="0" sz="1450" spc="-10">
                <a:latin typeface="Times New Roman"/>
                <a:cs typeface="Times New Roman"/>
              </a:rPr>
              <a:t>the lane, jumped into </a:t>
            </a:r>
            <a:r>
              <a:rPr dirty="0" sz="1450" spc="-5">
                <a:latin typeface="Times New Roman"/>
                <a:cs typeface="Times New Roman"/>
              </a:rPr>
              <a:t>a </a:t>
            </a:r>
            <a:r>
              <a:rPr dirty="0" sz="1450" spc="-10">
                <a:latin typeface="Times New Roman"/>
                <a:cs typeface="Times New Roman"/>
              </a:rPr>
              <a:t>hansom in the  </a:t>
            </a:r>
            <a:r>
              <a:rPr dirty="0" sz="1450" spc="-20">
                <a:latin typeface="Times New Roman"/>
                <a:cs typeface="Times New Roman"/>
              </a:rPr>
              <a:t>King’s </a:t>
            </a:r>
            <a:r>
              <a:rPr dirty="0" sz="1450" spc="-10">
                <a:latin typeface="Times New Roman"/>
                <a:cs typeface="Times New Roman"/>
              </a:rPr>
              <a:t>Road, and were driven rapidly toward town. It was still cold and raw  and boisterous; the rain beat strongly in their faces, </a:t>
            </a:r>
            <a:r>
              <a:rPr dirty="0" sz="1450" spc="-5">
                <a:latin typeface="Times New Roman"/>
                <a:cs typeface="Times New Roman"/>
              </a:rPr>
              <a:t>but </a:t>
            </a:r>
            <a:r>
              <a:rPr dirty="0" sz="1450" spc="-10">
                <a:latin typeface="Times New Roman"/>
                <a:cs typeface="Times New Roman"/>
              </a:rPr>
              <a:t>Michael refused to  have the glass let down; </a:t>
            </a:r>
            <a:r>
              <a:rPr dirty="0" sz="1450" spc="-5">
                <a:latin typeface="Times New Roman"/>
                <a:cs typeface="Times New Roman"/>
              </a:rPr>
              <a:t>he </a:t>
            </a:r>
            <a:r>
              <a:rPr dirty="0" sz="1450" spc="-10">
                <a:latin typeface="Times New Roman"/>
                <a:cs typeface="Times New Roman"/>
              </a:rPr>
              <a:t>had now suddenly donned the character </a:t>
            </a:r>
            <a:r>
              <a:rPr dirty="0" sz="1450" spc="-5">
                <a:latin typeface="Times New Roman"/>
                <a:cs typeface="Times New Roman"/>
              </a:rPr>
              <a:t>of  </a:t>
            </a:r>
            <a:r>
              <a:rPr dirty="0" sz="1450" spc="-10">
                <a:latin typeface="Times New Roman"/>
                <a:cs typeface="Times New Roman"/>
              </a:rPr>
              <a:t>cicerone, and pointed </a:t>
            </a:r>
            <a:r>
              <a:rPr dirty="0" sz="1450" spc="-5">
                <a:latin typeface="Times New Roman"/>
                <a:cs typeface="Times New Roman"/>
              </a:rPr>
              <a:t>out </a:t>
            </a:r>
            <a:r>
              <a:rPr dirty="0" sz="1450" spc="-10">
                <a:latin typeface="Times New Roman"/>
                <a:cs typeface="Times New Roman"/>
              </a:rPr>
              <a:t>and lucidly commented </a:t>
            </a:r>
            <a:r>
              <a:rPr dirty="0" sz="1450" spc="-5">
                <a:latin typeface="Times New Roman"/>
                <a:cs typeface="Times New Roman"/>
              </a:rPr>
              <a:t>on </a:t>
            </a:r>
            <a:r>
              <a:rPr dirty="0" sz="1450" spc="-10">
                <a:latin typeface="Times New Roman"/>
                <a:cs typeface="Times New Roman"/>
              </a:rPr>
              <a:t>the sights </a:t>
            </a:r>
            <a:r>
              <a:rPr dirty="0" sz="1450" spc="-5">
                <a:latin typeface="Times New Roman"/>
                <a:cs typeface="Times New Roman"/>
              </a:rPr>
              <a:t>of </a:t>
            </a:r>
            <a:r>
              <a:rPr dirty="0" sz="1450" spc="-10">
                <a:latin typeface="Times New Roman"/>
                <a:cs typeface="Times New Roman"/>
              </a:rPr>
              <a:t>London, as  they drove. ‘My dear </a:t>
            </a:r>
            <a:r>
              <a:rPr dirty="0" sz="1450" spc="-20">
                <a:latin typeface="Times New Roman"/>
                <a:cs typeface="Times New Roman"/>
              </a:rPr>
              <a:t>fellow,’ </a:t>
            </a:r>
            <a:r>
              <a:rPr dirty="0" sz="1450" spc="-5">
                <a:latin typeface="Times New Roman"/>
                <a:cs typeface="Times New Roman"/>
              </a:rPr>
              <a:t>he </a:t>
            </a:r>
            <a:r>
              <a:rPr dirty="0" sz="1450" spc="-10">
                <a:latin typeface="Times New Roman"/>
                <a:cs typeface="Times New Roman"/>
              </a:rPr>
              <a:t>said, ‘you don’t seem to know anything </a:t>
            </a:r>
            <a:r>
              <a:rPr dirty="0" sz="1450" spc="-5">
                <a:latin typeface="Times New Roman"/>
                <a:cs typeface="Times New Roman"/>
              </a:rPr>
              <a:t>of  your </a:t>
            </a:r>
            <a:r>
              <a:rPr dirty="0" sz="1450" spc="-10">
                <a:latin typeface="Times New Roman"/>
                <a:cs typeface="Times New Roman"/>
              </a:rPr>
              <a:t>native </a:t>
            </a:r>
            <a:r>
              <a:rPr dirty="0" sz="1450" spc="-30">
                <a:latin typeface="Times New Roman"/>
                <a:cs typeface="Times New Roman"/>
              </a:rPr>
              <a:t>city. </a:t>
            </a:r>
            <a:r>
              <a:rPr dirty="0" sz="1450" spc="-10">
                <a:latin typeface="Times New Roman"/>
                <a:cs typeface="Times New Roman"/>
              </a:rPr>
              <a:t>Suppose we visited the </a:t>
            </a:r>
            <a:r>
              <a:rPr dirty="0" sz="1450" spc="-25">
                <a:latin typeface="Times New Roman"/>
                <a:cs typeface="Times New Roman"/>
              </a:rPr>
              <a:t>Tower? </a:t>
            </a:r>
            <a:r>
              <a:rPr dirty="0" sz="1450" spc="-10">
                <a:latin typeface="Times New Roman"/>
                <a:cs typeface="Times New Roman"/>
              </a:rPr>
              <a:t>No? </a:t>
            </a:r>
            <a:r>
              <a:rPr dirty="0" sz="1450" spc="-35">
                <a:latin typeface="Times New Roman"/>
                <a:cs typeface="Times New Roman"/>
              </a:rPr>
              <a:t>Well, </a:t>
            </a:r>
            <a:r>
              <a:rPr dirty="0" sz="1450" spc="-10">
                <a:latin typeface="Times New Roman"/>
                <a:cs typeface="Times New Roman"/>
              </a:rPr>
              <a:t>perhaps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trifle  </a:t>
            </a:r>
            <a:r>
              <a:rPr dirty="0" sz="1450" spc="-5">
                <a:latin typeface="Times New Roman"/>
                <a:cs typeface="Times New Roman"/>
              </a:rPr>
              <a:t>out of our </a:t>
            </a:r>
            <a:r>
              <a:rPr dirty="0" sz="1450" spc="-35">
                <a:latin typeface="Times New Roman"/>
                <a:cs typeface="Times New Roman"/>
              </a:rPr>
              <a:t>way. </a:t>
            </a:r>
            <a:r>
              <a:rPr dirty="0" sz="1450" spc="-10">
                <a:latin typeface="Times New Roman"/>
                <a:cs typeface="Times New Roman"/>
              </a:rPr>
              <a:t>But, anyway—Here, </a:t>
            </a:r>
            <a:r>
              <a:rPr dirty="0" sz="1450" spc="-25">
                <a:latin typeface="Times New Roman"/>
                <a:cs typeface="Times New Roman"/>
              </a:rPr>
              <a:t>cabby, </a:t>
            </a:r>
            <a:r>
              <a:rPr dirty="0" sz="1450" spc="-10">
                <a:latin typeface="Times New Roman"/>
                <a:cs typeface="Times New Roman"/>
              </a:rPr>
              <a:t>drive round </a:t>
            </a:r>
            <a:r>
              <a:rPr dirty="0" sz="1450" spc="-5">
                <a:latin typeface="Times New Roman"/>
                <a:cs typeface="Times New Roman"/>
              </a:rPr>
              <a:t>by </a:t>
            </a:r>
            <a:r>
              <a:rPr dirty="0" sz="1450" spc="-15">
                <a:latin typeface="Times New Roman"/>
                <a:cs typeface="Times New Roman"/>
              </a:rPr>
              <a:t>Trafalgar </a:t>
            </a:r>
            <a:r>
              <a:rPr dirty="0" sz="1450" spc="-10">
                <a:latin typeface="Times New Roman"/>
                <a:cs typeface="Times New Roman"/>
              </a:rPr>
              <a:t>Square!’  And </a:t>
            </a:r>
            <a:r>
              <a:rPr dirty="0" sz="1450" spc="-5">
                <a:latin typeface="Times New Roman"/>
                <a:cs typeface="Times New Roman"/>
              </a:rPr>
              <a:t>on </a:t>
            </a:r>
            <a:r>
              <a:rPr dirty="0" sz="1450" spc="-10">
                <a:latin typeface="Times New Roman"/>
                <a:cs typeface="Times New Roman"/>
              </a:rPr>
              <a:t>that historic battlefield </a:t>
            </a:r>
            <a:r>
              <a:rPr dirty="0" sz="1450" spc="-5">
                <a:latin typeface="Times New Roman"/>
                <a:cs typeface="Times New Roman"/>
              </a:rPr>
              <a:t>he </a:t>
            </a:r>
            <a:r>
              <a:rPr dirty="0" sz="1450" spc="-10">
                <a:latin typeface="Times New Roman"/>
                <a:cs typeface="Times New Roman"/>
              </a:rPr>
              <a:t>insisted </a:t>
            </a:r>
            <a:r>
              <a:rPr dirty="0" sz="1450" spc="-5">
                <a:latin typeface="Times New Roman"/>
                <a:cs typeface="Times New Roman"/>
              </a:rPr>
              <a:t>on </a:t>
            </a:r>
            <a:r>
              <a:rPr dirty="0" sz="1450" spc="-10">
                <a:latin typeface="Times New Roman"/>
                <a:cs typeface="Times New Roman"/>
              </a:rPr>
              <a:t>drawing </a:t>
            </a:r>
            <a:r>
              <a:rPr dirty="0" sz="1450" spc="-5">
                <a:latin typeface="Times New Roman"/>
                <a:cs typeface="Times New Roman"/>
              </a:rPr>
              <a:t>up,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criticized  the statues and gave the artist many curious details (quite new to history) </a:t>
            </a:r>
            <a:r>
              <a:rPr dirty="0" sz="1450" spc="-5">
                <a:latin typeface="Times New Roman"/>
                <a:cs typeface="Times New Roman"/>
              </a:rPr>
              <a:t>of  </a:t>
            </a:r>
            <a:r>
              <a:rPr dirty="0" sz="1450" spc="-10">
                <a:latin typeface="Times New Roman"/>
                <a:cs typeface="Times New Roman"/>
              </a:rPr>
              <a:t>the lives </a:t>
            </a:r>
            <a:r>
              <a:rPr dirty="0" sz="1450" spc="-5">
                <a:latin typeface="Times New Roman"/>
                <a:cs typeface="Times New Roman"/>
              </a:rPr>
              <a:t>of </a:t>
            </a:r>
            <a:r>
              <a:rPr dirty="0" sz="1450" spc="-10">
                <a:latin typeface="Times New Roman"/>
                <a:cs typeface="Times New Roman"/>
              </a:rPr>
              <a:t>the celebrated men they</a:t>
            </a:r>
            <a:r>
              <a:rPr dirty="0" sz="1450" spc="20">
                <a:latin typeface="Times New Roman"/>
                <a:cs typeface="Times New Roman"/>
              </a:rPr>
              <a:t> </a:t>
            </a:r>
            <a:r>
              <a:rPr dirty="0" sz="1450" spc="-10">
                <a:latin typeface="Times New Roman"/>
                <a:cs typeface="Times New Roman"/>
              </a:rPr>
              <a:t>represented.</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difficult to express what Pitman </a:t>
            </a:r>
            <a:r>
              <a:rPr dirty="0" sz="1450" spc="-15">
                <a:latin typeface="Times New Roman"/>
                <a:cs typeface="Times New Roman"/>
              </a:rPr>
              <a:t>suffered </a:t>
            </a:r>
            <a:r>
              <a:rPr dirty="0" sz="1450" spc="-10">
                <a:latin typeface="Times New Roman"/>
                <a:cs typeface="Times New Roman"/>
              </a:rPr>
              <a:t>in the cab: cold, wet,  terror in the capital degree, </a:t>
            </a:r>
            <a:r>
              <a:rPr dirty="0" sz="1450" spc="-5">
                <a:latin typeface="Times New Roman"/>
                <a:cs typeface="Times New Roman"/>
              </a:rPr>
              <a:t>a </a:t>
            </a:r>
            <a:r>
              <a:rPr dirty="0" sz="1450" spc="-10">
                <a:latin typeface="Times New Roman"/>
                <a:cs typeface="Times New Roman"/>
              </a:rPr>
              <a:t>grounded distrust </a:t>
            </a:r>
            <a:r>
              <a:rPr dirty="0" sz="1450" spc="-5">
                <a:latin typeface="Times New Roman"/>
                <a:cs typeface="Times New Roman"/>
              </a:rPr>
              <a:t>of </a:t>
            </a:r>
            <a:r>
              <a:rPr dirty="0" sz="1450" spc="-10">
                <a:latin typeface="Times New Roman"/>
                <a:cs typeface="Times New Roman"/>
              </a:rPr>
              <a:t>the commander under</a:t>
            </a:r>
            <a:r>
              <a:rPr dirty="0" sz="1450" spc="210">
                <a:latin typeface="Times New Roman"/>
                <a:cs typeface="Times New Roman"/>
              </a:rPr>
              <a:t> </a:t>
            </a:r>
            <a:r>
              <a:rPr dirty="0" sz="1450" spc="-10">
                <a:latin typeface="Times New Roman"/>
                <a:cs typeface="Times New Roman"/>
              </a:rPr>
              <a:t>whom</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42120"/>
          </a:xfrm>
          <a:prstGeom prst="rect">
            <a:avLst/>
          </a:prstGeom>
        </p:spPr>
        <p:txBody>
          <a:bodyPr wrap="square" lIns="0" tIns="13335" rIns="0" bIns="0" rtlCol="0" vert="horz">
            <a:spAutoFit/>
          </a:bodyPr>
          <a:lstStyle/>
          <a:p>
            <a:pPr algn="just" marL="12700" marR="5715">
              <a:lnSpc>
                <a:spcPct val="99200"/>
              </a:lnSpc>
              <a:spcBef>
                <a:spcPts val="105"/>
              </a:spcBef>
            </a:pPr>
            <a:r>
              <a:rPr dirty="0" sz="1450" spc="-5">
                <a:latin typeface="Times New Roman"/>
                <a:cs typeface="Times New Roman"/>
              </a:rPr>
              <a:t>he </a:t>
            </a:r>
            <a:r>
              <a:rPr dirty="0" sz="1450" spc="-10">
                <a:latin typeface="Times New Roman"/>
                <a:cs typeface="Times New Roman"/>
              </a:rPr>
              <a:t>served,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imprudency in the matter </a:t>
            </a:r>
            <a:r>
              <a:rPr dirty="0" sz="1450" spc="-5">
                <a:latin typeface="Times New Roman"/>
                <a:cs typeface="Times New Roman"/>
              </a:rPr>
              <a:t>of </a:t>
            </a:r>
            <a:r>
              <a:rPr dirty="0" sz="1450" spc="-10">
                <a:latin typeface="Times New Roman"/>
                <a:cs typeface="Times New Roman"/>
              </a:rPr>
              <a:t>the low-necked shirt, </a:t>
            </a:r>
            <a:r>
              <a:rPr dirty="0" sz="1450" spc="-5">
                <a:latin typeface="Times New Roman"/>
                <a:cs typeface="Times New Roman"/>
              </a:rPr>
              <a:t>a </a:t>
            </a:r>
            <a:r>
              <a:rPr dirty="0" sz="1450" spc="-10">
                <a:latin typeface="Times New Roman"/>
                <a:cs typeface="Times New Roman"/>
              </a:rPr>
              <a:t>bitter  sense </a:t>
            </a:r>
            <a:r>
              <a:rPr dirty="0" sz="1450" spc="-5">
                <a:latin typeface="Times New Roman"/>
                <a:cs typeface="Times New Roman"/>
              </a:rPr>
              <a:t>of </a:t>
            </a:r>
            <a:r>
              <a:rPr dirty="0" sz="1450" spc="-10">
                <a:latin typeface="Times New Roman"/>
                <a:cs typeface="Times New Roman"/>
              </a:rPr>
              <a:t>the decline and fall involved in the deprivation </a:t>
            </a:r>
            <a:r>
              <a:rPr dirty="0" sz="1450" spc="-5">
                <a:latin typeface="Times New Roman"/>
                <a:cs typeface="Times New Roman"/>
              </a:rPr>
              <a:t>of </a:t>
            </a:r>
            <a:r>
              <a:rPr dirty="0" sz="1450" spc="-10">
                <a:latin typeface="Times New Roman"/>
                <a:cs typeface="Times New Roman"/>
              </a:rPr>
              <a:t>his beard, all these  were among the ingredients </a:t>
            </a:r>
            <a:r>
              <a:rPr dirty="0" sz="1450" spc="-5">
                <a:latin typeface="Times New Roman"/>
                <a:cs typeface="Times New Roman"/>
              </a:rPr>
              <a:t>of </a:t>
            </a:r>
            <a:r>
              <a:rPr dirty="0" sz="1450" spc="-10">
                <a:latin typeface="Times New Roman"/>
                <a:cs typeface="Times New Roman"/>
              </a:rPr>
              <a:t>the bowl. </a:t>
            </a:r>
            <a:r>
              <a:rPr dirty="0" sz="1450" spc="-60">
                <a:latin typeface="Times New Roman"/>
                <a:cs typeface="Times New Roman"/>
              </a:rPr>
              <a:t>To </a:t>
            </a:r>
            <a:r>
              <a:rPr dirty="0" sz="1450" spc="-10">
                <a:latin typeface="Times New Roman"/>
                <a:cs typeface="Times New Roman"/>
              </a:rPr>
              <a:t>reach the restaurant, for which  they were deviously steering, was the first relief. </a:t>
            </a:r>
            <a:r>
              <a:rPr dirty="0" sz="1450" spc="-60">
                <a:latin typeface="Times New Roman"/>
                <a:cs typeface="Times New Roman"/>
              </a:rPr>
              <a:t>To </a:t>
            </a:r>
            <a:r>
              <a:rPr dirty="0" sz="1450" spc="-10">
                <a:latin typeface="Times New Roman"/>
                <a:cs typeface="Times New Roman"/>
              </a:rPr>
              <a:t>hear Michael bespeak </a:t>
            </a:r>
            <a:r>
              <a:rPr dirty="0" sz="1450" spc="-5">
                <a:latin typeface="Times New Roman"/>
                <a:cs typeface="Times New Roman"/>
              </a:rPr>
              <a:t>a  </a:t>
            </a:r>
            <a:r>
              <a:rPr dirty="0" sz="1450" spc="-10">
                <a:latin typeface="Times New Roman"/>
                <a:cs typeface="Times New Roman"/>
              </a:rPr>
              <a:t>private room was </a:t>
            </a:r>
            <a:r>
              <a:rPr dirty="0" sz="1450" spc="-5">
                <a:latin typeface="Times New Roman"/>
                <a:cs typeface="Times New Roman"/>
              </a:rPr>
              <a:t>a </a:t>
            </a:r>
            <a:r>
              <a:rPr dirty="0" sz="1450" spc="-10">
                <a:latin typeface="Times New Roman"/>
                <a:cs typeface="Times New Roman"/>
              </a:rPr>
              <a:t>second and </a:t>
            </a:r>
            <a:r>
              <a:rPr dirty="0" sz="1450" spc="-5">
                <a:latin typeface="Times New Roman"/>
                <a:cs typeface="Times New Roman"/>
              </a:rPr>
              <a:t>a </a:t>
            </a:r>
            <a:r>
              <a:rPr dirty="0" sz="1450" spc="-10">
                <a:latin typeface="Times New Roman"/>
                <a:cs typeface="Times New Roman"/>
              </a:rPr>
              <a:t>still </a:t>
            </a:r>
            <a:r>
              <a:rPr dirty="0" sz="1450" spc="-20">
                <a:latin typeface="Times New Roman"/>
                <a:cs typeface="Times New Roman"/>
              </a:rPr>
              <a:t>greater. </a:t>
            </a:r>
            <a:r>
              <a:rPr dirty="0" sz="1450" spc="-25">
                <a:latin typeface="Times New Roman"/>
                <a:cs typeface="Times New Roman"/>
              </a:rPr>
              <a:t>Nor, </a:t>
            </a:r>
            <a:r>
              <a:rPr dirty="0" sz="1450" spc="-10">
                <a:latin typeface="Times New Roman"/>
                <a:cs typeface="Times New Roman"/>
              </a:rPr>
              <a:t>as they mounted the stair  under the guidance </a:t>
            </a:r>
            <a:r>
              <a:rPr dirty="0" sz="1450" spc="-5">
                <a:latin typeface="Times New Roman"/>
                <a:cs typeface="Times New Roman"/>
              </a:rPr>
              <a:t>of </a:t>
            </a:r>
            <a:r>
              <a:rPr dirty="0" sz="1450" spc="-10">
                <a:latin typeface="Times New Roman"/>
                <a:cs typeface="Times New Roman"/>
              </a:rPr>
              <a:t>an unintelligible alien, did </a:t>
            </a:r>
            <a:r>
              <a:rPr dirty="0" sz="1450" spc="-5">
                <a:latin typeface="Times New Roman"/>
                <a:cs typeface="Times New Roman"/>
              </a:rPr>
              <a:t>he </a:t>
            </a:r>
            <a:r>
              <a:rPr dirty="0" sz="1450" spc="-10">
                <a:latin typeface="Times New Roman"/>
                <a:cs typeface="Times New Roman"/>
              </a:rPr>
              <a:t>fail to note with gratitude  the fewness </a:t>
            </a:r>
            <a:r>
              <a:rPr dirty="0" sz="1450" spc="-5">
                <a:latin typeface="Times New Roman"/>
                <a:cs typeface="Times New Roman"/>
              </a:rPr>
              <a:t>of </a:t>
            </a:r>
            <a:r>
              <a:rPr dirty="0" sz="1450" spc="-10">
                <a:latin typeface="Times New Roman"/>
                <a:cs typeface="Times New Roman"/>
              </a:rPr>
              <a:t>the persons present, </a:t>
            </a:r>
            <a:r>
              <a:rPr dirty="0" sz="1450" spc="-5">
                <a:latin typeface="Times New Roman"/>
                <a:cs typeface="Times New Roman"/>
              </a:rPr>
              <a:t>or </a:t>
            </a:r>
            <a:r>
              <a:rPr dirty="0" sz="1450" spc="-10">
                <a:latin typeface="Times New Roman"/>
                <a:cs typeface="Times New Roman"/>
              </a:rPr>
              <a:t>the still more cheering fact that the  greater part </a:t>
            </a:r>
            <a:r>
              <a:rPr dirty="0" sz="1450" spc="-5">
                <a:latin typeface="Times New Roman"/>
                <a:cs typeface="Times New Roman"/>
              </a:rPr>
              <a:t>of </a:t>
            </a:r>
            <a:r>
              <a:rPr dirty="0" sz="1450" spc="-10">
                <a:latin typeface="Times New Roman"/>
                <a:cs typeface="Times New Roman"/>
              </a:rPr>
              <a:t>these were exiles from the land </a:t>
            </a:r>
            <a:r>
              <a:rPr dirty="0" sz="1450" spc="-5">
                <a:latin typeface="Times New Roman"/>
                <a:cs typeface="Times New Roman"/>
              </a:rPr>
              <a:t>of </a:t>
            </a:r>
            <a:r>
              <a:rPr dirty="0" sz="1450" spc="-10">
                <a:latin typeface="Times New Roman"/>
                <a:cs typeface="Times New Roman"/>
              </a:rPr>
              <a:t>France. It was thus </a:t>
            </a:r>
            <a:r>
              <a:rPr dirty="0" sz="1450" spc="-5">
                <a:latin typeface="Times New Roman"/>
                <a:cs typeface="Times New Roman"/>
              </a:rPr>
              <a:t>a </a:t>
            </a:r>
            <a:r>
              <a:rPr dirty="0" sz="1450" spc="-10">
                <a:latin typeface="Times New Roman"/>
                <a:cs typeface="Times New Roman"/>
              </a:rPr>
              <a:t>blessed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none of </a:t>
            </a:r>
            <a:r>
              <a:rPr dirty="0" sz="1450" spc="-10">
                <a:latin typeface="Times New Roman"/>
                <a:cs typeface="Times New Roman"/>
              </a:rPr>
              <a:t>them would </a:t>
            </a:r>
            <a:r>
              <a:rPr dirty="0" sz="1450" spc="-5">
                <a:latin typeface="Times New Roman"/>
                <a:cs typeface="Times New Roman"/>
              </a:rPr>
              <a:t>be </a:t>
            </a:r>
            <a:r>
              <a:rPr dirty="0" sz="1450" spc="-10">
                <a:latin typeface="Times New Roman"/>
                <a:cs typeface="Times New Roman"/>
              </a:rPr>
              <a:t>connected with the Seminary; for even the  French </a:t>
            </a:r>
            <a:r>
              <a:rPr dirty="0" sz="1450" spc="-15">
                <a:latin typeface="Times New Roman"/>
                <a:cs typeface="Times New Roman"/>
              </a:rPr>
              <a:t>professor, </a:t>
            </a:r>
            <a:r>
              <a:rPr dirty="0" sz="1450" spc="-10">
                <a:latin typeface="Times New Roman"/>
                <a:cs typeface="Times New Roman"/>
              </a:rPr>
              <a:t>though admittedly </a:t>
            </a:r>
            <a:r>
              <a:rPr dirty="0" sz="1450" spc="-5">
                <a:latin typeface="Times New Roman"/>
                <a:cs typeface="Times New Roman"/>
              </a:rPr>
              <a:t>a </a:t>
            </a:r>
            <a:r>
              <a:rPr dirty="0" sz="1450" spc="-10">
                <a:latin typeface="Times New Roman"/>
                <a:cs typeface="Times New Roman"/>
              </a:rPr>
              <a:t>Papist, </a:t>
            </a:r>
            <a:r>
              <a:rPr dirty="0" sz="1450" spc="-5">
                <a:latin typeface="Times New Roman"/>
                <a:cs typeface="Times New Roman"/>
              </a:rPr>
              <a:t>he </a:t>
            </a:r>
            <a:r>
              <a:rPr dirty="0" sz="1450" spc="-10">
                <a:latin typeface="Times New Roman"/>
                <a:cs typeface="Times New Roman"/>
              </a:rPr>
              <a:t>could scarce imagine  frequenting so rakish an</a:t>
            </a:r>
            <a:r>
              <a:rPr dirty="0" sz="1450" spc="10">
                <a:latin typeface="Times New Roman"/>
                <a:cs typeface="Times New Roman"/>
              </a:rPr>
              <a:t> </a:t>
            </a:r>
            <a:r>
              <a:rPr dirty="0" sz="1450" spc="-10">
                <a:latin typeface="Times New Roman"/>
                <a:cs typeface="Times New Roman"/>
              </a:rPr>
              <a:t>establishment.</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alien introduced them into </a:t>
            </a:r>
            <a:r>
              <a:rPr dirty="0" sz="1450" spc="-5">
                <a:latin typeface="Times New Roman"/>
                <a:cs typeface="Times New Roman"/>
              </a:rPr>
              <a:t>a </a:t>
            </a:r>
            <a:r>
              <a:rPr dirty="0" sz="1450" spc="-10">
                <a:latin typeface="Times New Roman"/>
                <a:cs typeface="Times New Roman"/>
              </a:rPr>
              <a:t>small bare room with </a:t>
            </a:r>
            <a:r>
              <a:rPr dirty="0" sz="1450" spc="-5">
                <a:latin typeface="Times New Roman"/>
                <a:cs typeface="Times New Roman"/>
              </a:rPr>
              <a:t>a </a:t>
            </a:r>
            <a:r>
              <a:rPr dirty="0" sz="1450" spc="-10">
                <a:latin typeface="Times New Roman"/>
                <a:cs typeface="Times New Roman"/>
              </a:rPr>
              <a:t>single table, </a:t>
            </a:r>
            <a:r>
              <a:rPr dirty="0" sz="1450" spc="-5">
                <a:latin typeface="Times New Roman"/>
                <a:cs typeface="Times New Roman"/>
              </a:rPr>
              <a:t>a  </a:t>
            </a:r>
            <a:r>
              <a:rPr dirty="0" sz="1450" spc="-10">
                <a:latin typeface="Times New Roman"/>
                <a:cs typeface="Times New Roman"/>
              </a:rPr>
              <a:t>sofa, and </a:t>
            </a:r>
            <a:r>
              <a:rPr dirty="0" sz="1450" spc="-5">
                <a:latin typeface="Times New Roman"/>
                <a:cs typeface="Times New Roman"/>
              </a:rPr>
              <a:t>a </a:t>
            </a:r>
            <a:r>
              <a:rPr dirty="0" sz="1450" spc="-10">
                <a:latin typeface="Times New Roman"/>
                <a:cs typeface="Times New Roman"/>
              </a:rPr>
              <a:t>dwarfish fire; and Michael called promptly for more coals and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brandies and</a:t>
            </a:r>
            <a:r>
              <a:rPr dirty="0" sz="1450">
                <a:latin typeface="Times New Roman"/>
                <a:cs typeface="Times New Roman"/>
              </a:rPr>
              <a:t> </a:t>
            </a:r>
            <a:r>
              <a:rPr dirty="0" sz="1450" spc="-10">
                <a:latin typeface="Times New Roman"/>
                <a:cs typeface="Times New Roman"/>
              </a:rPr>
              <a:t>sodas.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 </a:t>
            </a:r>
            <a:r>
              <a:rPr dirty="0" sz="1450" spc="-5">
                <a:latin typeface="Times New Roman"/>
                <a:cs typeface="Times New Roman"/>
              </a:rPr>
              <a:t>no,’ </a:t>
            </a:r>
            <a:r>
              <a:rPr dirty="0" sz="1450" spc="-10">
                <a:latin typeface="Times New Roman"/>
                <a:cs typeface="Times New Roman"/>
              </a:rPr>
              <a:t>said Pitman, ‘surely not—no more to</a:t>
            </a:r>
            <a:r>
              <a:rPr dirty="0" sz="1450" spc="-80">
                <a:latin typeface="Times New Roman"/>
                <a:cs typeface="Times New Roman"/>
              </a:rPr>
              <a:t> </a:t>
            </a:r>
            <a:r>
              <a:rPr dirty="0" sz="1450" spc="-5">
                <a:latin typeface="Times New Roman"/>
                <a:cs typeface="Times New Roman"/>
              </a:rPr>
              <a:t>drink.’</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don’t know what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at,’ said Michael </a:t>
            </a:r>
            <a:r>
              <a:rPr dirty="0" sz="1450" spc="-15">
                <a:latin typeface="Times New Roman"/>
                <a:cs typeface="Times New Roman"/>
              </a:rPr>
              <a:t>plaintively. </a:t>
            </a:r>
            <a:r>
              <a:rPr dirty="0" sz="1450" spc="-25">
                <a:latin typeface="Times New Roman"/>
                <a:cs typeface="Times New Roman"/>
              </a:rPr>
              <a:t>‘It’s  </a:t>
            </a:r>
            <a:r>
              <a:rPr dirty="0" sz="1450" spc="-10">
                <a:latin typeface="Times New Roman"/>
                <a:cs typeface="Times New Roman"/>
              </a:rPr>
              <a:t>positively necessary to </a:t>
            </a:r>
            <a:r>
              <a:rPr dirty="0" sz="1450" spc="-5">
                <a:latin typeface="Times New Roman"/>
                <a:cs typeface="Times New Roman"/>
              </a:rPr>
              <a:t>do </a:t>
            </a:r>
            <a:r>
              <a:rPr dirty="0" sz="1450" spc="-10">
                <a:latin typeface="Times New Roman"/>
                <a:cs typeface="Times New Roman"/>
              </a:rPr>
              <a:t>something; and </a:t>
            </a:r>
            <a:r>
              <a:rPr dirty="0" sz="1450" spc="-5">
                <a:latin typeface="Times New Roman"/>
                <a:cs typeface="Times New Roman"/>
              </a:rPr>
              <a:t>one </a:t>
            </a:r>
            <a:r>
              <a:rPr dirty="0" sz="1450" spc="-10">
                <a:latin typeface="Times New Roman"/>
                <a:cs typeface="Times New Roman"/>
              </a:rPr>
              <a:t>shouldn’t smoke before meals. </a:t>
            </a:r>
            <a:r>
              <a:rPr dirty="0" sz="1450" spc="-5">
                <a:latin typeface="Times New Roman"/>
                <a:cs typeface="Times New Roman"/>
              </a:rPr>
              <a:t>I  thought </a:t>
            </a:r>
            <a:r>
              <a:rPr dirty="0" sz="1450" spc="-10">
                <a:latin typeface="Times New Roman"/>
                <a:cs typeface="Times New Roman"/>
              </a:rPr>
              <a:t>that was understood. </a:t>
            </a:r>
            <a:r>
              <a:rPr dirty="0" sz="1450" spc="-60">
                <a:latin typeface="Times New Roman"/>
                <a:cs typeface="Times New Roman"/>
              </a:rPr>
              <a:t>You </a:t>
            </a:r>
            <a:r>
              <a:rPr dirty="0" sz="1450" spc="-10">
                <a:latin typeface="Times New Roman"/>
                <a:cs typeface="Times New Roman"/>
              </a:rPr>
              <a:t>seem to have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hygiene.’ And </a:t>
            </a:r>
            <a:r>
              <a:rPr dirty="0" sz="1450" spc="-5">
                <a:latin typeface="Times New Roman"/>
                <a:cs typeface="Times New Roman"/>
              </a:rPr>
              <a:t>he  </a:t>
            </a:r>
            <a:r>
              <a:rPr dirty="0" sz="1450" spc="-10">
                <a:latin typeface="Times New Roman"/>
                <a:cs typeface="Times New Roman"/>
              </a:rPr>
              <a:t>compared his watch with the clock </a:t>
            </a:r>
            <a:r>
              <a:rPr dirty="0" sz="1450" spc="-5">
                <a:latin typeface="Times New Roman"/>
                <a:cs typeface="Times New Roman"/>
              </a:rPr>
              <a:t>upon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chimney-piece.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Pitman fell into bitter musing; here </a:t>
            </a:r>
            <a:r>
              <a:rPr dirty="0" sz="1450" spc="-5">
                <a:latin typeface="Times New Roman"/>
                <a:cs typeface="Times New Roman"/>
              </a:rPr>
              <a:t>he </a:t>
            </a:r>
            <a:r>
              <a:rPr dirty="0" sz="1450" spc="-10">
                <a:latin typeface="Times New Roman"/>
                <a:cs typeface="Times New Roman"/>
              </a:rPr>
              <a:t>was, ridiculously shorn, absurdly  disguised, in the company </a:t>
            </a:r>
            <a:r>
              <a:rPr dirty="0" sz="1450" spc="-5">
                <a:latin typeface="Times New Roman"/>
                <a:cs typeface="Times New Roman"/>
              </a:rPr>
              <a:t>of a </a:t>
            </a:r>
            <a:r>
              <a:rPr dirty="0" sz="1450" spc="-10">
                <a:latin typeface="Times New Roman"/>
                <a:cs typeface="Times New Roman"/>
              </a:rPr>
              <a:t>drunken man in spectacles, and waiting for </a:t>
            </a:r>
            <a:r>
              <a:rPr dirty="0" sz="1450" spc="-5">
                <a:latin typeface="Times New Roman"/>
                <a:cs typeface="Times New Roman"/>
              </a:rPr>
              <a:t>a  </a:t>
            </a:r>
            <a:r>
              <a:rPr dirty="0" sz="1450" spc="-10">
                <a:latin typeface="Times New Roman"/>
                <a:cs typeface="Times New Roman"/>
              </a:rPr>
              <a:t>champagne luncheon in </a:t>
            </a:r>
            <a:r>
              <a:rPr dirty="0" sz="1450" spc="-5">
                <a:latin typeface="Times New Roman"/>
                <a:cs typeface="Times New Roman"/>
              </a:rPr>
              <a:t>a </a:t>
            </a:r>
            <a:r>
              <a:rPr dirty="0" sz="1450" spc="-10">
                <a:latin typeface="Times New Roman"/>
                <a:cs typeface="Times New Roman"/>
              </a:rPr>
              <a:t>restaurant painfully foreign. What would his  principals think, if they could see him? What if they knew his tragic and  deceitful errand?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From these reflections </a:t>
            </a:r>
            <a:r>
              <a:rPr dirty="0" sz="1450" spc="-5">
                <a:latin typeface="Times New Roman"/>
                <a:cs typeface="Times New Roman"/>
              </a:rPr>
              <a:t>he </a:t>
            </a:r>
            <a:r>
              <a:rPr dirty="0" sz="1450" spc="-10">
                <a:latin typeface="Times New Roman"/>
                <a:cs typeface="Times New Roman"/>
              </a:rPr>
              <a:t>was aroused </a:t>
            </a:r>
            <a:r>
              <a:rPr dirty="0" sz="1450" spc="-5">
                <a:latin typeface="Times New Roman"/>
                <a:cs typeface="Times New Roman"/>
              </a:rPr>
              <a:t>by </a:t>
            </a:r>
            <a:r>
              <a:rPr dirty="0" sz="1450" spc="-10">
                <a:latin typeface="Times New Roman"/>
                <a:cs typeface="Times New Roman"/>
              </a:rPr>
              <a:t>the entrance </a:t>
            </a:r>
            <a:r>
              <a:rPr dirty="0" sz="1450" spc="-5">
                <a:latin typeface="Times New Roman"/>
                <a:cs typeface="Times New Roman"/>
              </a:rPr>
              <a:t>of </a:t>
            </a:r>
            <a:r>
              <a:rPr dirty="0" sz="1450" spc="-10">
                <a:latin typeface="Times New Roman"/>
                <a:cs typeface="Times New Roman"/>
              </a:rPr>
              <a:t>the alien with the  brandies and sodas. Michael took </a:t>
            </a:r>
            <a:r>
              <a:rPr dirty="0" sz="1450" spc="-5">
                <a:latin typeface="Times New Roman"/>
                <a:cs typeface="Times New Roman"/>
              </a:rPr>
              <a:t>one </a:t>
            </a:r>
            <a:r>
              <a:rPr dirty="0" sz="1450" spc="-10">
                <a:latin typeface="Times New Roman"/>
                <a:cs typeface="Times New Roman"/>
              </a:rPr>
              <a:t>and bade the waiter pass the other to his  friend.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Pitman waved it from him with his hand. </a:t>
            </a:r>
            <a:r>
              <a:rPr dirty="0" sz="1450" spc="-15">
                <a:latin typeface="Times New Roman"/>
                <a:cs typeface="Times New Roman"/>
              </a:rPr>
              <a:t>‘Don’t </a:t>
            </a:r>
            <a:r>
              <a:rPr dirty="0" sz="1450" spc="-10">
                <a:latin typeface="Times New Roman"/>
                <a:cs typeface="Times New Roman"/>
              </a:rPr>
              <a:t>let me lose all self-  respect,’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‘Anything to oblige </a:t>
            </a:r>
            <a:r>
              <a:rPr dirty="0" sz="1450" spc="-5">
                <a:latin typeface="Times New Roman"/>
                <a:cs typeface="Times New Roman"/>
              </a:rPr>
              <a:t>a </a:t>
            </a:r>
            <a:r>
              <a:rPr dirty="0" sz="1450" spc="-10">
                <a:latin typeface="Times New Roman"/>
                <a:cs typeface="Times New Roman"/>
              </a:rPr>
              <a:t>friend,’ returned Michael. ‘But I’m </a:t>
            </a:r>
            <a:r>
              <a:rPr dirty="0" sz="1450" spc="-5">
                <a:latin typeface="Times New Roman"/>
                <a:cs typeface="Times New Roman"/>
              </a:rPr>
              <a:t>not </a:t>
            </a:r>
            <a:r>
              <a:rPr dirty="0" sz="1450" spc="-10">
                <a:latin typeface="Times New Roman"/>
                <a:cs typeface="Times New Roman"/>
              </a:rPr>
              <a:t>going to  drink alone. Here,’ </a:t>
            </a:r>
            <a:r>
              <a:rPr dirty="0" sz="1450" spc="-5">
                <a:latin typeface="Times New Roman"/>
                <a:cs typeface="Times New Roman"/>
              </a:rPr>
              <a:t>he </a:t>
            </a:r>
            <a:r>
              <a:rPr dirty="0" sz="1450" spc="-10">
                <a:latin typeface="Times New Roman"/>
                <a:cs typeface="Times New Roman"/>
              </a:rPr>
              <a:t>added to the </a:t>
            </a:r>
            <a:r>
              <a:rPr dirty="0" sz="1450" spc="-20">
                <a:latin typeface="Times New Roman"/>
                <a:cs typeface="Times New Roman"/>
              </a:rPr>
              <a:t>waiter, </a:t>
            </a:r>
            <a:r>
              <a:rPr dirty="0" sz="1450" spc="-10">
                <a:latin typeface="Times New Roman"/>
                <a:cs typeface="Times New Roman"/>
              </a:rPr>
              <a:t>‘you take it.’ And, then, touching  glasses, ‘The health </a:t>
            </a:r>
            <a:r>
              <a:rPr dirty="0" sz="1450" spc="-5">
                <a:latin typeface="Times New Roman"/>
                <a:cs typeface="Times New Roman"/>
              </a:rPr>
              <a:t>of </a:t>
            </a:r>
            <a:r>
              <a:rPr dirty="0" sz="1450" spc="-10">
                <a:latin typeface="Times New Roman"/>
                <a:cs typeface="Times New Roman"/>
              </a:rPr>
              <a:t>Mr Gideon Forsyth,’ said</a:t>
            </a:r>
            <a:r>
              <a:rPr dirty="0" sz="1450" spc="-7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‘Meestare Gidden Borsye,’ replied the </a:t>
            </a:r>
            <a:r>
              <a:rPr dirty="0" sz="1450" spc="-20">
                <a:latin typeface="Times New Roman"/>
                <a:cs typeface="Times New Roman"/>
              </a:rPr>
              <a:t>waiter,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tossed </a:t>
            </a:r>
            <a:r>
              <a:rPr dirty="0" sz="1450" spc="-15">
                <a:latin typeface="Times New Roman"/>
                <a:cs typeface="Times New Roman"/>
              </a:rPr>
              <a:t>off </a:t>
            </a:r>
            <a:r>
              <a:rPr dirty="0" sz="1450" spc="-10">
                <a:latin typeface="Times New Roman"/>
                <a:cs typeface="Times New Roman"/>
              </a:rPr>
              <a:t>the liquor  in four</a:t>
            </a:r>
            <a:r>
              <a:rPr dirty="0" sz="1450" spc="-5">
                <a:latin typeface="Times New Roman"/>
                <a:cs typeface="Times New Roman"/>
              </a:rPr>
              <a:t> </a:t>
            </a:r>
            <a:r>
              <a:rPr dirty="0" sz="1450" spc="-10">
                <a:latin typeface="Times New Roman"/>
                <a:cs typeface="Times New Roman"/>
              </a:rPr>
              <a:t>gulps.</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‘Have another?’ said Michael, with undisguised interest. ‘I never saw </a:t>
            </a:r>
            <a:r>
              <a:rPr dirty="0" sz="1450" spc="-5">
                <a:latin typeface="Times New Roman"/>
                <a:cs typeface="Times New Roman"/>
              </a:rPr>
              <a:t>a  </a:t>
            </a:r>
            <a:r>
              <a:rPr dirty="0" sz="1450" spc="-10">
                <a:latin typeface="Times New Roman"/>
                <a:cs typeface="Times New Roman"/>
              </a:rPr>
              <a:t>man drink </a:t>
            </a:r>
            <a:r>
              <a:rPr dirty="0" sz="1450" spc="-20">
                <a:latin typeface="Times New Roman"/>
                <a:cs typeface="Times New Roman"/>
              </a:rPr>
              <a:t>faster. </a:t>
            </a:r>
            <a:r>
              <a:rPr dirty="0" sz="1450" spc="-10">
                <a:latin typeface="Times New Roman"/>
                <a:cs typeface="Times New Roman"/>
              </a:rPr>
              <a:t>It restores </a:t>
            </a:r>
            <a:r>
              <a:rPr dirty="0" sz="1450" spc="-25">
                <a:latin typeface="Times New Roman"/>
                <a:cs typeface="Times New Roman"/>
              </a:rPr>
              <a:t>one’s </a:t>
            </a:r>
            <a:r>
              <a:rPr dirty="0" sz="1450" spc="-10">
                <a:latin typeface="Times New Roman"/>
                <a:cs typeface="Times New Roman"/>
              </a:rPr>
              <a:t>confidence in the human</a:t>
            </a:r>
            <a:r>
              <a:rPr dirty="0" sz="1450" spc="80">
                <a:latin typeface="Times New Roman"/>
                <a:cs typeface="Times New Roman"/>
              </a:rPr>
              <a:t> </a:t>
            </a:r>
            <a:r>
              <a:rPr dirty="0" sz="1450" spc="-10">
                <a:latin typeface="Times New Roman"/>
                <a:cs typeface="Times New Roman"/>
              </a:rPr>
              <a:t>race.</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But the waiter excused himself </a:t>
            </a:r>
            <a:r>
              <a:rPr dirty="0" sz="1450" spc="-20">
                <a:latin typeface="Times New Roman"/>
                <a:cs typeface="Times New Roman"/>
              </a:rPr>
              <a:t>politely, </a:t>
            </a:r>
            <a:r>
              <a:rPr dirty="0" sz="1450" spc="-10">
                <a:latin typeface="Times New Roman"/>
                <a:cs typeface="Times New Roman"/>
              </a:rPr>
              <a:t>and, assisted </a:t>
            </a:r>
            <a:r>
              <a:rPr dirty="0" sz="1450" spc="-5">
                <a:latin typeface="Times New Roman"/>
                <a:cs typeface="Times New Roman"/>
              </a:rPr>
              <a:t>by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from  without, began to bring in</a:t>
            </a:r>
            <a:r>
              <a:rPr dirty="0" sz="1450" spc="15">
                <a:latin typeface="Times New Roman"/>
                <a:cs typeface="Times New Roman"/>
              </a:rPr>
              <a:t> </a:t>
            </a:r>
            <a:r>
              <a:rPr dirty="0" sz="1450" spc="-10">
                <a:latin typeface="Times New Roman"/>
                <a:cs typeface="Times New Roman"/>
              </a:rPr>
              <a:t>lunch.</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Michael made an excellent meal, which </a:t>
            </a:r>
            <a:r>
              <a:rPr dirty="0" sz="1450" spc="-5">
                <a:latin typeface="Times New Roman"/>
                <a:cs typeface="Times New Roman"/>
              </a:rPr>
              <a:t>he </a:t>
            </a:r>
            <a:r>
              <a:rPr dirty="0" sz="1450" spc="-10">
                <a:latin typeface="Times New Roman"/>
                <a:cs typeface="Times New Roman"/>
              </a:rPr>
              <a:t>washed down with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5">
                <a:latin typeface="Times New Roman"/>
                <a:cs typeface="Times New Roman"/>
              </a:rPr>
              <a:t>Heidsieck’s </a:t>
            </a:r>
            <a:r>
              <a:rPr dirty="0" sz="1450" spc="-10">
                <a:latin typeface="Times New Roman"/>
                <a:cs typeface="Times New Roman"/>
              </a:rPr>
              <a:t>dry monopole. As for the artist, </a:t>
            </a:r>
            <a:r>
              <a:rPr dirty="0" sz="1450" spc="-5">
                <a:latin typeface="Times New Roman"/>
                <a:cs typeface="Times New Roman"/>
              </a:rPr>
              <a:t>he </a:t>
            </a:r>
            <a:r>
              <a:rPr dirty="0" sz="1450" spc="-10">
                <a:latin typeface="Times New Roman"/>
                <a:cs typeface="Times New Roman"/>
              </a:rPr>
              <a:t>was far too uneasy to eat, and  his companion flatly refused to let him share in the champagne unless </a:t>
            </a:r>
            <a:r>
              <a:rPr dirty="0" sz="1450" spc="-5">
                <a:latin typeface="Times New Roman"/>
                <a:cs typeface="Times New Roman"/>
              </a:rPr>
              <a:t>he</a:t>
            </a:r>
            <a:r>
              <a:rPr dirty="0" sz="1450" spc="125">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‘One </a:t>
            </a:r>
            <a:r>
              <a:rPr dirty="0" sz="1450" spc="-5">
                <a:latin typeface="Times New Roman"/>
                <a:cs typeface="Times New Roman"/>
              </a:rPr>
              <a:t>of us </a:t>
            </a:r>
            <a:r>
              <a:rPr dirty="0" sz="1450" spc="-10">
                <a:latin typeface="Times New Roman"/>
                <a:cs typeface="Times New Roman"/>
              </a:rPr>
              <a:t>must stay </a:t>
            </a:r>
            <a:r>
              <a:rPr dirty="0" sz="1450" spc="-15">
                <a:latin typeface="Times New Roman"/>
                <a:cs typeface="Times New Roman"/>
              </a:rPr>
              <a:t>sober,’ </a:t>
            </a:r>
            <a:r>
              <a:rPr dirty="0" sz="1450" spc="-10">
                <a:latin typeface="Times New Roman"/>
                <a:cs typeface="Times New Roman"/>
              </a:rPr>
              <a:t>remarked the </a:t>
            </a:r>
            <a:r>
              <a:rPr dirty="0" sz="1450" spc="-20">
                <a:latin typeface="Times New Roman"/>
                <a:cs typeface="Times New Roman"/>
              </a:rPr>
              <a:t>lawyer, </a:t>
            </a:r>
            <a:r>
              <a:rPr dirty="0" sz="1450" spc="-10">
                <a:latin typeface="Times New Roman"/>
                <a:cs typeface="Times New Roman"/>
              </a:rPr>
              <a:t>‘and </a:t>
            </a:r>
            <a:r>
              <a:rPr dirty="0" sz="1450" spc="-5">
                <a:latin typeface="Times New Roman"/>
                <a:cs typeface="Times New Roman"/>
              </a:rPr>
              <a:t>I </a:t>
            </a:r>
            <a:r>
              <a:rPr dirty="0" sz="1450" spc="-15">
                <a:latin typeface="Times New Roman"/>
                <a:cs typeface="Times New Roman"/>
              </a:rPr>
              <a:t>won’t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champagne </a:t>
            </a:r>
            <a:r>
              <a:rPr dirty="0" sz="1450" spc="-5">
                <a:latin typeface="Times New Roman"/>
                <a:cs typeface="Times New Roman"/>
              </a:rPr>
              <a:t>on </a:t>
            </a:r>
            <a:r>
              <a:rPr dirty="0" sz="1450" spc="-10">
                <a:latin typeface="Times New Roman"/>
                <a:cs typeface="Times New Roman"/>
              </a:rPr>
              <a:t>the strength </a:t>
            </a:r>
            <a:r>
              <a:rPr dirty="0" sz="1450" spc="-5">
                <a:latin typeface="Times New Roman"/>
                <a:cs typeface="Times New Roman"/>
              </a:rPr>
              <a:t>of a </a:t>
            </a:r>
            <a:r>
              <a:rPr dirty="0" sz="1450" spc="-10">
                <a:latin typeface="Times New Roman"/>
                <a:cs typeface="Times New Roman"/>
              </a:rPr>
              <a:t>leg </a:t>
            </a:r>
            <a:r>
              <a:rPr dirty="0" sz="1450" spc="-5">
                <a:latin typeface="Times New Roman"/>
                <a:cs typeface="Times New Roman"/>
              </a:rPr>
              <a:t>of </a:t>
            </a:r>
            <a:r>
              <a:rPr dirty="0" sz="1450" spc="-10">
                <a:latin typeface="Times New Roman"/>
                <a:cs typeface="Times New Roman"/>
              </a:rPr>
              <a:t>grouse. </a:t>
            </a: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be </a:t>
            </a:r>
            <a:r>
              <a:rPr dirty="0" sz="1450" spc="-10">
                <a:latin typeface="Times New Roman"/>
                <a:cs typeface="Times New Roman"/>
              </a:rPr>
              <a:t>cautious,’ </a:t>
            </a:r>
            <a:r>
              <a:rPr dirty="0" sz="1450" spc="-5">
                <a:latin typeface="Times New Roman"/>
                <a:cs typeface="Times New Roman"/>
              </a:rPr>
              <a:t>he </a:t>
            </a:r>
            <a:r>
              <a:rPr dirty="0" sz="1450" spc="-10">
                <a:latin typeface="Times New Roman"/>
                <a:cs typeface="Times New Roman"/>
              </a:rPr>
              <a:t>added  </a:t>
            </a:r>
            <a:r>
              <a:rPr dirty="0" sz="1450" spc="-15">
                <a:latin typeface="Times New Roman"/>
                <a:cs typeface="Times New Roman"/>
              </a:rPr>
              <a:t>confidentially. </a:t>
            </a:r>
            <a:r>
              <a:rPr dirty="0" sz="1450" spc="-10">
                <a:latin typeface="Times New Roman"/>
                <a:cs typeface="Times New Roman"/>
              </a:rPr>
              <a:t>‘One drunken man, excellent business—two drunken men, all  my eye.’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On the production </a:t>
            </a:r>
            <a:r>
              <a:rPr dirty="0" sz="1450" spc="-5">
                <a:latin typeface="Times New Roman"/>
                <a:cs typeface="Times New Roman"/>
              </a:rPr>
              <a:t>of </a:t>
            </a:r>
            <a:r>
              <a:rPr dirty="0" sz="1450" spc="-15">
                <a:latin typeface="Times New Roman"/>
                <a:cs typeface="Times New Roman"/>
              </a:rPr>
              <a:t>coffee </a:t>
            </a:r>
            <a:r>
              <a:rPr dirty="0" sz="1450" spc="-10">
                <a:latin typeface="Times New Roman"/>
                <a:cs typeface="Times New Roman"/>
              </a:rPr>
              <a:t>and departure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waiter, </a:t>
            </a:r>
            <a:r>
              <a:rPr dirty="0" sz="1450" spc="-10">
                <a:latin typeface="Times New Roman"/>
                <a:cs typeface="Times New Roman"/>
              </a:rPr>
              <a:t>Michael might  have been observed to make portentous </a:t>
            </a:r>
            <a:r>
              <a:rPr dirty="0" sz="1450" spc="-15">
                <a:latin typeface="Times New Roman"/>
                <a:cs typeface="Times New Roman"/>
              </a:rPr>
              <a:t>efforts </a:t>
            </a:r>
            <a:r>
              <a:rPr dirty="0" sz="1450" spc="-10">
                <a:latin typeface="Times New Roman"/>
                <a:cs typeface="Times New Roman"/>
              </a:rPr>
              <a:t>after gravity </a:t>
            </a:r>
            <a:r>
              <a:rPr dirty="0" sz="1450" spc="-5">
                <a:latin typeface="Times New Roman"/>
                <a:cs typeface="Times New Roman"/>
              </a:rPr>
              <a:t>of </a:t>
            </a:r>
            <a:r>
              <a:rPr dirty="0" sz="1450" spc="-10">
                <a:latin typeface="Times New Roman"/>
                <a:cs typeface="Times New Roman"/>
              </a:rPr>
              <a:t>mien. He  looked his friend in the face (one eye perhaps </a:t>
            </a:r>
            <a:r>
              <a:rPr dirty="0" sz="1450" spc="-5">
                <a:latin typeface="Times New Roman"/>
                <a:cs typeface="Times New Roman"/>
              </a:rPr>
              <a:t>a </a:t>
            </a:r>
            <a:r>
              <a:rPr dirty="0" sz="1450" spc="-10">
                <a:latin typeface="Times New Roman"/>
                <a:cs typeface="Times New Roman"/>
              </a:rPr>
              <a:t>trifle </a:t>
            </a:r>
            <a:r>
              <a:rPr dirty="0" sz="1450" spc="-15">
                <a:latin typeface="Times New Roman"/>
                <a:cs typeface="Times New Roman"/>
              </a:rPr>
              <a:t>off), </a:t>
            </a:r>
            <a:r>
              <a:rPr dirty="0" sz="1450" spc="-10">
                <a:latin typeface="Times New Roman"/>
                <a:cs typeface="Times New Roman"/>
              </a:rPr>
              <a:t>and addressed him  thickly </a:t>
            </a:r>
            <a:r>
              <a:rPr dirty="0" sz="1450" spc="-5">
                <a:latin typeface="Times New Roman"/>
                <a:cs typeface="Times New Roman"/>
              </a:rPr>
              <a:t>but </a:t>
            </a:r>
            <a:r>
              <a:rPr dirty="0" sz="1450" spc="-20">
                <a:latin typeface="Times New Roman"/>
                <a:cs typeface="Times New Roman"/>
              </a:rPr>
              <a:t>severely.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‘Enough </a:t>
            </a:r>
            <a:r>
              <a:rPr dirty="0" sz="1450" spc="-5">
                <a:latin typeface="Times New Roman"/>
                <a:cs typeface="Times New Roman"/>
              </a:rPr>
              <a:t>of </a:t>
            </a:r>
            <a:r>
              <a:rPr dirty="0" sz="1450" spc="-10">
                <a:latin typeface="Times New Roman"/>
                <a:cs typeface="Times New Roman"/>
              </a:rPr>
              <a:t>this fooling,’ was his </a:t>
            </a:r>
            <a:r>
              <a:rPr dirty="0" sz="1450" spc="-5">
                <a:latin typeface="Times New Roman"/>
                <a:cs typeface="Times New Roman"/>
              </a:rPr>
              <a:t>not </a:t>
            </a:r>
            <a:r>
              <a:rPr dirty="0" sz="1450" spc="-10">
                <a:latin typeface="Times New Roman"/>
                <a:cs typeface="Times New Roman"/>
              </a:rPr>
              <a:t>inappropriate exordium. </a:t>
            </a:r>
            <a:r>
              <a:rPr dirty="0" sz="1450" spc="-45">
                <a:latin typeface="Times New Roman"/>
                <a:cs typeface="Times New Roman"/>
              </a:rPr>
              <a:t>‘To </a:t>
            </a:r>
            <a:r>
              <a:rPr dirty="0" sz="1450" spc="-10">
                <a:latin typeface="Times New Roman"/>
                <a:cs typeface="Times New Roman"/>
              </a:rPr>
              <a:t>business.  Mark me </a:t>
            </a:r>
            <a:r>
              <a:rPr dirty="0" sz="1450" spc="-20">
                <a:latin typeface="Times New Roman"/>
                <a:cs typeface="Times New Roman"/>
              </a:rPr>
              <a:t>closely. </a:t>
            </a:r>
            <a:r>
              <a:rPr dirty="0" sz="1450" spc="-5">
                <a:latin typeface="Times New Roman"/>
                <a:cs typeface="Times New Roman"/>
              </a:rPr>
              <a:t>I </a:t>
            </a:r>
            <a:r>
              <a:rPr dirty="0" sz="1450" spc="-10">
                <a:latin typeface="Times New Roman"/>
                <a:cs typeface="Times New Roman"/>
              </a:rPr>
              <a:t>am an Australian. My name is John Dickson, though </a:t>
            </a:r>
            <a:r>
              <a:rPr dirty="0" sz="1450" spc="-5">
                <a:latin typeface="Times New Roman"/>
                <a:cs typeface="Times New Roman"/>
              </a:rPr>
              <a:t>you  </a:t>
            </a:r>
            <a:r>
              <a:rPr dirty="0" sz="1450" spc="-10">
                <a:latin typeface="Times New Roman"/>
                <a:cs typeface="Times New Roman"/>
              </a:rPr>
              <a:t>mightn’t think it from my unassuming appearance.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relieved to  hear that </a:t>
            </a:r>
            <a:r>
              <a:rPr dirty="0" sz="1450" spc="-5">
                <a:latin typeface="Times New Roman"/>
                <a:cs typeface="Times New Roman"/>
              </a:rPr>
              <a:t>I </a:t>
            </a:r>
            <a:r>
              <a:rPr dirty="0" sz="1450" spc="-10">
                <a:latin typeface="Times New Roman"/>
                <a:cs typeface="Times New Roman"/>
              </a:rPr>
              <a:t>am rich, </a:t>
            </a:r>
            <a:r>
              <a:rPr dirty="0" sz="1450" spc="-25">
                <a:latin typeface="Times New Roman"/>
                <a:cs typeface="Times New Roman"/>
              </a:rPr>
              <a:t>sir, </a:t>
            </a:r>
            <a:r>
              <a:rPr dirty="0" sz="1450" spc="-10">
                <a:latin typeface="Times New Roman"/>
                <a:cs typeface="Times New Roman"/>
              </a:rPr>
              <a:t>very rich. </a:t>
            </a:r>
            <a:r>
              <a:rPr dirty="0" sz="1450" spc="-60">
                <a:latin typeface="Times New Roman"/>
                <a:cs typeface="Times New Roman"/>
              </a:rPr>
              <a:t>You </a:t>
            </a:r>
            <a:r>
              <a:rPr dirty="0" sz="1450" spc="-15">
                <a:latin typeface="Times New Roman"/>
                <a:cs typeface="Times New Roman"/>
              </a:rPr>
              <a:t>can’t </a:t>
            </a:r>
            <a:r>
              <a:rPr dirty="0" sz="1450" spc="-5">
                <a:latin typeface="Times New Roman"/>
                <a:cs typeface="Times New Roman"/>
              </a:rPr>
              <a:t>go </a:t>
            </a:r>
            <a:r>
              <a:rPr dirty="0" sz="1450" spc="-10">
                <a:latin typeface="Times New Roman"/>
                <a:cs typeface="Times New Roman"/>
              </a:rPr>
              <a:t>into this sort </a:t>
            </a:r>
            <a:r>
              <a:rPr dirty="0" sz="1450" spc="-5">
                <a:latin typeface="Times New Roman"/>
                <a:cs typeface="Times New Roman"/>
              </a:rPr>
              <a:t>of </a:t>
            </a:r>
            <a:r>
              <a:rPr dirty="0" sz="1450" spc="-10">
                <a:latin typeface="Times New Roman"/>
                <a:cs typeface="Times New Roman"/>
              </a:rPr>
              <a:t>thing too  </a:t>
            </a:r>
            <a:r>
              <a:rPr dirty="0" sz="1450" spc="-15">
                <a:latin typeface="Times New Roman"/>
                <a:cs typeface="Times New Roman"/>
              </a:rPr>
              <a:t>thoroughly, </a:t>
            </a:r>
            <a:r>
              <a:rPr dirty="0" sz="1450" spc="-10">
                <a:latin typeface="Times New Roman"/>
                <a:cs typeface="Times New Roman"/>
              </a:rPr>
              <a:t>Pitman; the whole secret is preparation, and </a:t>
            </a:r>
            <a:r>
              <a:rPr dirty="0" sz="1450" spc="-5">
                <a:latin typeface="Times New Roman"/>
                <a:cs typeface="Times New Roman"/>
              </a:rPr>
              <a:t>I </a:t>
            </a:r>
            <a:r>
              <a:rPr dirty="0" sz="1450" spc="-10">
                <a:latin typeface="Times New Roman"/>
                <a:cs typeface="Times New Roman"/>
              </a:rPr>
              <a:t>can get </a:t>
            </a:r>
            <a:r>
              <a:rPr dirty="0" sz="1450" spc="-5">
                <a:latin typeface="Times New Roman"/>
                <a:cs typeface="Times New Roman"/>
              </a:rPr>
              <a:t>up </a:t>
            </a:r>
            <a:r>
              <a:rPr dirty="0" sz="1450" spc="-10">
                <a:latin typeface="Times New Roman"/>
                <a:cs typeface="Times New Roman"/>
              </a:rPr>
              <a:t>my  biography from the beginning, and </a:t>
            </a:r>
            <a:r>
              <a:rPr dirty="0" sz="1450" spc="-5">
                <a:latin typeface="Times New Roman"/>
                <a:cs typeface="Times New Roman"/>
              </a:rPr>
              <a:t>I </a:t>
            </a:r>
            <a:r>
              <a:rPr dirty="0" sz="1450" spc="-10">
                <a:latin typeface="Times New Roman"/>
                <a:cs typeface="Times New Roman"/>
              </a:rPr>
              <a:t>could tell it </a:t>
            </a:r>
            <a:r>
              <a:rPr dirty="0" sz="1450" spc="-5">
                <a:latin typeface="Times New Roman"/>
                <a:cs typeface="Times New Roman"/>
              </a:rPr>
              <a:t>you </a:t>
            </a:r>
            <a:r>
              <a:rPr dirty="0" sz="1450" spc="-30">
                <a:latin typeface="Times New Roman"/>
                <a:cs typeface="Times New Roman"/>
              </a:rPr>
              <a:t>now, </a:t>
            </a:r>
            <a:r>
              <a:rPr dirty="0" sz="1450" spc="-10">
                <a:latin typeface="Times New Roman"/>
                <a:cs typeface="Times New Roman"/>
              </a:rPr>
              <a:t>only </a:t>
            </a:r>
            <a:r>
              <a:rPr dirty="0" sz="1450" spc="-5">
                <a:latin typeface="Times New Roman"/>
                <a:cs typeface="Times New Roman"/>
              </a:rPr>
              <a:t>I </a:t>
            </a:r>
            <a:r>
              <a:rPr dirty="0" sz="1450" spc="-10">
                <a:latin typeface="Times New Roman"/>
                <a:cs typeface="Times New Roman"/>
              </a:rPr>
              <a:t>have  forgotten it.’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‘Perhaps I’m stupid—’ began</a:t>
            </a:r>
            <a:r>
              <a:rPr dirty="0" sz="1450" spc="-10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6985" indent="255904">
              <a:lnSpc>
                <a:spcPts val="1730"/>
              </a:lnSpc>
              <a:spcBef>
                <a:spcPts val="775"/>
              </a:spcBef>
            </a:pPr>
            <a:r>
              <a:rPr dirty="0" sz="1450" spc="-20">
                <a:latin typeface="Times New Roman"/>
                <a:cs typeface="Times New Roman"/>
              </a:rPr>
              <a:t>‘That’s </a:t>
            </a:r>
            <a:r>
              <a:rPr dirty="0" sz="1450" spc="-10">
                <a:latin typeface="Times New Roman"/>
                <a:cs typeface="Times New Roman"/>
              </a:rPr>
              <a:t>it!’ cried Michael. </a:t>
            </a:r>
            <a:r>
              <a:rPr dirty="0" sz="1450" spc="-45">
                <a:latin typeface="Times New Roman"/>
                <a:cs typeface="Times New Roman"/>
              </a:rPr>
              <a:t>‘Very </a:t>
            </a:r>
            <a:r>
              <a:rPr dirty="0" sz="1450" spc="-10">
                <a:latin typeface="Times New Roman"/>
                <a:cs typeface="Times New Roman"/>
              </a:rPr>
              <a:t>stupid; </a:t>
            </a:r>
            <a:r>
              <a:rPr dirty="0" sz="1450" spc="-5">
                <a:latin typeface="Times New Roman"/>
                <a:cs typeface="Times New Roman"/>
              </a:rPr>
              <a:t>but </a:t>
            </a:r>
            <a:r>
              <a:rPr dirty="0" sz="1450" spc="-10">
                <a:latin typeface="Times New Roman"/>
                <a:cs typeface="Times New Roman"/>
              </a:rPr>
              <a:t>rich too—richer than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I  thought you </a:t>
            </a:r>
            <a:r>
              <a:rPr dirty="0" sz="1450" spc="-10">
                <a:latin typeface="Times New Roman"/>
                <a:cs typeface="Times New Roman"/>
              </a:rPr>
              <a:t>would enjoy it, Pitman, so I’ve arranged that </a:t>
            </a:r>
            <a:r>
              <a:rPr dirty="0" sz="1450" spc="-5">
                <a:latin typeface="Times New Roman"/>
                <a:cs typeface="Times New Roman"/>
              </a:rPr>
              <a:t>you </a:t>
            </a:r>
            <a:r>
              <a:rPr dirty="0" sz="1450" spc="-10">
                <a:latin typeface="Times New Roman"/>
                <a:cs typeface="Times New Roman"/>
              </a:rPr>
              <a:t>were to </a:t>
            </a:r>
            <a:r>
              <a:rPr dirty="0" sz="1450" spc="-5">
                <a:latin typeface="Times New Roman"/>
                <a:cs typeface="Times New Roman"/>
              </a:rPr>
              <a:t>be  </a:t>
            </a:r>
            <a:r>
              <a:rPr dirty="0" sz="1450" spc="-10">
                <a:latin typeface="Times New Roman"/>
                <a:cs typeface="Times New Roman"/>
              </a:rPr>
              <a:t>literally wallowing in wealth. But then, </a:t>
            </a:r>
            <a:r>
              <a:rPr dirty="0" sz="1450" spc="-5">
                <a:latin typeface="Times New Roman"/>
                <a:cs typeface="Times New Roman"/>
              </a:rPr>
              <a:t>on </a:t>
            </a:r>
            <a:r>
              <a:rPr dirty="0" sz="1450" spc="-10">
                <a:latin typeface="Times New Roman"/>
                <a:cs typeface="Times New Roman"/>
              </a:rPr>
              <a:t>the other hand, you’re only an  American, and </a:t>
            </a:r>
            <a:r>
              <a:rPr dirty="0" sz="1450" spc="-5">
                <a:latin typeface="Times New Roman"/>
                <a:cs typeface="Times New Roman"/>
              </a:rPr>
              <a:t>a </a:t>
            </a:r>
            <a:r>
              <a:rPr dirty="0" sz="1450" spc="-10">
                <a:latin typeface="Times New Roman"/>
                <a:cs typeface="Times New Roman"/>
              </a:rPr>
              <a:t>maker </a:t>
            </a:r>
            <a:r>
              <a:rPr dirty="0" sz="1450" spc="-5">
                <a:latin typeface="Times New Roman"/>
                <a:cs typeface="Times New Roman"/>
              </a:rPr>
              <a:t>of </a:t>
            </a:r>
            <a:r>
              <a:rPr dirty="0" sz="1450" spc="-10">
                <a:latin typeface="Times New Roman"/>
                <a:cs typeface="Times New Roman"/>
              </a:rPr>
              <a:t>india-rubber overshoes at that. And the worst </a:t>
            </a:r>
            <a:r>
              <a:rPr dirty="0" sz="1450" spc="-5">
                <a:latin typeface="Times New Roman"/>
                <a:cs typeface="Times New Roman"/>
              </a:rPr>
              <a:t>of </a:t>
            </a:r>
            <a:r>
              <a:rPr dirty="0" sz="1450" spc="-10">
                <a:latin typeface="Times New Roman"/>
                <a:cs typeface="Times New Roman"/>
              </a:rPr>
              <a:t>it</a:t>
            </a:r>
            <a:r>
              <a:rPr dirty="0" sz="1450" spc="22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a:lnSpc>
                <a:spcPts val="1660"/>
              </a:lnSpc>
            </a:pPr>
            <a:r>
              <a:rPr dirty="0" sz="1450" spc="-10">
                <a:latin typeface="Times New Roman"/>
                <a:cs typeface="Times New Roman"/>
              </a:rPr>
              <a:t>—why should </a:t>
            </a:r>
            <a:r>
              <a:rPr dirty="0" sz="1450" spc="-5">
                <a:latin typeface="Times New Roman"/>
                <a:cs typeface="Times New Roman"/>
              </a:rPr>
              <a:t>I </a:t>
            </a:r>
            <a:r>
              <a:rPr dirty="0" sz="1450" spc="-10">
                <a:latin typeface="Times New Roman"/>
                <a:cs typeface="Times New Roman"/>
              </a:rPr>
              <a:t>conceal it from you?—the worst </a:t>
            </a:r>
            <a:r>
              <a:rPr dirty="0" sz="1450" spc="-5">
                <a:latin typeface="Times New Roman"/>
                <a:cs typeface="Times New Roman"/>
              </a:rPr>
              <a:t>of </a:t>
            </a:r>
            <a:r>
              <a:rPr dirty="0" sz="1450" spc="-10">
                <a:latin typeface="Times New Roman"/>
                <a:cs typeface="Times New Roman"/>
              </a:rPr>
              <a:t>it is that you’re called</a:t>
            </a:r>
            <a:r>
              <a:rPr dirty="0" sz="1450" spc="229">
                <a:latin typeface="Times New Roman"/>
                <a:cs typeface="Times New Roman"/>
              </a:rPr>
              <a:t> </a:t>
            </a:r>
            <a:r>
              <a:rPr dirty="0" sz="1450" spc="-10">
                <a:latin typeface="Times New Roman"/>
                <a:cs typeface="Times New Roman"/>
              </a:rPr>
              <a:t>Ezra</a:t>
            </a:r>
            <a:endParaRPr sz="1450">
              <a:latin typeface="Times New Roman"/>
              <a:cs typeface="Times New Roman"/>
            </a:endParaRPr>
          </a:p>
          <a:p>
            <a:pPr algn="just" marL="12700" marR="13335">
              <a:lnSpc>
                <a:spcPts val="1730"/>
              </a:lnSpc>
              <a:spcBef>
                <a:spcPts val="60"/>
              </a:spcBef>
            </a:pPr>
            <a:r>
              <a:rPr dirty="0" sz="1450" spc="-10">
                <a:latin typeface="Times New Roman"/>
                <a:cs typeface="Times New Roman"/>
              </a:rPr>
              <a:t>Thomas. </a:t>
            </a:r>
            <a:r>
              <a:rPr dirty="0" sz="1450" spc="-25">
                <a:latin typeface="Times New Roman"/>
                <a:cs typeface="Times New Roman"/>
              </a:rPr>
              <a:t>Now,’ </a:t>
            </a:r>
            <a:r>
              <a:rPr dirty="0" sz="1450" spc="-10">
                <a:latin typeface="Times New Roman"/>
                <a:cs typeface="Times New Roman"/>
              </a:rPr>
              <a:t>said Michael, with </a:t>
            </a:r>
            <a:r>
              <a:rPr dirty="0" sz="1450" spc="-5">
                <a:latin typeface="Times New Roman"/>
                <a:cs typeface="Times New Roman"/>
              </a:rPr>
              <a:t>a </a:t>
            </a:r>
            <a:r>
              <a:rPr dirty="0" sz="1450" spc="-10">
                <a:latin typeface="Times New Roman"/>
                <a:cs typeface="Times New Roman"/>
              </a:rPr>
              <a:t>really appalling seriousness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‘tell me who we</a:t>
            </a:r>
            <a:r>
              <a:rPr dirty="0" sz="1450" spc="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The unfortunate little man was cross-examined till </a:t>
            </a:r>
            <a:r>
              <a:rPr dirty="0" sz="1450" spc="-5">
                <a:latin typeface="Times New Roman"/>
                <a:cs typeface="Times New Roman"/>
              </a:rPr>
              <a:t>he </a:t>
            </a:r>
            <a:r>
              <a:rPr dirty="0" sz="1450" spc="-10">
                <a:latin typeface="Times New Roman"/>
                <a:cs typeface="Times New Roman"/>
              </a:rPr>
              <a:t>knew these facts </a:t>
            </a:r>
            <a:r>
              <a:rPr dirty="0" sz="1450" spc="-5">
                <a:latin typeface="Times New Roman"/>
                <a:cs typeface="Times New Roman"/>
              </a:rPr>
              <a:t>by  </a:t>
            </a:r>
            <a:r>
              <a:rPr dirty="0" sz="1450" spc="-10">
                <a:latin typeface="Times New Roman"/>
                <a:cs typeface="Times New Roman"/>
              </a:rPr>
              <a:t>heart.</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‘There!’ cried the </a:t>
            </a:r>
            <a:r>
              <a:rPr dirty="0" sz="1450" spc="-20">
                <a:latin typeface="Times New Roman"/>
                <a:cs typeface="Times New Roman"/>
              </a:rPr>
              <a:t>lawyer. </a:t>
            </a:r>
            <a:r>
              <a:rPr dirty="0" sz="1450" spc="-10">
                <a:latin typeface="Times New Roman"/>
                <a:cs typeface="Times New Roman"/>
              </a:rPr>
              <a:t>‘Our plans are laid. Thoroughly consistent—  </a:t>
            </a:r>
            <a:r>
              <a:rPr dirty="0" sz="1450" spc="-25">
                <a:latin typeface="Times New Roman"/>
                <a:cs typeface="Times New Roman"/>
              </a:rPr>
              <a:t>that’s </a:t>
            </a:r>
            <a:r>
              <a:rPr dirty="0" sz="1450" spc="-10">
                <a:latin typeface="Times New Roman"/>
                <a:cs typeface="Times New Roman"/>
              </a:rPr>
              <a:t>the great</a:t>
            </a:r>
            <a:r>
              <a:rPr dirty="0" sz="1450" spc="15">
                <a:latin typeface="Times New Roman"/>
                <a:cs typeface="Times New Roman"/>
              </a:rPr>
              <a:t> </a:t>
            </a:r>
            <a:r>
              <a:rPr dirty="0" sz="1450" spc="-5">
                <a:latin typeface="Times New Roman"/>
                <a:cs typeface="Times New Roman"/>
              </a:rPr>
              <a:t>thing.’</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don’t understand,’ objected</a:t>
            </a:r>
            <a:r>
              <a:rPr dirty="0" sz="1450" spc="-95">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‘O, you’ll understand right enough when it comes to the </a:t>
            </a:r>
            <a:r>
              <a:rPr dirty="0" sz="1450" spc="-5">
                <a:latin typeface="Times New Roman"/>
                <a:cs typeface="Times New Roman"/>
              </a:rPr>
              <a:t>point,’ </a:t>
            </a:r>
            <a:r>
              <a:rPr dirty="0" sz="1450" spc="-10">
                <a:latin typeface="Times New Roman"/>
                <a:cs typeface="Times New Roman"/>
              </a:rPr>
              <a:t>said  Michael, rising.</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‘There doesn’t seem any story to it,’ said the</a:t>
            </a:r>
            <a:r>
              <a:rPr dirty="0" sz="1450" spc="-70">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marL="268605">
              <a:lnSpc>
                <a:spcPct val="100000"/>
              </a:lnSpc>
              <a:spcBef>
                <a:spcPts val="710"/>
              </a:spcBef>
            </a:pPr>
            <a:r>
              <a:rPr dirty="0" sz="1450" spc="-50">
                <a:latin typeface="Times New Roman"/>
                <a:cs typeface="Times New Roman"/>
              </a:rPr>
              <a:t>‘We </a:t>
            </a:r>
            <a:r>
              <a:rPr dirty="0" sz="1450" spc="-10">
                <a:latin typeface="Times New Roman"/>
                <a:cs typeface="Times New Roman"/>
              </a:rPr>
              <a:t>can invent </a:t>
            </a:r>
            <a:r>
              <a:rPr dirty="0" sz="1450" spc="-5">
                <a:latin typeface="Times New Roman"/>
                <a:cs typeface="Times New Roman"/>
              </a:rPr>
              <a:t>one </a:t>
            </a:r>
            <a:r>
              <a:rPr dirty="0" sz="1450" spc="-10">
                <a:latin typeface="Times New Roman"/>
                <a:cs typeface="Times New Roman"/>
              </a:rPr>
              <a:t>as we </a:t>
            </a:r>
            <a:r>
              <a:rPr dirty="0" sz="1450" spc="-5">
                <a:latin typeface="Times New Roman"/>
                <a:cs typeface="Times New Roman"/>
              </a:rPr>
              <a:t>go </a:t>
            </a:r>
            <a:r>
              <a:rPr dirty="0" sz="1450" spc="-10">
                <a:latin typeface="Times New Roman"/>
                <a:cs typeface="Times New Roman"/>
              </a:rPr>
              <a:t>along,’ returned the</a:t>
            </a:r>
            <a:r>
              <a:rPr dirty="0" sz="1450" spc="-3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marL="268605" marR="12700">
              <a:lnSpc>
                <a:spcPct val="144900"/>
              </a:lnSpc>
            </a:pPr>
            <a:r>
              <a:rPr dirty="0" sz="1450" spc="-10">
                <a:latin typeface="Times New Roman"/>
                <a:cs typeface="Times New Roman"/>
              </a:rPr>
              <a:t>‘But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invent,’ protested Pitman. ‘I never could invent in all my life.’  </a:t>
            </a:r>
            <a:r>
              <a:rPr dirty="0" sz="1450" spc="-30">
                <a:latin typeface="Times New Roman"/>
                <a:cs typeface="Times New Roman"/>
              </a:rPr>
              <a:t>‘You’ll</a:t>
            </a:r>
            <a:r>
              <a:rPr dirty="0" sz="1450" spc="65">
                <a:latin typeface="Times New Roman"/>
                <a:cs typeface="Times New Roman"/>
              </a:rPr>
              <a:t> </a:t>
            </a:r>
            <a:r>
              <a:rPr dirty="0" sz="1450" spc="-10">
                <a:latin typeface="Times New Roman"/>
                <a:cs typeface="Times New Roman"/>
              </a:rPr>
              <a:t>find</a:t>
            </a:r>
            <a:r>
              <a:rPr dirty="0" sz="1450" spc="65">
                <a:latin typeface="Times New Roman"/>
                <a:cs typeface="Times New Roman"/>
              </a:rPr>
              <a:t> </a:t>
            </a:r>
            <a:r>
              <a:rPr dirty="0" sz="1450" spc="-10">
                <a:latin typeface="Times New Roman"/>
                <a:cs typeface="Times New Roman"/>
              </a:rPr>
              <a:t>you’ll</a:t>
            </a:r>
            <a:r>
              <a:rPr dirty="0" sz="1450" spc="65">
                <a:latin typeface="Times New Roman"/>
                <a:cs typeface="Times New Roman"/>
              </a:rPr>
              <a:t> </a:t>
            </a:r>
            <a:r>
              <a:rPr dirty="0" sz="1450" spc="-10">
                <a:latin typeface="Times New Roman"/>
                <a:cs typeface="Times New Roman"/>
              </a:rPr>
              <a:t>have</a:t>
            </a:r>
            <a:r>
              <a:rPr dirty="0" sz="1450" spc="65">
                <a:latin typeface="Times New Roman"/>
                <a:cs typeface="Times New Roman"/>
              </a:rPr>
              <a:t> </a:t>
            </a:r>
            <a:r>
              <a:rPr dirty="0" sz="1450" spc="-5">
                <a:latin typeface="Times New Roman"/>
                <a:cs typeface="Times New Roman"/>
              </a:rPr>
              <a:t>to,</a:t>
            </a:r>
            <a:r>
              <a:rPr dirty="0" sz="1450" spc="65">
                <a:latin typeface="Times New Roman"/>
                <a:cs typeface="Times New Roman"/>
              </a:rPr>
              <a:t> </a:t>
            </a:r>
            <a:r>
              <a:rPr dirty="0" sz="1450" spc="-10">
                <a:latin typeface="Times New Roman"/>
                <a:cs typeface="Times New Roman"/>
              </a:rPr>
              <a:t>my</a:t>
            </a:r>
            <a:r>
              <a:rPr dirty="0" sz="1450" spc="65">
                <a:latin typeface="Times New Roman"/>
                <a:cs typeface="Times New Roman"/>
              </a:rPr>
              <a:t> </a:t>
            </a:r>
            <a:r>
              <a:rPr dirty="0" sz="1450" spc="-25">
                <a:latin typeface="Times New Roman"/>
                <a:cs typeface="Times New Roman"/>
              </a:rPr>
              <a:t>boy,’</a:t>
            </a:r>
            <a:r>
              <a:rPr dirty="0" sz="1450" spc="-40">
                <a:latin typeface="Times New Roman"/>
                <a:cs typeface="Times New Roman"/>
              </a:rPr>
              <a:t> </a:t>
            </a:r>
            <a:r>
              <a:rPr dirty="0" sz="1450" spc="-10">
                <a:latin typeface="Times New Roman"/>
                <a:cs typeface="Times New Roman"/>
              </a:rPr>
              <a:t>was</a:t>
            </a:r>
            <a:r>
              <a:rPr dirty="0" sz="1450" spc="65">
                <a:latin typeface="Times New Roman"/>
                <a:cs typeface="Times New Roman"/>
              </a:rPr>
              <a:t> </a:t>
            </a:r>
            <a:r>
              <a:rPr dirty="0" sz="1450" spc="-20">
                <a:latin typeface="Times New Roman"/>
                <a:cs typeface="Times New Roman"/>
              </a:rPr>
              <a:t>Michael’s</a:t>
            </a:r>
            <a:r>
              <a:rPr dirty="0" sz="1450" spc="65">
                <a:latin typeface="Times New Roman"/>
                <a:cs typeface="Times New Roman"/>
              </a:rPr>
              <a:t> </a:t>
            </a:r>
            <a:r>
              <a:rPr dirty="0" sz="1450" spc="-10">
                <a:latin typeface="Times New Roman"/>
                <a:cs typeface="Times New Roman"/>
              </a:rPr>
              <a:t>easy</a:t>
            </a:r>
            <a:r>
              <a:rPr dirty="0" sz="1450" spc="65">
                <a:latin typeface="Times New Roman"/>
                <a:cs typeface="Times New Roman"/>
              </a:rPr>
              <a:t> </a:t>
            </a:r>
            <a:r>
              <a:rPr dirty="0" sz="1450" spc="-10">
                <a:latin typeface="Times New Roman"/>
                <a:cs typeface="Times New Roman"/>
              </a:rPr>
              <a:t>comment,</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414510"/>
          </a:xfrm>
          <a:prstGeom prst="rect">
            <a:avLst/>
          </a:prstGeom>
        </p:spPr>
        <p:txBody>
          <a:bodyPr wrap="square" lIns="0" tIns="23495" rIns="0" bIns="0" rtlCol="0" vert="horz">
            <a:spAutoFit/>
          </a:bodyPr>
          <a:lstStyle/>
          <a:p>
            <a:pPr algn="just" marL="12700" marR="8255">
              <a:lnSpc>
                <a:spcPts val="1689"/>
              </a:lnSpc>
              <a:spcBef>
                <a:spcPts val="185"/>
              </a:spcBef>
            </a:pPr>
            <a:r>
              <a:rPr dirty="0" sz="1450" spc="-10">
                <a:latin typeface="Times New Roman"/>
                <a:cs typeface="Times New Roman"/>
              </a:rPr>
              <a:t>began calling for the </a:t>
            </a:r>
            <a:r>
              <a:rPr dirty="0" sz="1450" spc="-20">
                <a:latin typeface="Times New Roman"/>
                <a:cs typeface="Times New Roman"/>
              </a:rPr>
              <a:t>waiter, </a:t>
            </a:r>
            <a:r>
              <a:rPr dirty="0" sz="1450" spc="-10">
                <a:latin typeface="Times New Roman"/>
                <a:cs typeface="Times New Roman"/>
              </a:rPr>
              <a:t>with whom </a:t>
            </a:r>
            <a:r>
              <a:rPr dirty="0" sz="1450" spc="-5">
                <a:latin typeface="Times New Roman"/>
                <a:cs typeface="Times New Roman"/>
              </a:rPr>
              <a:t>he </a:t>
            </a:r>
            <a:r>
              <a:rPr dirty="0" sz="1450" spc="-10">
                <a:latin typeface="Times New Roman"/>
                <a:cs typeface="Times New Roman"/>
              </a:rPr>
              <a:t>at once resumed </a:t>
            </a:r>
            <a:r>
              <a:rPr dirty="0" sz="1450" spc="-5">
                <a:latin typeface="Times New Roman"/>
                <a:cs typeface="Times New Roman"/>
              </a:rPr>
              <a:t>a </a:t>
            </a:r>
            <a:r>
              <a:rPr dirty="0" sz="1450" spc="-10">
                <a:latin typeface="Times New Roman"/>
                <a:cs typeface="Times New Roman"/>
              </a:rPr>
              <a:t>sparkling  conversation.</a:t>
            </a:r>
            <a:endParaRPr sz="1450">
              <a:latin typeface="Times New Roman"/>
              <a:cs typeface="Times New Roman"/>
            </a:endParaRPr>
          </a:p>
          <a:p>
            <a:pPr algn="just" marL="12700" marR="5715" indent="255904">
              <a:lnSpc>
                <a:spcPts val="1730"/>
              </a:lnSpc>
              <a:spcBef>
                <a:spcPts val="80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downcast little man that followed him. ‘Of course </a:t>
            </a:r>
            <a:r>
              <a:rPr dirty="0" sz="1450" spc="-5">
                <a:latin typeface="Times New Roman"/>
                <a:cs typeface="Times New Roman"/>
              </a:rPr>
              <a:t>he </a:t>
            </a:r>
            <a:r>
              <a:rPr dirty="0" sz="1450" spc="-10">
                <a:latin typeface="Times New Roman"/>
                <a:cs typeface="Times New Roman"/>
              </a:rPr>
              <a:t>is very  </a:t>
            </a:r>
            <a:r>
              <a:rPr dirty="0" sz="1450" spc="-15">
                <a:latin typeface="Times New Roman"/>
                <a:cs typeface="Times New Roman"/>
              </a:rPr>
              <a:t>clever, </a:t>
            </a:r>
            <a:r>
              <a:rPr dirty="0" sz="1450" spc="-5">
                <a:latin typeface="Times New Roman"/>
                <a:cs typeface="Times New Roman"/>
              </a:rPr>
              <a:t>but </a:t>
            </a:r>
            <a:r>
              <a:rPr dirty="0" sz="1450" spc="-10">
                <a:latin typeface="Times New Roman"/>
                <a:cs typeface="Times New Roman"/>
              </a:rPr>
              <a:t>can </a:t>
            </a:r>
            <a:r>
              <a:rPr dirty="0" sz="1450" spc="-5">
                <a:latin typeface="Times New Roman"/>
                <a:cs typeface="Times New Roman"/>
              </a:rPr>
              <a:t>I </a:t>
            </a:r>
            <a:r>
              <a:rPr dirty="0" sz="1450" spc="-10">
                <a:latin typeface="Times New Roman"/>
                <a:cs typeface="Times New Roman"/>
              </a:rPr>
              <a:t>trust him in such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he </a:t>
            </a:r>
            <a:r>
              <a:rPr dirty="0" sz="1450" spc="-10">
                <a:latin typeface="Times New Roman"/>
                <a:cs typeface="Times New Roman"/>
              </a:rPr>
              <a:t>asked himself. And when they  were once more in </a:t>
            </a:r>
            <a:r>
              <a:rPr dirty="0" sz="1450" spc="-5">
                <a:latin typeface="Times New Roman"/>
                <a:cs typeface="Times New Roman"/>
              </a:rPr>
              <a:t>a </a:t>
            </a:r>
            <a:r>
              <a:rPr dirty="0" sz="1450" spc="-10">
                <a:latin typeface="Times New Roman"/>
                <a:cs typeface="Times New Roman"/>
              </a:rPr>
              <a:t>hansom, </a:t>
            </a:r>
            <a:r>
              <a:rPr dirty="0" sz="1450" spc="-5">
                <a:latin typeface="Times New Roman"/>
                <a:cs typeface="Times New Roman"/>
              </a:rPr>
              <a:t>he </a:t>
            </a:r>
            <a:r>
              <a:rPr dirty="0" sz="1450" spc="-10">
                <a:latin typeface="Times New Roman"/>
                <a:cs typeface="Times New Roman"/>
              </a:rPr>
              <a:t>took heart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grace.</a:t>
            </a:r>
            <a:endParaRPr sz="1450">
              <a:latin typeface="Times New Roman"/>
              <a:cs typeface="Times New Roman"/>
            </a:endParaRPr>
          </a:p>
          <a:p>
            <a:pPr algn="just" marL="12700" marR="5715" indent="255904">
              <a:lnSpc>
                <a:spcPts val="1730"/>
              </a:lnSpc>
              <a:spcBef>
                <a:spcPts val="715"/>
              </a:spcBef>
            </a:pPr>
            <a:r>
              <a:rPr dirty="0" sz="1450" spc="-15">
                <a:latin typeface="Times New Roman"/>
                <a:cs typeface="Times New Roman"/>
              </a:rPr>
              <a:t>‘Don’t </a:t>
            </a:r>
            <a:r>
              <a:rPr dirty="0" sz="1450" spc="-5">
                <a:latin typeface="Times New Roman"/>
                <a:cs typeface="Times New Roman"/>
              </a:rPr>
              <a:t>you think,’ he </a:t>
            </a:r>
            <a:r>
              <a:rPr dirty="0" sz="1450" spc="-10">
                <a:latin typeface="Times New Roman"/>
                <a:cs typeface="Times New Roman"/>
              </a:rPr>
              <a:t>faltered, ‘it would </a:t>
            </a:r>
            <a:r>
              <a:rPr dirty="0" sz="1450" spc="-5">
                <a:latin typeface="Times New Roman"/>
                <a:cs typeface="Times New Roman"/>
              </a:rPr>
              <a:t>be </a:t>
            </a:r>
            <a:r>
              <a:rPr dirty="0" sz="1450" spc="-20">
                <a:latin typeface="Times New Roman"/>
                <a:cs typeface="Times New Roman"/>
              </a:rPr>
              <a:t>wiser, </a:t>
            </a:r>
            <a:r>
              <a:rPr dirty="0" sz="1450" spc="-10">
                <a:latin typeface="Times New Roman"/>
                <a:cs typeface="Times New Roman"/>
              </a:rPr>
              <a:t>considering all things, to  </a:t>
            </a:r>
            <a:r>
              <a:rPr dirty="0" sz="1450" spc="-5">
                <a:latin typeface="Times New Roman"/>
                <a:cs typeface="Times New Roman"/>
              </a:rPr>
              <a:t>put </a:t>
            </a:r>
            <a:r>
              <a:rPr dirty="0" sz="1450" spc="-10">
                <a:latin typeface="Times New Roman"/>
                <a:cs typeface="Times New Roman"/>
              </a:rPr>
              <a:t>this business</a:t>
            </a:r>
            <a:r>
              <a:rPr dirty="0" sz="1450" spc="-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‘Put </a:t>
            </a:r>
            <a:r>
              <a:rPr dirty="0" sz="1450" spc="-15">
                <a:latin typeface="Times New Roman"/>
                <a:cs typeface="Times New Roman"/>
              </a:rPr>
              <a:t>off </a:t>
            </a:r>
            <a:r>
              <a:rPr dirty="0" sz="1450" spc="-10">
                <a:latin typeface="Times New Roman"/>
                <a:cs typeface="Times New Roman"/>
              </a:rPr>
              <a:t>till tomorrow what can </a:t>
            </a:r>
            <a:r>
              <a:rPr dirty="0" sz="1450" spc="-5">
                <a:latin typeface="Times New Roman"/>
                <a:cs typeface="Times New Roman"/>
              </a:rPr>
              <a:t>be done </a:t>
            </a:r>
            <a:r>
              <a:rPr dirty="0" sz="1450" spc="-10">
                <a:latin typeface="Times New Roman"/>
                <a:cs typeface="Times New Roman"/>
              </a:rPr>
              <a:t>today?’ cried Michael, with  indignation. ‘Never heard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Cheer </a:t>
            </a:r>
            <a:r>
              <a:rPr dirty="0" sz="1450" spc="-5">
                <a:latin typeface="Times New Roman"/>
                <a:cs typeface="Times New Roman"/>
              </a:rPr>
              <a:t>up, </a:t>
            </a:r>
            <a:r>
              <a:rPr dirty="0" sz="1450" spc="-30">
                <a:latin typeface="Times New Roman"/>
                <a:cs typeface="Times New Roman"/>
              </a:rPr>
              <a:t>it’s </a:t>
            </a:r>
            <a:r>
              <a:rPr dirty="0" sz="1450" spc="-10">
                <a:latin typeface="Times New Roman"/>
                <a:cs typeface="Times New Roman"/>
              </a:rPr>
              <a:t>all right, </a:t>
            </a:r>
            <a:r>
              <a:rPr dirty="0" sz="1450" spc="-5">
                <a:latin typeface="Times New Roman"/>
                <a:cs typeface="Times New Roman"/>
              </a:rPr>
              <a:t>go </a:t>
            </a:r>
            <a:r>
              <a:rPr dirty="0" sz="1450" spc="-10">
                <a:latin typeface="Times New Roman"/>
                <a:cs typeface="Times New Roman"/>
              </a:rPr>
              <a:t>in and  </a:t>
            </a:r>
            <a:r>
              <a:rPr dirty="0" sz="1450" spc="-15">
                <a:latin typeface="Times New Roman"/>
                <a:cs typeface="Times New Roman"/>
              </a:rPr>
              <a:t>win—there’s </a:t>
            </a:r>
            <a:r>
              <a:rPr dirty="0" sz="1450" spc="-5">
                <a:latin typeface="Times New Roman"/>
                <a:cs typeface="Times New Roman"/>
              </a:rPr>
              <a:t>a </a:t>
            </a:r>
            <a:r>
              <a:rPr dirty="0" sz="1450" spc="-10">
                <a:latin typeface="Times New Roman"/>
                <a:cs typeface="Times New Roman"/>
              </a:rPr>
              <a:t>lion-hearted</a:t>
            </a:r>
            <a:r>
              <a:rPr dirty="0" sz="1450">
                <a:latin typeface="Times New Roman"/>
                <a:cs typeface="Times New Roman"/>
              </a:rPr>
              <a:t> </a:t>
            </a:r>
            <a:r>
              <a:rPr dirty="0" sz="1450" spc="-10">
                <a:latin typeface="Times New Roman"/>
                <a:cs typeface="Times New Roman"/>
              </a:rPr>
              <a:t>Pitman!’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At Cannon Street they enquired for Mr </a:t>
            </a:r>
            <a:r>
              <a:rPr dirty="0" sz="1450" spc="-20">
                <a:latin typeface="Times New Roman"/>
                <a:cs typeface="Times New Roman"/>
              </a:rPr>
              <a:t>Brown’s </a:t>
            </a:r>
            <a:r>
              <a:rPr dirty="0" sz="1450" spc="-10">
                <a:latin typeface="Times New Roman"/>
                <a:cs typeface="Times New Roman"/>
              </a:rPr>
              <a:t>piano, which had duly  arrived, drove thence to </a:t>
            </a:r>
            <a:r>
              <a:rPr dirty="0" sz="1450" spc="-5">
                <a:latin typeface="Times New Roman"/>
                <a:cs typeface="Times New Roman"/>
              </a:rPr>
              <a:t>a </a:t>
            </a:r>
            <a:r>
              <a:rPr dirty="0" sz="1450" spc="-10">
                <a:latin typeface="Times New Roman"/>
                <a:cs typeface="Times New Roman"/>
              </a:rPr>
              <a:t>neighbouring mews, where they contracted for </a:t>
            </a:r>
            <a:r>
              <a:rPr dirty="0" sz="1450" spc="-5">
                <a:latin typeface="Times New Roman"/>
                <a:cs typeface="Times New Roman"/>
              </a:rPr>
              <a:t>a  </a:t>
            </a:r>
            <a:r>
              <a:rPr dirty="0" sz="1450" spc="-10">
                <a:latin typeface="Times New Roman"/>
                <a:cs typeface="Times New Roman"/>
              </a:rPr>
              <a:t>cart, and while that was being </a:t>
            </a:r>
            <a:r>
              <a:rPr dirty="0" sz="1450" spc="-5">
                <a:latin typeface="Times New Roman"/>
                <a:cs typeface="Times New Roman"/>
              </a:rPr>
              <a:t>got </a:t>
            </a:r>
            <a:r>
              <a:rPr dirty="0" sz="1450" spc="-25">
                <a:latin typeface="Times New Roman"/>
                <a:cs typeface="Times New Roman"/>
              </a:rPr>
              <a:t>ready, </a:t>
            </a:r>
            <a:r>
              <a:rPr dirty="0" sz="1450" spc="-10">
                <a:latin typeface="Times New Roman"/>
                <a:cs typeface="Times New Roman"/>
              </a:rPr>
              <a:t>took shelter in the harness-room  beside the stove. Here the lawyer presently toppled against the wall and fell  into </a:t>
            </a:r>
            <a:r>
              <a:rPr dirty="0" sz="1450" spc="-5">
                <a:latin typeface="Times New Roman"/>
                <a:cs typeface="Times New Roman"/>
              </a:rPr>
              <a:t>a </a:t>
            </a:r>
            <a:r>
              <a:rPr dirty="0" sz="1450" spc="-10">
                <a:latin typeface="Times New Roman"/>
                <a:cs typeface="Times New Roman"/>
              </a:rPr>
              <a:t>gentle slumber; so that Pitman found himself launched </a:t>
            </a:r>
            <a:r>
              <a:rPr dirty="0" sz="1450" spc="-5">
                <a:latin typeface="Times New Roman"/>
                <a:cs typeface="Times New Roman"/>
              </a:rPr>
              <a:t>on </a:t>
            </a:r>
            <a:r>
              <a:rPr dirty="0" sz="1450" spc="-10">
                <a:latin typeface="Times New Roman"/>
                <a:cs typeface="Times New Roman"/>
              </a:rPr>
              <a:t>his own  resources in the midst </a:t>
            </a:r>
            <a:r>
              <a:rPr dirty="0" sz="1450" spc="-5">
                <a:latin typeface="Times New Roman"/>
                <a:cs typeface="Times New Roman"/>
              </a:rPr>
              <a:t>of </a:t>
            </a:r>
            <a:r>
              <a:rPr dirty="0" sz="1450" spc="-10">
                <a:latin typeface="Times New Roman"/>
                <a:cs typeface="Times New Roman"/>
              </a:rPr>
              <a:t>several staring loafers, such as love to spend  unprofitable days about </a:t>
            </a:r>
            <a:r>
              <a:rPr dirty="0" sz="1450" spc="-5">
                <a:latin typeface="Times New Roman"/>
                <a:cs typeface="Times New Roman"/>
              </a:rPr>
              <a:t>a </a:t>
            </a:r>
            <a:r>
              <a:rPr dirty="0" sz="1450" spc="-10">
                <a:latin typeface="Times New Roman"/>
                <a:cs typeface="Times New Roman"/>
              </a:rPr>
              <a:t>stable. ‘Rough </a:t>
            </a:r>
            <a:r>
              <a:rPr dirty="0" sz="1450" spc="-30">
                <a:latin typeface="Times New Roman"/>
                <a:cs typeface="Times New Roman"/>
              </a:rPr>
              <a:t>day, </a:t>
            </a:r>
            <a:r>
              <a:rPr dirty="0" sz="1450" spc="-20">
                <a:latin typeface="Times New Roman"/>
                <a:cs typeface="Times New Roman"/>
              </a:rPr>
              <a:t>sir,’ </a:t>
            </a:r>
            <a:r>
              <a:rPr dirty="0" sz="1450" spc="-10">
                <a:latin typeface="Times New Roman"/>
                <a:cs typeface="Times New Roman"/>
              </a:rPr>
              <a:t>observed one. ‘Do </a:t>
            </a:r>
            <a:r>
              <a:rPr dirty="0" sz="1450" spc="-5">
                <a:latin typeface="Times New Roman"/>
                <a:cs typeface="Times New Roman"/>
              </a:rPr>
              <a:t>you go  </a:t>
            </a:r>
            <a:r>
              <a:rPr dirty="0" sz="1450" spc="-10">
                <a:latin typeface="Times New Roman"/>
                <a:cs typeface="Times New Roman"/>
              </a:rPr>
              <a:t>far?’</a:t>
            </a:r>
            <a:endParaRPr sz="1450">
              <a:latin typeface="Times New Roman"/>
              <a:cs typeface="Times New Roman"/>
            </a:endParaRPr>
          </a:p>
          <a:p>
            <a:pPr algn="just" marL="12700" marR="5080" indent="255904">
              <a:lnSpc>
                <a:spcPts val="1730"/>
              </a:lnSpc>
              <a:spcBef>
                <a:spcPts val="710"/>
              </a:spcBef>
            </a:pPr>
            <a:r>
              <a:rPr dirty="0" sz="1450" spc="-40">
                <a:latin typeface="Times New Roman"/>
                <a:cs typeface="Times New Roman"/>
              </a:rPr>
              <a:t>‘Yes, </a:t>
            </a:r>
            <a:r>
              <a:rPr dirty="0" sz="1450" spc="-30">
                <a:latin typeface="Times New Roman"/>
                <a:cs typeface="Times New Roman"/>
              </a:rPr>
              <a:t>it’s </a:t>
            </a:r>
            <a:r>
              <a:rPr dirty="0" sz="1450" spc="-10">
                <a:latin typeface="Times New Roman"/>
                <a:cs typeface="Times New Roman"/>
              </a:rPr>
              <a:t>a—rather </a:t>
            </a:r>
            <a:r>
              <a:rPr dirty="0" sz="1450" spc="-5">
                <a:latin typeface="Times New Roman"/>
                <a:cs typeface="Times New Roman"/>
              </a:rPr>
              <a:t>a </a:t>
            </a:r>
            <a:r>
              <a:rPr dirty="0" sz="1450" spc="-10">
                <a:latin typeface="Times New Roman"/>
                <a:cs typeface="Times New Roman"/>
              </a:rPr>
              <a:t>rough </a:t>
            </a:r>
            <a:r>
              <a:rPr dirty="0" sz="1450" spc="-25">
                <a:latin typeface="Times New Roman"/>
                <a:cs typeface="Times New Roman"/>
              </a:rPr>
              <a:t>day,’ </a:t>
            </a:r>
            <a:r>
              <a:rPr dirty="0" sz="1450" spc="-10">
                <a:latin typeface="Times New Roman"/>
                <a:cs typeface="Times New Roman"/>
              </a:rPr>
              <a:t>said the artist; and then, feeling that </a:t>
            </a:r>
            <a:r>
              <a:rPr dirty="0" sz="1450" spc="-5">
                <a:latin typeface="Times New Roman"/>
                <a:cs typeface="Times New Roman"/>
              </a:rPr>
              <a:t>he  </a:t>
            </a:r>
            <a:r>
              <a:rPr dirty="0" sz="1450" spc="-10">
                <a:latin typeface="Times New Roman"/>
                <a:cs typeface="Times New Roman"/>
              </a:rPr>
              <a:t>must change the conversation, ‘My friend is an Australian; </a:t>
            </a:r>
            <a:r>
              <a:rPr dirty="0" sz="1450" spc="-5">
                <a:latin typeface="Times New Roman"/>
                <a:cs typeface="Times New Roman"/>
              </a:rPr>
              <a:t>he </a:t>
            </a:r>
            <a:r>
              <a:rPr dirty="0" sz="1450" spc="-10">
                <a:latin typeface="Times New Roman"/>
                <a:cs typeface="Times New Roman"/>
              </a:rPr>
              <a:t>is very  impulsive,’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‘An Australian?’ said </a:t>
            </a:r>
            <a:r>
              <a:rPr dirty="0" sz="1450" spc="-20">
                <a:latin typeface="Times New Roman"/>
                <a:cs typeface="Times New Roman"/>
              </a:rPr>
              <a:t>another. </a:t>
            </a:r>
            <a:r>
              <a:rPr dirty="0" sz="1450" spc="-10">
                <a:latin typeface="Times New Roman"/>
                <a:cs typeface="Times New Roman"/>
              </a:rPr>
              <a:t>‘I’ve </a:t>
            </a:r>
            <a:r>
              <a:rPr dirty="0" sz="1450" spc="-5">
                <a:latin typeface="Times New Roman"/>
                <a:cs typeface="Times New Roman"/>
              </a:rPr>
              <a:t>a </a:t>
            </a:r>
            <a:r>
              <a:rPr dirty="0" sz="1450" spc="-10">
                <a:latin typeface="Times New Roman"/>
                <a:cs typeface="Times New Roman"/>
              </a:rPr>
              <a:t>brother myself in Melbourne. Does  </a:t>
            </a:r>
            <a:r>
              <a:rPr dirty="0" sz="1450" spc="-5">
                <a:latin typeface="Times New Roman"/>
                <a:cs typeface="Times New Roman"/>
              </a:rPr>
              <a:t>your </a:t>
            </a:r>
            <a:r>
              <a:rPr dirty="0" sz="1450" spc="-10">
                <a:latin typeface="Times New Roman"/>
                <a:cs typeface="Times New Roman"/>
              </a:rPr>
              <a:t>friend come from that way at</a:t>
            </a:r>
            <a:r>
              <a:rPr dirty="0" sz="1450" spc="1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‘No, </a:t>
            </a:r>
            <a:r>
              <a:rPr dirty="0" sz="1450" spc="-5">
                <a:latin typeface="Times New Roman"/>
                <a:cs typeface="Times New Roman"/>
              </a:rPr>
              <a:t>not </a:t>
            </a:r>
            <a:r>
              <a:rPr dirty="0" sz="1450" spc="-20">
                <a:latin typeface="Times New Roman"/>
                <a:cs typeface="Times New Roman"/>
              </a:rPr>
              <a:t>exactly,’ </a:t>
            </a:r>
            <a:r>
              <a:rPr dirty="0" sz="1450" spc="-10">
                <a:latin typeface="Times New Roman"/>
                <a:cs typeface="Times New Roman"/>
              </a:rPr>
              <a:t>replied the artist, whose ideas </a:t>
            </a:r>
            <a:r>
              <a:rPr dirty="0" sz="1450" spc="-5">
                <a:latin typeface="Times New Roman"/>
                <a:cs typeface="Times New Roman"/>
              </a:rPr>
              <a:t>of </a:t>
            </a:r>
            <a:r>
              <a:rPr dirty="0" sz="1450" spc="-10">
                <a:latin typeface="Times New Roman"/>
                <a:cs typeface="Times New Roman"/>
              </a:rPr>
              <a:t>the geography </a:t>
            </a:r>
            <a:r>
              <a:rPr dirty="0" sz="1450" spc="-5">
                <a:latin typeface="Times New Roman"/>
                <a:cs typeface="Times New Roman"/>
              </a:rPr>
              <a:t>of </a:t>
            </a:r>
            <a:r>
              <a:rPr dirty="0" sz="1450" spc="-10">
                <a:latin typeface="Times New Roman"/>
                <a:cs typeface="Times New Roman"/>
              </a:rPr>
              <a:t>New  Holland were </a:t>
            </a:r>
            <a:r>
              <a:rPr dirty="0" sz="1450" spc="-5">
                <a:latin typeface="Times New Roman"/>
                <a:cs typeface="Times New Roman"/>
              </a:rPr>
              <a:t>a </a:t>
            </a:r>
            <a:r>
              <a:rPr dirty="0" sz="1450" spc="-10">
                <a:latin typeface="Times New Roman"/>
                <a:cs typeface="Times New Roman"/>
              </a:rPr>
              <a:t>little scattered. ‘He lives immensely far inland, and is very  rich.’</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 loafers gazed with great respect </a:t>
            </a:r>
            <a:r>
              <a:rPr dirty="0" sz="1450" spc="-5">
                <a:latin typeface="Times New Roman"/>
                <a:cs typeface="Times New Roman"/>
              </a:rPr>
              <a:t>upon </a:t>
            </a:r>
            <a:r>
              <a:rPr dirty="0" sz="1450" spc="-10">
                <a:latin typeface="Times New Roman"/>
                <a:cs typeface="Times New Roman"/>
              </a:rPr>
              <a:t>the slumbering</a:t>
            </a:r>
            <a:r>
              <a:rPr dirty="0" sz="1450" spc="50">
                <a:latin typeface="Times New Roman"/>
                <a:cs typeface="Times New Roman"/>
              </a:rPr>
              <a:t> </a:t>
            </a:r>
            <a:r>
              <a:rPr dirty="0" sz="1450" spc="-10">
                <a:latin typeface="Times New Roman"/>
                <a:cs typeface="Times New Roman"/>
              </a:rPr>
              <a:t>colonist.</a:t>
            </a:r>
            <a:endParaRPr sz="1450">
              <a:latin typeface="Times New Roman"/>
              <a:cs typeface="Times New Roman"/>
            </a:endParaRPr>
          </a:p>
          <a:p>
            <a:pPr algn="just" marL="268605">
              <a:lnSpc>
                <a:spcPts val="1735"/>
              </a:lnSpc>
              <a:spcBef>
                <a:spcPts val="780"/>
              </a:spcBef>
            </a:pPr>
            <a:r>
              <a:rPr dirty="0" sz="1450" spc="-25">
                <a:latin typeface="Times New Roman"/>
                <a:cs typeface="Times New Roman"/>
              </a:rPr>
              <a:t>‘Well,’</a:t>
            </a:r>
            <a:r>
              <a:rPr dirty="0" sz="1450" spc="265">
                <a:latin typeface="Times New Roman"/>
                <a:cs typeface="Times New Roman"/>
              </a:rPr>
              <a:t> </a:t>
            </a:r>
            <a:r>
              <a:rPr dirty="0" sz="1450" spc="-10">
                <a:latin typeface="Times New Roman"/>
                <a:cs typeface="Times New Roman"/>
              </a:rPr>
              <a:t>remarked the second </a:t>
            </a:r>
            <a:r>
              <a:rPr dirty="0" sz="1450" spc="-15">
                <a:latin typeface="Times New Roman"/>
                <a:cs typeface="Times New Roman"/>
              </a:rPr>
              <a:t>speaker, </a:t>
            </a: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mighty big place, is Australia.</a:t>
            </a:r>
            <a:endParaRPr sz="1450">
              <a:latin typeface="Times New Roman"/>
              <a:cs typeface="Times New Roman"/>
            </a:endParaRPr>
          </a:p>
          <a:p>
            <a:pPr algn="just" marL="12700">
              <a:lnSpc>
                <a:spcPts val="1735"/>
              </a:lnSpc>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come from thereaway</a:t>
            </a:r>
            <a:r>
              <a:rPr dirty="0" sz="1450" spc="5">
                <a:latin typeface="Times New Roman"/>
                <a:cs typeface="Times New Roman"/>
              </a:rPr>
              <a:t> </a:t>
            </a:r>
            <a:r>
              <a:rPr dirty="0" sz="1450" spc="-10">
                <a:latin typeface="Times New Roman"/>
                <a:cs typeface="Times New Roman"/>
              </a:rPr>
              <a:t>too?’</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‘No, </a:t>
            </a:r>
            <a:r>
              <a:rPr dirty="0" sz="1450" spc="-5">
                <a:latin typeface="Times New Roman"/>
                <a:cs typeface="Times New Roman"/>
              </a:rPr>
              <a:t>I do not,’ </a:t>
            </a:r>
            <a:r>
              <a:rPr dirty="0" sz="1450" spc="-10">
                <a:latin typeface="Times New Roman"/>
                <a:cs typeface="Times New Roman"/>
              </a:rPr>
              <a:t>said Pitman. ‘I </a:t>
            </a:r>
            <a:r>
              <a:rPr dirty="0" sz="1450" spc="-5">
                <a:latin typeface="Times New Roman"/>
                <a:cs typeface="Times New Roman"/>
              </a:rPr>
              <a:t>do not,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don’t want </a:t>
            </a:r>
            <a:r>
              <a:rPr dirty="0" sz="1450" spc="-5">
                <a:latin typeface="Times New Roman"/>
                <a:cs typeface="Times New Roman"/>
              </a:rPr>
              <a:t>to,’ he </a:t>
            </a:r>
            <a:r>
              <a:rPr dirty="0" sz="1450" spc="-10">
                <a:latin typeface="Times New Roman"/>
                <a:cs typeface="Times New Roman"/>
              </a:rPr>
              <a:t>added  </a:t>
            </a:r>
            <a:r>
              <a:rPr dirty="0" sz="1450" spc="-20">
                <a:latin typeface="Times New Roman"/>
                <a:cs typeface="Times New Roman"/>
              </a:rPr>
              <a:t>irritably. </a:t>
            </a:r>
            <a:r>
              <a:rPr dirty="0" sz="1450" spc="-10">
                <a:latin typeface="Times New Roman"/>
                <a:cs typeface="Times New Roman"/>
              </a:rPr>
              <a:t>And then, feeling some diversion needful, </a:t>
            </a:r>
            <a:r>
              <a:rPr dirty="0" sz="1450" spc="-5">
                <a:latin typeface="Times New Roman"/>
                <a:cs typeface="Times New Roman"/>
              </a:rPr>
              <a:t>he </a:t>
            </a:r>
            <a:r>
              <a:rPr dirty="0" sz="1450" spc="-10">
                <a:latin typeface="Times New Roman"/>
                <a:cs typeface="Times New Roman"/>
              </a:rPr>
              <a:t>fell </a:t>
            </a:r>
            <a:r>
              <a:rPr dirty="0" sz="1450" spc="-5">
                <a:latin typeface="Times New Roman"/>
                <a:cs typeface="Times New Roman"/>
              </a:rPr>
              <a:t>upon </a:t>
            </a:r>
            <a:r>
              <a:rPr dirty="0" sz="1450" spc="-10">
                <a:latin typeface="Times New Roman"/>
                <a:cs typeface="Times New Roman"/>
              </a:rPr>
              <a:t>Michael and  shook him</a:t>
            </a:r>
            <a:r>
              <a:rPr dirty="0" sz="1450" spc="-5">
                <a:latin typeface="Times New Roman"/>
                <a:cs typeface="Times New Roman"/>
              </a:rPr>
              <a:t> up.</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‘Hullo,’ said the </a:t>
            </a:r>
            <a:r>
              <a:rPr dirty="0" sz="1450" spc="-20">
                <a:latin typeface="Times New Roman"/>
                <a:cs typeface="Times New Roman"/>
              </a:rPr>
              <a:t>lawyer, ‘what’s</a:t>
            </a:r>
            <a:r>
              <a:rPr dirty="0" sz="1450" spc="-80">
                <a:latin typeface="Times New Roman"/>
                <a:cs typeface="Times New Roman"/>
              </a:rPr>
              <a:t> </a:t>
            </a:r>
            <a:r>
              <a:rPr dirty="0" sz="1450" spc="-10">
                <a:latin typeface="Times New Roman"/>
                <a:cs typeface="Times New Roman"/>
              </a:rPr>
              <a:t>wrong?’</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‘The cart is nearly </a:t>
            </a:r>
            <a:r>
              <a:rPr dirty="0" sz="1450" spc="-20">
                <a:latin typeface="Times New Roman"/>
                <a:cs typeface="Times New Roman"/>
              </a:rPr>
              <a:t>ready,’ </a:t>
            </a:r>
            <a:r>
              <a:rPr dirty="0" sz="1450" spc="-10">
                <a:latin typeface="Times New Roman"/>
                <a:cs typeface="Times New Roman"/>
              </a:rPr>
              <a:t>said Pitman </a:t>
            </a:r>
            <a:r>
              <a:rPr dirty="0" sz="1450" spc="-20">
                <a:latin typeface="Times New Roman"/>
                <a:cs typeface="Times New Roman"/>
              </a:rPr>
              <a:t>sternly. </a:t>
            </a: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allow </a:t>
            </a:r>
            <a:r>
              <a:rPr dirty="0" sz="1450" spc="-5">
                <a:latin typeface="Times New Roman"/>
                <a:cs typeface="Times New Roman"/>
              </a:rPr>
              <a:t>you </a:t>
            </a:r>
            <a:r>
              <a:rPr dirty="0" sz="1450" spc="-10">
                <a:latin typeface="Times New Roman"/>
                <a:cs typeface="Times New Roman"/>
              </a:rPr>
              <a:t>to  sleep.’</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‘All right—no offence, old man,’ replied Michael, yawning. ‘A little sleep  never</a:t>
            </a:r>
            <a:r>
              <a:rPr dirty="0" sz="1450" spc="145">
                <a:latin typeface="Times New Roman"/>
                <a:cs typeface="Times New Roman"/>
              </a:rPr>
              <a:t> </a:t>
            </a:r>
            <a:r>
              <a:rPr dirty="0" sz="1450" spc="-10">
                <a:latin typeface="Times New Roman"/>
                <a:cs typeface="Times New Roman"/>
              </a:rPr>
              <a:t>did</a:t>
            </a:r>
            <a:r>
              <a:rPr dirty="0" sz="1450" spc="150">
                <a:latin typeface="Times New Roman"/>
                <a:cs typeface="Times New Roman"/>
              </a:rPr>
              <a:t> </a:t>
            </a:r>
            <a:r>
              <a:rPr dirty="0" sz="1450" spc="-10">
                <a:latin typeface="Times New Roman"/>
                <a:cs typeface="Times New Roman"/>
              </a:rPr>
              <a:t>anybody</a:t>
            </a:r>
            <a:r>
              <a:rPr dirty="0" sz="1450" spc="150">
                <a:latin typeface="Times New Roman"/>
                <a:cs typeface="Times New Roman"/>
              </a:rPr>
              <a:t> </a:t>
            </a:r>
            <a:r>
              <a:rPr dirty="0" sz="1450" spc="-10">
                <a:latin typeface="Times New Roman"/>
                <a:cs typeface="Times New Roman"/>
              </a:rPr>
              <a:t>any</a:t>
            </a:r>
            <a:r>
              <a:rPr dirty="0" sz="1450" spc="150">
                <a:latin typeface="Times New Roman"/>
                <a:cs typeface="Times New Roman"/>
              </a:rPr>
              <a:t> </a:t>
            </a:r>
            <a:r>
              <a:rPr dirty="0" sz="1450" spc="-10">
                <a:latin typeface="Times New Roman"/>
                <a:cs typeface="Times New Roman"/>
              </a:rPr>
              <a:t>harm;</a:t>
            </a:r>
            <a:r>
              <a:rPr dirty="0" sz="1450" spc="145">
                <a:latin typeface="Times New Roman"/>
                <a:cs typeface="Times New Roman"/>
              </a:rPr>
              <a:t> </a:t>
            </a:r>
            <a:r>
              <a:rPr dirty="0" sz="1450" spc="-5">
                <a:latin typeface="Times New Roman"/>
                <a:cs typeface="Times New Roman"/>
              </a:rPr>
              <a:t>I</a:t>
            </a:r>
            <a:r>
              <a:rPr dirty="0" sz="1450" spc="150">
                <a:latin typeface="Times New Roman"/>
                <a:cs typeface="Times New Roman"/>
              </a:rPr>
              <a:t> </a:t>
            </a:r>
            <a:r>
              <a:rPr dirty="0" sz="1450" spc="-10">
                <a:latin typeface="Times New Roman"/>
                <a:cs typeface="Times New Roman"/>
              </a:rPr>
              <a:t>feel</a:t>
            </a:r>
            <a:r>
              <a:rPr dirty="0" sz="1450" spc="150">
                <a:latin typeface="Times New Roman"/>
                <a:cs typeface="Times New Roman"/>
              </a:rPr>
              <a:t> </a:t>
            </a:r>
            <a:r>
              <a:rPr dirty="0" sz="1450" spc="-10">
                <a:latin typeface="Times New Roman"/>
                <a:cs typeface="Times New Roman"/>
              </a:rPr>
              <a:t>comparatively</a:t>
            </a:r>
            <a:r>
              <a:rPr dirty="0" sz="1450" spc="150">
                <a:latin typeface="Times New Roman"/>
                <a:cs typeface="Times New Roman"/>
              </a:rPr>
              <a:t> </a:t>
            </a:r>
            <a:r>
              <a:rPr dirty="0" sz="1450" spc="-10">
                <a:latin typeface="Times New Roman"/>
                <a:cs typeface="Times New Roman"/>
              </a:rPr>
              <a:t>sober</a:t>
            </a:r>
            <a:r>
              <a:rPr dirty="0" sz="1450" spc="150">
                <a:latin typeface="Times New Roman"/>
                <a:cs typeface="Times New Roman"/>
              </a:rPr>
              <a:t> </a:t>
            </a:r>
            <a:r>
              <a:rPr dirty="0" sz="1450" spc="-30">
                <a:latin typeface="Times New Roman"/>
                <a:cs typeface="Times New Roman"/>
              </a:rPr>
              <a:t>now.</a:t>
            </a:r>
            <a:r>
              <a:rPr dirty="0" sz="1450" spc="145">
                <a:latin typeface="Times New Roman"/>
                <a:cs typeface="Times New Roman"/>
              </a:rPr>
              <a:t> </a:t>
            </a:r>
            <a:r>
              <a:rPr dirty="0" sz="1450" spc="-10">
                <a:latin typeface="Times New Roman"/>
                <a:cs typeface="Times New Roman"/>
              </a:rPr>
              <a:t>But</a:t>
            </a:r>
            <a:r>
              <a:rPr dirty="0" sz="1450" spc="150">
                <a:latin typeface="Times New Roman"/>
                <a:cs typeface="Times New Roman"/>
              </a:rPr>
              <a:t> </a:t>
            </a:r>
            <a:r>
              <a:rPr dirty="0" sz="1450" spc="-25">
                <a:latin typeface="Times New Roman"/>
                <a:cs typeface="Times New Roman"/>
              </a:rPr>
              <a:t>what’s</a:t>
            </a:r>
            <a:r>
              <a:rPr dirty="0" sz="1450" spc="150">
                <a:latin typeface="Times New Roman"/>
                <a:cs typeface="Times New Roman"/>
              </a:rPr>
              <a:t> </a:t>
            </a:r>
            <a:r>
              <a:rPr dirty="0" sz="1450" spc="-10">
                <a:latin typeface="Times New Roman"/>
                <a:cs typeface="Times New Roman"/>
              </a:rPr>
              <a:t>all</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195435"/>
          </a:xfrm>
          <a:prstGeom prst="rect">
            <a:avLst/>
          </a:prstGeom>
        </p:spPr>
        <p:txBody>
          <a:bodyPr wrap="square" lIns="0" tIns="23495" rIns="0" bIns="0" rtlCol="0" vert="horz">
            <a:spAutoFit/>
          </a:bodyPr>
          <a:lstStyle/>
          <a:p>
            <a:pPr algn="just" marL="12700" marR="12065">
              <a:lnSpc>
                <a:spcPts val="1689"/>
              </a:lnSpc>
              <a:spcBef>
                <a:spcPts val="185"/>
              </a:spcBef>
            </a:pPr>
            <a:r>
              <a:rPr dirty="0" sz="1450" spc="-10">
                <a:latin typeface="Times New Roman"/>
                <a:cs typeface="Times New Roman"/>
              </a:rPr>
              <a:t>the hurry?’ </a:t>
            </a:r>
            <a:r>
              <a:rPr dirty="0" sz="1450" spc="-5">
                <a:latin typeface="Times New Roman"/>
                <a:cs typeface="Times New Roman"/>
              </a:rPr>
              <a:t>he </a:t>
            </a:r>
            <a:r>
              <a:rPr dirty="0" sz="1450" spc="-10">
                <a:latin typeface="Times New Roman"/>
                <a:cs typeface="Times New Roman"/>
              </a:rPr>
              <a:t>added, looking round him </a:t>
            </a:r>
            <a:r>
              <a:rPr dirty="0" sz="1450" spc="-20">
                <a:latin typeface="Times New Roman"/>
                <a:cs typeface="Times New Roman"/>
              </a:rPr>
              <a:t>glassily. </a:t>
            </a:r>
            <a:r>
              <a:rPr dirty="0" sz="1450" spc="-10">
                <a:latin typeface="Times New Roman"/>
                <a:cs typeface="Times New Roman"/>
              </a:rPr>
              <a:t>‘I don’t see the cart, and I’ve  forgotten where we left the</a:t>
            </a:r>
            <a:r>
              <a:rPr dirty="0" sz="1450" spc="10">
                <a:latin typeface="Times New Roman"/>
                <a:cs typeface="Times New Roman"/>
              </a:rPr>
              <a:t> </a:t>
            </a:r>
            <a:r>
              <a:rPr dirty="0" sz="1450" spc="-10">
                <a:latin typeface="Times New Roman"/>
                <a:cs typeface="Times New Roman"/>
              </a:rPr>
              <a:t>piano.’</a:t>
            </a:r>
            <a:endParaRPr sz="1450">
              <a:latin typeface="Times New Roman"/>
              <a:cs typeface="Times New Roman"/>
            </a:endParaRPr>
          </a:p>
          <a:p>
            <a:pPr algn="just" marL="12700" marR="8255" indent="255904">
              <a:lnSpc>
                <a:spcPts val="1730"/>
              </a:lnSpc>
              <a:spcBef>
                <a:spcPts val="805"/>
              </a:spcBef>
            </a:pPr>
            <a:r>
              <a:rPr dirty="0" sz="1450" spc="-10">
                <a:latin typeface="Times New Roman"/>
                <a:cs typeface="Times New Roman"/>
              </a:rPr>
              <a:t>What more the lawyer might have said, in the confidence </a:t>
            </a:r>
            <a:r>
              <a:rPr dirty="0" sz="1450" spc="-5">
                <a:latin typeface="Times New Roman"/>
                <a:cs typeface="Times New Roman"/>
              </a:rPr>
              <a:t>of </a:t>
            </a:r>
            <a:r>
              <a:rPr dirty="0" sz="1450" spc="-10">
                <a:latin typeface="Times New Roman"/>
                <a:cs typeface="Times New Roman"/>
              </a:rPr>
              <a:t>the moment, is  with Pitman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tremulous conjecture to this day; </a:t>
            </a:r>
            <a:r>
              <a:rPr dirty="0" sz="1450" spc="-5">
                <a:latin typeface="Times New Roman"/>
                <a:cs typeface="Times New Roman"/>
              </a:rPr>
              <a:t>but by </a:t>
            </a:r>
            <a:r>
              <a:rPr dirty="0" sz="1450" spc="-10">
                <a:latin typeface="Times New Roman"/>
                <a:cs typeface="Times New Roman"/>
              </a:rPr>
              <a:t>the most  blessed circumstance the cart was then announced, and Michael must bend the  forces </a:t>
            </a:r>
            <a:r>
              <a:rPr dirty="0" sz="1450" spc="-5">
                <a:latin typeface="Times New Roman"/>
                <a:cs typeface="Times New Roman"/>
              </a:rPr>
              <a:t>of </a:t>
            </a:r>
            <a:r>
              <a:rPr dirty="0" sz="1450" spc="-10">
                <a:latin typeface="Times New Roman"/>
                <a:cs typeface="Times New Roman"/>
              </a:rPr>
              <a:t>his mind to the more difficult task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rising.</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‘Of course you’ll drive,’ </a:t>
            </a:r>
            <a:r>
              <a:rPr dirty="0" sz="1450" spc="-5">
                <a:latin typeface="Times New Roman"/>
                <a:cs typeface="Times New Roman"/>
              </a:rPr>
              <a:t>he </a:t>
            </a:r>
            <a:r>
              <a:rPr dirty="0" sz="1450" spc="-10">
                <a:latin typeface="Times New Roman"/>
                <a:cs typeface="Times New Roman"/>
              </a:rPr>
              <a:t>remarked to his companion, as </a:t>
            </a:r>
            <a:r>
              <a:rPr dirty="0" sz="1450" spc="-5">
                <a:latin typeface="Times New Roman"/>
                <a:cs typeface="Times New Roman"/>
              </a:rPr>
              <a:t>he </a:t>
            </a:r>
            <a:r>
              <a:rPr dirty="0" sz="1450" spc="-10">
                <a:latin typeface="Times New Roman"/>
                <a:cs typeface="Times New Roman"/>
              </a:rPr>
              <a:t>clambered  </a:t>
            </a:r>
            <a:r>
              <a:rPr dirty="0" sz="1450" spc="-5">
                <a:latin typeface="Times New Roman"/>
                <a:cs typeface="Times New Roman"/>
              </a:rPr>
              <a:t>on </a:t>
            </a:r>
            <a:r>
              <a:rPr dirty="0" sz="1450" spc="-10">
                <a:latin typeface="Times New Roman"/>
                <a:cs typeface="Times New Roman"/>
              </a:rPr>
              <a:t>the vehicle.</a:t>
            </a:r>
            <a:endParaRPr sz="1450">
              <a:latin typeface="Times New Roman"/>
              <a:cs typeface="Times New Roman"/>
            </a:endParaRPr>
          </a:p>
          <a:p>
            <a:pPr algn="just" marL="268605" marR="8890">
              <a:lnSpc>
                <a:spcPts val="2520"/>
              </a:lnSpc>
              <a:spcBef>
                <a:spcPts val="155"/>
              </a:spcBef>
            </a:pPr>
            <a:r>
              <a:rPr dirty="0" sz="1450" spc="-10">
                <a:latin typeface="Times New Roman"/>
                <a:cs typeface="Times New Roman"/>
              </a:rPr>
              <a:t>‘I drive!’ cried Pitman. ‘I never did such </a:t>
            </a:r>
            <a:r>
              <a:rPr dirty="0" sz="1450" spc="-5">
                <a:latin typeface="Times New Roman"/>
                <a:cs typeface="Times New Roman"/>
              </a:rPr>
              <a:t>a </a:t>
            </a:r>
            <a:r>
              <a:rPr dirty="0" sz="1450" spc="-10">
                <a:latin typeface="Times New Roman"/>
                <a:cs typeface="Times New Roman"/>
              </a:rPr>
              <a:t>thing in my life. </a:t>
            </a:r>
            <a:r>
              <a:rPr dirty="0" sz="1450" spc="-5">
                <a:latin typeface="Times New Roman"/>
                <a:cs typeface="Times New Roman"/>
              </a:rPr>
              <a:t>I </a:t>
            </a:r>
            <a:r>
              <a:rPr dirty="0" sz="1450" spc="-10">
                <a:latin typeface="Times New Roman"/>
                <a:cs typeface="Times New Roman"/>
              </a:rPr>
              <a:t>cannot drive.’  </a:t>
            </a:r>
            <a:r>
              <a:rPr dirty="0" sz="1450" spc="-45">
                <a:latin typeface="Times New Roman"/>
                <a:cs typeface="Times New Roman"/>
              </a:rPr>
              <a:t>‘Very</a:t>
            </a:r>
            <a:r>
              <a:rPr dirty="0" sz="1450" spc="114">
                <a:latin typeface="Times New Roman"/>
                <a:cs typeface="Times New Roman"/>
              </a:rPr>
              <a:t> </a:t>
            </a:r>
            <a:r>
              <a:rPr dirty="0" sz="1450" spc="-10">
                <a:latin typeface="Times New Roman"/>
                <a:cs typeface="Times New Roman"/>
              </a:rPr>
              <a:t>well,’</a:t>
            </a:r>
            <a:r>
              <a:rPr dirty="0" sz="1450" spc="15">
                <a:latin typeface="Times New Roman"/>
                <a:cs typeface="Times New Roman"/>
              </a:rPr>
              <a:t> </a:t>
            </a:r>
            <a:r>
              <a:rPr dirty="0" sz="1450" spc="-10">
                <a:latin typeface="Times New Roman"/>
                <a:cs typeface="Times New Roman"/>
              </a:rPr>
              <a:t>responded</a:t>
            </a:r>
            <a:r>
              <a:rPr dirty="0" sz="1450" spc="120">
                <a:latin typeface="Times New Roman"/>
                <a:cs typeface="Times New Roman"/>
              </a:rPr>
              <a:t> </a:t>
            </a:r>
            <a:r>
              <a:rPr dirty="0" sz="1450" spc="-10">
                <a:latin typeface="Times New Roman"/>
                <a:cs typeface="Times New Roman"/>
              </a:rPr>
              <a:t>Michael</a:t>
            </a:r>
            <a:r>
              <a:rPr dirty="0" sz="1450" spc="114">
                <a:latin typeface="Times New Roman"/>
                <a:cs typeface="Times New Roman"/>
              </a:rPr>
              <a:t> </a:t>
            </a:r>
            <a:r>
              <a:rPr dirty="0" sz="1450" spc="-10">
                <a:latin typeface="Times New Roman"/>
                <a:cs typeface="Times New Roman"/>
              </a:rPr>
              <a:t>with</a:t>
            </a:r>
            <a:r>
              <a:rPr dirty="0" sz="1450" spc="120">
                <a:latin typeface="Times New Roman"/>
                <a:cs typeface="Times New Roman"/>
              </a:rPr>
              <a:t> </a:t>
            </a:r>
            <a:r>
              <a:rPr dirty="0" sz="1450" spc="-10">
                <a:latin typeface="Times New Roman"/>
                <a:cs typeface="Times New Roman"/>
              </a:rPr>
              <a:t>entire</a:t>
            </a:r>
            <a:r>
              <a:rPr dirty="0" sz="1450" spc="120">
                <a:latin typeface="Times New Roman"/>
                <a:cs typeface="Times New Roman"/>
              </a:rPr>
              <a:t> </a:t>
            </a:r>
            <a:r>
              <a:rPr dirty="0" sz="1450" spc="-10">
                <a:latin typeface="Times New Roman"/>
                <a:cs typeface="Times New Roman"/>
              </a:rPr>
              <a:t>composure,</a:t>
            </a:r>
            <a:r>
              <a:rPr dirty="0" sz="1450" spc="120">
                <a:latin typeface="Times New Roman"/>
                <a:cs typeface="Times New Roman"/>
              </a:rPr>
              <a:t> </a:t>
            </a:r>
            <a:r>
              <a:rPr dirty="0" sz="1450" spc="-10">
                <a:latin typeface="Times New Roman"/>
                <a:cs typeface="Times New Roman"/>
              </a:rPr>
              <a:t>‘neither</a:t>
            </a:r>
            <a:r>
              <a:rPr dirty="0" sz="1450" spc="120">
                <a:latin typeface="Times New Roman"/>
                <a:cs typeface="Times New Roman"/>
              </a:rPr>
              <a:t> </a:t>
            </a:r>
            <a:r>
              <a:rPr dirty="0" sz="1450" spc="-10">
                <a:latin typeface="Times New Roman"/>
                <a:cs typeface="Times New Roman"/>
              </a:rPr>
              <a:t>can</a:t>
            </a:r>
            <a:r>
              <a:rPr dirty="0" sz="1450" spc="120">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a:lnSpc>
                <a:spcPts val="1515"/>
              </a:lnSpc>
            </a:pPr>
            <a:r>
              <a:rPr dirty="0" sz="1450" spc="-10">
                <a:latin typeface="Times New Roman"/>
                <a:cs typeface="Times New Roman"/>
              </a:rPr>
              <a:t>But just as </a:t>
            </a:r>
            <a:r>
              <a:rPr dirty="0" sz="1450" spc="-5">
                <a:latin typeface="Times New Roman"/>
                <a:cs typeface="Times New Roman"/>
              </a:rPr>
              <a:t>you </a:t>
            </a:r>
            <a:r>
              <a:rPr dirty="0" sz="1450" spc="-10">
                <a:latin typeface="Times New Roman"/>
                <a:cs typeface="Times New Roman"/>
              </a:rPr>
              <a:t>like. Anything to oblige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A glimpse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ostler’s </a:t>
            </a:r>
            <a:r>
              <a:rPr dirty="0" sz="1450" spc="-10">
                <a:latin typeface="Times New Roman"/>
                <a:cs typeface="Times New Roman"/>
              </a:rPr>
              <a:t>darkening countenance decided Pitman. ‘All  right,’ </a:t>
            </a:r>
            <a:r>
              <a:rPr dirty="0" sz="1450" spc="-5">
                <a:latin typeface="Times New Roman"/>
                <a:cs typeface="Times New Roman"/>
              </a:rPr>
              <a:t>he </a:t>
            </a:r>
            <a:r>
              <a:rPr dirty="0" sz="1450" spc="-10">
                <a:latin typeface="Times New Roman"/>
                <a:cs typeface="Times New Roman"/>
              </a:rPr>
              <a:t>said </a:t>
            </a:r>
            <a:r>
              <a:rPr dirty="0" sz="1450" spc="-15">
                <a:latin typeface="Times New Roman"/>
                <a:cs typeface="Times New Roman"/>
              </a:rPr>
              <a:t>desperately, </a:t>
            </a:r>
            <a:r>
              <a:rPr dirty="0" sz="1450" spc="-10">
                <a:latin typeface="Times New Roman"/>
                <a:cs typeface="Times New Roman"/>
              </a:rPr>
              <a:t>‘you drive. I’ll tell </a:t>
            </a:r>
            <a:r>
              <a:rPr dirty="0" sz="1450" spc="-5">
                <a:latin typeface="Times New Roman"/>
                <a:cs typeface="Times New Roman"/>
              </a:rPr>
              <a:t>you </a:t>
            </a:r>
            <a:r>
              <a:rPr dirty="0" sz="1450" spc="-10">
                <a:latin typeface="Times New Roman"/>
                <a:cs typeface="Times New Roman"/>
              </a:rPr>
              <a:t>where to</a:t>
            </a:r>
            <a:r>
              <a:rPr dirty="0" sz="1450" spc="-5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On Michael in the character </a:t>
            </a:r>
            <a:r>
              <a:rPr dirty="0" sz="1450" spc="-5">
                <a:latin typeface="Times New Roman"/>
                <a:cs typeface="Times New Roman"/>
              </a:rPr>
              <a:t>of </a:t>
            </a:r>
            <a:r>
              <a:rPr dirty="0" sz="1450" spc="-10">
                <a:latin typeface="Times New Roman"/>
                <a:cs typeface="Times New Roman"/>
              </a:rPr>
              <a:t>charioteer (since this is </a:t>
            </a:r>
            <a:r>
              <a:rPr dirty="0" sz="1450" spc="-5">
                <a:latin typeface="Times New Roman"/>
                <a:cs typeface="Times New Roman"/>
              </a:rPr>
              <a:t>not </a:t>
            </a:r>
            <a:r>
              <a:rPr dirty="0" sz="1450" spc="-10">
                <a:latin typeface="Times New Roman"/>
                <a:cs typeface="Times New Roman"/>
              </a:rPr>
              <a:t>intended to </a:t>
            </a:r>
            <a:r>
              <a:rPr dirty="0" sz="1450" spc="-5">
                <a:latin typeface="Times New Roman"/>
                <a:cs typeface="Times New Roman"/>
              </a:rPr>
              <a:t>be a  </a:t>
            </a:r>
            <a:r>
              <a:rPr dirty="0" sz="1450" spc="-10">
                <a:latin typeface="Times New Roman"/>
                <a:cs typeface="Times New Roman"/>
              </a:rPr>
              <a:t>novel </a:t>
            </a:r>
            <a:r>
              <a:rPr dirty="0" sz="1450" spc="-5">
                <a:latin typeface="Times New Roman"/>
                <a:cs typeface="Times New Roman"/>
              </a:rPr>
              <a:t>of </a:t>
            </a:r>
            <a:r>
              <a:rPr dirty="0" sz="1450" spc="-10">
                <a:latin typeface="Times New Roman"/>
                <a:cs typeface="Times New Roman"/>
              </a:rPr>
              <a:t>adventure) it would </a:t>
            </a:r>
            <a:r>
              <a:rPr dirty="0" sz="1450" spc="-5">
                <a:latin typeface="Times New Roman"/>
                <a:cs typeface="Times New Roman"/>
              </a:rPr>
              <a:t>be </a:t>
            </a:r>
            <a:r>
              <a:rPr dirty="0" sz="1450" spc="-10">
                <a:latin typeface="Times New Roman"/>
                <a:cs typeface="Times New Roman"/>
              </a:rPr>
              <a:t>superfluous to dwell at length. Pitman, as </a:t>
            </a:r>
            <a:r>
              <a:rPr dirty="0" sz="1450" spc="-5">
                <a:latin typeface="Times New Roman"/>
                <a:cs typeface="Times New Roman"/>
              </a:rPr>
              <a:t>he  </a:t>
            </a:r>
            <a:r>
              <a:rPr dirty="0" sz="1450" spc="-10">
                <a:latin typeface="Times New Roman"/>
                <a:cs typeface="Times New Roman"/>
              </a:rPr>
              <a:t>sat holding </a:t>
            </a:r>
            <a:r>
              <a:rPr dirty="0" sz="1450" spc="-5">
                <a:latin typeface="Times New Roman"/>
                <a:cs typeface="Times New Roman"/>
              </a:rPr>
              <a:t>on and </a:t>
            </a:r>
            <a:r>
              <a:rPr dirty="0" sz="1450" spc="-10">
                <a:latin typeface="Times New Roman"/>
                <a:cs typeface="Times New Roman"/>
              </a:rPr>
              <a:t>gasping counsels, sole witness </a:t>
            </a:r>
            <a:r>
              <a:rPr dirty="0" sz="1450" spc="-5">
                <a:latin typeface="Times New Roman"/>
                <a:cs typeface="Times New Roman"/>
              </a:rPr>
              <a:t>of </a:t>
            </a:r>
            <a:r>
              <a:rPr dirty="0" sz="1450" spc="-10">
                <a:latin typeface="Times New Roman"/>
                <a:cs typeface="Times New Roman"/>
              </a:rPr>
              <a:t>this singular feat, knew  </a:t>
            </a:r>
            <a:r>
              <a:rPr dirty="0" sz="1450" spc="-5">
                <a:latin typeface="Times New Roman"/>
                <a:cs typeface="Times New Roman"/>
              </a:rPr>
              <a:t>not </a:t>
            </a:r>
            <a:r>
              <a:rPr dirty="0" sz="1450" spc="-10">
                <a:latin typeface="Times New Roman"/>
                <a:cs typeface="Times New Roman"/>
              </a:rPr>
              <a:t>whether most to admire the driver’s valour </a:t>
            </a:r>
            <a:r>
              <a:rPr dirty="0" sz="1450" spc="-5">
                <a:latin typeface="Times New Roman"/>
                <a:cs typeface="Times New Roman"/>
              </a:rPr>
              <a:t>or </a:t>
            </a:r>
            <a:r>
              <a:rPr dirty="0" sz="1450" spc="-10">
                <a:latin typeface="Times New Roman"/>
                <a:cs typeface="Times New Roman"/>
              </a:rPr>
              <a:t>his undeserved </a:t>
            </a:r>
            <a:r>
              <a:rPr dirty="0" sz="1450" spc="-5">
                <a:latin typeface="Times New Roman"/>
                <a:cs typeface="Times New Roman"/>
              </a:rPr>
              <a:t>good </a:t>
            </a:r>
            <a:r>
              <a:rPr dirty="0" sz="1450" spc="-10">
                <a:latin typeface="Times New Roman"/>
                <a:cs typeface="Times New Roman"/>
              </a:rPr>
              <a:t>fortune.  But the latter at least prevailed, the cart reached Cannon Street without  disaster; and Mr </a:t>
            </a:r>
            <a:r>
              <a:rPr dirty="0" sz="1450" spc="-20">
                <a:latin typeface="Times New Roman"/>
                <a:cs typeface="Times New Roman"/>
              </a:rPr>
              <a:t>Brown’s </a:t>
            </a:r>
            <a:r>
              <a:rPr dirty="0" sz="1450" spc="-10">
                <a:latin typeface="Times New Roman"/>
                <a:cs typeface="Times New Roman"/>
              </a:rPr>
              <a:t>piano was speedily and cleverly </a:t>
            </a:r>
            <a:r>
              <a:rPr dirty="0" sz="1450" spc="-5">
                <a:latin typeface="Times New Roman"/>
                <a:cs typeface="Times New Roman"/>
              </a:rPr>
              <a:t>got on</a:t>
            </a:r>
            <a:r>
              <a:rPr dirty="0" sz="1450" spc="75">
                <a:latin typeface="Times New Roman"/>
                <a:cs typeface="Times New Roman"/>
              </a:rPr>
              <a:t> </a:t>
            </a:r>
            <a:r>
              <a:rPr dirty="0" sz="1450" spc="-10">
                <a:latin typeface="Times New Roman"/>
                <a:cs typeface="Times New Roman"/>
              </a:rPr>
              <a:t>board.</a:t>
            </a:r>
            <a:endParaRPr sz="1450">
              <a:latin typeface="Times New Roman"/>
              <a:cs typeface="Times New Roman"/>
            </a:endParaRPr>
          </a:p>
          <a:p>
            <a:pPr algn="just" marL="12700" marR="11430" indent="255904">
              <a:lnSpc>
                <a:spcPts val="1730"/>
              </a:lnSpc>
              <a:spcBef>
                <a:spcPts val="785"/>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the leading </a:t>
            </a:r>
            <a:r>
              <a:rPr dirty="0" sz="1450" spc="-15">
                <a:latin typeface="Times New Roman"/>
                <a:cs typeface="Times New Roman"/>
              </a:rPr>
              <a:t>porter, </a:t>
            </a:r>
            <a:r>
              <a:rPr dirty="0" sz="1450" spc="-10">
                <a:latin typeface="Times New Roman"/>
                <a:cs typeface="Times New Roman"/>
              </a:rPr>
              <a:t>smiling as </a:t>
            </a:r>
            <a:r>
              <a:rPr dirty="0" sz="1450" spc="-5">
                <a:latin typeface="Times New Roman"/>
                <a:cs typeface="Times New Roman"/>
              </a:rPr>
              <a:t>he </a:t>
            </a:r>
            <a:r>
              <a:rPr dirty="0" sz="1450" spc="-10">
                <a:latin typeface="Times New Roman"/>
                <a:cs typeface="Times New Roman"/>
              </a:rPr>
              <a:t>mentally reckoned </a:t>
            </a:r>
            <a:r>
              <a:rPr dirty="0" sz="1450" spc="-5">
                <a:latin typeface="Times New Roman"/>
                <a:cs typeface="Times New Roman"/>
              </a:rPr>
              <a:t>up 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loose </a:t>
            </a:r>
            <a:r>
              <a:rPr dirty="0" sz="1450" spc="-15">
                <a:latin typeface="Times New Roman"/>
                <a:cs typeface="Times New Roman"/>
              </a:rPr>
              <a:t>silver, </a:t>
            </a:r>
            <a:r>
              <a:rPr dirty="0" sz="1450" spc="-20">
                <a:latin typeface="Times New Roman"/>
                <a:cs typeface="Times New Roman"/>
              </a:rPr>
              <a:t>‘that’s </a:t>
            </a:r>
            <a:r>
              <a:rPr dirty="0" sz="1450" spc="-5">
                <a:latin typeface="Times New Roman"/>
                <a:cs typeface="Times New Roman"/>
              </a:rPr>
              <a:t>a </a:t>
            </a:r>
            <a:r>
              <a:rPr dirty="0" sz="1450" spc="-10">
                <a:latin typeface="Times New Roman"/>
                <a:cs typeface="Times New Roman"/>
              </a:rPr>
              <a:t>mortal heavy</a:t>
            </a:r>
            <a:r>
              <a:rPr dirty="0" sz="1450" spc="40">
                <a:latin typeface="Times New Roman"/>
                <a:cs typeface="Times New Roman"/>
              </a:rPr>
              <a:t> </a:t>
            </a:r>
            <a:r>
              <a:rPr dirty="0" sz="1450" spc="-10">
                <a:latin typeface="Times New Roman"/>
                <a:cs typeface="Times New Roman"/>
              </a:rPr>
              <a:t>piano.’</a:t>
            </a:r>
            <a:endParaRPr sz="1450">
              <a:latin typeface="Times New Roman"/>
              <a:cs typeface="Times New Roman"/>
            </a:endParaRPr>
          </a:p>
          <a:p>
            <a:pPr algn="just" marL="268605">
              <a:lnSpc>
                <a:spcPct val="100000"/>
              </a:lnSpc>
              <a:spcBef>
                <a:spcPts val="650"/>
              </a:spcBef>
            </a:pPr>
            <a:r>
              <a:rPr dirty="0" sz="1450" spc="-25">
                <a:latin typeface="Times New Roman"/>
                <a:cs typeface="Times New Roman"/>
              </a:rPr>
              <a:t>‘It’s </a:t>
            </a:r>
            <a:r>
              <a:rPr dirty="0" sz="1450" spc="-10">
                <a:latin typeface="Times New Roman"/>
                <a:cs typeface="Times New Roman"/>
              </a:rPr>
              <a:t>the richness </a:t>
            </a:r>
            <a:r>
              <a:rPr dirty="0" sz="1450" spc="-5">
                <a:latin typeface="Times New Roman"/>
                <a:cs typeface="Times New Roman"/>
              </a:rPr>
              <a:t>of </a:t>
            </a:r>
            <a:r>
              <a:rPr dirty="0" sz="1450" spc="-10">
                <a:latin typeface="Times New Roman"/>
                <a:cs typeface="Times New Roman"/>
              </a:rPr>
              <a:t>the tone,’ returned Michael, as </a:t>
            </a:r>
            <a:r>
              <a:rPr dirty="0" sz="1450" spc="-5">
                <a:latin typeface="Times New Roman"/>
                <a:cs typeface="Times New Roman"/>
              </a:rPr>
              <a:t>he </a:t>
            </a:r>
            <a:r>
              <a:rPr dirty="0" sz="1450" spc="-10">
                <a:latin typeface="Times New Roman"/>
                <a:cs typeface="Times New Roman"/>
              </a:rPr>
              <a:t>drove</a:t>
            </a:r>
            <a:r>
              <a:rPr dirty="0" sz="1450" spc="-2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It was </a:t>
            </a:r>
            <a:r>
              <a:rPr dirty="0" sz="1450" spc="-5">
                <a:latin typeface="Times New Roman"/>
                <a:cs typeface="Times New Roman"/>
              </a:rPr>
              <a:t>but a </a:t>
            </a:r>
            <a:r>
              <a:rPr dirty="0" sz="1450" spc="-10">
                <a:latin typeface="Times New Roman"/>
                <a:cs typeface="Times New Roman"/>
              </a:rPr>
              <a:t>little distance in the rain, which now fell thick and quiet, to the  neighbourhood </a:t>
            </a:r>
            <a:r>
              <a:rPr dirty="0" sz="1450" spc="-5">
                <a:latin typeface="Times New Roman"/>
                <a:cs typeface="Times New Roman"/>
              </a:rPr>
              <a:t>of </a:t>
            </a:r>
            <a:r>
              <a:rPr dirty="0" sz="1450" spc="-10">
                <a:latin typeface="Times New Roman"/>
                <a:cs typeface="Times New Roman"/>
              </a:rPr>
              <a:t>Mr Gideon </a:t>
            </a:r>
            <a:r>
              <a:rPr dirty="0" sz="1450" spc="-20">
                <a:latin typeface="Times New Roman"/>
                <a:cs typeface="Times New Roman"/>
              </a:rPr>
              <a:t>Forsyth’s </a:t>
            </a:r>
            <a:r>
              <a:rPr dirty="0" sz="1450" spc="-10">
                <a:latin typeface="Times New Roman"/>
                <a:cs typeface="Times New Roman"/>
              </a:rPr>
              <a:t>chambers in the </a:t>
            </a:r>
            <a:r>
              <a:rPr dirty="0" sz="1450" spc="-25">
                <a:latin typeface="Times New Roman"/>
                <a:cs typeface="Times New Roman"/>
              </a:rPr>
              <a:t>Temple. </a:t>
            </a:r>
            <a:r>
              <a:rPr dirty="0" sz="1450" spc="-10">
                <a:latin typeface="Times New Roman"/>
                <a:cs typeface="Times New Roman"/>
              </a:rPr>
              <a:t>There, in </a:t>
            </a:r>
            <a:r>
              <a:rPr dirty="0" sz="1450" spc="-5">
                <a:latin typeface="Times New Roman"/>
                <a:cs typeface="Times New Roman"/>
              </a:rPr>
              <a:t>a  </a:t>
            </a:r>
            <a:r>
              <a:rPr dirty="0" sz="1450" spc="-10">
                <a:latin typeface="Times New Roman"/>
                <a:cs typeface="Times New Roman"/>
              </a:rPr>
              <a:t>deserted by-street, Michael drew </a:t>
            </a:r>
            <a:r>
              <a:rPr dirty="0" sz="1450" spc="-5">
                <a:latin typeface="Times New Roman"/>
                <a:cs typeface="Times New Roman"/>
              </a:rPr>
              <a:t>up </a:t>
            </a:r>
            <a:r>
              <a:rPr dirty="0" sz="1450" spc="-10">
                <a:latin typeface="Times New Roman"/>
                <a:cs typeface="Times New Roman"/>
              </a:rPr>
              <a:t>the horses and gave them in </a:t>
            </a:r>
            <a:r>
              <a:rPr dirty="0" sz="1450" spc="-15">
                <a:latin typeface="Times New Roman"/>
                <a:cs typeface="Times New Roman"/>
              </a:rPr>
              <a:t>charge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blighted shoe-black; and the pair descending from the cart, whereon they had  figured so </a:t>
            </a:r>
            <a:r>
              <a:rPr dirty="0" sz="1450" spc="-15">
                <a:latin typeface="Times New Roman"/>
                <a:cs typeface="Times New Roman"/>
              </a:rPr>
              <a:t>incongruously, </a:t>
            </a:r>
            <a:r>
              <a:rPr dirty="0" sz="1450" spc="-10">
                <a:latin typeface="Times New Roman"/>
                <a:cs typeface="Times New Roman"/>
              </a:rPr>
              <a:t>set forth </a:t>
            </a:r>
            <a:r>
              <a:rPr dirty="0" sz="1450" spc="-5">
                <a:latin typeface="Times New Roman"/>
                <a:cs typeface="Times New Roman"/>
              </a:rPr>
              <a:t>on foot </a:t>
            </a:r>
            <a:r>
              <a:rPr dirty="0" sz="1450" spc="-10">
                <a:latin typeface="Times New Roman"/>
                <a:cs typeface="Times New Roman"/>
              </a:rPr>
              <a:t>for the decisive scene </a:t>
            </a:r>
            <a:r>
              <a:rPr dirty="0" sz="1450" spc="-5">
                <a:latin typeface="Times New Roman"/>
                <a:cs typeface="Times New Roman"/>
              </a:rPr>
              <a:t>of </a:t>
            </a:r>
            <a:r>
              <a:rPr dirty="0" sz="1450" spc="-10">
                <a:latin typeface="Times New Roman"/>
                <a:cs typeface="Times New Roman"/>
              </a:rPr>
              <a:t>their  adventure. For the first time Michael displayed </a:t>
            </a:r>
            <a:r>
              <a:rPr dirty="0" sz="1450" spc="-5">
                <a:latin typeface="Times New Roman"/>
                <a:cs typeface="Times New Roman"/>
              </a:rPr>
              <a:t>a </a:t>
            </a:r>
            <a:r>
              <a:rPr dirty="0" sz="1450" spc="-10">
                <a:latin typeface="Times New Roman"/>
                <a:cs typeface="Times New Roman"/>
              </a:rPr>
              <a:t>shadow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uneasiness.</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‘Are my whiskers right?’ </a:t>
            </a:r>
            <a:r>
              <a:rPr dirty="0" sz="1450" spc="-5">
                <a:latin typeface="Times New Roman"/>
                <a:cs typeface="Times New Roman"/>
              </a:rPr>
              <a:t>he </a:t>
            </a:r>
            <a:r>
              <a:rPr dirty="0" sz="1450" spc="-10">
                <a:latin typeface="Times New Roman"/>
                <a:cs typeface="Times New Roman"/>
              </a:rPr>
              <a:t>asked. ‘It would </a:t>
            </a:r>
            <a:r>
              <a:rPr dirty="0" sz="1450" spc="-5">
                <a:latin typeface="Times New Roman"/>
                <a:cs typeface="Times New Roman"/>
              </a:rPr>
              <a:t>be </a:t>
            </a:r>
            <a:r>
              <a:rPr dirty="0" sz="1450" spc="-10">
                <a:latin typeface="Times New Roman"/>
                <a:cs typeface="Times New Roman"/>
              </a:rPr>
              <a:t>the devil and all if </a:t>
            </a:r>
            <a:r>
              <a:rPr dirty="0" sz="1450" spc="-5">
                <a:latin typeface="Times New Roman"/>
                <a:cs typeface="Times New Roman"/>
              </a:rPr>
              <a:t>I </a:t>
            </a:r>
            <a:r>
              <a:rPr dirty="0" sz="1450" spc="-10">
                <a:latin typeface="Times New Roman"/>
                <a:cs typeface="Times New Roman"/>
              </a:rPr>
              <a:t>was  spotted.’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‘They are perfectly in their place,’ returned Pitman, with scant attention.  ‘But is my disguise equally </a:t>
            </a:r>
            <a:r>
              <a:rPr dirty="0" sz="1450" spc="-15">
                <a:latin typeface="Times New Roman"/>
                <a:cs typeface="Times New Roman"/>
              </a:rPr>
              <a:t>effective? </a:t>
            </a:r>
            <a:r>
              <a:rPr dirty="0" sz="1450" spc="-10">
                <a:latin typeface="Times New Roman"/>
                <a:cs typeface="Times New Roman"/>
              </a:rPr>
              <a:t>There is nothing more likely than that </a:t>
            </a:r>
            <a:r>
              <a:rPr dirty="0" sz="1450" spc="-5">
                <a:latin typeface="Times New Roman"/>
                <a:cs typeface="Times New Roman"/>
              </a:rPr>
              <a:t>I  </a:t>
            </a:r>
            <a:r>
              <a:rPr dirty="0" sz="1450" spc="-10">
                <a:latin typeface="Times New Roman"/>
                <a:cs typeface="Times New Roman"/>
              </a:rPr>
              <a:t>should meet some </a:t>
            </a:r>
            <a:r>
              <a:rPr dirty="0" sz="1450" spc="-5">
                <a:latin typeface="Times New Roman"/>
                <a:cs typeface="Times New Roman"/>
              </a:rPr>
              <a:t>of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patrons.’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 </a:t>
            </a:r>
            <a:r>
              <a:rPr dirty="0" sz="1450" spc="-5">
                <a:latin typeface="Times New Roman"/>
                <a:cs typeface="Times New Roman"/>
              </a:rPr>
              <a:t>nobody </a:t>
            </a:r>
            <a:r>
              <a:rPr dirty="0" sz="1450" spc="-10">
                <a:latin typeface="Times New Roman"/>
                <a:cs typeface="Times New Roman"/>
              </a:rPr>
              <a:t>could tell </a:t>
            </a:r>
            <a:r>
              <a:rPr dirty="0" sz="1450" spc="-5">
                <a:latin typeface="Times New Roman"/>
                <a:cs typeface="Times New Roman"/>
              </a:rPr>
              <a:t>you </a:t>
            </a:r>
            <a:r>
              <a:rPr dirty="0" sz="1450" spc="-10">
                <a:latin typeface="Times New Roman"/>
                <a:cs typeface="Times New Roman"/>
              </a:rPr>
              <a:t>without </a:t>
            </a:r>
            <a:r>
              <a:rPr dirty="0" sz="1450" spc="-5">
                <a:latin typeface="Times New Roman"/>
                <a:cs typeface="Times New Roman"/>
              </a:rPr>
              <a:t>your </a:t>
            </a:r>
            <a:r>
              <a:rPr dirty="0" sz="1450" spc="-10">
                <a:latin typeface="Times New Roman"/>
                <a:cs typeface="Times New Roman"/>
              </a:rPr>
              <a:t>beard,’ said Michael. ‘All </a:t>
            </a:r>
            <a:r>
              <a:rPr dirty="0" sz="1450" spc="-5">
                <a:latin typeface="Times New Roman"/>
                <a:cs typeface="Times New Roman"/>
              </a:rPr>
              <a:t>you </a:t>
            </a:r>
            <a:r>
              <a:rPr dirty="0" sz="1450" spc="-10">
                <a:latin typeface="Times New Roman"/>
                <a:cs typeface="Times New Roman"/>
              </a:rPr>
              <a:t>have  to </a:t>
            </a:r>
            <a:r>
              <a:rPr dirty="0" sz="1450" spc="-5">
                <a:latin typeface="Times New Roman"/>
                <a:cs typeface="Times New Roman"/>
              </a:rPr>
              <a:t>do </a:t>
            </a:r>
            <a:r>
              <a:rPr dirty="0" sz="1450" spc="-10">
                <a:latin typeface="Times New Roman"/>
                <a:cs typeface="Times New Roman"/>
              </a:rPr>
              <a:t>is to remember to speak slow; </a:t>
            </a:r>
            <a:r>
              <a:rPr dirty="0" sz="1450" spc="-5">
                <a:latin typeface="Times New Roman"/>
                <a:cs typeface="Times New Roman"/>
              </a:rPr>
              <a:t>you </a:t>
            </a:r>
            <a:r>
              <a:rPr dirty="0" sz="1450" spc="-10">
                <a:latin typeface="Times New Roman"/>
                <a:cs typeface="Times New Roman"/>
              </a:rPr>
              <a:t>speak through </a:t>
            </a:r>
            <a:r>
              <a:rPr dirty="0" sz="1450" spc="-5">
                <a:latin typeface="Times New Roman"/>
                <a:cs typeface="Times New Roman"/>
              </a:rPr>
              <a:t>your </a:t>
            </a:r>
            <a:r>
              <a:rPr dirty="0" sz="1450" spc="-10">
                <a:latin typeface="Times New Roman"/>
                <a:cs typeface="Times New Roman"/>
              </a:rPr>
              <a:t>nose</a:t>
            </a:r>
            <a:r>
              <a:rPr dirty="0" sz="1450" spc="80">
                <a:latin typeface="Times New Roman"/>
                <a:cs typeface="Times New Roman"/>
              </a:rPr>
              <a:t> </a:t>
            </a:r>
            <a:r>
              <a:rPr dirty="0" sz="1450" spc="-20">
                <a:latin typeface="Times New Roman"/>
                <a:cs typeface="Times New Roman"/>
              </a:rPr>
              <a:t>already.’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only </a:t>
            </a:r>
            <a:r>
              <a:rPr dirty="0" sz="1450" spc="-5">
                <a:latin typeface="Times New Roman"/>
                <a:cs typeface="Times New Roman"/>
              </a:rPr>
              <a:t>hope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a:t>
            </a:r>
            <a:r>
              <a:rPr dirty="0" sz="1450" spc="-15">
                <a:latin typeface="Times New Roman"/>
                <a:cs typeface="Times New Roman"/>
              </a:rPr>
              <a:t>won’t </a:t>
            </a:r>
            <a:r>
              <a:rPr dirty="0" sz="1450" spc="-5">
                <a:latin typeface="Times New Roman"/>
                <a:cs typeface="Times New Roman"/>
              </a:rPr>
              <a:t>be </a:t>
            </a:r>
            <a:r>
              <a:rPr dirty="0" sz="1450" spc="-10">
                <a:latin typeface="Times New Roman"/>
                <a:cs typeface="Times New Roman"/>
              </a:rPr>
              <a:t>at home,’ sighed</a:t>
            </a:r>
            <a:r>
              <a:rPr dirty="0" sz="1450" spc="-60">
                <a:latin typeface="Times New Roman"/>
                <a:cs typeface="Times New Roman"/>
              </a:rPr>
              <a:t> </a:t>
            </a:r>
            <a:r>
              <a:rPr dirty="0" sz="1450" spc="-10">
                <a:latin typeface="Times New Roman"/>
                <a:cs typeface="Times New Roman"/>
              </a:rPr>
              <a:t>Pitman.</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only </a:t>
            </a:r>
            <a:r>
              <a:rPr dirty="0" sz="1450" spc="-5">
                <a:latin typeface="Times New Roman"/>
                <a:cs typeface="Times New Roman"/>
              </a:rPr>
              <a:t>hope </a:t>
            </a:r>
            <a:r>
              <a:rPr dirty="0" sz="1450" spc="-10">
                <a:latin typeface="Times New Roman"/>
                <a:cs typeface="Times New Roman"/>
              </a:rPr>
              <a:t>he’ll </a:t>
            </a:r>
            <a:r>
              <a:rPr dirty="0" sz="1450" spc="-5">
                <a:latin typeface="Times New Roman"/>
                <a:cs typeface="Times New Roman"/>
              </a:rPr>
              <a:t>be </a:t>
            </a:r>
            <a:r>
              <a:rPr dirty="0" sz="1450" spc="-10">
                <a:latin typeface="Times New Roman"/>
                <a:cs typeface="Times New Roman"/>
              </a:rPr>
              <a:t>alone,’ returned the </a:t>
            </a:r>
            <a:r>
              <a:rPr dirty="0" sz="1450" spc="-20">
                <a:latin typeface="Times New Roman"/>
                <a:cs typeface="Times New Roman"/>
              </a:rPr>
              <a:t>lawyer. </a:t>
            </a:r>
            <a:r>
              <a:rPr dirty="0" sz="1450" spc="-10">
                <a:latin typeface="Times New Roman"/>
                <a:cs typeface="Times New Roman"/>
              </a:rPr>
              <a:t>‘It will save </a:t>
            </a:r>
            <a:r>
              <a:rPr dirty="0" sz="1450" spc="-5">
                <a:latin typeface="Times New Roman"/>
                <a:cs typeface="Times New Roman"/>
              </a:rPr>
              <a:t>a  </a:t>
            </a:r>
            <a:r>
              <a:rPr dirty="0" sz="1450" spc="-10">
                <a:latin typeface="Times New Roman"/>
                <a:cs typeface="Times New Roman"/>
              </a:rPr>
              <a:t>precious sight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manoeuvring.’</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And sure </a:t>
            </a:r>
            <a:r>
              <a:rPr dirty="0" sz="1450" spc="-5">
                <a:latin typeface="Times New Roman"/>
                <a:cs typeface="Times New Roman"/>
              </a:rPr>
              <a:t>enough, </a:t>
            </a:r>
            <a:r>
              <a:rPr dirty="0" sz="1450" spc="-10">
                <a:latin typeface="Times New Roman"/>
                <a:cs typeface="Times New Roman"/>
              </a:rPr>
              <a:t>when they had knocked at the </a:t>
            </a:r>
            <a:r>
              <a:rPr dirty="0" sz="1450" spc="-20">
                <a:latin typeface="Times New Roman"/>
                <a:cs typeface="Times New Roman"/>
              </a:rPr>
              <a:t>door, </a:t>
            </a:r>
            <a:r>
              <a:rPr dirty="0" sz="1450" spc="-10">
                <a:latin typeface="Times New Roman"/>
                <a:cs typeface="Times New Roman"/>
              </a:rPr>
              <a:t>Gideon admitted  them in person to </a:t>
            </a:r>
            <a:r>
              <a:rPr dirty="0" sz="1450" spc="-5">
                <a:latin typeface="Times New Roman"/>
                <a:cs typeface="Times New Roman"/>
              </a:rPr>
              <a:t>a </a:t>
            </a:r>
            <a:r>
              <a:rPr dirty="0" sz="1450" spc="-10">
                <a:latin typeface="Times New Roman"/>
                <a:cs typeface="Times New Roman"/>
              </a:rPr>
              <a:t>room, warmed </a:t>
            </a:r>
            <a:r>
              <a:rPr dirty="0" sz="1450" spc="-5">
                <a:latin typeface="Times New Roman"/>
                <a:cs typeface="Times New Roman"/>
              </a:rPr>
              <a:t>by a </a:t>
            </a:r>
            <a:r>
              <a:rPr dirty="0" sz="1450" spc="-10">
                <a:latin typeface="Times New Roman"/>
                <a:cs typeface="Times New Roman"/>
              </a:rPr>
              <a:t>moderate fire, framed nearly to the  roof in works connected with the bench </a:t>
            </a:r>
            <a:r>
              <a:rPr dirty="0" sz="1450" spc="-5">
                <a:latin typeface="Times New Roman"/>
                <a:cs typeface="Times New Roman"/>
              </a:rPr>
              <a:t>of </a:t>
            </a:r>
            <a:r>
              <a:rPr dirty="0" sz="1450" spc="-10">
                <a:latin typeface="Times New Roman"/>
                <a:cs typeface="Times New Roman"/>
              </a:rPr>
              <a:t>British Themis, and offering,  except in </a:t>
            </a:r>
            <a:r>
              <a:rPr dirty="0" sz="1450" spc="-5">
                <a:latin typeface="Times New Roman"/>
                <a:cs typeface="Times New Roman"/>
              </a:rPr>
              <a:t>one </a:t>
            </a:r>
            <a:r>
              <a:rPr dirty="0" sz="1450" spc="-15">
                <a:latin typeface="Times New Roman"/>
                <a:cs typeface="Times New Roman"/>
              </a:rPr>
              <a:t>particular, </a:t>
            </a:r>
            <a:r>
              <a:rPr dirty="0" sz="1450" spc="-10">
                <a:latin typeface="Times New Roman"/>
                <a:cs typeface="Times New Roman"/>
              </a:rPr>
              <a:t>eloquent testimony to the legal zeal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proprietor.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particular was the chimney-piece, which displayed </a:t>
            </a:r>
            <a:r>
              <a:rPr dirty="0" sz="1450" spc="-5">
                <a:latin typeface="Times New Roman"/>
                <a:cs typeface="Times New Roman"/>
              </a:rPr>
              <a:t>a </a:t>
            </a:r>
            <a:r>
              <a:rPr dirty="0" sz="1450" spc="-10">
                <a:latin typeface="Times New Roman"/>
                <a:cs typeface="Times New Roman"/>
              </a:rPr>
              <a:t>varied  assortment </a:t>
            </a:r>
            <a:r>
              <a:rPr dirty="0" sz="1450" spc="-5">
                <a:latin typeface="Times New Roman"/>
                <a:cs typeface="Times New Roman"/>
              </a:rPr>
              <a:t>of </a:t>
            </a:r>
            <a:r>
              <a:rPr dirty="0" sz="1450" spc="-10">
                <a:latin typeface="Times New Roman"/>
                <a:cs typeface="Times New Roman"/>
              </a:rPr>
              <a:t>pipes, tobacco, cigar-boxes, and yellow-backed French</a:t>
            </a:r>
            <a:r>
              <a:rPr dirty="0" sz="1450" spc="80">
                <a:latin typeface="Times New Roman"/>
                <a:cs typeface="Times New Roman"/>
              </a:rPr>
              <a:t> </a:t>
            </a:r>
            <a:r>
              <a:rPr dirty="0" sz="1450" spc="-10">
                <a:latin typeface="Times New Roman"/>
                <a:cs typeface="Times New Roman"/>
              </a:rPr>
              <a:t>novels.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‘Mr Forsyth, </a:t>
            </a:r>
            <a:r>
              <a:rPr dirty="0" sz="1450" spc="-5">
                <a:latin typeface="Times New Roman"/>
                <a:cs typeface="Times New Roman"/>
              </a:rPr>
              <a:t>I </a:t>
            </a:r>
            <a:r>
              <a:rPr dirty="0" sz="1450" spc="-10">
                <a:latin typeface="Times New Roman"/>
                <a:cs typeface="Times New Roman"/>
              </a:rPr>
              <a:t>believe?’ It was Michael who thus opened the engagement.  </a:t>
            </a:r>
            <a:r>
              <a:rPr dirty="0" sz="1450" spc="-50">
                <a:latin typeface="Times New Roman"/>
                <a:cs typeface="Times New Roman"/>
              </a:rPr>
              <a:t>‘We </a:t>
            </a:r>
            <a:r>
              <a:rPr dirty="0" sz="1450" spc="-10">
                <a:latin typeface="Times New Roman"/>
                <a:cs typeface="Times New Roman"/>
              </a:rPr>
              <a:t>have come to trouble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business. </a:t>
            </a:r>
            <a:r>
              <a:rPr dirty="0" sz="1450" spc="-5">
                <a:latin typeface="Times New Roman"/>
                <a:cs typeface="Times New Roman"/>
              </a:rPr>
              <a:t>I </a:t>
            </a:r>
            <a:r>
              <a:rPr dirty="0" sz="1450" spc="-10">
                <a:latin typeface="Times New Roman"/>
                <a:cs typeface="Times New Roman"/>
              </a:rPr>
              <a:t>fear </a:t>
            </a:r>
            <a:r>
              <a:rPr dirty="0" sz="1450" spc="-30">
                <a:latin typeface="Times New Roman"/>
                <a:cs typeface="Times New Roman"/>
              </a:rPr>
              <a:t>it’s </a:t>
            </a:r>
            <a:r>
              <a:rPr dirty="0" sz="1450" spc="-10">
                <a:latin typeface="Times New Roman"/>
                <a:cs typeface="Times New Roman"/>
              </a:rPr>
              <a:t>scarcely  professional—’</a:t>
            </a:r>
            <a:endParaRPr sz="1450">
              <a:latin typeface="Times New Roman"/>
              <a:cs typeface="Times New Roman"/>
            </a:endParaRPr>
          </a:p>
          <a:p>
            <a:pPr algn="just" marL="268605" marR="8255">
              <a:lnSpc>
                <a:spcPts val="2520"/>
              </a:lnSpc>
              <a:spcBef>
                <a:spcPts val="155"/>
              </a:spcBef>
            </a:pPr>
            <a:r>
              <a:rPr dirty="0" sz="1450" spc="-10">
                <a:latin typeface="Times New Roman"/>
                <a:cs typeface="Times New Roman"/>
              </a:rPr>
              <a:t>‘I am afraid </a:t>
            </a:r>
            <a:r>
              <a:rPr dirty="0" sz="1450" spc="-5">
                <a:latin typeface="Times New Roman"/>
                <a:cs typeface="Times New Roman"/>
              </a:rPr>
              <a:t>I 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instructed through </a:t>
            </a:r>
            <a:r>
              <a:rPr dirty="0" sz="1450" spc="-5">
                <a:latin typeface="Times New Roman"/>
                <a:cs typeface="Times New Roman"/>
              </a:rPr>
              <a:t>a </a:t>
            </a:r>
            <a:r>
              <a:rPr dirty="0" sz="1450" spc="-15">
                <a:latin typeface="Times New Roman"/>
                <a:cs typeface="Times New Roman"/>
              </a:rPr>
              <a:t>solicitor,’ </a:t>
            </a:r>
            <a:r>
              <a:rPr dirty="0" sz="1450" spc="-10">
                <a:latin typeface="Times New Roman"/>
                <a:cs typeface="Times New Roman"/>
              </a:rPr>
              <a:t>replied Gideon.  </a:t>
            </a:r>
            <a:r>
              <a:rPr dirty="0" sz="1450" spc="-30">
                <a:latin typeface="Times New Roman"/>
                <a:cs typeface="Times New Roman"/>
              </a:rPr>
              <a:t>‘Well,</a:t>
            </a:r>
            <a:r>
              <a:rPr dirty="0" sz="1450" spc="30">
                <a:latin typeface="Times New Roman"/>
                <a:cs typeface="Times New Roman"/>
              </a:rPr>
              <a:t> </a:t>
            </a:r>
            <a:r>
              <a:rPr dirty="0" sz="1450" spc="-10">
                <a:latin typeface="Times New Roman"/>
                <a:cs typeface="Times New Roman"/>
              </a:rPr>
              <a:t>well,</a:t>
            </a:r>
            <a:r>
              <a:rPr dirty="0" sz="1450" spc="35">
                <a:latin typeface="Times New Roman"/>
                <a:cs typeface="Times New Roman"/>
              </a:rPr>
              <a:t>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shall</a:t>
            </a:r>
            <a:r>
              <a:rPr dirty="0" sz="1450" spc="30">
                <a:latin typeface="Times New Roman"/>
                <a:cs typeface="Times New Roman"/>
              </a:rPr>
              <a:t> </a:t>
            </a:r>
            <a:r>
              <a:rPr dirty="0" sz="1450" spc="-10">
                <a:latin typeface="Times New Roman"/>
                <a:cs typeface="Times New Roman"/>
              </a:rPr>
              <a:t>name</a:t>
            </a:r>
            <a:r>
              <a:rPr dirty="0" sz="1450" spc="35">
                <a:latin typeface="Times New Roman"/>
                <a:cs typeface="Times New Roman"/>
              </a:rPr>
              <a:t> </a:t>
            </a:r>
            <a:r>
              <a:rPr dirty="0" sz="1450" spc="-5">
                <a:latin typeface="Times New Roman"/>
                <a:cs typeface="Times New Roman"/>
              </a:rPr>
              <a:t>your</a:t>
            </a:r>
            <a:r>
              <a:rPr dirty="0" sz="1450" spc="35">
                <a:latin typeface="Times New Roman"/>
                <a:cs typeface="Times New Roman"/>
              </a:rPr>
              <a:t> </a:t>
            </a:r>
            <a:r>
              <a:rPr dirty="0" sz="1450" spc="-10">
                <a:latin typeface="Times New Roman"/>
                <a:cs typeface="Times New Roman"/>
              </a:rPr>
              <a:t>own,</a:t>
            </a:r>
            <a:r>
              <a:rPr dirty="0" sz="1450" spc="30">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whole</a:t>
            </a:r>
            <a:r>
              <a:rPr dirty="0" sz="1450" spc="35">
                <a:latin typeface="Times New Roman"/>
                <a:cs typeface="Times New Roman"/>
              </a:rPr>
              <a:t> </a:t>
            </a:r>
            <a:r>
              <a:rPr dirty="0" sz="1450" spc="-15">
                <a:latin typeface="Times New Roman"/>
                <a:cs typeface="Times New Roman"/>
              </a:rPr>
              <a:t>affair</a:t>
            </a:r>
            <a:r>
              <a:rPr dirty="0" sz="1450" spc="30">
                <a:latin typeface="Times New Roman"/>
                <a:cs typeface="Times New Roman"/>
              </a:rPr>
              <a:t> </a:t>
            </a:r>
            <a:r>
              <a:rPr dirty="0" sz="1450" spc="-10">
                <a:latin typeface="Times New Roman"/>
                <a:cs typeface="Times New Roman"/>
              </a:rPr>
              <a:t>can</a:t>
            </a:r>
            <a:r>
              <a:rPr dirty="0" sz="1450" spc="35">
                <a:latin typeface="Times New Roman"/>
                <a:cs typeface="Times New Roman"/>
              </a:rPr>
              <a:t> </a:t>
            </a:r>
            <a:r>
              <a:rPr dirty="0" sz="1450" spc="-5">
                <a:latin typeface="Times New Roman"/>
                <a:cs typeface="Times New Roman"/>
              </a:rPr>
              <a:t>be</a:t>
            </a:r>
            <a:r>
              <a:rPr dirty="0" sz="1450" spc="35">
                <a:latin typeface="Times New Roman"/>
                <a:cs typeface="Times New Roman"/>
              </a:rPr>
              <a:t> </a:t>
            </a:r>
            <a:r>
              <a:rPr dirty="0" sz="1450" spc="-5">
                <a:latin typeface="Times New Roman"/>
                <a:cs typeface="Times New Roman"/>
              </a:rPr>
              <a:t>put</a:t>
            </a:r>
            <a:r>
              <a:rPr dirty="0" sz="1450" spc="30">
                <a:latin typeface="Times New Roman"/>
                <a:cs typeface="Times New Roman"/>
              </a:rPr>
              <a:t> </a:t>
            </a:r>
            <a:r>
              <a:rPr dirty="0" sz="1450" spc="-5">
                <a:latin typeface="Times New Roman"/>
                <a:cs typeface="Times New Roman"/>
              </a:rPr>
              <a:t>on</a:t>
            </a:r>
            <a:r>
              <a:rPr dirty="0" sz="1450" spc="35">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a:lnSpc>
                <a:spcPts val="1510"/>
              </a:lnSpc>
            </a:pPr>
            <a:r>
              <a:rPr dirty="0" sz="1450" spc="-10">
                <a:latin typeface="Times New Roman"/>
                <a:cs typeface="Times New Roman"/>
              </a:rPr>
              <a:t>more regular footing </a:t>
            </a:r>
            <a:r>
              <a:rPr dirty="0" sz="1450" spc="-20">
                <a:latin typeface="Times New Roman"/>
                <a:cs typeface="Times New Roman"/>
              </a:rPr>
              <a:t>tomorrow,’ </a:t>
            </a:r>
            <a:r>
              <a:rPr dirty="0" sz="1450" spc="-10">
                <a:latin typeface="Times New Roman"/>
                <a:cs typeface="Times New Roman"/>
              </a:rPr>
              <a:t>replied Michael, taking </a:t>
            </a:r>
            <a:r>
              <a:rPr dirty="0" sz="1450" spc="-5">
                <a:latin typeface="Times New Roman"/>
                <a:cs typeface="Times New Roman"/>
              </a:rPr>
              <a:t>a </a:t>
            </a:r>
            <a:r>
              <a:rPr dirty="0" sz="1450" spc="-10">
                <a:latin typeface="Times New Roman"/>
                <a:cs typeface="Times New Roman"/>
              </a:rPr>
              <a:t>chair and</a:t>
            </a:r>
            <a:r>
              <a:rPr dirty="0" sz="1450" spc="215">
                <a:latin typeface="Times New Roman"/>
                <a:cs typeface="Times New Roman"/>
              </a:rPr>
              <a:t> </a:t>
            </a:r>
            <a:r>
              <a:rPr dirty="0" sz="1450" spc="-10">
                <a:latin typeface="Times New Roman"/>
                <a:cs typeface="Times New Roman"/>
              </a:rPr>
              <a:t>motioning</a:t>
            </a:r>
            <a:endParaRPr sz="1450">
              <a:latin typeface="Times New Roman"/>
              <a:cs typeface="Times New Roman"/>
            </a:endParaRPr>
          </a:p>
          <a:p>
            <a:pPr algn="just" marL="12700" marR="9525">
              <a:lnSpc>
                <a:spcPts val="1730"/>
              </a:lnSpc>
              <a:spcBef>
                <a:spcPts val="60"/>
              </a:spcBef>
            </a:pPr>
            <a:r>
              <a:rPr dirty="0" sz="1450" spc="-10">
                <a:latin typeface="Times New Roman"/>
                <a:cs typeface="Times New Roman"/>
              </a:rPr>
              <a:t>Pitman to </a:t>
            </a:r>
            <a:r>
              <a:rPr dirty="0" sz="1450" spc="-5">
                <a:latin typeface="Times New Roman"/>
                <a:cs typeface="Times New Roman"/>
              </a:rPr>
              <a:t>do </a:t>
            </a:r>
            <a:r>
              <a:rPr dirty="0" sz="1450" spc="-10">
                <a:latin typeface="Times New Roman"/>
                <a:cs typeface="Times New Roman"/>
              </a:rPr>
              <a:t>the same. ‘But </a:t>
            </a:r>
            <a:r>
              <a:rPr dirty="0" sz="1450" spc="-5">
                <a:latin typeface="Times New Roman"/>
                <a:cs typeface="Times New Roman"/>
              </a:rPr>
              <a:t>you </a:t>
            </a:r>
            <a:r>
              <a:rPr dirty="0" sz="1450" spc="-10">
                <a:latin typeface="Times New Roman"/>
                <a:cs typeface="Times New Roman"/>
              </a:rPr>
              <a:t>see we didn’t know any solicitors; we did  happen to know </a:t>
            </a:r>
            <a:r>
              <a:rPr dirty="0" sz="1450" spc="-5">
                <a:latin typeface="Times New Roman"/>
                <a:cs typeface="Times New Roman"/>
              </a:rPr>
              <a:t>of you, </a:t>
            </a:r>
            <a:r>
              <a:rPr dirty="0" sz="1450" spc="-10">
                <a:latin typeface="Times New Roman"/>
                <a:cs typeface="Times New Roman"/>
              </a:rPr>
              <a:t>and time</a:t>
            </a:r>
            <a:r>
              <a:rPr dirty="0" sz="1450" spc="15">
                <a:latin typeface="Times New Roman"/>
                <a:cs typeface="Times New Roman"/>
              </a:rPr>
              <a:t> </a:t>
            </a:r>
            <a:r>
              <a:rPr dirty="0" sz="1450" spc="-10">
                <a:latin typeface="Times New Roman"/>
                <a:cs typeface="Times New Roman"/>
              </a:rPr>
              <a:t>presses.’</a:t>
            </a:r>
            <a:endParaRPr sz="1450">
              <a:latin typeface="Times New Roman"/>
              <a:cs typeface="Times New Roman"/>
            </a:endParaRPr>
          </a:p>
          <a:p>
            <a:pPr algn="just" marL="12700" marR="13335" indent="255904">
              <a:lnSpc>
                <a:spcPts val="1730"/>
              </a:lnSpc>
              <a:spcBef>
                <a:spcPts val="715"/>
              </a:spcBef>
            </a:pP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enquire, gentlemen,’ asked Gideon, ‘to whom it was </a:t>
            </a:r>
            <a:r>
              <a:rPr dirty="0" sz="1450" spc="-5">
                <a:latin typeface="Times New Roman"/>
                <a:cs typeface="Times New Roman"/>
              </a:rPr>
              <a:t>I </a:t>
            </a:r>
            <a:r>
              <a:rPr dirty="0" sz="1450" spc="-10">
                <a:latin typeface="Times New Roman"/>
                <a:cs typeface="Times New Roman"/>
              </a:rPr>
              <a:t>am indebted  for </a:t>
            </a:r>
            <a:r>
              <a:rPr dirty="0" sz="1450" spc="-5">
                <a:latin typeface="Times New Roman"/>
                <a:cs typeface="Times New Roman"/>
              </a:rPr>
              <a:t>a </a:t>
            </a:r>
            <a:r>
              <a:rPr dirty="0" sz="1450" spc="-10">
                <a:latin typeface="Times New Roman"/>
                <a:cs typeface="Times New Roman"/>
              </a:rPr>
              <a:t>recommendation?’</a:t>
            </a:r>
            <a:endParaRPr sz="1450">
              <a:latin typeface="Times New Roman"/>
              <a:cs typeface="Times New Roman"/>
            </a:endParaRPr>
          </a:p>
          <a:p>
            <a:pPr algn="just" marL="12700" marR="12700" indent="255904">
              <a:lnSpc>
                <a:spcPts val="1730"/>
              </a:lnSpc>
              <a:spcBef>
                <a:spcPts val="790"/>
              </a:spcBef>
            </a:pPr>
            <a:r>
              <a:rPr dirty="0" sz="1450" spc="-45">
                <a:latin typeface="Times New Roman"/>
                <a:cs typeface="Times New Roman"/>
              </a:rPr>
              <a:t>‘You </a:t>
            </a:r>
            <a:r>
              <a:rPr dirty="0" sz="1450" spc="-10">
                <a:latin typeface="Times New Roman"/>
                <a:cs typeface="Times New Roman"/>
              </a:rPr>
              <a:t>may enquire,’ returned the </a:t>
            </a:r>
            <a:r>
              <a:rPr dirty="0" sz="1450" spc="-20">
                <a:latin typeface="Times New Roman"/>
                <a:cs typeface="Times New Roman"/>
              </a:rPr>
              <a:t>lawyer,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foolish laugh; </a:t>
            </a:r>
            <a:r>
              <a:rPr dirty="0" sz="1450" spc="-5">
                <a:latin typeface="Times New Roman"/>
                <a:cs typeface="Times New Roman"/>
              </a:rPr>
              <a:t>‘but I </a:t>
            </a:r>
            <a:r>
              <a:rPr dirty="0" sz="1450" spc="-10">
                <a:latin typeface="Times New Roman"/>
                <a:cs typeface="Times New Roman"/>
              </a:rPr>
              <a:t>was  invited </a:t>
            </a:r>
            <a:r>
              <a:rPr dirty="0" sz="1450" spc="-5">
                <a:latin typeface="Times New Roman"/>
                <a:cs typeface="Times New Roman"/>
              </a:rPr>
              <a:t>not </a:t>
            </a:r>
            <a:r>
              <a:rPr dirty="0" sz="1450" spc="-10">
                <a:latin typeface="Times New Roman"/>
                <a:cs typeface="Times New Roman"/>
              </a:rPr>
              <a:t>to tell you—till the thing was</a:t>
            </a:r>
            <a:r>
              <a:rPr dirty="0" sz="1450" spc="25">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‘My uncle, </a:t>
            </a:r>
            <a:r>
              <a:rPr dirty="0" sz="1450" spc="-5">
                <a:latin typeface="Times New Roman"/>
                <a:cs typeface="Times New Roman"/>
              </a:rPr>
              <a:t>no doubt,’ </a:t>
            </a:r>
            <a:r>
              <a:rPr dirty="0" sz="1450" spc="-10">
                <a:latin typeface="Times New Roman"/>
                <a:cs typeface="Times New Roman"/>
              </a:rPr>
              <a:t>was the barrister’s</a:t>
            </a:r>
            <a:r>
              <a:rPr dirty="0" sz="1450" spc="-95">
                <a:latin typeface="Times New Roman"/>
                <a:cs typeface="Times New Roman"/>
              </a:rPr>
              <a:t> </a:t>
            </a:r>
            <a:r>
              <a:rPr dirty="0" sz="1450" spc="-10">
                <a:latin typeface="Times New Roman"/>
                <a:cs typeface="Times New Roman"/>
              </a:rPr>
              <a:t>conclusion.</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‘My name is John Dickson,’ continued Michael; ‘a pretty well-known  name in Ballarat; and my friend here is Mr Ezra Thomas, </a:t>
            </a:r>
            <a:r>
              <a:rPr dirty="0" sz="1450" spc="-5">
                <a:latin typeface="Times New Roman"/>
                <a:cs typeface="Times New Roman"/>
              </a:rPr>
              <a:t>of </a:t>
            </a:r>
            <a:r>
              <a:rPr dirty="0" sz="1450" spc="-10">
                <a:latin typeface="Times New Roman"/>
                <a:cs typeface="Times New Roman"/>
              </a:rPr>
              <a:t>the United States  </a:t>
            </a:r>
            <a:r>
              <a:rPr dirty="0" sz="1450" spc="-5">
                <a:latin typeface="Times New Roman"/>
                <a:cs typeface="Times New Roman"/>
              </a:rPr>
              <a:t>of </a:t>
            </a:r>
            <a:r>
              <a:rPr dirty="0" sz="1450" spc="-10">
                <a:latin typeface="Times New Roman"/>
                <a:cs typeface="Times New Roman"/>
              </a:rPr>
              <a:t>America, </a:t>
            </a:r>
            <a:r>
              <a:rPr dirty="0" sz="1450" spc="-5">
                <a:latin typeface="Times New Roman"/>
                <a:cs typeface="Times New Roman"/>
              </a:rPr>
              <a:t>a </a:t>
            </a:r>
            <a:r>
              <a:rPr dirty="0" sz="1450" spc="-10">
                <a:latin typeface="Times New Roman"/>
                <a:cs typeface="Times New Roman"/>
              </a:rPr>
              <a:t>wealthy manufacturer </a:t>
            </a:r>
            <a:r>
              <a:rPr dirty="0" sz="1450" spc="-5">
                <a:latin typeface="Times New Roman"/>
                <a:cs typeface="Times New Roman"/>
              </a:rPr>
              <a:t>of </a:t>
            </a:r>
            <a:r>
              <a:rPr dirty="0" sz="1450" spc="-10">
                <a:latin typeface="Times New Roman"/>
                <a:cs typeface="Times New Roman"/>
              </a:rPr>
              <a:t>india-rubber</a:t>
            </a:r>
            <a:r>
              <a:rPr dirty="0" sz="1450" spc="20">
                <a:latin typeface="Times New Roman"/>
                <a:cs typeface="Times New Roman"/>
              </a:rPr>
              <a:t> </a:t>
            </a:r>
            <a:r>
              <a:rPr dirty="0" sz="1450" spc="-10">
                <a:latin typeface="Times New Roman"/>
                <a:cs typeface="Times New Roman"/>
              </a:rPr>
              <a:t>overshoes.’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‘Stop </a:t>
            </a:r>
            <a:r>
              <a:rPr dirty="0" sz="1450" spc="-5">
                <a:latin typeface="Times New Roman"/>
                <a:cs typeface="Times New Roman"/>
              </a:rPr>
              <a:t>one </a:t>
            </a:r>
            <a:r>
              <a:rPr dirty="0" sz="1450" spc="-10">
                <a:latin typeface="Times New Roman"/>
                <a:cs typeface="Times New Roman"/>
              </a:rPr>
              <a:t>moment till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that,’ said Gideon; any </a:t>
            </a:r>
            <a:r>
              <a:rPr dirty="0" sz="1450" spc="-5">
                <a:latin typeface="Times New Roman"/>
                <a:cs typeface="Times New Roman"/>
              </a:rPr>
              <a:t>one </a:t>
            </a:r>
            <a:r>
              <a:rPr dirty="0" sz="1450" spc="-10">
                <a:latin typeface="Times New Roman"/>
                <a:cs typeface="Times New Roman"/>
              </a:rPr>
              <a:t>might  have supposed </a:t>
            </a:r>
            <a:r>
              <a:rPr dirty="0" sz="1450" spc="-5">
                <a:latin typeface="Times New Roman"/>
                <a:cs typeface="Times New Roman"/>
              </a:rPr>
              <a:t>he </a:t>
            </a:r>
            <a:r>
              <a:rPr dirty="0" sz="1450" spc="-10">
                <a:latin typeface="Times New Roman"/>
                <a:cs typeface="Times New Roman"/>
              </a:rPr>
              <a:t>was an old</a:t>
            </a:r>
            <a:r>
              <a:rPr dirty="0" sz="1450" spc="15">
                <a:latin typeface="Times New Roman"/>
                <a:cs typeface="Times New Roman"/>
              </a:rPr>
              <a:t> </a:t>
            </a:r>
            <a:r>
              <a:rPr dirty="0" sz="1450" spc="-15">
                <a:latin typeface="Times New Roman"/>
                <a:cs typeface="Times New Roman"/>
              </a:rPr>
              <a:t>practitioner.</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wouldn’t mind my smoking </a:t>
            </a:r>
            <a:r>
              <a:rPr dirty="0" sz="1450" spc="-5">
                <a:latin typeface="Times New Roman"/>
                <a:cs typeface="Times New Roman"/>
              </a:rPr>
              <a:t>a </a:t>
            </a:r>
            <a:r>
              <a:rPr dirty="0" sz="1450" spc="-10">
                <a:latin typeface="Times New Roman"/>
                <a:cs typeface="Times New Roman"/>
              </a:rPr>
              <a:t>cigar?’ asked Michael. He had  pulled himself together for the entrance; now again there began to settle </a:t>
            </a:r>
            <a:r>
              <a:rPr dirty="0" sz="1450" spc="-5">
                <a:latin typeface="Times New Roman"/>
                <a:cs typeface="Times New Roman"/>
              </a:rPr>
              <a:t>on </a:t>
            </a:r>
            <a:r>
              <a:rPr dirty="0" sz="1450" spc="-10">
                <a:latin typeface="Times New Roman"/>
                <a:cs typeface="Times New Roman"/>
              </a:rPr>
              <a:t>his  mind clouds </a:t>
            </a:r>
            <a:r>
              <a:rPr dirty="0" sz="1450" spc="-5">
                <a:latin typeface="Times New Roman"/>
                <a:cs typeface="Times New Roman"/>
              </a:rPr>
              <a:t>of </a:t>
            </a:r>
            <a:r>
              <a:rPr dirty="0" sz="1450" spc="-10">
                <a:latin typeface="Times New Roman"/>
                <a:cs typeface="Times New Roman"/>
              </a:rPr>
              <a:t>irresponsible humour and incipient slumber; and </a:t>
            </a:r>
            <a:r>
              <a:rPr dirty="0" sz="1450" spc="-5">
                <a:latin typeface="Times New Roman"/>
                <a:cs typeface="Times New Roman"/>
              </a:rPr>
              <a:t>he </a:t>
            </a:r>
            <a:r>
              <a:rPr dirty="0" sz="1450" spc="-10">
                <a:latin typeface="Times New Roman"/>
                <a:cs typeface="Times New Roman"/>
              </a:rPr>
              <a:t>hoped (as  so many have hoped in the like case) that </a:t>
            </a:r>
            <a:r>
              <a:rPr dirty="0" sz="1450" spc="-5">
                <a:latin typeface="Times New Roman"/>
                <a:cs typeface="Times New Roman"/>
              </a:rPr>
              <a:t>a </a:t>
            </a:r>
            <a:r>
              <a:rPr dirty="0" sz="1450" spc="-10">
                <a:latin typeface="Times New Roman"/>
                <a:cs typeface="Times New Roman"/>
              </a:rPr>
              <a:t>cigar would clear</a:t>
            </a:r>
            <a:r>
              <a:rPr dirty="0" sz="1450" spc="8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‘Oh, </a:t>
            </a:r>
            <a:r>
              <a:rPr dirty="0" sz="1450" spc="-20">
                <a:latin typeface="Times New Roman"/>
                <a:cs typeface="Times New Roman"/>
              </a:rPr>
              <a:t>certainly,’ </a:t>
            </a:r>
            <a:r>
              <a:rPr dirty="0" sz="1450" spc="-10">
                <a:latin typeface="Times New Roman"/>
                <a:cs typeface="Times New Roman"/>
              </a:rPr>
              <a:t>cried Gideon </a:t>
            </a:r>
            <a:r>
              <a:rPr dirty="0" sz="1450" spc="-20">
                <a:latin typeface="Times New Roman"/>
                <a:cs typeface="Times New Roman"/>
              </a:rPr>
              <a:t>blandly. </a:t>
            </a:r>
            <a:r>
              <a:rPr dirty="0" sz="1450" spc="-25">
                <a:latin typeface="Times New Roman"/>
                <a:cs typeface="Times New Roman"/>
              </a:rPr>
              <a:t>‘Try </a:t>
            </a:r>
            <a:r>
              <a:rPr dirty="0" sz="1450" spc="-5">
                <a:latin typeface="Times New Roman"/>
                <a:cs typeface="Times New Roman"/>
              </a:rPr>
              <a:t>one of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can confidently  recommend them.’ And </a:t>
            </a:r>
            <a:r>
              <a:rPr dirty="0" sz="1450" spc="-5">
                <a:latin typeface="Times New Roman"/>
                <a:cs typeface="Times New Roman"/>
              </a:rPr>
              <a:t>he </a:t>
            </a:r>
            <a:r>
              <a:rPr dirty="0" sz="1450" spc="-10">
                <a:latin typeface="Times New Roman"/>
                <a:cs typeface="Times New Roman"/>
              </a:rPr>
              <a:t>handed the </a:t>
            </a:r>
            <a:r>
              <a:rPr dirty="0" sz="1450" spc="-5">
                <a:latin typeface="Times New Roman"/>
                <a:cs typeface="Times New Roman"/>
              </a:rPr>
              <a:t>box </a:t>
            </a:r>
            <a:r>
              <a:rPr dirty="0" sz="1450" spc="-10">
                <a:latin typeface="Times New Roman"/>
                <a:cs typeface="Times New Roman"/>
              </a:rPr>
              <a:t>to his</a:t>
            </a:r>
            <a:r>
              <a:rPr dirty="0" sz="1450" spc="-75">
                <a:latin typeface="Times New Roman"/>
                <a:cs typeface="Times New Roman"/>
              </a:rPr>
              <a:t> </a:t>
            </a:r>
            <a:r>
              <a:rPr dirty="0" sz="1450" spc="-10">
                <a:latin typeface="Times New Roman"/>
                <a:cs typeface="Times New Roman"/>
              </a:rPr>
              <a:t>client.</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‘In case </a:t>
            </a:r>
            <a:r>
              <a:rPr dirty="0" sz="1450" spc="-5">
                <a:latin typeface="Times New Roman"/>
                <a:cs typeface="Times New Roman"/>
              </a:rPr>
              <a:t>I </a:t>
            </a:r>
            <a:r>
              <a:rPr dirty="0" sz="1450" spc="-10">
                <a:latin typeface="Times New Roman"/>
                <a:cs typeface="Times New Roman"/>
              </a:rPr>
              <a:t>don’t make myself perfectly </a:t>
            </a:r>
            <a:r>
              <a:rPr dirty="0" sz="1450" spc="-15">
                <a:latin typeface="Times New Roman"/>
                <a:cs typeface="Times New Roman"/>
              </a:rPr>
              <a:t>clear,’ </a:t>
            </a:r>
            <a:r>
              <a:rPr dirty="0" sz="1450" spc="-10">
                <a:latin typeface="Times New Roman"/>
                <a:cs typeface="Times New Roman"/>
              </a:rPr>
              <a:t>observed the Australian, </a:t>
            </a:r>
            <a:r>
              <a:rPr dirty="0" sz="1450" spc="-25">
                <a:latin typeface="Times New Roman"/>
                <a:cs typeface="Times New Roman"/>
              </a:rPr>
              <a:t>‘it’s  </a:t>
            </a:r>
            <a:r>
              <a:rPr dirty="0" sz="1450" spc="-10">
                <a:latin typeface="Times New Roman"/>
                <a:cs typeface="Times New Roman"/>
              </a:rPr>
              <a:t>perhaps best to tell </a:t>
            </a:r>
            <a:r>
              <a:rPr dirty="0" sz="1450" spc="-5">
                <a:latin typeface="Times New Roman"/>
                <a:cs typeface="Times New Roman"/>
              </a:rPr>
              <a:t>you </a:t>
            </a:r>
            <a:r>
              <a:rPr dirty="0" sz="1450" spc="-10">
                <a:latin typeface="Times New Roman"/>
                <a:cs typeface="Times New Roman"/>
              </a:rPr>
              <a:t>candidly that I’ve been lunching.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thing that may  happen to any</a:t>
            </a:r>
            <a:r>
              <a:rPr dirty="0" sz="1450">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‘O, </a:t>
            </a:r>
            <a:r>
              <a:rPr dirty="0" sz="1450" spc="-20">
                <a:latin typeface="Times New Roman"/>
                <a:cs typeface="Times New Roman"/>
              </a:rPr>
              <a:t>certainly,’ </a:t>
            </a:r>
            <a:r>
              <a:rPr dirty="0" sz="1450" spc="-10">
                <a:latin typeface="Times New Roman"/>
                <a:cs typeface="Times New Roman"/>
              </a:rPr>
              <a:t>replied the </a:t>
            </a:r>
            <a:r>
              <a:rPr dirty="0" sz="1450" spc="-15">
                <a:latin typeface="Times New Roman"/>
                <a:cs typeface="Times New Roman"/>
              </a:rPr>
              <a:t>affable </a:t>
            </a:r>
            <a:r>
              <a:rPr dirty="0" sz="1450" spc="-20">
                <a:latin typeface="Times New Roman"/>
                <a:cs typeface="Times New Roman"/>
              </a:rPr>
              <a:t>barrister. </a:t>
            </a:r>
            <a:r>
              <a:rPr dirty="0" sz="1450" spc="-10">
                <a:latin typeface="Times New Roman"/>
                <a:cs typeface="Times New Roman"/>
              </a:rPr>
              <a:t>‘But please </a:t>
            </a:r>
            <a:r>
              <a:rPr dirty="0" sz="1450" spc="-5">
                <a:latin typeface="Times New Roman"/>
                <a:cs typeface="Times New Roman"/>
              </a:rPr>
              <a:t>be </a:t>
            </a:r>
            <a:r>
              <a:rPr dirty="0" sz="1450" spc="-10">
                <a:latin typeface="Times New Roman"/>
                <a:cs typeface="Times New Roman"/>
              </a:rPr>
              <a:t>under </a:t>
            </a:r>
            <a:r>
              <a:rPr dirty="0" sz="1450" spc="-5">
                <a:latin typeface="Times New Roman"/>
                <a:cs typeface="Times New Roman"/>
              </a:rPr>
              <a:t>no </a:t>
            </a:r>
            <a:r>
              <a:rPr dirty="0" sz="1450" spc="-10">
                <a:latin typeface="Times New Roman"/>
                <a:cs typeface="Times New Roman"/>
              </a:rPr>
              <a:t>sense </a:t>
            </a:r>
            <a:r>
              <a:rPr dirty="0" sz="1450" spc="-5">
                <a:latin typeface="Times New Roman"/>
                <a:cs typeface="Times New Roman"/>
              </a:rPr>
              <a:t>of  </a:t>
            </a:r>
            <a:r>
              <a:rPr dirty="0" sz="1450" spc="-25">
                <a:latin typeface="Times New Roman"/>
                <a:cs typeface="Times New Roman"/>
              </a:rPr>
              <a:t>hurry.</a:t>
            </a:r>
            <a:r>
              <a:rPr dirty="0" sz="1450" spc="204">
                <a:latin typeface="Times New Roman"/>
                <a:cs typeface="Times New Roman"/>
              </a:rPr>
              <a:t> </a:t>
            </a:r>
            <a:r>
              <a:rPr dirty="0" sz="1450" spc="-5">
                <a:latin typeface="Times New Roman"/>
                <a:cs typeface="Times New Roman"/>
              </a:rPr>
              <a:t>I</a:t>
            </a:r>
            <a:r>
              <a:rPr dirty="0" sz="1450" spc="210">
                <a:latin typeface="Times New Roman"/>
                <a:cs typeface="Times New Roman"/>
              </a:rPr>
              <a:t> </a:t>
            </a:r>
            <a:r>
              <a:rPr dirty="0" sz="1450" spc="-10">
                <a:latin typeface="Times New Roman"/>
                <a:cs typeface="Times New Roman"/>
              </a:rPr>
              <a:t>can</a:t>
            </a:r>
            <a:r>
              <a:rPr dirty="0" sz="1450" spc="204">
                <a:latin typeface="Times New Roman"/>
                <a:cs typeface="Times New Roman"/>
              </a:rPr>
              <a:t> </a:t>
            </a:r>
            <a:r>
              <a:rPr dirty="0" sz="1450" spc="-10">
                <a:latin typeface="Times New Roman"/>
                <a:cs typeface="Times New Roman"/>
              </a:rPr>
              <a:t>give</a:t>
            </a:r>
            <a:r>
              <a:rPr dirty="0" sz="1450" spc="210">
                <a:latin typeface="Times New Roman"/>
                <a:cs typeface="Times New Roman"/>
              </a:rPr>
              <a:t> </a:t>
            </a:r>
            <a:r>
              <a:rPr dirty="0" sz="1450" spc="-5">
                <a:latin typeface="Times New Roman"/>
                <a:cs typeface="Times New Roman"/>
              </a:rPr>
              <a:t>you,’</a:t>
            </a:r>
            <a:r>
              <a:rPr dirty="0" sz="1450" spc="95">
                <a:latin typeface="Times New Roman"/>
                <a:cs typeface="Times New Roman"/>
              </a:rPr>
              <a:t> </a:t>
            </a:r>
            <a:r>
              <a:rPr dirty="0" sz="1450" spc="-5">
                <a:latin typeface="Times New Roman"/>
                <a:cs typeface="Times New Roman"/>
              </a:rPr>
              <a:t>he</a:t>
            </a:r>
            <a:r>
              <a:rPr dirty="0" sz="1450" spc="210">
                <a:latin typeface="Times New Roman"/>
                <a:cs typeface="Times New Roman"/>
              </a:rPr>
              <a:t> </a:t>
            </a:r>
            <a:r>
              <a:rPr dirty="0" sz="1450" spc="-10">
                <a:latin typeface="Times New Roman"/>
                <a:cs typeface="Times New Roman"/>
              </a:rPr>
              <a:t>added,</a:t>
            </a:r>
            <a:r>
              <a:rPr dirty="0" sz="1450" spc="204">
                <a:latin typeface="Times New Roman"/>
                <a:cs typeface="Times New Roman"/>
              </a:rPr>
              <a:t> </a:t>
            </a:r>
            <a:r>
              <a:rPr dirty="0" sz="1450" spc="-10">
                <a:latin typeface="Times New Roman"/>
                <a:cs typeface="Times New Roman"/>
              </a:rPr>
              <a:t>thoughtfully</a:t>
            </a:r>
            <a:r>
              <a:rPr dirty="0" sz="1450" spc="210">
                <a:latin typeface="Times New Roman"/>
                <a:cs typeface="Times New Roman"/>
              </a:rPr>
              <a:t> </a:t>
            </a:r>
            <a:r>
              <a:rPr dirty="0" sz="1450" spc="-10">
                <a:latin typeface="Times New Roman"/>
                <a:cs typeface="Times New Roman"/>
              </a:rPr>
              <a:t>consulting</a:t>
            </a:r>
            <a:r>
              <a:rPr dirty="0" sz="1450" spc="204">
                <a:latin typeface="Times New Roman"/>
                <a:cs typeface="Times New Roman"/>
              </a:rPr>
              <a:t> </a:t>
            </a:r>
            <a:r>
              <a:rPr dirty="0" sz="1450" spc="-10">
                <a:latin typeface="Times New Roman"/>
                <a:cs typeface="Times New Roman"/>
              </a:rPr>
              <a:t>his</a:t>
            </a:r>
            <a:r>
              <a:rPr dirty="0" sz="1450" spc="210">
                <a:latin typeface="Times New Roman"/>
                <a:cs typeface="Times New Roman"/>
              </a:rPr>
              <a:t> </a:t>
            </a:r>
            <a:r>
              <a:rPr dirty="0" sz="1450" spc="-10">
                <a:latin typeface="Times New Roman"/>
                <a:cs typeface="Times New Roman"/>
              </a:rPr>
              <a:t>watch—‘yes,</a:t>
            </a:r>
            <a:r>
              <a:rPr dirty="0" sz="1450" spc="204">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5170" cy="876935"/>
          </a:xfrm>
          <a:prstGeom prst="rect">
            <a:avLst/>
          </a:prstGeom>
        </p:spPr>
        <p:txBody>
          <a:bodyPr wrap="square" lIns="0" tIns="107314" rIns="0" bIns="0" rtlCol="0" vert="horz">
            <a:spAutoFit/>
          </a:bodyPr>
          <a:lstStyle/>
          <a:p>
            <a:pPr marL="12700">
              <a:lnSpc>
                <a:spcPct val="100000"/>
              </a:lnSpc>
              <a:spcBef>
                <a:spcPts val="844"/>
              </a:spcBef>
            </a:pPr>
            <a:r>
              <a:rPr dirty="0" sz="1450" spc="-10">
                <a:latin typeface="Times New Roman"/>
                <a:cs typeface="Times New Roman"/>
              </a:rPr>
              <a:t>can give </a:t>
            </a:r>
            <a:r>
              <a:rPr dirty="0" sz="1450" spc="-5">
                <a:latin typeface="Times New Roman"/>
                <a:cs typeface="Times New Roman"/>
              </a:rPr>
              <a:t>you </a:t>
            </a:r>
            <a:r>
              <a:rPr dirty="0" sz="1450" spc="-10">
                <a:latin typeface="Times New Roman"/>
                <a:cs typeface="Times New Roman"/>
              </a:rPr>
              <a:t>the whole</a:t>
            </a:r>
            <a:r>
              <a:rPr dirty="0" sz="1450" spc="10">
                <a:latin typeface="Times New Roman"/>
                <a:cs typeface="Times New Roman"/>
              </a:rPr>
              <a:t> </a:t>
            </a:r>
            <a:r>
              <a:rPr dirty="0" sz="1450" spc="-10">
                <a:latin typeface="Times New Roman"/>
                <a:cs typeface="Times New Roman"/>
              </a:rPr>
              <a:t>afternoon.’</a:t>
            </a:r>
            <a:endParaRPr sz="1450">
              <a:latin typeface="Times New Roman"/>
              <a:cs typeface="Times New Roman"/>
            </a:endParaRPr>
          </a:p>
          <a:p>
            <a:pPr marL="12700" marR="5080" indent="255904">
              <a:lnSpc>
                <a:spcPts val="1730"/>
              </a:lnSpc>
              <a:spcBef>
                <a:spcPts val="815"/>
              </a:spcBef>
            </a:pPr>
            <a:r>
              <a:rPr dirty="0" sz="1450" spc="-10">
                <a:latin typeface="Times New Roman"/>
                <a:cs typeface="Times New Roman"/>
              </a:rPr>
              <a:t>‘The business that brings me here,’ resumed the Australian with gusto, ‘is  devilish</a:t>
            </a:r>
            <a:r>
              <a:rPr dirty="0" sz="1450" spc="65">
                <a:latin typeface="Times New Roman"/>
                <a:cs typeface="Times New Roman"/>
              </a:rPr>
              <a:t> </a:t>
            </a:r>
            <a:r>
              <a:rPr dirty="0" sz="1450" spc="-10">
                <a:latin typeface="Times New Roman"/>
                <a:cs typeface="Times New Roman"/>
              </a:rPr>
              <a:t>delicate,</a:t>
            </a:r>
            <a:r>
              <a:rPr dirty="0" sz="1450" spc="70">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can</a:t>
            </a:r>
            <a:r>
              <a:rPr dirty="0" sz="1450" spc="70">
                <a:latin typeface="Times New Roman"/>
                <a:cs typeface="Times New Roman"/>
              </a:rPr>
              <a:t> </a:t>
            </a:r>
            <a:r>
              <a:rPr dirty="0" sz="1450" spc="-10">
                <a:latin typeface="Times New Roman"/>
                <a:cs typeface="Times New Roman"/>
              </a:rPr>
              <a:t>tell</a:t>
            </a:r>
            <a:r>
              <a:rPr dirty="0" sz="1450" spc="65">
                <a:latin typeface="Times New Roman"/>
                <a:cs typeface="Times New Roman"/>
              </a:rPr>
              <a:t> </a:t>
            </a:r>
            <a:r>
              <a:rPr dirty="0" sz="1450" spc="-5">
                <a:latin typeface="Times New Roman"/>
                <a:cs typeface="Times New Roman"/>
              </a:rPr>
              <a:t>you.</a:t>
            </a:r>
            <a:r>
              <a:rPr dirty="0" sz="1450" spc="70">
                <a:latin typeface="Times New Roman"/>
                <a:cs typeface="Times New Roman"/>
              </a:rPr>
              <a:t> </a:t>
            </a:r>
            <a:r>
              <a:rPr dirty="0" sz="1450" spc="-10">
                <a:latin typeface="Times New Roman"/>
                <a:cs typeface="Times New Roman"/>
              </a:rPr>
              <a:t>My</a:t>
            </a:r>
            <a:r>
              <a:rPr dirty="0" sz="1450" spc="70">
                <a:latin typeface="Times New Roman"/>
                <a:cs typeface="Times New Roman"/>
              </a:rPr>
              <a:t> </a:t>
            </a:r>
            <a:r>
              <a:rPr dirty="0" sz="1450" spc="-10">
                <a:latin typeface="Times New Roman"/>
                <a:cs typeface="Times New Roman"/>
              </a:rPr>
              <a:t>friend</a:t>
            </a:r>
            <a:r>
              <a:rPr dirty="0" sz="1450" spc="70">
                <a:latin typeface="Times New Roman"/>
                <a:cs typeface="Times New Roman"/>
              </a:rPr>
              <a:t> </a:t>
            </a:r>
            <a:r>
              <a:rPr dirty="0" sz="1450" spc="-10">
                <a:latin typeface="Times New Roman"/>
                <a:cs typeface="Times New Roman"/>
              </a:rPr>
              <a:t>Mr</a:t>
            </a:r>
            <a:r>
              <a:rPr dirty="0" sz="1450" spc="70">
                <a:latin typeface="Times New Roman"/>
                <a:cs typeface="Times New Roman"/>
              </a:rPr>
              <a:t> </a:t>
            </a:r>
            <a:r>
              <a:rPr dirty="0" sz="1450" spc="-10">
                <a:latin typeface="Times New Roman"/>
                <a:cs typeface="Times New Roman"/>
              </a:rPr>
              <a:t>Thomas,</a:t>
            </a:r>
            <a:r>
              <a:rPr dirty="0" sz="1450" spc="65">
                <a:latin typeface="Times New Roman"/>
                <a:cs typeface="Times New Roman"/>
              </a:rPr>
              <a:t> </a:t>
            </a:r>
            <a:r>
              <a:rPr dirty="0" sz="1450" spc="-10">
                <a:latin typeface="Times New Roman"/>
                <a:cs typeface="Times New Roman"/>
              </a:rPr>
              <a:t>being</a:t>
            </a:r>
            <a:r>
              <a:rPr dirty="0" sz="1450" spc="70">
                <a:latin typeface="Times New Roman"/>
                <a:cs typeface="Times New Roman"/>
              </a:rPr>
              <a:t> </a:t>
            </a:r>
            <a:r>
              <a:rPr dirty="0" sz="1450" spc="-10">
                <a:latin typeface="Times New Roman"/>
                <a:cs typeface="Times New Roman"/>
              </a:rPr>
              <a:t>an</a:t>
            </a:r>
            <a:r>
              <a:rPr dirty="0" sz="1450" spc="70">
                <a:latin typeface="Times New Roman"/>
                <a:cs typeface="Times New Roman"/>
              </a:rPr>
              <a:t> </a:t>
            </a:r>
            <a:r>
              <a:rPr dirty="0" sz="1450" spc="-10">
                <a:latin typeface="Times New Roman"/>
                <a:cs typeface="Times New Roman"/>
              </a:rPr>
              <a:t>American</a:t>
            </a:r>
            <a:r>
              <a:rPr dirty="0" sz="1450" spc="7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
        <p:nvSpPr>
          <p:cNvPr id="3" name="object 3"/>
          <p:cNvSpPr txBox="1"/>
          <p:nvPr/>
        </p:nvSpPr>
        <p:spPr>
          <a:xfrm>
            <a:off x="876300" y="1359240"/>
            <a:ext cx="5801360" cy="245110"/>
          </a:xfrm>
          <a:prstGeom prst="rect">
            <a:avLst/>
          </a:prstGeom>
        </p:spPr>
        <p:txBody>
          <a:bodyPr wrap="square" lIns="0" tIns="11430" rIns="0" bIns="0" rtlCol="0" vert="horz">
            <a:spAutoFit/>
          </a:bodyPr>
          <a:lstStyle/>
          <a:p>
            <a:pPr marL="12700">
              <a:lnSpc>
                <a:spcPct val="100000"/>
              </a:lnSpc>
              <a:spcBef>
                <a:spcPts val="90"/>
              </a:spcBef>
              <a:tabLst>
                <a:tab pos="979805" algn="l"/>
                <a:tab pos="1910714" algn="l"/>
                <a:tab pos="3040380" algn="l"/>
                <a:tab pos="3519804" algn="l"/>
                <a:tab pos="3917950" algn="l"/>
                <a:tab pos="4554855" algn="l"/>
                <a:tab pos="4973955" algn="l"/>
                <a:tab pos="5209540" algn="l"/>
              </a:tabLst>
            </a:pPr>
            <a:r>
              <a:rPr dirty="0" sz="1450" spc="-15">
                <a:latin typeface="Times New Roman"/>
                <a:cs typeface="Times New Roman"/>
              </a:rPr>
              <a:t>P</a:t>
            </a:r>
            <a:r>
              <a:rPr dirty="0" sz="1450" spc="-5">
                <a:latin typeface="Times New Roman"/>
                <a:cs typeface="Times New Roman"/>
              </a:rPr>
              <a:t>o</a:t>
            </a:r>
            <a:r>
              <a:rPr dirty="0" sz="1450" spc="-10">
                <a:latin typeface="Times New Roman"/>
                <a:cs typeface="Times New Roman"/>
              </a:rPr>
              <a:t>rt</a:t>
            </a:r>
            <a:r>
              <a:rPr dirty="0" sz="1450" spc="-5">
                <a:latin typeface="Times New Roman"/>
                <a:cs typeface="Times New Roman"/>
              </a:rPr>
              <a:t>ugu</a:t>
            </a:r>
            <a:r>
              <a:rPr dirty="0" sz="1450" spc="-10">
                <a:latin typeface="Times New Roman"/>
                <a:cs typeface="Times New Roman"/>
              </a:rPr>
              <a:t>es</a:t>
            </a:r>
            <a:r>
              <a:rPr dirty="0" sz="1450" spc="-5">
                <a:latin typeface="Times New Roman"/>
                <a:cs typeface="Times New Roman"/>
              </a:rPr>
              <a:t>e</a:t>
            </a:r>
            <a:r>
              <a:rPr dirty="0" sz="1450">
                <a:latin typeface="Times New Roman"/>
                <a:cs typeface="Times New Roman"/>
              </a:rPr>
              <a:t>	</a:t>
            </a:r>
            <a:r>
              <a:rPr dirty="0" sz="1450" spc="-10">
                <a:latin typeface="Times New Roman"/>
                <a:cs typeface="Times New Roman"/>
              </a:rPr>
              <a:t>e</a:t>
            </a:r>
            <a:r>
              <a:rPr dirty="0" sz="1450" spc="-5">
                <a:latin typeface="Times New Roman"/>
                <a:cs typeface="Times New Roman"/>
              </a:rPr>
              <a:t>x</a:t>
            </a:r>
            <a:r>
              <a:rPr dirty="0" sz="1450" spc="-10">
                <a:latin typeface="Times New Roman"/>
                <a:cs typeface="Times New Roman"/>
              </a:rPr>
              <a:t>tracti</a:t>
            </a:r>
            <a:r>
              <a:rPr dirty="0" sz="1450" spc="-5">
                <a:latin typeface="Times New Roman"/>
                <a:cs typeface="Times New Roman"/>
              </a:rPr>
              <a:t>on,</a:t>
            </a:r>
            <a:r>
              <a:rPr dirty="0" sz="1450">
                <a:latin typeface="Times New Roman"/>
                <a:cs typeface="Times New Roman"/>
              </a:rPr>
              <a:t>	</a:t>
            </a:r>
            <a:r>
              <a:rPr dirty="0" sz="1450" spc="-5">
                <a:latin typeface="Times New Roman"/>
                <a:cs typeface="Times New Roman"/>
              </a:rPr>
              <a:t>un</a:t>
            </a:r>
            <a:r>
              <a:rPr dirty="0" sz="1450" spc="-10">
                <a:latin typeface="Times New Roman"/>
                <a:cs typeface="Times New Roman"/>
              </a:rPr>
              <a:t>ac</a:t>
            </a:r>
            <a:r>
              <a:rPr dirty="0" sz="1450" spc="-5">
                <a:latin typeface="Times New Roman"/>
                <a:cs typeface="Times New Roman"/>
              </a:rPr>
              <a:t>qu</a:t>
            </a:r>
            <a:r>
              <a:rPr dirty="0" sz="1450" spc="-10">
                <a:latin typeface="Times New Roman"/>
                <a:cs typeface="Times New Roman"/>
              </a:rPr>
              <a:t>ai</a:t>
            </a:r>
            <a:r>
              <a:rPr dirty="0" sz="1450" spc="-5">
                <a:latin typeface="Times New Roman"/>
                <a:cs typeface="Times New Roman"/>
              </a:rPr>
              <a:t>n</a:t>
            </a:r>
            <a:r>
              <a:rPr dirty="0" sz="1450" spc="-10">
                <a:latin typeface="Times New Roman"/>
                <a:cs typeface="Times New Roman"/>
              </a:rPr>
              <a:t>te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wit</a:t>
            </a:r>
            <a:r>
              <a:rPr dirty="0" sz="1450" spc="-5">
                <a:latin typeface="Times New Roman"/>
                <a:cs typeface="Times New Roman"/>
              </a:rPr>
              <a:t>h</a:t>
            </a:r>
            <a:r>
              <a:rPr dirty="0" sz="1450">
                <a:latin typeface="Times New Roman"/>
                <a:cs typeface="Times New Roman"/>
              </a:rPr>
              <a:t>	</a:t>
            </a:r>
            <a:r>
              <a:rPr dirty="0" sz="1450" spc="-5">
                <a:latin typeface="Times New Roman"/>
                <a:cs typeface="Times New Roman"/>
              </a:rPr>
              <a:t>our</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b</a:t>
            </a:r>
            <a:r>
              <a:rPr dirty="0" sz="1450" spc="-10">
                <a:latin typeface="Times New Roman"/>
                <a:cs typeface="Times New Roman"/>
              </a:rPr>
              <a:t>its</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a:latin typeface="Times New Roman"/>
                <a:cs typeface="Times New Roman"/>
              </a:rPr>
              <a:t>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wealt</a:t>
            </a:r>
            <a:r>
              <a:rPr dirty="0" sz="1450" spc="-5">
                <a:latin typeface="Times New Roman"/>
                <a:cs typeface="Times New Roman"/>
              </a:rPr>
              <a:t>hy</a:t>
            </a:r>
            <a:endParaRPr sz="1450">
              <a:latin typeface="Times New Roman"/>
              <a:cs typeface="Times New Roman"/>
            </a:endParaRPr>
          </a:p>
        </p:txBody>
      </p:sp>
      <p:sp>
        <p:nvSpPr>
          <p:cNvPr id="4" name="object 4"/>
          <p:cNvSpPr txBox="1"/>
          <p:nvPr/>
        </p:nvSpPr>
        <p:spPr>
          <a:xfrm>
            <a:off x="876300" y="1487288"/>
            <a:ext cx="5807710" cy="8550275"/>
          </a:xfrm>
          <a:prstGeom prst="rect">
            <a:avLst/>
          </a:prstGeom>
        </p:spPr>
        <p:txBody>
          <a:bodyPr wrap="square" lIns="0" tIns="102870" rIns="0" bIns="0" rtlCol="0" vert="horz">
            <a:spAutoFit/>
          </a:bodyPr>
          <a:lstStyle/>
          <a:p>
            <a:pPr algn="just" marL="12700">
              <a:lnSpc>
                <a:spcPct val="100000"/>
              </a:lnSpc>
              <a:spcBef>
                <a:spcPts val="810"/>
              </a:spcBef>
            </a:pPr>
            <a:r>
              <a:rPr dirty="0" sz="1450" spc="-10">
                <a:latin typeface="Times New Roman"/>
                <a:cs typeface="Times New Roman"/>
              </a:rPr>
              <a:t>manufacturer </a:t>
            </a:r>
            <a:r>
              <a:rPr dirty="0" sz="1450" spc="-5">
                <a:latin typeface="Times New Roman"/>
                <a:cs typeface="Times New Roman"/>
              </a:rPr>
              <a:t>of </a:t>
            </a:r>
            <a:r>
              <a:rPr dirty="0" sz="1450" spc="-10">
                <a:latin typeface="Times New Roman"/>
                <a:cs typeface="Times New Roman"/>
              </a:rPr>
              <a:t>Broadwood</a:t>
            </a:r>
            <a:r>
              <a:rPr dirty="0" sz="1450" spc="-5">
                <a:latin typeface="Times New Roman"/>
                <a:cs typeface="Times New Roman"/>
              </a:rPr>
              <a:t> </a:t>
            </a:r>
            <a:r>
              <a:rPr dirty="0" sz="1450" spc="-10">
                <a:latin typeface="Times New Roman"/>
                <a:cs typeface="Times New Roman"/>
              </a:rPr>
              <a:t>pianos—’</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‘Broadwood pianos?’ cried Gideon, with some surprise. ‘Dear me, </a:t>
            </a:r>
            <a:r>
              <a:rPr dirty="0" sz="1450" spc="-5">
                <a:latin typeface="Times New Roman"/>
                <a:cs typeface="Times New Roman"/>
              </a:rPr>
              <a:t>do I  </a:t>
            </a:r>
            <a:r>
              <a:rPr dirty="0" sz="1450" spc="-10">
                <a:latin typeface="Times New Roman"/>
                <a:cs typeface="Times New Roman"/>
              </a:rPr>
              <a:t>understand Mr Thomas to </a:t>
            </a:r>
            <a:r>
              <a:rPr dirty="0" sz="1450" spc="-5">
                <a:latin typeface="Times New Roman"/>
                <a:cs typeface="Times New Roman"/>
              </a:rPr>
              <a:t>be a </a:t>
            </a:r>
            <a:r>
              <a:rPr dirty="0" sz="1450" spc="-10">
                <a:latin typeface="Times New Roman"/>
                <a:cs typeface="Times New Roman"/>
              </a:rPr>
              <a:t>member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firm?’</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‘O, pirated Broadwoods,’ returned Michael. ‘My </a:t>
            </a:r>
            <a:r>
              <a:rPr dirty="0" sz="1450" spc="-20">
                <a:latin typeface="Times New Roman"/>
                <a:cs typeface="Times New Roman"/>
              </a:rPr>
              <a:t>friend’s </a:t>
            </a:r>
            <a:r>
              <a:rPr dirty="0" sz="1450" spc="-10">
                <a:latin typeface="Times New Roman"/>
                <a:cs typeface="Times New Roman"/>
              </a:rPr>
              <a:t>the American  Broadwood.’</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understood </a:t>
            </a:r>
            <a:r>
              <a:rPr dirty="0" sz="1450" spc="-5">
                <a:latin typeface="Times New Roman"/>
                <a:cs typeface="Times New Roman"/>
              </a:rPr>
              <a:t>you </a:t>
            </a:r>
            <a:r>
              <a:rPr dirty="0" sz="1450" spc="-10">
                <a:latin typeface="Times New Roman"/>
                <a:cs typeface="Times New Roman"/>
              </a:rPr>
              <a:t>to </a:t>
            </a:r>
            <a:r>
              <a:rPr dirty="0" sz="1450" spc="-25">
                <a:latin typeface="Times New Roman"/>
                <a:cs typeface="Times New Roman"/>
              </a:rPr>
              <a:t>say,’ </a:t>
            </a:r>
            <a:r>
              <a:rPr dirty="0" sz="1450" spc="-10">
                <a:latin typeface="Times New Roman"/>
                <a:cs typeface="Times New Roman"/>
              </a:rPr>
              <a:t>objected Gideon, ‘I certainly have it so in  my notes—that </a:t>
            </a:r>
            <a:r>
              <a:rPr dirty="0" sz="1450" spc="-5">
                <a:latin typeface="Times New Roman"/>
                <a:cs typeface="Times New Roman"/>
              </a:rPr>
              <a:t>your </a:t>
            </a:r>
            <a:r>
              <a:rPr dirty="0" sz="1450" spc="-10">
                <a:latin typeface="Times New Roman"/>
                <a:cs typeface="Times New Roman"/>
              </a:rPr>
              <a:t>friend was </a:t>
            </a:r>
            <a:r>
              <a:rPr dirty="0" sz="1450" spc="-5">
                <a:latin typeface="Times New Roman"/>
                <a:cs typeface="Times New Roman"/>
              </a:rPr>
              <a:t>a </a:t>
            </a:r>
            <a:r>
              <a:rPr dirty="0" sz="1450" spc="-10">
                <a:latin typeface="Times New Roman"/>
                <a:cs typeface="Times New Roman"/>
              </a:rPr>
              <a:t>manufacturer </a:t>
            </a:r>
            <a:r>
              <a:rPr dirty="0" sz="1450" spc="-5">
                <a:latin typeface="Times New Roman"/>
                <a:cs typeface="Times New Roman"/>
              </a:rPr>
              <a:t>of </a:t>
            </a:r>
            <a:r>
              <a:rPr dirty="0" sz="1450" spc="-10">
                <a:latin typeface="Times New Roman"/>
                <a:cs typeface="Times New Roman"/>
              </a:rPr>
              <a:t>india—rubber</a:t>
            </a:r>
            <a:r>
              <a:rPr dirty="0" sz="1450" spc="75">
                <a:latin typeface="Times New Roman"/>
                <a:cs typeface="Times New Roman"/>
              </a:rPr>
              <a:t> </a:t>
            </a:r>
            <a:r>
              <a:rPr dirty="0" sz="1450" spc="-10">
                <a:latin typeface="Times New Roman"/>
                <a:cs typeface="Times New Roman"/>
              </a:rPr>
              <a:t>overshoes.’</a:t>
            </a:r>
            <a:endParaRPr sz="1450">
              <a:latin typeface="Times New Roman"/>
              <a:cs typeface="Times New Roman"/>
            </a:endParaRPr>
          </a:p>
          <a:p>
            <a:pPr algn="just" marL="12700" marR="9525" indent="255904">
              <a:lnSpc>
                <a:spcPts val="1730"/>
              </a:lnSpc>
              <a:spcBef>
                <a:spcPts val="720"/>
              </a:spcBef>
            </a:pPr>
            <a:r>
              <a:rPr dirty="0" sz="1450" spc="-10">
                <a:latin typeface="Times New Roman"/>
                <a:cs typeface="Times New Roman"/>
              </a:rPr>
              <a:t>‘I know </a:t>
            </a:r>
            <a:r>
              <a:rPr dirty="0" sz="1450" spc="-30">
                <a:latin typeface="Times New Roman"/>
                <a:cs typeface="Times New Roman"/>
              </a:rPr>
              <a:t>it’s </a:t>
            </a:r>
            <a:r>
              <a:rPr dirty="0" sz="1450" spc="-10">
                <a:latin typeface="Times New Roman"/>
                <a:cs typeface="Times New Roman"/>
              </a:rPr>
              <a:t>confusing at first,’ said the Australian, with </a:t>
            </a:r>
            <a:r>
              <a:rPr dirty="0" sz="1450" spc="-5">
                <a:latin typeface="Times New Roman"/>
                <a:cs typeface="Times New Roman"/>
              </a:rPr>
              <a:t>a </a:t>
            </a:r>
            <a:r>
              <a:rPr dirty="0" sz="1450" spc="-10">
                <a:latin typeface="Times New Roman"/>
                <a:cs typeface="Times New Roman"/>
              </a:rPr>
              <a:t>beaming smile.  ‘But</a:t>
            </a:r>
            <a:r>
              <a:rPr dirty="0" sz="1450" spc="60">
                <a:latin typeface="Times New Roman"/>
                <a:cs typeface="Times New Roman"/>
              </a:rPr>
              <a:t> </a:t>
            </a:r>
            <a:r>
              <a:rPr dirty="0" sz="1450" spc="-10">
                <a:latin typeface="Times New Roman"/>
                <a:cs typeface="Times New Roman"/>
              </a:rPr>
              <a:t>he—in</a:t>
            </a:r>
            <a:r>
              <a:rPr dirty="0" sz="1450" spc="65">
                <a:latin typeface="Times New Roman"/>
                <a:cs typeface="Times New Roman"/>
              </a:rPr>
              <a:t> </a:t>
            </a:r>
            <a:r>
              <a:rPr dirty="0" sz="1450" spc="-10">
                <a:latin typeface="Times New Roman"/>
                <a:cs typeface="Times New Roman"/>
              </a:rPr>
              <a:t>short,</a:t>
            </a:r>
            <a:r>
              <a:rPr dirty="0" sz="1450" spc="65">
                <a:latin typeface="Times New Roman"/>
                <a:cs typeface="Times New Roman"/>
              </a:rPr>
              <a:t>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combines</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two</a:t>
            </a:r>
            <a:r>
              <a:rPr dirty="0" sz="1450" spc="65">
                <a:latin typeface="Times New Roman"/>
                <a:cs typeface="Times New Roman"/>
              </a:rPr>
              <a:t> </a:t>
            </a:r>
            <a:r>
              <a:rPr dirty="0" sz="1450" spc="-10">
                <a:latin typeface="Times New Roman"/>
                <a:cs typeface="Times New Roman"/>
              </a:rPr>
              <a:t>professions.</a:t>
            </a:r>
            <a:r>
              <a:rPr dirty="0" sz="1450" spc="60">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many</a:t>
            </a:r>
            <a:r>
              <a:rPr dirty="0" sz="1450" spc="65">
                <a:latin typeface="Times New Roman"/>
                <a:cs typeface="Times New Roman"/>
              </a:rPr>
              <a:t> </a:t>
            </a:r>
            <a:r>
              <a:rPr dirty="0" sz="1450" spc="-10">
                <a:latin typeface="Times New Roman"/>
                <a:cs typeface="Times New Roman"/>
              </a:rPr>
              <a:t>others</a:t>
            </a:r>
            <a:r>
              <a:rPr dirty="0" sz="1450" spc="65">
                <a:latin typeface="Times New Roman"/>
                <a:cs typeface="Times New Roman"/>
              </a:rPr>
              <a:t> </a:t>
            </a:r>
            <a:r>
              <a:rPr dirty="0" sz="1450" spc="-10">
                <a:latin typeface="Times New Roman"/>
                <a:cs typeface="Times New Roman"/>
              </a:rPr>
              <a:t>besides</a:t>
            </a:r>
            <a:endParaRPr sz="1450">
              <a:latin typeface="Times New Roman"/>
              <a:cs typeface="Times New Roman"/>
            </a:endParaRPr>
          </a:p>
          <a:p>
            <a:pPr algn="just" marL="12700">
              <a:lnSpc>
                <a:spcPts val="1664"/>
              </a:lnSpc>
            </a:pPr>
            <a:r>
              <a:rPr dirty="0" sz="1450" spc="-25">
                <a:latin typeface="Times New Roman"/>
                <a:cs typeface="Times New Roman"/>
              </a:rPr>
              <a:t>—many,</a:t>
            </a:r>
            <a:r>
              <a:rPr dirty="0" sz="1450" spc="155">
                <a:latin typeface="Times New Roman"/>
                <a:cs typeface="Times New Roman"/>
              </a:rPr>
              <a:t> </a:t>
            </a:r>
            <a:r>
              <a:rPr dirty="0" sz="1450" spc="-30">
                <a:latin typeface="Times New Roman"/>
                <a:cs typeface="Times New Roman"/>
              </a:rPr>
              <a:t>many,</a:t>
            </a:r>
            <a:r>
              <a:rPr dirty="0" sz="1450" spc="155">
                <a:latin typeface="Times New Roman"/>
                <a:cs typeface="Times New Roman"/>
              </a:rPr>
              <a:t> </a:t>
            </a:r>
            <a:r>
              <a:rPr dirty="0" sz="1450" spc="-10">
                <a:latin typeface="Times New Roman"/>
                <a:cs typeface="Times New Roman"/>
              </a:rPr>
              <a:t>many</a:t>
            </a:r>
            <a:r>
              <a:rPr dirty="0" sz="1450" spc="155">
                <a:latin typeface="Times New Roman"/>
                <a:cs typeface="Times New Roman"/>
              </a:rPr>
              <a:t> </a:t>
            </a:r>
            <a:r>
              <a:rPr dirty="0" sz="1450" spc="-10">
                <a:latin typeface="Times New Roman"/>
                <a:cs typeface="Times New Roman"/>
              </a:rPr>
              <a:t>others,’</a:t>
            </a:r>
            <a:r>
              <a:rPr dirty="0" sz="1450" spc="50">
                <a:latin typeface="Times New Roman"/>
                <a:cs typeface="Times New Roman"/>
              </a:rPr>
              <a:t> </a:t>
            </a:r>
            <a:r>
              <a:rPr dirty="0" sz="1450" spc="-10">
                <a:latin typeface="Times New Roman"/>
                <a:cs typeface="Times New Roman"/>
              </a:rPr>
              <a:t>repeated</a:t>
            </a:r>
            <a:r>
              <a:rPr dirty="0" sz="1450" spc="155">
                <a:latin typeface="Times New Roman"/>
                <a:cs typeface="Times New Roman"/>
              </a:rPr>
              <a:t> </a:t>
            </a:r>
            <a:r>
              <a:rPr dirty="0" sz="1450" spc="-10">
                <a:latin typeface="Times New Roman"/>
                <a:cs typeface="Times New Roman"/>
              </a:rPr>
              <a:t>Mr</a:t>
            </a:r>
            <a:r>
              <a:rPr dirty="0" sz="1450" spc="160">
                <a:latin typeface="Times New Roman"/>
                <a:cs typeface="Times New Roman"/>
              </a:rPr>
              <a:t> </a:t>
            </a:r>
            <a:r>
              <a:rPr dirty="0" sz="1450" spc="-10">
                <a:latin typeface="Times New Roman"/>
                <a:cs typeface="Times New Roman"/>
              </a:rPr>
              <a:t>Dickson,</a:t>
            </a:r>
            <a:r>
              <a:rPr dirty="0" sz="1450" spc="155">
                <a:latin typeface="Times New Roman"/>
                <a:cs typeface="Times New Roman"/>
              </a:rPr>
              <a:t> </a:t>
            </a:r>
            <a:r>
              <a:rPr dirty="0" sz="1450" spc="-10">
                <a:latin typeface="Times New Roman"/>
                <a:cs typeface="Times New Roman"/>
              </a:rPr>
              <a:t>with</a:t>
            </a:r>
            <a:r>
              <a:rPr dirty="0" sz="1450" spc="155">
                <a:latin typeface="Times New Roman"/>
                <a:cs typeface="Times New Roman"/>
              </a:rPr>
              <a:t> </a:t>
            </a:r>
            <a:r>
              <a:rPr dirty="0" sz="1450" spc="-10">
                <a:latin typeface="Times New Roman"/>
                <a:cs typeface="Times New Roman"/>
              </a:rPr>
              <a:t>drunken</a:t>
            </a:r>
            <a:r>
              <a:rPr dirty="0" sz="1450" spc="165">
                <a:latin typeface="Times New Roman"/>
                <a:cs typeface="Times New Roman"/>
              </a:rPr>
              <a:t> </a:t>
            </a:r>
            <a:r>
              <a:rPr dirty="0" sz="1450" spc="-20">
                <a:latin typeface="Times New Roman"/>
                <a:cs typeface="Times New Roman"/>
              </a:rPr>
              <a:t>solemnity.</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‘Mr </a:t>
            </a:r>
            <a:r>
              <a:rPr dirty="0" sz="1450" spc="-20">
                <a:latin typeface="Times New Roman"/>
                <a:cs typeface="Times New Roman"/>
              </a:rPr>
              <a:t>Thomas’s </a:t>
            </a:r>
            <a:r>
              <a:rPr dirty="0" sz="1450" spc="-10">
                <a:latin typeface="Times New Roman"/>
                <a:cs typeface="Times New Roman"/>
              </a:rPr>
              <a:t>cotton-mills are </a:t>
            </a:r>
            <a:r>
              <a:rPr dirty="0" sz="1450" spc="-5">
                <a:latin typeface="Times New Roman"/>
                <a:cs typeface="Times New Roman"/>
              </a:rPr>
              <a:t>one of </a:t>
            </a:r>
            <a:r>
              <a:rPr dirty="0" sz="1450" spc="-10">
                <a:latin typeface="Times New Roman"/>
                <a:cs typeface="Times New Roman"/>
              </a:rPr>
              <a:t>the sights </a:t>
            </a:r>
            <a:r>
              <a:rPr dirty="0" sz="1450" spc="-5">
                <a:latin typeface="Times New Roman"/>
                <a:cs typeface="Times New Roman"/>
              </a:rPr>
              <a:t>of </a:t>
            </a:r>
            <a:r>
              <a:rPr dirty="0" sz="1450" spc="-20">
                <a:latin typeface="Times New Roman"/>
                <a:cs typeface="Times New Roman"/>
              </a:rPr>
              <a:t>Tallahassee; </a:t>
            </a:r>
            <a:r>
              <a:rPr dirty="0" sz="1450" spc="-10">
                <a:latin typeface="Times New Roman"/>
                <a:cs typeface="Times New Roman"/>
              </a:rPr>
              <a:t>Mr </a:t>
            </a:r>
            <a:r>
              <a:rPr dirty="0" sz="1450" spc="-20">
                <a:latin typeface="Times New Roman"/>
                <a:cs typeface="Times New Roman"/>
              </a:rPr>
              <a:t>Thomas’s  </a:t>
            </a:r>
            <a:r>
              <a:rPr dirty="0" sz="1450" spc="-10">
                <a:latin typeface="Times New Roman"/>
                <a:cs typeface="Times New Roman"/>
              </a:rPr>
              <a:t>tobacco-mills are the pride </a:t>
            </a:r>
            <a:r>
              <a:rPr dirty="0" sz="1450" spc="-5">
                <a:latin typeface="Times New Roman"/>
                <a:cs typeface="Times New Roman"/>
              </a:rPr>
              <a:t>of </a:t>
            </a:r>
            <a:r>
              <a:rPr dirty="0" sz="1450" spc="-10">
                <a:latin typeface="Times New Roman"/>
                <a:cs typeface="Times New Roman"/>
              </a:rPr>
              <a:t>Richmond, </a:t>
            </a:r>
            <a:r>
              <a:rPr dirty="0" sz="1450" spc="-50">
                <a:latin typeface="Times New Roman"/>
                <a:cs typeface="Times New Roman"/>
              </a:rPr>
              <a:t>Va.; </a:t>
            </a:r>
            <a:r>
              <a:rPr dirty="0" sz="1450" spc="-10">
                <a:latin typeface="Times New Roman"/>
                <a:cs typeface="Times New Roman"/>
              </a:rPr>
              <a:t>in short, </a:t>
            </a:r>
            <a:r>
              <a:rPr dirty="0" sz="1450" spc="-30">
                <a:latin typeface="Times New Roman"/>
                <a:cs typeface="Times New Roman"/>
              </a:rPr>
              <a:t>he’s </a:t>
            </a:r>
            <a:r>
              <a:rPr dirty="0" sz="1450" spc="-5">
                <a:latin typeface="Times New Roman"/>
                <a:cs typeface="Times New Roman"/>
              </a:rPr>
              <a:t>one of </a:t>
            </a:r>
            <a:r>
              <a:rPr dirty="0" sz="1450" spc="-10">
                <a:latin typeface="Times New Roman"/>
                <a:cs typeface="Times New Roman"/>
              </a:rPr>
              <a:t>my oldest  friends, Mr Forsyth, and </a:t>
            </a:r>
            <a:r>
              <a:rPr dirty="0" sz="1450" spc="-5">
                <a:latin typeface="Times New Roman"/>
                <a:cs typeface="Times New Roman"/>
              </a:rPr>
              <a:t>I </a:t>
            </a:r>
            <a:r>
              <a:rPr dirty="0" sz="1450" spc="-10">
                <a:latin typeface="Times New Roman"/>
                <a:cs typeface="Times New Roman"/>
              </a:rPr>
              <a:t>lay his case before </a:t>
            </a:r>
            <a:r>
              <a:rPr dirty="0" sz="1450" spc="-5">
                <a:latin typeface="Times New Roman"/>
                <a:cs typeface="Times New Roman"/>
              </a:rPr>
              <a:t>you </a:t>
            </a:r>
            <a:r>
              <a:rPr dirty="0" sz="1450" spc="-10">
                <a:latin typeface="Times New Roman"/>
                <a:cs typeface="Times New Roman"/>
              </a:rPr>
              <a:t>with</a:t>
            </a:r>
            <a:r>
              <a:rPr dirty="0" sz="1450" spc="55">
                <a:latin typeface="Times New Roman"/>
                <a:cs typeface="Times New Roman"/>
              </a:rPr>
              <a:t> </a:t>
            </a:r>
            <a:r>
              <a:rPr dirty="0" sz="1450" spc="-10">
                <a:latin typeface="Times New Roman"/>
                <a:cs typeface="Times New Roman"/>
              </a:rPr>
              <a:t>emotion.’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barrister looked at Mr Thomas and was agreeably prepossessed </a:t>
            </a:r>
            <a:r>
              <a:rPr dirty="0" sz="1450" spc="-5">
                <a:latin typeface="Times New Roman"/>
                <a:cs typeface="Times New Roman"/>
              </a:rPr>
              <a:t>by </a:t>
            </a:r>
            <a:r>
              <a:rPr dirty="0" sz="1450" spc="-10">
                <a:latin typeface="Times New Roman"/>
                <a:cs typeface="Times New Roman"/>
              </a:rPr>
              <a:t>his  open although nervous countenance, and the simplicity and timidity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manner.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people are these Americans!’ </a:t>
            </a:r>
            <a:r>
              <a:rPr dirty="0" sz="1450" spc="-5">
                <a:latin typeface="Times New Roman"/>
                <a:cs typeface="Times New Roman"/>
              </a:rPr>
              <a:t>he </a:t>
            </a:r>
            <a:r>
              <a:rPr dirty="0" sz="1450" spc="-10">
                <a:latin typeface="Times New Roman"/>
                <a:cs typeface="Times New Roman"/>
              </a:rPr>
              <a:t>thought. ‘Look at this  nervous, </a:t>
            </a:r>
            <a:r>
              <a:rPr dirty="0" sz="1450" spc="-25">
                <a:latin typeface="Times New Roman"/>
                <a:cs typeface="Times New Roman"/>
              </a:rPr>
              <a:t>weedy, </a:t>
            </a:r>
            <a:r>
              <a:rPr dirty="0" sz="1450" spc="-10">
                <a:latin typeface="Times New Roman"/>
                <a:cs typeface="Times New Roman"/>
              </a:rPr>
              <a:t>simple little bird in </a:t>
            </a:r>
            <a:r>
              <a:rPr dirty="0" sz="1450" spc="-5">
                <a:latin typeface="Times New Roman"/>
                <a:cs typeface="Times New Roman"/>
              </a:rPr>
              <a:t>a </a:t>
            </a:r>
            <a:r>
              <a:rPr dirty="0" sz="1450" spc="-10">
                <a:latin typeface="Times New Roman"/>
                <a:cs typeface="Times New Roman"/>
              </a:rPr>
              <a:t>lownecked shirt, and think </a:t>
            </a:r>
            <a:r>
              <a:rPr dirty="0" sz="1450" spc="-5">
                <a:latin typeface="Times New Roman"/>
                <a:cs typeface="Times New Roman"/>
              </a:rPr>
              <a:t>of </a:t>
            </a:r>
            <a:r>
              <a:rPr dirty="0" sz="1450" spc="-10">
                <a:latin typeface="Times New Roman"/>
                <a:cs typeface="Times New Roman"/>
              </a:rPr>
              <a:t>him  wielding and directing interests so extended and seemingly incongruous! ‘But  had we </a:t>
            </a:r>
            <a:r>
              <a:rPr dirty="0" sz="1450" spc="-5">
                <a:latin typeface="Times New Roman"/>
                <a:cs typeface="Times New Roman"/>
              </a:rPr>
              <a:t>not </a:t>
            </a:r>
            <a:r>
              <a:rPr dirty="0" sz="1450" spc="-15">
                <a:latin typeface="Times New Roman"/>
                <a:cs typeface="Times New Roman"/>
              </a:rPr>
              <a:t>better,’ </a:t>
            </a:r>
            <a:r>
              <a:rPr dirty="0" sz="1450" spc="-5">
                <a:latin typeface="Times New Roman"/>
                <a:cs typeface="Times New Roman"/>
              </a:rPr>
              <a:t>he </a:t>
            </a:r>
            <a:r>
              <a:rPr dirty="0" sz="1450" spc="-10">
                <a:latin typeface="Times New Roman"/>
                <a:cs typeface="Times New Roman"/>
              </a:rPr>
              <a:t>observed aloud, ‘had we </a:t>
            </a:r>
            <a:r>
              <a:rPr dirty="0" sz="1450" spc="-5">
                <a:latin typeface="Times New Roman"/>
                <a:cs typeface="Times New Roman"/>
              </a:rPr>
              <a:t>not </a:t>
            </a:r>
            <a:r>
              <a:rPr dirty="0" sz="1450" spc="-10">
                <a:latin typeface="Times New Roman"/>
                <a:cs typeface="Times New Roman"/>
              </a:rPr>
              <a:t>perhaps better approach the  facts?’</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business, </a:t>
            </a:r>
            <a:r>
              <a:rPr dirty="0" sz="1450" spc="-5">
                <a:latin typeface="Times New Roman"/>
                <a:cs typeface="Times New Roman"/>
              </a:rPr>
              <a:t>I </a:t>
            </a:r>
            <a:r>
              <a:rPr dirty="0" sz="1450" spc="-10">
                <a:latin typeface="Times New Roman"/>
                <a:cs typeface="Times New Roman"/>
              </a:rPr>
              <a:t>perceive, sir!’ said the Australian. </a:t>
            </a:r>
            <a:r>
              <a:rPr dirty="0" sz="1450" spc="-25">
                <a:latin typeface="Times New Roman"/>
                <a:cs typeface="Times New Roman"/>
              </a:rPr>
              <a:t>‘Let’s </a:t>
            </a:r>
            <a:r>
              <a:rPr dirty="0" sz="1450" spc="-10">
                <a:latin typeface="Times New Roman"/>
                <a:cs typeface="Times New Roman"/>
              </a:rPr>
              <a:t>approach the  facts.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breach </a:t>
            </a:r>
            <a:r>
              <a:rPr dirty="0" sz="1450" spc="-5">
                <a:latin typeface="Times New Roman"/>
                <a:cs typeface="Times New Roman"/>
              </a:rPr>
              <a:t>of </a:t>
            </a:r>
            <a:r>
              <a:rPr dirty="0" sz="1450" spc="-10">
                <a:latin typeface="Times New Roman"/>
                <a:cs typeface="Times New Roman"/>
              </a:rPr>
              <a:t>promise</a:t>
            </a:r>
            <a:r>
              <a:rPr dirty="0" sz="1450" spc="25">
                <a:latin typeface="Times New Roman"/>
                <a:cs typeface="Times New Roman"/>
              </a:rPr>
              <a:t> </a:t>
            </a:r>
            <a:r>
              <a:rPr dirty="0" sz="1450" spc="-10">
                <a:latin typeface="Times New Roman"/>
                <a:cs typeface="Times New Roman"/>
              </a:rPr>
              <a:t>case.’</a:t>
            </a:r>
            <a:endParaRPr sz="1450">
              <a:latin typeface="Times New Roman"/>
              <a:cs typeface="Times New Roman"/>
            </a:endParaRPr>
          </a:p>
          <a:p>
            <a:pPr algn="just" marL="12700" marR="13970" indent="255904">
              <a:lnSpc>
                <a:spcPts val="1730"/>
              </a:lnSpc>
              <a:spcBef>
                <a:spcPts val="715"/>
              </a:spcBef>
            </a:pPr>
            <a:r>
              <a:rPr dirty="0" sz="1450" spc="-10">
                <a:latin typeface="Times New Roman"/>
                <a:cs typeface="Times New Roman"/>
              </a:rPr>
              <a:t>The unhappy artist was so unprepared for this view </a:t>
            </a:r>
            <a:r>
              <a:rPr dirty="0" sz="1450" spc="-5">
                <a:latin typeface="Times New Roman"/>
                <a:cs typeface="Times New Roman"/>
              </a:rPr>
              <a:t>of </a:t>
            </a:r>
            <a:r>
              <a:rPr dirty="0" sz="1450" spc="-10">
                <a:latin typeface="Times New Roman"/>
                <a:cs typeface="Times New Roman"/>
              </a:rPr>
              <a:t>his position that </a:t>
            </a:r>
            <a:r>
              <a:rPr dirty="0" sz="1450" spc="-5">
                <a:latin typeface="Times New Roman"/>
                <a:cs typeface="Times New Roman"/>
              </a:rPr>
              <a:t>he  </a:t>
            </a:r>
            <a:r>
              <a:rPr dirty="0" sz="1450" spc="-10">
                <a:latin typeface="Times New Roman"/>
                <a:cs typeface="Times New Roman"/>
              </a:rPr>
              <a:t>could scarce suppress </a:t>
            </a:r>
            <a:r>
              <a:rPr dirty="0" sz="1450" spc="-5">
                <a:latin typeface="Times New Roman"/>
                <a:cs typeface="Times New Roman"/>
              </a:rPr>
              <a:t>a</a:t>
            </a:r>
            <a:r>
              <a:rPr dirty="0" sz="1450" spc="5">
                <a:latin typeface="Times New Roman"/>
                <a:cs typeface="Times New Roman"/>
              </a:rPr>
              <a:t> </a:t>
            </a:r>
            <a:r>
              <a:rPr dirty="0" sz="1450" spc="-30">
                <a:latin typeface="Times New Roman"/>
                <a:cs typeface="Times New Roman"/>
              </a:rPr>
              <a:t>cry.</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‘Dear me,’ said Gideon, ‘they are apt to </a:t>
            </a:r>
            <a:r>
              <a:rPr dirty="0" sz="1450" spc="-5">
                <a:latin typeface="Times New Roman"/>
                <a:cs typeface="Times New Roman"/>
              </a:rPr>
              <a:t>be </a:t>
            </a:r>
            <a:r>
              <a:rPr dirty="0" sz="1450" spc="-10">
                <a:latin typeface="Times New Roman"/>
                <a:cs typeface="Times New Roman"/>
              </a:rPr>
              <a:t>very troublesome. </a:t>
            </a:r>
            <a:r>
              <a:rPr dirty="0" sz="1450" spc="-35">
                <a:latin typeface="Times New Roman"/>
                <a:cs typeface="Times New Roman"/>
              </a:rPr>
              <a:t>Tell </a:t>
            </a:r>
            <a:r>
              <a:rPr dirty="0" sz="1450" spc="-10">
                <a:latin typeface="Times New Roman"/>
                <a:cs typeface="Times New Roman"/>
              </a:rPr>
              <a:t>me  everything about it,’ </a:t>
            </a:r>
            <a:r>
              <a:rPr dirty="0" sz="1450" spc="-5">
                <a:latin typeface="Times New Roman"/>
                <a:cs typeface="Times New Roman"/>
              </a:rPr>
              <a:t>he </a:t>
            </a:r>
            <a:r>
              <a:rPr dirty="0" sz="1450" spc="-10">
                <a:latin typeface="Times New Roman"/>
                <a:cs typeface="Times New Roman"/>
              </a:rPr>
              <a:t>added kindly; ‘if </a:t>
            </a:r>
            <a:r>
              <a:rPr dirty="0" sz="1450" spc="-5">
                <a:latin typeface="Times New Roman"/>
                <a:cs typeface="Times New Roman"/>
              </a:rPr>
              <a:t>you </a:t>
            </a:r>
            <a:r>
              <a:rPr dirty="0" sz="1450" spc="-10">
                <a:latin typeface="Times New Roman"/>
                <a:cs typeface="Times New Roman"/>
              </a:rPr>
              <a:t>require my assistance, conceal  </a:t>
            </a:r>
            <a:r>
              <a:rPr dirty="0" sz="1450" spc="-5">
                <a:latin typeface="Times New Roman"/>
                <a:cs typeface="Times New Roman"/>
              </a:rPr>
              <a:t>nothing.’</a:t>
            </a:r>
            <a:endParaRPr sz="1450">
              <a:latin typeface="Times New Roman"/>
              <a:cs typeface="Times New Roman"/>
            </a:endParaRPr>
          </a:p>
          <a:p>
            <a:pPr algn="just" marL="12700" marR="10795" indent="255904">
              <a:lnSpc>
                <a:spcPts val="1730"/>
              </a:lnSpc>
              <a:spcBef>
                <a:spcPts val="785"/>
              </a:spcBef>
            </a:pPr>
            <a:r>
              <a:rPr dirty="0" sz="1450" spc="-45">
                <a:latin typeface="Times New Roman"/>
                <a:cs typeface="Times New Roman"/>
              </a:rPr>
              <a:t>‘You </a:t>
            </a:r>
            <a:r>
              <a:rPr dirty="0" sz="1450" spc="-10">
                <a:latin typeface="Times New Roman"/>
                <a:cs typeface="Times New Roman"/>
              </a:rPr>
              <a:t>tell him,’ said Michael, feeling, </a:t>
            </a:r>
            <a:r>
              <a:rPr dirty="0" sz="1450" spc="-20">
                <a:latin typeface="Times New Roman"/>
                <a:cs typeface="Times New Roman"/>
              </a:rPr>
              <a:t>apparently,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his  share. ‘My friend will tell </a:t>
            </a:r>
            <a:r>
              <a:rPr dirty="0" sz="1450" spc="-5">
                <a:latin typeface="Times New Roman"/>
                <a:cs typeface="Times New Roman"/>
              </a:rPr>
              <a:t>you </a:t>
            </a:r>
            <a:r>
              <a:rPr dirty="0" sz="1450" spc="-10">
                <a:latin typeface="Times New Roman"/>
                <a:cs typeface="Times New Roman"/>
              </a:rPr>
              <a:t>all about it,’ </a:t>
            </a:r>
            <a:r>
              <a:rPr dirty="0" sz="1450" spc="-5">
                <a:latin typeface="Times New Roman"/>
                <a:cs typeface="Times New Roman"/>
              </a:rPr>
              <a:t>he </a:t>
            </a:r>
            <a:r>
              <a:rPr dirty="0" sz="1450" spc="-10">
                <a:latin typeface="Times New Roman"/>
                <a:cs typeface="Times New Roman"/>
              </a:rPr>
              <a:t>added to Gideon, with </a:t>
            </a:r>
            <a:r>
              <a:rPr dirty="0" sz="1450" spc="-5">
                <a:latin typeface="Times New Roman"/>
                <a:cs typeface="Times New Roman"/>
              </a:rPr>
              <a:t>a </a:t>
            </a:r>
            <a:r>
              <a:rPr dirty="0" sz="1450" spc="-10">
                <a:latin typeface="Times New Roman"/>
                <a:cs typeface="Times New Roman"/>
              </a:rPr>
              <a:t>yawn.  ‘Excuse my closing my eyes </a:t>
            </a:r>
            <a:r>
              <a:rPr dirty="0" sz="1450" spc="-5">
                <a:latin typeface="Times New Roman"/>
                <a:cs typeface="Times New Roman"/>
              </a:rPr>
              <a:t>a </a:t>
            </a:r>
            <a:r>
              <a:rPr dirty="0" sz="1450" spc="-10">
                <a:latin typeface="Times New Roman"/>
                <a:cs typeface="Times New Roman"/>
              </a:rPr>
              <a:t>moment; I’ve been sitting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sick  friend.’</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Pitman gazed blankly about the room; rage and despair seethed in</a:t>
            </a:r>
            <a:r>
              <a:rPr dirty="0" sz="1450" spc="155">
                <a:latin typeface="Times New Roman"/>
                <a:cs typeface="Times New Roman"/>
              </a:rPr>
              <a:t> </a:t>
            </a:r>
            <a:r>
              <a:rPr dirty="0" sz="1450" spc="-10">
                <a:latin typeface="Times New Roman"/>
                <a:cs typeface="Times New Roman"/>
              </a:rPr>
              <a:t>his  innocent spirit; thoughts </a:t>
            </a:r>
            <a:r>
              <a:rPr dirty="0" sz="1450" spc="-5">
                <a:latin typeface="Times New Roman"/>
                <a:cs typeface="Times New Roman"/>
              </a:rPr>
              <a:t>of </a:t>
            </a:r>
            <a:r>
              <a:rPr dirty="0" sz="1450" spc="-10">
                <a:latin typeface="Times New Roman"/>
                <a:cs typeface="Times New Roman"/>
              </a:rPr>
              <a:t>flight, thoughts even </a:t>
            </a:r>
            <a:r>
              <a:rPr dirty="0" sz="1450" spc="-5">
                <a:latin typeface="Times New Roman"/>
                <a:cs typeface="Times New Roman"/>
              </a:rPr>
              <a:t>of </a:t>
            </a:r>
            <a:r>
              <a:rPr dirty="0" sz="1450" spc="-10">
                <a:latin typeface="Times New Roman"/>
                <a:cs typeface="Times New Roman"/>
              </a:rPr>
              <a:t>suicide, came and went  before</a:t>
            </a:r>
            <a:r>
              <a:rPr dirty="0" sz="1450" spc="35">
                <a:latin typeface="Times New Roman"/>
                <a:cs typeface="Times New Roman"/>
              </a:rPr>
              <a:t> </a:t>
            </a:r>
            <a:r>
              <a:rPr dirty="0" sz="1450" spc="-10">
                <a:latin typeface="Times New Roman"/>
                <a:cs typeface="Times New Roman"/>
              </a:rPr>
              <a:t>him;</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still</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barrister</a:t>
            </a:r>
            <a:r>
              <a:rPr dirty="0" sz="1450" spc="40">
                <a:latin typeface="Times New Roman"/>
                <a:cs typeface="Times New Roman"/>
              </a:rPr>
              <a:t> </a:t>
            </a:r>
            <a:r>
              <a:rPr dirty="0" sz="1450" spc="-10">
                <a:latin typeface="Times New Roman"/>
                <a:cs typeface="Times New Roman"/>
              </a:rPr>
              <a:t>patiently</a:t>
            </a:r>
            <a:r>
              <a:rPr dirty="0" sz="1450" spc="40">
                <a:latin typeface="Times New Roman"/>
                <a:cs typeface="Times New Roman"/>
              </a:rPr>
              <a:t> </a:t>
            </a:r>
            <a:r>
              <a:rPr dirty="0" sz="1450" spc="-10">
                <a:latin typeface="Times New Roman"/>
                <a:cs typeface="Times New Roman"/>
              </a:rPr>
              <a:t>waited,</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still</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artist</a:t>
            </a:r>
            <a:r>
              <a:rPr dirty="0" sz="1450" spc="40">
                <a:latin typeface="Times New Roman"/>
                <a:cs typeface="Times New Roman"/>
              </a:rPr>
              <a:t> </a:t>
            </a:r>
            <a:r>
              <a:rPr dirty="0" sz="1450" spc="-10">
                <a:latin typeface="Times New Roman"/>
                <a:cs typeface="Times New Roman"/>
              </a:rPr>
              <a:t>groped</a:t>
            </a:r>
            <a:r>
              <a:rPr dirty="0" sz="1450" spc="4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075" cy="945007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vain for any form </a:t>
            </a:r>
            <a:r>
              <a:rPr dirty="0" sz="1450" spc="-5">
                <a:latin typeface="Times New Roman"/>
                <a:cs typeface="Times New Roman"/>
              </a:rPr>
              <a:t>of </a:t>
            </a:r>
            <a:r>
              <a:rPr dirty="0" sz="1450" spc="-10">
                <a:latin typeface="Times New Roman"/>
                <a:cs typeface="Times New Roman"/>
              </a:rPr>
              <a:t>words, however</a:t>
            </a:r>
            <a:r>
              <a:rPr dirty="0" sz="1450" spc="25">
                <a:latin typeface="Times New Roman"/>
                <a:cs typeface="Times New Roman"/>
              </a:rPr>
              <a:t> </a:t>
            </a:r>
            <a:r>
              <a:rPr dirty="0" sz="1450" spc="-10">
                <a:latin typeface="Times New Roman"/>
                <a:cs typeface="Times New Roman"/>
              </a:rPr>
              <a:t>insignificant.</a:t>
            </a:r>
            <a:endParaRPr sz="1450">
              <a:latin typeface="Times New Roman"/>
              <a:cs typeface="Times New Roman"/>
            </a:endParaRPr>
          </a:p>
          <a:p>
            <a:pPr algn="just" marL="12700" marR="5715" indent="255904">
              <a:lnSpc>
                <a:spcPts val="1730"/>
              </a:lnSpc>
              <a:spcBef>
                <a:spcPts val="865"/>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breach </a:t>
            </a:r>
            <a:r>
              <a:rPr dirty="0" sz="1450" spc="-5">
                <a:latin typeface="Times New Roman"/>
                <a:cs typeface="Times New Roman"/>
              </a:rPr>
              <a:t>of </a:t>
            </a:r>
            <a:r>
              <a:rPr dirty="0" sz="1450" spc="-10">
                <a:latin typeface="Times New Roman"/>
                <a:cs typeface="Times New Roman"/>
              </a:rPr>
              <a:t>promise case,’ </a:t>
            </a:r>
            <a:r>
              <a:rPr dirty="0" sz="1450" spc="-5">
                <a:latin typeface="Times New Roman"/>
                <a:cs typeface="Times New Roman"/>
              </a:rPr>
              <a:t>he </a:t>
            </a:r>
            <a:r>
              <a:rPr dirty="0" sz="1450" spc="-10">
                <a:latin typeface="Times New Roman"/>
                <a:cs typeface="Times New Roman"/>
              </a:rPr>
              <a:t>said at last, in </a:t>
            </a:r>
            <a:r>
              <a:rPr dirty="0" sz="1450" spc="-5">
                <a:latin typeface="Times New Roman"/>
                <a:cs typeface="Times New Roman"/>
              </a:rPr>
              <a:t>a </a:t>
            </a:r>
            <a:r>
              <a:rPr dirty="0" sz="1450" spc="-10">
                <a:latin typeface="Times New Roman"/>
                <a:cs typeface="Times New Roman"/>
              </a:rPr>
              <a:t>low voice. ‘I—I am  threatened with </a:t>
            </a:r>
            <a:r>
              <a:rPr dirty="0" sz="1450" spc="-5">
                <a:latin typeface="Times New Roman"/>
                <a:cs typeface="Times New Roman"/>
              </a:rPr>
              <a:t>a </a:t>
            </a:r>
            <a:r>
              <a:rPr dirty="0" sz="1450" spc="-10">
                <a:latin typeface="Times New Roman"/>
                <a:cs typeface="Times New Roman"/>
              </a:rPr>
              <a:t>breach </a:t>
            </a:r>
            <a:r>
              <a:rPr dirty="0" sz="1450" spc="-5">
                <a:latin typeface="Times New Roman"/>
                <a:cs typeface="Times New Roman"/>
              </a:rPr>
              <a:t>of </a:t>
            </a:r>
            <a:r>
              <a:rPr dirty="0" sz="1450" spc="-10">
                <a:latin typeface="Times New Roman"/>
                <a:cs typeface="Times New Roman"/>
              </a:rPr>
              <a:t>promise case.’ Here, in desperate quest </a:t>
            </a:r>
            <a:r>
              <a:rPr dirty="0" sz="1450" spc="-5">
                <a:latin typeface="Times New Roman"/>
                <a:cs typeface="Times New Roman"/>
              </a:rPr>
              <a:t>of  </a:t>
            </a:r>
            <a:r>
              <a:rPr dirty="0" sz="1450" spc="-10">
                <a:latin typeface="Times New Roman"/>
                <a:cs typeface="Times New Roman"/>
              </a:rPr>
              <a:t>inspiration,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clutch at his beard; his fingers closed </a:t>
            </a:r>
            <a:r>
              <a:rPr dirty="0" sz="1450" spc="-5">
                <a:latin typeface="Times New Roman"/>
                <a:cs typeface="Times New Roman"/>
              </a:rPr>
              <a:t>upon </a:t>
            </a:r>
            <a:r>
              <a:rPr dirty="0" sz="1450" spc="-10">
                <a:latin typeface="Times New Roman"/>
                <a:cs typeface="Times New Roman"/>
              </a:rPr>
              <a:t>the  unfamiliar smoothness </a:t>
            </a:r>
            <a:r>
              <a:rPr dirty="0" sz="1450" spc="-5">
                <a:latin typeface="Times New Roman"/>
                <a:cs typeface="Times New Roman"/>
              </a:rPr>
              <a:t>of a </a:t>
            </a:r>
            <a:r>
              <a:rPr dirty="0" sz="1450" spc="-10">
                <a:latin typeface="Times New Roman"/>
                <a:cs typeface="Times New Roman"/>
              </a:rPr>
              <a:t>shaven chin; and with that, </a:t>
            </a:r>
            <a:r>
              <a:rPr dirty="0" sz="1450" spc="-5">
                <a:latin typeface="Times New Roman"/>
                <a:cs typeface="Times New Roman"/>
              </a:rPr>
              <a:t>hope </a:t>
            </a:r>
            <a:r>
              <a:rPr dirty="0" sz="1450" spc="-10">
                <a:latin typeface="Times New Roman"/>
                <a:cs typeface="Times New Roman"/>
              </a:rPr>
              <a:t>and courage (if  such expressions could ever have been appropriate in the case </a:t>
            </a:r>
            <a:r>
              <a:rPr dirty="0" sz="1450" spc="-5">
                <a:latin typeface="Times New Roman"/>
                <a:cs typeface="Times New Roman"/>
              </a:rPr>
              <a:t>of </a:t>
            </a:r>
            <a:r>
              <a:rPr dirty="0" sz="1450" spc="-10">
                <a:latin typeface="Times New Roman"/>
                <a:cs typeface="Times New Roman"/>
              </a:rPr>
              <a:t>Pitman)  conjointly fled. He shook Michael </a:t>
            </a:r>
            <a:r>
              <a:rPr dirty="0" sz="1450" spc="-20">
                <a:latin typeface="Times New Roman"/>
                <a:cs typeface="Times New Roman"/>
              </a:rPr>
              <a:t>roughly. </a:t>
            </a:r>
            <a:r>
              <a:rPr dirty="0" sz="1450" spc="-35">
                <a:latin typeface="Times New Roman"/>
                <a:cs typeface="Times New Roman"/>
              </a:rPr>
              <a:t>‘Wake </a:t>
            </a:r>
            <a:r>
              <a:rPr dirty="0" sz="1450" spc="-10">
                <a:latin typeface="Times New Roman"/>
                <a:cs typeface="Times New Roman"/>
              </a:rPr>
              <a:t>up!’ </a:t>
            </a:r>
            <a:r>
              <a:rPr dirty="0" sz="1450" spc="-5">
                <a:latin typeface="Times New Roman"/>
                <a:cs typeface="Times New Roman"/>
              </a:rPr>
              <a:t>he </a:t>
            </a:r>
            <a:r>
              <a:rPr dirty="0" sz="1450" spc="-10">
                <a:latin typeface="Times New Roman"/>
                <a:cs typeface="Times New Roman"/>
              </a:rPr>
              <a:t>cried, with genuine  irritation in his tones. ‘I cannot </a:t>
            </a:r>
            <a:r>
              <a:rPr dirty="0" sz="1450" spc="-5">
                <a:latin typeface="Times New Roman"/>
                <a:cs typeface="Times New Roman"/>
              </a:rPr>
              <a:t>do </a:t>
            </a:r>
            <a:r>
              <a:rPr dirty="0" sz="1450" spc="-10">
                <a:latin typeface="Times New Roman"/>
                <a:cs typeface="Times New Roman"/>
              </a:rPr>
              <a:t>it, and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can’t.’</a:t>
            </a:r>
            <a:endParaRPr sz="1450">
              <a:latin typeface="Times New Roman"/>
              <a:cs typeface="Times New Roman"/>
            </a:endParaRPr>
          </a:p>
          <a:p>
            <a:pPr algn="just" marL="12700" marR="5080" indent="255904">
              <a:lnSpc>
                <a:spcPts val="1730"/>
              </a:lnSpc>
              <a:spcBef>
                <a:spcPts val="710"/>
              </a:spcBef>
            </a:pPr>
            <a:r>
              <a:rPr dirty="0" sz="1450" spc="-45">
                <a:latin typeface="Times New Roman"/>
                <a:cs typeface="Times New Roman"/>
              </a:rPr>
              <a:t>‘You </a:t>
            </a:r>
            <a:r>
              <a:rPr dirty="0" sz="1450" spc="-10">
                <a:latin typeface="Times New Roman"/>
                <a:cs typeface="Times New Roman"/>
              </a:rPr>
              <a:t>must excuse my friend,’ said Michael; </a:t>
            </a:r>
            <a:r>
              <a:rPr dirty="0" sz="1450" spc="-25">
                <a:latin typeface="Times New Roman"/>
                <a:cs typeface="Times New Roman"/>
              </a:rPr>
              <a:t>‘he’s </a:t>
            </a:r>
            <a:r>
              <a:rPr dirty="0" sz="1450" spc="-5">
                <a:latin typeface="Times New Roman"/>
                <a:cs typeface="Times New Roman"/>
              </a:rPr>
              <a:t>no </a:t>
            </a:r>
            <a:r>
              <a:rPr dirty="0" sz="1450" spc="-10">
                <a:latin typeface="Times New Roman"/>
                <a:cs typeface="Times New Roman"/>
              </a:rPr>
              <a:t>hand as </a:t>
            </a:r>
            <a:r>
              <a:rPr dirty="0" sz="1450" spc="-5">
                <a:latin typeface="Times New Roman"/>
                <a:cs typeface="Times New Roman"/>
              </a:rPr>
              <a:t>a </a:t>
            </a:r>
            <a:r>
              <a:rPr dirty="0" sz="1450" spc="-10">
                <a:latin typeface="Times New Roman"/>
                <a:cs typeface="Times New Roman"/>
              </a:rPr>
              <a:t>narrator </a:t>
            </a:r>
            <a:r>
              <a:rPr dirty="0" sz="1450" spc="-5">
                <a:latin typeface="Times New Roman"/>
                <a:cs typeface="Times New Roman"/>
              </a:rPr>
              <a:t>of  </a:t>
            </a:r>
            <a:r>
              <a:rPr dirty="0" sz="1450" spc="-10">
                <a:latin typeface="Times New Roman"/>
                <a:cs typeface="Times New Roman"/>
              </a:rPr>
              <a:t>stirring incident. The case is simple,’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‘My friend 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very  strong passions, and accustomed to </a:t>
            </a:r>
            <a:r>
              <a:rPr dirty="0" sz="1450" spc="-5">
                <a:latin typeface="Times New Roman"/>
                <a:cs typeface="Times New Roman"/>
              </a:rPr>
              <a:t>a </a:t>
            </a:r>
            <a:r>
              <a:rPr dirty="0" sz="1450" spc="-10">
                <a:latin typeface="Times New Roman"/>
                <a:cs typeface="Times New Roman"/>
              </a:rPr>
              <a:t>simple, patriarchal style </a:t>
            </a:r>
            <a:r>
              <a:rPr dirty="0" sz="1450" spc="-5">
                <a:latin typeface="Times New Roman"/>
                <a:cs typeface="Times New Roman"/>
              </a:rPr>
              <a:t>of </a:t>
            </a:r>
            <a:r>
              <a:rPr dirty="0" sz="1450" spc="-10">
                <a:latin typeface="Times New Roman"/>
                <a:cs typeface="Times New Roman"/>
              </a:rPr>
              <a:t>life. </a:t>
            </a:r>
            <a:r>
              <a:rPr dirty="0" sz="1450" spc="-60">
                <a:latin typeface="Times New Roman"/>
                <a:cs typeface="Times New Roman"/>
              </a:rPr>
              <a:t>You </a:t>
            </a:r>
            <a:r>
              <a:rPr dirty="0" sz="1450" spc="-10">
                <a:latin typeface="Times New Roman"/>
                <a:cs typeface="Times New Roman"/>
              </a:rPr>
              <a:t>see  the thing from here: unfortunate visit to Europe, followed </a:t>
            </a:r>
            <a:r>
              <a:rPr dirty="0" sz="1450" spc="-5">
                <a:latin typeface="Times New Roman"/>
                <a:cs typeface="Times New Roman"/>
              </a:rPr>
              <a:t>by </a:t>
            </a:r>
            <a:r>
              <a:rPr dirty="0" sz="1450" spc="-10">
                <a:latin typeface="Times New Roman"/>
                <a:cs typeface="Times New Roman"/>
              </a:rPr>
              <a:t>unfortunate  acquaintance with sham foreign count, who has </a:t>
            </a:r>
            <a:r>
              <a:rPr dirty="0" sz="1450" spc="-5">
                <a:latin typeface="Times New Roman"/>
                <a:cs typeface="Times New Roman"/>
              </a:rPr>
              <a:t>a </a:t>
            </a:r>
            <a:r>
              <a:rPr dirty="0" sz="1450" spc="-10">
                <a:latin typeface="Times New Roman"/>
                <a:cs typeface="Times New Roman"/>
              </a:rPr>
              <a:t>lovely </a:t>
            </a:r>
            <a:r>
              <a:rPr dirty="0" sz="1450" spc="-15">
                <a:latin typeface="Times New Roman"/>
                <a:cs typeface="Times New Roman"/>
              </a:rPr>
              <a:t>daughter. </a:t>
            </a:r>
            <a:r>
              <a:rPr dirty="0" sz="1450" spc="-10">
                <a:latin typeface="Times New Roman"/>
                <a:cs typeface="Times New Roman"/>
              </a:rPr>
              <a:t>Mr Thomas  was quite carried away; </a:t>
            </a:r>
            <a:r>
              <a:rPr dirty="0" sz="1450" spc="-5">
                <a:latin typeface="Times New Roman"/>
                <a:cs typeface="Times New Roman"/>
              </a:rPr>
              <a:t>he </a:t>
            </a:r>
            <a:r>
              <a:rPr dirty="0" sz="1450" spc="-10">
                <a:latin typeface="Times New Roman"/>
                <a:cs typeface="Times New Roman"/>
              </a:rPr>
              <a:t>proposed, </a:t>
            </a:r>
            <a:r>
              <a:rPr dirty="0" sz="1450" spc="-5">
                <a:latin typeface="Times New Roman"/>
                <a:cs typeface="Times New Roman"/>
              </a:rPr>
              <a:t>he </a:t>
            </a:r>
            <a:r>
              <a:rPr dirty="0" sz="1450" spc="-10">
                <a:latin typeface="Times New Roman"/>
                <a:cs typeface="Times New Roman"/>
              </a:rPr>
              <a:t>was accepted, and </a:t>
            </a:r>
            <a:r>
              <a:rPr dirty="0" sz="1450" spc="-5">
                <a:latin typeface="Times New Roman"/>
                <a:cs typeface="Times New Roman"/>
              </a:rPr>
              <a:t>he </a:t>
            </a:r>
            <a:r>
              <a:rPr dirty="0" sz="1450" spc="-10">
                <a:latin typeface="Times New Roman"/>
                <a:cs typeface="Times New Roman"/>
              </a:rPr>
              <a:t>wrote—wrote in  </a:t>
            </a:r>
            <a:r>
              <a:rPr dirty="0" sz="1450" spc="-5">
                <a:latin typeface="Times New Roman"/>
                <a:cs typeface="Times New Roman"/>
              </a:rPr>
              <a:t>a </a:t>
            </a:r>
            <a:r>
              <a:rPr dirty="0" sz="1450" spc="-10">
                <a:latin typeface="Times New Roman"/>
                <a:cs typeface="Times New Roman"/>
              </a:rPr>
              <a:t>style which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must regret </a:t>
            </a:r>
            <a:r>
              <a:rPr dirty="0" sz="1450" spc="-25">
                <a:latin typeface="Times New Roman"/>
                <a:cs typeface="Times New Roman"/>
              </a:rPr>
              <a:t>today. </a:t>
            </a:r>
            <a:r>
              <a:rPr dirty="0" sz="1450" spc="-10">
                <a:latin typeface="Times New Roman"/>
                <a:cs typeface="Times New Roman"/>
              </a:rPr>
              <a:t>If these letters are produced in  court, </a:t>
            </a:r>
            <a:r>
              <a:rPr dirty="0" sz="1450" spc="-25">
                <a:latin typeface="Times New Roman"/>
                <a:cs typeface="Times New Roman"/>
              </a:rPr>
              <a:t>sir, </a:t>
            </a:r>
            <a:r>
              <a:rPr dirty="0" sz="1450" spc="-10">
                <a:latin typeface="Times New Roman"/>
                <a:cs typeface="Times New Roman"/>
              </a:rPr>
              <a:t>Mr </a:t>
            </a:r>
            <a:r>
              <a:rPr dirty="0" sz="1450" spc="-20">
                <a:latin typeface="Times New Roman"/>
                <a:cs typeface="Times New Roman"/>
              </a:rPr>
              <a:t>Thomas’s </a:t>
            </a:r>
            <a:r>
              <a:rPr dirty="0" sz="1450" spc="-10">
                <a:latin typeface="Times New Roman"/>
                <a:cs typeface="Times New Roman"/>
              </a:rPr>
              <a:t>character is</a:t>
            </a:r>
            <a:r>
              <a:rPr dirty="0" sz="1450" spc="40">
                <a:latin typeface="Times New Roman"/>
                <a:cs typeface="Times New Roman"/>
              </a:rPr>
              <a:t> </a:t>
            </a:r>
            <a:r>
              <a:rPr dirty="0" sz="1450" spc="-5">
                <a:latin typeface="Times New Roman"/>
                <a:cs typeface="Times New Roman"/>
              </a:rPr>
              <a:t>gone.’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to understand—’ began</a:t>
            </a:r>
            <a:r>
              <a:rPr dirty="0" sz="1450" spc="-10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12700" marR="13335" indent="255904">
              <a:lnSpc>
                <a:spcPts val="1730"/>
              </a:lnSpc>
              <a:spcBef>
                <a:spcPts val="850"/>
              </a:spcBef>
            </a:pPr>
            <a:r>
              <a:rPr dirty="0" sz="1450" spc="-10">
                <a:latin typeface="Times New Roman"/>
                <a:cs typeface="Times New Roman"/>
              </a:rPr>
              <a:t>‘My dear </a:t>
            </a:r>
            <a:r>
              <a:rPr dirty="0" sz="1450" spc="-20">
                <a:latin typeface="Times New Roman"/>
                <a:cs typeface="Times New Roman"/>
              </a:rPr>
              <a:t>sir,’ </a:t>
            </a:r>
            <a:r>
              <a:rPr dirty="0" sz="1450" spc="-10">
                <a:latin typeface="Times New Roman"/>
                <a:cs typeface="Times New Roman"/>
              </a:rPr>
              <a:t>said the Australian </a:t>
            </a:r>
            <a:r>
              <a:rPr dirty="0" sz="1450" spc="-15">
                <a:latin typeface="Times New Roman"/>
                <a:cs typeface="Times New Roman"/>
              </a:rPr>
              <a:t>emphatically, </a:t>
            </a:r>
            <a:r>
              <a:rPr dirty="0" sz="1450" spc="-10">
                <a:latin typeface="Times New Roman"/>
                <a:cs typeface="Times New Roman"/>
              </a:rPr>
              <a:t>‘it </a:t>
            </a:r>
            <a:r>
              <a:rPr dirty="0" sz="1450" spc="-15">
                <a:latin typeface="Times New Roman"/>
                <a:cs typeface="Times New Roman"/>
              </a:rPr>
              <a:t>isn’t </a:t>
            </a:r>
            <a:r>
              <a:rPr dirty="0" sz="1450" spc="-10">
                <a:latin typeface="Times New Roman"/>
                <a:cs typeface="Times New Roman"/>
              </a:rPr>
              <a:t>possible to  understand unless </a:t>
            </a:r>
            <a:r>
              <a:rPr dirty="0" sz="1450" spc="-5">
                <a:latin typeface="Times New Roman"/>
                <a:cs typeface="Times New Roman"/>
              </a:rPr>
              <a:t>you </a:t>
            </a:r>
            <a:r>
              <a:rPr dirty="0" sz="1450" spc="-10">
                <a:latin typeface="Times New Roman"/>
                <a:cs typeface="Times New Roman"/>
              </a:rPr>
              <a:t>saw</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‘That is </a:t>
            </a:r>
            <a:r>
              <a:rPr dirty="0" sz="1450" spc="-5">
                <a:latin typeface="Times New Roman"/>
                <a:cs typeface="Times New Roman"/>
              </a:rPr>
              <a:t>a </a:t>
            </a:r>
            <a:r>
              <a:rPr dirty="0" sz="1450" spc="-10">
                <a:latin typeface="Times New Roman"/>
                <a:cs typeface="Times New Roman"/>
              </a:rPr>
              <a:t>painful circumstance,’ said Gideon; </a:t>
            </a:r>
            <a:r>
              <a:rPr dirty="0" sz="1450" spc="-5">
                <a:latin typeface="Times New Roman"/>
                <a:cs typeface="Times New Roman"/>
              </a:rPr>
              <a:t>he </a:t>
            </a:r>
            <a:r>
              <a:rPr dirty="0" sz="1450" spc="-10">
                <a:latin typeface="Times New Roman"/>
                <a:cs typeface="Times New Roman"/>
              </a:rPr>
              <a:t>glanced pityingly in the  direction </a:t>
            </a:r>
            <a:r>
              <a:rPr dirty="0" sz="1450" spc="-5">
                <a:latin typeface="Times New Roman"/>
                <a:cs typeface="Times New Roman"/>
              </a:rPr>
              <a:t>of </a:t>
            </a:r>
            <a:r>
              <a:rPr dirty="0" sz="1450" spc="-10">
                <a:latin typeface="Times New Roman"/>
                <a:cs typeface="Times New Roman"/>
              </a:rPr>
              <a:t>the culprit, and, observing </a:t>
            </a:r>
            <a:r>
              <a:rPr dirty="0" sz="1450" spc="-5">
                <a:latin typeface="Times New Roman"/>
                <a:cs typeface="Times New Roman"/>
              </a:rPr>
              <a:t>on </a:t>
            </a:r>
            <a:r>
              <a:rPr dirty="0" sz="1450" spc="-10">
                <a:latin typeface="Times New Roman"/>
                <a:cs typeface="Times New Roman"/>
              </a:rPr>
              <a:t>his countenance every mark </a:t>
            </a:r>
            <a:r>
              <a:rPr dirty="0" sz="1450" spc="-5">
                <a:latin typeface="Times New Roman"/>
                <a:cs typeface="Times New Roman"/>
              </a:rPr>
              <a:t>of  </a:t>
            </a:r>
            <a:r>
              <a:rPr dirty="0" sz="1450" spc="-10">
                <a:latin typeface="Times New Roman"/>
                <a:cs typeface="Times New Roman"/>
              </a:rPr>
              <a:t>confusion, pityingly withdrew his</a:t>
            </a:r>
            <a:r>
              <a:rPr dirty="0" sz="1450" spc="1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‘And that would </a:t>
            </a:r>
            <a:r>
              <a:rPr dirty="0" sz="1450" spc="-5">
                <a:latin typeface="Times New Roman"/>
                <a:cs typeface="Times New Roman"/>
              </a:rPr>
              <a:t>be nothing,’ </a:t>
            </a:r>
            <a:r>
              <a:rPr dirty="0" sz="1450" spc="-10">
                <a:latin typeface="Times New Roman"/>
                <a:cs typeface="Times New Roman"/>
              </a:rPr>
              <a:t>continued Mr Dickson </a:t>
            </a:r>
            <a:r>
              <a:rPr dirty="0" sz="1450" spc="-20">
                <a:latin typeface="Times New Roman"/>
                <a:cs typeface="Times New Roman"/>
              </a:rPr>
              <a:t>sternly, </a:t>
            </a:r>
            <a:r>
              <a:rPr dirty="0" sz="1450" spc="-5">
                <a:latin typeface="Times New Roman"/>
                <a:cs typeface="Times New Roman"/>
              </a:rPr>
              <a:t>‘but I </a:t>
            </a:r>
            <a:r>
              <a:rPr dirty="0" sz="1450" spc="-10">
                <a:latin typeface="Times New Roman"/>
                <a:cs typeface="Times New Roman"/>
              </a:rPr>
              <a:t>wish—I  wish from my heart,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could say that Mr </a:t>
            </a:r>
            <a:r>
              <a:rPr dirty="0" sz="1450" spc="-20">
                <a:latin typeface="Times New Roman"/>
                <a:cs typeface="Times New Roman"/>
              </a:rPr>
              <a:t>Thomas’s </a:t>
            </a:r>
            <a:r>
              <a:rPr dirty="0" sz="1450" spc="-10">
                <a:latin typeface="Times New Roman"/>
                <a:cs typeface="Times New Roman"/>
              </a:rPr>
              <a:t>hands were clean. He  has </a:t>
            </a:r>
            <a:r>
              <a:rPr dirty="0" sz="1450" spc="-5">
                <a:latin typeface="Times New Roman"/>
                <a:cs typeface="Times New Roman"/>
              </a:rPr>
              <a:t>no </a:t>
            </a:r>
            <a:r>
              <a:rPr dirty="0" sz="1450" spc="-10">
                <a:latin typeface="Times New Roman"/>
                <a:cs typeface="Times New Roman"/>
              </a:rPr>
              <a:t>excuse; for </a:t>
            </a:r>
            <a:r>
              <a:rPr dirty="0" sz="1450" spc="-5">
                <a:latin typeface="Times New Roman"/>
                <a:cs typeface="Times New Roman"/>
              </a:rPr>
              <a:t>he </a:t>
            </a:r>
            <a:r>
              <a:rPr dirty="0" sz="1450" spc="-10">
                <a:latin typeface="Times New Roman"/>
                <a:cs typeface="Times New Roman"/>
              </a:rPr>
              <a:t>was engaged at the time—and is still engaged—to the  belle </a:t>
            </a:r>
            <a:r>
              <a:rPr dirty="0" sz="1450" spc="-5">
                <a:latin typeface="Times New Roman"/>
                <a:cs typeface="Times New Roman"/>
              </a:rPr>
              <a:t>of </a:t>
            </a:r>
            <a:r>
              <a:rPr dirty="0" sz="1450" spc="-10">
                <a:latin typeface="Times New Roman"/>
                <a:cs typeface="Times New Roman"/>
              </a:rPr>
              <a:t>Constantinople, Ga. My </a:t>
            </a:r>
            <a:r>
              <a:rPr dirty="0" sz="1450" spc="-20">
                <a:latin typeface="Times New Roman"/>
                <a:cs typeface="Times New Roman"/>
              </a:rPr>
              <a:t>friend’s </a:t>
            </a:r>
            <a:r>
              <a:rPr dirty="0" sz="1450" spc="-10">
                <a:latin typeface="Times New Roman"/>
                <a:cs typeface="Times New Roman"/>
              </a:rPr>
              <a:t>conduct was unworthy </a:t>
            </a:r>
            <a:r>
              <a:rPr dirty="0" sz="1450" spc="-5">
                <a:latin typeface="Times New Roman"/>
                <a:cs typeface="Times New Roman"/>
              </a:rPr>
              <a:t>of </a:t>
            </a:r>
            <a:r>
              <a:rPr dirty="0" sz="1450" spc="-10">
                <a:latin typeface="Times New Roman"/>
                <a:cs typeface="Times New Roman"/>
              </a:rPr>
              <a:t>the brutes  that perish.’</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‘Ga.?’ repeated Gideon</a:t>
            </a:r>
            <a:r>
              <a:rPr dirty="0" sz="1450" spc="-105">
                <a:latin typeface="Times New Roman"/>
                <a:cs typeface="Times New Roman"/>
              </a:rPr>
              <a:t> </a:t>
            </a:r>
            <a:r>
              <a:rPr dirty="0" sz="1450" spc="-15">
                <a:latin typeface="Times New Roman"/>
                <a:cs typeface="Times New Roman"/>
              </a:rPr>
              <a:t>enquiringly.</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‘A contraction in current use,’ said Michael. ‘Ga. for </a:t>
            </a:r>
            <a:r>
              <a:rPr dirty="0" sz="1450" spc="-15">
                <a:latin typeface="Times New Roman"/>
                <a:cs typeface="Times New Roman"/>
              </a:rPr>
              <a:t>Georgia, </a:t>
            </a:r>
            <a:r>
              <a:rPr dirty="0" sz="1450" spc="-10">
                <a:latin typeface="Times New Roman"/>
                <a:cs typeface="Times New Roman"/>
              </a:rPr>
              <a:t>in The same  way as Co. for</a:t>
            </a:r>
            <a:r>
              <a:rPr dirty="0" sz="1450" spc="5">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was aware it was sometimes so written,’ returned the </a:t>
            </a:r>
            <a:r>
              <a:rPr dirty="0" sz="1450" spc="-15">
                <a:latin typeface="Times New Roman"/>
                <a:cs typeface="Times New Roman"/>
              </a:rPr>
              <a:t>barrister, </a:t>
            </a:r>
            <a:r>
              <a:rPr dirty="0" sz="1450" spc="-5">
                <a:latin typeface="Times New Roman"/>
                <a:cs typeface="Times New Roman"/>
              </a:rPr>
              <a:t>‘but not  </a:t>
            </a:r>
            <a:r>
              <a:rPr dirty="0" sz="1450" spc="-10">
                <a:latin typeface="Times New Roman"/>
                <a:cs typeface="Times New Roman"/>
              </a:rPr>
              <a:t>that it was so</a:t>
            </a:r>
            <a:r>
              <a:rPr dirty="0" sz="1450" spc="5">
                <a:latin typeface="Times New Roman"/>
                <a:cs typeface="Times New Roman"/>
              </a:rPr>
              <a:t> </a:t>
            </a:r>
            <a:r>
              <a:rPr dirty="0" sz="1450" spc="-10">
                <a:latin typeface="Times New Roman"/>
                <a:cs typeface="Times New Roman"/>
              </a:rPr>
              <a:t>pronounced.’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‘Fact,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said Michael. </a:t>
            </a:r>
            <a:r>
              <a:rPr dirty="0" sz="1450" spc="-45">
                <a:latin typeface="Times New Roman"/>
                <a:cs typeface="Times New Roman"/>
              </a:rPr>
              <a:t>‘You </a:t>
            </a:r>
            <a:r>
              <a:rPr dirty="0" sz="1450" spc="-10">
                <a:latin typeface="Times New Roman"/>
                <a:cs typeface="Times New Roman"/>
              </a:rPr>
              <a:t>now see for yourself, </a:t>
            </a:r>
            <a:r>
              <a:rPr dirty="0" sz="1450" spc="-25">
                <a:latin typeface="Times New Roman"/>
                <a:cs typeface="Times New Roman"/>
              </a:rPr>
              <a:t>sir, </a:t>
            </a:r>
            <a:r>
              <a:rPr dirty="0" sz="1450" spc="-10">
                <a:latin typeface="Times New Roman"/>
                <a:cs typeface="Times New Roman"/>
              </a:rPr>
              <a:t>that if  this unhappy person is to </a:t>
            </a:r>
            <a:r>
              <a:rPr dirty="0" sz="1450" spc="-5">
                <a:latin typeface="Times New Roman"/>
                <a:cs typeface="Times New Roman"/>
              </a:rPr>
              <a:t>be </a:t>
            </a:r>
            <a:r>
              <a:rPr dirty="0" sz="1450" spc="-10">
                <a:latin typeface="Times New Roman"/>
                <a:cs typeface="Times New Roman"/>
              </a:rPr>
              <a:t>saved, some devilish sharp practice will </a:t>
            </a:r>
            <a:r>
              <a:rPr dirty="0" sz="1450" spc="-5">
                <a:latin typeface="Times New Roman"/>
                <a:cs typeface="Times New Roman"/>
              </a:rPr>
              <a:t>be  </a:t>
            </a:r>
            <a:r>
              <a:rPr dirty="0" sz="1450" spc="-10">
                <a:latin typeface="Times New Roman"/>
                <a:cs typeface="Times New Roman"/>
              </a:rPr>
              <a:t>needed. </a:t>
            </a:r>
            <a:r>
              <a:rPr dirty="0" sz="1450" spc="-20">
                <a:latin typeface="Times New Roman"/>
                <a:cs typeface="Times New Roman"/>
              </a:rPr>
              <a:t>There’s </a:t>
            </a:r>
            <a:r>
              <a:rPr dirty="0" sz="1450" spc="-25">
                <a:latin typeface="Times New Roman"/>
                <a:cs typeface="Times New Roman"/>
              </a:rPr>
              <a:t>money,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desire to spare it. Mr Thomas could write </a:t>
            </a:r>
            <a:r>
              <a:rPr dirty="0" sz="1450" spc="-5">
                <a:latin typeface="Times New Roman"/>
                <a:cs typeface="Times New Roman"/>
              </a:rPr>
              <a:t>a  </a:t>
            </a:r>
            <a:r>
              <a:rPr dirty="0" sz="1450" spc="-10">
                <a:latin typeface="Times New Roman"/>
                <a:cs typeface="Times New Roman"/>
              </a:rPr>
              <a:t>cheque tomorrow for </a:t>
            </a:r>
            <a:r>
              <a:rPr dirty="0" sz="1450" spc="-5">
                <a:latin typeface="Times New Roman"/>
                <a:cs typeface="Times New Roman"/>
              </a:rPr>
              <a:t>a </a:t>
            </a:r>
            <a:r>
              <a:rPr dirty="0" sz="1450" spc="-10">
                <a:latin typeface="Times New Roman"/>
                <a:cs typeface="Times New Roman"/>
              </a:rPr>
              <a:t>hundred thousand. And, Mr Forsyth, </a:t>
            </a:r>
            <a:r>
              <a:rPr dirty="0" sz="1450" spc="-20">
                <a:latin typeface="Times New Roman"/>
                <a:cs typeface="Times New Roman"/>
              </a:rPr>
              <a:t>there’s </a:t>
            </a:r>
            <a:r>
              <a:rPr dirty="0" sz="1450" spc="-10">
                <a:latin typeface="Times New Roman"/>
                <a:cs typeface="Times New Roman"/>
              </a:rPr>
              <a:t>better than  </a:t>
            </a:r>
            <a:r>
              <a:rPr dirty="0" sz="1450" spc="-25">
                <a:latin typeface="Times New Roman"/>
                <a:cs typeface="Times New Roman"/>
              </a:rPr>
              <a:t>money. </a:t>
            </a:r>
            <a:r>
              <a:rPr dirty="0" sz="1450" spc="-10">
                <a:latin typeface="Times New Roman"/>
                <a:cs typeface="Times New Roman"/>
              </a:rPr>
              <a:t>The foreign count—Count </a:t>
            </a:r>
            <a:r>
              <a:rPr dirty="0" sz="1450" spc="-35">
                <a:latin typeface="Times New Roman"/>
                <a:cs typeface="Times New Roman"/>
              </a:rPr>
              <a:t>Tarnow, </a:t>
            </a:r>
            <a:r>
              <a:rPr dirty="0" sz="1450" spc="-5">
                <a:latin typeface="Times New Roman"/>
                <a:cs typeface="Times New Roman"/>
              </a:rPr>
              <a:t>he </a:t>
            </a:r>
            <a:r>
              <a:rPr dirty="0" sz="1450" spc="-10">
                <a:latin typeface="Times New Roman"/>
                <a:cs typeface="Times New Roman"/>
              </a:rPr>
              <a:t>calls himself—was formerly </a:t>
            </a:r>
            <a:r>
              <a:rPr dirty="0" sz="1450" spc="-5">
                <a:latin typeface="Times New Roman"/>
                <a:cs typeface="Times New Roman"/>
              </a:rPr>
              <a:t>a  </a:t>
            </a:r>
            <a:r>
              <a:rPr dirty="0" sz="1450" spc="-10">
                <a:latin typeface="Times New Roman"/>
                <a:cs typeface="Times New Roman"/>
              </a:rPr>
              <a:t>tobacconist</a:t>
            </a:r>
            <a:r>
              <a:rPr dirty="0" sz="1450" spc="150">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15">
                <a:latin typeface="Times New Roman"/>
                <a:cs typeface="Times New Roman"/>
              </a:rPr>
              <a:t>Bayswater,</a:t>
            </a:r>
            <a:r>
              <a:rPr dirty="0" sz="1450" spc="15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passed</a:t>
            </a:r>
            <a:r>
              <a:rPr dirty="0" sz="1450" spc="155">
                <a:latin typeface="Times New Roman"/>
                <a:cs typeface="Times New Roman"/>
              </a:rPr>
              <a:t> </a:t>
            </a:r>
            <a:r>
              <a:rPr dirty="0" sz="1450" spc="-10">
                <a:latin typeface="Times New Roman"/>
                <a:cs typeface="Times New Roman"/>
              </a:rPr>
              <a:t>under</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humble</a:t>
            </a:r>
            <a:r>
              <a:rPr dirty="0" sz="1450" spc="150">
                <a:latin typeface="Times New Roman"/>
                <a:cs typeface="Times New Roman"/>
              </a:rPr>
              <a:t> </a:t>
            </a:r>
            <a:r>
              <a:rPr dirty="0" sz="1450" spc="-5">
                <a:latin typeface="Times New Roman"/>
                <a:cs typeface="Times New Roman"/>
              </a:rPr>
              <a:t>but</a:t>
            </a:r>
            <a:r>
              <a:rPr dirty="0" sz="1450" spc="155">
                <a:latin typeface="Times New Roman"/>
                <a:cs typeface="Times New Roman"/>
              </a:rPr>
              <a:t> </a:t>
            </a:r>
            <a:r>
              <a:rPr dirty="0" sz="1450" spc="-10">
                <a:latin typeface="Times New Roman"/>
                <a:cs typeface="Times New Roman"/>
              </a:rPr>
              <a:t>expressive</a:t>
            </a:r>
            <a:r>
              <a:rPr dirty="0" sz="1450" spc="155">
                <a:latin typeface="Times New Roman"/>
                <a:cs typeface="Times New Roman"/>
              </a:rPr>
              <a:t> </a:t>
            </a:r>
            <a:r>
              <a:rPr dirty="0" sz="1450" spc="-10">
                <a:latin typeface="Times New Roman"/>
                <a:cs typeface="Times New Roman"/>
              </a:rPr>
              <a:t>name</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272270"/>
          </a:xfrm>
          <a:prstGeom prst="rect">
            <a:avLst/>
          </a:prstGeom>
        </p:spPr>
        <p:txBody>
          <a:bodyPr wrap="square" lIns="0" tIns="19685" rIns="0" bIns="0" rtlCol="0" vert="horz">
            <a:spAutoFit/>
          </a:bodyPr>
          <a:lstStyle/>
          <a:p>
            <a:pPr algn="just" marL="12700" marR="13335">
              <a:lnSpc>
                <a:spcPts val="1730"/>
              </a:lnSpc>
              <a:spcBef>
                <a:spcPts val="155"/>
              </a:spcBef>
            </a:pPr>
            <a:r>
              <a:rPr dirty="0" sz="1450" spc="-10">
                <a:latin typeface="Times New Roman"/>
                <a:cs typeface="Times New Roman"/>
              </a:rPr>
              <a:t>might </a:t>
            </a:r>
            <a:r>
              <a:rPr dirty="0" sz="1450" spc="-5">
                <a:latin typeface="Times New Roman"/>
                <a:cs typeface="Times New Roman"/>
              </a:rPr>
              <a:t>be a </a:t>
            </a:r>
            <a:r>
              <a:rPr dirty="0" sz="1450" spc="-10">
                <a:latin typeface="Times New Roman"/>
                <a:cs typeface="Times New Roman"/>
              </a:rPr>
              <a:t>free man, Julia. And </a:t>
            </a:r>
            <a:r>
              <a:rPr dirty="0" sz="1450" spc="-5">
                <a:latin typeface="Times New Roman"/>
                <a:cs typeface="Times New Roman"/>
              </a:rPr>
              <a:t>I </a:t>
            </a:r>
            <a:r>
              <a:rPr dirty="0" sz="1450" spc="-10">
                <a:latin typeface="Times New Roman"/>
                <a:cs typeface="Times New Roman"/>
              </a:rPr>
              <a:t>could so easily support myself </a:t>
            </a:r>
            <a:r>
              <a:rPr dirty="0" sz="1450" spc="-5">
                <a:latin typeface="Times New Roman"/>
                <a:cs typeface="Times New Roman"/>
              </a:rPr>
              <a:t>by </a:t>
            </a:r>
            <a:r>
              <a:rPr dirty="0" sz="1450" spc="-10">
                <a:latin typeface="Times New Roman"/>
                <a:cs typeface="Times New Roman"/>
              </a:rPr>
              <a:t>giving  lectures.’</a:t>
            </a:r>
            <a:endParaRPr sz="1450">
              <a:latin typeface="Times New Roman"/>
              <a:cs typeface="Times New Roman"/>
            </a:endParaRPr>
          </a:p>
          <a:p>
            <a:pPr algn="just" marL="12700" marR="7620" indent="255904">
              <a:lnSpc>
                <a:spcPts val="1730"/>
              </a:lnSpc>
              <a:spcBef>
                <a:spcPts val="785"/>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could,’ said she; ‘and </a:t>
            </a:r>
            <a:r>
              <a:rPr dirty="0" sz="1450" spc="-5">
                <a:latin typeface="Times New Roman"/>
                <a:cs typeface="Times New Roman"/>
              </a:rPr>
              <a:t>I </a:t>
            </a:r>
            <a:r>
              <a:rPr dirty="0" sz="1450" spc="-10">
                <a:latin typeface="Times New Roman"/>
                <a:cs typeface="Times New Roman"/>
              </a:rPr>
              <a:t>think it </a:t>
            </a:r>
            <a:r>
              <a:rPr dirty="0" sz="1450" spc="-5">
                <a:latin typeface="Times New Roman"/>
                <a:cs typeface="Times New Roman"/>
              </a:rPr>
              <a:t>one of </a:t>
            </a:r>
            <a:r>
              <a:rPr dirty="0" sz="1450" spc="-10">
                <a:latin typeface="Times New Roman"/>
                <a:cs typeface="Times New Roman"/>
              </a:rPr>
              <a:t>the meanest things  </a:t>
            </a:r>
            <a:r>
              <a:rPr dirty="0" sz="1450" spc="-5">
                <a:latin typeface="Times New Roman"/>
                <a:cs typeface="Times New Roman"/>
              </a:rPr>
              <a:t>he </a:t>
            </a:r>
            <a:r>
              <a:rPr dirty="0" sz="1450" spc="-10">
                <a:latin typeface="Times New Roman"/>
                <a:cs typeface="Times New Roman"/>
              </a:rPr>
              <a:t>ever did to deprive </a:t>
            </a:r>
            <a:r>
              <a:rPr dirty="0" sz="1450" spc="-5">
                <a:latin typeface="Times New Roman"/>
                <a:cs typeface="Times New Roman"/>
              </a:rPr>
              <a:t>you of </a:t>
            </a:r>
            <a:r>
              <a:rPr dirty="0" sz="1450" spc="-10">
                <a:latin typeface="Times New Roman"/>
                <a:cs typeface="Times New Roman"/>
              </a:rPr>
              <a:t>that amusement. There were those nice people at  the Isle </a:t>
            </a:r>
            <a:r>
              <a:rPr dirty="0" sz="1450" spc="-5">
                <a:latin typeface="Times New Roman"/>
                <a:cs typeface="Times New Roman"/>
              </a:rPr>
              <a:t>of </a:t>
            </a:r>
            <a:r>
              <a:rPr dirty="0" sz="1450" spc="-10">
                <a:latin typeface="Times New Roman"/>
                <a:cs typeface="Times New Roman"/>
              </a:rPr>
              <a:t>Cats </a:t>
            </a:r>
            <a:r>
              <a:rPr dirty="0" sz="1450" spc="-15">
                <a:latin typeface="Times New Roman"/>
                <a:cs typeface="Times New Roman"/>
              </a:rPr>
              <a:t>(wasn’t </a:t>
            </a:r>
            <a:r>
              <a:rPr dirty="0" sz="1450" spc="-10">
                <a:latin typeface="Times New Roman"/>
                <a:cs typeface="Times New Roman"/>
              </a:rPr>
              <a:t>it?) who wrote and asked </a:t>
            </a:r>
            <a:r>
              <a:rPr dirty="0" sz="1450" spc="-5">
                <a:latin typeface="Times New Roman"/>
                <a:cs typeface="Times New Roman"/>
              </a:rPr>
              <a:t>you </a:t>
            </a:r>
            <a:r>
              <a:rPr dirty="0" sz="1450" spc="-10">
                <a:latin typeface="Times New Roman"/>
                <a:cs typeface="Times New Roman"/>
              </a:rPr>
              <a:t>so very kindly to give  them an address. </a:t>
            </a:r>
            <a:r>
              <a:rPr dirty="0" sz="1450" spc="-5">
                <a:latin typeface="Times New Roman"/>
                <a:cs typeface="Times New Roman"/>
              </a:rPr>
              <a:t>I </a:t>
            </a:r>
            <a:r>
              <a:rPr dirty="0" sz="1450" spc="-10">
                <a:latin typeface="Times New Roman"/>
                <a:cs typeface="Times New Roman"/>
              </a:rPr>
              <a:t>did think </a:t>
            </a:r>
            <a:r>
              <a:rPr dirty="0" sz="1450" spc="-5">
                <a:latin typeface="Times New Roman"/>
                <a:cs typeface="Times New Roman"/>
              </a:rPr>
              <a:t>he </a:t>
            </a:r>
            <a:r>
              <a:rPr dirty="0" sz="1450" spc="-10">
                <a:latin typeface="Times New Roman"/>
                <a:cs typeface="Times New Roman"/>
              </a:rPr>
              <a:t>might have let </a:t>
            </a:r>
            <a:r>
              <a:rPr dirty="0" sz="1450" spc="-5">
                <a:latin typeface="Times New Roman"/>
                <a:cs typeface="Times New Roman"/>
              </a:rPr>
              <a:t>you go </a:t>
            </a:r>
            <a:r>
              <a:rPr dirty="0" sz="1450" spc="-10">
                <a:latin typeface="Times New Roman"/>
                <a:cs typeface="Times New Roman"/>
              </a:rPr>
              <a:t>to the Isle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Cats.’</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‘He 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no </a:t>
            </a:r>
            <a:r>
              <a:rPr dirty="0" sz="1450" spc="-10">
                <a:latin typeface="Times New Roman"/>
                <a:cs typeface="Times New Roman"/>
              </a:rPr>
              <a:t>intelligence,’ cried Joseph. ‘He lives here literally  surrounded </a:t>
            </a:r>
            <a:r>
              <a:rPr dirty="0" sz="1450" spc="-5">
                <a:latin typeface="Times New Roman"/>
                <a:cs typeface="Times New Roman"/>
              </a:rPr>
              <a:t>by </a:t>
            </a:r>
            <a:r>
              <a:rPr dirty="0" sz="1450" spc="-10">
                <a:latin typeface="Times New Roman"/>
                <a:cs typeface="Times New Roman"/>
              </a:rPr>
              <a:t>the absorbing spectacle </a:t>
            </a:r>
            <a:r>
              <a:rPr dirty="0" sz="1450" spc="-5">
                <a:latin typeface="Times New Roman"/>
                <a:cs typeface="Times New Roman"/>
              </a:rPr>
              <a:t>of </a:t>
            </a:r>
            <a:r>
              <a:rPr dirty="0" sz="1450" spc="-10">
                <a:latin typeface="Times New Roman"/>
                <a:cs typeface="Times New Roman"/>
              </a:rPr>
              <a:t>life, and for all the </a:t>
            </a:r>
            <a:r>
              <a:rPr dirty="0" sz="1450" spc="-5">
                <a:latin typeface="Times New Roman"/>
                <a:cs typeface="Times New Roman"/>
              </a:rPr>
              <a:t>good </a:t>
            </a:r>
            <a:r>
              <a:rPr dirty="0" sz="1450" spc="-10">
                <a:latin typeface="Times New Roman"/>
                <a:cs typeface="Times New Roman"/>
              </a:rPr>
              <a:t>it does him,  </a:t>
            </a:r>
            <a:r>
              <a:rPr dirty="0" sz="1450" spc="-5">
                <a:latin typeface="Times New Roman"/>
                <a:cs typeface="Times New Roman"/>
              </a:rPr>
              <a:t>he </a:t>
            </a:r>
            <a:r>
              <a:rPr dirty="0" sz="1450" spc="-10">
                <a:latin typeface="Times New Roman"/>
                <a:cs typeface="Times New Roman"/>
              </a:rPr>
              <a:t>might just as well </a:t>
            </a:r>
            <a:r>
              <a:rPr dirty="0" sz="1450" spc="-5">
                <a:latin typeface="Times New Roman"/>
                <a:cs typeface="Times New Roman"/>
              </a:rPr>
              <a:t>be </a:t>
            </a:r>
            <a:r>
              <a:rPr dirty="0" sz="1450" spc="-10">
                <a:latin typeface="Times New Roman"/>
                <a:cs typeface="Times New Roman"/>
              </a:rPr>
              <a:t>in his coffin. Think </a:t>
            </a:r>
            <a:r>
              <a:rPr dirty="0" sz="1450" spc="-5">
                <a:latin typeface="Times New Roman"/>
                <a:cs typeface="Times New Roman"/>
              </a:rPr>
              <a:t>of </a:t>
            </a:r>
            <a:r>
              <a:rPr dirty="0" sz="1450" spc="-10">
                <a:latin typeface="Times New Roman"/>
                <a:cs typeface="Times New Roman"/>
              </a:rPr>
              <a:t>his opportunities! The heart </a:t>
            </a:r>
            <a:r>
              <a:rPr dirty="0" sz="1450" spc="-5">
                <a:latin typeface="Times New Roman"/>
                <a:cs typeface="Times New Roman"/>
              </a:rPr>
              <a:t>of  </a:t>
            </a:r>
            <a:r>
              <a:rPr dirty="0" sz="1450" spc="-10">
                <a:latin typeface="Times New Roman"/>
                <a:cs typeface="Times New Roman"/>
              </a:rPr>
              <a:t>any other </a:t>
            </a:r>
            <a:r>
              <a:rPr dirty="0" sz="1450" spc="-5">
                <a:latin typeface="Times New Roman"/>
                <a:cs typeface="Times New Roman"/>
              </a:rPr>
              <a:t>young </a:t>
            </a:r>
            <a:r>
              <a:rPr dirty="0" sz="1450" spc="-10">
                <a:latin typeface="Times New Roman"/>
                <a:cs typeface="Times New Roman"/>
              </a:rPr>
              <a:t>man would burn within him at the chance. The amount </a:t>
            </a:r>
            <a:r>
              <a:rPr dirty="0" sz="1450" spc="-5">
                <a:latin typeface="Times New Roman"/>
                <a:cs typeface="Times New Roman"/>
              </a:rPr>
              <a:t>of  </a:t>
            </a:r>
            <a:r>
              <a:rPr dirty="0" sz="1450" spc="-10">
                <a:latin typeface="Times New Roman"/>
                <a:cs typeface="Times New Roman"/>
              </a:rPr>
              <a:t>information that </a:t>
            </a:r>
            <a:r>
              <a:rPr dirty="0" sz="1450" spc="-5">
                <a:latin typeface="Times New Roman"/>
                <a:cs typeface="Times New Roman"/>
              </a:rPr>
              <a:t>I </a:t>
            </a:r>
            <a:r>
              <a:rPr dirty="0" sz="1450" spc="-10">
                <a:latin typeface="Times New Roman"/>
                <a:cs typeface="Times New Roman"/>
              </a:rPr>
              <a:t>have it in my power to </a:t>
            </a:r>
            <a:r>
              <a:rPr dirty="0" sz="1450" spc="-20">
                <a:latin typeface="Times New Roman"/>
                <a:cs typeface="Times New Roman"/>
              </a:rPr>
              <a:t>convey,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would only listen, is </a:t>
            </a:r>
            <a:r>
              <a:rPr dirty="0" sz="1450" spc="-5">
                <a:latin typeface="Times New Roman"/>
                <a:cs typeface="Times New Roman"/>
              </a:rPr>
              <a:t>a  </a:t>
            </a:r>
            <a:r>
              <a:rPr dirty="0" sz="1450" spc="-10">
                <a:latin typeface="Times New Roman"/>
                <a:cs typeface="Times New Roman"/>
              </a:rPr>
              <a:t>thing that beggars language,</a:t>
            </a:r>
            <a:r>
              <a:rPr dirty="0" sz="1450" spc="1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‘Whatever </a:t>
            </a:r>
            <a:r>
              <a:rPr dirty="0" sz="1450" spc="-5">
                <a:latin typeface="Times New Roman"/>
                <a:cs typeface="Times New Roman"/>
              </a:rPr>
              <a:t>you do, </a:t>
            </a:r>
            <a:r>
              <a:rPr dirty="0" sz="1450" spc="-10">
                <a:latin typeface="Times New Roman"/>
                <a:cs typeface="Times New Roman"/>
              </a:rPr>
              <a:t>my </a:t>
            </a:r>
            <a:r>
              <a:rPr dirty="0" sz="1450" spc="-20">
                <a:latin typeface="Times New Roman"/>
                <a:cs typeface="Times New Roman"/>
              </a:rPr>
              <a:t>dear, </a:t>
            </a:r>
            <a:r>
              <a:rPr dirty="0" sz="1450" spc="-5">
                <a:latin typeface="Times New Roman"/>
                <a:cs typeface="Times New Roman"/>
              </a:rPr>
              <a:t>you </a:t>
            </a:r>
            <a:r>
              <a:rPr dirty="0" sz="1450" spc="-15">
                <a:latin typeface="Times New Roman"/>
                <a:cs typeface="Times New Roman"/>
              </a:rPr>
              <a:t>mustn’t </a:t>
            </a:r>
            <a:r>
              <a:rPr dirty="0" sz="1450" spc="-10">
                <a:latin typeface="Times New Roman"/>
                <a:cs typeface="Times New Roman"/>
              </a:rPr>
              <a:t>excite yourself,’ said Julia; ‘for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look at all ill, the doctor will </a:t>
            </a:r>
            <a:r>
              <a:rPr dirty="0" sz="1450" spc="-5">
                <a:latin typeface="Times New Roman"/>
                <a:cs typeface="Times New Roman"/>
              </a:rPr>
              <a:t>be </a:t>
            </a:r>
            <a:r>
              <a:rPr dirty="0" sz="1450" spc="-10">
                <a:latin typeface="Times New Roman"/>
                <a:cs typeface="Times New Roman"/>
              </a:rPr>
              <a:t>sent</a:t>
            </a:r>
            <a:r>
              <a:rPr dirty="0" sz="1450" spc="70">
                <a:latin typeface="Times New Roman"/>
                <a:cs typeface="Times New Roman"/>
              </a:rPr>
              <a:t> </a:t>
            </a:r>
            <a:r>
              <a:rPr dirty="0" sz="1450" spc="-25">
                <a:latin typeface="Times New Roman"/>
                <a:cs typeface="Times New Roman"/>
              </a:rPr>
              <a:t>for.’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‘That is very true,’ returned the old man </a:t>
            </a:r>
            <a:r>
              <a:rPr dirty="0" sz="1450" spc="-20">
                <a:latin typeface="Times New Roman"/>
                <a:cs typeface="Times New Roman"/>
              </a:rPr>
              <a:t>humbly, </a:t>
            </a:r>
            <a:r>
              <a:rPr dirty="0" sz="1450" spc="-10">
                <a:latin typeface="Times New Roman"/>
                <a:cs typeface="Times New Roman"/>
              </a:rPr>
              <a:t>‘I will compose myself  with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study.’ </a:t>
            </a:r>
            <a:r>
              <a:rPr dirty="0" sz="1450" spc="-10">
                <a:latin typeface="Times New Roman"/>
                <a:cs typeface="Times New Roman"/>
              </a:rPr>
              <a:t>He thumbed his gallery </a:t>
            </a:r>
            <a:r>
              <a:rPr dirty="0" sz="1450" spc="-5">
                <a:latin typeface="Times New Roman"/>
                <a:cs typeface="Times New Roman"/>
              </a:rPr>
              <a:t>of </a:t>
            </a:r>
            <a:r>
              <a:rPr dirty="0" sz="1450" spc="-10">
                <a:latin typeface="Times New Roman"/>
                <a:cs typeface="Times New Roman"/>
              </a:rPr>
              <a:t>notebooks. ‘I </a:t>
            </a:r>
            <a:r>
              <a:rPr dirty="0" sz="1450" spc="-15">
                <a:latin typeface="Times New Roman"/>
                <a:cs typeface="Times New Roman"/>
              </a:rPr>
              <a:t>wonder,’ </a:t>
            </a:r>
            <a:r>
              <a:rPr dirty="0" sz="1450" spc="-5">
                <a:latin typeface="Times New Roman"/>
                <a:cs typeface="Times New Roman"/>
              </a:rPr>
              <a:t>he </a:t>
            </a:r>
            <a:r>
              <a:rPr dirty="0" sz="1450" spc="-10">
                <a:latin typeface="Times New Roman"/>
                <a:cs typeface="Times New Roman"/>
              </a:rPr>
              <a:t>said, ‘I  wonder (since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hands are occupied) whether it might </a:t>
            </a:r>
            <a:r>
              <a:rPr dirty="0" sz="1450" spc="-5">
                <a:latin typeface="Times New Roman"/>
                <a:cs typeface="Times New Roman"/>
              </a:rPr>
              <a:t>not </a:t>
            </a:r>
            <a:r>
              <a:rPr dirty="0" sz="1450" spc="-10">
                <a:latin typeface="Times New Roman"/>
                <a:cs typeface="Times New Roman"/>
              </a:rPr>
              <a:t>interest</a:t>
            </a:r>
            <a:r>
              <a:rPr dirty="0" sz="1450" spc="45">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a:lnSpc>
                <a:spcPts val="1670"/>
              </a:lnSpc>
            </a:pPr>
            <a:r>
              <a:rPr dirty="0" sz="1450" spc="-10">
                <a:latin typeface="Times New Roman"/>
                <a:cs typeface="Times New Roman"/>
              </a:rPr>
              <a:t>—’</a:t>
            </a:r>
            <a:endParaRPr sz="1450">
              <a:latin typeface="Times New Roman"/>
              <a:cs typeface="Times New Roman"/>
            </a:endParaRPr>
          </a:p>
          <a:p>
            <a:pPr algn="just" marL="12700" marR="5715" indent="255904">
              <a:lnSpc>
                <a:spcPts val="1730"/>
              </a:lnSpc>
              <a:spcBef>
                <a:spcPts val="775"/>
              </a:spcBef>
            </a:pPr>
            <a:r>
              <a:rPr dirty="0" sz="1450" spc="-30">
                <a:latin typeface="Times New Roman"/>
                <a:cs typeface="Times New Roman"/>
              </a:rPr>
              <a:t>‘Why, </a:t>
            </a:r>
            <a:r>
              <a:rPr dirty="0" sz="1450" spc="-5">
                <a:latin typeface="Times New Roman"/>
                <a:cs typeface="Times New Roman"/>
              </a:rPr>
              <a:t>of </a:t>
            </a:r>
            <a:r>
              <a:rPr dirty="0" sz="1450" spc="-10">
                <a:latin typeface="Times New Roman"/>
                <a:cs typeface="Times New Roman"/>
              </a:rPr>
              <a:t>course it would,’ cried Julia. ‘Read me </a:t>
            </a:r>
            <a:r>
              <a:rPr dirty="0" sz="1450" spc="-5">
                <a:latin typeface="Times New Roman"/>
                <a:cs typeface="Times New Roman"/>
              </a:rPr>
              <a:t>one of your </a:t>
            </a:r>
            <a:r>
              <a:rPr dirty="0" sz="1450" spc="-10">
                <a:latin typeface="Times New Roman"/>
                <a:cs typeface="Times New Roman"/>
              </a:rPr>
              <a:t>nice stories,  </a:t>
            </a:r>
            <a:r>
              <a:rPr dirty="0" sz="1450" spc="-20">
                <a:latin typeface="Times New Roman"/>
                <a:cs typeface="Times New Roman"/>
              </a:rPr>
              <a:t>there’s </a:t>
            </a:r>
            <a:r>
              <a:rPr dirty="0" sz="1450" spc="-5">
                <a:latin typeface="Times New Roman"/>
                <a:cs typeface="Times New Roman"/>
              </a:rPr>
              <a:t>a</a:t>
            </a:r>
            <a:r>
              <a:rPr dirty="0" sz="1450" spc="5">
                <a:latin typeface="Times New Roman"/>
                <a:cs typeface="Times New Roman"/>
              </a:rPr>
              <a:t> </a:t>
            </a:r>
            <a:r>
              <a:rPr dirty="0" sz="1450" spc="-20">
                <a:latin typeface="Times New Roman"/>
                <a:cs typeface="Times New Roman"/>
              </a:rPr>
              <a:t>dear.’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 had the volume down and his spectacles </a:t>
            </a:r>
            <a:r>
              <a:rPr dirty="0" sz="1450" spc="-5">
                <a:latin typeface="Times New Roman"/>
                <a:cs typeface="Times New Roman"/>
              </a:rPr>
              <a:t>upon </a:t>
            </a:r>
            <a:r>
              <a:rPr dirty="0" sz="1450" spc="-10">
                <a:latin typeface="Times New Roman"/>
                <a:cs typeface="Times New Roman"/>
              </a:rPr>
              <a:t>his nose </a:t>
            </a:r>
            <a:r>
              <a:rPr dirty="0" sz="1450" spc="-15">
                <a:latin typeface="Times New Roman"/>
                <a:cs typeface="Times New Roman"/>
              </a:rPr>
              <a:t>instanter, </a:t>
            </a:r>
            <a:r>
              <a:rPr dirty="0" sz="1450" spc="-10">
                <a:latin typeface="Times New Roman"/>
                <a:cs typeface="Times New Roman"/>
              </a:rPr>
              <a:t>as  though to forestall some possible retractation. ‘What </a:t>
            </a:r>
            <a:r>
              <a:rPr dirty="0" sz="1450" spc="-5">
                <a:latin typeface="Times New Roman"/>
                <a:cs typeface="Times New Roman"/>
              </a:rPr>
              <a:t>I </a:t>
            </a:r>
            <a:r>
              <a:rPr dirty="0" sz="1450" spc="-10">
                <a:latin typeface="Times New Roman"/>
                <a:cs typeface="Times New Roman"/>
              </a:rPr>
              <a:t>propose to read to </a:t>
            </a:r>
            <a:r>
              <a:rPr dirty="0" sz="1450" spc="-5">
                <a:latin typeface="Times New Roman"/>
                <a:cs typeface="Times New Roman"/>
              </a:rPr>
              <a:t>you,’  </a:t>
            </a:r>
            <a:r>
              <a:rPr dirty="0" sz="1450" spc="-10">
                <a:latin typeface="Times New Roman"/>
                <a:cs typeface="Times New Roman"/>
              </a:rPr>
              <a:t>said he, skimming through the pages, ‘is the notes </a:t>
            </a:r>
            <a:r>
              <a:rPr dirty="0" sz="1450" spc="-5">
                <a:latin typeface="Times New Roman"/>
                <a:cs typeface="Times New Roman"/>
              </a:rPr>
              <a:t>of a </a:t>
            </a:r>
            <a:r>
              <a:rPr dirty="0" sz="1450" spc="-10">
                <a:latin typeface="Times New Roman"/>
                <a:cs typeface="Times New Roman"/>
              </a:rPr>
              <a:t>highly important  conversation with </a:t>
            </a:r>
            <a:r>
              <a:rPr dirty="0" sz="1450" spc="-5">
                <a:latin typeface="Times New Roman"/>
                <a:cs typeface="Times New Roman"/>
              </a:rPr>
              <a:t>a </a:t>
            </a:r>
            <a:r>
              <a:rPr dirty="0" sz="1450" spc="-10">
                <a:latin typeface="Times New Roman"/>
                <a:cs typeface="Times New Roman"/>
              </a:rPr>
              <a:t>Dutch courier </a:t>
            </a:r>
            <a:r>
              <a:rPr dirty="0" sz="1450" spc="-5">
                <a:latin typeface="Times New Roman"/>
                <a:cs typeface="Times New Roman"/>
              </a:rPr>
              <a:t>of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David Abbas, which is the  Latin for abbot. Its results are well worth the money it cost me, </a:t>
            </a:r>
            <a:r>
              <a:rPr dirty="0" sz="1450" spc="-20">
                <a:latin typeface="Times New Roman"/>
                <a:cs typeface="Times New Roman"/>
              </a:rPr>
              <a:t>for, </a:t>
            </a:r>
            <a:r>
              <a:rPr dirty="0" sz="1450" spc="-10">
                <a:latin typeface="Times New Roman"/>
                <a:cs typeface="Times New Roman"/>
              </a:rPr>
              <a:t>as Abbas  at first appeared somewhat impatient, </a:t>
            </a:r>
            <a:r>
              <a:rPr dirty="0" sz="1450" spc="-5">
                <a:latin typeface="Times New Roman"/>
                <a:cs typeface="Times New Roman"/>
              </a:rPr>
              <a:t>I </a:t>
            </a:r>
            <a:r>
              <a:rPr dirty="0" sz="1450" spc="-10">
                <a:latin typeface="Times New Roman"/>
                <a:cs typeface="Times New Roman"/>
              </a:rPr>
              <a:t>was induced to (what is, </a:t>
            </a:r>
            <a:r>
              <a:rPr dirty="0" sz="1450" spc="-5">
                <a:latin typeface="Times New Roman"/>
                <a:cs typeface="Times New Roman"/>
              </a:rPr>
              <a:t>I </a:t>
            </a:r>
            <a:r>
              <a:rPr dirty="0" sz="1450" spc="-10">
                <a:latin typeface="Times New Roman"/>
                <a:cs typeface="Times New Roman"/>
              </a:rPr>
              <a:t>believe,  singularly called) stand him drink. It runs only to about five-and-twenty pages.  </a:t>
            </a:r>
            <a:r>
              <a:rPr dirty="0" sz="1450" spc="-45">
                <a:latin typeface="Times New Roman"/>
                <a:cs typeface="Times New Roman"/>
              </a:rPr>
              <a:t>Yes, </a:t>
            </a:r>
            <a:r>
              <a:rPr dirty="0" sz="1450" spc="-10">
                <a:latin typeface="Times New Roman"/>
                <a:cs typeface="Times New Roman"/>
              </a:rPr>
              <a:t>here it is.’ He cleared his throat, and began to</a:t>
            </a:r>
            <a:r>
              <a:rPr dirty="0" sz="1450" spc="-15">
                <a:latin typeface="Times New Roman"/>
                <a:cs typeface="Times New Roman"/>
              </a:rPr>
              <a:t> </a:t>
            </a:r>
            <a:r>
              <a:rPr dirty="0" sz="1450" spc="-10">
                <a:latin typeface="Times New Roman"/>
                <a:cs typeface="Times New Roman"/>
              </a:rPr>
              <a:t>read.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Mr Finsbury (according to his own report) contributed about four hundred  and ninety-nine five-hundredths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interview, </a:t>
            </a:r>
            <a:r>
              <a:rPr dirty="0" sz="1450" spc="-10">
                <a:latin typeface="Times New Roman"/>
                <a:cs typeface="Times New Roman"/>
              </a:rPr>
              <a:t>and elicited from Abbas  literally nothing. It was </a:t>
            </a:r>
            <a:r>
              <a:rPr dirty="0" sz="1450" spc="-5">
                <a:latin typeface="Times New Roman"/>
                <a:cs typeface="Times New Roman"/>
              </a:rPr>
              <a:t>dull </a:t>
            </a:r>
            <a:r>
              <a:rPr dirty="0" sz="1450" spc="-10">
                <a:latin typeface="Times New Roman"/>
                <a:cs typeface="Times New Roman"/>
              </a:rPr>
              <a:t>for Julia, who did </a:t>
            </a:r>
            <a:r>
              <a:rPr dirty="0" sz="1450" spc="-5">
                <a:latin typeface="Times New Roman"/>
                <a:cs typeface="Times New Roman"/>
              </a:rPr>
              <a:t>not </a:t>
            </a:r>
            <a:r>
              <a:rPr dirty="0" sz="1450" spc="-10">
                <a:latin typeface="Times New Roman"/>
                <a:cs typeface="Times New Roman"/>
              </a:rPr>
              <a:t>require to listen; for the  Dutch </a:t>
            </a:r>
            <a:r>
              <a:rPr dirty="0" sz="1450" spc="-15">
                <a:latin typeface="Times New Roman"/>
                <a:cs typeface="Times New Roman"/>
              </a:rPr>
              <a:t>courier, </a:t>
            </a:r>
            <a:r>
              <a:rPr dirty="0" sz="1450" spc="-10">
                <a:latin typeface="Times New Roman"/>
                <a:cs typeface="Times New Roman"/>
              </a:rPr>
              <a:t>who had to </a:t>
            </a:r>
            <a:r>
              <a:rPr dirty="0" sz="1450" spc="-20">
                <a:latin typeface="Times New Roman"/>
                <a:cs typeface="Times New Roman"/>
              </a:rPr>
              <a:t>answer, </a:t>
            </a:r>
            <a:r>
              <a:rPr dirty="0" sz="1450" spc="-10">
                <a:latin typeface="Times New Roman"/>
                <a:cs typeface="Times New Roman"/>
              </a:rPr>
              <a:t>it must have been </a:t>
            </a:r>
            <a:r>
              <a:rPr dirty="0" sz="1450" spc="-5">
                <a:latin typeface="Times New Roman"/>
                <a:cs typeface="Times New Roman"/>
              </a:rPr>
              <a:t>a </a:t>
            </a:r>
            <a:r>
              <a:rPr dirty="0" sz="1450" spc="-10">
                <a:latin typeface="Times New Roman"/>
                <a:cs typeface="Times New Roman"/>
              </a:rPr>
              <a:t>perfect nightmare. It  would seem as if </a:t>
            </a:r>
            <a:r>
              <a:rPr dirty="0" sz="1450" spc="-5">
                <a:latin typeface="Times New Roman"/>
                <a:cs typeface="Times New Roman"/>
              </a:rPr>
              <a:t>he </a:t>
            </a:r>
            <a:r>
              <a:rPr dirty="0" sz="1450" spc="-10">
                <a:latin typeface="Times New Roman"/>
                <a:cs typeface="Times New Roman"/>
              </a:rPr>
              <a:t>had consoled himself </a:t>
            </a:r>
            <a:r>
              <a:rPr dirty="0" sz="1450" spc="-5">
                <a:latin typeface="Times New Roman"/>
                <a:cs typeface="Times New Roman"/>
              </a:rPr>
              <a:t>by </a:t>
            </a:r>
            <a:r>
              <a:rPr dirty="0" sz="1450" spc="-10">
                <a:latin typeface="Times New Roman"/>
                <a:cs typeface="Times New Roman"/>
              </a:rPr>
              <a:t>frequent appliances to the bottle;  it would even seem that (toward the end) </a:t>
            </a:r>
            <a:r>
              <a:rPr dirty="0" sz="1450" spc="-5">
                <a:latin typeface="Times New Roman"/>
                <a:cs typeface="Times New Roman"/>
              </a:rPr>
              <a:t>he </a:t>
            </a:r>
            <a:r>
              <a:rPr dirty="0" sz="1450" spc="-10">
                <a:latin typeface="Times New Roman"/>
                <a:cs typeface="Times New Roman"/>
              </a:rPr>
              <a:t>had ceased to depend </a:t>
            </a:r>
            <a:r>
              <a:rPr dirty="0" sz="1450" spc="-5">
                <a:latin typeface="Times New Roman"/>
                <a:cs typeface="Times New Roman"/>
              </a:rPr>
              <a:t>on </a:t>
            </a:r>
            <a:r>
              <a:rPr dirty="0" sz="1450" spc="-20">
                <a:latin typeface="Times New Roman"/>
                <a:cs typeface="Times New Roman"/>
              </a:rPr>
              <a:t>Joseph’s  </a:t>
            </a:r>
            <a:r>
              <a:rPr dirty="0" sz="1450" spc="-10">
                <a:latin typeface="Times New Roman"/>
                <a:cs typeface="Times New Roman"/>
              </a:rPr>
              <a:t>frugal generosity and called for the flagon </a:t>
            </a:r>
            <a:r>
              <a:rPr dirty="0" sz="1450" spc="-5">
                <a:latin typeface="Times New Roman"/>
                <a:cs typeface="Times New Roman"/>
              </a:rPr>
              <a:t>on </a:t>
            </a:r>
            <a:r>
              <a:rPr dirty="0" sz="1450" spc="-10">
                <a:latin typeface="Times New Roman"/>
                <a:cs typeface="Times New Roman"/>
              </a:rPr>
              <a:t>his own account. The </a:t>
            </a:r>
            <a:r>
              <a:rPr dirty="0" sz="1450" spc="-15">
                <a:latin typeface="Times New Roman"/>
                <a:cs typeface="Times New Roman"/>
              </a:rPr>
              <a:t>effect, </a:t>
            </a:r>
            <a:r>
              <a:rPr dirty="0" sz="1450" spc="-10">
                <a:latin typeface="Times New Roman"/>
                <a:cs typeface="Times New Roman"/>
              </a:rPr>
              <a:t>at  least, </a:t>
            </a:r>
            <a:r>
              <a:rPr dirty="0" sz="1450" spc="-5">
                <a:latin typeface="Times New Roman"/>
                <a:cs typeface="Times New Roman"/>
              </a:rPr>
              <a:t>of </a:t>
            </a:r>
            <a:r>
              <a:rPr dirty="0" sz="1450" spc="-10">
                <a:latin typeface="Times New Roman"/>
                <a:cs typeface="Times New Roman"/>
              </a:rPr>
              <a:t>some mellowing influence was visible in the record: Abbas became  suddenly </a:t>
            </a:r>
            <a:r>
              <a:rPr dirty="0" sz="1450" spc="-5">
                <a:latin typeface="Times New Roman"/>
                <a:cs typeface="Times New Roman"/>
              </a:rPr>
              <a:t>a </a:t>
            </a:r>
            <a:r>
              <a:rPr dirty="0" sz="1450" spc="-10">
                <a:latin typeface="Times New Roman"/>
                <a:cs typeface="Times New Roman"/>
              </a:rPr>
              <a:t>willing witness; </a:t>
            </a:r>
            <a:r>
              <a:rPr dirty="0" sz="1450" spc="-5">
                <a:latin typeface="Times New Roman"/>
                <a:cs typeface="Times New Roman"/>
              </a:rPr>
              <a:t>he </a:t>
            </a:r>
            <a:r>
              <a:rPr dirty="0" sz="1450" spc="-10">
                <a:latin typeface="Times New Roman"/>
                <a:cs typeface="Times New Roman"/>
              </a:rPr>
              <a:t>began to volunteer disclosures; and Julia had  just looked </a:t>
            </a:r>
            <a:r>
              <a:rPr dirty="0" sz="1450" spc="-5">
                <a:latin typeface="Times New Roman"/>
                <a:cs typeface="Times New Roman"/>
              </a:rPr>
              <a:t>up </a:t>
            </a:r>
            <a:r>
              <a:rPr dirty="0" sz="1450" spc="-10">
                <a:latin typeface="Times New Roman"/>
                <a:cs typeface="Times New Roman"/>
              </a:rPr>
              <a:t>from her seam with something like </a:t>
            </a:r>
            <a:r>
              <a:rPr dirty="0" sz="1450" spc="-5">
                <a:latin typeface="Times New Roman"/>
                <a:cs typeface="Times New Roman"/>
              </a:rPr>
              <a:t>a </a:t>
            </a:r>
            <a:r>
              <a:rPr dirty="0" sz="1450" spc="-10">
                <a:latin typeface="Times New Roman"/>
                <a:cs typeface="Times New Roman"/>
              </a:rPr>
              <a:t>smile, when Morris burst  into</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house,</a:t>
            </a:r>
            <a:r>
              <a:rPr dirty="0" sz="1450" spc="95">
                <a:latin typeface="Times New Roman"/>
                <a:cs typeface="Times New Roman"/>
              </a:rPr>
              <a:t> </a:t>
            </a:r>
            <a:r>
              <a:rPr dirty="0" sz="1450" spc="-10">
                <a:latin typeface="Times New Roman"/>
                <a:cs typeface="Times New Roman"/>
              </a:rPr>
              <a:t>eagerly</a:t>
            </a:r>
            <a:r>
              <a:rPr dirty="0" sz="1450" spc="90">
                <a:latin typeface="Times New Roman"/>
                <a:cs typeface="Times New Roman"/>
              </a:rPr>
              <a:t> </a:t>
            </a:r>
            <a:r>
              <a:rPr dirty="0" sz="1450" spc="-10">
                <a:latin typeface="Times New Roman"/>
                <a:cs typeface="Times New Roman"/>
              </a:rPr>
              <a:t>calling</a:t>
            </a:r>
            <a:r>
              <a:rPr dirty="0" sz="1450" spc="90">
                <a:latin typeface="Times New Roman"/>
                <a:cs typeface="Times New Roman"/>
              </a:rPr>
              <a:t> </a:t>
            </a:r>
            <a:r>
              <a:rPr dirty="0" sz="1450" spc="-10">
                <a:latin typeface="Times New Roman"/>
                <a:cs typeface="Times New Roman"/>
              </a:rPr>
              <a:t>for</a:t>
            </a:r>
            <a:r>
              <a:rPr dirty="0" sz="1450" spc="95">
                <a:latin typeface="Times New Roman"/>
                <a:cs typeface="Times New Roman"/>
              </a:rPr>
              <a:t>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uncle,</a:t>
            </a:r>
            <a:r>
              <a:rPr dirty="0" sz="1450" spc="95">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next</a:t>
            </a:r>
            <a:r>
              <a:rPr dirty="0" sz="1450" spc="95">
                <a:latin typeface="Times New Roman"/>
                <a:cs typeface="Times New Roman"/>
              </a:rPr>
              <a:t> </a:t>
            </a:r>
            <a:r>
              <a:rPr dirty="0" sz="1450" spc="-10">
                <a:latin typeface="Times New Roman"/>
                <a:cs typeface="Times New Roman"/>
              </a:rPr>
              <a:t>instant</a:t>
            </a:r>
            <a:r>
              <a:rPr dirty="0" sz="1450" spc="90">
                <a:latin typeface="Times New Roman"/>
                <a:cs typeface="Times New Roman"/>
              </a:rPr>
              <a:t> </a:t>
            </a:r>
            <a:r>
              <a:rPr dirty="0" sz="1450" spc="-10">
                <a:latin typeface="Times New Roman"/>
                <a:cs typeface="Times New Roman"/>
              </a:rPr>
              <a:t>plunged</a:t>
            </a:r>
            <a:r>
              <a:rPr dirty="0" sz="1450" spc="90">
                <a:latin typeface="Times New Roman"/>
                <a:cs typeface="Times New Roman"/>
              </a:rPr>
              <a:t> </a:t>
            </a:r>
            <a:r>
              <a:rPr dirty="0" sz="1450" spc="-10">
                <a:latin typeface="Times New Roman"/>
                <a:cs typeface="Times New Roman"/>
              </a:rPr>
              <a:t>into</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432925"/>
          </a:xfrm>
          <a:prstGeom prst="rect">
            <a:avLst/>
          </a:prstGeom>
        </p:spPr>
        <p:txBody>
          <a:bodyPr wrap="square" lIns="0" tIns="13335" rIns="0" bIns="0" rtlCol="0" vert="horz">
            <a:spAutoFit/>
          </a:bodyPr>
          <a:lstStyle/>
          <a:p>
            <a:pPr algn="just" marL="12700" marR="6985">
              <a:lnSpc>
                <a:spcPct val="99100"/>
              </a:lnSpc>
              <a:spcBef>
                <a:spcPts val="105"/>
              </a:spcBef>
            </a:pPr>
            <a:r>
              <a:rPr dirty="0" sz="1450" spc="-5">
                <a:latin typeface="Times New Roman"/>
                <a:cs typeface="Times New Roman"/>
              </a:rPr>
              <a:t>of </a:t>
            </a:r>
            <a:r>
              <a:rPr dirty="0" sz="1450" spc="-10">
                <a:latin typeface="Times New Roman"/>
                <a:cs typeface="Times New Roman"/>
              </a:rPr>
              <a:t>Schmidt; his daughter—if she is his </a:t>
            </a:r>
            <a:r>
              <a:rPr dirty="0" sz="1450" spc="-15">
                <a:latin typeface="Times New Roman"/>
                <a:cs typeface="Times New Roman"/>
              </a:rPr>
              <a:t>daughter—there’s </a:t>
            </a:r>
            <a:r>
              <a:rPr dirty="0" sz="1450" spc="-10">
                <a:latin typeface="Times New Roman"/>
                <a:cs typeface="Times New Roman"/>
              </a:rPr>
              <a:t>another point—make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that, Mr Forsyth—his daughter at that time actually served in the  shop—and she now proposes to marry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eminence </a:t>
            </a:r>
            <a:r>
              <a:rPr dirty="0" sz="1450" spc="-5">
                <a:latin typeface="Times New Roman"/>
                <a:cs typeface="Times New Roman"/>
              </a:rPr>
              <a:t>of </a:t>
            </a:r>
            <a:r>
              <a:rPr dirty="0" sz="1450" spc="-10">
                <a:latin typeface="Times New Roman"/>
                <a:cs typeface="Times New Roman"/>
              </a:rPr>
              <a:t>Mr Thomas!  Now </a:t>
            </a:r>
            <a:r>
              <a:rPr dirty="0" sz="1450" spc="-5">
                <a:latin typeface="Times New Roman"/>
                <a:cs typeface="Times New Roman"/>
              </a:rPr>
              <a:t>do you </a:t>
            </a:r>
            <a:r>
              <a:rPr dirty="0" sz="1450" spc="-10">
                <a:latin typeface="Times New Roman"/>
                <a:cs typeface="Times New Roman"/>
              </a:rPr>
              <a:t>see </a:t>
            </a:r>
            <a:r>
              <a:rPr dirty="0" sz="1450" spc="-5">
                <a:latin typeface="Times New Roman"/>
                <a:cs typeface="Times New Roman"/>
              </a:rPr>
              <a:t>our </a:t>
            </a:r>
            <a:r>
              <a:rPr dirty="0" sz="1450" spc="-10">
                <a:latin typeface="Times New Roman"/>
                <a:cs typeface="Times New Roman"/>
              </a:rPr>
              <a:t>game? </a:t>
            </a:r>
            <a:r>
              <a:rPr dirty="0" sz="1450" spc="-70">
                <a:latin typeface="Times New Roman"/>
                <a:cs typeface="Times New Roman"/>
              </a:rPr>
              <a:t>We </a:t>
            </a:r>
            <a:r>
              <a:rPr dirty="0" sz="1450" spc="-10">
                <a:latin typeface="Times New Roman"/>
                <a:cs typeface="Times New Roman"/>
              </a:rPr>
              <a:t>know they contemplate </a:t>
            </a:r>
            <a:r>
              <a:rPr dirty="0" sz="1450" spc="-5">
                <a:latin typeface="Times New Roman"/>
                <a:cs typeface="Times New Roman"/>
              </a:rPr>
              <a:t>a </a:t>
            </a:r>
            <a:r>
              <a:rPr dirty="0" sz="1450" spc="-10">
                <a:latin typeface="Times New Roman"/>
                <a:cs typeface="Times New Roman"/>
              </a:rPr>
              <a:t>move; and we wish  to forestall ‘em. Down </a:t>
            </a:r>
            <a:r>
              <a:rPr dirty="0" sz="1450" spc="-5">
                <a:latin typeface="Times New Roman"/>
                <a:cs typeface="Times New Roman"/>
              </a:rPr>
              <a:t>you go </a:t>
            </a:r>
            <a:r>
              <a:rPr dirty="0" sz="1450" spc="-10">
                <a:latin typeface="Times New Roman"/>
                <a:cs typeface="Times New Roman"/>
              </a:rPr>
              <a:t>to Hampton Court, where they live, and  threaten, </a:t>
            </a:r>
            <a:r>
              <a:rPr dirty="0" sz="1450" spc="-5">
                <a:latin typeface="Times New Roman"/>
                <a:cs typeface="Times New Roman"/>
              </a:rPr>
              <a:t>or </a:t>
            </a:r>
            <a:r>
              <a:rPr dirty="0" sz="1450" spc="-10">
                <a:latin typeface="Times New Roman"/>
                <a:cs typeface="Times New Roman"/>
              </a:rPr>
              <a:t>bribe, </a:t>
            </a:r>
            <a:r>
              <a:rPr dirty="0" sz="1450" spc="-5">
                <a:latin typeface="Times New Roman"/>
                <a:cs typeface="Times New Roman"/>
              </a:rPr>
              <a:t>or both, </a:t>
            </a:r>
            <a:r>
              <a:rPr dirty="0" sz="1450" spc="-10">
                <a:latin typeface="Times New Roman"/>
                <a:cs typeface="Times New Roman"/>
              </a:rPr>
              <a:t>until </a:t>
            </a:r>
            <a:r>
              <a:rPr dirty="0" sz="1450" spc="-5">
                <a:latin typeface="Times New Roman"/>
                <a:cs typeface="Times New Roman"/>
              </a:rPr>
              <a:t>you </a:t>
            </a:r>
            <a:r>
              <a:rPr dirty="0" sz="1450" spc="-10">
                <a:latin typeface="Times New Roman"/>
                <a:cs typeface="Times New Roman"/>
              </a:rPr>
              <a:t>get the letters; if </a:t>
            </a:r>
            <a:r>
              <a:rPr dirty="0" sz="1450" spc="-5">
                <a:latin typeface="Times New Roman"/>
                <a:cs typeface="Times New Roman"/>
              </a:rPr>
              <a:t>you </a:t>
            </a:r>
            <a:r>
              <a:rPr dirty="0" sz="1450" spc="-15">
                <a:latin typeface="Times New Roman"/>
                <a:cs typeface="Times New Roman"/>
              </a:rPr>
              <a:t>can’t, </a:t>
            </a:r>
            <a:r>
              <a:rPr dirty="0" sz="1450" spc="-10">
                <a:latin typeface="Times New Roman"/>
                <a:cs typeface="Times New Roman"/>
              </a:rPr>
              <a:t>God help us,  we must </a:t>
            </a:r>
            <a:r>
              <a:rPr dirty="0" sz="1450" spc="-5">
                <a:latin typeface="Times New Roman"/>
                <a:cs typeface="Times New Roman"/>
              </a:rPr>
              <a:t>go </a:t>
            </a:r>
            <a:r>
              <a:rPr dirty="0" sz="1450" spc="-10">
                <a:latin typeface="Times New Roman"/>
                <a:cs typeface="Times New Roman"/>
              </a:rPr>
              <a:t>to court and Thomas must </a:t>
            </a:r>
            <a:r>
              <a:rPr dirty="0" sz="1450" spc="-5">
                <a:latin typeface="Times New Roman"/>
                <a:cs typeface="Times New Roman"/>
              </a:rPr>
              <a:t>be </a:t>
            </a:r>
            <a:r>
              <a:rPr dirty="0" sz="1450" spc="-10">
                <a:latin typeface="Times New Roman"/>
                <a:cs typeface="Times New Roman"/>
              </a:rPr>
              <a:t>exposed. I’ll </a:t>
            </a:r>
            <a:r>
              <a:rPr dirty="0" sz="1450" spc="-5">
                <a:latin typeface="Times New Roman"/>
                <a:cs typeface="Times New Roman"/>
              </a:rPr>
              <a:t>be done </a:t>
            </a:r>
            <a:r>
              <a:rPr dirty="0" sz="1450" spc="-10">
                <a:latin typeface="Times New Roman"/>
                <a:cs typeface="Times New Roman"/>
              </a:rPr>
              <a:t>with him for  </a:t>
            </a:r>
            <a:r>
              <a:rPr dirty="0" sz="1450" spc="-5">
                <a:latin typeface="Times New Roman"/>
                <a:cs typeface="Times New Roman"/>
              </a:rPr>
              <a:t>one,’ </a:t>
            </a:r>
            <a:r>
              <a:rPr dirty="0" sz="1450" spc="-10">
                <a:latin typeface="Times New Roman"/>
                <a:cs typeface="Times New Roman"/>
              </a:rPr>
              <a:t>added the unchivalrous</a:t>
            </a:r>
            <a:r>
              <a:rPr dirty="0" sz="1450" spc="-10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‘There seem some elements </a:t>
            </a:r>
            <a:r>
              <a:rPr dirty="0" sz="1450" spc="-5">
                <a:latin typeface="Times New Roman"/>
                <a:cs typeface="Times New Roman"/>
              </a:rPr>
              <a:t>of </a:t>
            </a:r>
            <a:r>
              <a:rPr dirty="0" sz="1450" spc="-10">
                <a:latin typeface="Times New Roman"/>
                <a:cs typeface="Times New Roman"/>
              </a:rPr>
              <a:t>success,’ said Gideon. </a:t>
            </a:r>
            <a:r>
              <a:rPr dirty="0" sz="1450" spc="-40">
                <a:latin typeface="Times New Roman"/>
                <a:cs typeface="Times New Roman"/>
              </a:rPr>
              <a:t>‘Was </a:t>
            </a:r>
            <a:r>
              <a:rPr dirty="0" sz="1450" spc="-10">
                <a:latin typeface="Times New Roman"/>
                <a:cs typeface="Times New Roman"/>
              </a:rPr>
              <a:t>Schmidt at all  known to the</a:t>
            </a:r>
            <a:r>
              <a:rPr dirty="0" sz="1450">
                <a:latin typeface="Times New Roman"/>
                <a:cs typeface="Times New Roman"/>
              </a:rPr>
              <a:t> </a:t>
            </a:r>
            <a:r>
              <a:rPr dirty="0" sz="1450" spc="-10">
                <a:latin typeface="Times New Roman"/>
                <a:cs typeface="Times New Roman"/>
              </a:rPr>
              <a:t>police?’</a:t>
            </a:r>
            <a:endParaRPr sz="1450">
              <a:latin typeface="Times New Roman"/>
              <a:cs typeface="Times New Roman"/>
            </a:endParaRPr>
          </a:p>
          <a:p>
            <a:pPr algn="just" marL="12700" marR="8890" indent="255904">
              <a:lnSpc>
                <a:spcPts val="1730"/>
              </a:lnSpc>
              <a:spcBef>
                <a:spcPts val="720"/>
              </a:spcBef>
            </a:pPr>
            <a:r>
              <a:rPr dirty="0" sz="1450" spc="-50">
                <a:latin typeface="Times New Roman"/>
                <a:cs typeface="Times New Roman"/>
              </a:rPr>
              <a:t>‘We </a:t>
            </a:r>
            <a:r>
              <a:rPr dirty="0" sz="1450" spc="-5">
                <a:latin typeface="Times New Roman"/>
                <a:cs typeface="Times New Roman"/>
              </a:rPr>
              <a:t>hope so,’ </a:t>
            </a:r>
            <a:r>
              <a:rPr dirty="0" sz="1450" spc="-10">
                <a:latin typeface="Times New Roman"/>
                <a:cs typeface="Times New Roman"/>
              </a:rPr>
              <a:t>said Michael. </a:t>
            </a:r>
            <a:r>
              <a:rPr dirty="0" sz="1450" spc="-50">
                <a:latin typeface="Times New Roman"/>
                <a:cs typeface="Times New Roman"/>
              </a:rPr>
              <a:t>‘We </a:t>
            </a:r>
            <a:r>
              <a:rPr dirty="0" sz="1450" spc="-10">
                <a:latin typeface="Times New Roman"/>
                <a:cs typeface="Times New Roman"/>
              </a:rPr>
              <a:t>have every ground to think so. Mark the  neighbourhood—Bayswater! </a:t>
            </a:r>
            <a:r>
              <a:rPr dirty="0" sz="1450" spc="-15">
                <a:latin typeface="Times New Roman"/>
                <a:cs typeface="Times New Roman"/>
              </a:rPr>
              <a:t>Doesn’t </a:t>
            </a:r>
            <a:r>
              <a:rPr dirty="0" sz="1450" spc="-10">
                <a:latin typeface="Times New Roman"/>
                <a:cs typeface="Times New Roman"/>
              </a:rPr>
              <a:t>Bayswater occur to </a:t>
            </a:r>
            <a:r>
              <a:rPr dirty="0" sz="1450" spc="-5">
                <a:latin typeface="Times New Roman"/>
                <a:cs typeface="Times New Roman"/>
              </a:rPr>
              <a:t>you </a:t>
            </a:r>
            <a:r>
              <a:rPr dirty="0" sz="1450" spc="-10">
                <a:latin typeface="Times New Roman"/>
                <a:cs typeface="Times New Roman"/>
              </a:rPr>
              <a:t>as very  suggestive?’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For perhaps the sixth time during this remarkable </a:t>
            </a:r>
            <a:r>
              <a:rPr dirty="0" sz="1450" spc="-20">
                <a:latin typeface="Times New Roman"/>
                <a:cs typeface="Times New Roman"/>
              </a:rPr>
              <a:t>interview,</a:t>
            </a:r>
            <a:r>
              <a:rPr dirty="0" sz="1450" spc="320">
                <a:latin typeface="Times New Roman"/>
                <a:cs typeface="Times New Roman"/>
              </a:rPr>
              <a:t> </a:t>
            </a:r>
            <a:r>
              <a:rPr dirty="0" sz="1450" spc="-10">
                <a:latin typeface="Times New Roman"/>
                <a:cs typeface="Times New Roman"/>
              </a:rPr>
              <a:t>Gideon  wondered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becoming light-headed. ‘I suppose </a:t>
            </a:r>
            <a:r>
              <a:rPr dirty="0" sz="1450" spc="-30">
                <a:latin typeface="Times New Roman"/>
                <a:cs typeface="Times New Roman"/>
              </a:rPr>
              <a:t>it’s </a:t>
            </a:r>
            <a:r>
              <a:rPr dirty="0" sz="1450" spc="-10">
                <a:latin typeface="Times New Roman"/>
                <a:cs typeface="Times New Roman"/>
              </a:rPr>
              <a:t>just because </a:t>
            </a:r>
            <a:r>
              <a:rPr dirty="0" sz="1450" spc="-5">
                <a:latin typeface="Times New Roman"/>
                <a:cs typeface="Times New Roman"/>
              </a:rPr>
              <a:t>he  </a:t>
            </a:r>
            <a:r>
              <a:rPr dirty="0" sz="1450" spc="-10">
                <a:latin typeface="Times New Roman"/>
                <a:cs typeface="Times New Roman"/>
              </a:rPr>
              <a:t>has been lunching,’ </a:t>
            </a:r>
            <a:r>
              <a:rPr dirty="0" sz="1450" spc="-5">
                <a:latin typeface="Times New Roman"/>
                <a:cs typeface="Times New Roman"/>
              </a:rPr>
              <a:t>he </a:t>
            </a:r>
            <a:r>
              <a:rPr dirty="0" sz="1450" spc="-10">
                <a:latin typeface="Times New Roman"/>
                <a:cs typeface="Times New Roman"/>
              </a:rPr>
              <a:t>thought; and then added aloud, </a:t>
            </a:r>
            <a:r>
              <a:rPr dirty="0" sz="1450" spc="-45">
                <a:latin typeface="Times New Roman"/>
                <a:cs typeface="Times New Roman"/>
              </a:rPr>
              <a:t>‘To </a:t>
            </a:r>
            <a:r>
              <a:rPr dirty="0" sz="1450" spc="-10">
                <a:latin typeface="Times New Roman"/>
                <a:cs typeface="Times New Roman"/>
              </a:rPr>
              <a:t>what figure may </a:t>
            </a:r>
            <a:r>
              <a:rPr dirty="0" sz="1450" spc="-5">
                <a:latin typeface="Times New Roman"/>
                <a:cs typeface="Times New Roman"/>
              </a:rPr>
              <a:t>I  </a:t>
            </a:r>
            <a:r>
              <a:rPr dirty="0" sz="1450" spc="-10">
                <a:latin typeface="Times New Roman"/>
                <a:cs typeface="Times New Roman"/>
              </a:rPr>
              <a:t>go?’</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‘Perhaps five thousand would </a:t>
            </a:r>
            <a:r>
              <a:rPr dirty="0" sz="1450" spc="-5">
                <a:latin typeface="Times New Roman"/>
                <a:cs typeface="Times New Roman"/>
              </a:rPr>
              <a:t>be </a:t>
            </a:r>
            <a:r>
              <a:rPr dirty="0" sz="1450" spc="-10">
                <a:latin typeface="Times New Roman"/>
                <a:cs typeface="Times New Roman"/>
              </a:rPr>
              <a:t>enough for </a:t>
            </a:r>
            <a:r>
              <a:rPr dirty="0" sz="1450" spc="-20">
                <a:latin typeface="Times New Roman"/>
                <a:cs typeface="Times New Roman"/>
              </a:rPr>
              <a:t>today,’ </a:t>
            </a:r>
            <a:r>
              <a:rPr dirty="0" sz="1450" spc="-10">
                <a:latin typeface="Times New Roman"/>
                <a:cs typeface="Times New Roman"/>
              </a:rPr>
              <a:t>said Michael. ‘And  </a:t>
            </a:r>
            <a:r>
              <a:rPr dirty="0" sz="1450" spc="-30">
                <a:latin typeface="Times New Roman"/>
                <a:cs typeface="Times New Roman"/>
              </a:rPr>
              <a:t>now, </a:t>
            </a:r>
            <a:r>
              <a:rPr dirty="0" sz="1450" spc="-25">
                <a:latin typeface="Times New Roman"/>
                <a:cs typeface="Times New Roman"/>
              </a:rPr>
              <a:t>sir, </a:t>
            </a:r>
            <a:r>
              <a:rPr dirty="0" sz="1450" spc="-5">
                <a:latin typeface="Times New Roman"/>
                <a:cs typeface="Times New Roman"/>
              </a:rPr>
              <a:t>do not </a:t>
            </a:r>
            <a:r>
              <a:rPr dirty="0" sz="1450" spc="-10">
                <a:latin typeface="Times New Roman"/>
                <a:cs typeface="Times New Roman"/>
              </a:rPr>
              <a:t>let me detain </a:t>
            </a:r>
            <a:r>
              <a:rPr dirty="0" sz="1450" spc="-5">
                <a:latin typeface="Times New Roman"/>
                <a:cs typeface="Times New Roman"/>
              </a:rPr>
              <a:t>you </a:t>
            </a:r>
            <a:r>
              <a:rPr dirty="0" sz="1450" spc="-10">
                <a:latin typeface="Times New Roman"/>
                <a:cs typeface="Times New Roman"/>
              </a:rPr>
              <a:t>any longer; the afternoon wears </a:t>
            </a:r>
            <a:r>
              <a:rPr dirty="0" sz="1450" spc="-5">
                <a:latin typeface="Times New Roman"/>
                <a:cs typeface="Times New Roman"/>
              </a:rPr>
              <a:t>on; </a:t>
            </a:r>
            <a:r>
              <a:rPr dirty="0" sz="1450" spc="-10">
                <a:latin typeface="Times New Roman"/>
                <a:cs typeface="Times New Roman"/>
              </a:rPr>
              <a:t>there are  plenty </a:t>
            </a:r>
            <a:r>
              <a:rPr dirty="0" sz="1450" spc="-5">
                <a:latin typeface="Times New Roman"/>
                <a:cs typeface="Times New Roman"/>
              </a:rPr>
              <a:t>of </a:t>
            </a:r>
            <a:r>
              <a:rPr dirty="0" sz="1450" spc="-10">
                <a:latin typeface="Times New Roman"/>
                <a:cs typeface="Times New Roman"/>
              </a:rPr>
              <a:t>trains to Hampton Court; and </a:t>
            </a:r>
            <a:r>
              <a:rPr dirty="0" sz="1450" spc="-5">
                <a:latin typeface="Times New Roman"/>
                <a:cs typeface="Times New Roman"/>
              </a:rPr>
              <a:t>I </a:t>
            </a:r>
            <a:r>
              <a:rPr dirty="0" sz="1450" spc="-10">
                <a:latin typeface="Times New Roman"/>
                <a:cs typeface="Times New Roman"/>
              </a:rPr>
              <a:t>needn’t try to describe to </a:t>
            </a:r>
            <a:r>
              <a:rPr dirty="0" sz="1450" spc="-5">
                <a:latin typeface="Times New Roman"/>
                <a:cs typeface="Times New Roman"/>
              </a:rPr>
              <a:t>you </a:t>
            </a:r>
            <a:r>
              <a:rPr dirty="0" sz="1450" spc="-10">
                <a:latin typeface="Times New Roman"/>
                <a:cs typeface="Times New Roman"/>
              </a:rPr>
              <a:t>the  impatience </a:t>
            </a:r>
            <a:r>
              <a:rPr dirty="0" sz="1450" spc="-5">
                <a:latin typeface="Times New Roman"/>
                <a:cs typeface="Times New Roman"/>
              </a:rPr>
              <a:t>of </a:t>
            </a:r>
            <a:r>
              <a:rPr dirty="0" sz="1450" spc="-10">
                <a:latin typeface="Times New Roman"/>
                <a:cs typeface="Times New Roman"/>
              </a:rPr>
              <a:t>my friend. Here is </a:t>
            </a:r>
            <a:r>
              <a:rPr dirty="0" sz="1450" spc="-5">
                <a:latin typeface="Times New Roman"/>
                <a:cs typeface="Times New Roman"/>
              </a:rPr>
              <a:t>a </a:t>
            </a:r>
            <a:r>
              <a:rPr dirty="0" sz="1450" spc="-10">
                <a:latin typeface="Times New Roman"/>
                <a:cs typeface="Times New Roman"/>
              </a:rPr>
              <a:t>five-pound note for current expenses; and  here is the address.’ And Michael began to write, paused, tore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paper,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the pieces in his pocket. ‘I will dictate,’ </a:t>
            </a:r>
            <a:r>
              <a:rPr dirty="0" sz="1450" spc="-5">
                <a:latin typeface="Times New Roman"/>
                <a:cs typeface="Times New Roman"/>
              </a:rPr>
              <a:t>he </a:t>
            </a:r>
            <a:r>
              <a:rPr dirty="0" sz="1450" spc="-10">
                <a:latin typeface="Times New Roman"/>
                <a:cs typeface="Times New Roman"/>
              </a:rPr>
              <a:t>said, ‘my writing is so  uncertain.’</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Gideon took down the address, ‘Count </a:t>
            </a:r>
            <a:r>
              <a:rPr dirty="0" sz="1450" spc="-35">
                <a:latin typeface="Times New Roman"/>
                <a:cs typeface="Times New Roman"/>
              </a:rPr>
              <a:t>Tarnow, </a:t>
            </a:r>
            <a:r>
              <a:rPr dirty="0" sz="1450" spc="-10">
                <a:latin typeface="Times New Roman"/>
                <a:cs typeface="Times New Roman"/>
              </a:rPr>
              <a:t>Kurnaul </a:t>
            </a:r>
            <a:r>
              <a:rPr dirty="0" sz="1450" spc="-25">
                <a:latin typeface="Times New Roman"/>
                <a:cs typeface="Times New Roman"/>
              </a:rPr>
              <a:t>Villa, </a:t>
            </a:r>
            <a:r>
              <a:rPr dirty="0" sz="1450" spc="-10">
                <a:latin typeface="Times New Roman"/>
                <a:cs typeface="Times New Roman"/>
              </a:rPr>
              <a:t>Hampton  Court.’ Then </a:t>
            </a:r>
            <a:r>
              <a:rPr dirty="0" sz="1450" spc="-5">
                <a:latin typeface="Times New Roman"/>
                <a:cs typeface="Times New Roman"/>
              </a:rPr>
              <a:t>he </a:t>
            </a:r>
            <a:r>
              <a:rPr dirty="0" sz="1450" spc="-10">
                <a:latin typeface="Times New Roman"/>
                <a:cs typeface="Times New Roman"/>
              </a:rPr>
              <a:t>wrote something else </a:t>
            </a:r>
            <a:r>
              <a:rPr dirty="0" sz="1450" spc="-5">
                <a:latin typeface="Times New Roman"/>
                <a:cs typeface="Times New Roman"/>
              </a:rPr>
              <a:t>on a </a:t>
            </a:r>
            <a:r>
              <a:rPr dirty="0" sz="1450" spc="-10">
                <a:latin typeface="Times New Roman"/>
                <a:cs typeface="Times New Roman"/>
              </a:rPr>
              <a:t>sheet </a:t>
            </a:r>
            <a:r>
              <a:rPr dirty="0" sz="1450" spc="-5">
                <a:latin typeface="Times New Roman"/>
                <a:cs typeface="Times New Roman"/>
              </a:rPr>
              <a:t>of </a:t>
            </a:r>
            <a:r>
              <a:rPr dirty="0" sz="1450" spc="-20">
                <a:latin typeface="Times New Roman"/>
                <a:cs typeface="Times New Roman"/>
              </a:rPr>
              <a:t>paper. </a:t>
            </a:r>
            <a:r>
              <a:rPr dirty="0" sz="1450" spc="-45">
                <a:latin typeface="Times New Roman"/>
                <a:cs typeface="Times New Roman"/>
              </a:rPr>
              <a:t>‘You </a:t>
            </a:r>
            <a:r>
              <a:rPr dirty="0" sz="1450" spc="-10">
                <a:latin typeface="Times New Roman"/>
                <a:cs typeface="Times New Roman"/>
              </a:rPr>
              <a:t>said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chosen </a:t>
            </a:r>
            <a:r>
              <a:rPr dirty="0" sz="1450" spc="-5">
                <a:latin typeface="Times New Roman"/>
                <a:cs typeface="Times New Roman"/>
              </a:rPr>
              <a:t>a </a:t>
            </a:r>
            <a:r>
              <a:rPr dirty="0" sz="1450" spc="-15">
                <a:latin typeface="Times New Roman"/>
                <a:cs typeface="Times New Roman"/>
              </a:rPr>
              <a:t>solicitor,’ </a:t>
            </a:r>
            <a:r>
              <a:rPr dirty="0" sz="1450" spc="-5">
                <a:latin typeface="Times New Roman"/>
                <a:cs typeface="Times New Roman"/>
              </a:rPr>
              <a:t>he </a:t>
            </a:r>
            <a:r>
              <a:rPr dirty="0" sz="1450" spc="-10">
                <a:latin typeface="Times New Roman"/>
                <a:cs typeface="Times New Roman"/>
              </a:rPr>
              <a:t>said. ‘For </a:t>
            </a:r>
            <a:r>
              <a:rPr dirty="0" sz="1450" spc="-5">
                <a:latin typeface="Times New Roman"/>
                <a:cs typeface="Times New Roman"/>
              </a:rPr>
              <a:t>a </a:t>
            </a:r>
            <a:r>
              <a:rPr dirty="0" sz="1450" spc="-10">
                <a:latin typeface="Times New Roman"/>
                <a:cs typeface="Times New Roman"/>
              </a:rPr>
              <a:t>case </a:t>
            </a:r>
            <a:r>
              <a:rPr dirty="0" sz="1450" spc="-5">
                <a:latin typeface="Times New Roman"/>
                <a:cs typeface="Times New Roman"/>
              </a:rPr>
              <a:t>of </a:t>
            </a:r>
            <a:r>
              <a:rPr dirty="0" sz="1450" spc="-10">
                <a:latin typeface="Times New Roman"/>
                <a:cs typeface="Times New Roman"/>
              </a:rPr>
              <a:t>this sort, here is the best man in  </a:t>
            </a:r>
            <a:r>
              <a:rPr dirty="0" sz="1450" spc="-5">
                <a:latin typeface="Times New Roman"/>
                <a:cs typeface="Times New Roman"/>
              </a:rPr>
              <a:t>London.’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handed the paper to</a:t>
            </a:r>
            <a:r>
              <a:rPr dirty="0" sz="1450" spc="-9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‘God bless me!’ ejaculated Michael, as </a:t>
            </a:r>
            <a:r>
              <a:rPr dirty="0" sz="1450" spc="-5">
                <a:latin typeface="Times New Roman"/>
                <a:cs typeface="Times New Roman"/>
              </a:rPr>
              <a:t>he </a:t>
            </a:r>
            <a:r>
              <a:rPr dirty="0" sz="1450" spc="-10">
                <a:latin typeface="Times New Roman"/>
                <a:cs typeface="Times New Roman"/>
              </a:rPr>
              <a:t>read his own</a:t>
            </a:r>
            <a:r>
              <a:rPr dirty="0" sz="1450" spc="-60">
                <a:latin typeface="Times New Roman"/>
                <a:cs typeface="Times New Roman"/>
              </a:rPr>
              <a:t> </a:t>
            </a:r>
            <a:r>
              <a:rPr dirty="0" sz="1450" spc="-10">
                <a:latin typeface="Times New Roman"/>
                <a:cs typeface="Times New Roman"/>
              </a:rPr>
              <a:t>address.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‘O, </a:t>
            </a:r>
            <a:r>
              <a:rPr dirty="0" sz="1450" spc="-5">
                <a:latin typeface="Times New Roman"/>
                <a:cs typeface="Times New Roman"/>
              </a:rPr>
              <a:t>I </a:t>
            </a:r>
            <a:r>
              <a:rPr dirty="0" sz="1450" spc="-10">
                <a:latin typeface="Times New Roman"/>
                <a:cs typeface="Times New Roman"/>
              </a:rPr>
              <a:t>daresay </a:t>
            </a:r>
            <a:r>
              <a:rPr dirty="0" sz="1450" spc="-5">
                <a:latin typeface="Times New Roman"/>
                <a:cs typeface="Times New Roman"/>
              </a:rPr>
              <a:t>you </a:t>
            </a:r>
            <a:r>
              <a:rPr dirty="0" sz="1450" spc="-10">
                <a:latin typeface="Times New Roman"/>
                <a:cs typeface="Times New Roman"/>
              </a:rPr>
              <a:t>have seen his name connected with some rather painful  cases,’ said Gideon. ‘But </a:t>
            </a:r>
            <a:r>
              <a:rPr dirty="0" sz="1450" spc="-5">
                <a:latin typeface="Times New Roman"/>
                <a:cs typeface="Times New Roman"/>
              </a:rPr>
              <a:t>he </a:t>
            </a:r>
            <a:r>
              <a:rPr dirty="0" sz="1450" spc="-10">
                <a:latin typeface="Times New Roman"/>
                <a:cs typeface="Times New Roman"/>
              </a:rPr>
              <a:t>is himself </a:t>
            </a:r>
            <a:r>
              <a:rPr dirty="0" sz="1450" spc="-5">
                <a:latin typeface="Times New Roman"/>
                <a:cs typeface="Times New Roman"/>
              </a:rPr>
              <a:t>a </a:t>
            </a:r>
            <a:r>
              <a:rPr dirty="0" sz="1450" spc="-10">
                <a:latin typeface="Times New Roman"/>
                <a:cs typeface="Times New Roman"/>
              </a:rPr>
              <a:t>perfectly honest man, and his capacity  is recognized. And </a:t>
            </a:r>
            <a:r>
              <a:rPr dirty="0" sz="1450" spc="-30">
                <a:latin typeface="Times New Roman"/>
                <a:cs typeface="Times New Roman"/>
              </a:rPr>
              <a:t>now, </a:t>
            </a:r>
            <a:r>
              <a:rPr dirty="0" sz="1450" spc="-10">
                <a:latin typeface="Times New Roman"/>
                <a:cs typeface="Times New Roman"/>
              </a:rPr>
              <a:t>gentlemen, it only remains for me to ask where </a:t>
            </a:r>
            <a:r>
              <a:rPr dirty="0" sz="1450" spc="-5">
                <a:latin typeface="Times New Roman"/>
                <a:cs typeface="Times New Roman"/>
              </a:rPr>
              <a:t>I </a:t>
            </a:r>
            <a:r>
              <a:rPr dirty="0" sz="1450" spc="-10">
                <a:latin typeface="Times New Roman"/>
                <a:cs typeface="Times New Roman"/>
              </a:rPr>
              <a:t>shall  communicate with</a:t>
            </a:r>
            <a:r>
              <a:rPr dirty="0" sz="1450" spc="-5">
                <a:latin typeface="Times New Roman"/>
                <a:cs typeface="Times New Roman"/>
              </a:rPr>
              <a:t> you.’</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 Langham, </a:t>
            </a:r>
            <a:r>
              <a:rPr dirty="0" sz="1450" spc="-5">
                <a:latin typeface="Times New Roman"/>
                <a:cs typeface="Times New Roman"/>
              </a:rPr>
              <a:t>of </a:t>
            </a:r>
            <a:r>
              <a:rPr dirty="0" sz="1450" spc="-10">
                <a:latin typeface="Times New Roman"/>
                <a:cs typeface="Times New Roman"/>
              </a:rPr>
              <a:t>course,’ returned Michael. </a:t>
            </a:r>
            <a:r>
              <a:rPr dirty="0" sz="1450" spc="-20">
                <a:latin typeface="Times New Roman"/>
                <a:cs typeface="Times New Roman"/>
              </a:rPr>
              <a:t>‘Till</a:t>
            </a:r>
            <a:r>
              <a:rPr dirty="0" sz="1450" spc="-75">
                <a:latin typeface="Times New Roman"/>
                <a:cs typeface="Times New Roman"/>
              </a:rPr>
              <a:t> </a:t>
            </a:r>
            <a:r>
              <a:rPr dirty="0" sz="1450" spc="-10">
                <a:latin typeface="Times New Roman"/>
                <a:cs typeface="Times New Roman"/>
              </a:rPr>
              <a:t>tonight.’</a:t>
            </a:r>
            <a:endParaRPr sz="1450">
              <a:latin typeface="Times New Roman"/>
              <a:cs typeface="Times New Roman"/>
            </a:endParaRPr>
          </a:p>
          <a:p>
            <a:pPr algn="just" marL="12700" marR="5080" indent="255904">
              <a:lnSpc>
                <a:spcPts val="1730"/>
              </a:lnSpc>
              <a:spcBef>
                <a:spcPts val="844"/>
              </a:spcBef>
            </a:pPr>
            <a:r>
              <a:rPr dirty="0" sz="1450" spc="-20">
                <a:latin typeface="Times New Roman"/>
                <a:cs typeface="Times New Roman"/>
              </a:rPr>
              <a:t>‘Till </a:t>
            </a:r>
            <a:r>
              <a:rPr dirty="0" sz="1450" spc="-10">
                <a:latin typeface="Times New Roman"/>
                <a:cs typeface="Times New Roman"/>
              </a:rPr>
              <a:t>tonight,’ replied Gideon, smiling. ‘I suppose </a:t>
            </a:r>
            <a:r>
              <a:rPr dirty="0" sz="1450" spc="-5">
                <a:latin typeface="Times New Roman"/>
                <a:cs typeface="Times New Roman"/>
              </a:rPr>
              <a:t>I </a:t>
            </a:r>
            <a:r>
              <a:rPr dirty="0" sz="1450" spc="-10">
                <a:latin typeface="Times New Roman"/>
                <a:cs typeface="Times New Roman"/>
              </a:rPr>
              <a:t>may knock </a:t>
            </a:r>
            <a:r>
              <a:rPr dirty="0" sz="1450" spc="-5">
                <a:latin typeface="Times New Roman"/>
                <a:cs typeface="Times New Roman"/>
              </a:rPr>
              <a:t>you up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late hour?’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‘Any </a:t>
            </a:r>
            <a:r>
              <a:rPr dirty="0" sz="1450" spc="-20">
                <a:latin typeface="Times New Roman"/>
                <a:cs typeface="Times New Roman"/>
              </a:rPr>
              <a:t>hour, </a:t>
            </a:r>
            <a:r>
              <a:rPr dirty="0" sz="1450" spc="-10">
                <a:latin typeface="Times New Roman"/>
                <a:cs typeface="Times New Roman"/>
              </a:rPr>
              <a:t>any </a:t>
            </a:r>
            <a:r>
              <a:rPr dirty="0" sz="1450" spc="-15">
                <a:latin typeface="Times New Roman"/>
                <a:cs typeface="Times New Roman"/>
              </a:rPr>
              <a:t>hour,’ </a:t>
            </a:r>
            <a:r>
              <a:rPr dirty="0" sz="1450" spc="-10">
                <a:latin typeface="Times New Roman"/>
                <a:cs typeface="Times New Roman"/>
              </a:rPr>
              <a:t>cried the vanishing</a:t>
            </a:r>
            <a:r>
              <a:rPr dirty="0" sz="1450" spc="-65">
                <a:latin typeface="Times New Roman"/>
                <a:cs typeface="Times New Roman"/>
              </a:rPr>
              <a:t> </a:t>
            </a:r>
            <a:r>
              <a:rPr dirty="0" sz="1450" spc="-15">
                <a:latin typeface="Times New Roman"/>
                <a:cs typeface="Times New Roman"/>
              </a:rPr>
              <a:t>solicitor.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‘Now</a:t>
            </a:r>
            <a:r>
              <a:rPr dirty="0" sz="1450" spc="165">
                <a:latin typeface="Times New Roman"/>
                <a:cs typeface="Times New Roman"/>
              </a:rPr>
              <a:t> </a:t>
            </a:r>
            <a:r>
              <a:rPr dirty="0" sz="1450" spc="-20">
                <a:latin typeface="Times New Roman"/>
                <a:cs typeface="Times New Roman"/>
              </a:rPr>
              <a:t>there’s</a:t>
            </a:r>
            <a:r>
              <a:rPr dirty="0" sz="1450" spc="170">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5">
                <a:latin typeface="Times New Roman"/>
                <a:cs typeface="Times New Roman"/>
              </a:rPr>
              <a:t>young</a:t>
            </a:r>
            <a:r>
              <a:rPr dirty="0" sz="1450" spc="170">
                <a:latin typeface="Times New Roman"/>
                <a:cs typeface="Times New Roman"/>
              </a:rPr>
              <a:t> </a:t>
            </a:r>
            <a:r>
              <a:rPr dirty="0" sz="1450" spc="-10">
                <a:latin typeface="Times New Roman"/>
                <a:cs typeface="Times New Roman"/>
              </a:rPr>
              <a:t>fellow</a:t>
            </a:r>
            <a:r>
              <a:rPr dirty="0" sz="1450" spc="165">
                <a:latin typeface="Times New Roman"/>
                <a:cs typeface="Times New Roman"/>
              </a:rPr>
              <a:t> </a:t>
            </a:r>
            <a:r>
              <a:rPr dirty="0" sz="1450" spc="-10">
                <a:latin typeface="Times New Roman"/>
                <a:cs typeface="Times New Roman"/>
              </a:rPr>
              <a:t>with</a:t>
            </a:r>
            <a:r>
              <a:rPr dirty="0" sz="1450" spc="170">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10">
                <a:latin typeface="Times New Roman"/>
                <a:cs typeface="Times New Roman"/>
              </a:rPr>
              <a:t>head</a:t>
            </a:r>
            <a:r>
              <a:rPr dirty="0" sz="1450" spc="165">
                <a:latin typeface="Times New Roman"/>
                <a:cs typeface="Times New Roman"/>
              </a:rPr>
              <a:t> </a:t>
            </a:r>
            <a:r>
              <a:rPr dirty="0" sz="1450" spc="-5">
                <a:latin typeface="Times New Roman"/>
                <a:cs typeface="Times New Roman"/>
              </a:rPr>
              <a:t>upon</a:t>
            </a:r>
            <a:r>
              <a:rPr dirty="0" sz="1450" spc="170">
                <a:latin typeface="Times New Roman"/>
                <a:cs typeface="Times New Roman"/>
              </a:rPr>
              <a:t> </a:t>
            </a:r>
            <a:r>
              <a:rPr dirty="0" sz="1450" spc="-10">
                <a:latin typeface="Times New Roman"/>
                <a:cs typeface="Times New Roman"/>
              </a:rPr>
              <a:t>his</a:t>
            </a:r>
            <a:r>
              <a:rPr dirty="0" sz="1450" spc="165">
                <a:latin typeface="Times New Roman"/>
                <a:cs typeface="Times New Roman"/>
              </a:rPr>
              <a:t> </a:t>
            </a:r>
            <a:r>
              <a:rPr dirty="0" sz="1450" spc="-10">
                <a:latin typeface="Times New Roman"/>
                <a:cs typeface="Times New Roman"/>
              </a:rPr>
              <a:t>shoulders,’</a:t>
            </a:r>
            <a:r>
              <a:rPr dirty="0" sz="1450" spc="65">
                <a:latin typeface="Times New Roman"/>
                <a:cs typeface="Times New Roman"/>
              </a:rPr>
              <a:t> </a:t>
            </a:r>
            <a:r>
              <a:rPr dirty="0" sz="1450" spc="-5">
                <a:latin typeface="Times New Roman"/>
                <a:cs typeface="Times New Roman"/>
              </a:rPr>
              <a:t>he</a:t>
            </a:r>
            <a:r>
              <a:rPr dirty="0" sz="1450" spc="165">
                <a:latin typeface="Times New Roman"/>
                <a:cs typeface="Times New Roman"/>
              </a:rPr>
              <a:t> </a:t>
            </a:r>
            <a:r>
              <a:rPr dirty="0" sz="1450" spc="-10">
                <a:latin typeface="Times New Roman"/>
                <a:cs typeface="Times New Roman"/>
              </a:rPr>
              <a:t>said</a:t>
            </a:r>
            <a:r>
              <a:rPr dirty="0" sz="1450" spc="17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9546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Pitman, as soon as they were in the</a:t>
            </a:r>
            <a:r>
              <a:rPr dirty="0" sz="1450" spc="3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268605">
              <a:lnSpc>
                <a:spcPct val="100000"/>
              </a:lnSpc>
              <a:spcBef>
                <a:spcPts val="800"/>
              </a:spcBef>
            </a:pPr>
            <a:r>
              <a:rPr dirty="0" sz="1450" spc="-10">
                <a:latin typeface="Times New Roman"/>
                <a:cs typeface="Times New Roman"/>
              </a:rPr>
              <a:t>Pitman was indistinctly heard to </a:t>
            </a:r>
            <a:r>
              <a:rPr dirty="0" sz="1450" spc="-20">
                <a:latin typeface="Times New Roman"/>
                <a:cs typeface="Times New Roman"/>
              </a:rPr>
              <a:t>murmur, </a:t>
            </a:r>
            <a:r>
              <a:rPr dirty="0" sz="1450" spc="-10">
                <a:latin typeface="Times New Roman"/>
                <a:cs typeface="Times New Roman"/>
              </a:rPr>
              <a:t>‘Perfect</a:t>
            </a:r>
            <a:r>
              <a:rPr dirty="0" sz="1450" spc="35">
                <a:latin typeface="Times New Roman"/>
                <a:cs typeface="Times New Roman"/>
              </a:rPr>
              <a:t> </a:t>
            </a:r>
            <a:r>
              <a:rPr dirty="0" sz="1450" spc="-5">
                <a:latin typeface="Times New Roman"/>
                <a:cs typeface="Times New Roman"/>
              </a:rPr>
              <a:t>fool.’</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‘Not </a:t>
            </a:r>
            <a:r>
              <a:rPr dirty="0" sz="1450" spc="-5">
                <a:latin typeface="Times New Roman"/>
                <a:cs typeface="Times New Roman"/>
              </a:rPr>
              <a:t>a bit of </a:t>
            </a:r>
            <a:r>
              <a:rPr dirty="0" sz="1450" spc="-10">
                <a:latin typeface="Times New Roman"/>
                <a:cs typeface="Times New Roman"/>
              </a:rPr>
              <a:t>him,’ returned Michael. ‘He knows </a:t>
            </a:r>
            <a:r>
              <a:rPr dirty="0" sz="1450" spc="-25">
                <a:latin typeface="Times New Roman"/>
                <a:cs typeface="Times New Roman"/>
              </a:rPr>
              <a:t>who’s </a:t>
            </a:r>
            <a:r>
              <a:rPr dirty="0" sz="1450" spc="-10">
                <a:latin typeface="Times New Roman"/>
                <a:cs typeface="Times New Roman"/>
              </a:rPr>
              <a:t>the best solicitor in  London, and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every man can say the same. But,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didn’t </a:t>
            </a:r>
            <a:r>
              <a:rPr dirty="0" sz="1450" spc="-5">
                <a:latin typeface="Times New Roman"/>
                <a:cs typeface="Times New Roman"/>
              </a:rPr>
              <a:t>I </a:t>
            </a:r>
            <a:r>
              <a:rPr dirty="0" sz="1450" spc="-10">
                <a:latin typeface="Times New Roman"/>
                <a:cs typeface="Times New Roman"/>
              </a:rPr>
              <a:t>pitch it in  hot?’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Pitman returned </a:t>
            </a:r>
            <a:r>
              <a:rPr dirty="0" sz="1450" spc="-5">
                <a:latin typeface="Times New Roman"/>
                <a:cs typeface="Times New Roman"/>
              </a:rPr>
              <a:t>no</a:t>
            </a:r>
            <a:r>
              <a:rPr dirty="0" sz="145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marL="12700" marR="10795" indent="255904">
              <a:lnSpc>
                <a:spcPts val="1730"/>
              </a:lnSpc>
              <a:spcBef>
                <a:spcPts val="844"/>
              </a:spcBef>
            </a:pPr>
            <a:r>
              <a:rPr dirty="0" sz="1450" spc="-10">
                <a:latin typeface="Times New Roman"/>
                <a:cs typeface="Times New Roman"/>
              </a:rPr>
              <a:t>‘Hullo!’ said the </a:t>
            </a:r>
            <a:r>
              <a:rPr dirty="0" sz="1450" spc="-20">
                <a:latin typeface="Times New Roman"/>
                <a:cs typeface="Times New Roman"/>
              </a:rPr>
              <a:t>lawyer, </a:t>
            </a:r>
            <a:r>
              <a:rPr dirty="0" sz="1450" spc="-10">
                <a:latin typeface="Times New Roman"/>
                <a:cs typeface="Times New Roman"/>
              </a:rPr>
              <a:t>pausing, </a:t>
            </a:r>
            <a:r>
              <a:rPr dirty="0" sz="1450" spc="-20">
                <a:latin typeface="Times New Roman"/>
                <a:cs typeface="Times New Roman"/>
              </a:rPr>
              <a:t>‘what’s </a:t>
            </a:r>
            <a:r>
              <a:rPr dirty="0" sz="1450" spc="-10">
                <a:latin typeface="Times New Roman"/>
                <a:cs typeface="Times New Roman"/>
              </a:rPr>
              <a:t>wrong with the long-suffering  Pitman?’</a:t>
            </a:r>
            <a:endParaRPr sz="1450">
              <a:latin typeface="Times New Roman"/>
              <a:cs typeface="Times New Roman"/>
            </a:endParaRPr>
          </a:p>
          <a:p>
            <a:pPr marL="12700" marR="8890" indent="255904">
              <a:lnSpc>
                <a:spcPts val="1730"/>
              </a:lnSpc>
              <a:spcBef>
                <a:spcPts val="720"/>
              </a:spcBef>
            </a:pPr>
            <a:r>
              <a:rPr dirty="0" sz="1450" spc="-45">
                <a:latin typeface="Times New Roman"/>
                <a:cs typeface="Times New Roman"/>
              </a:rPr>
              <a:t>‘You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right to speak </a:t>
            </a:r>
            <a:r>
              <a:rPr dirty="0" sz="1450" spc="-5">
                <a:latin typeface="Times New Roman"/>
                <a:cs typeface="Times New Roman"/>
              </a:rPr>
              <a:t>of </a:t>
            </a:r>
            <a:r>
              <a:rPr dirty="0" sz="1450" spc="-10">
                <a:latin typeface="Times New Roman"/>
                <a:cs typeface="Times New Roman"/>
              </a:rPr>
              <a:t>me as </a:t>
            </a:r>
            <a:r>
              <a:rPr dirty="0" sz="1450" spc="-5">
                <a:latin typeface="Times New Roman"/>
                <a:cs typeface="Times New Roman"/>
              </a:rPr>
              <a:t>you did,’ </a:t>
            </a:r>
            <a:r>
              <a:rPr dirty="0" sz="1450" spc="-10">
                <a:latin typeface="Times New Roman"/>
                <a:cs typeface="Times New Roman"/>
              </a:rPr>
              <a:t>the artist broke </a:t>
            </a:r>
            <a:r>
              <a:rPr dirty="0" sz="1450" spc="-5">
                <a:latin typeface="Times New Roman"/>
                <a:cs typeface="Times New Roman"/>
              </a:rPr>
              <a:t>out; ‘your  </a:t>
            </a:r>
            <a:r>
              <a:rPr dirty="0" sz="1450" spc="-10">
                <a:latin typeface="Times New Roman"/>
                <a:cs typeface="Times New Roman"/>
              </a:rPr>
              <a:t>language was perfectly unjustifiable; </a:t>
            </a:r>
            <a:r>
              <a:rPr dirty="0" sz="1450" spc="-5">
                <a:latin typeface="Times New Roman"/>
                <a:cs typeface="Times New Roman"/>
              </a:rPr>
              <a:t>you </a:t>
            </a:r>
            <a:r>
              <a:rPr dirty="0" sz="1450" spc="-10">
                <a:latin typeface="Times New Roman"/>
                <a:cs typeface="Times New Roman"/>
              </a:rPr>
              <a:t>have wounded me</a:t>
            </a:r>
            <a:r>
              <a:rPr dirty="0" sz="1450" spc="45">
                <a:latin typeface="Times New Roman"/>
                <a:cs typeface="Times New Roman"/>
              </a:rPr>
              <a:t> </a:t>
            </a:r>
            <a:r>
              <a:rPr dirty="0" sz="1450" spc="-20">
                <a:latin typeface="Times New Roman"/>
                <a:cs typeface="Times New Roman"/>
              </a:rPr>
              <a:t>deeply.’</a:t>
            </a:r>
            <a:endParaRPr sz="1450">
              <a:latin typeface="Times New Roman"/>
              <a:cs typeface="Times New Roman"/>
            </a:endParaRPr>
          </a:p>
          <a:p>
            <a:pPr marL="12700" marR="7620" indent="255904">
              <a:lnSpc>
                <a:spcPts val="1730"/>
              </a:lnSpc>
              <a:spcBef>
                <a:spcPts val="785"/>
              </a:spcBef>
            </a:pPr>
            <a:r>
              <a:rPr dirty="0" sz="1450" spc="-10">
                <a:latin typeface="Times New Roman"/>
                <a:cs typeface="Times New Roman"/>
              </a:rPr>
              <a:t>‘I never said </a:t>
            </a:r>
            <a:r>
              <a:rPr dirty="0" sz="1450" spc="-5">
                <a:latin typeface="Times New Roman"/>
                <a:cs typeface="Times New Roman"/>
              </a:rPr>
              <a:t>a </a:t>
            </a:r>
            <a:r>
              <a:rPr dirty="0" sz="1450" spc="-10">
                <a:latin typeface="Times New Roman"/>
                <a:cs typeface="Times New Roman"/>
              </a:rPr>
              <a:t>word about </a:t>
            </a:r>
            <a:r>
              <a:rPr dirty="0" sz="1450" spc="-5">
                <a:latin typeface="Times New Roman"/>
                <a:cs typeface="Times New Roman"/>
              </a:rPr>
              <a:t>you,’ </a:t>
            </a:r>
            <a:r>
              <a:rPr dirty="0" sz="1450" spc="-10">
                <a:latin typeface="Times New Roman"/>
                <a:cs typeface="Times New Roman"/>
              </a:rPr>
              <a:t>replied Michael. ‘I spoke </a:t>
            </a:r>
            <a:r>
              <a:rPr dirty="0" sz="1450" spc="-5">
                <a:latin typeface="Times New Roman"/>
                <a:cs typeface="Times New Roman"/>
              </a:rPr>
              <a:t>of </a:t>
            </a:r>
            <a:r>
              <a:rPr dirty="0" sz="1450" spc="-10">
                <a:latin typeface="Times New Roman"/>
                <a:cs typeface="Times New Roman"/>
              </a:rPr>
              <a:t>Ezra Thomas;  and </a:t>
            </a:r>
            <a:r>
              <a:rPr dirty="0" sz="1450" spc="-5">
                <a:latin typeface="Times New Roman"/>
                <a:cs typeface="Times New Roman"/>
              </a:rPr>
              <a:t>do </a:t>
            </a:r>
            <a:r>
              <a:rPr dirty="0" sz="1450" spc="-10">
                <a:latin typeface="Times New Roman"/>
                <a:cs typeface="Times New Roman"/>
              </a:rPr>
              <a:t>please remember that </a:t>
            </a:r>
            <a:r>
              <a:rPr dirty="0" sz="1450" spc="-20">
                <a:latin typeface="Times New Roman"/>
                <a:cs typeface="Times New Roman"/>
              </a:rPr>
              <a:t>there’s </a:t>
            </a:r>
            <a:r>
              <a:rPr dirty="0" sz="1450" spc="-5">
                <a:latin typeface="Times New Roman"/>
                <a:cs typeface="Times New Roman"/>
              </a:rPr>
              <a:t>no </a:t>
            </a:r>
            <a:r>
              <a:rPr dirty="0" sz="1450" spc="-10">
                <a:latin typeface="Times New Roman"/>
                <a:cs typeface="Times New Roman"/>
              </a:rPr>
              <a:t>such</a:t>
            </a:r>
            <a:r>
              <a:rPr dirty="0" sz="1450" spc="25">
                <a:latin typeface="Times New Roman"/>
                <a:cs typeface="Times New Roman"/>
              </a:rPr>
              <a:t> </a:t>
            </a:r>
            <a:r>
              <a:rPr dirty="0" sz="1450" spc="-20">
                <a:latin typeface="Times New Roman"/>
                <a:cs typeface="Times New Roman"/>
              </a:rPr>
              <a:t>party.’</a:t>
            </a:r>
            <a:endParaRPr sz="1450">
              <a:latin typeface="Times New Roman"/>
              <a:cs typeface="Times New Roman"/>
            </a:endParaRPr>
          </a:p>
          <a:p>
            <a:pPr marL="268605">
              <a:lnSpc>
                <a:spcPct val="100000"/>
              </a:lnSpc>
              <a:spcBef>
                <a:spcPts val="725"/>
              </a:spcBef>
            </a:pPr>
            <a:r>
              <a:rPr dirty="0" sz="1450" spc="-25">
                <a:latin typeface="Times New Roman"/>
                <a:cs typeface="Times New Roman"/>
              </a:rPr>
              <a:t>‘It’s </a:t>
            </a:r>
            <a:r>
              <a:rPr dirty="0" sz="1450" spc="-10">
                <a:latin typeface="Times New Roman"/>
                <a:cs typeface="Times New Roman"/>
              </a:rPr>
              <a:t>just as hard to </a:t>
            </a:r>
            <a:r>
              <a:rPr dirty="0" sz="1450" spc="-20">
                <a:latin typeface="Times New Roman"/>
                <a:cs typeface="Times New Roman"/>
              </a:rPr>
              <a:t>bear,’ </a:t>
            </a:r>
            <a:r>
              <a:rPr dirty="0" sz="1450" spc="-10">
                <a:latin typeface="Times New Roman"/>
                <a:cs typeface="Times New Roman"/>
              </a:rPr>
              <a:t>said the</a:t>
            </a:r>
            <a:r>
              <a:rPr dirty="0" sz="1450" spc="-50">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But </a:t>
            </a:r>
            <a:r>
              <a:rPr dirty="0" sz="1450" spc="-5">
                <a:latin typeface="Times New Roman"/>
                <a:cs typeface="Times New Roman"/>
              </a:rPr>
              <a:t>by </a:t>
            </a:r>
            <a:r>
              <a:rPr dirty="0" sz="1450" spc="-10">
                <a:latin typeface="Times New Roman"/>
                <a:cs typeface="Times New Roman"/>
              </a:rPr>
              <a:t>this time they had reached the corner </a:t>
            </a:r>
            <a:r>
              <a:rPr dirty="0" sz="1450" spc="-5">
                <a:latin typeface="Times New Roman"/>
                <a:cs typeface="Times New Roman"/>
              </a:rPr>
              <a:t>of </a:t>
            </a:r>
            <a:r>
              <a:rPr dirty="0" sz="1450" spc="-10">
                <a:latin typeface="Times New Roman"/>
                <a:cs typeface="Times New Roman"/>
              </a:rPr>
              <a:t>the by-street; and there was  the faithful shoeblack, standing </a:t>
            </a:r>
            <a:r>
              <a:rPr dirty="0" sz="1450" spc="-5">
                <a:latin typeface="Times New Roman"/>
                <a:cs typeface="Times New Roman"/>
              </a:rPr>
              <a:t>by </a:t>
            </a:r>
            <a:r>
              <a:rPr dirty="0" sz="1450" spc="-10">
                <a:latin typeface="Times New Roman"/>
                <a:cs typeface="Times New Roman"/>
              </a:rPr>
              <a:t>the horses’ heads with </a:t>
            </a:r>
            <a:r>
              <a:rPr dirty="0" sz="1450" spc="-5">
                <a:latin typeface="Times New Roman"/>
                <a:cs typeface="Times New Roman"/>
              </a:rPr>
              <a:t>a </a:t>
            </a:r>
            <a:r>
              <a:rPr dirty="0" sz="1450" spc="-10">
                <a:latin typeface="Times New Roman"/>
                <a:cs typeface="Times New Roman"/>
              </a:rPr>
              <a:t>splendid  assumption </a:t>
            </a:r>
            <a:r>
              <a:rPr dirty="0" sz="1450" spc="-5">
                <a:latin typeface="Times New Roman"/>
                <a:cs typeface="Times New Roman"/>
              </a:rPr>
              <a:t>of </a:t>
            </a:r>
            <a:r>
              <a:rPr dirty="0" sz="1450" spc="-10">
                <a:latin typeface="Times New Roman"/>
                <a:cs typeface="Times New Roman"/>
              </a:rPr>
              <a:t>dignity; and there was the piano, figuring forlorn </a:t>
            </a:r>
            <a:r>
              <a:rPr dirty="0" sz="1450" spc="-5">
                <a:latin typeface="Times New Roman"/>
                <a:cs typeface="Times New Roman"/>
              </a:rPr>
              <a:t>upon </a:t>
            </a:r>
            <a:r>
              <a:rPr dirty="0" sz="1450" spc="-10">
                <a:latin typeface="Times New Roman"/>
                <a:cs typeface="Times New Roman"/>
              </a:rPr>
              <a:t>the cart,  while the rain beat </a:t>
            </a:r>
            <a:r>
              <a:rPr dirty="0" sz="1450" spc="-5">
                <a:latin typeface="Times New Roman"/>
                <a:cs typeface="Times New Roman"/>
              </a:rPr>
              <a:t>upon </a:t>
            </a:r>
            <a:r>
              <a:rPr dirty="0" sz="1450" spc="-10">
                <a:latin typeface="Times New Roman"/>
                <a:cs typeface="Times New Roman"/>
              </a:rPr>
              <a:t>its unprotected sides and trickled down its elegantly  varnished legs.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 shoeblack was again </a:t>
            </a:r>
            <a:r>
              <a:rPr dirty="0" sz="1450" spc="-5">
                <a:latin typeface="Times New Roman"/>
                <a:cs typeface="Times New Roman"/>
              </a:rPr>
              <a:t>put </a:t>
            </a:r>
            <a:r>
              <a:rPr dirty="0" sz="1450" spc="-10">
                <a:latin typeface="Times New Roman"/>
                <a:cs typeface="Times New Roman"/>
              </a:rPr>
              <a:t>in requisition to bring five </a:t>
            </a:r>
            <a:r>
              <a:rPr dirty="0" sz="1450" spc="-5">
                <a:latin typeface="Times New Roman"/>
                <a:cs typeface="Times New Roman"/>
              </a:rPr>
              <a:t>or </a:t>
            </a:r>
            <a:r>
              <a:rPr dirty="0" sz="1450" spc="-10">
                <a:latin typeface="Times New Roman"/>
                <a:cs typeface="Times New Roman"/>
              </a:rPr>
              <a:t>six strong  fellows from the neighbouring public-house; and the last battle </a:t>
            </a:r>
            <a:r>
              <a:rPr dirty="0" sz="1450" spc="-5">
                <a:latin typeface="Times New Roman"/>
                <a:cs typeface="Times New Roman"/>
              </a:rPr>
              <a:t>of </a:t>
            </a:r>
            <a:r>
              <a:rPr dirty="0" sz="1450" spc="-10">
                <a:latin typeface="Times New Roman"/>
                <a:cs typeface="Times New Roman"/>
              </a:rPr>
              <a:t>the  campaign opened. It is probable that Mr Gideon Forsyth had </a:t>
            </a:r>
            <a:r>
              <a:rPr dirty="0" sz="1450" spc="-5">
                <a:latin typeface="Times New Roman"/>
                <a:cs typeface="Times New Roman"/>
              </a:rPr>
              <a:t>not </a:t>
            </a:r>
            <a:r>
              <a:rPr dirty="0" sz="1450" spc="-10">
                <a:latin typeface="Times New Roman"/>
                <a:cs typeface="Times New Roman"/>
              </a:rPr>
              <a:t>yet taken his  seat in the train for Hampton Court, before Michael opened the </a:t>
            </a:r>
            <a:r>
              <a:rPr dirty="0" sz="1450" spc="-5">
                <a:latin typeface="Times New Roman"/>
                <a:cs typeface="Times New Roman"/>
              </a:rPr>
              <a:t>door of </a:t>
            </a:r>
            <a:r>
              <a:rPr dirty="0" sz="1450" spc="-10">
                <a:latin typeface="Times New Roman"/>
                <a:cs typeface="Times New Roman"/>
              </a:rPr>
              <a:t>the  chambers, and the grunting porters deposited the Broadwood grand in the  middle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floor.</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the </a:t>
            </a:r>
            <a:r>
              <a:rPr dirty="0" sz="1450" spc="-20">
                <a:latin typeface="Times New Roman"/>
                <a:cs typeface="Times New Roman"/>
              </a:rPr>
              <a:t>lawyer, </a:t>
            </a:r>
            <a:r>
              <a:rPr dirty="0" sz="1450" spc="-10">
                <a:latin typeface="Times New Roman"/>
                <a:cs typeface="Times New Roman"/>
              </a:rPr>
              <a:t>after </a:t>
            </a:r>
            <a:r>
              <a:rPr dirty="0" sz="1450" spc="-5">
                <a:latin typeface="Times New Roman"/>
                <a:cs typeface="Times New Roman"/>
              </a:rPr>
              <a:t>he </a:t>
            </a:r>
            <a:r>
              <a:rPr dirty="0" sz="1450" spc="-10">
                <a:latin typeface="Times New Roman"/>
                <a:cs typeface="Times New Roman"/>
              </a:rPr>
              <a:t>had sent the men about their business,  ‘one more precaution. </a:t>
            </a:r>
            <a:r>
              <a:rPr dirty="0" sz="1450" spc="-70">
                <a:latin typeface="Times New Roman"/>
                <a:cs typeface="Times New Roman"/>
              </a:rPr>
              <a:t>We </a:t>
            </a:r>
            <a:r>
              <a:rPr dirty="0" sz="1450" spc="-10">
                <a:latin typeface="Times New Roman"/>
                <a:cs typeface="Times New Roman"/>
              </a:rPr>
              <a:t>must leave him the key </a:t>
            </a:r>
            <a:r>
              <a:rPr dirty="0" sz="1450" spc="-5">
                <a:latin typeface="Times New Roman"/>
                <a:cs typeface="Times New Roman"/>
              </a:rPr>
              <a:t>of </a:t>
            </a:r>
            <a:r>
              <a:rPr dirty="0" sz="1450" spc="-10">
                <a:latin typeface="Times New Roman"/>
                <a:cs typeface="Times New Roman"/>
              </a:rPr>
              <a:t>the piano, and we must  contrive that </a:t>
            </a:r>
            <a:r>
              <a:rPr dirty="0" sz="1450" spc="-5">
                <a:latin typeface="Times New Roman"/>
                <a:cs typeface="Times New Roman"/>
              </a:rPr>
              <a:t>he </a:t>
            </a:r>
            <a:r>
              <a:rPr dirty="0" sz="1450" spc="-10">
                <a:latin typeface="Times New Roman"/>
                <a:cs typeface="Times New Roman"/>
              </a:rPr>
              <a:t>shall find it. Let me see.’ And </a:t>
            </a:r>
            <a:r>
              <a:rPr dirty="0" sz="1450" spc="-5">
                <a:latin typeface="Times New Roman"/>
                <a:cs typeface="Times New Roman"/>
              </a:rPr>
              <a:t>he </a:t>
            </a:r>
            <a:r>
              <a:rPr dirty="0" sz="1450" spc="-10">
                <a:latin typeface="Times New Roman"/>
                <a:cs typeface="Times New Roman"/>
              </a:rPr>
              <a:t>built </a:t>
            </a:r>
            <a:r>
              <a:rPr dirty="0" sz="1450" spc="-5">
                <a:latin typeface="Times New Roman"/>
                <a:cs typeface="Times New Roman"/>
              </a:rPr>
              <a:t>a </a:t>
            </a:r>
            <a:r>
              <a:rPr dirty="0" sz="1450" spc="-10">
                <a:latin typeface="Times New Roman"/>
                <a:cs typeface="Times New Roman"/>
              </a:rPr>
              <a:t>square tower </a:t>
            </a:r>
            <a:r>
              <a:rPr dirty="0" sz="1450" spc="-5">
                <a:latin typeface="Times New Roman"/>
                <a:cs typeface="Times New Roman"/>
              </a:rPr>
              <a:t>of </a:t>
            </a:r>
            <a:r>
              <a:rPr dirty="0" sz="1450" spc="-10">
                <a:latin typeface="Times New Roman"/>
                <a:cs typeface="Times New Roman"/>
              </a:rPr>
              <a:t>cigars  </a:t>
            </a:r>
            <a:r>
              <a:rPr dirty="0" sz="1450" spc="-5">
                <a:latin typeface="Times New Roman"/>
                <a:cs typeface="Times New Roman"/>
              </a:rPr>
              <a:t>upon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the instrument, and dropped the key into the</a:t>
            </a:r>
            <a:r>
              <a:rPr dirty="0" sz="1450" spc="75">
                <a:latin typeface="Times New Roman"/>
                <a:cs typeface="Times New Roman"/>
              </a:rPr>
              <a:t> </a:t>
            </a:r>
            <a:r>
              <a:rPr dirty="0" sz="1450" spc="-10">
                <a:latin typeface="Times New Roman"/>
                <a:cs typeface="Times New Roman"/>
              </a:rPr>
              <a:t>middle.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‘Poor </a:t>
            </a:r>
            <a:r>
              <a:rPr dirty="0" sz="1450" spc="-5">
                <a:latin typeface="Times New Roman"/>
                <a:cs typeface="Times New Roman"/>
              </a:rPr>
              <a:t>young </a:t>
            </a:r>
            <a:r>
              <a:rPr dirty="0" sz="1450" spc="-10">
                <a:latin typeface="Times New Roman"/>
                <a:cs typeface="Times New Roman"/>
              </a:rPr>
              <a:t>man,’ said the artist, as they descended the</a:t>
            </a:r>
            <a:r>
              <a:rPr dirty="0" sz="1450" spc="-55">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algn="just" marL="268605" marR="10160">
              <a:lnSpc>
                <a:spcPct val="144900"/>
              </a:lnSpc>
            </a:pPr>
            <a:r>
              <a:rPr dirty="0" sz="1450" spc="-10">
                <a:latin typeface="Times New Roman"/>
                <a:cs typeface="Times New Roman"/>
              </a:rPr>
              <a:t>‘He is in </a:t>
            </a:r>
            <a:r>
              <a:rPr dirty="0" sz="1450" spc="-5">
                <a:latin typeface="Times New Roman"/>
                <a:cs typeface="Times New Roman"/>
              </a:rPr>
              <a:t>a </a:t>
            </a:r>
            <a:r>
              <a:rPr dirty="0" sz="1450" spc="-10">
                <a:latin typeface="Times New Roman"/>
                <a:cs typeface="Times New Roman"/>
              </a:rPr>
              <a:t>devil </a:t>
            </a:r>
            <a:r>
              <a:rPr dirty="0" sz="1450" spc="-5">
                <a:latin typeface="Times New Roman"/>
                <a:cs typeface="Times New Roman"/>
              </a:rPr>
              <a:t>of a </a:t>
            </a:r>
            <a:r>
              <a:rPr dirty="0" sz="1450" spc="-10">
                <a:latin typeface="Times New Roman"/>
                <a:cs typeface="Times New Roman"/>
              </a:rPr>
              <a:t>position,’ assented Michael </a:t>
            </a:r>
            <a:r>
              <a:rPr dirty="0" sz="1450" spc="-25">
                <a:latin typeface="Times New Roman"/>
                <a:cs typeface="Times New Roman"/>
              </a:rPr>
              <a:t>drily. </a:t>
            </a:r>
            <a:r>
              <a:rPr dirty="0" sz="1450" spc="-10">
                <a:latin typeface="Times New Roman"/>
                <a:cs typeface="Times New Roman"/>
              </a:rPr>
              <a:t>‘It’ll brace him </a:t>
            </a:r>
            <a:r>
              <a:rPr dirty="0" sz="1450" spc="-5">
                <a:latin typeface="Times New Roman"/>
                <a:cs typeface="Times New Roman"/>
              </a:rPr>
              <a:t>up.’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10">
                <a:latin typeface="Times New Roman"/>
                <a:cs typeface="Times New Roman"/>
              </a:rPr>
              <a:t>reminds</a:t>
            </a:r>
            <a:r>
              <a:rPr dirty="0" sz="1450" spc="90">
                <a:latin typeface="Times New Roman"/>
                <a:cs typeface="Times New Roman"/>
              </a:rPr>
              <a:t> </a:t>
            </a:r>
            <a:r>
              <a:rPr dirty="0" sz="1450" spc="-10">
                <a:latin typeface="Times New Roman"/>
                <a:cs typeface="Times New Roman"/>
              </a:rPr>
              <a:t>me,’</a:t>
            </a:r>
            <a:r>
              <a:rPr dirty="0" sz="1450" spc="330">
                <a:latin typeface="Times New Roman"/>
                <a:cs typeface="Times New Roman"/>
              </a:rPr>
              <a:t> </a:t>
            </a:r>
            <a:r>
              <a:rPr dirty="0" sz="1450" spc="-10">
                <a:latin typeface="Times New Roman"/>
                <a:cs typeface="Times New Roman"/>
              </a:rPr>
              <a:t>observed</a:t>
            </a:r>
            <a:r>
              <a:rPr dirty="0" sz="1450" spc="9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excellent</a:t>
            </a:r>
            <a:r>
              <a:rPr dirty="0" sz="1450" spc="85">
                <a:latin typeface="Times New Roman"/>
                <a:cs typeface="Times New Roman"/>
              </a:rPr>
              <a:t> </a:t>
            </a:r>
            <a:r>
              <a:rPr dirty="0" sz="1450" spc="-10">
                <a:latin typeface="Times New Roman"/>
                <a:cs typeface="Times New Roman"/>
              </a:rPr>
              <a:t>Pitman,</a:t>
            </a:r>
            <a:r>
              <a:rPr dirty="0" sz="1450" spc="90">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fear</a:t>
            </a:r>
            <a:r>
              <a:rPr dirty="0" sz="1450" spc="85">
                <a:latin typeface="Times New Roman"/>
                <a:cs typeface="Times New Roman"/>
              </a:rPr>
              <a:t> </a:t>
            </a:r>
            <a:r>
              <a:rPr dirty="0" sz="1450" spc="-5">
                <a:latin typeface="Times New Roman"/>
                <a:cs typeface="Times New Roman"/>
              </a:rPr>
              <a:t>I</a:t>
            </a:r>
            <a:endParaRPr sz="1450">
              <a:latin typeface="Times New Roman"/>
              <a:cs typeface="Times New Roman"/>
            </a:endParaRPr>
          </a:p>
          <a:p>
            <a:pPr algn="just" marL="12700" marR="5080">
              <a:lnSpc>
                <a:spcPts val="1730"/>
              </a:lnSpc>
              <a:spcBef>
                <a:spcPts val="55"/>
              </a:spcBef>
            </a:pPr>
            <a:r>
              <a:rPr dirty="0" sz="1450" spc="-10">
                <a:latin typeface="Times New Roman"/>
                <a:cs typeface="Times New Roman"/>
              </a:rPr>
              <a:t>displayed </a:t>
            </a:r>
            <a:r>
              <a:rPr dirty="0" sz="1450" spc="-5">
                <a:latin typeface="Times New Roman"/>
                <a:cs typeface="Times New Roman"/>
              </a:rPr>
              <a:t>a </a:t>
            </a:r>
            <a:r>
              <a:rPr dirty="0" sz="1450" spc="-10">
                <a:latin typeface="Times New Roman"/>
                <a:cs typeface="Times New Roman"/>
              </a:rPr>
              <a:t>most ungrateful </a:t>
            </a:r>
            <a:r>
              <a:rPr dirty="0" sz="1450" spc="-20">
                <a:latin typeface="Times New Roman"/>
                <a:cs typeface="Times New Roman"/>
              </a:rPr>
              <a:t>temper.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right, </a:t>
            </a:r>
            <a:r>
              <a:rPr dirty="0" sz="1450" spc="-5">
                <a:latin typeface="Times New Roman"/>
                <a:cs typeface="Times New Roman"/>
              </a:rPr>
              <a:t>I </a:t>
            </a:r>
            <a:r>
              <a:rPr dirty="0" sz="1450" spc="-10">
                <a:latin typeface="Times New Roman"/>
                <a:cs typeface="Times New Roman"/>
              </a:rPr>
              <a:t>see, to resent expressions,  wounding as they were, which were in </a:t>
            </a:r>
            <a:r>
              <a:rPr dirty="0" sz="1450" spc="-5">
                <a:latin typeface="Times New Roman"/>
                <a:cs typeface="Times New Roman"/>
              </a:rPr>
              <a:t>no </a:t>
            </a:r>
            <a:r>
              <a:rPr dirty="0" sz="1450" spc="-10">
                <a:latin typeface="Times New Roman"/>
                <a:cs typeface="Times New Roman"/>
              </a:rPr>
              <a:t>sense</a:t>
            </a:r>
            <a:r>
              <a:rPr dirty="0" sz="1450" spc="35">
                <a:latin typeface="Times New Roman"/>
                <a:cs typeface="Times New Roman"/>
              </a:rPr>
              <a:t> </a:t>
            </a:r>
            <a:r>
              <a:rPr dirty="0" sz="1450" spc="-10">
                <a:latin typeface="Times New Roman"/>
                <a:cs typeface="Times New Roman"/>
              </a:rPr>
              <a:t>directed.’</a:t>
            </a:r>
            <a:endParaRPr sz="1450">
              <a:latin typeface="Times New Roman"/>
              <a:cs typeface="Times New Roman"/>
            </a:endParaRPr>
          </a:p>
          <a:p>
            <a:pPr algn="just" marL="12700" marR="8890" indent="255904">
              <a:lnSpc>
                <a:spcPts val="1730"/>
              </a:lnSpc>
              <a:spcBef>
                <a:spcPts val="715"/>
              </a:spcBef>
            </a:pPr>
            <a:r>
              <a:rPr dirty="0" sz="1450" spc="-20">
                <a:latin typeface="Times New Roman"/>
                <a:cs typeface="Times New Roman"/>
              </a:rPr>
              <a:t>‘That’s </a:t>
            </a:r>
            <a:r>
              <a:rPr dirty="0" sz="1450" spc="-10">
                <a:latin typeface="Times New Roman"/>
                <a:cs typeface="Times New Roman"/>
              </a:rPr>
              <a:t>all right,’ cried Michael, getting </a:t>
            </a:r>
            <a:r>
              <a:rPr dirty="0" sz="1450" spc="-5">
                <a:latin typeface="Times New Roman"/>
                <a:cs typeface="Times New Roman"/>
              </a:rPr>
              <a:t>on </a:t>
            </a:r>
            <a:r>
              <a:rPr dirty="0" sz="1450" spc="-10">
                <a:latin typeface="Times New Roman"/>
                <a:cs typeface="Times New Roman"/>
              </a:rPr>
              <a:t>the cart. ‘Not </a:t>
            </a:r>
            <a:r>
              <a:rPr dirty="0" sz="1450" spc="-5">
                <a:latin typeface="Times New Roman"/>
                <a:cs typeface="Times New Roman"/>
              </a:rPr>
              <a:t>a </a:t>
            </a:r>
            <a:r>
              <a:rPr dirty="0" sz="1450" spc="-10">
                <a:latin typeface="Times New Roman"/>
                <a:cs typeface="Times New Roman"/>
              </a:rPr>
              <a:t>word more,  Pitman. </a:t>
            </a:r>
            <a:r>
              <a:rPr dirty="0" sz="1450" spc="-50">
                <a:latin typeface="Times New Roman"/>
                <a:cs typeface="Times New Roman"/>
              </a:rPr>
              <a:t>Very </a:t>
            </a:r>
            <a:r>
              <a:rPr dirty="0" sz="1450" spc="-10">
                <a:latin typeface="Times New Roman"/>
                <a:cs typeface="Times New Roman"/>
              </a:rPr>
              <a:t>proper feeling </a:t>
            </a:r>
            <a:r>
              <a:rPr dirty="0" sz="1450" spc="-5">
                <a:latin typeface="Times New Roman"/>
                <a:cs typeface="Times New Roman"/>
              </a:rPr>
              <a:t>on your </a:t>
            </a:r>
            <a:r>
              <a:rPr dirty="0" sz="1450" spc="-10">
                <a:latin typeface="Times New Roman"/>
                <a:cs typeface="Times New Roman"/>
              </a:rPr>
              <a:t>part; </a:t>
            </a:r>
            <a:r>
              <a:rPr dirty="0" sz="1450" spc="-5">
                <a:latin typeface="Times New Roman"/>
                <a:cs typeface="Times New Roman"/>
              </a:rPr>
              <a:t>no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self-respect can stand </a:t>
            </a:r>
            <a:r>
              <a:rPr dirty="0" sz="1450" spc="-5">
                <a:latin typeface="Times New Roman"/>
                <a:cs typeface="Times New Roman"/>
              </a:rPr>
              <a:t>by  </a:t>
            </a:r>
            <a:r>
              <a:rPr dirty="0" sz="1450" spc="-10">
                <a:latin typeface="Times New Roman"/>
                <a:cs typeface="Times New Roman"/>
              </a:rPr>
              <a:t>and hear his alias</a:t>
            </a:r>
            <a:r>
              <a:rPr dirty="0" sz="1450" spc="5">
                <a:latin typeface="Times New Roman"/>
                <a:cs typeface="Times New Roman"/>
              </a:rPr>
              <a:t> </a:t>
            </a:r>
            <a:r>
              <a:rPr dirty="0" sz="1450" spc="-10">
                <a:latin typeface="Times New Roman"/>
                <a:cs typeface="Times New Roman"/>
              </a:rPr>
              <a:t>insulted.’</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3291204"/>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The rain had now ceased, Michael was fairly </a:t>
            </a:r>
            <a:r>
              <a:rPr dirty="0" sz="1450" spc="-20">
                <a:latin typeface="Times New Roman"/>
                <a:cs typeface="Times New Roman"/>
              </a:rPr>
              <a:t>sober, </a:t>
            </a:r>
            <a:r>
              <a:rPr dirty="0" sz="1450" spc="-10">
                <a:latin typeface="Times New Roman"/>
                <a:cs typeface="Times New Roman"/>
              </a:rPr>
              <a:t>the </a:t>
            </a:r>
            <a:r>
              <a:rPr dirty="0" sz="1450" spc="-5">
                <a:latin typeface="Times New Roman"/>
                <a:cs typeface="Times New Roman"/>
              </a:rPr>
              <a:t>body </a:t>
            </a:r>
            <a:r>
              <a:rPr dirty="0" sz="1450" spc="-10">
                <a:latin typeface="Times New Roman"/>
                <a:cs typeface="Times New Roman"/>
              </a:rPr>
              <a:t>had been  disposed </a:t>
            </a:r>
            <a:r>
              <a:rPr dirty="0" sz="1450" spc="-5">
                <a:latin typeface="Times New Roman"/>
                <a:cs typeface="Times New Roman"/>
              </a:rPr>
              <a:t>of, </a:t>
            </a:r>
            <a:r>
              <a:rPr dirty="0" sz="1450" spc="-10">
                <a:latin typeface="Times New Roman"/>
                <a:cs typeface="Times New Roman"/>
              </a:rPr>
              <a:t>and the friends were reconciled. The return to the mews was  therefore (in comparison with previous stages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day’s </a:t>
            </a:r>
            <a:r>
              <a:rPr dirty="0" sz="1450" spc="-10">
                <a:latin typeface="Times New Roman"/>
                <a:cs typeface="Times New Roman"/>
              </a:rPr>
              <a:t>adventures) quite </a:t>
            </a:r>
            <a:r>
              <a:rPr dirty="0" sz="1450" spc="-5">
                <a:latin typeface="Times New Roman"/>
                <a:cs typeface="Times New Roman"/>
              </a:rPr>
              <a:t>a  </a:t>
            </a:r>
            <a:r>
              <a:rPr dirty="0" sz="1450" spc="-10">
                <a:latin typeface="Times New Roman"/>
                <a:cs typeface="Times New Roman"/>
              </a:rPr>
              <a:t>holiday outing; and when they had returned the cart and walked forth again  from the stable-yard, unchallenged, and even unsuspected, Pitman drew </a:t>
            </a:r>
            <a:r>
              <a:rPr dirty="0" sz="1450" spc="-5">
                <a:latin typeface="Times New Roman"/>
                <a:cs typeface="Times New Roman"/>
              </a:rPr>
              <a:t>a </a:t>
            </a:r>
            <a:r>
              <a:rPr dirty="0" sz="1450" spc="-10">
                <a:latin typeface="Times New Roman"/>
                <a:cs typeface="Times New Roman"/>
              </a:rPr>
              <a:t>deep  breath </a:t>
            </a:r>
            <a:r>
              <a:rPr dirty="0" sz="1450" spc="-5">
                <a:latin typeface="Times New Roman"/>
                <a:cs typeface="Times New Roman"/>
              </a:rPr>
              <a:t>of </a:t>
            </a:r>
            <a:r>
              <a:rPr dirty="0" sz="1450" spc="-30">
                <a:latin typeface="Times New Roman"/>
                <a:cs typeface="Times New Roman"/>
              </a:rPr>
              <a:t>joy. </a:t>
            </a:r>
            <a:r>
              <a:rPr dirty="0" sz="1450" spc="-10">
                <a:latin typeface="Times New Roman"/>
                <a:cs typeface="Times New Roman"/>
              </a:rPr>
              <a:t>‘And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said, ‘we can </a:t>
            </a:r>
            <a:r>
              <a:rPr dirty="0" sz="1450" spc="-5">
                <a:latin typeface="Times New Roman"/>
                <a:cs typeface="Times New Roman"/>
              </a:rPr>
              <a:t>go</a:t>
            </a:r>
            <a:r>
              <a:rPr dirty="0" sz="1450" spc="-4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‘Pitman,’ said the </a:t>
            </a:r>
            <a:r>
              <a:rPr dirty="0" sz="1450" spc="-20">
                <a:latin typeface="Times New Roman"/>
                <a:cs typeface="Times New Roman"/>
              </a:rPr>
              <a:t>lawyer, </a:t>
            </a:r>
            <a:r>
              <a:rPr dirty="0" sz="1450" spc="-10">
                <a:latin typeface="Times New Roman"/>
                <a:cs typeface="Times New Roman"/>
              </a:rPr>
              <a:t>stopping short, </a:t>
            </a:r>
            <a:r>
              <a:rPr dirty="0" sz="1450" spc="-5">
                <a:latin typeface="Times New Roman"/>
                <a:cs typeface="Times New Roman"/>
              </a:rPr>
              <a:t>‘your </a:t>
            </a:r>
            <a:r>
              <a:rPr dirty="0" sz="1450" spc="-10">
                <a:latin typeface="Times New Roman"/>
                <a:cs typeface="Times New Roman"/>
              </a:rPr>
              <a:t>recklessness fills me with  concern. What! we have been wet through the greater part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propose, in cold </a:t>
            </a:r>
            <a:r>
              <a:rPr dirty="0" sz="1450" spc="-5">
                <a:latin typeface="Times New Roman"/>
                <a:cs typeface="Times New Roman"/>
              </a:rPr>
              <a:t>blood,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home! No, sir—hot</a:t>
            </a:r>
            <a:r>
              <a:rPr dirty="0" sz="1450" spc="30">
                <a:latin typeface="Times New Roman"/>
                <a:cs typeface="Times New Roman"/>
              </a:rPr>
              <a:t> </a:t>
            </a:r>
            <a:r>
              <a:rPr dirty="0" sz="1450" spc="-10">
                <a:latin typeface="Times New Roman"/>
                <a:cs typeface="Times New Roman"/>
              </a:rPr>
              <a:t>Scotch.’</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And taking his </a:t>
            </a:r>
            <a:r>
              <a:rPr dirty="0" sz="1450" spc="-20">
                <a:latin typeface="Times New Roman"/>
                <a:cs typeface="Times New Roman"/>
              </a:rPr>
              <a:t>friend’s </a:t>
            </a:r>
            <a:r>
              <a:rPr dirty="0" sz="1450" spc="-10">
                <a:latin typeface="Times New Roman"/>
                <a:cs typeface="Times New Roman"/>
              </a:rPr>
              <a:t>arm </a:t>
            </a:r>
            <a:r>
              <a:rPr dirty="0" sz="1450" spc="-5">
                <a:latin typeface="Times New Roman"/>
                <a:cs typeface="Times New Roman"/>
              </a:rPr>
              <a:t>he </a:t>
            </a:r>
            <a:r>
              <a:rPr dirty="0" sz="1450" spc="-10">
                <a:latin typeface="Times New Roman"/>
                <a:cs typeface="Times New Roman"/>
              </a:rPr>
              <a:t>led him sternly towards the nearest public-  house. Nor was Pitman (I regret to say) wholly unwilling. Now that peace was  restored and the </a:t>
            </a:r>
            <a:r>
              <a:rPr dirty="0" sz="1450" spc="-5">
                <a:latin typeface="Times New Roman"/>
                <a:cs typeface="Times New Roman"/>
              </a:rPr>
              <a:t>body </a:t>
            </a:r>
            <a:r>
              <a:rPr dirty="0" sz="1450" spc="-10">
                <a:latin typeface="Times New Roman"/>
                <a:cs typeface="Times New Roman"/>
              </a:rPr>
              <a:t>gone, </a:t>
            </a:r>
            <a:r>
              <a:rPr dirty="0" sz="1450" spc="-5">
                <a:latin typeface="Times New Roman"/>
                <a:cs typeface="Times New Roman"/>
              </a:rPr>
              <a:t>a </a:t>
            </a:r>
            <a:r>
              <a:rPr dirty="0" sz="1450" spc="-10">
                <a:latin typeface="Times New Roman"/>
                <a:cs typeface="Times New Roman"/>
              </a:rPr>
              <a:t>certain innocent skittishness began to appear in  the manners </a:t>
            </a:r>
            <a:r>
              <a:rPr dirty="0" sz="1450" spc="-5">
                <a:latin typeface="Times New Roman"/>
                <a:cs typeface="Times New Roman"/>
              </a:rPr>
              <a:t>of </a:t>
            </a:r>
            <a:r>
              <a:rPr dirty="0" sz="1450" spc="-10">
                <a:latin typeface="Times New Roman"/>
                <a:cs typeface="Times New Roman"/>
              </a:rPr>
              <a:t>the artist; and when </a:t>
            </a:r>
            <a:r>
              <a:rPr dirty="0" sz="1450" spc="-5">
                <a:latin typeface="Times New Roman"/>
                <a:cs typeface="Times New Roman"/>
              </a:rPr>
              <a:t>he </a:t>
            </a:r>
            <a:r>
              <a:rPr dirty="0" sz="1450" spc="-10">
                <a:latin typeface="Times New Roman"/>
                <a:cs typeface="Times New Roman"/>
              </a:rPr>
              <a:t>touched his steaming glass to  </a:t>
            </a:r>
            <a:r>
              <a:rPr dirty="0" sz="1450" spc="-20">
                <a:latin typeface="Times New Roman"/>
                <a:cs typeface="Times New Roman"/>
              </a:rPr>
              <a:t>Michael’s, </a:t>
            </a:r>
            <a:r>
              <a:rPr dirty="0" sz="1450" spc="-5">
                <a:latin typeface="Times New Roman"/>
                <a:cs typeface="Times New Roman"/>
              </a:rPr>
              <a:t>he </a:t>
            </a:r>
            <a:r>
              <a:rPr dirty="0" sz="1450" spc="-10">
                <a:latin typeface="Times New Roman"/>
                <a:cs typeface="Times New Roman"/>
              </a:rPr>
              <a:t>giggled aloud like </a:t>
            </a:r>
            <a:r>
              <a:rPr dirty="0" sz="1450" spc="-5">
                <a:latin typeface="Times New Roman"/>
                <a:cs typeface="Times New Roman"/>
              </a:rPr>
              <a:t>a </a:t>
            </a:r>
            <a:r>
              <a:rPr dirty="0" sz="1450" spc="-10">
                <a:latin typeface="Times New Roman"/>
                <a:cs typeface="Times New Roman"/>
              </a:rPr>
              <a:t>venturesome schoolgirl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picnic.</a:t>
            </a:r>
            <a:endParaRPr sz="1450">
              <a:latin typeface="Times New Roman"/>
              <a:cs typeface="Times New Roman"/>
            </a:endParaRPr>
          </a:p>
        </p:txBody>
      </p:sp>
      <p:sp>
        <p:nvSpPr>
          <p:cNvPr id="3" name="object 3"/>
          <p:cNvSpPr txBox="1"/>
          <p:nvPr/>
        </p:nvSpPr>
        <p:spPr>
          <a:xfrm>
            <a:off x="876300" y="4450680"/>
            <a:ext cx="5807075" cy="5513705"/>
          </a:xfrm>
          <a:prstGeom prst="rect">
            <a:avLst/>
          </a:prstGeom>
        </p:spPr>
        <p:txBody>
          <a:bodyPr wrap="square" lIns="0" tIns="11430" rIns="0" bIns="0" rtlCol="0" vert="horz">
            <a:spAutoFit/>
          </a:bodyPr>
          <a:lstStyle/>
          <a:p>
            <a:pPr marL="274955">
              <a:lnSpc>
                <a:spcPct val="100000"/>
              </a:lnSpc>
              <a:spcBef>
                <a:spcPts val="90"/>
              </a:spcBef>
            </a:pPr>
            <a:r>
              <a:rPr dirty="0" sz="1450" spc="-15" b="1">
                <a:latin typeface="Times New Roman"/>
                <a:cs typeface="Times New Roman"/>
              </a:rPr>
              <a:t>CHAPTER </a:t>
            </a:r>
            <a:r>
              <a:rPr dirty="0" sz="1450" spc="-10" b="1">
                <a:latin typeface="Times New Roman"/>
                <a:cs typeface="Times New Roman"/>
              </a:rPr>
              <a:t>IX. Glorious Conclusion </a:t>
            </a:r>
            <a:r>
              <a:rPr dirty="0" sz="1450" spc="-5" b="1">
                <a:latin typeface="Times New Roman"/>
                <a:cs typeface="Times New Roman"/>
              </a:rPr>
              <a:t>of </a:t>
            </a:r>
            <a:r>
              <a:rPr dirty="0" sz="1450" spc="-10" b="1">
                <a:latin typeface="Times New Roman"/>
                <a:cs typeface="Times New Roman"/>
              </a:rPr>
              <a:t>Michael </a:t>
            </a:r>
            <a:r>
              <a:rPr dirty="0" sz="1450" spc="-15" b="1">
                <a:latin typeface="Times New Roman"/>
                <a:cs typeface="Times New Roman"/>
              </a:rPr>
              <a:t>Finsbury’s</a:t>
            </a:r>
            <a:r>
              <a:rPr dirty="0" sz="1450" spc="40" b="1">
                <a:latin typeface="Times New Roman"/>
                <a:cs typeface="Times New Roman"/>
              </a:rPr>
              <a:t> </a:t>
            </a:r>
            <a:r>
              <a:rPr dirty="0" sz="1450" spc="-10" b="1">
                <a:latin typeface="Times New Roman"/>
                <a:cs typeface="Times New Roman"/>
              </a:rPr>
              <a:t>Holiday</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5">
                <a:latin typeface="Times New Roman"/>
                <a:cs typeface="Times New Roman"/>
              </a:rPr>
              <a:t>I </a:t>
            </a:r>
            <a:r>
              <a:rPr dirty="0" sz="1450" spc="-10">
                <a:latin typeface="Times New Roman"/>
                <a:cs typeface="Times New Roman"/>
              </a:rPr>
              <a:t>know Michael Finsbury personally; my business—I know the  awkwardness </a:t>
            </a:r>
            <a:r>
              <a:rPr dirty="0" sz="1450" spc="-5">
                <a:latin typeface="Times New Roman"/>
                <a:cs typeface="Times New Roman"/>
              </a:rPr>
              <a:t>of </a:t>
            </a:r>
            <a:r>
              <a:rPr dirty="0" sz="1450" spc="-10">
                <a:latin typeface="Times New Roman"/>
                <a:cs typeface="Times New Roman"/>
              </a:rPr>
              <a:t>having such </a:t>
            </a:r>
            <a:r>
              <a:rPr dirty="0" sz="1450" spc="-5">
                <a:latin typeface="Times New Roman"/>
                <a:cs typeface="Times New Roman"/>
              </a:rPr>
              <a:t>a </a:t>
            </a:r>
            <a:r>
              <a:rPr dirty="0" sz="1450" spc="-10">
                <a:latin typeface="Times New Roman"/>
                <a:cs typeface="Times New Roman"/>
              </a:rPr>
              <a:t>man for </a:t>
            </a:r>
            <a:r>
              <a:rPr dirty="0" sz="1450" spc="-5">
                <a:latin typeface="Times New Roman"/>
                <a:cs typeface="Times New Roman"/>
              </a:rPr>
              <a:t>a </a:t>
            </a:r>
            <a:r>
              <a:rPr dirty="0" sz="1450" spc="-10">
                <a:latin typeface="Times New Roman"/>
                <a:cs typeface="Times New Roman"/>
              </a:rPr>
              <a:t>lawyer—still </a:t>
            </a:r>
            <a:r>
              <a:rPr dirty="0" sz="1450" spc="-30">
                <a:latin typeface="Times New Roman"/>
                <a:cs typeface="Times New Roman"/>
              </a:rPr>
              <a:t>it’s </a:t>
            </a:r>
            <a:r>
              <a:rPr dirty="0" sz="1450" spc="-10">
                <a:latin typeface="Times New Roman"/>
                <a:cs typeface="Times New Roman"/>
              </a:rPr>
              <a:t>an old story </a:t>
            </a:r>
            <a:r>
              <a:rPr dirty="0" sz="1450" spc="-30">
                <a:latin typeface="Times New Roman"/>
                <a:cs typeface="Times New Roman"/>
              </a:rPr>
              <a:t>now,  </a:t>
            </a:r>
            <a:r>
              <a:rPr dirty="0" sz="1450" spc="-10">
                <a:latin typeface="Times New Roman"/>
                <a:cs typeface="Times New Roman"/>
              </a:rPr>
              <a:t>and there is such </a:t>
            </a:r>
            <a:r>
              <a:rPr dirty="0" sz="1450" spc="-5">
                <a:latin typeface="Times New Roman"/>
                <a:cs typeface="Times New Roman"/>
              </a:rPr>
              <a:t>a </a:t>
            </a:r>
            <a:r>
              <a:rPr dirty="0" sz="1450" spc="-10">
                <a:latin typeface="Times New Roman"/>
                <a:cs typeface="Times New Roman"/>
              </a:rPr>
              <a:t>thing as gratitude, and, in short, my legal business,  although now (I am thankful to say) </a:t>
            </a:r>
            <a:r>
              <a:rPr dirty="0" sz="1450" spc="-5">
                <a:latin typeface="Times New Roman"/>
                <a:cs typeface="Times New Roman"/>
              </a:rPr>
              <a:t>of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placid </a:t>
            </a:r>
            <a:r>
              <a:rPr dirty="0" sz="1450" spc="-15">
                <a:latin typeface="Times New Roman"/>
                <a:cs typeface="Times New Roman"/>
              </a:rPr>
              <a:t>character, </a:t>
            </a:r>
            <a:r>
              <a:rPr dirty="0" sz="1450" spc="-10">
                <a:latin typeface="Times New Roman"/>
                <a:cs typeface="Times New Roman"/>
              </a:rPr>
              <a:t>remains  entirely in </a:t>
            </a:r>
            <a:r>
              <a:rPr dirty="0" sz="1450" spc="-20">
                <a:latin typeface="Times New Roman"/>
                <a:cs typeface="Times New Roman"/>
              </a:rPr>
              <a:t>Michael’s </a:t>
            </a:r>
            <a:r>
              <a:rPr dirty="0" sz="1450" spc="-10">
                <a:latin typeface="Times New Roman"/>
                <a:cs typeface="Times New Roman"/>
              </a:rPr>
              <a:t>hands. But the trouble is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natural talent for  addresses; </a:t>
            </a:r>
            <a:r>
              <a:rPr dirty="0" sz="1450" spc="-5">
                <a:latin typeface="Times New Roman"/>
                <a:cs typeface="Times New Roman"/>
              </a:rPr>
              <a:t>I </a:t>
            </a:r>
            <a:r>
              <a:rPr dirty="0" sz="1450" spc="-10">
                <a:latin typeface="Times New Roman"/>
                <a:cs typeface="Times New Roman"/>
              </a:rPr>
              <a:t>learn </a:t>
            </a:r>
            <a:r>
              <a:rPr dirty="0" sz="1450" spc="-5">
                <a:latin typeface="Times New Roman"/>
                <a:cs typeface="Times New Roman"/>
              </a:rPr>
              <a:t>one </a:t>
            </a:r>
            <a:r>
              <a:rPr dirty="0" sz="1450" spc="-10">
                <a:latin typeface="Times New Roman"/>
                <a:cs typeface="Times New Roman"/>
              </a:rPr>
              <a:t>for every man—that is </a:t>
            </a:r>
            <a:r>
              <a:rPr dirty="0" sz="1450" spc="-15">
                <a:latin typeface="Times New Roman"/>
                <a:cs typeface="Times New Roman"/>
              </a:rPr>
              <a:t>friendship’s </a:t>
            </a:r>
            <a:r>
              <a:rPr dirty="0" sz="1450" spc="-10">
                <a:latin typeface="Times New Roman"/>
                <a:cs typeface="Times New Roman"/>
              </a:rPr>
              <a:t>offering; and the  friend who subsequently changes his residence is dead to me, memory  refusing to pursue him. Thus it comes about that, as </a:t>
            </a:r>
            <a:r>
              <a:rPr dirty="0" sz="1450" spc="-5">
                <a:latin typeface="Times New Roman"/>
                <a:cs typeface="Times New Roman"/>
              </a:rPr>
              <a:t>I </a:t>
            </a:r>
            <a:r>
              <a:rPr dirty="0" sz="1450" spc="-10">
                <a:latin typeface="Times New Roman"/>
                <a:cs typeface="Times New Roman"/>
              </a:rPr>
              <a:t>always write to Michael  at his </a:t>
            </a:r>
            <a:r>
              <a:rPr dirty="0" sz="1450" spc="-15">
                <a:latin typeface="Times New Roman"/>
                <a:cs typeface="Times New Roman"/>
              </a:rPr>
              <a:t>office, </a:t>
            </a:r>
            <a:r>
              <a:rPr dirty="0" sz="1450" spc="-5">
                <a:latin typeface="Times New Roman"/>
                <a:cs typeface="Times New Roman"/>
              </a:rPr>
              <a:t>I </a:t>
            </a:r>
            <a:r>
              <a:rPr dirty="0" sz="1450" spc="-10">
                <a:latin typeface="Times New Roman"/>
                <a:cs typeface="Times New Roman"/>
              </a:rPr>
              <a:t>cannot swear to his number in the </a:t>
            </a:r>
            <a:r>
              <a:rPr dirty="0" sz="1450" spc="-20">
                <a:latin typeface="Times New Roman"/>
                <a:cs typeface="Times New Roman"/>
              </a:rPr>
              <a:t>King’s </a:t>
            </a:r>
            <a:r>
              <a:rPr dirty="0" sz="1450" spc="-10">
                <a:latin typeface="Times New Roman"/>
                <a:cs typeface="Times New Roman"/>
              </a:rPr>
              <a:t>Road. Of course (like  my neighbours), </a:t>
            </a:r>
            <a:r>
              <a:rPr dirty="0" sz="1450" spc="-5">
                <a:latin typeface="Times New Roman"/>
                <a:cs typeface="Times New Roman"/>
              </a:rPr>
              <a:t>I </a:t>
            </a:r>
            <a:r>
              <a:rPr dirty="0" sz="1450" spc="-10">
                <a:latin typeface="Times New Roman"/>
                <a:cs typeface="Times New Roman"/>
              </a:rPr>
              <a:t>have been to dinner there. Of late years, since his accession  to wealth, neglect </a:t>
            </a:r>
            <a:r>
              <a:rPr dirty="0" sz="1450" spc="-5">
                <a:latin typeface="Times New Roman"/>
                <a:cs typeface="Times New Roman"/>
              </a:rPr>
              <a:t>of </a:t>
            </a:r>
            <a:r>
              <a:rPr dirty="0" sz="1450" spc="-10">
                <a:latin typeface="Times New Roman"/>
                <a:cs typeface="Times New Roman"/>
              </a:rPr>
              <a:t>business, and election to the club, these little festivals  have become common. He picks </a:t>
            </a:r>
            <a:r>
              <a:rPr dirty="0" sz="1450" spc="-5">
                <a:latin typeface="Times New Roman"/>
                <a:cs typeface="Times New Roman"/>
              </a:rPr>
              <a:t>up a </a:t>
            </a:r>
            <a:r>
              <a:rPr dirty="0" sz="1450" spc="-10">
                <a:latin typeface="Times New Roman"/>
                <a:cs typeface="Times New Roman"/>
              </a:rPr>
              <a:t>few fellows in the smoking-room—all  men </a:t>
            </a:r>
            <a:r>
              <a:rPr dirty="0" sz="1450" spc="-5">
                <a:latin typeface="Times New Roman"/>
                <a:cs typeface="Times New Roman"/>
              </a:rPr>
              <a:t>of </a:t>
            </a:r>
            <a:r>
              <a:rPr dirty="0" sz="1450" spc="-10">
                <a:latin typeface="Times New Roman"/>
                <a:cs typeface="Times New Roman"/>
              </a:rPr>
              <a:t>Attic wit—myself, for instance, if </a:t>
            </a:r>
            <a:r>
              <a:rPr dirty="0" sz="1450" spc="-5">
                <a:latin typeface="Times New Roman"/>
                <a:cs typeface="Times New Roman"/>
              </a:rPr>
              <a:t>he </a:t>
            </a:r>
            <a:r>
              <a:rPr dirty="0" sz="1450" spc="-10">
                <a:latin typeface="Times New Roman"/>
                <a:cs typeface="Times New Roman"/>
              </a:rPr>
              <a:t>has the luck to find me  disengaged; </a:t>
            </a:r>
            <a:r>
              <a:rPr dirty="0" sz="1450" spc="-5">
                <a:latin typeface="Times New Roman"/>
                <a:cs typeface="Times New Roman"/>
              </a:rPr>
              <a:t>a </a:t>
            </a:r>
            <a:r>
              <a:rPr dirty="0" sz="1450" spc="-10">
                <a:latin typeface="Times New Roman"/>
                <a:cs typeface="Times New Roman"/>
              </a:rPr>
              <a:t>string </a:t>
            </a:r>
            <a:r>
              <a:rPr dirty="0" sz="1450" spc="-5">
                <a:latin typeface="Times New Roman"/>
                <a:cs typeface="Times New Roman"/>
              </a:rPr>
              <a:t>of </a:t>
            </a:r>
            <a:r>
              <a:rPr dirty="0" sz="1450" spc="-10">
                <a:latin typeface="Times New Roman"/>
                <a:cs typeface="Times New Roman"/>
              </a:rPr>
              <a:t>hansoms may </a:t>
            </a:r>
            <a:r>
              <a:rPr dirty="0" sz="1450" spc="-5">
                <a:latin typeface="Times New Roman"/>
                <a:cs typeface="Times New Roman"/>
              </a:rPr>
              <a:t>be </a:t>
            </a:r>
            <a:r>
              <a:rPr dirty="0" sz="1450" spc="-10">
                <a:latin typeface="Times New Roman"/>
                <a:cs typeface="Times New Roman"/>
              </a:rPr>
              <a:t>observed (by Her Majesty) bowling  gaily through St </a:t>
            </a:r>
            <a:r>
              <a:rPr dirty="0" sz="1450" spc="-20">
                <a:latin typeface="Times New Roman"/>
                <a:cs typeface="Times New Roman"/>
              </a:rPr>
              <a:t>James’s </a:t>
            </a:r>
            <a:r>
              <a:rPr dirty="0" sz="1450" spc="-10">
                <a:latin typeface="Times New Roman"/>
                <a:cs typeface="Times New Roman"/>
              </a:rPr>
              <a:t>Park; and in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the party surrounds  </a:t>
            </a:r>
            <a:r>
              <a:rPr dirty="0" sz="1450" spc="-5">
                <a:latin typeface="Times New Roman"/>
                <a:cs typeface="Times New Roman"/>
              </a:rPr>
              <a:t>one of </a:t>
            </a:r>
            <a:r>
              <a:rPr dirty="0" sz="1450" spc="-10">
                <a:latin typeface="Times New Roman"/>
                <a:cs typeface="Times New Roman"/>
              </a:rPr>
              <a:t>the best appointed boards in</a:t>
            </a:r>
            <a:r>
              <a:rPr dirty="0" sz="1450" spc="15">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marR="8255" indent="255904">
              <a:lnSpc>
                <a:spcPts val="1730"/>
              </a:lnSpc>
              <a:spcBef>
                <a:spcPts val="695"/>
              </a:spcBef>
            </a:pPr>
            <a:r>
              <a:rPr dirty="0" sz="1450" spc="-10">
                <a:latin typeface="Times New Roman"/>
                <a:cs typeface="Times New Roman"/>
              </a:rPr>
              <a:t>But at the time </a:t>
            </a:r>
            <a:r>
              <a:rPr dirty="0" sz="1450" spc="-5">
                <a:latin typeface="Times New Roman"/>
                <a:cs typeface="Times New Roman"/>
              </a:rPr>
              <a:t>of </a:t>
            </a:r>
            <a:r>
              <a:rPr dirty="0" sz="1450" spc="-10">
                <a:latin typeface="Times New Roman"/>
                <a:cs typeface="Times New Roman"/>
              </a:rPr>
              <a:t>which we write the house in the </a:t>
            </a:r>
            <a:r>
              <a:rPr dirty="0" sz="1450" spc="-20">
                <a:latin typeface="Times New Roman"/>
                <a:cs typeface="Times New Roman"/>
              </a:rPr>
              <a:t>King’s </a:t>
            </a:r>
            <a:r>
              <a:rPr dirty="0" sz="1450" spc="-10">
                <a:latin typeface="Times New Roman"/>
                <a:cs typeface="Times New Roman"/>
              </a:rPr>
              <a:t>Road (let </a:t>
            </a:r>
            <a:r>
              <a:rPr dirty="0" sz="1450" spc="-5">
                <a:latin typeface="Times New Roman"/>
                <a:cs typeface="Times New Roman"/>
              </a:rPr>
              <a:t>us </a:t>
            </a:r>
            <a:r>
              <a:rPr dirty="0" sz="1450" spc="-10">
                <a:latin typeface="Times New Roman"/>
                <a:cs typeface="Times New Roman"/>
              </a:rPr>
              <a:t>still  continue to call it No. </a:t>
            </a:r>
            <a:r>
              <a:rPr dirty="0" sz="1450" spc="-5">
                <a:latin typeface="Times New Roman"/>
                <a:cs typeface="Times New Roman"/>
              </a:rPr>
              <a:t>233) </a:t>
            </a:r>
            <a:r>
              <a:rPr dirty="0" sz="1450" spc="-10">
                <a:latin typeface="Times New Roman"/>
                <a:cs typeface="Times New Roman"/>
              </a:rPr>
              <a:t>was kept very quiet; when Michael entertained  guests it was at the halls </a:t>
            </a:r>
            <a:r>
              <a:rPr dirty="0" sz="1450" spc="-5">
                <a:latin typeface="Times New Roman"/>
                <a:cs typeface="Times New Roman"/>
              </a:rPr>
              <a:t>of </a:t>
            </a:r>
            <a:r>
              <a:rPr dirty="0" sz="1450" spc="-10">
                <a:latin typeface="Times New Roman"/>
                <a:cs typeface="Times New Roman"/>
              </a:rPr>
              <a:t>Nichol </a:t>
            </a:r>
            <a:r>
              <a:rPr dirty="0" sz="1450" spc="-5">
                <a:latin typeface="Times New Roman"/>
                <a:cs typeface="Times New Roman"/>
              </a:rPr>
              <a:t>or </a:t>
            </a:r>
            <a:r>
              <a:rPr dirty="0" sz="1450" spc="-40">
                <a:latin typeface="Times New Roman"/>
                <a:cs typeface="Times New Roman"/>
              </a:rPr>
              <a:t>Verrey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would convene them, and  the </a:t>
            </a:r>
            <a:r>
              <a:rPr dirty="0" sz="1450" spc="-5">
                <a:latin typeface="Times New Roman"/>
                <a:cs typeface="Times New Roman"/>
              </a:rPr>
              <a:t>door of </a:t>
            </a:r>
            <a:r>
              <a:rPr dirty="0" sz="1450" spc="-10">
                <a:latin typeface="Times New Roman"/>
                <a:cs typeface="Times New Roman"/>
              </a:rPr>
              <a:t>his private residence remained closed against his friends. The  upper </a:t>
            </a:r>
            <a:r>
              <a:rPr dirty="0" sz="1450" spc="-20">
                <a:latin typeface="Times New Roman"/>
                <a:cs typeface="Times New Roman"/>
              </a:rPr>
              <a:t>storey, </a:t>
            </a:r>
            <a:r>
              <a:rPr dirty="0" sz="1450" spc="-10">
                <a:latin typeface="Times New Roman"/>
                <a:cs typeface="Times New Roman"/>
              </a:rPr>
              <a:t>which was </a:t>
            </a:r>
            <a:r>
              <a:rPr dirty="0" sz="1450" spc="-25">
                <a:latin typeface="Times New Roman"/>
                <a:cs typeface="Times New Roman"/>
              </a:rPr>
              <a:t>sunny, </a:t>
            </a:r>
            <a:r>
              <a:rPr dirty="0" sz="1450" spc="-10">
                <a:latin typeface="Times New Roman"/>
                <a:cs typeface="Times New Roman"/>
              </a:rPr>
              <a:t>was set apart for his father; the drawing-room  was never opened; the dining-room was the scene </a:t>
            </a:r>
            <a:r>
              <a:rPr dirty="0" sz="1450" spc="-5">
                <a:latin typeface="Times New Roman"/>
                <a:cs typeface="Times New Roman"/>
              </a:rPr>
              <a:t>of </a:t>
            </a:r>
            <a:r>
              <a:rPr dirty="0" sz="1450" spc="-20">
                <a:latin typeface="Times New Roman"/>
                <a:cs typeface="Times New Roman"/>
              </a:rPr>
              <a:t>Michael’s </a:t>
            </a:r>
            <a:r>
              <a:rPr dirty="0" sz="1450" spc="-10">
                <a:latin typeface="Times New Roman"/>
                <a:cs typeface="Times New Roman"/>
              </a:rPr>
              <a:t>life. It is in</a:t>
            </a:r>
            <a:r>
              <a:rPr dirty="0" sz="1450" spc="260">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42149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pleasant apartment, sheltered from the curiosity </a:t>
            </a:r>
            <a:r>
              <a:rPr dirty="0" sz="1450" spc="-5">
                <a:latin typeface="Times New Roman"/>
                <a:cs typeface="Times New Roman"/>
              </a:rPr>
              <a:t>of </a:t>
            </a:r>
            <a:r>
              <a:rPr dirty="0" sz="1450" spc="-20">
                <a:latin typeface="Times New Roman"/>
                <a:cs typeface="Times New Roman"/>
              </a:rPr>
              <a:t>King’s </a:t>
            </a:r>
            <a:r>
              <a:rPr dirty="0" sz="1450" spc="-10">
                <a:latin typeface="Times New Roman"/>
                <a:cs typeface="Times New Roman"/>
              </a:rPr>
              <a:t>Road </a:t>
            </a:r>
            <a:r>
              <a:rPr dirty="0" sz="1450" spc="-5">
                <a:latin typeface="Times New Roman"/>
                <a:cs typeface="Times New Roman"/>
              </a:rPr>
              <a:t>by </a:t>
            </a:r>
            <a:r>
              <a:rPr dirty="0" sz="1450" spc="-10">
                <a:latin typeface="Times New Roman"/>
                <a:cs typeface="Times New Roman"/>
              </a:rPr>
              <a:t>wire  blinds, and entirely surrounded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lawyer’s </a:t>
            </a:r>
            <a:r>
              <a:rPr dirty="0" sz="1450" spc="-10">
                <a:latin typeface="Times New Roman"/>
                <a:cs typeface="Times New Roman"/>
              </a:rPr>
              <a:t>unrivalled library </a:t>
            </a:r>
            <a:r>
              <a:rPr dirty="0" sz="1450" spc="-5">
                <a:latin typeface="Times New Roman"/>
                <a:cs typeface="Times New Roman"/>
              </a:rPr>
              <a:t>of </a:t>
            </a:r>
            <a:r>
              <a:rPr dirty="0" sz="1450" spc="-10">
                <a:latin typeface="Times New Roman"/>
                <a:cs typeface="Times New Roman"/>
              </a:rPr>
              <a:t>poetry  and criminal trials, that we find him sitting down to his dinner after his holiday  with Pitman. A spare old </a:t>
            </a:r>
            <a:r>
              <a:rPr dirty="0" sz="1450" spc="-25">
                <a:latin typeface="Times New Roman"/>
                <a:cs typeface="Times New Roman"/>
              </a:rPr>
              <a:t>lady, </a:t>
            </a:r>
            <a:r>
              <a:rPr dirty="0" sz="1450" spc="-10">
                <a:latin typeface="Times New Roman"/>
                <a:cs typeface="Times New Roman"/>
              </a:rPr>
              <a:t>with very bright eyes and </a:t>
            </a:r>
            <a:r>
              <a:rPr dirty="0" sz="1450" spc="-5">
                <a:latin typeface="Times New Roman"/>
                <a:cs typeface="Times New Roman"/>
              </a:rPr>
              <a:t>a </a:t>
            </a:r>
            <a:r>
              <a:rPr dirty="0" sz="1450" spc="-10">
                <a:latin typeface="Times New Roman"/>
                <a:cs typeface="Times New Roman"/>
              </a:rPr>
              <a:t>mouth humorously  compressed, waited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lawyer’s </a:t>
            </a:r>
            <a:r>
              <a:rPr dirty="0" sz="1450" spc="-10">
                <a:latin typeface="Times New Roman"/>
                <a:cs typeface="Times New Roman"/>
              </a:rPr>
              <a:t>needs; in every line </a:t>
            </a:r>
            <a:r>
              <a:rPr dirty="0" sz="1450" spc="-5">
                <a:latin typeface="Times New Roman"/>
                <a:cs typeface="Times New Roman"/>
              </a:rPr>
              <a:t>of </a:t>
            </a:r>
            <a:r>
              <a:rPr dirty="0" sz="1450" spc="-10">
                <a:latin typeface="Times New Roman"/>
                <a:cs typeface="Times New Roman"/>
              </a:rPr>
              <a:t>her countenance  she betrayed the fact that she was an old retainer; in every word that fell from  her lips she flaunted the glorious circumstance </a:t>
            </a:r>
            <a:r>
              <a:rPr dirty="0" sz="1450" spc="-5">
                <a:latin typeface="Times New Roman"/>
                <a:cs typeface="Times New Roman"/>
              </a:rPr>
              <a:t>of a </a:t>
            </a:r>
            <a:r>
              <a:rPr dirty="0" sz="1450" spc="-10">
                <a:latin typeface="Times New Roman"/>
                <a:cs typeface="Times New Roman"/>
              </a:rPr>
              <a:t>Scottish origin; and the  fear with which this powerful combination fills the boldest was obviously </a:t>
            </a:r>
            <a:r>
              <a:rPr dirty="0" sz="1450" spc="-5">
                <a:latin typeface="Times New Roman"/>
                <a:cs typeface="Times New Roman"/>
              </a:rPr>
              <a:t>no  </a:t>
            </a:r>
            <a:r>
              <a:rPr dirty="0" sz="1450" spc="-10">
                <a:latin typeface="Times New Roman"/>
                <a:cs typeface="Times New Roman"/>
              </a:rPr>
              <a:t>stranger to the bosom </a:t>
            </a:r>
            <a:r>
              <a:rPr dirty="0" sz="1450" spc="-5">
                <a:latin typeface="Times New Roman"/>
                <a:cs typeface="Times New Roman"/>
              </a:rPr>
              <a:t>of our </a:t>
            </a:r>
            <a:r>
              <a:rPr dirty="0" sz="1450" spc="-10">
                <a:latin typeface="Times New Roman"/>
                <a:cs typeface="Times New Roman"/>
              </a:rPr>
              <a:t>friend. The </a:t>
            </a:r>
            <a:r>
              <a:rPr dirty="0" sz="1450" spc="-5">
                <a:latin typeface="Times New Roman"/>
                <a:cs typeface="Times New Roman"/>
              </a:rPr>
              <a:t>hot </a:t>
            </a:r>
            <a:r>
              <a:rPr dirty="0" sz="1450" spc="-10">
                <a:latin typeface="Times New Roman"/>
                <a:cs typeface="Times New Roman"/>
              </a:rPr>
              <a:t>Scotch having somewhat warmed  </a:t>
            </a:r>
            <a:r>
              <a:rPr dirty="0" sz="1450" spc="-5">
                <a:latin typeface="Times New Roman"/>
                <a:cs typeface="Times New Roman"/>
              </a:rPr>
              <a:t>up </a:t>
            </a:r>
            <a:r>
              <a:rPr dirty="0" sz="1450" spc="-10">
                <a:latin typeface="Times New Roman"/>
                <a:cs typeface="Times New Roman"/>
              </a:rPr>
              <a:t>the embers </a:t>
            </a:r>
            <a:r>
              <a:rPr dirty="0" sz="1450" spc="-5">
                <a:latin typeface="Times New Roman"/>
                <a:cs typeface="Times New Roman"/>
              </a:rPr>
              <a:t>of </a:t>
            </a:r>
            <a:r>
              <a:rPr dirty="0" sz="1450" spc="-10">
                <a:latin typeface="Times New Roman"/>
                <a:cs typeface="Times New Roman"/>
              </a:rPr>
              <a:t>the Heidsieck. It was touching to observe the </a:t>
            </a:r>
            <a:r>
              <a:rPr dirty="0" sz="1450" spc="-15">
                <a:latin typeface="Times New Roman"/>
                <a:cs typeface="Times New Roman"/>
              </a:rPr>
              <a:t>master’s  </a:t>
            </a:r>
            <a:r>
              <a:rPr dirty="0" sz="1450" spc="-10">
                <a:latin typeface="Times New Roman"/>
                <a:cs typeface="Times New Roman"/>
              </a:rPr>
              <a:t>eagerness to </a:t>
            </a:r>
            <a:r>
              <a:rPr dirty="0" sz="1450" spc="-5">
                <a:latin typeface="Times New Roman"/>
                <a:cs typeface="Times New Roman"/>
              </a:rPr>
              <a:t>pull </a:t>
            </a:r>
            <a:r>
              <a:rPr dirty="0" sz="1450" spc="-10">
                <a:latin typeface="Times New Roman"/>
                <a:cs typeface="Times New Roman"/>
              </a:rPr>
              <a:t>himself together under the </a:t>
            </a:r>
            <a:r>
              <a:rPr dirty="0" sz="1450" spc="-20">
                <a:latin typeface="Times New Roman"/>
                <a:cs typeface="Times New Roman"/>
              </a:rPr>
              <a:t>servant’s </a:t>
            </a:r>
            <a:r>
              <a:rPr dirty="0" sz="1450" spc="-10">
                <a:latin typeface="Times New Roman"/>
                <a:cs typeface="Times New Roman"/>
              </a:rPr>
              <a:t>eye; and when </a:t>
            </a:r>
            <a:r>
              <a:rPr dirty="0" sz="1450" spc="-5">
                <a:latin typeface="Times New Roman"/>
                <a:cs typeface="Times New Roman"/>
              </a:rPr>
              <a:t>he  </a:t>
            </a:r>
            <a:r>
              <a:rPr dirty="0" sz="1450" spc="-10">
                <a:latin typeface="Times New Roman"/>
                <a:cs typeface="Times New Roman"/>
              </a:rPr>
              <a:t>remarked, ‘I think, </a:t>
            </a:r>
            <a:r>
              <a:rPr dirty="0" sz="1450" spc="-25">
                <a:latin typeface="Times New Roman"/>
                <a:cs typeface="Times New Roman"/>
              </a:rPr>
              <a:t>Teena, </a:t>
            </a:r>
            <a:r>
              <a:rPr dirty="0" sz="1450" spc="-10">
                <a:latin typeface="Times New Roman"/>
                <a:cs typeface="Times New Roman"/>
              </a:rPr>
              <a:t>I’ll take </a:t>
            </a:r>
            <a:r>
              <a:rPr dirty="0" sz="1450" spc="-5">
                <a:latin typeface="Times New Roman"/>
                <a:cs typeface="Times New Roman"/>
              </a:rPr>
              <a:t>a </a:t>
            </a:r>
            <a:r>
              <a:rPr dirty="0" sz="1450" spc="-10">
                <a:latin typeface="Times New Roman"/>
                <a:cs typeface="Times New Roman"/>
              </a:rPr>
              <a:t>brandy and soda,’ </a:t>
            </a:r>
            <a:r>
              <a:rPr dirty="0" sz="1450" spc="-5">
                <a:latin typeface="Times New Roman"/>
                <a:cs typeface="Times New Roman"/>
              </a:rPr>
              <a:t>he </a:t>
            </a:r>
            <a:r>
              <a:rPr dirty="0" sz="1450" spc="-10">
                <a:latin typeface="Times New Roman"/>
                <a:cs typeface="Times New Roman"/>
              </a:rPr>
              <a:t>spoke like </a:t>
            </a:r>
            <a:r>
              <a:rPr dirty="0" sz="1450" spc="-5">
                <a:latin typeface="Times New Roman"/>
                <a:cs typeface="Times New Roman"/>
              </a:rPr>
              <a:t>a </a:t>
            </a:r>
            <a:r>
              <a:rPr dirty="0" sz="1450" spc="-10">
                <a:latin typeface="Times New Roman"/>
                <a:cs typeface="Times New Roman"/>
              </a:rPr>
              <a:t>man  doubtful </a:t>
            </a:r>
            <a:r>
              <a:rPr dirty="0" sz="1450" spc="-5">
                <a:latin typeface="Times New Roman"/>
                <a:cs typeface="Times New Roman"/>
              </a:rPr>
              <a:t>of </a:t>
            </a:r>
            <a:r>
              <a:rPr dirty="0" sz="1450" spc="-10">
                <a:latin typeface="Times New Roman"/>
                <a:cs typeface="Times New Roman"/>
              </a:rPr>
              <a:t>his elocution, and </a:t>
            </a:r>
            <a:r>
              <a:rPr dirty="0" sz="1450" spc="-5">
                <a:latin typeface="Times New Roman"/>
                <a:cs typeface="Times New Roman"/>
              </a:rPr>
              <a:t>not </a:t>
            </a:r>
            <a:r>
              <a:rPr dirty="0" sz="1450" spc="-10">
                <a:latin typeface="Times New Roman"/>
                <a:cs typeface="Times New Roman"/>
              </a:rPr>
              <a:t>half certain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obedience.</a:t>
            </a:r>
            <a:endParaRPr sz="1450">
              <a:latin typeface="Times New Roman"/>
              <a:cs typeface="Times New Roman"/>
            </a:endParaRPr>
          </a:p>
          <a:p>
            <a:pPr algn="just" marL="268605" marR="9525">
              <a:lnSpc>
                <a:spcPct val="140700"/>
              </a:lnSpc>
              <a:spcBef>
                <a:spcPts val="70"/>
              </a:spcBef>
            </a:pPr>
            <a:r>
              <a:rPr dirty="0" sz="1450" spc="-10">
                <a:latin typeface="Times New Roman"/>
                <a:cs typeface="Times New Roman"/>
              </a:rPr>
              <a:t>‘No such </a:t>
            </a:r>
            <a:r>
              <a:rPr dirty="0" sz="1450" spc="-5">
                <a:latin typeface="Times New Roman"/>
                <a:cs typeface="Times New Roman"/>
              </a:rPr>
              <a:t>a </a:t>
            </a:r>
            <a:r>
              <a:rPr dirty="0" sz="1450" spc="-10">
                <a:latin typeface="Times New Roman"/>
                <a:cs typeface="Times New Roman"/>
              </a:rPr>
              <a:t>thing, Mr Michael,’ was the prompt return. </a:t>
            </a:r>
            <a:r>
              <a:rPr dirty="0" sz="1450" spc="-5">
                <a:latin typeface="Times New Roman"/>
                <a:cs typeface="Times New Roman"/>
              </a:rPr>
              <a:t>‘Clar’t </a:t>
            </a:r>
            <a:r>
              <a:rPr dirty="0" sz="1450" spc="-10">
                <a:latin typeface="Times New Roman"/>
                <a:cs typeface="Times New Roman"/>
              </a:rPr>
              <a:t>and </a:t>
            </a:r>
            <a:r>
              <a:rPr dirty="0" sz="1450" spc="-20">
                <a:latin typeface="Times New Roman"/>
                <a:cs typeface="Times New Roman"/>
              </a:rPr>
              <a:t>water.’  </a:t>
            </a:r>
            <a:r>
              <a:rPr dirty="0" sz="1450" spc="-30">
                <a:latin typeface="Times New Roman"/>
                <a:cs typeface="Times New Roman"/>
              </a:rPr>
              <a:t>‘Well, </a:t>
            </a:r>
            <a:r>
              <a:rPr dirty="0" sz="1450" spc="-10">
                <a:latin typeface="Times New Roman"/>
                <a:cs typeface="Times New Roman"/>
              </a:rPr>
              <a:t>well, </a:t>
            </a:r>
            <a:r>
              <a:rPr dirty="0" sz="1450" spc="-25">
                <a:latin typeface="Times New Roman"/>
                <a:cs typeface="Times New Roman"/>
              </a:rPr>
              <a:t>Teena, </a:t>
            </a:r>
            <a:r>
              <a:rPr dirty="0" sz="1450" spc="-5">
                <a:latin typeface="Times New Roman"/>
                <a:cs typeface="Times New Roman"/>
              </a:rPr>
              <a:t>I </a:t>
            </a:r>
            <a:r>
              <a:rPr dirty="0" sz="1450" spc="-10">
                <a:latin typeface="Times New Roman"/>
                <a:cs typeface="Times New Roman"/>
              </a:rPr>
              <a:t>daresay </a:t>
            </a:r>
            <a:r>
              <a:rPr dirty="0" sz="1450" spc="-5">
                <a:latin typeface="Times New Roman"/>
                <a:cs typeface="Times New Roman"/>
              </a:rPr>
              <a:t>you </a:t>
            </a:r>
            <a:r>
              <a:rPr dirty="0" sz="1450" spc="-10">
                <a:latin typeface="Times New Roman"/>
                <a:cs typeface="Times New Roman"/>
              </a:rPr>
              <a:t>know best,’ said the </a:t>
            </a:r>
            <a:r>
              <a:rPr dirty="0" sz="1450" spc="-20">
                <a:latin typeface="Times New Roman"/>
                <a:cs typeface="Times New Roman"/>
              </a:rPr>
              <a:t>master.</a:t>
            </a:r>
            <a:r>
              <a:rPr dirty="0" sz="1450" spc="195">
                <a:latin typeface="Times New Roman"/>
                <a:cs typeface="Times New Roman"/>
              </a:rPr>
              <a:t> </a:t>
            </a:r>
            <a:r>
              <a:rPr dirty="0" sz="1450" spc="-45">
                <a:latin typeface="Times New Roman"/>
                <a:cs typeface="Times New Roman"/>
              </a:rPr>
              <a:t>‘Very</a:t>
            </a:r>
            <a:endParaRPr sz="1450">
              <a:latin typeface="Times New Roman"/>
              <a:cs typeface="Times New Roman"/>
            </a:endParaRPr>
          </a:p>
          <a:p>
            <a:pPr algn="just" marL="12700">
              <a:lnSpc>
                <a:spcPts val="1730"/>
              </a:lnSpc>
            </a:pPr>
            <a:r>
              <a:rPr dirty="0" sz="1450" spc="-10">
                <a:latin typeface="Times New Roman"/>
                <a:cs typeface="Times New Roman"/>
              </a:rPr>
              <a:t>fatiguing day at the </a:t>
            </a:r>
            <a:r>
              <a:rPr dirty="0" sz="1450" spc="-15">
                <a:latin typeface="Times New Roman"/>
                <a:cs typeface="Times New Roman"/>
              </a:rPr>
              <a:t>office,</a:t>
            </a:r>
            <a:r>
              <a:rPr dirty="0" sz="1450" spc="15">
                <a:latin typeface="Times New Roman"/>
                <a:cs typeface="Times New Roman"/>
              </a:rPr>
              <a:t> </a:t>
            </a:r>
            <a:r>
              <a:rPr dirty="0" sz="1450" spc="-5">
                <a:latin typeface="Times New Roman"/>
                <a:cs typeface="Times New Roman"/>
              </a:rPr>
              <a:t>though.’</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‘What?’ said the </a:t>
            </a:r>
            <a:r>
              <a:rPr dirty="0" sz="1450" spc="-15">
                <a:latin typeface="Times New Roman"/>
                <a:cs typeface="Times New Roman"/>
              </a:rPr>
              <a:t>retainer, </a:t>
            </a:r>
            <a:r>
              <a:rPr dirty="0" sz="1450" spc="-10">
                <a:latin typeface="Times New Roman"/>
                <a:cs typeface="Times New Roman"/>
              </a:rPr>
              <a:t>‘ye never were near the</a:t>
            </a:r>
            <a:r>
              <a:rPr dirty="0" sz="1450" spc="-55">
                <a:latin typeface="Times New Roman"/>
                <a:cs typeface="Times New Roman"/>
              </a:rPr>
              <a:t> </a:t>
            </a:r>
            <a:r>
              <a:rPr dirty="0" sz="1450" spc="-15">
                <a:latin typeface="Times New Roman"/>
                <a:cs typeface="Times New Roman"/>
              </a:rPr>
              <a:t>office!’</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‘O yes,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though; I </a:t>
            </a:r>
            <a:r>
              <a:rPr dirty="0" sz="1450" spc="-10">
                <a:latin typeface="Times New Roman"/>
                <a:cs typeface="Times New Roman"/>
              </a:rPr>
              <a:t>was repeatedly along Fleet Street,’ returned  Michael.</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‘Pretty pliskies ye’ve been at this day!’ cried the old </a:t>
            </a:r>
            <a:r>
              <a:rPr dirty="0" sz="1450" spc="-25">
                <a:latin typeface="Times New Roman"/>
                <a:cs typeface="Times New Roman"/>
              </a:rPr>
              <a:t>lady, </a:t>
            </a:r>
            <a:r>
              <a:rPr dirty="0" sz="1450" spc="-10">
                <a:latin typeface="Times New Roman"/>
                <a:cs typeface="Times New Roman"/>
              </a:rPr>
              <a:t>with humorous  alacrity; and then, </a:t>
            </a:r>
            <a:r>
              <a:rPr dirty="0" sz="1450" spc="-30">
                <a:latin typeface="Times New Roman"/>
                <a:cs typeface="Times New Roman"/>
              </a:rPr>
              <a:t>‘Take </a:t>
            </a:r>
            <a:r>
              <a:rPr dirty="0" sz="1450" spc="-10">
                <a:latin typeface="Times New Roman"/>
                <a:cs typeface="Times New Roman"/>
              </a:rPr>
              <a:t>care—don’t break my crystal!’ she cried, as the  lawyer came within an ace </a:t>
            </a:r>
            <a:r>
              <a:rPr dirty="0" sz="1450" spc="-5">
                <a:latin typeface="Times New Roman"/>
                <a:cs typeface="Times New Roman"/>
              </a:rPr>
              <a:t>of </a:t>
            </a:r>
            <a:r>
              <a:rPr dirty="0" sz="1450" spc="-10">
                <a:latin typeface="Times New Roman"/>
                <a:cs typeface="Times New Roman"/>
              </a:rPr>
              <a:t>knocking the glasses </a:t>
            </a:r>
            <a:r>
              <a:rPr dirty="0" sz="1450" spc="-15">
                <a:latin typeface="Times New Roman"/>
                <a:cs typeface="Times New Roman"/>
              </a:rPr>
              <a:t>off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‘And how is </a:t>
            </a:r>
            <a:r>
              <a:rPr dirty="0" sz="1450" spc="-5">
                <a:latin typeface="Times New Roman"/>
                <a:cs typeface="Times New Roman"/>
              </a:rPr>
              <a:t>he </a:t>
            </a:r>
            <a:r>
              <a:rPr dirty="0" sz="1450" spc="-10">
                <a:latin typeface="Times New Roman"/>
                <a:cs typeface="Times New Roman"/>
              </a:rPr>
              <a:t>keeping?’ asked</a:t>
            </a:r>
            <a:r>
              <a:rPr dirty="0" sz="1450" spc="-90">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‘O, just the same, Mr Michael, just the way he’ll </a:t>
            </a:r>
            <a:r>
              <a:rPr dirty="0" sz="1450" spc="-5">
                <a:latin typeface="Times New Roman"/>
                <a:cs typeface="Times New Roman"/>
              </a:rPr>
              <a:t>be </a:t>
            </a:r>
            <a:r>
              <a:rPr dirty="0" sz="1450" spc="-10">
                <a:latin typeface="Times New Roman"/>
                <a:cs typeface="Times New Roman"/>
              </a:rPr>
              <a:t>till the end, worthy  man!’ was the </a:t>
            </a:r>
            <a:r>
              <a:rPr dirty="0" sz="1450" spc="-25">
                <a:latin typeface="Times New Roman"/>
                <a:cs typeface="Times New Roman"/>
              </a:rPr>
              <a:t>reply. </a:t>
            </a:r>
            <a:r>
              <a:rPr dirty="0" sz="1450" spc="-10">
                <a:latin typeface="Times New Roman"/>
                <a:cs typeface="Times New Roman"/>
              </a:rPr>
              <a:t>‘But ye’ll </a:t>
            </a:r>
            <a:r>
              <a:rPr dirty="0" sz="1450" spc="-5">
                <a:latin typeface="Times New Roman"/>
                <a:cs typeface="Times New Roman"/>
              </a:rPr>
              <a:t>not be </a:t>
            </a:r>
            <a:r>
              <a:rPr dirty="0" sz="1450" spc="-10">
                <a:latin typeface="Times New Roman"/>
                <a:cs typeface="Times New Roman"/>
              </a:rPr>
              <a:t>the first </a:t>
            </a:r>
            <a:r>
              <a:rPr dirty="0" sz="1450" spc="-25">
                <a:latin typeface="Times New Roman"/>
                <a:cs typeface="Times New Roman"/>
              </a:rPr>
              <a:t>that’s </a:t>
            </a:r>
            <a:r>
              <a:rPr dirty="0" sz="1450" spc="-10">
                <a:latin typeface="Times New Roman"/>
                <a:cs typeface="Times New Roman"/>
              </a:rPr>
              <a:t>asked me that the</a:t>
            </a:r>
            <a:r>
              <a:rPr dirty="0" sz="1450" spc="45">
                <a:latin typeface="Times New Roman"/>
                <a:cs typeface="Times New Roman"/>
              </a:rPr>
              <a:t> </a:t>
            </a:r>
            <a:r>
              <a:rPr dirty="0" sz="1450" spc="-25">
                <a:latin typeface="Times New Roman"/>
                <a:cs typeface="Times New Roman"/>
              </a:rPr>
              <a:t>day.’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‘No?’ said the </a:t>
            </a:r>
            <a:r>
              <a:rPr dirty="0" sz="1450" spc="-20">
                <a:latin typeface="Times New Roman"/>
                <a:cs typeface="Times New Roman"/>
              </a:rPr>
              <a:t>lawyer. </a:t>
            </a:r>
            <a:r>
              <a:rPr dirty="0" sz="1450" spc="-10">
                <a:latin typeface="Times New Roman"/>
                <a:cs typeface="Times New Roman"/>
              </a:rPr>
              <a:t>‘Who</a:t>
            </a:r>
            <a:r>
              <a:rPr dirty="0" sz="1450" spc="-8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marL="268605" marR="10160">
              <a:lnSpc>
                <a:spcPct val="142800"/>
              </a:lnSpc>
              <a:spcBef>
                <a:spcPts val="35"/>
              </a:spcBef>
            </a:pPr>
            <a:r>
              <a:rPr dirty="0" sz="1450" spc="-65">
                <a:latin typeface="Times New Roman"/>
                <a:cs typeface="Times New Roman"/>
              </a:rPr>
              <a:t>‘Ay, </a:t>
            </a:r>
            <a:r>
              <a:rPr dirty="0" sz="1450" spc="-25">
                <a:latin typeface="Times New Roman"/>
                <a:cs typeface="Times New Roman"/>
              </a:rPr>
              <a:t>that’s </a:t>
            </a:r>
            <a:r>
              <a:rPr dirty="0" sz="1450" spc="-5">
                <a:latin typeface="Times New Roman"/>
                <a:cs typeface="Times New Roman"/>
              </a:rPr>
              <a:t>a </a:t>
            </a:r>
            <a:r>
              <a:rPr dirty="0" sz="1450" spc="-10">
                <a:latin typeface="Times New Roman"/>
                <a:cs typeface="Times New Roman"/>
              </a:rPr>
              <a:t>joke, </a:t>
            </a:r>
            <a:r>
              <a:rPr dirty="0" sz="1450" spc="-5">
                <a:latin typeface="Times New Roman"/>
                <a:cs typeface="Times New Roman"/>
              </a:rPr>
              <a:t>too,’ </a:t>
            </a:r>
            <a:r>
              <a:rPr dirty="0" sz="1450" spc="-10">
                <a:latin typeface="Times New Roman"/>
                <a:cs typeface="Times New Roman"/>
              </a:rPr>
              <a:t>said </a:t>
            </a:r>
            <a:r>
              <a:rPr dirty="0" sz="1450" spc="-30">
                <a:latin typeface="Times New Roman"/>
                <a:cs typeface="Times New Roman"/>
              </a:rPr>
              <a:t>Teena </a:t>
            </a:r>
            <a:r>
              <a:rPr dirty="0" sz="1450" spc="-25">
                <a:latin typeface="Times New Roman"/>
                <a:cs typeface="Times New Roman"/>
              </a:rPr>
              <a:t>grimly. </a:t>
            </a:r>
            <a:r>
              <a:rPr dirty="0" sz="1450" spc="-10">
                <a:latin typeface="Times New Roman"/>
                <a:cs typeface="Times New Roman"/>
              </a:rPr>
              <a:t>‘A friend </a:t>
            </a:r>
            <a:r>
              <a:rPr dirty="0" sz="1450" spc="-5">
                <a:latin typeface="Times New Roman"/>
                <a:cs typeface="Times New Roman"/>
              </a:rPr>
              <a:t>of </a:t>
            </a:r>
            <a:r>
              <a:rPr dirty="0" sz="1450" spc="-10">
                <a:latin typeface="Times New Roman"/>
                <a:cs typeface="Times New Roman"/>
              </a:rPr>
              <a:t>yours: Mr Morris.’  ‘Morris! What was the little beggar wanting here?’ enquired Michael.  </a:t>
            </a:r>
            <a:r>
              <a:rPr dirty="0" sz="1450" spc="-25">
                <a:latin typeface="Times New Roman"/>
                <a:cs typeface="Times New Roman"/>
              </a:rPr>
              <a:t>‘Wantin’?</a:t>
            </a:r>
            <a:r>
              <a:rPr dirty="0" sz="1450" spc="190">
                <a:latin typeface="Times New Roman"/>
                <a:cs typeface="Times New Roman"/>
              </a:rPr>
              <a:t> </a:t>
            </a:r>
            <a:r>
              <a:rPr dirty="0" sz="1450" spc="-60">
                <a:latin typeface="Times New Roman"/>
                <a:cs typeface="Times New Roman"/>
              </a:rPr>
              <a:t>To</a:t>
            </a:r>
            <a:r>
              <a:rPr dirty="0" sz="1450" spc="190">
                <a:latin typeface="Times New Roman"/>
                <a:cs typeface="Times New Roman"/>
              </a:rPr>
              <a:t> </a:t>
            </a:r>
            <a:r>
              <a:rPr dirty="0" sz="1450" spc="-10">
                <a:latin typeface="Times New Roman"/>
                <a:cs typeface="Times New Roman"/>
              </a:rPr>
              <a:t>see</a:t>
            </a:r>
            <a:r>
              <a:rPr dirty="0" sz="1450" spc="195">
                <a:latin typeface="Times New Roman"/>
                <a:cs typeface="Times New Roman"/>
              </a:rPr>
              <a:t> </a:t>
            </a:r>
            <a:r>
              <a:rPr dirty="0" sz="1450" spc="-10">
                <a:latin typeface="Times New Roman"/>
                <a:cs typeface="Times New Roman"/>
              </a:rPr>
              <a:t>him,’</a:t>
            </a:r>
            <a:r>
              <a:rPr dirty="0" sz="1450" spc="85">
                <a:latin typeface="Times New Roman"/>
                <a:cs typeface="Times New Roman"/>
              </a:rPr>
              <a:t> </a:t>
            </a:r>
            <a:r>
              <a:rPr dirty="0" sz="1450" spc="-10">
                <a:latin typeface="Times New Roman"/>
                <a:cs typeface="Times New Roman"/>
              </a:rPr>
              <a:t>replied</a:t>
            </a:r>
            <a:r>
              <a:rPr dirty="0" sz="1450" spc="190">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5">
                <a:latin typeface="Times New Roman"/>
                <a:cs typeface="Times New Roman"/>
              </a:rPr>
              <a:t>housekeeper,</a:t>
            </a:r>
            <a:r>
              <a:rPr dirty="0" sz="1450" spc="195">
                <a:latin typeface="Times New Roman"/>
                <a:cs typeface="Times New Roman"/>
              </a:rPr>
              <a:t> </a:t>
            </a:r>
            <a:r>
              <a:rPr dirty="0" sz="1450" spc="-10">
                <a:latin typeface="Times New Roman"/>
                <a:cs typeface="Times New Roman"/>
              </a:rPr>
              <a:t>completing</a:t>
            </a:r>
            <a:r>
              <a:rPr dirty="0" sz="1450" spc="190">
                <a:latin typeface="Times New Roman"/>
                <a:cs typeface="Times New Roman"/>
              </a:rPr>
              <a:t> </a:t>
            </a:r>
            <a:r>
              <a:rPr dirty="0" sz="1450" spc="-10">
                <a:latin typeface="Times New Roman"/>
                <a:cs typeface="Times New Roman"/>
              </a:rPr>
              <a:t>her</a:t>
            </a:r>
            <a:r>
              <a:rPr dirty="0" sz="1450" spc="190">
                <a:latin typeface="Times New Roman"/>
                <a:cs typeface="Times New Roman"/>
              </a:rPr>
              <a:t> </a:t>
            </a:r>
            <a:r>
              <a:rPr dirty="0" sz="1450" spc="-10">
                <a:latin typeface="Times New Roman"/>
                <a:cs typeface="Times New Roman"/>
              </a:rPr>
              <a:t>meaning</a:t>
            </a:r>
            <a:endParaRPr sz="1450">
              <a:latin typeface="Times New Roman"/>
              <a:cs typeface="Times New Roman"/>
            </a:endParaRPr>
          </a:p>
          <a:p>
            <a:pPr algn="just" marL="12700" marR="8255">
              <a:lnSpc>
                <a:spcPts val="1730"/>
              </a:lnSpc>
              <a:spcBef>
                <a:spcPts val="55"/>
              </a:spcBef>
            </a:pPr>
            <a:r>
              <a:rPr dirty="0" sz="1450" spc="-5">
                <a:latin typeface="Times New Roman"/>
                <a:cs typeface="Times New Roman"/>
              </a:rPr>
              <a:t>by 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the thumb toward the upper </a:t>
            </a:r>
            <a:r>
              <a:rPr dirty="0" sz="1450" spc="-20">
                <a:latin typeface="Times New Roman"/>
                <a:cs typeface="Times New Roman"/>
              </a:rPr>
              <a:t>storey. ‘That’s </a:t>
            </a:r>
            <a:r>
              <a:rPr dirty="0" sz="1450" spc="-5">
                <a:latin typeface="Times New Roman"/>
                <a:cs typeface="Times New Roman"/>
              </a:rPr>
              <a:t>by </a:t>
            </a:r>
            <a:r>
              <a:rPr dirty="0" sz="1450" spc="-10">
                <a:latin typeface="Times New Roman"/>
                <a:cs typeface="Times New Roman"/>
              </a:rPr>
              <a:t>his way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I’ve an idee </a:t>
            </a:r>
            <a:r>
              <a:rPr dirty="0" sz="1450" spc="-5">
                <a:latin typeface="Times New Roman"/>
                <a:cs typeface="Times New Roman"/>
              </a:rPr>
              <a:t>of </a:t>
            </a:r>
            <a:r>
              <a:rPr dirty="0" sz="1450" spc="-10">
                <a:latin typeface="Times New Roman"/>
                <a:cs typeface="Times New Roman"/>
              </a:rPr>
              <a:t>my own. He tried to bribe me, Mr Michael. Bribe—me!’  she repeated, with inimitable scorn. </a:t>
            </a:r>
            <a:r>
              <a:rPr dirty="0" sz="1450" spc="-20">
                <a:latin typeface="Times New Roman"/>
                <a:cs typeface="Times New Roman"/>
              </a:rPr>
              <a:t>‘That’s </a:t>
            </a:r>
            <a:r>
              <a:rPr dirty="0" sz="1450" spc="-5">
                <a:latin typeface="Times New Roman"/>
                <a:cs typeface="Times New Roman"/>
              </a:rPr>
              <a:t>no’ </a:t>
            </a:r>
            <a:r>
              <a:rPr dirty="0" sz="1450" spc="-10">
                <a:latin typeface="Times New Roman"/>
                <a:cs typeface="Times New Roman"/>
              </a:rPr>
              <a:t>kind </a:t>
            </a:r>
            <a:r>
              <a:rPr dirty="0" sz="1450" spc="-5">
                <a:latin typeface="Times New Roman"/>
                <a:cs typeface="Times New Roman"/>
              </a:rPr>
              <a:t>of a young</a:t>
            </a:r>
            <a:r>
              <a:rPr dirty="0" sz="1450" spc="-20">
                <a:latin typeface="Times New Roman"/>
                <a:cs typeface="Times New Roman"/>
              </a:rPr>
              <a:t> </a:t>
            </a:r>
            <a:r>
              <a:rPr dirty="0" sz="1450" spc="-10">
                <a:latin typeface="Times New Roman"/>
                <a:cs typeface="Times New Roman"/>
              </a:rPr>
              <a:t>gentleman.’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so?’ said Michael. ‘I bet </a:t>
            </a:r>
            <a:r>
              <a:rPr dirty="0" sz="1450" spc="-5">
                <a:latin typeface="Times New Roman"/>
                <a:cs typeface="Times New Roman"/>
              </a:rPr>
              <a:t>he </a:t>
            </a:r>
            <a:r>
              <a:rPr dirty="0" sz="1450" spc="-10">
                <a:latin typeface="Times New Roman"/>
                <a:cs typeface="Times New Roman"/>
              </a:rPr>
              <a:t>didn’t </a:t>
            </a:r>
            <a:r>
              <a:rPr dirty="0" sz="1450" spc="-15">
                <a:latin typeface="Times New Roman"/>
                <a:cs typeface="Times New Roman"/>
              </a:rPr>
              <a:t>offer</a:t>
            </a:r>
            <a:r>
              <a:rPr dirty="0" sz="1450" spc="-75">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‘No more </a:t>
            </a:r>
            <a:r>
              <a:rPr dirty="0" sz="1450" spc="-5">
                <a:latin typeface="Times New Roman"/>
                <a:cs typeface="Times New Roman"/>
              </a:rPr>
              <a:t>he did,’ </a:t>
            </a:r>
            <a:r>
              <a:rPr dirty="0" sz="1450" spc="-10">
                <a:latin typeface="Times New Roman"/>
                <a:cs typeface="Times New Roman"/>
              </a:rPr>
              <a:t>replied </a:t>
            </a:r>
            <a:r>
              <a:rPr dirty="0" sz="1450" spc="-25">
                <a:latin typeface="Times New Roman"/>
                <a:cs typeface="Times New Roman"/>
              </a:rPr>
              <a:t>Teena; </a:t>
            </a:r>
            <a:r>
              <a:rPr dirty="0" sz="1450" spc="-5">
                <a:latin typeface="Times New Roman"/>
                <a:cs typeface="Times New Roman"/>
              </a:rPr>
              <a:t>nor </a:t>
            </a:r>
            <a:r>
              <a:rPr dirty="0" sz="1450" spc="-10">
                <a:latin typeface="Times New Roman"/>
                <a:cs typeface="Times New Roman"/>
              </a:rPr>
              <a:t>could any subsequent questioning  elicit from her the sum with which the thrifty leather merchant had attempted  to corrupt </a:t>
            </a:r>
            <a:r>
              <a:rPr dirty="0" sz="1450" spc="-30">
                <a:latin typeface="Times New Roman"/>
                <a:cs typeface="Times New Roman"/>
              </a:rPr>
              <a:t>her.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sent him about his business,’ she said </a:t>
            </a:r>
            <a:r>
              <a:rPr dirty="0" sz="1450" spc="-20">
                <a:latin typeface="Times New Roman"/>
                <a:cs typeface="Times New Roman"/>
              </a:rPr>
              <a:t>gallantly. </a:t>
            </a:r>
            <a:r>
              <a:rPr dirty="0" sz="1450" spc="-10">
                <a:latin typeface="Times New Roman"/>
                <a:cs typeface="Times New Roman"/>
              </a:rPr>
              <a:t>‘He’ll </a:t>
            </a:r>
            <a:r>
              <a:rPr dirty="0" sz="1450" spc="-5">
                <a:latin typeface="Times New Roman"/>
                <a:cs typeface="Times New Roman"/>
              </a:rPr>
              <a:t>not  </a:t>
            </a:r>
            <a:r>
              <a:rPr dirty="0" sz="1450" spc="-10">
                <a:latin typeface="Times New Roman"/>
                <a:cs typeface="Times New Roman"/>
              </a:rPr>
              <a:t>come here again in </a:t>
            </a:r>
            <a:r>
              <a:rPr dirty="0" sz="1450" spc="-5">
                <a:latin typeface="Times New Roman"/>
                <a:cs typeface="Times New Roman"/>
              </a:rPr>
              <a:t>a</a:t>
            </a:r>
            <a:r>
              <a:rPr dirty="0" sz="1450" spc="10">
                <a:latin typeface="Times New Roman"/>
                <a:cs typeface="Times New Roman"/>
              </a:rPr>
              <a:t> </a:t>
            </a:r>
            <a:r>
              <a:rPr dirty="0" sz="1450" spc="-20">
                <a:latin typeface="Times New Roman"/>
                <a:cs typeface="Times New Roman"/>
              </a:rPr>
              <a:t>hurry.’</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11430" indent="255904">
              <a:lnSpc>
                <a:spcPts val="1730"/>
              </a:lnSpc>
              <a:spcBef>
                <a:spcPts val="155"/>
              </a:spcBef>
            </a:pPr>
            <a:r>
              <a:rPr dirty="0" sz="1450" spc="-10">
                <a:latin typeface="Times New Roman"/>
                <a:cs typeface="Times New Roman"/>
              </a:rPr>
              <a:t>‘He </a:t>
            </a:r>
            <a:r>
              <a:rPr dirty="0" sz="1450" spc="-15">
                <a:latin typeface="Times New Roman"/>
                <a:cs typeface="Times New Roman"/>
              </a:rPr>
              <a:t>mustn’t </a:t>
            </a:r>
            <a:r>
              <a:rPr dirty="0" sz="1450" spc="-10">
                <a:latin typeface="Times New Roman"/>
                <a:cs typeface="Times New Roman"/>
              </a:rPr>
              <a:t>see my </a:t>
            </a:r>
            <a:r>
              <a:rPr dirty="0" sz="1450" spc="-15">
                <a:latin typeface="Times New Roman"/>
                <a:cs typeface="Times New Roman"/>
              </a:rPr>
              <a:t>father, </a:t>
            </a:r>
            <a:r>
              <a:rPr dirty="0" sz="1450" spc="-5">
                <a:latin typeface="Times New Roman"/>
                <a:cs typeface="Times New Roman"/>
              </a:rPr>
              <a:t>you </a:t>
            </a:r>
            <a:r>
              <a:rPr dirty="0" sz="1450" spc="-10">
                <a:latin typeface="Times New Roman"/>
                <a:cs typeface="Times New Roman"/>
              </a:rPr>
              <a:t>know; mind that!’ said Michael. ‘I’m </a:t>
            </a:r>
            <a:r>
              <a:rPr dirty="0" sz="1450" spc="-5">
                <a:latin typeface="Times New Roman"/>
                <a:cs typeface="Times New Roman"/>
              </a:rPr>
              <a:t>not  </a:t>
            </a:r>
            <a:r>
              <a:rPr dirty="0" sz="1450" spc="-10">
                <a:latin typeface="Times New Roman"/>
                <a:cs typeface="Times New Roman"/>
              </a:rPr>
              <a:t>going to have any public exhibition to </a:t>
            </a:r>
            <a:r>
              <a:rPr dirty="0" sz="1450" spc="-5">
                <a:latin typeface="Times New Roman"/>
                <a:cs typeface="Times New Roman"/>
              </a:rPr>
              <a:t>a </a:t>
            </a:r>
            <a:r>
              <a:rPr dirty="0" sz="1450" spc="-10">
                <a:latin typeface="Times New Roman"/>
                <a:cs typeface="Times New Roman"/>
              </a:rPr>
              <a:t>little beast like</a:t>
            </a:r>
            <a:r>
              <a:rPr dirty="0" sz="1450" spc="6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‘No fear </a:t>
            </a:r>
            <a:r>
              <a:rPr dirty="0" sz="1450" spc="-5">
                <a:latin typeface="Times New Roman"/>
                <a:cs typeface="Times New Roman"/>
              </a:rPr>
              <a:t>of </a:t>
            </a:r>
            <a:r>
              <a:rPr dirty="0" sz="1450" spc="-10">
                <a:latin typeface="Times New Roman"/>
                <a:cs typeface="Times New Roman"/>
              </a:rPr>
              <a:t>me lettin’ him,’ replied the trusty one. ‘But the joke is this, Mr  Michael—see, ye’re upsettin’ the sauce, </a:t>
            </a:r>
            <a:r>
              <a:rPr dirty="0" sz="1450" spc="-25">
                <a:latin typeface="Times New Roman"/>
                <a:cs typeface="Times New Roman"/>
              </a:rPr>
              <a:t>that’s </a:t>
            </a:r>
            <a:r>
              <a:rPr dirty="0" sz="1450" spc="-5">
                <a:latin typeface="Times New Roman"/>
                <a:cs typeface="Times New Roman"/>
              </a:rPr>
              <a:t>a </a:t>
            </a:r>
            <a:r>
              <a:rPr dirty="0" sz="1450" spc="-10">
                <a:latin typeface="Times New Roman"/>
                <a:cs typeface="Times New Roman"/>
              </a:rPr>
              <a:t>clean tablecloth—the best </a:t>
            </a:r>
            <a:r>
              <a:rPr dirty="0" sz="1450" spc="-5">
                <a:latin typeface="Times New Roman"/>
                <a:cs typeface="Times New Roman"/>
              </a:rPr>
              <a:t>of  </a:t>
            </a:r>
            <a:r>
              <a:rPr dirty="0" sz="1450" spc="-10">
                <a:latin typeface="Times New Roman"/>
                <a:cs typeface="Times New Roman"/>
              </a:rPr>
              <a:t>the joke is that </a:t>
            </a:r>
            <a:r>
              <a:rPr dirty="0" sz="1450" spc="-5">
                <a:latin typeface="Times New Roman"/>
                <a:cs typeface="Times New Roman"/>
              </a:rPr>
              <a:t>he </a:t>
            </a:r>
            <a:r>
              <a:rPr dirty="0" sz="1450" spc="-10">
                <a:latin typeface="Times New Roman"/>
                <a:cs typeface="Times New Roman"/>
              </a:rPr>
              <a:t>thinks </a:t>
            </a:r>
            <a:r>
              <a:rPr dirty="0" sz="1450" spc="-5">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dead and you’re keepin’ it</a:t>
            </a:r>
            <a:r>
              <a:rPr dirty="0" sz="1450" spc="10">
                <a:latin typeface="Times New Roman"/>
                <a:cs typeface="Times New Roman"/>
              </a:rPr>
              <a:t> </a:t>
            </a:r>
            <a:r>
              <a:rPr dirty="0" sz="1450" spc="-10">
                <a:latin typeface="Times New Roman"/>
                <a:cs typeface="Times New Roman"/>
              </a:rPr>
              <a:t>dark.’</a:t>
            </a:r>
            <a:endParaRPr sz="1450">
              <a:latin typeface="Times New Roman"/>
              <a:cs typeface="Times New Roman"/>
            </a:endParaRPr>
          </a:p>
          <a:p>
            <a:pPr marL="268605" marR="1546860">
              <a:lnSpc>
                <a:spcPts val="2520"/>
              </a:lnSpc>
              <a:spcBef>
                <a:spcPts val="80"/>
              </a:spcBef>
            </a:pPr>
            <a:r>
              <a:rPr dirty="0" sz="1450" spc="-10">
                <a:latin typeface="Times New Roman"/>
                <a:cs typeface="Times New Roman"/>
              </a:rPr>
              <a:t>Michael whistled. ‘Set </a:t>
            </a:r>
            <a:r>
              <a:rPr dirty="0" sz="1450" spc="-5">
                <a:latin typeface="Times New Roman"/>
                <a:cs typeface="Times New Roman"/>
              </a:rPr>
              <a:t>a </a:t>
            </a:r>
            <a:r>
              <a:rPr dirty="0" sz="1450" spc="-10">
                <a:latin typeface="Times New Roman"/>
                <a:cs typeface="Times New Roman"/>
              </a:rPr>
              <a:t>thief to catch </a:t>
            </a:r>
            <a:r>
              <a:rPr dirty="0" sz="1450" spc="-5">
                <a:latin typeface="Times New Roman"/>
                <a:cs typeface="Times New Roman"/>
              </a:rPr>
              <a:t>a </a:t>
            </a:r>
            <a:r>
              <a:rPr dirty="0" sz="1450" spc="-10">
                <a:latin typeface="Times New Roman"/>
                <a:cs typeface="Times New Roman"/>
              </a:rPr>
              <a:t>thief,’ said he.  ‘Exac’ly what </a:t>
            </a:r>
            <a:r>
              <a:rPr dirty="0" sz="1450" spc="-5">
                <a:latin typeface="Times New Roman"/>
                <a:cs typeface="Times New Roman"/>
              </a:rPr>
              <a:t>I </a:t>
            </a:r>
            <a:r>
              <a:rPr dirty="0" sz="1450" spc="-10">
                <a:latin typeface="Times New Roman"/>
                <a:cs typeface="Times New Roman"/>
              </a:rPr>
              <a:t>told him!’ cried the delighted dame.  ‘I’ll make him dance for that,’ said</a:t>
            </a:r>
            <a:r>
              <a:rPr dirty="0" sz="1450" spc="-7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marL="268605">
              <a:lnSpc>
                <a:spcPct val="100000"/>
              </a:lnSpc>
              <a:spcBef>
                <a:spcPts val="500"/>
              </a:spcBef>
            </a:pPr>
            <a:r>
              <a:rPr dirty="0" sz="1450" spc="-10">
                <a:latin typeface="Times New Roman"/>
                <a:cs typeface="Times New Roman"/>
              </a:rPr>
              <a:t>‘Couldn’t </a:t>
            </a:r>
            <a:r>
              <a:rPr dirty="0" sz="1450" spc="-5">
                <a:latin typeface="Times New Roman"/>
                <a:cs typeface="Times New Roman"/>
              </a:rPr>
              <a:t>ye </a:t>
            </a:r>
            <a:r>
              <a:rPr dirty="0" sz="1450" spc="-10">
                <a:latin typeface="Times New Roman"/>
                <a:cs typeface="Times New Roman"/>
              </a:rPr>
              <a:t>get the law </a:t>
            </a:r>
            <a:r>
              <a:rPr dirty="0" sz="1450" spc="-5">
                <a:latin typeface="Times New Roman"/>
                <a:cs typeface="Times New Roman"/>
              </a:rPr>
              <a:t>of </a:t>
            </a:r>
            <a:r>
              <a:rPr dirty="0" sz="1450" spc="-10">
                <a:latin typeface="Times New Roman"/>
                <a:cs typeface="Times New Roman"/>
              </a:rPr>
              <a:t>him some way?’ suggested </a:t>
            </a:r>
            <a:r>
              <a:rPr dirty="0" sz="1450" spc="-30">
                <a:latin typeface="Times New Roman"/>
                <a:cs typeface="Times New Roman"/>
              </a:rPr>
              <a:t>Teena</a:t>
            </a:r>
            <a:r>
              <a:rPr dirty="0" sz="1450" spc="-55">
                <a:latin typeface="Times New Roman"/>
                <a:cs typeface="Times New Roman"/>
              </a:rPr>
              <a:t> </a:t>
            </a:r>
            <a:r>
              <a:rPr dirty="0" sz="1450" spc="-15">
                <a:latin typeface="Times New Roman"/>
                <a:cs typeface="Times New Roman"/>
              </a:rPr>
              <a:t>truculently.</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don’t think </a:t>
            </a:r>
            <a:r>
              <a:rPr dirty="0" sz="1450" spc="-5">
                <a:latin typeface="Times New Roman"/>
                <a:cs typeface="Times New Roman"/>
              </a:rPr>
              <a:t>I </a:t>
            </a:r>
            <a:r>
              <a:rPr dirty="0" sz="1450" spc="-10">
                <a:latin typeface="Times New Roman"/>
                <a:cs typeface="Times New Roman"/>
              </a:rPr>
              <a:t>could, and I’m quite sure </a:t>
            </a:r>
            <a:r>
              <a:rPr dirty="0" sz="1450" spc="-5">
                <a:latin typeface="Times New Roman"/>
                <a:cs typeface="Times New Roman"/>
              </a:rPr>
              <a:t>I </a:t>
            </a:r>
            <a:r>
              <a:rPr dirty="0" sz="1450" spc="-10">
                <a:latin typeface="Times New Roman"/>
                <a:cs typeface="Times New Roman"/>
              </a:rPr>
              <a:t>don’t want </a:t>
            </a:r>
            <a:r>
              <a:rPr dirty="0" sz="1450" spc="-5">
                <a:latin typeface="Times New Roman"/>
                <a:cs typeface="Times New Roman"/>
              </a:rPr>
              <a:t>to,’ </a:t>
            </a:r>
            <a:r>
              <a:rPr dirty="0" sz="1450" spc="-10">
                <a:latin typeface="Times New Roman"/>
                <a:cs typeface="Times New Roman"/>
              </a:rPr>
              <a:t>replied  Michael. ‘But </a:t>
            </a:r>
            <a:r>
              <a:rPr dirty="0" sz="1450" spc="-5">
                <a:latin typeface="Times New Roman"/>
                <a:cs typeface="Times New Roman"/>
              </a:rPr>
              <a:t>I </a:t>
            </a:r>
            <a:r>
              <a:rPr dirty="0" sz="1450" spc="-30">
                <a:latin typeface="Times New Roman"/>
                <a:cs typeface="Times New Roman"/>
              </a:rPr>
              <a:t>say, </a:t>
            </a:r>
            <a:r>
              <a:rPr dirty="0" sz="1450" spc="-25">
                <a:latin typeface="Times New Roman"/>
                <a:cs typeface="Times New Roman"/>
              </a:rPr>
              <a:t>Teena, </a:t>
            </a:r>
            <a:r>
              <a:rPr dirty="0" sz="1450" spc="-5">
                <a:latin typeface="Times New Roman"/>
                <a:cs typeface="Times New Roman"/>
              </a:rPr>
              <a:t>I </a:t>
            </a:r>
            <a:r>
              <a:rPr dirty="0" sz="1450" spc="-10">
                <a:latin typeface="Times New Roman"/>
                <a:cs typeface="Times New Roman"/>
              </a:rPr>
              <a:t>really don’t believe this </a:t>
            </a:r>
            <a:r>
              <a:rPr dirty="0" sz="1450" spc="-20">
                <a:latin typeface="Times New Roman"/>
                <a:cs typeface="Times New Roman"/>
              </a:rPr>
              <a:t>claret’s </a:t>
            </a:r>
            <a:r>
              <a:rPr dirty="0" sz="1450" spc="-10">
                <a:latin typeface="Times New Roman"/>
                <a:cs typeface="Times New Roman"/>
              </a:rPr>
              <a:t>wholesome; </a:t>
            </a:r>
            <a:r>
              <a:rPr dirty="0" sz="1450" spc="-30">
                <a:latin typeface="Times New Roman"/>
                <a:cs typeface="Times New Roman"/>
              </a:rPr>
              <a:t>it’s  </a:t>
            </a:r>
            <a:r>
              <a:rPr dirty="0" sz="1450" spc="-5">
                <a:latin typeface="Times New Roman"/>
                <a:cs typeface="Times New Roman"/>
              </a:rPr>
              <a:t>not a sound, </a:t>
            </a:r>
            <a:r>
              <a:rPr dirty="0" sz="1450" spc="-10">
                <a:latin typeface="Times New Roman"/>
                <a:cs typeface="Times New Roman"/>
              </a:rPr>
              <a:t>reliable wine. Give </a:t>
            </a:r>
            <a:r>
              <a:rPr dirty="0" sz="1450" spc="-5">
                <a:latin typeface="Times New Roman"/>
                <a:cs typeface="Times New Roman"/>
              </a:rPr>
              <a:t>us a </a:t>
            </a:r>
            <a:r>
              <a:rPr dirty="0" sz="1450" spc="-10">
                <a:latin typeface="Times New Roman"/>
                <a:cs typeface="Times New Roman"/>
              </a:rPr>
              <a:t>brandy and soda, </a:t>
            </a:r>
            <a:r>
              <a:rPr dirty="0" sz="1450" spc="-20">
                <a:latin typeface="Times New Roman"/>
                <a:cs typeface="Times New Roman"/>
              </a:rPr>
              <a:t>there’s </a:t>
            </a:r>
            <a:r>
              <a:rPr dirty="0" sz="1450" spc="-5">
                <a:latin typeface="Times New Roman"/>
                <a:cs typeface="Times New Roman"/>
              </a:rPr>
              <a:t>a good </a:t>
            </a:r>
            <a:r>
              <a:rPr dirty="0" sz="1450" spc="-10">
                <a:latin typeface="Times New Roman"/>
                <a:cs typeface="Times New Roman"/>
              </a:rPr>
              <a:t>soul.’  </a:t>
            </a:r>
            <a:r>
              <a:rPr dirty="0" sz="1450" spc="-35">
                <a:latin typeface="Times New Roman"/>
                <a:cs typeface="Times New Roman"/>
              </a:rPr>
              <a:t>Teena’s </a:t>
            </a:r>
            <a:r>
              <a:rPr dirty="0" sz="1450" spc="-10">
                <a:latin typeface="Times New Roman"/>
                <a:cs typeface="Times New Roman"/>
              </a:rPr>
              <a:t>face became like adamant. </a:t>
            </a:r>
            <a:r>
              <a:rPr dirty="0" sz="1450" spc="-30">
                <a:latin typeface="Times New Roman"/>
                <a:cs typeface="Times New Roman"/>
              </a:rPr>
              <a:t>‘Well, </a:t>
            </a:r>
            <a:r>
              <a:rPr dirty="0" sz="1450" spc="-10">
                <a:latin typeface="Times New Roman"/>
                <a:cs typeface="Times New Roman"/>
              </a:rPr>
              <a:t>then,’ said the lawyer </a:t>
            </a:r>
            <a:r>
              <a:rPr dirty="0" sz="1450" spc="-20">
                <a:latin typeface="Times New Roman"/>
                <a:cs typeface="Times New Roman"/>
              </a:rPr>
              <a:t>fretfully, </a:t>
            </a:r>
            <a:r>
              <a:rPr dirty="0" sz="1450" spc="-10">
                <a:latin typeface="Times New Roman"/>
                <a:cs typeface="Times New Roman"/>
              </a:rPr>
              <a:t>‘I  </a:t>
            </a:r>
            <a:r>
              <a:rPr dirty="0" sz="1450" spc="-15">
                <a:latin typeface="Times New Roman"/>
                <a:cs typeface="Times New Roman"/>
              </a:rPr>
              <a:t>won’t </a:t>
            </a:r>
            <a:r>
              <a:rPr dirty="0" sz="1450" spc="-10">
                <a:latin typeface="Times New Roman"/>
                <a:cs typeface="Times New Roman"/>
              </a:rPr>
              <a:t>eat any more</a:t>
            </a:r>
            <a:r>
              <a:rPr dirty="0" sz="1450" spc="10">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algn="just" marL="12700" marR="5080" indent="255904">
              <a:lnSpc>
                <a:spcPts val="1730"/>
              </a:lnSpc>
              <a:spcBef>
                <a:spcPts val="785"/>
              </a:spcBef>
            </a:pPr>
            <a:r>
              <a:rPr dirty="0" sz="1450" spc="-60">
                <a:latin typeface="Times New Roman"/>
                <a:cs typeface="Times New Roman"/>
              </a:rPr>
              <a:t>‘Ye </a:t>
            </a:r>
            <a:r>
              <a:rPr dirty="0" sz="1450" spc="-10">
                <a:latin typeface="Times New Roman"/>
                <a:cs typeface="Times New Roman"/>
              </a:rPr>
              <a:t>can please yourself about that, Mr Michael,’ said </a:t>
            </a:r>
            <a:r>
              <a:rPr dirty="0" sz="1450" spc="-25">
                <a:latin typeface="Times New Roman"/>
                <a:cs typeface="Times New Roman"/>
              </a:rPr>
              <a:t>Teena, </a:t>
            </a:r>
            <a:r>
              <a:rPr dirty="0" sz="1450" spc="-10">
                <a:latin typeface="Times New Roman"/>
                <a:cs typeface="Times New Roman"/>
              </a:rPr>
              <a:t>and began  composedly to take</a:t>
            </a:r>
            <a:r>
              <a:rPr dirty="0" sz="145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wish </a:t>
            </a:r>
            <a:r>
              <a:rPr dirty="0" sz="1450" spc="-30">
                <a:latin typeface="Times New Roman"/>
                <a:cs typeface="Times New Roman"/>
              </a:rPr>
              <a:t>Teena </a:t>
            </a:r>
            <a:r>
              <a:rPr dirty="0" sz="1450" spc="-15">
                <a:latin typeface="Times New Roman"/>
                <a:cs typeface="Times New Roman"/>
              </a:rPr>
              <a:t>wasn’t </a:t>
            </a:r>
            <a:r>
              <a:rPr dirty="0" sz="1450" spc="-5">
                <a:latin typeface="Times New Roman"/>
                <a:cs typeface="Times New Roman"/>
              </a:rPr>
              <a:t>a </a:t>
            </a:r>
            <a:r>
              <a:rPr dirty="0" sz="1450" spc="-10">
                <a:latin typeface="Times New Roman"/>
                <a:cs typeface="Times New Roman"/>
              </a:rPr>
              <a:t>faithful servant!’ sighed the </a:t>
            </a:r>
            <a:r>
              <a:rPr dirty="0" sz="1450" spc="-20">
                <a:latin typeface="Times New Roman"/>
                <a:cs typeface="Times New Roman"/>
              </a:rPr>
              <a:t>lawyer,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issued  into </a:t>
            </a:r>
            <a:r>
              <a:rPr dirty="0" sz="1450" spc="-20">
                <a:latin typeface="Times New Roman"/>
                <a:cs typeface="Times New Roman"/>
              </a:rPr>
              <a:t>Kings’s</a:t>
            </a:r>
            <a:r>
              <a:rPr dirty="0" sz="1450" spc="-5">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The rain had ceased; the wind still </a:t>
            </a:r>
            <a:r>
              <a:rPr dirty="0" sz="1450" spc="-30">
                <a:latin typeface="Times New Roman"/>
                <a:cs typeface="Times New Roman"/>
              </a:rPr>
              <a:t>blew, </a:t>
            </a:r>
            <a:r>
              <a:rPr dirty="0" sz="1450" spc="-5">
                <a:latin typeface="Times New Roman"/>
                <a:cs typeface="Times New Roman"/>
              </a:rPr>
              <a:t>but </a:t>
            </a:r>
            <a:r>
              <a:rPr dirty="0" sz="1450" spc="-10">
                <a:latin typeface="Times New Roman"/>
                <a:cs typeface="Times New Roman"/>
              </a:rPr>
              <a:t>only with </a:t>
            </a:r>
            <a:r>
              <a:rPr dirty="0" sz="1450" spc="-5">
                <a:latin typeface="Times New Roman"/>
                <a:cs typeface="Times New Roman"/>
              </a:rPr>
              <a:t>a </a:t>
            </a:r>
            <a:r>
              <a:rPr dirty="0" sz="1450" spc="-10">
                <a:latin typeface="Times New Roman"/>
                <a:cs typeface="Times New Roman"/>
              </a:rPr>
              <a:t>pleasant freshness;  the town, in the clear darkness </a:t>
            </a:r>
            <a:r>
              <a:rPr dirty="0" sz="1450" spc="-5">
                <a:latin typeface="Times New Roman"/>
                <a:cs typeface="Times New Roman"/>
              </a:rPr>
              <a:t>of </a:t>
            </a:r>
            <a:r>
              <a:rPr dirty="0" sz="1450" spc="-10">
                <a:latin typeface="Times New Roman"/>
                <a:cs typeface="Times New Roman"/>
              </a:rPr>
              <a:t>the night, glittered with street-lamps and  shone with glancing rain-pools. ‘Come, this is </a:t>
            </a:r>
            <a:r>
              <a:rPr dirty="0" sz="1450" spc="-15">
                <a:latin typeface="Times New Roman"/>
                <a:cs typeface="Times New Roman"/>
              </a:rPr>
              <a:t>better,’ </a:t>
            </a:r>
            <a:r>
              <a:rPr dirty="0" sz="1450" spc="-5">
                <a:latin typeface="Times New Roman"/>
                <a:cs typeface="Times New Roman"/>
              </a:rPr>
              <a:t>thought </a:t>
            </a:r>
            <a:r>
              <a:rPr dirty="0" sz="1450" spc="-10">
                <a:latin typeface="Times New Roman"/>
                <a:cs typeface="Times New Roman"/>
              </a:rPr>
              <a:t>the lawyer to  himself, and </a:t>
            </a:r>
            <a:r>
              <a:rPr dirty="0" sz="1450" spc="-5">
                <a:latin typeface="Times New Roman"/>
                <a:cs typeface="Times New Roman"/>
              </a:rPr>
              <a:t>he </a:t>
            </a:r>
            <a:r>
              <a:rPr dirty="0" sz="1450" spc="-10">
                <a:latin typeface="Times New Roman"/>
                <a:cs typeface="Times New Roman"/>
              </a:rPr>
              <a:t>walked </a:t>
            </a:r>
            <a:r>
              <a:rPr dirty="0" sz="1450" spc="-5">
                <a:latin typeface="Times New Roman"/>
                <a:cs typeface="Times New Roman"/>
              </a:rPr>
              <a:t>on </a:t>
            </a:r>
            <a:r>
              <a:rPr dirty="0" sz="1450" spc="-10">
                <a:latin typeface="Times New Roman"/>
                <a:cs typeface="Times New Roman"/>
              </a:rPr>
              <a:t>eastward, lending </a:t>
            </a:r>
            <a:r>
              <a:rPr dirty="0" sz="1450" spc="-5">
                <a:latin typeface="Times New Roman"/>
                <a:cs typeface="Times New Roman"/>
              </a:rPr>
              <a:t>a </a:t>
            </a:r>
            <a:r>
              <a:rPr dirty="0" sz="1450" spc="-10">
                <a:latin typeface="Times New Roman"/>
                <a:cs typeface="Times New Roman"/>
              </a:rPr>
              <a:t>pleased ear to the wheels and  the million footfalls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30">
                <a:latin typeface="Times New Roman"/>
                <a:cs typeface="Times New Roman"/>
              </a:rPr>
              <a:t>city.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Near the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King’s </a:t>
            </a:r>
            <a:r>
              <a:rPr dirty="0" sz="1450" spc="-10">
                <a:latin typeface="Times New Roman"/>
                <a:cs typeface="Times New Roman"/>
              </a:rPr>
              <a:t>Road </a:t>
            </a:r>
            <a:r>
              <a:rPr dirty="0" sz="1450" spc="-5">
                <a:latin typeface="Times New Roman"/>
                <a:cs typeface="Times New Roman"/>
              </a:rPr>
              <a:t>he </a:t>
            </a:r>
            <a:r>
              <a:rPr dirty="0" sz="1450" spc="-10">
                <a:latin typeface="Times New Roman"/>
                <a:cs typeface="Times New Roman"/>
              </a:rPr>
              <a:t>remembered his brandy and soda, and  entered </a:t>
            </a:r>
            <a:r>
              <a:rPr dirty="0" sz="1450" spc="-5">
                <a:latin typeface="Times New Roman"/>
                <a:cs typeface="Times New Roman"/>
              </a:rPr>
              <a:t>a </a:t>
            </a:r>
            <a:r>
              <a:rPr dirty="0" sz="1450" spc="-10">
                <a:latin typeface="Times New Roman"/>
                <a:cs typeface="Times New Roman"/>
              </a:rPr>
              <a:t>flaunting public-house. A </a:t>
            </a:r>
            <a:r>
              <a:rPr dirty="0" sz="1450" spc="-5">
                <a:latin typeface="Times New Roman"/>
                <a:cs typeface="Times New Roman"/>
              </a:rPr>
              <a:t>good </a:t>
            </a:r>
            <a:r>
              <a:rPr dirty="0" sz="1450" spc="-10">
                <a:latin typeface="Times New Roman"/>
                <a:cs typeface="Times New Roman"/>
              </a:rPr>
              <a:t>many persons were present, </a:t>
            </a:r>
            <a:r>
              <a:rPr dirty="0" sz="1450" spc="-5">
                <a:latin typeface="Times New Roman"/>
                <a:cs typeface="Times New Roman"/>
              </a:rPr>
              <a:t>a  </a:t>
            </a:r>
            <a:r>
              <a:rPr dirty="0" sz="1450" spc="-10">
                <a:latin typeface="Times New Roman"/>
                <a:cs typeface="Times New Roman"/>
              </a:rPr>
              <a:t>waterman from </a:t>
            </a:r>
            <a:r>
              <a:rPr dirty="0" sz="1450" spc="-5">
                <a:latin typeface="Times New Roman"/>
                <a:cs typeface="Times New Roman"/>
              </a:rPr>
              <a:t>a </a:t>
            </a:r>
            <a:r>
              <a:rPr dirty="0" sz="1450" spc="-10">
                <a:latin typeface="Times New Roman"/>
                <a:cs typeface="Times New Roman"/>
              </a:rPr>
              <a:t>cab-stand, half </a:t>
            </a:r>
            <a:r>
              <a:rPr dirty="0" sz="1450" spc="-5">
                <a:latin typeface="Times New Roman"/>
                <a:cs typeface="Times New Roman"/>
              </a:rPr>
              <a:t>a </a:t>
            </a:r>
            <a:r>
              <a:rPr dirty="0" sz="1450" spc="-10">
                <a:latin typeface="Times New Roman"/>
                <a:cs typeface="Times New Roman"/>
              </a:rPr>
              <a:t>dozen </a:t>
            </a:r>
            <a:r>
              <a:rPr dirty="0" sz="1450" spc="-5">
                <a:latin typeface="Times New Roman"/>
                <a:cs typeface="Times New Roman"/>
              </a:rPr>
              <a:t>of </a:t>
            </a:r>
            <a:r>
              <a:rPr dirty="0" sz="1450" spc="-10">
                <a:latin typeface="Times New Roman"/>
                <a:cs typeface="Times New Roman"/>
              </a:rPr>
              <a:t>the chronically unemployed, </a:t>
            </a:r>
            <a:r>
              <a:rPr dirty="0" sz="1450" spc="-5">
                <a:latin typeface="Times New Roman"/>
                <a:cs typeface="Times New Roman"/>
              </a:rPr>
              <a:t>a  </a:t>
            </a:r>
            <a:r>
              <a:rPr dirty="0" sz="1450" spc="-10">
                <a:latin typeface="Times New Roman"/>
                <a:cs typeface="Times New Roman"/>
              </a:rPr>
              <a:t>gentleman (in </a:t>
            </a:r>
            <a:r>
              <a:rPr dirty="0" sz="1450" spc="-5">
                <a:latin typeface="Times New Roman"/>
                <a:cs typeface="Times New Roman"/>
              </a:rPr>
              <a:t>one </a:t>
            </a:r>
            <a:r>
              <a:rPr dirty="0" sz="1450" spc="-10">
                <a:latin typeface="Times New Roman"/>
                <a:cs typeface="Times New Roman"/>
              </a:rPr>
              <a:t>corner) trying to sell aesthetic photographs </a:t>
            </a:r>
            <a:r>
              <a:rPr dirty="0" sz="1450" spc="-5">
                <a:latin typeface="Times New Roman"/>
                <a:cs typeface="Times New Roman"/>
              </a:rPr>
              <a:t>out of a </a:t>
            </a:r>
            <a:r>
              <a:rPr dirty="0" sz="1450" spc="-10">
                <a:latin typeface="Times New Roman"/>
                <a:cs typeface="Times New Roman"/>
              </a:rPr>
              <a:t>leather  case to another and very youthful gentleman with </a:t>
            </a:r>
            <a:r>
              <a:rPr dirty="0" sz="1450" spc="-5">
                <a:latin typeface="Times New Roman"/>
                <a:cs typeface="Times New Roman"/>
              </a:rPr>
              <a:t>a </a:t>
            </a:r>
            <a:r>
              <a:rPr dirty="0" sz="1450" spc="-10">
                <a:latin typeface="Times New Roman"/>
                <a:cs typeface="Times New Roman"/>
              </a:rPr>
              <a:t>yellow goatee,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lovers debating some fine shade (in the other). But the centre-piece and  great attraction was </a:t>
            </a:r>
            <a:r>
              <a:rPr dirty="0" sz="1450" spc="-5">
                <a:latin typeface="Times New Roman"/>
                <a:cs typeface="Times New Roman"/>
              </a:rPr>
              <a:t>a </a:t>
            </a:r>
            <a:r>
              <a:rPr dirty="0" sz="1450" spc="-10">
                <a:latin typeface="Times New Roman"/>
                <a:cs typeface="Times New Roman"/>
              </a:rPr>
              <a:t>little old man, in </a:t>
            </a:r>
            <a:r>
              <a:rPr dirty="0" sz="1450" spc="-5">
                <a:latin typeface="Times New Roman"/>
                <a:cs typeface="Times New Roman"/>
              </a:rPr>
              <a:t>a </a:t>
            </a:r>
            <a:r>
              <a:rPr dirty="0" sz="1450" spc="-10">
                <a:latin typeface="Times New Roman"/>
                <a:cs typeface="Times New Roman"/>
              </a:rPr>
              <a:t>black, ready-made surtout, which was  obviously </a:t>
            </a:r>
            <a:r>
              <a:rPr dirty="0" sz="1450" spc="-5">
                <a:latin typeface="Times New Roman"/>
                <a:cs typeface="Times New Roman"/>
              </a:rPr>
              <a:t>a </a:t>
            </a:r>
            <a:r>
              <a:rPr dirty="0" sz="1450" spc="-10">
                <a:latin typeface="Times New Roman"/>
                <a:cs typeface="Times New Roman"/>
              </a:rPr>
              <a:t>recent purchase. On the marble table in front </a:t>
            </a:r>
            <a:r>
              <a:rPr dirty="0" sz="1450" spc="-5">
                <a:latin typeface="Times New Roman"/>
                <a:cs typeface="Times New Roman"/>
              </a:rPr>
              <a:t>of </a:t>
            </a:r>
            <a:r>
              <a:rPr dirty="0" sz="1450" spc="-10">
                <a:latin typeface="Times New Roman"/>
                <a:cs typeface="Times New Roman"/>
              </a:rPr>
              <a:t>him, beside </a:t>
            </a:r>
            <a:r>
              <a:rPr dirty="0" sz="1450" spc="-5">
                <a:latin typeface="Times New Roman"/>
                <a:cs typeface="Times New Roman"/>
              </a:rPr>
              <a:t>a  </a:t>
            </a:r>
            <a:r>
              <a:rPr dirty="0" sz="1450" spc="-10">
                <a:latin typeface="Times New Roman"/>
                <a:cs typeface="Times New Roman"/>
              </a:rPr>
              <a:t>sandwich and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20">
                <a:latin typeface="Times New Roman"/>
                <a:cs typeface="Times New Roman"/>
              </a:rPr>
              <a:t>beer, </a:t>
            </a:r>
            <a:r>
              <a:rPr dirty="0" sz="1450" spc="-10">
                <a:latin typeface="Times New Roman"/>
                <a:cs typeface="Times New Roman"/>
              </a:rPr>
              <a:t>there lay </a:t>
            </a:r>
            <a:r>
              <a:rPr dirty="0" sz="1450" spc="-5">
                <a:latin typeface="Times New Roman"/>
                <a:cs typeface="Times New Roman"/>
              </a:rPr>
              <a:t>a </a:t>
            </a:r>
            <a:r>
              <a:rPr dirty="0" sz="1450" spc="-10">
                <a:latin typeface="Times New Roman"/>
                <a:cs typeface="Times New Roman"/>
              </a:rPr>
              <a:t>battered forage cap. His hand  fluttered abroad with oratorical gestures; his voice, naturally shrill, was plainly  tuned to the pitch </a:t>
            </a:r>
            <a:r>
              <a:rPr dirty="0" sz="1450" spc="-5">
                <a:latin typeface="Times New Roman"/>
                <a:cs typeface="Times New Roman"/>
              </a:rPr>
              <a:t>of </a:t>
            </a:r>
            <a:r>
              <a:rPr dirty="0" sz="1450" spc="-10">
                <a:latin typeface="Times New Roman"/>
                <a:cs typeface="Times New Roman"/>
              </a:rPr>
              <a:t>the lecture room; and </a:t>
            </a:r>
            <a:r>
              <a:rPr dirty="0" sz="1450" spc="-5">
                <a:latin typeface="Times New Roman"/>
                <a:cs typeface="Times New Roman"/>
              </a:rPr>
              <a:t>by </a:t>
            </a:r>
            <a:r>
              <a:rPr dirty="0" sz="1450" spc="-10">
                <a:latin typeface="Times New Roman"/>
                <a:cs typeface="Times New Roman"/>
              </a:rPr>
              <a:t>arts, comparable to those </a:t>
            </a:r>
            <a:r>
              <a:rPr dirty="0" sz="1450" spc="-5">
                <a:latin typeface="Times New Roman"/>
                <a:cs typeface="Times New Roman"/>
              </a:rPr>
              <a:t>of </a:t>
            </a:r>
            <a:r>
              <a:rPr dirty="0" sz="1450" spc="-10">
                <a:latin typeface="Times New Roman"/>
                <a:cs typeface="Times New Roman"/>
              </a:rPr>
              <a:t>the  Ancient </a:t>
            </a:r>
            <a:r>
              <a:rPr dirty="0" sz="1450" spc="-15">
                <a:latin typeface="Times New Roman"/>
                <a:cs typeface="Times New Roman"/>
              </a:rPr>
              <a:t>Mariner, </a:t>
            </a:r>
            <a:r>
              <a:rPr dirty="0" sz="1450" spc="-5">
                <a:latin typeface="Times New Roman"/>
                <a:cs typeface="Times New Roman"/>
              </a:rPr>
              <a:t>he </a:t>
            </a:r>
            <a:r>
              <a:rPr dirty="0" sz="1450" spc="-10">
                <a:latin typeface="Times New Roman"/>
                <a:cs typeface="Times New Roman"/>
              </a:rPr>
              <a:t>was now holding spellbound the barmaid, the waterman,  and four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unemployed.</a:t>
            </a:r>
            <a:endParaRPr sz="1450">
              <a:latin typeface="Times New Roman"/>
              <a:cs typeface="Times New Roman"/>
            </a:endParaRPr>
          </a:p>
          <a:p>
            <a:pPr algn="just" marL="12700" marR="6350" indent="255904">
              <a:lnSpc>
                <a:spcPts val="1730"/>
              </a:lnSpc>
              <a:spcBef>
                <a:spcPts val="700"/>
              </a:spcBef>
            </a:pPr>
            <a:r>
              <a:rPr dirty="0" sz="1450" spc="-10">
                <a:latin typeface="Times New Roman"/>
                <a:cs typeface="Times New Roman"/>
              </a:rPr>
              <a:t>‘I have examined all the theatres in </a:t>
            </a:r>
            <a:r>
              <a:rPr dirty="0" sz="1450" spc="-5">
                <a:latin typeface="Times New Roman"/>
                <a:cs typeface="Times New Roman"/>
              </a:rPr>
              <a:t>London,’ he </a:t>
            </a:r>
            <a:r>
              <a:rPr dirty="0" sz="1450" spc="-10">
                <a:latin typeface="Times New Roman"/>
                <a:cs typeface="Times New Roman"/>
              </a:rPr>
              <a:t>was saying; ‘and pacing  the</a:t>
            </a:r>
            <a:r>
              <a:rPr dirty="0" sz="1450" spc="145">
                <a:latin typeface="Times New Roman"/>
                <a:cs typeface="Times New Roman"/>
              </a:rPr>
              <a:t> </a:t>
            </a:r>
            <a:r>
              <a:rPr dirty="0" sz="1450" spc="-10">
                <a:latin typeface="Times New Roman"/>
                <a:cs typeface="Times New Roman"/>
              </a:rPr>
              <a:t>principal</a:t>
            </a:r>
            <a:r>
              <a:rPr dirty="0" sz="1450" spc="150">
                <a:latin typeface="Times New Roman"/>
                <a:cs typeface="Times New Roman"/>
              </a:rPr>
              <a:t> </a:t>
            </a:r>
            <a:r>
              <a:rPr dirty="0" sz="1450" spc="-10">
                <a:latin typeface="Times New Roman"/>
                <a:cs typeface="Times New Roman"/>
              </a:rPr>
              <a:t>entrances,</a:t>
            </a:r>
            <a:r>
              <a:rPr dirty="0" sz="1450" spc="150">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have</a:t>
            </a:r>
            <a:r>
              <a:rPr dirty="0" sz="1450" spc="150">
                <a:latin typeface="Times New Roman"/>
                <a:cs typeface="Times New Roman"/>
              </a:rPr>
              <a:t> </a:t>
            </a:r>
            <a:r>
              <a:rPr dirty="0" sz="1450" spc="-10">
                <a:latin typeface="Times New Roman"/>
                <a:cs typeface="Times New Roman"/>
              </a:rPr>
              <a:t>ascertained</a:t>
            </a:r>
            <a:r>
              <a:rPr dirty="0" sz="1450" spc="150">
                <a:latin typeface="Times New Roman"/>
                <a:cs typeface="Times New Roman"/>
              </a:rPr>
              <a:t> </a:t>
            </a:r>
            <a:r>
              <a:rPr dirty="0" sz="1450" spc="-10">
                <a:latin typeface="Times New Roman"/>
                <a:cs typeface="Times New Roman"/>
              </a:rPr>
              <a:t>them</a:t>
            </a:r>
            <a:r>
              <a:rPr dirty="0" sz="1450" spc="145">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5">
                <a:latin typeface="Times New Roman"/>
                <a:cs typeface="Times New Roman"/>
              </a:rPr>
              <a:t>be</a:t>
            </a:r>
            <a:r>
              <a:rPr dirty="0" sz="1450" spc="140">
                <a:latin typeface="Times New Roman"/>
                <a:cs typeface="Times New Roman"/>
              </a:rPr>
              <a:t> </a:t>
            </a:r>
            <a:r>
              <a:rPr dirty="0" sz="1450" spc="-10">
                <a:latin typeface="Times New Roman"/>
                <a:cs typeface="Times New Roman"/>
              </a:rPr>
              <a:t>ridiculously</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075" cy="943927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disproportionate to the requirements </a:t>
            </a:r>
            <a:r>
              <a:rPr dirty="0" sz="1450" spc="-5">
                <a:latin typeface="Times New Roman"/>
                <a:cs typeface="Times New Roman"/>
              </a:rPr>
              <a:t>of </a:t>
            </a:r>
            <a:r>
              <a:rPr dirty="0" sz="1450" spc="-10">
                <a:latin typeface="Times New Roman"/>
                <a:cs typeface="Times New Roman"/>
              </a:rPr>
              <a:t>their audiences. The doors opened the  wrong way—I </a:t>
            </a:r>
            <a:r>
              <a:rPr dirty="0" sz="1450" spc="-15">
                <a:latin typeface="Times New Roman"/>
                <a:cs typeface="Times New Roman"/>
              </a:rPr>
              <a:t>forget </a:t>
            </a:r>
            <a:r>
              <a:rPr dirty="0" sz="1450" spc="-10">
                <a:latin typeface="Times New Roman"/>
                <a:cs typeface="Times New Roman"/>
              </a:rPr>
              <a:t>at this moment which it is, </a:t>
            </a:r>
            <a:r>
              <a:rPr dirty="0" sz="1450" spc="-5">
                <a:latin typeface="Times New Roman"/>
                <a:cs typeface="Times New Roman"/>
              </a:rPr>
              <a:t>but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it at home;  they were frequently locked during the performance, and when the auditorium  was literally thronged with English people. </a:t>
            </a:r>
            <a:r>
              <a:rPr dirty="0" sz="1450" spc="-60">
                <a:latin typeface="Times New Roman"/>
                <a:cs typeface="Times New Roman"/>
              </a:rPr>
              <a:t>You </a:t>
            </a:r>
            <a:r>
              <a:rPr dirty="0" sz="1450" spc="-10">
                <a:latin typeface="Times New Roman"/>
                <a:cs typeface="Times New Roman"/>
              </a:rPr>
              <a:t>have probably </a:t>
            </a:r>
            <a:r>
              <a:rPr dirty="0" sz="1450" spc="-5">
                <a:latin typeface="Times New Roman"/>
                <a:cs typeface="Times New Roman"/>
              </a:rPr>
              <a:t>not </a:t>
            </a:r>
            <a:r>
              <a:rPr dirty="0" sz="1450" spc="-10">
                <a:latin typeface="Times New Roman"/>
                <a:cs typeface="Times New Roman"/>
              </a:rPr>
              <a:t>had my  opportunities </a:t>
            </a:r>
            <a:r>
              <a:rPr dirty="0" sz="1450" spc="-5">
                <a:latin typeface="Times New Roman"/>
                <a:cs typeface="Times New Roman"/>
              </a:rPr>
              <a:t>of </a:t>
            </a:r>
            <a:r>
              <a:rPr dirty="0" sz="1450" spc="-10">
                <a:latin typeface="Times New Roman"/>
                <a:cs typeface="Times New Roman"/>
              </a:rPr>
              <a:t>comparing distant lands; </a:t>
            </a:r>
            <a:r>
              <a:rPr dirty="0" sz="1450" spc="-5">
                <a:latin typeface="Times New Roman"/>
                <a:cs typeface="Times New Roman"/>
              </a:rPr>
              <a:t>but I </a:t>
            </a:r>
            <a:r>
              <a:rPr dirty="0" sz="1450" spc="-10">
                <a:latin typeface="Times New Roman"/>
                <a:cs typeface="Times New Roman"/>
              </a:rPr>
              <a:t>can assure </a:t>
            </a:r>
            <a:r>
              <a:rPr dirty="0" sz="1450" spc="-5">
                <a:latin typeface="Times New Roman"/>
                <a:cs typeface="Times New Roman"/>
              </a:rPr>
              <a:t>you </a:t>
            </a:r>
            <a:r>
              <a:rPr dirty="0" sz="1450" spc="-10">
                <a:latin typeface="Times New Roman"/>
                <a:cs typeface="Times New Roman"/>
              </a:rPr>
              <a:t>this has been  long ago recognized as </a:t>
            </a:r>
            <a:r>
              <a:rPr dirty="0" sz="1450" spc="-5">
                <a:latin typeface="Times New Roman"/>
                <a:cs typeface="Times New Roman"/>
              </a:rPr>
              <a:t>a </a:t>
            </a:r>
            <a:r>
              <a:rPr dirty="0" sz="1450" spc="-10">
                <a:latin typeface="Times New Roman"/>
                <a:cs typeface="Times New Roman"/>
              </a:rPr>
              <a:t>mark </a:t>
            </a:r>
            <a:r>
              <a:rPr dirty="0" sz="1450" spc="-5">
                <a:latin typeface="Times New Roman"/>
                <a:cs typeface="Times New Roman"/>
              </a:rPr>
              <a:t>of </a:t>
            </a:r>
            <a:r>
              <a:rPr dirty="0" sz="1450" spc="-10">
                <a:latin typeface="Times New Roman"/>
                <a:cs typeface="Times New Roman"/>
              </a:rPr>
              <a:t>aristocratic government. Do </a:t>
            </a:r>
            <a:r>
              <a:rPr dirty="0" sz="1450" spc="-5">
                <a:latin typeface="Times New Roman"/>
                <a:cs typeface="Times New Roman"/>
              </a:rPr>
              <a:t>you </a:t>
            </a:r>
            <a:r>
              <a:rPr dirty="0" sz="1450" spc="-10">
                <a:latin typeface="Times New Roman"/>
                <a:cs typeface="Times New Roman"/>
              </a:rPr>
              <a:t>suppose, in  </a:t>
            </a:r>
            <a:r>
              <a:rPr dirty="0" sz="1450" spc="-5">
                <a:latin typeface="Times New Roman"/>
                <a:cs typeface="Times New Roman"/>
              </a:rPr>
              <a:t>a </a:t>
            </a:r>
            <a:r>
              <a:rPr dirty="0" sz="1450" spc="-10">
                <a:latin typeface="Times New Roman"/>
                <a:cs typeface="Times New Roman"/>
              </a:rPr>
              <a:t>country really self-governed, such abuses could exist? </a:t>
            </a:r>
            <a:r>
              <a:rPr dirty="0" sz="1450" spc="-45">
                <a:latin typeface="Times New Roman"/>
                <a:cs typeface="Times New Roman"/>
              </a:rPr>
              <a:t>Your </a:t>
            </a:r>
            <a:r>
              <a:rPr dirty="0" sz="1450" spc="-10">
                <a:latin typeface="Times New Roman"/>
                <a:cs typeface="Times New Roman"/>
              </a:rPr>
              <a:t>own  intelligence, however uncultivated, tells </a:t>
            </a:r>
            <a:r>
              <a:rPr dirty="0" sz="1450" spc="-5">
                <a:latin typeface="Times New Roman"/>
                <a:cs typeface="Times New Roman"/>
              </a:rPr>
              <a:t>you </a:t>
            </a:r>
            <a:r>
              <a:rPr dirty="0" sz="1450" spc="-10">
                <a:latin typeface="Times New Roman"/>
                <a:cs typeface="Times New Roman"/>
              </a:rPr>
              <a:t>they could </a:t>
            </a:r>
            <a:r>
              <a:rPr dirty="0" sz="1450" spc="-5">
                <a:latin typeface="Times New Roman"/>
                <a:cs typeface="Times New Roman"/>
              </a:rPr>
              <a:t>not. </a:t>
            </a:r>
            <a:r>
              <a:rPr dirty="0" sz="1450" spc="-35">
                <a:latin typeface="Times New Roman"/>
                <a:cs typeface="Times New Roman"/>
              </a:rPr>
              <a:t>Take </a:t>
            </a:r>
            <a:r>
              <a:rPr dirty="0" sz="1450" spc="-10">
                <a:latin typeface="Times New Roman"/>
                <a:cs typeface="Times New Roman"/>
              </a:rPr>
              <a:t>Austria, </a:t>
            </a:r>
            <a:r>
              <a:rPr dirty="0" sz="1450" spc="-5">
                <a:latin typeface="Times New Roman"/>
                <a:cs typeface="Times New Roman"/>
              </a:rPr>
              <a:t>a  </a:t>
            </a:r>
            <a:r>
              <a:rPr dirty="0" sz="1450" spc="-10">
                <a:latin typeface="Times New Roman"/>
                <a:cs typeface="Times New Roman"/>
              </a:rPr>
              <a:t>country even possibly more enslaved than England. </a:t>
            </a:r>
            <a:r>
              <a:rPr dirty="0" sz="1450" spc="-5">
                <a:latin typeface="Times New Roman"/>
                <a:cs typeface="Times New Roman"/>
              </a:rPr>
              <a:t>I </a:t>
            </a:r>
            <a:r>
              <a:rPr dirty="0" sz="1450" spc="-10">
                <a:latin typeface="Times New Roman"/>
                <a:cs typeface="Times New Roman"/>
              </a:rPr>
              <a:t>have myself conversed  with </a:t>
            </a:r>
            <a:r>
              <a:rPr dirty="0" sz="1450" spc="-5">
                <a:latin typeface="Times New Roman"/>
                <a:cs typeface="Times New Roman"/>
              </a:rPr>
              <a:t>one of </a:t>
            </a:r>
            <a:r>
              <a:rPr dirty="0" sz="1450" spc="-10">
                <a:latin typeface="Times New Roman"/>
                <a:cs typeface="Times New Roman"/>
              </a:rPr>
              <a:t>the survivors </a:t>
            </a:r>
            <a:r>
              <a:rPr dirty="0" sz="1450" spc="-5">
                <a:latin typeface="Times New Roman"/>
                <a:cs typeface="Times New Roman"/>
              </a:rPr>
              <a:t>of the </a:t>
            </a:r>
            <a:r>
              <a:rPr dirty="0" sz="1450" spc="-10">
                <a:latin typeface="Times New Roman"/>
                <a:cs typeface="Times New Roman"/>
              </a:rPr>
              <a:t>Ring Theatre, and though his colloquial  German was </a:t>
            </a:r>
            <a:r>
              <a:rPr dirty="0" sz="1450" spc="-5">
                <a:latin typeface="Times New Roman"/>
                <a:cs typeface="Times New Roman"/>
              </a:rPr>
              <a:t>not </a:t>
            </a:r>
            <a:r>
              <a:rPr dirty="0" sz="1450" spc="-10">
                <a:latin typeface="Times New Roman"/>
                <a:cs typeface="Times New Roman"/>
              </a:rPr>
              <a:t>very </a:t>
            </a:r>
            <a:r>
              <a:rPr dirty="0" sz="1450" spc="-5">
                <a:latin typeface="Times New Roman"/>
                <a:cs typeface="Times New Roman"/>
              </a:rPr>
              <a:t>good, I </a:t>
            </a:r>
            <a:r>
              <a:rPr dirty="0" sz="1450" spc="-10">
                <a:latin typeface="Times New Roman"/>
                <a:cs typeface="Times New Roman"/>
              </a:rPr>
              <a:t>succeeded in gathering </a:t>
            </a:r>
            <a:r>
              <a:rPr dirty="0" sz="1450" spc="-5">
                <a:latin typeface="Times New Roman"/>
                <a:cs typeface="Times New Roman"/>
              </a:rPr>
              <a:t>a </a:t>
            </a:r>
            <a:r>
              <a:rPr dirty="0" sz="1450" spc="-10">
                <a:latin typeface="Times New Roman"/>
                <a:cs typeface="Times New Roman"/>
              </a:rPr>
              <a:t>pretty clear idea </a:t>
            </a:r>
            <a:r>
              <a:rPr dirty="0" sz="1450" spc="-5">
                <a:latin typeface="Times New Roman"/>
                <a:cs typeface="Times New Roman"/>
              </a:rPr>
              <a:t>of </a:t>
            </a:r>
            <a:r>
              <a:rPr dirty="0" sz="1450" spc="-10">
                <a:latin typeface="Times New Roman"/>
                <a:cs typeface="Times New Roman"/>
              </a:rPr>
              <a:t>his  opinion </a:t>
            </a:r>
            <a:r>
              <a:rPr dirty="0" sz="1450" spc="-5">
                <a:latin typeface="Times New Roman"/>
                <a:cs typeface="Times New Roman"/>
              </a:rPr>
              <a:t>of </a:t>
            </a:r>
            <a:r>
              <a:rPr dirty="0" sz="1450" spc="-10">
                <a:latin typeface="Times New Roman"/>
                <a:cs typeface="Times New Roman"/>
              </a:rPr>
              <a:t>the case. But, what will perhaps interest </a:t>
            </a:r>
            <a:r>
              <a:rPr dirty="0" sz="1450" spc="-5">
                <a:latin typeface="Times New Roman"/>
                <a:cs typeface="Times New Roman"/>
              </a:rPr>
              <a:t>you </a:t>
            </a:r>
            <a:r>
              <a:rPr dirty="0" sz="1450" spc="-10">
                <a:latin typeface="Times New Roman"/>
                <a:cs typeface="Times New Roman"/>
              </a:rPr>
              <a:t>still more, here is </a:t>
            </a:r>
            <a:r>
              <a:rPr dirty="0" sz="1450" spc="-5">
                <a:latin typeface="Times New Roman"/>
                <a:cs typeface="Times New Roman"/>
              </a:rPr>
              <a:t>a  </a:t>
            </a:r>
            <a:r>
              <a:rPr dirty="0" sz="1450" spc="-10">
                <a:latin typeface="Times New Roman"/>
                <a:cs typeface="Times New Roman"/>
              </a:rPr>
              <a:t>cutting </a:t>
            </a:r>
            <a:r>
              <a:rPr dirty="0" sz="1450" spc="-5">
                <a:latin typeface="Times New Roman"/>
                <a:cs typeface="Times New Roman"/>
              </a:rPr>
              <a:t>on </a:t>
            </a:r>
            <a:r>
              <a:rPr dirty="0" sz="1450" spc="-10">
                <a:latin typeface="Times New Roman"/>
                <a:cs typeface="Times New Roman"/>
              </a:rPr>
              <a:t>the subject from </a:t>
            </a:r>
            <a:r>
              <a:rPr dirty="0" sz="1450" spc="-5">
                <a:latin typeface="Times New Roman"/>
                <a:cs typeface="Times New Roman"/>
              </a:rPr>
              <a:t>a </a:t>
            </a:r>
            <a:r>
              <a:rPr dirty="0" sz="1450" spc="-25">
                <a:latin typeface="Times New Roman"/>
                <a:cs typeface="Times New Roman"/>
              </a:rPr>
              <a:t>Vienna </a:t>
            </a:r>
            <a:r>
              <a:rPr dirty="0" sz="1450" spc="-15">
                <a:latin typeface="Times New Roman"/>
                <a:cs typeface="Times New Roman"/>
              </a:rPr>
              <a:t>newspaper,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will now read to </a:t>
            </a:r>
            <a:r>
              <a:rPr dirty="0" sz="1450" spc="-5">
                <a:latin typeface="Times New Roman"/>
                <a:cs typeface="Times New Roman"/>
              </a:rPr>
              <a:t>you,  </a:t>
            </a:r>
            <a:r>
              <a:rPr dirty="0" sz="1450" spc="-10">
                <a:latin typeface="Times New Roman"/>
                <a:cs typeface="Times New Roman"/>
              </a:rPr>
              <a:t>translating as </a:t>
            </a:r>
            <a:r>
              <a:rPr dirty="0" sz="1450" spc="-5">
                <a:latin typeface="Times New Roman"/>
                <a:cs typeface="Times New Roman"/>
              </a:rPr>
              <a:t>I go. </a:t>
            </a:r>
            <a:r>
              <a:rPr dirty="0" sz="1450" spc="-60">
                <a:latin typeface="Times New Roman"/>
                <a:cs typeface="Times New Roman"/>
              </a:rPr>
              <a:t>You </a:t>
            </a:r>
            <a:r>
              <a:rPr dirty="0" sz="1450" spc="-10">
                <a:latin typeface="Times New Roman"/>
                <a:cs typeface="Times New Roman"/>
              </a:rPr>
              <a:t>can see for yourselves; it is printed in the German  </a:t>
            </a:r>
            <a:r>
              <a:rPr dirty="0" sz="1450" spc="-15">
                <a:latin typeface="Times New Roman"/>
                <a:cs typeface="Times New Roman"/>
              </a:rPr>
              <a:t>character.’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held the cutting </a:t>
            </a:r>
            <a:r>
              <a:rPr dirty="0" sz="1450" spc="-5">
                <a:latin typeface="Times New Roman"/>
                <a:cs typeface="Times New Roman"/>
              </a:rPr>
              <a:t>out </a:t>
            </a:r>
            <a:r>
              <a:rPr dirty="0" sz="1450" spc="-10">
                <a:latin typeface="Times New Roman"/>
                <a:cs typeface="Times New Roman"/>
              </a:rPr>
              <a:t>for verification, much as </a:t>
            </a:r>
            <a:r>
              <a:rPr dirty="0" sz="1450" spc="-5">
                <a:latin typeface="Times New Roman"/>
                <a:cs typeface="Times New Roman"/>
              </a:rPr>
              <a:t>a </a:t>
            </a:r>
            <a:r>
              <a:rPr dirty="0" sz="1450" spc="-10">
                <a:latin typeface="Times New Roman"/>
                <a:cs typeface="Times New Roman"/>
              </a:rPr>
              <a:t>conjuror  passes </a:t>
            </a:r>
            <a:r>
              <a:rPr dirty="0" sz="1450" spc="-5">
                <a:latin typeface="Times New Roman"/>
                <a:cs typeface="Times New Roman"/>
              </a:rPr>
              <a:t>a </a:t>
            </a:r>
            <a:r>
              <a:rPr dirty="0" sz="1450" spc="-10">
                <a:latin typeface="Times New Roman"/>
                <a:cs typeface="Times New Roman"/>
              </a:rPr>
              <a:t>trick orange along the front</a:t>
            </a:r>
            <a:r>
              <a:rPr dirty="0" sz="1450" spc="20">
                <a:latin typeface="Times New Roman"/>
                <a:cs typeface="Times New Roman"/>
              </a:rPr>
              <a:t> </a:t>
            </a:r>
            <a:r>
              <a:rPr dirty="0" sz="1450" spc="-10">
                <a:latin typeface="Times New Roman"/>
                <a:cs typeface="Times New Roman"/>
              </a:rPr>
              <a:t>bench.</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‘Hullo, old gentleman! Is this you?’ said Michael, laying his hand </a:t>
            </a:r>
            <a:r>
              <a:rPr dirty="0" sz="1450" spc="-5">
                <a:latin typeface="Times New Roman"/>
                <a:cs typeface="Times New Roman"/>
              </a:rPr>
              <a:t>upon </a:t>
            </a:r>
            <a:r>
              <a:rPr dirty="0" sz="1450" spc="-10">
                <a:latin typeface="Times New Roman"/>
                <a:cs typeface="Times New Roman"/>
              </a:rPr>
              <a:t>the  orator’s </a:t>
            </a:r>
            <a:r>
              <a:rPr dirty="0" sz="1450" spc="-15">
                <a:latin typeface="Times New Roman"/>
                <a:cs typeface="Times New Roman"/>
              </a:rPr>
              <a:t>shoulder.</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The figure turned with </a:t>
            </a:r>
            <a:r>
              <a:rPr dirty="0" sz="1450" spc="-5">
                <a:latin typeface="Times New Roman"/>
                <a:cs typeface="Times New Roman"/>
              </a:rPr>
              <a:t>a </a:t>
            </a:r>
            <a:r>
              <a:rPr dirty="0" sz="1450" spc="-10">
                <a:latin typeface="Times New Roman"/>
                <a:cs typeface="Times New Roman"/>
              </a:rPr>
              <a:t>convulsion </a:t>
            </a:r>
            <a:r>
              <a:rPr dirty="0" sz="1450" spc="-5">
                <a:latin typeface="Times New Roman"/>
                <a:cs typeface="Times New Roman"/>
              </a:rPr>
              <a:t>of </a:t>
            </a:r>
            <a:r>
              <a:rPr dirty="0" sz="1450" spc="-10">
                <a:latin typeface="Times New Roman"/>
                <a:cs typeface="Times New Roman"/>
              </a:rPr>
              <a:t>alarm, and showed the countenance  </a:t>
            </a:r>
            <a:r>
              <a:rPr dirty="0" sz="1450" spc="-5">
                <a:latin typeface="Times New Roman"/>
                <a:cs typeface="Times New Roman"/>
              </a:rPr>
              <a:t>of </a:t>
            </a:r>
            <a:r>
              <a:rPr dirty="0" sz="1450" spc="-10">
                <a:latin typeface="Times New Roman"/>
                <a:cs typeface="Times New Roman"/>
              </a:rPr>
              <a:t>Mr Joseph </a:t>
            </a:r>
            <a:r>
              <a:rPr dirty="0" sz="1450" spc="-20">
                <a:latin typeface="Times New Roman"/>
                <a:cs typeface="Times New Roman"/>
              </a:rPr>
              <a:t>Finsbury. </a:t>
            </a:r>
            <a:r>
              <a:rPr dirty="0" sz="1450" spc="-40">
                <a:latin typeface="Times New Roman"/>
                <a:cs typeface="Times New Roman"/>
              </a:rPr>
              <a:t>‘You, </a:t>
            </a:r>
            <a:r>
              <a:rPr dirty="0" sz="1450" spc="-10">
                <a:latin typeface="Times New Roman"/>
                <a:cs typeface="Times New Roman"/>
              </a:rPr>
              <a:t>Michael!’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‘There’s </a:t>
            </a:r>
            <a:r>
              <a:rPr dirty="0" sz="1450" spc="-5">
                <a:latin typeface="Times New Roman"/>
                <a:cs typeface="Times New Roman"/>
              </a:rPr>
              <a:t>no one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is  there?’</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‘No,’ replied Michael, ordering </a:t>
            </a:r>
            <a:r>
              <a:rPr dirty="0" sz="1450" spc="-5">
                <a:latin typeface="Times New Roman"/>
                <a:cs typeface="Times New Roman"/>
              </a:rPr>
              <a:t>a </a:t>
            </a:r>
            <a:r>
              <a:rPr dirty="0" sz="1450" spc="-10">
                <a:latin typeface="Times New Roman"/>
                <a:cs typeface="Times New Roman"/>
              </a:rPr>
              <a:t>brandy and soda, </a:t>
            </a:r>
            <a:r>
              <a:rPr dirty="0" sz="1450" spc="-20">
                <a:latin typeface="Times New Roman"/>
                <a:cs typeface="Times New Roman"/>
              </a:rPr>
              <a:t>‘there’s </a:t>
            </a:r>
            <a:r>
              <a:rPr dirty="0" sz="1450" spc="-5">
                <a:latin typeface="Times New Roman"/>
                <a:cs typeface="Times New Roman"/>
              </a:rPr>
              <a:t>nobody </a:t>
            </a:r>
            <a:r>
              <a:rPr dirty="0" sz="1450" spc="-10">
                <a:latin typeface="Times New Roman"/>
                <a:cs typeface="Times New Roman"/>
              </a:rPr>
              <a:t>with  me; whom </a:t>
            </a:r>
            <a:r>
              <a:rPr dirty="0" sz="1450" spc="-5">
                <a:latin typeface="Times New Roman"/>
                <a:cs typeface="Times New Roman"/>
              </a:rPr>
              <a:t>do you</a:t>
            </a:r>
            <a:r>
              <a:rPr dirty="0" sz="1450">
                <a:latin typeface="Times New Roman"/>
                <a:cs typeface="Times New Roman"/>
              </a:rPr>
              <a:t> </a:t>
            </a:r>
            <a:r>
              <a:rPr dirty="0" sz="1450" spc="-10">
                <a:latin typeface="Times New Roman"/>
                <a:cs typeface="Times New Roman"/>
              </a:rPr>
              <a:t>expect?’</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 </a:t>
            </a:r>
            <a:r>
              <a:rPr dirty="0" sz="1450" spc="-5">
                <a:latin typeface="Times New Roman"/>
                <a:cs typeface="Times New Roman"/>
              </a:rPr>
              <a:t>thought of </a:t>
            </a:r>
            <a:r>
              <a:rPr dirty="0" sz="1450" spc="-10">
                <a:latin typeface="Times New Roman"/>
                <a:cs typeface="Times New Roman"/>
              </a:rPr>
              <a:t>Morris </a:t>
            </a:r>
            <a:r>
              <a:rPr dirty="0" sz="1450" spc="-5">
                <a:latin typeface="Times New Roman"/>
                <a:cs typeface="Times New Roman"/>
              </a:rPr>
              <a:t>or John,’ </a:t>
            </a:r>
            <a:r>
              <a:rPr dirty="0" sz="1450" spc="-10">
                <a:latin typeface="Times New Roman"/>
                <a:cs typeface="Times New Roman"/>
              </a:rPr>
              <a:t>said the old gentleman, evidently greatly  relieved.</a:t>
            </a:r>
            <a:endParaRPr sz="1450">
              <a:latin typeface="Times New Roman"/>
              <a:cs typeface="Times New Roman"/>
            </a:endParaRPr>
          </a:p>
          <a:p>
            <a:pPr algn="just" marL="268605" marR="12700">
              <a:lnSpc>
                <a:spcPts val="2520"/>
              </a:lnSpc>
              <a:spcBef>
                <a:spcPts val="85"/>
              </a:spcBef>
            </a:pPr>
            <a:r>
              <a:rPr dirty="0" sz="1450" spc="-10">
                <a:latin typeface="Times New Roman"/>
                <a:cs typeface="Times New Roman"/>
              </a:rPr>
              <a:t>‘What the devil would </a:t>
            </a:r>
            <a:r>
              <a:rPr dirty="0" sz="1450" spc="-5">
                <a:latin typeface="Times New Roman"/>
                <a:cs typeface="Times New Roman"/>
              </a:rPr>
              <a:t>I be </a:t>
            </a:r>
            <a:r>
              <a:rPr dirty="0" sz="1450" spc="-10">
                <a:latin typeface="Times New Roman"/>
                <a:cs typeface="Times New Roman"/>
              </a:rPr>
              <a:t>doing with Morris </a:t>
            </a:r>
            <a:r>
              <a:rPr dirty="0" sz="1450" spc="-5">
                <a:latin typeface="Times New Roman"/>
                <a:cs typeface="Times New Roman"/>
              </a:rPr>
              <a:t>or </a:t>
            </a:r>
            <a:r>
              <a:rPr dirty="0" sz="1450" spc="-10">
                <a:latin typeface="Times New Roman"/>
                <a:cs typeface="Times New Roman"/>
              </a:rPr>
              <a:t>John?’ cried the </a:t>
            </a:r>
            <a:r>
              <a:rPr dirty="0" sz="1450" spc="-20">
                <a:latin typeface="Times New Roman"/>
                <a:cs typeface="Times New Roman"/>
              </a:rPr>
              <a:t>nephew.  </a:t>
            </a:r>
            <a:r>
              <a:rPr dirty="0" sz="1450" spc="-10">
                <a:latin typeface="Times New Roman"/>
                <a:cs typeface="Times New Roman"/>
              </a:rPr>
              <a:t>‘There is something in that,’ returned Joseph. ‘And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can</a:t>
            </a:r>
            <a:r>
              <a:rPr dirty="0" sz="1450" spc="-185">
                <a:latin typeface="Times New Roman"/>
                <a:cs typeface="Times New Roman"/>
              </a:rPr>
              <a:t> </a:t>
            </a:r>
            <a:r>
              <a:rPr dirty="0" sz="1450" spc="-10">
                <a:latin typeface="Times New Roman"/>
                <a:cs typeface="Times New Roman"/>
              </a:rPr>
              <a:t>trust</a:t>
            </a:r>
            <a:endParaRPr sz="1450">
              <a:latin typeface="Times New Roman"/>
              <a:cs typeface="Times New Roman"/>
            </a:endParaRPr>
          </a:p>
          <a:p>
            <a:pPr algn="just" marL="12700">
              <a:lnSpc>
                <a:spcPts val="1515"/>
              </a:lnSpc>
            </a:pPr>
            <a:r>
              <a:rPr dirty="0" sz="1450" spc="-5">
                <a:latin typeface="Times New Roman"/>
                <a:cs typeface="Times New Roman"/>
              </a:rPr>
              <a:t>you. I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will stand </a:t>
            </a:r>
            <a:r>
              <a:rPr dirty="0" sz="1450" spc="-5">
                <a:latin typeface="Times New Roman"/>
                <a:cs typeface="Times New Roman"/>
              </a:rPr>
              <a:t>by</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‘I hardly know what </a:t>
            </a:r>
            <a:r>
              <a:rPr dirty="0" sz="1450" spc="-5">
                <a:latin typeface="Times New Roman"/>
                <a:cs typeface="Times New Roman"/>
              </a:rPr>
              <a:t>you </a:t>
            </a:r>
            <a:r>
              <a:rPr dirty="0" sz="1450" spc="-10">
                <a:latin typeface="Times New Roman"/>
                <a:cs typeface="Times New Roman"/>
              </a:rPr>
              <a:t>mean,’ said the </a:t>
            </a:r>
            <a:r>
              <a:rPr dirty="0" sz="1450" spc="-20">
                <a:latin typeface="Times New Roman"/>
                <a:cs typeface="Times New Roman"/>
              </a:rPr>
              <a:t>lawyer,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in need </a:t>
            </a:r>
            <a:r>
              <a:rPr dirty="0" sz="1450" spc="-5">
                <a:latin typeface="Times New Roman"/>
                <a:cs typeface="Times New Roman"/>
              </a:rPr>
              <a:t>of  </a:t>
            </a:r>
            <a:r>
              <a:rPr dirty="0" sz="1450" spc="-10">
                <a:latin typeface="Times New Roman"/>
                <a:cs typeface="Times New Roman"/>
              </a:rPr>
              <a:t>money </a:t>
            </a:r>
            <a:r>
              <a:rPr dirty="0" sz="1450" spc="-5">
                <a:latin typeface="Times New Roman"/>
                <a:cs typeface="Times New Roman"/>
              </a:rPr>
              <a:t>I </a:t>
            </a:r>
            <a:r>
              <a:rPr dirty="0" sz="1450" spc="-10">
                <a:latin typeface="Times New Roman"/>
                <a:cs typeface="Times New Roman"/>
              </a:rPr>
              <a:t>am</a:t>
            </a:r>
            <a:r>
              <a:rPr dirty="0" sz="1450" spc="-5">
                <a:latin typeface="Times New Roman"/>
                <a:cs typeface="Times New Roman"/>
              </a:rPr>
              <a:t> </a:t>
            </a:r>
            <a:r>
              <a:rPr dirty="0" sz="1450" spc="-10">
                <a:latin typeface="Times New Roman"/>
                <a:cs typeface="Times New Roman"/>
              </a:rPr>
              <a:t>flush.’</a:t>
            </a:r>
            <a:endParaRPr sz="1450">
              <a:latin typeface="Times New Roman"/>
              <a:cs typeface="Times New Roman"/>
            </a:endParaRPr>
          </a:p>
          <a:p>
            <a:pPr algn="just" marL="12700" marR="12065" indent="255904">
              <a:lnSpc>
                <a:spcPts val="1730"/>
              </a:lnSpc>
              <a:spcBef>
                <a:spcPts val="720"/>
              </a:spcBef>
            </a:pP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that, my dear </a:t>
            </a:r>
            <a:r>
              <a:rPr dirty="0" sz="1450" spc="-25">
                <a:latin typeface="Times New Roman"/>
                <a:cs typeface="Times New Roman"/>
              </a:rPr>
              <a:t>boy,’ </a:t>
            </a:r>
            <a:r>
              <a:rPr dirty="0" sz="1450" spc="-10">
                <a:latin typeface="Times New Roman"/>
                <a:cs typeface="Times New Roman"/>
              </a:rPr>
              <a:t>said the uncle, shaking him </a:t>
            </a:r>
            <a:r>
              <a:rPr dirty="0" sz="1450" spc="-5">
                <a:latin typeface="Times New Roman"/>
                <a:cs typeface="Times New Roman"/>
              </a:rPr>
              <a:t>by </a:t>
            </a:r>
            <a:r>
              <a:rPr dirty="0" sz="1450" spc="-10">
                <a:latin typeface="Times New Roman"/>
                <a:cs typeface="Times New Roman"/>
              </a:rPr>
              <a:t>the hand. ‘I’ll  tell </a:t>
            </a:r>
            <a:r>
              <a:rPr dirty="0" sz="1450" spc="-5">
                <a:latin typeface="Times New Roman"/>
                <a:cs typeface="Times New Roman"/>
              </a:rPr>
              <a:t>you </a:t>
            </a:r>
            <a:r>
              <a:rPr dirty="0" sz="1450" spc="-10">
                <a:latin typeface="Times New Roman"/>
                <a:cs typeface="Times New Roman"/>
              </a:rPr>
              <a:t>all about it</a:t>
            </a:r>
            <a:r>
              <a:rPr dirty="0" sz="1450" spc="5">
                <a:latin typeface="Times New Roman"/>
                <a:cs typeface="Times New Roman"/>
              </a:rPr>
              <a:t> </a:t>
            </a:r>
            <a:r>
              <a:rPr dirty="0" sz="1450" spc="-10">
                <a:latin typeface="Times New Roman"/>
                <a:cs typeface="Times New Roman"/>
              </a:rPr>
              <a:t>afterwards.’</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‘All right,’ responded the </a:t>
            </a:r>
            <a:r>
              <a:rPr dirty="0" sz="1450" spc="-20">
                <a:latin typeface="Times New Roman"/>
                <a:cs typeface="Times New Roman"/>
              </a:rPr>
              <a:t>nephew. </a:t>
            </a:r>
            <a:r>
              <a:rPr dirty="0" sz="1450" spc="-10">
                <a:latin typeface="Times New Roman"/>
                <a:cs typeface="Times New Roman"/>
              </a:rPr>
              <a:t>‘I stand treat, Uncle Joseph; what will  </a:t>
            </a:r>
            <a:r>
              <a:rPr dirty="0" sz="1450" spc="-5">
                <a:latin typeface="Times New Roman"/>
                <a:cs typeface="Times New Roman"/>
              </a:rPr>
              <a:t>you</a:t>
            </a:r>
            <a:r>
              <a:rPr dirty="0" sz="1450" spc="-10">
                <a:latin typeface="Times New Roman"/>
                <a:cs typeface="Times New Roman"/>
              </a:rPr>
              <a:t> have?’</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‘In that case,’ replied the old gentleman, ‘I’ll take another sandwich. </a:t>
            </a:r>
            <a:r>
              <a:rPr dirty="0" sz="1450" spc="-5">
                <a:latin typeface="Times New Roman"/>
                <a:cs typeface="Times New Roman"/>
              </a:rPr>
              <a:t>I  </a:t>
            </a:r>
            <a:r>
              <a:rPr dirty="0" sz="1450" spc="-10">
                <a:latin typeface="Times New Roman"/>
                <a:cs typeface="Times New Roman"/>
              </a:rPr>
              <a:t>daresay </a:t>
            </a:r>
            <a:r>
              <a:rPr dirty="0" sz="1450" spc="-5">
                <a:latin typeface="Times New Roman"/>
                <a:cs typeface="Times New Roman"/>
              </a:rPr>
              <a:t>I </a:t>
            </a:r>
            <a:r>
              <a:rPr dirty="0" sz="1450" spc="-10">
                <a:latin typeface="Times New Roman"/>
                <a:cs typeface="Times New Roman"/>
              </a:rPr>
              <a:t>surprise </a:t>
            </a:r>
            <a:r>
              <a:rPr dirty="0" sz="1450" spc="-5">
                <a:latin typeface="Times New Roman"/>
                <a:cs typeface="Times New Roman"/>
              </a:rPr>
              <a:t>you,’ 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‘with my presence in </a:t>
            </a:r>
            <a:r>
              <a:rPr dirty="0" sz="1450" spc="-5">
                <a:latin typeface="Times New Roman"/>
                <a:cs typeface="Times New Roman"/>
              </a:rPr>
              <a:t>a </a:t>
            </a:r>
            <a:r>
              <a:rPr dirty="0" sz="1450" spc="-10">
                <a:latin typeface="Times New Roman"/>
                <a:cs typeface="Times New Roman"/>
              </a:rPr>
              <a:t>public-house; </a:t>
            </a:r>
            <a:r>
              <a:rPr dirty="0" sz="1450" spc="-5">
                <a:latin typeface="Times New Roman"/>
                <a:cs typeface="Times New Roman"/>
              </a:rPr>
              <a:t>but  </a:t>
            </a:r>
            <a:r>
              <a:rPr dirty="0" sz="1450" spc="-10">
                <a:latin typeface="Times New Roman"/>
                <a:cs typeface="Times New Roman"/>
              </a:rPr>
              <a:t>the fact is, </a:t>
            </a:r>
            <a:r>
              <a:rPr dirty="0" sz="1450" spc="-5">
                <a:latin typeface="Times New Roman"/>
                <a:cs typeface="Times New Roman"/>
              </a:rPr>
              <a:t>I </a:t>
            </a:r>
            <a:r>
              <a:rPr dirty="0" sz="1450" spc="-10">
                <a:latin typeface="Times New Roman"/>
                <a:cs typeface="Times New Roman"/>
              </a:rPr>
              <a:t>act </a:t>
            </a:r>
            <a:r>
              <a:rPr dirty="0" sz="1450" spc="-5">
                <a:latin typeface="Times New Roman"/>
                <a:cs typeface="Times New Roman"/>
              </a:rPr>
              <a:t>on a </a:t>
            </a:r>
            <a:r>
              <a:rPr dirty="0" sz="1450" spc="-10">
                <a:latin typeface="Times New Roman"/>
                <a:cs typeface="Times New Roman"/>
              </a:rPr>
              <a:t>sound </a:t>
            </a:r>
            <a:r>
              <a:rPr dirty="0" sz="1450" spc="-5">
                <a:latin typeface="Times New Roman"/>
                <a:cs typeface="Times New Roman"/>
              </a:rPr>
              <a:t>but </a:t>
            </a:r>
            <a:r>
              <a:rPr dirty="0" sz="1450" spc="-10">
                <a:latin typeface="Times New Roman"/>
                <a:cs typeface="Times New Roman"/>
              </a:rPr>
              <a:t>little-known principle </a:t>
            </a:r>
            <a:r>
              <a:rPr dirty="0" sz="1450" spc="-5">
                <a:latin typeface="Times New Roman"/>
                <a:cs typeface="Times New Roman"/>
              </a:rPr>
              <a:t>of </a:t>
            </a:r>
            <a:r>
              <a:rPr dirty="0" sz="1450" spc="-10">
                <a:latin typeface="Times New Roman"/>
                <a:cs typeface="Times New Roman"/>
              </a:rPr>
              <a:t>my</a:t>
            </a:r>
            <a:r>
              <a:rPr dirty="0" sz="1450" spc="55">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a:t>
            </a:r>
            <a:r>
              <a:rPr dirty="0" sz="1450" spc="155">
                <a:latin typeface="Times New Roman"/>
                <a:cs typeface="Times New Roman"/>
              </a:rPr>
              <a:t> </a:t>
            </a:r>
            <a:r>
              <a:rPr dirty="0" sz="1450" spc="-30">
                <a:latin typeface="Times New Roman"/>
                <a:cs typeface="Times New Roman"/>
              </a:rPr>
              <a:t>it’s</a:t>
            </a:r>
            <a:r>
              <a:rPr dirty="0" sz="1450" spc="165">
                <a:latin typeface="Times New Roman"/>
                <a:cs typeface="Times New Roman"/>
              </a:rPr>
              <a:t> </a:t>
            </a:r>
            <a:r>
              <a:rPr dirty="0" sz="1450" spc="-10">
                <a:latin typeface="Times New Roman"/>
                <a:cs typeface="Times New Roman"/>
              </a:rPr>
              <a:t>better</a:t>
            </a:r>
            <a:r>
              <a:rPr dirty="0" sz="1450" spc="160">
                <a:latin typeface="Times New Roman"/>
                <a:cs typeface="Times New Roman"/>
              </a:rPr>
              <a:t> </a:t>
            </a:r>
            <a:r>
              <a:rPr dirty="0" sz="1450" spc="-10">
                <a:latin typeface="Times New Roman"/>
                <a:cs typeface="Times New Roman"/>
              </a:rPr>
              <a:t>known</a:t>
            </a:r>
            <a:r>
              <a:rPr dirty="0" sz="1450" spc="165">
                <a:latin typeface="Times New Roman"/>
                <a:cs typeface="Times New Roman"/>
              </a:rPr>
              <a:t> </a:t>
            </a:r>
            <a:r>
              <a:rPr dirty="0" sz="1450" spc="-10">
                <a:latin typeface="Times New Roman"/>
                <a:cs typeface="Times New Roman"/>
              </a:rPr>
              <a:t>than</a:t>
            </a:r>
            <a:r>
              <a:rPr dirty="0" sz="1450" spc="165">
                <a:latin typeface="Times New Roman"/>
                <a:cs typeface="Times New Roman"/>
              </a:rPr>
              <a:t> </a:t>
            </a:r>
            <a:r>
              <a:rPr dirty="0" sz="1450" spc="-5">
                <a:latin typeface="Times New Roman"/>
                <a:cs typeface="Times New Roman"/>
              </a:rPr>
              <a:t>you</a:t>
            </a:r>
            <a:r>
              <a:rPr dirty="0" sz="1450" spc="160">
                <a:latin typeface="Times New Roman"/>
                <a:cs typeface="Times New Roman"/>
              </a:rPr>
              <a:t> </a:t>
            </a:r>
            <a:r>
              <a:rPr dirty="0" sz="1450" spc="-10">
                <a:latin typeface="Times New Roman"/>
                <a:cs typeface="Times New Roman"/>
              </a:rPr>
              <a:t>suppose,’</a:t>
            </a:r>
            <a:r>
              <a:rPr dirty="0" sz="1450" spc="50">
                <a:latin typeface="Times New Roman"/>
                <a:cs typeface="Times New Roman"/>
              </a:rPr>
              <a:t> </a:t>
            </a:r>
            <a:r>
              <a:rPr dirty="0" sz="1450" spc="-10">
                <a:latin typeface="Times New Roman"/>
                <a:cs typeface="Times New Roman"/>
              </a:rPr>
              <a:t>said</a:t>
            </a:r>
            <a:r>
              <a:rPr dirty="0" sz="1450" spc="165">
                <a:latin typeface="Times New Roman"/>
                <a:cs typeface="Times New Roman"/>
              </a:rPr>
              <a:t> </a:t>
            </a:r>
            <a:r>
              <a:rPr dirty="0" sz="1450" spc="-10">
                <a:latin typeface="Times New Roman"/>
                <a:cs typeface="Times New Roman"/>
              </a:rPr>
              <a:t>Michael</a:t>
            </a:r>
            <a:r>
              <a:rPr dirty="0" sz="1450" spc="160">
                <a:latin typeface="Times New Roman"/>
                <a:cs typeface="Times New Roman"/>
              </a:rPr>
              <a:t> </a:t>
            </a:r>
            <a:r>
              <a:rPr dirty="0" sz="1450" spc="-10">
                <a:latin typeface="Times New Roman"/>
                <a:cs typeface="Times New Roman"/>
              </a:rPr>
              <a:t>sipping</a:t>
            </a:r>
            <a:r>
              <a:rPr dirty="0" sz="1450" spc="165">
                <a:latin typeface="Times New Roman"/>
                <a:cs typeface="Times New Roman"/>
              </a:rPr>
              <a:t> </a:t>
            </a:r>
            <a:r>
              <a:rPr dirty="0" sz="1450" spc="-10">
                <a:latin typeface="Times New Roman"/>
                <a:cs typeface="Times New Roman"/>
              </a:rPr>
              <a:t>his</a:t>
            </a:r>
            <a:r>
              <a:rPr dirty="0" sz="1450" spc="165">
                <a:latin typeface="Times New Roman"/>
                <a:cs typeface="Times New Roman"/>
              </a:rPr>
              <a:t> </a:t>
            </a:r>
            <a:r>
              <a:rPr dirty="0" sz="1450" spc="-10">
                <a:latin typeface="Times New Roman"/>
                <a:cs typeface="Times New Roman"/>
              </a:rPr>
              <a:t>brandy</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46848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and soda. ‘I always act </a:t>
            </a:r>
            <a:r>
              <a:rPr dirty="0" sz="1450" spc="-5">
                <a:latin typeface="Times New Roman"/>
                <a:cs typeface="Times New Roman"/>
              </a:rPr>
              <a:t>on </a:t>
            </a:r>
            <a:r>
              <a:rPr dirty="0" sz="1450" spc="-10">
                <a:latin typeface="Times New Roman"/>
                <a:cs typeface="Times New Roman"/>
              </a:rPr>
              <a:t>it myself when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a</a:t>
            </a:r>
            <a:r>
              <a:rPr dirty="0" sz="1450" spc="40">
                <a:latin typeface="Times New Roman"/>
                <a:cs typeface="Times New Roman"/>
              </a:rPr>
              <a:t> </a:t>
            </a:r>
            <a:r>
              <a:rPr dirty="0" sz="1450" spc="-5">
                <a:latin typeface="Times New Roman"/>
                <a:cs typeface="Times New Roman"/>
              </a:rPr>
              <a:t>drink.’</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The old gentleman, who was anxious to propitiate Michael, laughed </a:t>
            </a:r>
            <a:r>
              <a:rPr dirty="0" sz="1450" spc="-5">
                <a:latin typeface="Times New Roman"/>
                <a:cs typeface="Times New Roman"/>
              </a:rPr>
              <a:t>a  </a:t>
            </a:r>
            <a:r>
              <a:rPr dirty="0" sz="1450" spc="-10">
                <a:latin typeface="Times New Roman"/>
                <a:cs typeface="Times New Roman"/>
              </a:rPr>
              <a:t>cheerless laugh. </a:t>
            </a:r>
            <a:r>
              <a:rPr dirty="0" sz="1450" spc="-45">
                <a:latin typeface="Times New Roman"/>
                <a:cs typeface="Times New Roman"/>
              </a:rPr>
              <a:t>‘You </a:t>
            </a:r>
            <a:r>
              <a:rPr dirty="0" sz="1450" spc="-10">
                <a:latin typeface="Times New Roman"/>
                <a:cs typeface="Times New Roman"/>
              </a:rPr>
              <a:t>have such </a:t>
            </a:r>
            <a:r>
              <a:rPr dirty="0" sz="1450" spc="-5">
                <a:latin typeface="Times New Roman"/>
                <a:cs typeface="Times New Roman"/>
              </a:rPr>
              <a:t>a </a:t>
            </a:r>
            <a:r>
              <a:rPr dirty="0" sz="1450" spc="-10">
                <a:latin typeface="Times New Roman"/>
                <a:cs typeface="Times New Roman"/>
              </a:rPr>
              <a:t>flow </a:t>
            </a:r>
            <a:r>
              <a:rPr dirty="0" sz="1450" spc="-5">
                <a:latin typeface="Times New Roman"/>
                <a:cs typeface="Times New Roman"/>
              </a:rPr>
              <a:t>of </a:t>
            </a:r>
            <a:r>
              <a:rPr dirty="0" sz="1450" spc="-10">
                <a:latin typeface="Times New Roman"/>
                <a:cs typeface="Times New Roman"/>
              </a:rPr>
              <a:t>spirits,’ said he, ‘I am sure </a:t>
            </a:r>
            <a:r>
              <a:rPr dirty="0" sz="1450" spc="-5">
                <a:latin typeface="Times New Roman"/>
                <a:cs typeface="Times New Roman"/>
              </a:rPr>
              <a:t>I </a:t>
            </a:r>
            <a:r>
              <a:rPr dirty="0" sz="1450" spc="-10">
                <a:latin typeface="Times New Roman"/>
                <a:cs typeface="Times New Roman"/>
              </a:rPr>
              <a:t>often  find it quite amusing. But regarding this principle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about to  speak. It is </a:t>
            </a:r>
            <a:r>
              <a:rPr dirty="0" sz="1450" spc="-5">
                <a:latin typeface="Times New Roman"/>
                <a:cs typeface="Times New Roman"/>
              </a:rPr>
              <a:t>that of </a:t>
            </a:r>
            <a:r>
              <a:rPr dirty="0" sz="1450" spc="-10">
                <a:latin typeface="Times New Roman"/>
                <a:cs typeface="Times New Roman"/>
              </a:rPr>
              <a:t>accommodating </a:t>
            </a:r>
            <a:r>
              <a:rPr dirty="0" sz="1450" spc="-20">
                <a:latin typeface="Times New Roman"/>
                <a:cs typeface="Times New Roman"/>
              </a:rPr>
              <a:t>one’s-self </a:t>
            </a:r>
            <a:r>
              <a:rPr dirty="0" sz="1450" spc="-10">
                <a:latin typeface="Times New Roman"/>
                <a:cs typeface="Times New Roman"/>
              </a:rPr>
              <a:t>to the manners </a:t>
            </a:r>
            <a:r>
              <a:rPr dirty="0" sz="1450" spc="-5">
                <a:latin typeface="Times New Roman"/>
                <a:cs typeface="Times New Roman"/>
              </a:rPr>
              <a:t>of </a:t>
            </a:r>
            <a:r>
              <a:rPr dirty="0" sz="1450" spc="-10">
                <a:latin typeface="Times New Roman"/>
                <a:cs typeface="Times New Roman"/>
              </a:rPr>
              <a:t>any land  (however humble) in which </a:t>
            </a:r>
            <a:r>
              <a:rPr dirty="0" sz="1450" spc="-5">
                <a:latin typeface="Times New Roman"/>
                <a:cs typeface="Times New Roman"/>
              </a:rPr>
              <a:t>our lot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cast. </a:t>
            </a:r>
            <a:r>
              <a:rPr dirty="0" sz="1450" spc="-35">
                <a:latin typeface="Times New Roman"/>
                <a:cs typeface="Times New Roman"/>
              </a:rPr>
              <a:t>Now, </a:t>
            </a:r>
            <a:r>
              <a:rPr dirty="0" sz="1450" spc="-10">
                <a:latin typeface="Times New Roman"/>
                <a:cs typeface="Times New Roman"/>
              </a:rPr>
              <a:t>in France, for instance,  every </a:t>
            </a:r>
            <a:r>
              <a:rPr dirty="0" sz="1450" spc="-5">
                <a:latin typeface="Times New Roman"/>
                <a:cs typeface="Times New Roman"/>
              </a:rPr>
              <a:t>one </a:t>
            </a:r>
            <a:r>
              <a:rPr dirty="0" sz="1450" spc="-10">
                <a:latin typeface="Times New Roman"/>
                <a:cs typeface="Times New Roman"/>
              </a:rPr>
              <a:t>goes to </a:t>
            </a:r>
            <a:r>
              <a:rPr dirty="0" sz="1450" spc="-5">
                <a:latin typeface="Times New Roman"/>
                <a:cs typeface="Times New Roman"/>
              </a:rPr>
              <a:t>a </a:t>
            </a:r>
            <a:r>
              <a:rPr dirty="0" sz="1450" spc="-10">
                <a:latin typeface="Times New Roman"/>
                <a:cs typeface="Times New Roman"/>
              </a:rPr>
              <a:t>cafe for his meals; in America, to what is called </a:t>
            </a:r>
            <a:r>
              <a:rPr dirty="0" sz="1450" spc="-5">
                <a:latin typeface="Times New Roman"/>
                <a:cs typeface="Times New Roman"/>
              </a:rPr>
              <a:t>a </a:t>
            </a:r>
            <a:r>
              <a:rPr dirty="0" sz="1450" spc="-10">
                <a:latin typeface="Times New Roman"/>
                <a:cs typeface="Times New Roman"/>
              </a:rPr>
              <a:t>“two-bit  house”; in England the people resort to such an institution as the present for  refreshment. </a:t>
            </a:r>
            <a:r>
              <a:rPr dirty="0" sz="1450" spc="-25">
                <a:latin typeface="Times New Roman"/>
                <a:cs typeface="Times New Roman"/>
              </a:rPr>
              <a:t>With </a:t>
            </a:r>
            <a:r>
              <a:rPr dirty="0" sz="1450" spc="-10">
                <a:latin typeface="Times New Roman"/>
                <a:cs typeface="Times New Roman"/>
              </a:rPr>
              <a:t>sandwiches, tea, and an occasional glass </a:t>
            </a:r>
            <a:r>
              <a:rPr dirty="0" sz="1450" spc="-5">
                <a:latin typeface="Times New Roman"/>
                <a:cs typeface="Times New Roman"/>
              </a:rPr>
              <a:t>of </a:t>
            </a:r>
            <a:r>
              <a:rPr dirty="0" sz="1450" spc="-10">
                <a:latin typeface="Times New Roman"/>
                <a:cs typeface="Times New Roman"/>
              </a:rPr>
              <a:t>bitter </a:t>
            </a:r>
            <a:r>
              <a:rPr dirty="0" sz="1450" spc="-20">
                <a:latin typeface="Times New Roman"/>
                <a:cs typeface="Times New Roman"/>
              </a:rPr>
              <a:t>beer, </a:t>
            </a:r>
            <a:r>
              <a:rPr dirty="0" sz="1450" spc="-5">
                <a:latin typeface="Times New Roman"/>
                <a:cs typeface="Times New Roman"/>
              </a:rPr>
              <a:t>a  </a:t>
            </a:r>
            <a:r>
              <a:rPr dirty="0" sz="1450" spc="-10">
                <a:latin typeface="Times New Roman"/>
                <a:cs typeface="Times New Roman"/>
              </a:rPr>
              <a:t>man can live luxuriously in London for fourteen </a:t>
            </a:r>
            <a:r>
              <a:rPr dirty="0" sz="1450" spc="-5">
                <a:latin typeface="Times New Roman"/>
                <a:cs typeface="Times New Roman"/>
              </a:rPr>
              <a:t>pounds </a:t>
            </a:r>
            <a:r>
              <a:rPr dirty="0" sz="1450" spc="-10">
                <a:latin typeface="Times New Roman"/>
                <a:cs typeface="Times New Roman"/>
              </a:rPr>
              <a:t>twelve shillings per  annum.’</a:t>
            </a:r>
            <a:endParaRPr sz="1450">
              <a:latin typeface="Times New Roman"/>
              <a:cs typeface="Times New Roman"/>
            </a:endParaRPr>
          </a:p>
          <a:p>
            <a:pPr algn="just" marL="12700" marR="7620" indent="255904">
              <a:lnSpc>
                <a:spcPts val="1730"/>
              </a:lnSpc>
              <a:spcBef>
                <a:spcPts val="705"/>
              </a:spcBef>
            </a:pPr>
            <a:r>
              <a:rPr dirty="0" sz="1450" spc="-40">
                <a:latin typeface="Times New Roman"/>
                <a:cs typeface="Times New Roman"/>
              </a:rPr>
              <a:t>‘Yes,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returned Michael, </a:t>
            </a:r>
            <a:r>
              <a:rPr dirty="0" sz="1450" spc="-5">
                <a:latin typeface="Times New Roman"/>
                <a:cs typeface="Times New Roman"/>
              </a:rPr>
              <a:t>‘but </a:t>
            </a:r>
            <a:r>
              <a:rPr dirty="0" sz="1450" spc="-25">
                <a:latin typeface="Times New Roman"/>
                <a:cs typeface="Times New Roman"/>
              </a:rPr>
              <a:t>that’s </a:t>
            </a:r>
            <a:r>
              <a:rPr dirty="0" sz="1450" spc="-5">
                <a:latin typeface="Times New Roman"/>
                <a:cs typeface="Times New Roman"/>
              </a:rPr>
              <a:t>not </a:t>
            </a:r>
            <a:r>
              <a:rPr dirty="0" sz="1450" spc="-10">
                <a:latin typeface="Times New Roman"/>
                <a:cs typeface="Times New Roman"/>
              </a:rPr>
              <a:t>including clothes, washing,  </a:t>
            </a:r>
            <a:r>
              <a:rPr dirty="0" sz="1450" spc="-5">
                <a:latin typeface="Times New Roman"/>
                <a:cs typeface="Times New Roman"/>
              </a:rPr>
              <a:t>or </a:t>
            </a:r>
            <a:r>
              <a:rPr dirty="0" sz="1450" spc="-10">
                <a:latin typeface="Times New Roman"/>
                <a:cs typeface="Times New Roman"/>
              </a:rPr>
              <a:t>boots. The whole thing, with cigars and occasional sprees, costs me over  seven hundred </a:t>
            </a:r>
            <a:r>
              <a:rPr dirty="0" sz="1450" spc="-5">
                <a:latin typeface="Times New Roman"/>
                <a:cs typeface="Times New Roman"/>
              </a:rPr>
              <a:t>a</a:t>
            </a:r>
            <a:r>
              <a:rPr dirty="0" sz="1450">
                <a:latin typeface="Times New Roman"/>
                <a:cs typeface="Times New Roman"/>
              </a:rPr>
              <a:t> </a:t>
            </a:r>
            <a:r>
              <a:rPr dirty="0" sz="1450" spc="-20">
                <a:latin typeface="Times New Roman"/>
                <a:cs typeface="Times New Roman"/>
              </a:rPr>
              <a:t>year.’</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But this was </a:t>
            </a:r>
            <a:r>
              <a:rPr dirty="0" sz="1450" spc="-20">
                <a:latin typeface="Times New Roman"/>
                <a:cs typeface="Times New Roman"/>
              </a:rPr>
              <a:t>Michael’s </a:t>
            </a:r>
            <a:r>
              <a:rPr dirty="0" sz="1450" spc="-10">
                <a:latin typeface="Times New Roman"/>
                <a:cs typeface="Times New Roman"/>
              </a:rPr>
              <a:t>last interruption. He listened in good-humoured  silence to the remainder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uncle’s </a:t>
            </a:r>
            <a:r>
              <a:rPr dirty="0" sz="1450" spc="-10">
                <a:latin typeface="Times New Roman"/>
                <a:cs typeface="Times New Roman"/>
              </a:rPr>
              <a:t>lecture, which speedily branched to  political reform, thence to the theory </a:t>
            </a:r>
            <a:r>
              <a:rPr dirty="0" sz="1450" spc="-5">
                <a:latin typeface="Times New Roman"/>
                <a:cs typeface="Times New Roman"/>
              </a:rPr>
              <a:t>of </a:t>
            </a:r>
            <a:r>
              <a:rPr dirty="0" sz="1450" spc="-10">
                <a:latin typeface="Times New Roman"/>
                <a:cs typeface="Times New Roman"/>
              </a:rPr>
              <a:t>the weather-glass, with an illustrative  account </a:t>
            </a:r>
            <a:r>
              <a:rPr dirty="0" sz="1450" spc="-5">
                <a:latin typeface="Times New Roman"/>
                <a:cs typeface="Times New Roman"/>
              </a:rPr>
              <a:t>of a </a:t>
            </a:r>
            <a:r>
              <a:rPr dirty="0" sz="1450" spc="-10">
                <a:latin typeface="Times New Roman"/>
                <a:cs typeface="Times New Roman"/>
              </a:rPr>
              <a:t>bora in the Adriatic; thence again to the best manner </a:t>
            </a:r>
            <a:r>
              <a:rPr dirty="0" sz="1450" spc="-5">
                <a:latin typeface="Times New Roman"/>
                <a:cs typeface="Times New Roman"/>
              </a:rPr>
              <a:t>of </a:t>
            </a:r>
            <a:r>
              <a:rPr dirty="0" sz="1450" spc="-10">
                <a:latin typeface="Times New Roman"/>
                <a:cs typeface="Times New Roman"/>
              </a:rPr>
              <a:t>teaching  arithmetic to the deaf-and-dumb; and with that, the sandwich being then </a:t>
            </a:r>
            <a:r>
              <a:rPr dirty="0" sz="1450" spc="-5">
                <a:latin typeface="Times New Roman"/>
                <a:cs typeface="Times New Roman"/>
              </a:rPr>
              <a:t>no  </a:t>
            </a:r>
            <a:r>
              <a:rPr dirty="0" sz="1450" spc="-10">
                <a:latin typeface="Times New Roman"/>
                <a:cs typeface="Times New Roman"/>
              </a:rPr>
              <a:t>more, explicuit valde </a:t>
            </a:r>
            <a:r>
              <a:rPr dirty="0" sz="1450" spc="-20">
                <a:latin typeface="Times New Roman"/>
                <a:cs typeface="Times New Roman"/>
              </a:rPr>
              <a:t>feliciter. </a:t>
            </a:r>
            <a:r>
              <a:rPr dirty="0" sz="1450" spc="-10">
                <a:latin typeface="Times New Roman"/>
                <a:cs typeface="Times New Roman"/>
              </a:rPr>
              <a:t>A moment later the pair issued forth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King’s</a:t>
            </a:r>
            <a:r>
              <a:rPr dirty="0" sz="1450" spc="-10">
                <a:latin typeface="Times New Roman"/>
                <a:cs typeface="Times New Roman"/>
              </a:rPr>
              <a:t> Road.</a:t>
            </a:r>
            <a:endParaRPr sz="1450">
              <a:latin typeface="Times New Roman"/>
              <a:cs typeface="Times New Roman"/>
            </a:endParaRPr>
          </a:p>
          <a:p>
            <a:pPr algn="just" marL="12700" marR="9525" indent="255904">
              <a:lnSpc>
                <a:spcPts val="1730"/>
              </a:lnSpc>
              <a:spcBef>
                <a:spcPts val="780"/>
              </a:spcBef>
            </a:pPr>
            <a:r>
              <a:rPr dirty="0" sz="1450" spc="-10">
                <a:latin typeface="Times New Roman"/>
                <a:cs typeface="Times New Roman"/>
              </a:rPr>
              <a:t>‘Michael,’ said his uncle, ‘the reason that </a:t>
            </a:r>
            <a:r>
              <a:rPr dirty="0" sz="1450" spc="-5">
                <a:latin typeface="Times New Roman"/>
                <a:cs typeface="Times New Roman"/>
              </a:rPr>
              <a:t>I </a:t>
            </a:r>
            <a:r>
              <a:rPr dirty="0" sz="1450" spc="-10">
                <a:latin typeface="Times New Roman"/>
                <a:cs typeface="Times New Roman"/>
              </a:rPr>
              <a:t>am here is because </a:t>
            </a:r>
            <a:r>
              <a:rPr dirty="0" sz="1450" spc="-5">
                <a:latin typeface="Times New Roman"/>
                <a:cs typeface="Times New Roman"/>
              </a:rPr>
              <a:t>I </a:t>
            </a:r>
            <a:r>
              <a:rPr dirty="0" sz="1450" spc="-10">
                <a:latin typeface="Times New Roman"/>
                <a:cs typeface="Times New Roman"/>
              </a:rPr>
              <a:t>cannot  endure those nephews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find them</a:t>
            </a:r>
            <a:r>
              <a:rPr dirty="0" sz="1450" spc="30">
                <a:latin typeface="Times New Roman"/>
                <a:cs typeface="Times New Roman"/>
              </a:rPr>
              <a:t> </a:t>
            </a:r>
            <a:r>
              <a:rPr dirty="0" sz="1450" spc="-10">
                <a:latin typeface="Times New Roman"/>
                <a:cs typeface="Times New Roman"/>
              </a:rPr>
              <a:t>intolerable.’</a:t>
            </a:r>
            <a:endParaRPr sz="1450">
              <a:latin typeface="Times New Roman"/>
              <a:cs typeface="Times New Roman"/>
            </a:endParaRPr>
          </a:p>
          <a:p>
            <a:pPr algn="just" marL="12700" marR="11430" indent="255904">
              <a:lnSpc>
                <a:spcPts val="1730"/>
              </a:lnSpc>
              <a:spcBef>
                <a:spcPts val="720"/>
              </a:spcBef>
            </a:pPr>
            <a:r>
              <a:rPr dirty="0" sz="1450" spc="-10">
                <a:latin typeface="Times New Roman"/>
                <a:cs typeface="Times New Roman"/>
              </a:rPr>
              <a:t>‘I daresay </a:t>
            </a:r>
            <a:r>
              <a:rPr dirty="0" sz="1450" spc="-5">
                <a:latin typeface="Times New Roman"/>
                <a:cs typeface="Times New Roman"/>
              </a:rPr>
              <a:t>you do,’ </a:t>
            </a:r>
            <a:r>
              <a:rPr dirty="0" sz="1450" spc="-10">
                <a:latin typeface="Times New Roman"/>
                <a:cs typeface="Times New Roman"/>
              </a:rPr>
              <a:t>assented Michael, ‘I never could stand them for </a:t>
            </a:r>
            <a:r>
              <a:rPr dirty="0" sz="1450" spc="-5">
                <a:latin typeface="Times New Roman"/>
                <a:cs typeface="Times New Roman"/>
              </a:rPr>
              <a:t>a  </a:t>
            </a:r>
            <a:r>
              <a:rPr dirty="0" sz="1450" spc="-10">
                <a:latin typeface="Times New Roman"/>
                <a:cs typeface="Times New Roman"/>
              </a:rPr>
              <a:t>moment.’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‘They wouldn’t let me speak,’ continued the old gentleman bitterly; ‘I  never was allowed to get </a:t>
            </a:r>
            <a:r>
              <a:rPr dirty="0" sz="1450" spc="-5">
                <a:latin typeface="Times New Roman"/>
                <a:cs typeface="Times New Roman"/>
              </a:rPr>
              <a:t>a </a:t>
            </a:r>
            <a:r>
              <a:rPr dirty="0" sz="1450" spc="-10">
                <a:latin typeface="Times New Roman"/>
                <a:cs typeface="Times New Roman"/>
              </a:rPr>
              <a:t>word in edgewise; </a:t>
            </a:r>
            <a:r>
              <a:rPr dirty="0" sz="1450" spc="-5">
                <a:latin typeface="Times New Roman"/>
                <a:cs typeface="Times New Roman"/>
              </a:rPr>
              <a:t>I </a:t>
            </a:r>
            <a:r>
              <a:rPr dirty="0" sz="1450" spc="-10">
                <a:latin typeface="Times New Roman"/>
                <a:cs typeface="Times New Roman"/>
              </a:rPr>
              <a:t>was shut </a:t>
            </a:r>
            <a:r>
              <a:rPr dirty="0" sz="1450" spc="-5">
                <a:latin typeface="Times New Roman"/>
                <a:cs typeface="Times New Roman"/>
              </a:rPr>
              <a:t>up </a:t>
            </a:r>
            <a:r>
              <a:rPr dirty="0" sz="1450" spc="-10">
                <a:latin typeface="Times New Roman"/>
                <a:cs typeface="Times New Roman"/>
              </a:rPr>
              <a:t>at once with some  impertinent remark. They kept me </a:t>
            </a:r>
            <a:r>
              <a:rPr dirty="0" sz="1450" spc="-5">
                <a:latin typeface="Times New Roman"/>
                <a:cs typeface="Times New Roman"/>
              </a:rPr>
              <a:t>on </a:t>
            </a:r>
            <a:r>
              <a:rPr dirty="0" sz="1450" spc="-10">
                <a:latin typeface="Times New Roman"/>
                <a:cs typeface="Times New Roman"/>
              </a:rPr>
              <a:t>short allowance </a:t>
            </a:r>
            <a:r>
              <a:rPr dirty="0" sz="1450" spc="-5">
                <a:latin typeface="Times New Roman"/>
                <a:cs typeface="Times New Roman"/>
              </a:rPr>
              <a:t>of </a:t>
            </a:r>
            <a:r>
              <a:rPr dirty="0" sz="1450" spc="-10">
                <a:latin typeface="Times New Roman"/>
                <a:cs typeface="Times New Roman"/>
              </a:rPr>
              <a:t>pencils, when </a:t>
            </a:r>
            <a:r>
              <a:rPr dirty="0" sz="1450" spc="-5">
                <a:latin typeface="Times New Roman"/>
                <a:cs typeface="Times New Roman"/>
              </a:rPr>
              <a:t>I  </a:t>
            </a:r>
            <a:r>
              <a:rPr dirty="0" sz="1450" spc="-10">
                <a:latin typeface="Times New Roman"/>
                <a:cs typeface="Times New Roman"/>
              </a:rPr>
              <a:t>wished to make notes </a:t>
            </a:r>
            <a:r>
              <a:rPr dirty="0" sz="1450" spc="-5">
                <a:latin typeface="Times New Roman"/>
                <a:cs typeface="Times New Roman"/>
              </a:rPr>
              <a:t>of </a:t>
            </a:r>
            <a:r>
              <a:rPr dirty="0" sz="1450" spc="-10">
                <a:latin typeface="Times New Roman"/>
                <a:cs typeface="Times New Roman"/>
              </a:rPr>
              <a:t>the most absorbing interest; the daily newspaper was  guarded from me like </a:t>
            </a:r>
            <a:r>
              <a:rPr dirty="0" sz="1450" spc="-5">
                <a:latin typeface="Times New Roman"/>
                <a:cs typeface="Times New Roman"/>
              </a:rPr>
              <a:t>a young </a:t>
            </a:r>
            <a:r>
              <a:rPr dirty="0" sz="1450" spc="-10">
                <a:latin typeface="Times New Roman"/>
                <a:cs typeface="Times New Roman"/>
              </a:rPr>
              <a:t>baby from </a:t>
            </a:r>
            <a:r>
              <a:rPr dirty="0" sz="1450" spc="-5">
                <a:latin typeface="Times New Roman"/>
                <a:cs typeface="Times New Roman"/>
              </a:rPr>
              <a:t>a </a:t>
            </a:r>
            <a:r>
              <a:rPr dirty="0" sz="1450" spc="-10">
                <a:latin typeface="Times New Roman"/>
                <a:cs typeface="Times New Roman"/>
              </a:rPr>
              <a:t>gorilla. </a:t>
            </a:r>
            <a:r>
              <a:rPr dirty="0" sz="1450" spc="-35">
                <a:latin typeface="Times New Roman"/>
                <a:cs typeface="Times New Roman"/>
              </a:rPr>
              <a:t>Now, </a:t>
            </a:r>
            <a:r>
              <a:rPr dirty="0" sz="1450" spc="-5">
                <a:latin typeface="Times New Roman"/>
                <a:cs typeface="Times New Roman"/>
              </a:rPr>
              <a:t>you </a:t>
            </a:r>
            <a:r>
              <a:rPr dirty="0" sz="1450" spc="-10">
                <a:latin typeface="Times New Roman"/>
                <a:cs typeface="Times New Roman"/>
              </a:rPr>
              <a:t>know me,  Michael. </a:t>
            </a:r>
            <a:r>
              <a:rPr dirty="0" sz="1450" spc="-5">
                <a:latin typeface="Times New Roman"/>
                <a:cs typeface="Times New Roman"/>
              </a:rPr>
              <a:t>I </a:t>
            </a:r>
            <a:r>
              <a:rPr dirty="0" sz="1450" spc="-10">
                <a:latin typeface="Times New Roman"/>
                <a:cs typeface="Times New Roman"/>
              </a:rPr>
              <a:t>live </a:t>
            </a:r>
            <a:r>
              <a:rPr dirty="0" sz="1450" spc="-5">
                <a:latin typeface="Times New Roman"/>
                <a:cs typeface="Times New Roman"/>
              </a:rPr>
              <a:t>for </a:t>
            </a:r>
            <a:r>
              <a:rPr dirty="0" sz="1450" spc="-10">
                <a:latin typeface="Times New Roman"/>
                <a:cs typeface="Times New Roman"/>
              </a:rPr>
              <a:t>my calculations; </a:t>
            </a:r>
            <a:r>
              <a:rPr dirty="0" sz="1450" spc="-5">
                <a:latin typeface="Times New Roman"/>
                <a:cs typeface="Times New Roman"/>
              </a:rPr>
              <a:t>I </a:t>
            </a:r>
            <a:r>
              <a:rPr dirty="0" sz="1450" spc="-10">
                <a:latin typeface="Times New Roman"/>
                <a:cs typeface="Times New Roman"/>
              </a:rPr>
              <a:t>live for my manifold and ever-changing  views </a:t>
            </a:r>
            <a:r>
              <a:rPr dirty="0" sz="1450" spc="-5">
                <a:latin typeface="Times New Roman"/>
                <a:cs typeface="Times New Roman"/>
              </a:rPr>
              <a:t>of </a:t>
            </a:r>
            <a:r>
              <a:rPr dirty="0" sz="1450" spc="-10">
                <a:latin typeface="Times New Roman"/>
                <a:cs typeface="Times New Roman"/>
              </a:rPr>
              <a:t>life; pens and paper and the productions </a:t>
            </a:r>
            <a:r>
              <a:rPr dirty="0" sz="1450" spc="-5">
                <a:latin typeface="Times New Roman"/>
                <a:cs typeface="Times New Roman"/>
              </a:rPr>
              <a:t>of </a:t>
            </a:r>
            <a:r>
              <a:rPr dirty="0" sz="1450" spc="-10">
                <a:latin typeface="Times New Roman"/>
                <a:cs typeface="Times New Roman"/>
              </a:rPr>
              <a:t>the popular press are to  me as important as food and drink; and my life was growing quite intolerable  when, in the confusion </a:t>
            </a:r>
            <a:r>
              <a:rPr dirty="0" sz="1450" spc="-5">
                <a:latin typeface="Times New Roman"/>
                <a:cs typeface="Times New Roman"/>
              </a:rPr>
              <a:t>of </a:t>
            </a:r>
            <a:r>
              <a:rPr dirty="0" sz="1450" spc="-10">
                <a:latin typeface="Times New Roman"/>
                <a:cs typeface="Times New Roman"/>
              </a:rPr>
              <a:t>that fortunate railway accident at Browndean, </a:t>
            </a:r>
            <a:r>
              <a:rPr dirty="0" sz="1450" spc="-5">
                <a:latin typeface="Times New Roman"/>
                <a:cs typeface="Times New Roman"/>
              </a:rPr>
              <a:t>I  </a:t>
            </a:r>
            <a:r>
              <a:rPr dirty="0" sz="1450" spc="-10">
                <a:latin typeface="Times New Roman"/>
                <a:cs typeface="Times New Roman"/>
              </a:rPr>
              <a:t>made my escape. They must think me dead, and are trying to deceive the  world for the chance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tontine.’</a:t>
            </a:r>
            <a:endParaRPr sz="1450">
              <a:latin typeface="Times New Roman"/>
              <a:cs typeface="Times New Roman"/>
            </a:endParaRPr>
          </a:p>
          <a:p>
            <a:pPr algn="just" marL="268605" marR="8890">
              <a:lnSpc>
                <a:spcPct val="140700"/>
              </a:lnSpc>
            </a:pPr>
            <a:r>
              <a:rPr dirty="0" sz="1450" spc="-10">
                <a:latin typeface="Times New Roman"/>
                <a:cs typeface="Times New Roman"/>
              </a:rPr>
              <a:t>‘By the </a:t>
            </a:r>
            <a:r>
              <a:rPr dirty="0" sz="1450" spc="-35">
                <a:latin typeface="Times New Roman"/>
                <a:cs typeface="Times New Roman"/>
              </a:rPr>
              <a:t>way, </a:t>
            </a: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stand for money?’ asked Michael </a:t>
            </a:r>
            <a:r>
              <a:rPr dirty="0" sz="1450" spc="-20">
                <a:latin typeface="Times New Roman"/>
                <a:cs typeface="Times New Roman"/>
              </a:rPr>
              <a:t>kindly.  </a:t>
            </a:r>
            <a:r>
              <a:rPr dirty="0" sz="1450" spc="-10">
                <a:latin typeface="Times New Roman"/>
                <a:cs typeface="Times New Roman"/>
              </a:rPr>
              <a:t>‘Pecuniarily</a:t>
            </a:r>
            <a:r>
              <a:rPr dirty="0" sz="1450" spc="114">
                <a:latin typeface="Times New Roman"/>
                <a:cs typeface="Times New Roman"/>
              </a:rPr>
              <a:t> </a:t>
            </a:r>
            <a:r>
              <a:rPr dirty="0" sz="1450" spc="-10">
                <a:latin typeface="Times New Roman"/>
                <a:cs typeface="Times New Roman"/>
              </a:rPr>
              <a:t>speaking,</a:t>
            </a:r>
            <a:r>
              <a:rPr dirty="0" sz="1450" spc="120">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am</a:t>
            </a:r>
            <a:r>
              <a:rPr dirty="0" sz="1450" spc="120">
                <a:latin typeface="Times New Roman"/>
                <a:cs typeface="Times New Roman"/>
              </a:rPr>
              <a:t> </a:t>
            </a:r>
            <a:r>
              <a:rPr dirty="0" sz="1450" spc="-10">
                <a:latin typeface="Times New Roman"/>
                <a:cs typeface="Times New Roman"/>
              </a:rPr>
              <a:t>rich,’</a:t>
            </a:r>
            <a:r>
              <a:rPr dirty="0" sz="1450" spc="15">
                <a:latin typeface="Times New Roman"/>
                <a:cs typeface="Times New Roman"/>
              </a:rPr>
              <a:t> </a:t>
            </a:r>
            <a:r>
              <a:rPr dirty="0" sz="1450" spc="-10">
                <a:latin typeface="Times New Roman"/>
                <a:cs typeface="Times New Roman"/>
              </a:rPr>
              <a:t>returned</a:t>
            </a:r>
            <a:r>
              <a:rPr dirty="0" sz="1450" spc="120">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old</a:t>
            </a:r>
            <a:r>
              <a:rPr dirty="0" sz="1450" spc="120">
                <a:latin typeface="Times New Roman"/>
                <a:cs typeface="Times New Roman"/>
              </a:rPr>
              <a:t> </a:t>
            </a:r>
            <a:r>
              <a:rPr dirty="0" sz="1450" spc="-10">
                <a:latin typeface="Times New Roman"/>
                <a:cs typeface="Times New Roman"/>
              </a:rPr>
              <a:t>man</a:t>
            </a:r>
            <a:r>
              <a:rPr dirty="0" sz="1450" spc="120">
                <a:latin typeface="Times New Roman"/>
                <a:cs typeface="Times New Roman"/>
              </a:rPr>
              <a:t> </a:t>
            </a:r>
            <a:r>
              <a:rPr dirty="0" sz="1450" spc="-10">
                <a:latin typeface="Times New Roman"/>
                <a:cs typeface="Times New Roman"/>
              </a:rPr>
              <a:t>with</a:t>
            </a:r>
            <a:r>
              <a:rPr dirty="0" sz="1450" spc="120">
                <a:latin typeface="Times New Roman"/>
                <a:cs typeface="Times New Roman"/>
              </a:rPr>
              <a:t> </a:t>
            </a:r>
            <a:r>
              <a:rPr dirty="0" sz="1450" spc="-10">
                <a:latin typeface="Times New Roman"/>
                <a:cs typeface="Times New Roman"/>
              </a:rPr>
              <a:t>cheerfulness.</a:t>
            </a:r>
            <a:endParaRPr sz="1450">
              <a:latin typeface="Times New Roman"/>
              <a:cs typeface="Times New Roman"/>
            </a:endParaRPr>
          </a:p>
          <a:p>
            <a:pPr algn="just" marL="12700">
              <a:lnSpc>
                <a:spcPts val="1730"/>
              </a:lnSpc>
            </a:pPr>
            <a:r>
              <a:rPr dirty="0" sz="1450" spc="-10">
                <a:latin typeface="Times New Roman"/>
                <a:cs typeface="Times New Roman"/>
              </a:rPr>
              <a:t>‘I</a:t>
            </a:r>
            <a:r>
              <a:rPr dirty="0" sz="1450" spc="114">
                <a:latin typeface="Times New Roman"/>
                <a:cs typeface="Times New Roman"/>
              </a:rPr>
              <a:t> </a:t>
            </a:r>
            <a:r>
              <a:rPr dirty="0" sz="1450" spc="-10">
                <a:latin typeface="Times New Roman"/>
                <a:cs typeface="Times New Roman"/>
              </a:rPr>
              <a:t>am</a:t>
            </a:r>
            <a:r>
              <a:rPr dirty="0" sz="1450" spc="114">
                <a:latin typeface="Times New Roman"/>
                <a:cs typeface="Times New Roman"/>
              </a:rPr>
              <a:t> </a:t>
            </a:r>
            <a:r>
              <a:rPr dirty="0" sz="1450" spc="-10">
                <a:latin typeface="Times New Roman"/>
                <a:cs typeface="Times New Roman"/>
              </a:rPr>
              <a:t>living</a:t>
            </a:r>
            <a:r>
              <a:rPr dirty="0" sz="1450" spc="114">
                <a:latin typeface="Times New Roman"/>
                <a:cs typeface="Times New Roman"/>
              </a:rPr>
              <a:t> </a:t>
            </a:r>
            <a:r>
              <a:rPr dirty="0" sz="1450" spc="-10">
                <a:latin typeface="Times New Roman"/>
                <a:cs typeface="Times New Roman"/>
              </a:rPr>
              <a:t>at</a:t>
            </a:r>
            <a:r>
              <a:rPr dirty="0" sz="1450" spc="120">
                <a:latin typeface="Times New Roman"/>
                <a:cs typeface="Times New Roman"/>
              </a:rPr>
              <a:t> </a:t>
            </a:r>
            <a:r>
              <a:rPr dirty="0" sz="1450" spc="-10">
                <a:latin typeface="Times New Roman"/>
                <a:cs typeface="Times New Roman"/>
              </a:rPr>
              <a:t>present</a:t>
            </a:r>
            <a:r>
              <a:rPr dirty="0" sz="1450" spc="114">
                <a:latin typeface="Times New Roman"/>
                <a:cs typeface="Times New Roman"/>
              </a:rPr>
              <a:t> </a:t>
            </a:r>
            <a:r>
              <a:rPr dirty="0" sz="1450" spc="-10">
                <a:latin typeface="Times New Roman"/>
                <a:cs typeface="Times New Roman"/>
              </a:rPr>
              <a:t>at</a:t>
            </a:r>
            <a:r>
              <a:rPr dirty="0" sz="1450" spc="114">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rate</a:t>
            </a:r>
            <a:r>
              <a:rPr dirty="0" sz="1450" spc="114">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5">
                <a:latin typeface="Times New Roman"/>
                <a:cs typeface="Times New Roman"/>
              </a:rPr>
              <a:t>one</a:t>
            </a:r>
            <a:r>
              <a:rPr dirty="0" sz="1450" spc="120">
                <a:latin typeface="Times New Roman"/>
                <a:cs typeface="Times New Roman"/>
              </a:rPr>
              <a:t> </a:t>
            </a:r>
            <a:r>
              <a:rPr dirty="0" sz="1450" spc="-10">
                <a:latin typeface="Times New Roman"/>
                <a:cs typeface="Times New Roman"/>
              </a:rPr>
              <a:t>hundred</a:t>
            </a:r>
            <a:r>
              <a:rPr dirty="0" sz="1450" spc="114">
                <a:latin typeface="Times New Roman"/>
                <a:cs typeface="Times New Roman"/>
              </a:rPr>
              <a:t> </a:t>
            </a:r>
            <a:r>
              <a:rPr dirty="0" sz="1450" spc="-5">
                <a:latin typeface="Times New Roman"/>
                <a:cs typeface="Times New Roman"/>
              </a:rPr>
              <a:t>a</a:t>
            </a:r>
            <a:r>
              <a:rPr dirty="0" sz="1450" spc="114">
                <a:latin typeface="Times New Roman"/>
                <a:cs typeface="Times New Roman"/>
              </a:rPr>
              <a:t> </a:t>
            </a:r>
            <a:r>
              <a:rPr dirty="0" sz="1450" spc="-20">
                <a:latin typeface="Times New Roman"/>
                <a:cs typeface="Times New Roman"/>
              </a:rPr>
              <a:t>year,</a:t>
            </a:r>
            <a:r>
              <a:rPr dirty="0" sz="1450" spc="120">
                <a:latin typeface="Times New Roman"/>
                <a:cs typeface="Times New Roman"/>
              </a:rPr>
              <a:t> </a:t>
            </a:r>
            <a:r>
              <a:rPr dirty="0" sz="1450" spc="-10">
                <a:latin typeface="Times New Roman"/>
                <a:cs typeface="Times New Roman"/>
              </a:rPr>
              <a:t>with</a:t>
            </a:r>
            <a:r>
              <a:rPr dirty="0" sz="1450" spc="114">
                <a:latin typeface="Times New Roman"/>
                <a:cs typeface="Times New Roman"/>
              </a:rPr>
              <a:t> </a:t>
            </a:r>
            <a:r>
              <a:rPr dirty="0" sz="1450" spc="-10">
                <a:latin typeface="Times New Roman"/>
                <a:cs typeface="Times New Roman"/>
              </a:rPr>
              <a:t>unlimited</a:t>
            </a:r>
            <a:r>
              <a:rPr dirty="0" sz="1450" spc="114">
                <a:latin typeface="Times New Roman"/>
                <a:cs typeface="Times New Roman"/>
              </a:rPr>
              <a:t> </a:t>
            </a:r>
            <a:r>
              <a:rPr dirty="0" sz="1450" spc="-10">
                <a:latin typeface="Times New Roman"/>
                <a:cs typeface="Times New Roman"/>
              </a:rPr>
              <a:t>pens</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93225"/>
          </a:xfrm>
          <a:prstGeom prst="rect">
            <a:avLst/>
          </a:prstGeom>
        </p:spPr>
        <p:txBody>
          <a:bodyPr wrap="square" lIns="0" tIns="12065" rIns="0" bIns="0" rtlCol="0" vert="horz">
            <a:spAutoFit/>
          </a:bodyPr>
          <a:lstStyle/>
          <a:p>
            <a:pPr algn="just" marL="12700" marR="10160">
              <a:lnSpc>
                <a:spcPct val="99700"/>
              </a:lnSpc>
              <a:spcBef>
                <a:spcPts val="95"/>
              </a:spcBef>
            </a:pPr>
            <a:r>
              <a:rPr dirty="0" sz="1450" spc="-10">
                <a:latin typeface="Times New Roman"/>
                <a:cs typeface="Times New Roman"/>
              </a:rPr>
              <a:t>and paper; the British Museum at which to get </a:t>
            </a:r>
            <a:r>
              <a:rPr dirty="0" sz="1450" spc="-5">
                <a:latin typeface="Times New Roman"/>
                <a:cs typeface="Times New Roman"/>
              </a:rPr>
              <a:t>books; </a:t>
            </a:r>
            <a:r>
              <a:rPr dirty="0" sz="1450" spc="-10">
                <a:latin typeface="Times New Roman"/>
                <a:cs typeface="Times New Roman"/>
              </a:rPr>
              <a:t>and all the newspapers </a:t>
            </a:r>
            <a:r>
              <a:rPr dirty="0" sz="1450" spc="-5">
                <a:latin typeface="Times New Roman"/>
                <a:cs typeface="Times New Roman"/>
              </a:rPr>
              <a:t>I  </a:t>
            </a:r>
            <a:r>
              <a:rPr dirty="0" sz="1450" spc="-10">
                <a:latin typeface="Times New Roman"/>
                <a:cs typeface="Times New Roman"/>
              </a:rPr>
              <a:t>choose to read. But </a:t>
            </a:r>
            <a:r>
              <a:rPr dirty="0" sz="1450" spc="-30">
                <a:latin typeface="Times New Roman"/>
                <a:cs typeface="Times New Roman"/>
              </a:rPr>
              <a:t>it’s </a:t>
            </a:r>
            <a:r>
              <a:rPr dirty="0" sz="1450" spc="-10">
                <a:latin typeface="Times New Roman"/>
                <a:cs typeface="Times New Roman"/>
              </a:rPr>
              <a:t>extraordinary how little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intellectual interest  requires to bother with </a:t>
            </a:r>
            <a:r>
              <a:rPr dirty="0" sz="1450" spc="-5">
                <a:latin typeface="Times New Roman"/>
                <a:cs typeface="Times New Roman"/>
              </a:rPr>
              <a:t>books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progressive age. The newspapers supply all  the conclusions.’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said Michael, ‘come and stay with</a:t>
            </a:r>
            <a:r>
              <a:rPr dirty="0" sz="1450" spc="-6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‘Michael,’ said the old gentleman, </a:t>
            </a:r>
            <a:r>
              <a:rPr dirty="0" sz="1450" spc="-25">
                <a:latin typeface="Times New Roman"/>
                <a:cs typeface="Times New Roman"/>
              </a:rPr>
              <a:t>‘it’s </a:t>
            </a:r>
            <a:r>
              <a:rPr dirty="0" sz="1450" spc="-10">
                <a:latin typeface="Times New Roman"/>
                <a:cs typeface="Times New Roman"/>
              </a:rPr>
              <a:t>very kind </a:t>
            </a:r>
            <a:r>
              <a:rPr dirty="0" sz="1450" spc="-5">
                <a:latin typeface="Times New Roman"/>
                <a:cs typeface="Times New Roman"/>
              </a:rPr>
              <a:t>of you, but you </a:t>
            </a:r>
            <a:r>
              <a:rPr dirty="0" sz="1450" spc="-10">
                <a:latin typeface="Times New Roman"/>
                <a:cs typeface="Times New Roman"/>
              </a:rPr>
              <a:t>scarcely  understand what </a:t>
            </a:r>
            <a:r>
              <a:rPr dirty="0" sz="1450" spc="-5">
                <a:latin typeface="Times New Roman"/>
                <a:cs typeface="Times New Roman"/>
              </a:rPr>
              <a:t>a </a:t>
            </a:r>
            <a:r>
              <a:rPr dirty="0" sz="1450" spc="-10">
                <a:latin typeface="Times New Roman"/>
                <a:cs typeface="Times New Roman"/>
              </a:rPr>
              <a:t>peculiar position </a:t>
            </a:r>
            <a:r>
              <a:rPr dirty="0" sz="1450" spc="-5">
                <a:latin typeface="Times New Roman"/>
                <a:cs typeface="Times New Roman"/>
              </a:rPr>
              <a:t>I </a:t>
            </a:r>
            <a:r>
              <a:rPr dirty="0" sz="1450" spc="-20">
                <a:latin typeface="Times New Roman"/>
                <a:cs typeface="Times New Roman"/>
              </a:rPr>
              <a:t>occupy. </a:t>
            </a:r>
            <a:r>
              <a:rPr dirty="0" sz="1450" spc="-10">
                <a:latin typeface="Times New Roman"/>
                <a:cs typeface="Times New Roman"/>
              </a:rPr>
              <a:t>There are some little financial  complications; as </a:t>
            </a:r>
            <a:r>
              <a:rPr dirty="0" sz="1450" spc="-5">
                <a:latin typeface="Times New Roman"/>
                <a:cs typeface="Times New Roman"/>
              </a:rPr>
              <a:t>a </a:t>
            </a:r>
            <a:r>
              <a:rPr dirty="0" sz="1450" spc="-10">
                <a:latin typeface="Times New Roman"/>
                <a:cs typeface="Times New Roman"/>
              </a:rPr>
              <a:t>guardian, my </a:t>
            </a:r>
            <a:r>
              <a:rPr dirty="0" sz="1450" spc="-15">
                <a:latin typeface="Times New Roman"/>
                <a:cs typeface="Times New Roman"/>
              </a:rPr>
              <a:t>efforts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altogether blessed; and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too fine </a:t>
            </a:r>
            <a:r>
              <a:rPr dirty="0" sz="1450" spc="-5">
                <a:latin typeface="Times New Roman"/>
                <a:cs typeface="Times New Roman"/>
              </a:rPr>
              <a:t>a point upon </a:t>
            </a:r>
            <a:r>
              <a:rPr dirty="0" sz="1450" spc="-10">
                <a:latin typeface="Times New Roman"/>
                <a:cs typeface="Times New Roman"/>
              </a:rPr>
              <a:t>the </a:t>
            </a:r>
            <a:r>
              <a:rPr dirty="0" sz="1450" spc="-20">
                <a:latin typeface="Times New Roman"/>
                <a:cs typeface="Times New Roman"/>
              </a:rPr>
              <a:t>matter, </a:t>
            </a:r>
            <a:r>
              <a:rPr dirty="0" sz="1450" spc="-5">
                <a:latin typeface="Times New Roman"/>
                <a:cs typeface="Times New Roman"/>
              </a:rPr>
              <a:t>I </a:t>
            </a:r>
            <a:r>
              <a:rPr dirty="0" sz="1450" spc="-10">
                <a:latin typeface="Times New Roman"/>
                <a:cs typeface="Times New Roman"/>
              </a:rPr>
              <a:t>am absolutely in the power </a:t>
            </a:r>
            <a:r>
              <a:rPr dirty="0" sz="1450" spc="-5">
                <a:latin typeface="Times New Roman"/>
                <a:cs typeface="Times New Roman"/>
              </a:rPr>
              <a:t>of </a:t>
            </a:r>
            <a:r>
              <a:rPr dirty="0" sz="1450" spc="-10">
                <a:latin typeface="Times New Roman"/>
                <a:cs typeface="Times New Roman"/>
              </a:rPr>
              <a:t>that  vile </a:t>
            </a:r>
            <a:r>
              <a:rPr dirty="0" sz="1450" spc="-25">
                <a:latin typeface="Times New Roman"/>
                <a:cs typeface="Times New Roman"/>
              </a:rPr>
              <a:t>fellow,</a:t>
            </a:r>
            <a:r>
              <a:rPr dirty="0" sz="1450" spc="-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1430" indent="255904">
              <a:lnSpc>
                <a:spcPts val="1730"/>
              </a:lnSpc>
              <a:spcBef>
                <a:spcPts val="785"/>
              </a:spcBef>
            </a:pPr>
            <a:r>
              <a:rPr dirty="0" sz="1450" spc="-4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disguised,’ cried Michael eagerly; ‘I will lend </a:t>
            </a:r>
            <a:r>
              <a:rPr dirty="0" sz="1450" spc="-5">
                <a:latin typeface="Times New Roman"/>
                <a:cs typeface="Times New Roman"/>
              </a:rPr>
              <a:t>you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window-glass spectacles and some red</a:t>
            </a:r>
            <a:r>
              <a:rPr dirty="0" sz="1450" spc="15">
                <a:latin typeface="Times New Roman"/>
                <a:cs typeface="Times New Roman"/>
              </a:rPr>
              <a:t> </a:t>
            </a:r>
            <a:r>
              <a:rPr dirty="0" sz="1450" spc="-10">
                <a:latin typeface="Times New Roman"/>
                <a:cs typeface="Times New Roman"/>
              </a:rPr>
              <a:t>side-whiskers.’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had already canvassed that idea,’ replied the old gentleman, </a:t>
            </a:r>
            <a:r>
              <a:rPr dirty="0" sz="1450" spc="-5">
                <a:latin typeface="Times New Roman"/>
                <a:cs typeface="Times New Roman"/>
              </a:rPr>
              <a:t>‘but </a:t>
            </a:r>
            <a:r>
              <a:rPr dirty="0" sz="1450" spc="-10">
                <a:latin typeface="Times New Roman"/>
                <a:cs typeface="Times New Roman"/>
              </a:rPr>
              <a:t>feared  to awaken remark in my unpretentious lodgings. The </a:t>
            </a:r>
            <a:r>
              <a:rPr dirty="0" sz="1450" spc="-20">
                <a:latin typeface="Times New Roman"/>
                <a:cs typeface="Times New Roman"/>
              </a:rPr>
              <a:t>aristocracy, </a:t>
            </a:r>
            <a:r>
              <a:rPr dirty="0" sz="1450" spc="-5">
                <a:latin typeface="Times New Roman"/>
                <a:cs typeface="Times New Roman"/>
              </a:rPr>
              <a:t>I </a:t>
            </a:r>
            <a:r>
              <a:rPr dirty="0" sz="1450" spc="-10">
                <a:latin typeface="Times New Roman"/>
                <a:cs typeface="Times New Roman"/>
              </a:rPr>
              <a:t>am well  aware—’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‘But see here,’ interrupted Michael, ‘how </a:t>
            </a:r>
            <a:r>
              <a:rPr dirty="0" sz="1450" spc="-5">
                <a:latin typeface="Times New Roman"/>
                <a:cs typeface="Times New Roman"/>
              </a:rPr>
              <a:t>do you </a:t>
            </a:r>
            <a:r>
              <a:rPr dirty="0" sz="1450" spc="-10">
                <a:latin typeface="Times New Roman"/>
                <a:cs typeface="Times New Roman"/>
              </a:rPr>
              <a:t>come to have any money  at all? </a:t>
            </a:r>
            <a:r>
              <a:rPr dirty="0" sz="1450" spc="-15">
                <a:latin typeface="Times New Roman"/>
                <a:cs typeface="Times New Roman"/>
              </a:rPr>
              <a:t>Don’t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stranger </a:t>
            </a:r>
            <a:r>
              <a:rPr dirty="0" sz="1450" spc="-5">
                <a:latin typeface="Times New Roman"/>
                <a:cs typeface="Times New Roman"/>
              </a:rPr>
              <a:t>of </a:t>
            </a:r>
            <a:r>
              <a:rPr dirty="0" sz="1450" spc="-10">
                <a:latin typeface="Times New Roman"/>
                <a:cs typeface="Times New Roman"/>
              </a:rPr>
              <a:t>me, Uncle Joseph; </a:t>
            </a:r>
            <a:r>
              <a:rPr dirty="0" sz="1450" spc="-5">
                <a:latin typeface="Times New Roman"/>
                <a:cs typeface="Times New Roman"/>
              </a:rPr>
              <a:t>I </a:t>
            </a:r>
            <a:r>
              <a:rPr dirty="0" sz="1450" spc="-10">
                <a:latin typeface="Times New Roman"/>
                <a:cs typeface="Times New Roman"/>
              </a:rPr>
              <a:t>know all about the trust,  and the hash </a:t>
            </a:r>
            <a:r>
              <a:rPr dirty="0" sz="1450" spc="-5">
                <a:latin typeface="Times New Roman"/>
                <a:cs typeface="Times New Roman"/>
              </a:rPr>
              <a:t>you </a:t>
            </a: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it, and the assignment </a:t>
            </a:r>
            <a:r>
              <a:rPr dirty="0" sz="1450" spc="-5">
                <a:latin typeface="Times New Roman"/>
                <a:cs typeface="Times New Roman"/>
              </a:rPr>
              <a:t>you </a:t>
            </a:r>
            <a:r>
              <a:rPr dirty="0" sz="1450" spc="-10">
                <a:latin typeface="Times New Roman"/>
                <a:cs typeface="Times New Roman"/>
              </a:rPr>
              <a:t>were forced to make to  Morris.’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Joseph narrated his dealings with the</a:t>
            </a:r>
            <a:r>
              <a:rPr dirty="0" sz="1450" spc="20">
                <a:latin typeface="Times New Roman"/>
                <a:cs typeface="Times New Roman"/>
              </a:rPr>
              <a:t> </a:t>
            </a:r>
            <a:r>
              <a:rPr dirty="0" sz="1450" spc="-10">
                <a:latin typeface="Times New Roman"/>
                <a:cs typeface="Times New Roman"/>
              </a:rPr>
              <a:t>bank.</a:t>
            </a:r>
            <a:endParaRPr sz="1450">
              <a:latin typeface="Times New Roman"/>
              <a:cs typeface="Times New Roman"/>
            </a:endParaRPr>
          </a:p>
          <a:p>
            <a:pPr algn="just" marL="268605">
              <a:lnSpc>
                <a:spcPts val="1735"/>
              </a:lnSpc>
              <a:spcBef>
                <a:spcPts val="780"/>
              </a:spcBef>
            </a:pPr>
            <a:r>
              <a:rPr dirty="0" sz="1450" spc="-10">
                <a:latin typeface="Times New Roman"/>
                <a:cs typeface="Times New Roman"/>
              </a:rPr>
              <a:t>‘O,</a:t>
            </a:r>
            <a:r>
              <a:rPr dirty="0" sz="1450" spc="95">
                <a:latin typeface="Times New Roman"/>
                <a:cs typeface="Times New Roman"/>
              </a:rPr>
              <a:t> </a:t>
            </a:r>
            <a:r>
              <a:rPr dirty="0" sz="1450" spc="-5">
                <a:latin typeface="Times New Roman"/>
                <a:cs typeface="Times New Roman"/>
              </a:rPr>
              <a:t>but</a:t>
            </a:r>
            <a:r>
              <a:rPr dirty="0" sz="1450" spc="95">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30">
                <a:latin typeface="Times New Roman"/>
                <a:cs typeface="Times New Roman"/>
              </a:rPr>
              <a:t>say,</a:t>
            </a:r>
            <a:r>
              <a:rPr dirty="0" sz="1450" spc="95">
                <a:latin typeface="Times New Roman"/>
                <a:cs typeface="Times New Roman"/>
              </a:rPr>
              <a:t> </a:t>
            </a:r>
            <a:r>
              <a:rPr dirty="0" sz="1450" spc="-10">
                <a:latin typeface="Times New Roman"/>
                <a:cs typeface="Times New Roman"/>
              </a:rPr>
              <a:t>this</a:t>
            </a:r>
            <a:r>
              <a:rPr dirty="0" sz="1450" spc="100">
                <a:latin typeface="Times New Roman"/>
                <a:cs typeface="Times New Roman"/>
              </a:rPr>
              <a:t> </a:t>
            </a:r>
            <a:r>
              <a:rPr dirty="0" sz="1450" spc="-15">
                <a:latin typeface="Times New Roman"/>
                <a:cs typeface="Times New Roman"/>
              </a:rPr>
              <a:t>won’t</a:t>
            </a:r>
            <a:r>
              <a:rPr dirty="0" sz="1450" spc="95">
                <a:latin typeface="Times New Roman"/>
                <a:cs typeface="Times New Roman"/>
              </a:rPr>
              <a:t> </a:t>
            </a:r>
            <a:r>
              <a:rPr dirty="0" sz="1450" spc="-5">
                <a:latin typeface="Times New Roman"/>
                <a:cs typeface="Times New Roman"/>
              </a:rPr>
              <a:t>do,’</a:t>
            </a:r>
            <a:r>
              <a:rPr dirty="0" sz="1450" spc="-10">
                <a:latin typeface="Times New Roman"/>
                <a:cs typeface="Times New Roman"/>
              </a:rPr>
              <a:t> cried</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20">
                <a:latin typeface="Times New Roman"/>
                <a:cs typeface="Times New Roman"/>
              </a:rPr>
              <a:t>lawyer.</a:t>
            </a:r>
            <a:r>
              <a:rPr dirty="0" sz="1450" spc="100">
                <a:latin typeface="Times New Roman"/>
                <a:cs typeface="Times New Roman"/>
              </a:rPr>
              <a:t> </a:t>
            </a:r>
            <a:r>
              <a:rPr dirty="0" sz="1450" spc="-30">
                <a:latin typeface="Times New Roman"/>
                <a:cs typeface="Times New Roman"/>
              </a:rPr>
              <a:t>‘You’ve</a:t>
            </a:r>
            <a:r>
              <a:rPr dirty="0" sz="1450" spc="95">
                <a:latin typeface="Times New Roman"/>
                <a:cs typeface="Times New Roman"/>
              </a:rPr>
              <a:t> </a:t>
            </a:r>
            <a:r>
              <a:rPr dirty="0" sz="1450" spc="-5">
                <a:latin typeface="Times New Roman"/>
                <a:cs typeface="Times New Roman"/>
              </a:rPr>
              <a:t>put</a:t>
            </a:r>
            <a:r>
              <a:rPr dirty="0" sz="1450" spc="95">
                <a:latin typeface="Times New Roman"/>
                <a:cs typeface="Times New Roman"/>
              </a:rPr>
              <a:t> </a:t>
            </a:r>
            <a:r>
              <a:rPr dirty="0" sz="1450" spc="-5">
                <a:latin typeface="Times New Roman"/>
                <a:cs typeface="Times New Roman"/>
              </a:rPr>
              <a:t>your</a:t>
            </a:r>
            <a:r>
              <a:rPr dirty="0" sz="1450" spc="100">
                <a:latin typeface="Times New Roman"/>
                <a:cs typeface="Times New Roman"/>
              </a:rPr>
              <a:t> </a:t>
            </a:r>
            <a:r>
              <a:rPr dirty="0" sz="1450" spc="-5">
                <a:latin typeface="Times New Roman"/>
                <a:cs typeface="Times New Roman"/>
              </a:rPr>
              <a:t>foot</a:t>
            </a:r>
            <a:r>
              <a:rPr dirty="0" sz="1450" spc="95">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735"/>
              </a:lnSpc>
            </a:pPr>
            <a:r>
              <a:rPr dirty="0" sz="1450" spc="-60">
                <a:latin typeface="Times New Roman"/>
                <a:cs typeface="Times New Roman"/>
              </a:rPr>
              <a:t>You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right to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a:t>
            </a:r>
            <a:r>
              <a:rPr dirty="0" sz="1450" spc="65">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‘The whole thing is mine, Michael,’ protested the old gentleman. ‘I  founded and nursed that business </a:t>
            </a:r>
            <a:r>
              <a:rPr dirty="0" sz="1450" spc="-5">
                <a:latin typeface="Times New Roman"/>
                <a:cs typeface="Times New Roman"/>
              </a:rPr>
              <a:t>on </a:t>
            </a:r>
            <a:r>
              <a:rPr dirty="0" sz="1450" spc="-10">
                <a:latin typeface="Times New Roman"/>
                <a:cs typeface="Times New Roman"/>
              </a:rPr>
              <a:t>principles entirely </a:t>
            </a:r>
            <a:r>
              <a:rPr dirty="0" sz="1450" spc="-5">
                <a:latin typeface="Times New Roman"/>
                <a:cs typeface="Times New Roman"/>
              </a:rPr>
              <a:t>of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indent="255904">
              <a:lnSpc>
                <a:spcPts val="1730"/>
              </a:lnSpc>
              <a:spcBef>
                <a:spcPts val="785"/>
              </a:spcBef>
            </a:pPr>
            <a:r>
              <a:rPr dirty="0" sz="1450" spc="-20">
                <a:latin typeface="Times New Roman"/>
                <a:cs typeface="Times New Roman"/>
              </a:rPr>
              <a:t>‘That’s </a:t>
            </a:r>
            <a:r>
              <a:rPr dirty="0" sz="1450" spc="-10">
                <a:latin typeface="Times New Roman"/>
                <a:cs typeface="Times New Roman"/>
              </a:rPr>
              <a:t>all very fine,’ said the lawyer; </a:t>
            </a:r>
            <a:r>
              <a:rPr dirty="0" sz="1450" spc="-5">
                <a:latin typeface="Times New Roman"/>
                <a:cs typeface="Times New Roman"/>
              </a:rPr>
              <a:t>‘but you </a:t>
            </a:r>
            <a:r>
              <a:rPr dirty="0" sz="1450" spc="-10">
                <a:latin typeface="Times New Roman"/>
                <a:cs typeface="Times New Roman"/>
              </a:rPr>
              <a:t>made an assignment, </a:t>
            </a:r>
            <a:r>
              <a:rPr dirty="0" sz="1450" spc="-5">
                <a:latin typeface="Times New Roman"/>
                <a:cs typeface="Times New Roman"/>
              </a:rPr>
              <a:t>you  </a:t>
            </a:r>
            <a:r>
              <a:rPr dirty="0" sz="1450" spc="-10">
                <a:latin typeface="Times New Roman"/>
                <a:cs typeface="Times New Roman"/>
              </a:rPr>
              <a:t>were forced to make it, </a:t>
            </a:r>
            <a:r>
              <a:rPr dirty="0" sz="1450" spc="-5">
                <a:latin typeface="Times New Roman"/>
                <a:cs typeface="Times New Roman"/>
              </a:rPr>
              <a:t>too; </a:t>
            </a:r>
            <a:r>
              <a:rPr dirty="0" sz="1450" spc="-10">
                <a:latin typeface="Times New Roman"/>
                <a:cs typeface="Times New Roman"/>
              </a:rPr>
              <a:t>even then </a:t>
            </a:r>
            <a:r>
              <a:rPr dirty="0" sz="1450" spc="-5">
                <a:latin typeface="Times New Roman"/>
                <a:cs typeface="Times New Roman"/>
              </a:rPr>
              <a:t>your </a:t>
            </a:r>
            <a:r>
              <a:rPr dirty="0" sz="1450" spc="-10">
                <a:latin typeface="Times New Roman"/>
                <a:cs typeface="Times New Roman"/>
              </a:rPr>
              <a:t>position was extremely shaky;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my dear </a:t>
            </a:r>
            <a:r>
              <a:rPr dirty="0" sz="1450" spc="-25">
                <a:latin typeface="Times New Roman"/>
                <a:cs typeface="Times New Roman"/>
              </a:rPr>
              <a:t>sir, </a:t>
            </a:r>
            <a:r>
              <a:rPr dirty="0" sz="1450" spc="-10">
                <a:latin typeface="Times New Roman"/>
                <a:cs typeface="Times New Roman"/>
              </a:rPr>
              <a:t>it means the</a:t>
            </a:r>
            <a:r>
              <a:rPr dirty="0" sz="1450" spc="55">
                <a:latin typeface="Times New Roman"/>
                <a:cs typeface="Times New Roman"/>
              </a:rPr>
              <a:t> </a:t>
            </a:r>
            <a:r>
              <a:rPr dirty="0" sz="1450" spc="-5">
                <a:latin typeface="Times New Roman"/>
                <a:cs typeface="Times New Roman"/>
              </a:rPr>
              <a:t>dock.’</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‘It </a:t>
            </a:r>
            <a:r>
              <a:rPr dirty="0" sz="1450" spc="-15">
                <a:latin typeface="Times New Roman"/>
                <a:cs typeface="Times New Roman"/>
              </a:rPr>
              <a:t>isn’t </a:t>
            </a:r>
            <a:r>
              <a:rPr dirty="0" sz="1450" spc="-10">
                <a:latin typeface="Times New Roman"/>
                <a:cs typeface="Times New Roman"/>
              </a:rPr>
              <a:t>possible,’ cried Joseph; ‘the law cannot </a:t>
            </a:r>
            <a:r>
              <a:rPr dirty="0" sz="1450" spc="-5">
                <a:latin typeface="Times New Roman"/>
                <a:cs typeface="Times New Roman"/>
              </a:rPr>
              <a:t>be </a:t>
            </a:r>
            <a:r>
              <a:rPr dirty="0" sz="1450" spc="-10">
                <a:latin typeface="Times New Roman"/>
                <a:cs typeface="Times New Roman"/>
              </a:rPr>
              <a:t>so unjust as</a:t>
            </a:r>
            <a:r>
              <a:rPr dirty="0" sz="145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‘And the cream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thing,’ </a:t>
            </a:r>
            <a:r>
              <a:rPr dirty="0" sz="1450" spc="-10">
                <a:latin typeface="Times New Roman"/>
                <a:cs typeface="Times New Roman"/>
              </a:rPr>
              <a:t>interrupted Michael, with </a:t>
            </a:r>
            <a:r>
              <a:rPr dirty="0" sz="1450" spc="-5">
                <a:latin typeface="Times New Roman"/>
                <a:cs typeface="Times New Roman"/>
              </a:rPr>
              <a:t>a </a:t>
            </a:r>
            <a:r>
              <a:rPr dirty="0" sz="1450" spc="-10">
                <a:latin typeface="Times New Roman"/>
                <a:cs typeface="Times New Roman"/>
              </a:rPr>
              <a:t>sudden </a:t>
            </a:r>
            <a:r>
              <a:rPr dirty="0" sz="1450" spc="-5">
                <a:latin typeface="Times New Roman"/>
                <a:cs typeface="Times New Roman"/>
              </a:rPr>
              <a:t>shout of  </a:t>
            </a:r>
            <a:r>
              <a:rPr dirty="0" sz="1450" spc="-15">
                <a:latin typeface="Times New Roman"/>
                <a:cs typeface="Times New Roman"/>
              </a:rPr>
              <a:t>laughter, </a:t>
            </a:r>
            <a:r>
              <a:rPr dirty="0" sz="1450" spc="-10">
                <a:latin typeface="Times New Roman"/>
                <a:cs typeface="Times New Roman"/>
              </a:rPr>
              <a:t>‘the cream </a:t>
            </a:r>
            <a:r>
              <a:rPr dirty="0" sz="1450" spc="-5">
                <a:latin typeface="Times New Roman"/>
                <a:cs typeface="Times New Roman"/>
              </a:rPr>
              <a:t>of </a:t>
            </a:r>
            <a:r>
              <a:rPr dirty="0" sz="1450" spc="-10">
                <a:latin typeface="Times New Roman"/>
                <a:cs typeface="Times New Roman"/>
              </a:rPr>
              <a:t>the thing is this, that </a:t>
            </a:r>
            <a:r>
              <a:rPr dirty="0" sz="1450" spc="-5">
                <a:latin typeface="Times New Roman"/>
                <a:cs typeface="Times New Roman"/>
              </a:rPr>
              <a:t>of </a:t>
            </a:r>
            <a:r>
              <a:rPr dirty="0" sz="1450" spc="-10">
                <a:latin typeface="Times New Roman"/>
                <a:cs typeface="Times New Roman"/>
              </a:rPr>
              <a:t>course you’ve downed the  leather business! </a:t>
            </a:r>
            <a:r>
              <a:rPr dirty="0" sz="1450" spc="-5">
                <a:latin typeface="Times New Roman"/>
                <a:cs typeface="Times New Roman"/>
              </a:rPr>
              <a:t>I </a:t>
            </a:r>
            <a:r>
              <a:rPr dirty="0" sz="1450" spc="-10">
                <a:latin typeface="Times New Roman"/>
                <a:cs typeface="Times New Roman"/>
              </a:rPr>
              <a:t>must </a:t>
            </a:r>
            <a:r>
              <a:rPr dirty="0" sz="1450" spc="-30">
                <a:latin typeface="Times New Roman"/>
                <a:cs typeface="Times New Roman"/>
              </a:rPr>
              <a:t>say, </a:t>
            </a:r>
            <a:r>
              <a:rPr dirty="0" sz="1450" spc="-10">
                <a:latin typeface="Times New Roman"/>
                <a:cs typeface="Times New Roman"/>
              </a:rPr>
              <a:t>Uncle Joseph, </a:t>
            </a:r>
            <a:r>
              <a:rPr dirty="0" sz="1450" spc="-5">
                <a:latin typeface="Times New Roman"/>
                <a:cs typeface="Times New Roman"/>
              </a:rPr>
              <a:t>you </a:t>
            </a:r>
            <a:r>
              <a:rPr dirty="0" sz="1450" spc="-10">
                <a:latin typeface="Times New Roman"/>
                <a:cs typeface="Times New Roman"/>
              </a:rPr>
              <a:t>have strange ideas </a:t>
            </a:r>
            <a:r>
              <a:rPr dirty="0" sz="1450" spc="-5">
                <a:latin typeface="Times New Roman"/>
                <a:cs typeface="Times New Roman"/>
              </a:rPr>
              <a:t>of </a:t>
            </a:r>
            <a:r>
              <a:rPr dirty="0" sz="1450" spc="-35">
                <a:latin typeface="Times New Roman"/>
                <a:cs typeface="Times New Roman"/>
              </a:rPr>
              <a:t>law, </a:t>
            </a:r>
            <a:r>
              <a:rPr dirty="0" sz="1450" spc="-5">
                <a:latin typeface="Times New Roman"/>
                <a:cs typeface="Times New Roman"/>
              </a:rPr>
              <a:t>but I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taste in</a:t>
            </a:r>
            <a:r>
              <a:rPr dirty="0" sz="1450">
                <a:latin typeface="Times New Roman"/>
                <a:cs typeface="Times New Roman"/>
              </a:rPr>
              <a:t> </a:t>
            </a:r>
            <a:r>
              <a:rPr dirty="0" sz="1450" spc="-20">
                <a:latin typeface="Times New Roman"/>
                <a:cs typeface="Times New Roman"/>
              </a:rPr>
              <a:t>humour.’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see nothing to laugh at,’ observed Mr Finsbury</a:t>
            </a:r>
            <a:r>
              <a:rPr dirty="0" sz="1450" spc="-55">
                <a:latin typeface="Times New Roman"/>
                <a:cs typeface="Times New Roman"/>
              </a:rPr>
              <a:t> </a:t>
            </a:r>
            <a:r>
              <a:rPr dirty="0" sz="1450" spc="-25">
                <a:latin typeface="Times New Roman"/>
                <a:cs typeface="Times New Roman"/>
              </a:rPr>
              <a:t>tartly.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‘And talking </a:t>
            </a:r>
            <a:r>
              <a:rPr dirty="0" sz="1450" spc="-5">
                <a:latin typeface="Times New Roman"/>
                <a:cs typeface="Times New Roman"/>
              </a:rPr>
              <a:t>of </a:t>
            </a:r>
            <a:r>
              <a:rPr dirty="0" sz="1450" spc="-10">
                <a:latin typeface="Times New Roman"/>
                <a:cs typeface="Times New Roman"/>
              </a:rPr>
              <a:t>that, has Morris any power to sign for the firm?’ asked  Michael.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‘No </a:t>
            </a:r>
            <a:r>
              <a:rPr dirty="0" sz="1450" spc="-5">
                <a:latin typeface="Times New Roman"/>
                <a:cs typeface="Times New Roman"/>
              </a:rPr>
              <a:t>one but </a:t>
            </a:r>
            <a:r>
              <a:rPr dirty="0" sz="1450" spc="-10">
                <a:latin typeface="Times New Roman"/>
                <a:cs typeface="Times New Roman"/>
              </a:rPr>
              <a:t>myself,’ replied</a:t>
            </a:r>
            <a:r>
              <a:rPr dirty="0" sz="1450" spc="-105">
                <a:latin typeface="Times New Roman"/>
                <a:cs typeface="Times New Roman"/>
              </a:rPr>
              <a:t> </a:t>
            </a:r>
            <a:r>
              <a:rPr dirty="0" sz="1450" spc="-10">
                <a:latin typeface="Times New Roman"/>
                <a:cs typeface="Times New Roman"/>
              </a:rPr>
              <a:t>Joseph.</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8890" indent="255904">
              <a:lnSpc>
                <a:spcPts val="1730"/>
              </a:lnSpc>
              <a:spcBef>
                <a:spcPts val="155"/>
              </a:spcBef>
            </a:pPr>
            <a:r>
              <a:rPr dirty="0" sz="1450" spc="-10">
                <a:latin typeface="Times New Roman"/>
                <a:cs typeface="Times New Roman"/>
              </a:rPr>
              <a:t>‘Poor devil </a:t>
            </a:r>
            <a:r>
              <a:rPr dirty="0" sz="1450" spc="-5">
                <a:latin typeface="Times New Roman"/>
                <a:cs typeface="Times New Roman"/>
              </a:rPr>
              <a:t>of a </a:t>
            </a:r>
            <a:r>
              <a:rPr dirty="0" sz="1450" spc="-10">
                <a:latin typeface="Times New Roman"/>
                <a:cs typeface="Times New Roman"/>
              </a:rPr>
              <a:t>Morris! O, </a:t>
            </a:r>
            <a:r>
              <a:rPr dirty="0" sz="1450" spc="-5">
                <a:latin typeface="Times New Roman"/>
                <a:cs typeface="Times New Roman"/>
              </a:rPr>
              <a:t>poor </a:t>
            </a:r>
            <a:r>
              <a:rPr dirty="0" sz="1450" spc="-10">
                <a:latin typeface="Times New Roman"/>
                <a:cs typeface="Times New Roman"/>
              </a:rPr>
              <a:t>devil </a:t>
            </a:r>
            <a:r>
              <a:rPr dirty="0" sz="1450" spc="-5">
                <a:latin typeface="Times New Roman"/>
                <a:cs typeface="Times New Roman"/>
              </a:rPr>
              <a:t>of a </a:t>
            </a:r>
            <a:r>
              <a:rPr dirty="0" sz="1450" spc="-10">
                <a:latin typeface="Times New Roman"/>
                <a:cs typeface="Times New Roman"/>
              </a:rPr>
              <a:t>Morris!’ cried the lawyer in  delight. ‘And his keeping </a:t>
            </a:r>
            <a:r>
              <a:rPr dirty="0" sz="1450" spc="-5">
                <a:latin typeface="Times New Roman"/>
                <a:cs typeface="Times New Roman"/>
              </a:rPr>
              <a:t>up </a:t>
            </a:r>
            <a:r>
              <a:rPr dirty="0" sz="1450" spc="-10">
                <a:latin typeface="Times New Roman"/>
                <a:cs typeface="Times New Roman"/>
              </a:rPr>
              <a:t>the farce that you’re at home! O, Morris, the  Lord has delivered </a:t>
            </a:r>
            <a:r>
              <a:rPr dirty="0" sz="1450" spc="-5">
                <a:latin typeface="Times New Roman"/>
                <a:cs typeface="Times New Roman"/>
              </a:rPr>
              <a:t>you </a:t>
            </a:r>
            <a:r>
              <a:rPr dirty="0" sz="1450" spc="-10">
                <a:latin typeface="Times New Roman"/>
                <a:cs typeface="Times New Roman"/>
              </a:rPr>
              <a:t>into my hands! Let me see, Uncle Joseph, what </a:t>
            </a:r>
            <a:r>
              <a:rPr dirty="0" sz="1450" spc="-5">
                <a:latin typeface="Times New Roman"/>
                <a:cs typeface="Times New Roman"/>
              </a:rPr>
              <a:t>do you  </a:t>
            </a:r>
            <a:r>
              <a:rPr dirty="0" sz="1450" spc="-10">
                <a:latin typeface="Times New Roman"/>
                <a:cs typeface="Times New Roman"/>
              </a:rPr>
              <a:t>suppose the leather business</a:t>
            </a:r>
            <a:r>
              <a:rPr dirty="0" sz="1450" spc="10">
                <a:latin typeface="Times New Roman"/>
                <a:cs typeface="Times New Roman"/>
              </a:rPr>
              <a:t> </a:t>
            </a:r>
            <a:r>
              <a:rPr dirty="0" sz="1450" spc="-10">
                <a:latin typeface="Times New Roman"/>
                <a:cs typeface="Times New Roman"/>
              </a:rPr>
              <a:t>worth?’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was worth </a:t>
            </a:r>
            <a:r>
              <a:rPr dirty="0" sz="1450" spc="-5">
                <a:latin typeface="Times New Roman"/>
                <a:cs typeface="Times New Roman"/>
              </a:rPr>
              <a:t>a </a:t>
            </a:r>
            <a:r>
              <a:rPr dirty="0" sz="1450" spc="-10">
                <a:latin typeface="Times New Roman"/>
                <a:cs typeface="Times New Roman"/>
              </a:rPr>
              <a:t>hundred thousand,’ said Joseph </a:t>
            </a:r>
            <a:r>
              <a:rPr dirty="0" sz="1450" spc="-20">
                <a:latin typeface="Times New Roman"/>
                <a:cs typeface="Times New Roman"/>
              </a:rPr>
              <a:t>bitterly, </a:t>
            </a:r>
            <a:r>
              <a:rPr dirty="0" sz="1450" spc="-10">
                <a:latin typeface="Times New Roman"/>
                <a:cs typeface="Times New Roman"/>
              </a:rPr>
              <a:t>‘when it was in my  hands.</a:t>
            </a:r>
            <a:r>
              <a:rPr dirty="0" sz="1450" spc="50">
                <a:latin typeface="Times New Roman"/>
                <a:cs typeface="Times New Roman"/>
              </a:rPr>
              <a:t> </a:t>
            </a:r>
            <a:r>
              <a:rPr dirty="0" sz="1450" spc="-10">
                <a:latin typeface="Times New Roman"/>
                <a:cs typeface="Times New Roman"/>
              </a:rPr>
              <a:t>But</a:t>
            </a:r>
            <a:r>
              <a:rPr dirty="0" sz="1450" spc="50">
                <a:latin typeface="Times New Roman"/>
                <a:cs typeface="Times New Roman"/>
              </a:rPr>
              <a:t> </a:t>
            </a:r>
            <a:r>
              <a:rPr dirty="0" sz="1450" spc="-10">
                <a:latin typeface="Times New Roman"/>
                <a:cs typeface="Times New Roman"/>
              </a:rPr>
              <a:t>then</a:t>
            </a:r>
            <a:r>
              <a:rPr dirty="0" sz="1450" spc="55">
                <a:latin typeface="Times New Roman"/>
                <a:cs typeface="Times New Roman"/>
              </a:rPr>
              <a:t> </a:t>
            </a:r>
            <a:r>
              <a:rPr dirty="0" sz="1450" spc="-10">
                <a:latin typeface="Times New Roman"/>
                <a:cs typeface="Times New Roman"/>
              </a:rPr>
              <a:t>there</a:t>
            </a:r>
            <a:r>
              <a:rPr dirty="0" sz="1450" spc="50">
                <a:latin typeface="Times New Roman"/>
                <a:cs typeface="Times New Roman"/>
              </a:rPr>
              <a:t> </a:t>
            </a:r>
            <a:r>
              <a:rPr dirty="0" sz="1450" spc="-10">
                <a:latin typeface="Times New Roman"/>
                <a:cs typeface="Times New Roman"/>
              </a:rPr>
              <a:t>came</a:t>
            </a:r>
            <a:r>
              <a:rPr dirty="0" sz="1450" spc="50">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Scotsman—it</a:t>
            </a:r>
            <a:r>
              <a:rPr dirty="0" sz="1450" spc="50">
                <a:latin typeface="Times New Roman"/>
                <a:cs typeface="Times New Roman"/>
              </a:rPr>
              <a:t> </a:t>
            </a:r>
            <a:r>
              <a:rPr dirty="0" sz="1450" spc="-10">
                <a:latin typeface="Times New Roman"/>
                <a:cs typeface="Times New Roman"/>
              </a:rPr>
              <a:t>is</a:t>
            </a:r>
            <a:r>
              <a:rPr dirty="0" sz="1450" spc="50">
                <a:latin typeface="Times New Roman"/>
                <a:cs typeface="Times New Roman"/>
              </a:rPr>
              <a:t> </a:t>
            </a:r>
            <a:r>
              <a:rPr dirty="0" sz="1450" spc="-10">
                <a:latin typeface="Times New Roman"/>
                <a:cs typeface="Times New Roman"/>
              </a:rPr>
              <a:t>supposed</a:t>
            </a:r>
            <a:r>
              <a:rPr dirty="0" sz="1450" spc="55">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certain</a:t>
            </a:r>
            <a:r>
              <a:rPr dirty="0" sz="1450" spc="50">
                <a:latin typeface="Times New Roman"/>
                <a:cs typeface="Times New Roman"/>
              </a:rPr>
              <a:t> </a:t>
            </a:r>
            <a:r>
              <a:rPr dirty="0" sz="1450" spc="-10">
                <a:latin typeface="Times New Roman"/>
                <a:cs typeface="Times New Roman"/>
              </a:rPr>
              <a:t>talent</a:t>
            </a:r>
            <a:endParaRPr sz="1450">
              <a:latin typeface="Times New Roman"/>
              <a:cs typeface="Times New Roman"/>
            </a:endParaRPr>
          </a:p>
          <a:p>
            <a:pPr algn="just" marL="12700">
              <a:lnSpc>
                <a:spcPts val="1664"/>
              </a:lnSpc>
            </a:pPr>
            <a:r>
              <a:rPr dirty="0" sz="1450" spc="-10">
                <a:latin typeface="Times New Roman"/>
                <a:cs typeface="Times New Roman"/>
              </a:rPr>
              <a:t>—it</a:t>
            </a:r>
            <a:r>
              <a:rPr dirty="0" sz="1450" spc="254">
                <a:latin typeface="Times New Roman"/>
                <a:cs typeface="Times New Roman"/>
              </a:rPr>
              <a:t> </a:t>
            </a:r>
            <a:r>
              <a:rPr dirty="0" sz="1450" spc="-10">
                <a:latin typeface="Times New Roman"/>
                <a:cs typeface="Times New Roman"/>
              </a:rPr>
              <a:t>was</a:t>
            </a:r>
            <a:r>
              <a:rPr dirty="0" sz="1450" spc="254">
                <a:latin typeface="Times New Roman"/>
                <a:cs typeface="Times New Roman"/>
              </a:rPr>
              <a:t> </a:t>
            </a:r>
            <a:r>
              <a:rPr dirty="0" sz="1450" spc="-10">
                <a:latin typeface="Times New Roman"/>
                <a:cs typeface="Times New Roman"/>
              </a:rPr>
              <a:t>entirely</a:t>
            </a:r>
            <a:r>
              <a:rPr dirty="0" sz="1450" spc="254">
                <a:latin typeface="Times New Roman"/>
                <a:cs typeface="Times New Roman"/>
              </a:rPr>
              <a:t> </a:t>
            </a:r>
            <a:r>
              <a:rPr dirty="0" sz="1450" spc="-10">
                <a:latin typeface="Times New Roman"/>
                <a:cs typeface="Times New Roman"/>
              </a:rPr>
              <a:t>directed</a:t>
            </a:r>
            <a:r>
              <a:rPr dirty="0" sz="1450" spc="254">
                <a:latin typeface="Times New Roman"/>
                <a:cs typeface="Times New Roman"/>
              </a:rPr>
              <a:t> </a:t>
            </a:r>
            <a:r>
              <a:rPr dirty="0" sz="1450" spc="-10">
                <a:latin typeface="Times New Roman"/>
                <a:cs typeface="Times New Roman"/>
              </a:rPr>
              <a:t>to</a:t>
            </a:r>
            <a:r>
              <a:rPr dirty="0" sz="1450" spc="254">
                <a:latin typeface="Times New Roman"/>
                <a:cs typeface="Times New Roman"/>
              </a:rPr>
              <a:t> </a:t>
            </a:r>
            <a:r>
              <a:rPr dirty="0" sz="1450" spc="-10">
                <a:latin typeface="Times New Roman"/>
                <a:cs typeface="Times New Roman"/>
              </a:rPr>
              <a:t>bookkeeping—no</a:t>
            </a:r>
            <a:r>
              <a:rPr dirty="0" sz="1450" spc="254">
                <a:latin typeface="Times New Roman"/>
                <a:cs typeface="Times New Roman"/>
              </a:rPr>
              <a:t> </a:t>
            </a:r>
            <a:r>
              <a:rPr dirty="0" sz="1450" spc="-10">
                <a:latin typeface="Times New Roman"/>
                <a:cs typeface="Times New Roman"/>
              </a:rPr>
              <a:t>accountant</a:t>
            </a:r>
            <a:r>
              <a:rPr dirty="0" sz="1450" spc="254">
                <a:latin typeface="Times New Roman"/>
                <a:cs typeface="Times New Roman"/>
              </a:rPr>
              <a:t> </a:t>
            </a:r>
            <a:r>
              <a:rPr dirty="0" sz="1450" spc="-10">
                <a:latin typeface="Times New Roman"/>
                <a:cs typeface="Times New Roman"/>
              </a:rPr>
              <a:t>in</a:t>
            </a:r>
            <a:r>
              <a:rPr dirty="0" sz="1450" spc="254">
                <a:latin typeface="Times New Roman"/>
                <a:cs typeface="Times New Roman"/>
              </a:rPr>
              <a:t> </a:t>
            </a:r>
            <a:r>
              <a:rPr dirty="0" sz="1450" spc="-10">
                <a:latin typeface="Times New Roman"/>
                <a:cs typeface="Times New Roman"/>
              </a:rPr>
              <a:t>London</a:t>
            </a:r>
            <a:r>
              <a:rPr dirty="0" sz="1450" spc="254">
                <a:latin typeface="Times New Roman"/>
                <a:cs typeface="Times New Roman"/>
              </a:rPr>
              <a:t> </a:t>
            </a:r>
            <a:r>
              <a:rPr dirty="0" sz="1450" spc="-10">
                <a:latin typeface="Times New Roman"/>
                <a:cs typeface="Times New Roman"/>
              </a:rPr>
              <a:t>could</a:t>
            </a:r>
            <a:endParaRPr sz="1450">
              <a:latin typeface="Times New Roman"/>
              <a:cs typeface="Times New Roman"/>
            </a:endParaRPr>
          </a:p>
          <a:p>
            <a:pPr algn="just" marL="12700" marR="10160">
              <a:lnSpc>
                <a:spcPts val="1730"/>
              </a:lnSpc>
              <a:spcBef>
                <a:spcPts val="60"/>
              </a:spcBef>
            </a:pPr>
            <a:r>
              <a:rPr dirty="0" sz="1450" spc="-10">
                <a:latin typeface="Times New Roman"/>
                <a:cs typeface="Times New Roman"/>
              </a:rPr>
              <a:t>understand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books; </a:t>
            </a:r>
            <a:r>
              <a:rPr dirty="0" sz="1450" spc="-10">
                <a:latin typeface="Times New Roman"/>
                <a:cs typeface="Times New Roman"/>
              </a:rPr>
              <a:t>and then there was Morris, who is  perfectly incompetent. And now it is worth very little. Morris tried to sell it  last year; and Pogram and Jarris </a:t>
            </a:r>
            <a:r>
              <a:rPr dirty="0" sz="1450" spc="-15">
                <a:latin typeface="Times New Roman"/>
                <a:cs typeface="Times New Roman"/>
              </a:rPr>
              <a:t>offered </a:t>
            </a:r>
            <a:r>
              <a:rPr dirty="0" sz="1450" spc="-10">
                <a:latin typeface="Times New Roman"/>
                <a:cs typeface="Times New Roman"/>
              </a:rPr>
              <a:t>only four</a:t>
            </a:r>
            <a:r>
              <a:rPr dirty="0" sz="1450" spc="60">
                <a:latin typeface="Times New Roman"/>
                <a:cs typeface="Times New Roman"/>
              </a:rPr>
              <a:t> </a:t>
            </a:r>
            <a:r>
              <a:rPr dirty="0" sz="1450" spc="-10">
                <a:latin typeface="Times New Roman"/>
                <a:cs typeface="Times New Roman"/>
              </a:rPr>
              <a:t>thousand.’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shall turn my attention to </a:t>
            </a:r>
            <a:r>
              <a:rPr dirty="0" sz="1450" spc="-15">
                <a:latin typeface="Times New Roman"/>
                <a:cs typeface="Times New Roman"/>
              </a:rPr>
              <a:t>leather,’ </a:t>
            </a:r>
            <a:r>
              <a:rPr dirty="0" sz="1450" spc="-10">
                <a:latin typeface="Times New Roman"/>
                <a:cs typeface="Times New Roman"/>
              </a:rPr>
              <a:t>said Michael with</a:t>
            </a:r>
            <a:r>
              <a:rPr dirty="0" sz="1450" spc="-40">
                <a:latin typeface="Times New Roman"/>
                <a:cs typeface="Times New Roman"/>
              </a:rPr>
              <a:t> </a:t>
            </a:r>
            <a:r>
              <a:rPr dirty="0" sz="1450" spc="-10">
                <a:latin typeface="Times New Roman"/>
                <a:cs typeface="Times New Roman"/>
              </a:rPr>
              <a:t>decision.</a:t>
            </a:r>
            <a:endParaRPr sz="1450">
              <a:latin typeface="Times New Roman"/>
              <a:cs typeface="Times New Roman"/>
            </a:endParaRPr>
          </a:p>
          <a:p>
            <a:pPr algn="just" marL="12700" marR="8890" indent="255904">
              <a:lnSpc>
                <a:spcPts val="1730"/>
              </a:lnSpc>
              <a:spcBef>
                <a:spcPts val="844"/>
              </a:spcBef>
            </a:pPr>
            <a:r>
              <a:rPr dirty="0" sz="1450" spc="-35">
                <a:latin typeface="Times New Roman"/>
                <a:cs typeface="Times New Roman"/>
              </a:rPr>
              <a:t>‘You?’ </a:t>
            </a:r>
            <a:r>
              <a:rPr dirty="0" sz="1450" spc="-10">
                <a:latin typeface="Times New Roman"/>
                <a:cs typeface="Times New Roman"/>
              </a:rPr>
              <a:t>asked Joseph. ‘I advise </a:t>
            </a:r>
            <a:r>
              <a:rPr dirty="0" sz="1450" spc="-5">
                <a:latin typeface="Times New Roman"/>
                <a:cs typeface="Times New Roman"/>
              </a:rPr>
              <a:t>you not. </a:t>
            </a:r>
            <a:r>
              <a:rPr dirty="0" sz="1450" spc="-10">
                <a:latin typeface="Times New Roman"/>
                <a:cs typeface="Times New Roman"/>
              </a:rPr>
              <a:t>There is nothing in the whole field  </a:t>
            </a:r>
            <a:r>
              <a:rPr dirty="0" sz="1450" spc="-5">
                <a:latin typeface="Times New Roman"/>
                <a:cs typeface="Times New Roman"/>
              </a:rPr>
              <a:t>of </a:t>
            </a:r>
            <a:r>
              <a:rPr dirty="0" sz="1450" spc="-10">
                <a:latin typeface="Times New Roman"/>
                <a:cs typeface="Times New Roman"/>
              </a:rPr>
              <a:t>commerce more surprising than the fluctuations </a:t>
            </a:r>
            <a:r>
              <a:rPr dirty="0" sz="1450" spc="-5">
                <a:latin typeface="Times New Roman"/>
                <a:cs typeface="Times New Roman"/>
              </a:rPr>
              <a:t>of </a:t>
            </a:r>
            <a:r>
              <a:rPr dirty="0" sz="1450" spc="-10">
                <a:latin typeface="Times New Roman"/>
                <a:cs typeface="Times New Roman"/>
              </a:rPr>
              <a:t>the leather market. Its  sensitiveness may </a:t>
            </a:r>
            <a:r>
              <a:rPr dirty="0" sz="1450" spc="-5">
                <a:latin typeface="Times New Roman"/>
                <a:cs typeface="Times New Roman"/>
              </a:rPr>
              <a:t>be </a:t>
            </a:r>
            <a:r>
              <a:rPr dirty="0" sz="1450" spc="-10">
                <a:latin typeface="Times New Roman"/>
                <a:cs typeface="Times New Roman"/>
              </a:rPr>
              <a:t>described as</a:t>
            </a:r>
            <a:r>
              <a:rPr dirty="0" sz="1450" spc="10">
                <a:latin typeface="Times New Roman"/>
                <a:cs typeface="Times New Roman"/>
              </a:rPr>
              <a:t> </a:t>
            </a:r>
            <a:r>
              <a:rPr dirty="0" sz="1450" spc="-10">
                <a:latin typeface="Times New Roman"/>
                <a:cs typeface="Times New Roman"/>
              </a:rPr>
              <a:t>morbid.’</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Uncle Joseph, what have </a:t>
            </a:r>
            <a:r>
              <a:rPr dirty="0" sz="1450" spc="-5">
                <a:latin typeface="Times New Roman"/>
                <a:cs typeface="Times New Roman"/>
              </a:rPr>
              <a:t>you done </a:t>
            </a:r>
            <a:r>
              <a:rPr dirty="0" sz="1450" spc="-10">
                <a:latin typeface="Times New Roman"/>
                <a:cs typeface="Times New Roman"/>
              </a:rPr>
              <a:t>with all that money?’ asked  the </a:t>
            </a:r>
            <a:r>
              <a:rPr dirty="0" sz="1450" spc="-20">
                <a:latin typeface="Times New Roman"/>
                <a:cs typeface="Times New Roman"/>
              </a:rPr>
              <a:t>lawyer.</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‘Paid it into </a:t>
            </a:r>
            <a:r>
              <a:rPr dirty="0" sz="1450" spc="-5">
                <a:latin typeface="Times New Roman"/>
                <a:cs typeface="Times New Roman"/>
              </a:rPr>
              <a:t>a </a:t>
            </a:r>
            <a:r>
              <a:rPr dirty="0" sz="1450" spc="-10">
                <a:latin typeface="Times New Roman"/>
                <a:cs typeface="Times New Roman"/>
              </a:rPr>
              <a:t>bank and drew twenty </a:t>
            </a:r>
            <a:r>
              <a:rPr dirty="0" sz="1450" spc="-5">
                <a:latin typeface="Times New Roman"/>
                <a:cs typeface="Times New Roman"/>
              </a:rPr>
              <a:t>pounds,’ </a:t>
            </a:r>
            <a:r>
              <a:rPr dirty="0" sz="1450" spc="-10">
                <a:latin typeface="Times New Roman"/>
                <a:cs typeface="Times New Roman"/>
              </a:rPr>
              <a:t>answered Mr Finsbury  </a:t>
            </a:r>
            <a:r>
              <a:rPr dirty="0" sz="1450" spc="-20">
                <a:latin typeface="Times New Roman"/>
                <a:cs typeface="Times New Roman"/>
              </a:rPr>
              <a:t>promptly.</a:t>
            </a:r>
            <a:r>
              <a:rPr dirty="0" sz="1450" spc="-10">
                <a:latin typeface="Times New Roman"/>
                <a:cs typeface="Times New Roman"/>
              </a:rPr>
              <a:t> ‘Why?’</a:t>
            </a:r>
            <a:endParaRPr sz="1450">
              <a:latin typeface="Times New Roman"/>
              <a:cs typeface="Times New Roman"/>
            </a:endParaRPr>
          </a:p>
          <a:p>
            <a:pPr algn="just" marL="12700" marR="5080" indent="255904">
              <a:lnSpc>
                <a:spcPts val="1730"/>
              </a:lnSpc>
              <a:spcBef>
                <a:spcPts val="790"/>
              </a:spcBef>
            </a:pPr>
            <a:r>
              <a:rPr dirty="0" sz="1450" spc="-45">
                <a:latin typeface="Times New Roman"/>
                <a:cs typeface="Times New Roman"/>
              </a:rPr>
              <a:t>‘Very </a:t>
            </a:r>
            <a:r>
              <a:rPr dirty="0" sz="1450" spc="-10">
                <a:latin typeface="Times New Roman"/>
                <a:cs typeface="Times New Roman"/>
              </a:rPr>
              <a:t>well,’ said Michael. </a:t>
            </a:r>
            <a:r>
              <a:rPr dirty="0" sz="1450" spc="-20">
                <a:latin typeface="Times New Roman"/>
                <a:cs typeface="Times New Roman"/>
              </a:rPr>
              <a:t>‘Tomorrow </a:t>
            </a:r>
            <a:r>
              <a:rPr dirty="0" sz="1450" spc="-5">
                <a:latin typeface="Times New Roman"/>
                <a:cs typeface="Times New Roman"/>
              </a:rPr>
              <a:t>I </a:t>
            </a:r>
            <a:r>
              <a:rPr dirty="0" sz="1450" spc="-10">
                <a:latin typeface="Times New Roman"/>
                <a:cs typeface="Times New Roman"/>
              </a:rPr>
              <a:t>shall send down </a:t>
            </a:r>
            <a:r>
              <a:rPr dirty="0" sz="1450" spc="-5">
                <a:latin typeface="Times New Roman"/>
                <a:cs typeface="Times New Roman"/>
              </a:rPr>
              <a:t>a </a:t>
            </a:r>
            <a:r>
              <a:rPr dirty="0" sz="1450" spc="-10">
                <a:latin typeface="Times New Roman"/>
                <a:cs typeface="Times New Roman"/>
              </a:rPr>
              <a:t>clerk with </a:t>
            </a:r>
            <a:r>
              <a:rPr dirty="0" sz="1450" spc="-5">
                <a:latin typeface="Times New Roman"/>
                <a:cs typeface="Times New Roman"/>
              </a:rPr>
              <a:t>a  </a:t>
            </a:r>
            <a:r>
              <a:rPr dirty="0" sz="1450" spc="-10">
                <a:latin typeface="Times New Roman"/>
                <a:cs typeface="Times New Roman"/>
              </a:rPr>
              <a:t>cheque for </a:t>
            </a:r>
            <a:r>
              <a:rPr dirty="0" sz="1450" spc="-5">
                <a:latin typeface="Times New Roman"/>
                <a:cs typeface="Times New Roman"/>
              </a:rPr>
              <a:t>a </a:t>
            </a:r>
            <a:r>
              <a:rPr dirty="0" sz="1450" spc="-10">
                <a:latin typeface="Times New Roman"/>
                <a:cs typeface="Times New Roman"/>
              </a:rPr>
              <a:t>hundred, and he’ll draw </a:t>
            </a:r>
            <a:r>
              <a:rPr dirty="0" sz="1450" spc="-5">
                <a:latin typeface="Times New Roman"/>
                <a:cs typeface="Times New Roman"/>
              </a:rPr>
              <a:t>out </a:t>
            </a:r>
            <a:r>
              <a:rPr dirty="0" sz="1450" spc="-10">
                <a:latin typeface="Times New Roman"/>
                <a:cs typeface="Times New Roman"/>
              </a:rPr>
              <a:t>the original sum and return it to the  Anglo-Patagonian, with some sort </a:t>
            </a:r>
            <a:r>
              <a:rPr dirty="0" sz="1450" spc="-5">
                <a:latin typeface="Times New Roman"/>
                <a:cs typeface="Times New Roman"/>
              </a:rPr>
              <a:t>of </a:t>
            </a:r>
            <a:r>
              <a:rPr dirty="0" sz="1450" spc="-10">
                <a:latin typeface="Times New Roman"/>
                <a:cs typeface="Times New Roman"/>
              </a:rPr>
              <a:t>explanation which </a:t>
            </a:r>
            <a:r>
              <a:rPr dirty="0" sz="1450" spc="-5">
                <a:latin typeface="Times New Roman"/>
                <a:cs typeface="Times New Roman"/>
              </a:rPr>
              <a:t>I </a:t>
            </a:r>
            <a:r>
              <a:rPr dirty="0" sz="1450" spc="-10">
                <a:latin typeface="Times New Roman"/>
                <a:cs typeface="Times New Roman"/>
              </a:rPr>
              <a:t>will try to invent for  </a:t>
            </a:r>
            <a:r>
              <a:rPr dirty="0" sz="1450" spc="-5">
                <a:latin typeface="Times New Roman"/>
                <a:cs typeface="Times New Roman"/>
              </a:rPr>
              <a:t>you. </a:t>
            </a:r>
            <a:r>
              <a:rPr dirty="0" sz="1450" spc="-10">
                <a:latin typeface="Times New Roman"/>
                <a:cs typeface="Times New Roman"/>
              </a:rPr>
              <a:t>That will clear </a:t>
            </a:r>
            <a:r>
              <a:rPr dirty="0" sz="1450" spc="-5">
                <a:latin typeface="Times New Roman"/>
                <a:cs typeface="Times New Roman"/>
              </a:rPr>
              <a:t>your </a:t>
            </a:r>
            <a:r>
              <a:rPr dirty="0" sz="1450" spc="-10">
                <a:latin typeface="Times New Roman"/>
                <a:cs typeface="Times New Roman"/>
              </a:rPr>
              <a:t>feet, and as Morris </a:t>
            </a:r>
            <a:r>
              <a:rPr dirty="0" sz="1450" spc="-15">
                <a:latin typeface="Times New Roman"/>
                <a:cs typeface="Times New Roman"/>
              </a:rPr>
              <a:t>can’t </a:t>
            </a:r>
            <a:r>
              <a:rPr dirty="0" sz="1450" spc="-10">
                <a:latin typeface="Times New Roman"/>
                <a:cs typeface="Times New Roman"/>
              </a:rPr>
              <a:t>touch </a:t>
            </a:r>
            <a:r>
              <a:rPr dirty="0" sz="1450" spc="-5">
                <a:latin typeface="Times New Roman"/>
                <a:cs typeface="Times New Roman"/>
              </a:rPr>
              <a:t>a </a:t>
            </a:r>
            <a:r>
              <a:rPr dirty="0" sz="1450" spc="-10">
                <a:latin typeface="Times New Roman"/>
                <a:cs typeface="Times New Roman"/>
              </a:rPr>
              <a:t>penny </a:t>
            </a:r>
            <a:r>
              <a:rPr dirty="0" sz="1450" spc="-5">
                <a:latin typeface="Times New Roman"/>
                <a:cs typeface="Times New Roman"/>
              </a:rPr>
              <a:t>of </a:t>
            </a:r>
            <a:r>
              <a:rPr dirty="0" sz="1450" spc="-10">
                <a:latin typeface="Times New Roman"/>
                <a:cs typeface="Times New Roman"/>
              </a:rPr>
              <a:t>it without  </a:t>
            </a:r>
            <a:r>
              <a:rPr dirty="0" sz="1450" spc="-25">
                <a:latin typeface="Times New Roman"/>
                <a:cs typeface="Times New Roman"/>
              </a:rPr>
              <a:t>forgery, </a:t>
            </a:r>
            <a:r>
              <a:rPr dirty="0" sz="1450" spc="-10">
                <a:latin typeface="Times New Roman"/>
                <a:cs typeface="Times New Roman"/>
              </a:rPr>
              <a:t>it will </a:t>
            </a:r>
            <a:r>
              <a:rPr dirty="0" sz="1450" spc="-5">
                <a:latin typeface="Times New Roman"/>
                <a:cs typeface="Times New Roman"/>
              </a:rPr>
              <a:t>do no </a:t>
            </a:r>
            <a:r>
              <a:rPr dirty="0" sz="1450" spc="-10">
                <a:latin typeface="Times New Roman"/>
                <a:cs typeface="Times New Roman"/>
              </a:rPr>
              <a:t>harm to my little</a:t>
            </a:r>
            <a:r>
              <a:rPr dirty="0" sz="1450" spc="40">
                <a:latin typeface="Times New Roman"/>
                <a:cs typeface="Times New Roman"/>
              </a:rPr>
              <a:t> </a:t>
            </a:r>
            <a:r>
              <a:rPr dirty="0" sz="1450" spc="-10">
                <a:latin typeface="Times New Roman"/>
                <a:cs typeface="Times New Roman"/>
              </a:rPr>
              <a:t>scheme.’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what am </a:t>
            </a:r>
            <a:r>
              <a:rPr dirty="0" sz="1450" spc="-5">
                <a:latin typeface="Times New Roman"/>
                <a:cs typeface="Times New Roman"/>
              </a:rPr>
              <a:t>I </a:t>
            </a:r>
            <a:r>
              <a:rPr dirty="0" sz="1450" spc="-10">
                <a:latin typeface="Times New Roman"/>
                <a:cs typeface="Times New Roman"/>
              </a:rPr>
              <a:t>to do?’ asked Joseph; ‘I cannot live </a:t>
            </a:r>
            <a:r>
              <a:rPr dirty="0" sz="1450" spc="-5">
                <a:latin typeface="Times New Roman"/>
                <a:cs typeface="Times New Roman"/>
              </a:rPr>
              <a:t>upon</a:t>
            </a:r>
            <a:r>
              <a:rPr dirty="0" sz="1450" spc="-40">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11430" indent="255904">
              <a:lnSpc>
                <a:spcPts val="1730"/>
              </a:lnSpc>
              <a:spcBef>
                <a:spcPts val="775"/>
              </a:spcBef>
            </a:pPr>
            <a:r>
              <a:rPr dirty="0" sz="1450" spc="-15">
                <a:latin typeface="Times New Roman"/>
                <a:cs typeface="Times New Roman"/>
              </a:rPr>
              <a:t>‘Don’t </a:t>
            </a:r>
            <a:r>
              <a:rPr dirty="0" sz="1450" spc="-5">
                <a:latin typeface="Times New Roman"/>
                <a:cs typeface="Times New Roman"/>
              </a:rPr>
              <a:t>you </a:t>
            </a:r>
            <a:r>
              <a:rPr dirty="0" sz="1450" spc="-10">
                <a:latin typeface="Times New Roman"/>
                <a:cs typeface="Times New Roman"/>
              </a:rPr>
              <a:t>hear?’ returned Michael. ‘I send </a:t>
            </a:r>
            <a:r>
              <a:rPr dirty="0" sz="1450" spc="-5">
                <a:latin typeface="Times New Roman"/>
                <a:cs typeface="Times New Roman"/>
              </a:rPr>
              <a:t>you a </a:t>
            </a:r>
            <a:r>
              <a:rPr dirty="0" sz="1450" spc="-10">
                <a:latin typeface="Times New Roman"/>
                <a:cs typeface="Times New Roman"/>
              </a:rPr>
              <a:t>cheque for </a:t>
            </a:r>
            <a:r>
              <a:rPr dirty="0" sz="1450" spc="-5">
                <a:latin typeface="Times New Roman"/>
                <a:cs typeface="Times New Roman"/>
              </a:rPr>
              <a:t>a </a:t>
            </a:r>
            <a:r>
              <a:rPr dirty="0" sz="1450" spc="-10">
                <a:latin typeface="Times New Roman"/>
                <a:cs typeface="Times New Roman"/>
              </a:rPr>
              <a:t>hundred;  which leaves </a:t>
            </a:r>
            <a:r>
              <a:rPr dirty="0" sz="1450" spc="-5">
                <a:latin typeface="Times New Roman"/>
                <a:cs typeface="Times New Roman"/>
              </a:rPr>
              <a:t>you </a:t>
            </a:r>
            <a:r>
              <a:rPr dirty="0" sz="1450" spc="-10">
                <a:latin typeface="Times New Roman"/>
                <a:cs typeface="Times New Roman"/>
              </a:rPr>
              <a:t>eighty to </a:t>
            </a:r>
            <a:r>
              <a:rPr dirty="0" sz="1450" spc="-5">
                <a:latin typeface="Times New Roman"/>
                <a:cs typeface="Times New Roman"/>
              </a:rPr>
              <a:t>go </a:t>
            </a:r>
            <a:r>
              <a:rPr dirty="0" sz="1450" spc="-10">
                <a:latin typeface="Times New Roman"/>
                <a:cs typeface="Times New Roman"/>
              </a:rPr>
              <a:t>along </a:t>
            </a:r>
            <a:r>
              <a:rPr dirty="0" sz="1450" spc="-5">
                <a:latin typeface="Times New Roman"/>
                <a:cs typeface="Times New Roman"/>
              </a:rPr>
              <a:t>upon; </a:t>
            </a:r>
            <a:r>
              <a:rPr dirty="0" sz="1450" spc="-10">
                <a:latin typeface="Times New Roman"/>
                <a:cs typeface="Times New Roman"/>
              </a:rPr>
              <a:t>and when </a:t>
            </a:r>
            <a:r>
              <a:rPr dirty="0" sz="1450" spc="-25">
                <a:latin typeface="Times New Roman"/>
                <a:cs typeface="Times New Roman"/>
              </a:rPr>
              <a:t>that’s </a:t>
            </a:r>
            <a:r>
              <a:rPr dirty="0" sz="1450" spc="-10">
                <a:latin typeface="Times New Roman"/>
                <a:cs typeface="Times New Roman"/>
              </a:rPr>
              <a:t>done, apply to me  again.’</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‘I would rather </a:t>
            </a:r>
            <a:r>
              <a:rPr dirty="0" sz="1450" spc="-5">
                <a:latin typeface="Times New Roman"/>
                <a:cs typeface="Times New Roman"/>
              </a:rPr>
              <a:t>not be </a:t>
            </a:r>
            <a:r>
              <a:rPr dirty="0" sz="1450" spc="-10">
                <a:latin typeface="Times New Roman"/>
                <a:cs typeface="Times New Roman"/>
              </a:rPr>
              <a:t>beholden to </a:t>
            </a:r>
            <a:r>
              <a:rPr dirty="0" sz="1450" spc="-5">
                <a:latin typeface="Times New Roman"/>
                <a:cs typeface="Times New Roman"/>
              </a:rPr>
              <a:t>your </a:t>
            </a:r>
            <a:r>
              <a:rPr dirty="0" sz="1450" spc="-10">
                <a:latin typeface="Times New Roman"/>
                <a:cs typeface="Times New Roman"/>
              </a:rPr>
              <a:t>bounty all the same,’ said Joseph,  biting at his white moustache. ‘I would rather live </a:t>
            </a:r>
            <a:r>
              <a:rPr dirty="0" sz="1450" spc="-5">
                <a:latin typeface="Times New Roman"/>
                <a:cs typeface="Times New Roman"/>
              </a:rPr>
              <a:t>on </a:t>
            </a:r>
            <a:r>
              <a:rPr dirty="0" sz="1450" spc="-10">
                <a:latin typeface="Times New Roman"/>
                <a:cs typeface="Times New Roman"/>
              </a:rPr>
              <a:t>my own </a:t>
            </a:r>
            <a:r>
              <a:rPr dirty="0" sz="1450" spc="-25">
                <a:latin typeface="Times New Roman"/>
                <a:cs typeface="Times New Roman"/>
              </a:rPr>
              <a:t>money, </a:t>
            </a: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have it.’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Michael grasped his arm. </a:t>
            </a:r>
            <a:r>
              <a:rPr dirty="0" sz="1450" spc="-20">
                <a:latin typeface="Times New Roman"/>
                <a:cs typeface="Times New Roman"/>
              </a:rPr>
              <a:t>‘Will </a:t>
            </a:r>
            <a:r>
              <a:rPr dirty="0" sz="1450" spc="-10">
                <a:latin typeface="Times New Roman"/>
                <a:cs typeface="Times New Roman"/>
              </a:rPr>
              <a:t>nothing make </a:t>
            </a:r>
            <a:r>
              <a:rPr dirty="0" sz="1450" spc="-5">
                <a:latin typeface="Times New Roman"/>
                <a:cs typeface="Times New Roman"/>
              </a:rPr>
              <a:t>you </a:t>
            </a:r>
            <a:r>
              <a:rPr dirty="0" sz="1450" spc="-10">
                <a:latin typeface="Times New Roman"/>
                <a:cs typeface="Times New Roman"/>
              </a:rPr>
              <a:t>believe,’ </a:t>
            </a:r>
            <a:r>
              <a:rPr dirty="0" sz="1450" spc="-5">
                <a:latin typeface="Times New Roman"/>
                <a:cs typeface="Times New Roman"/>
              </a:rPr>
              <a:t>he </a:t>
            </a:r>
            <a:r>
              <a:rPr dirty="0" sz="1450" spc="-10">
                <a:latin typeface="Times New Roman"/>
                <a:cs typeface="Times New Roman"/>
              </a:rPr>
              <a:t>cried, ‘that </a:t>
            </a:r>
            <a:r>
              <a:rPr dirty="0" sz="1450" spc="-5">
                <a:latin typeface="Times New Roman"/>
                <a:cs typeface="Times New Roman"/>
              </a:rPr>
              <a:t>I  </a:t>
            </a:r>
            <a:r>
              <a:rPr dirty="0" sz="1450" spc="-10">
                <a:latin typeface="Times New Roman"/>
                <a:cs typeface="Times New Roman"/>
              </a:rPr>
              <a:t>am trying to save </a:t>
            </a:r>
            <a:r>
              <a:rPr dirty="0" sz="1450" spc="-5">
                <a:latin typeface="Times New Roman"/>
                <a:cs typeface="Times New Roman"/>
              </a:rPr>
              <a:t>you </a:t>
            </a:r>
            <a:r>
              <a:rPr dirty="0" sz="1450" spc="-10">
                <a:latin typeface="Times New Roman"/>
                <a:cs typeface="Times New Roman"/>
              </a:rPr>
              <a:t>from</a:t>
            </a:r>
            <a:r>
              <a:rPr dirty="0" sz="1450" spc="10">
                <a:latin typeface="Times New Roman"/>
                <a:cs typeface="Times New Roman"/>
              </a:rPr>
              <a:t> </a:t>
            </a:r>
            <a:r>
              <a:rPr dirty="0" sz="1450" spc="-10">
                <a:latin typeface="Times New Roman"/>
                <a:cs typeface="Times New Roman"/>
              </a:rPr>
              <a:t>Dartmoor?’</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His earnestness staggered the old man. ‘I must turn my attention to </a:t>
            </a:r>
            <a:r>
              <a:rPr dirty="0" sz="1450" spc="-25">
                <a:latin typeface="Times New Roman"/>
                <a:cs typeface="Times New Roman"/>
              </a:rPr>
              <a:t>law,’ </a:t>
            </a:r>
            <a:r>
              <a:rPr dirty="0" sz="1450" spc="-5">
                <a:latin typeface="Times New Roman"/>
                <a:cs typeface="Times New Roman"/>
              </a:rPr>
              <a:t>he  </a:t>
            </a:r>
            <a:r>
              <a:rPr dirty="0" sz="1450" spc="-10">
                <a:latin typeface="Times New Roman"/>
                <a:cs typeface="Times New Roman"/>
              </a:rPr>
              <a:t>said; ‘it will </a:t>
            </a:r>
            <a:r>
              <a:rPr dirty="0" sz="1450" spc="-5">
                <a:latin typeface="Times New Roman"/>
                <a:cs typeface="Times New Roman"/>
              </a:rPr>
              <a:t>be a </a:t>
            </a:r>
            <a:r>
              <a:rPr dirty="0" sz="1450" spc="-10">
                <a:latin typeface="Times New Roman"/>
                <a:cs typeface="Times New Roman"/>
              </a:rPr>
              <a:t>new field; for </a:t>
            </a:r>
            <a:r>
              <a:rPr dirty="0" sz="1450" spc="-5">
                <a:latin typeface="Times New Roman"/>
                <a:cs typeface="Times New Roman"/>
              </a:rPr>
              <a:t>though, 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understand its general  principles, </a:t>
            </a:r>
            <a:r>
              <a:rPr dirty="0" sz="1450" spc="-5">
                <a:latin typeface="Times New Roman"/>
                <a:cs typeface="Times New Roman"/>
              </a:rPr>
              <a:t>I </a:t>
            </a:r>
            <a:r>
              <a:rPr dirty="0" sz="1450" spc="-10">
                <a:latin typeface="Times New Roman"/>
                <a:cs typeface="Times New Roman"/>
              </a:rPr>
              <a:t>have never really applied my mind to the details, and this view </a:t>
            </a:r>
            <a:r>
              <a:rPr dirty="0" sz="1450" spc="-5">
                <a:latin typeface="Times New Roman"/>
                <a:cs typeface="Times New Roman"/>
              </a:rPr>
              <a:t>of  </a:t>
            </a:r>
            <a:r>
              <a:rPr dirty="0" sz="1450" spc="-10">
                <a:latin typeface="Times New Roman"/>
                <a:cs typeface="Times New Roman"/>
              </a:rPr>
              <a:t>yours, for example, comes </a:t>
            </a:r>
            <a:r>
              <a:rPr dirty="0" sz="1450" spc="-5">
                <a:latin typeface="Times New Roman"/>
                <a:cs typeface="Times New Roman"/>
              </a:rPr>
              <a:t>on </a:t>
            </a:r>
            <a:r>
              <a:rPr dirty="0" sz="1450" spc="-10">
                <a:latin typeface="Times New Roman"/>
                <a:cs typeface="Times New Roman"/>
              </a:rPr>
              <a:t>me entirely </a:t>
            </a:r>
            <a:r>
              <a:rPr dirty="0" sz="1450" spc="-5">
                <a:latin typeface="Times New Roman"/>
                <a:cs typeface="Times New Roman"/>
              </a:rPr>
              <a:t>by </a:t>
            </a:r>
            <a:r>
              <a:rPr dirty="0" sz="1450" spc="-10">
                <a:latin typeface="Times New Roman"/>
                <a:cs typeface="Times New Roman"/>
              </a:rPr>
              <a:t>surprise. But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right,  and </a:t>
            </a:r>
            <a:r>
              <a:rPr dirty="0" sz="1450" spc="-5">
                <a:latin typeface="Times New Roman"/>
                <a:cs typeface="Times New Roman"/>
              </a:rPr>
              <a:t>of </a:t>
            </a:r>
            <a:r>
              <a:rPr dirty="0" sz="1450" spc="-10">
                <a:latin typeface="Times New Roman"/>
                <a:cs typeface="Times New Roman"/>
              </a:rPr>
              <a:t>course at my time </a:t>
            </a:r>
            <a:r>
              <a:rPr dirty="0" sz="1450" spc="-5">
                <a:latin typeface="Times New Roman"/>
                <a:cs typeface="Times New Roman"/>
              </a:rPr>
              <a:t>of </a:t>
            </a:r>
            <a:r>
              <a:rPr dirty="0" sz="1450" spc="-10">
                <a:latin typeface="Times New Roman"/>
                <a:cs typeface="Times New Roman"/>
              </a:rPr>
              <a:t>life—for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longer young—any really long  term</a:t>
            </a:r>
            <a:r>
              <a:rPr dirty="0" sz="1450" spc="225">
                <a:latin typeface="Times New Roman"/>
                <a:cs typeface="Times New Roman"/>
              </a:rPr>
              <a:t> </a:t>
            </a:r>
            <a:r>
              <a:rPr dirty="0" sz="1450" spc="-5">
                <a:latin typeface="Times New Roman"/>
                <a:cs typeface="Times New Roman"/>
              </a:rPr>
              <a:t>of</a:t>
            </a:r>
            <a:r>
              <a:rPr dirty="0" sz="1450" spc="229">
                <a:latin typeface="Times New Roman"/>
                <a:cs typeface="Times New Roman"/>
              </a:rPr>
              <a:t> </a:t>
            </a:r>
            <a:r>
              <a:rPr dirty="0" sz="1450" spc="-10">
                <a:latin typeface="Times New Roman"/>
                <a:cs typeface="Times New Roman"/>
              </a:rPr>
              <a:t>imprisonment</a:t>
            </a:r>
            <a:r>
              <a:rPr dirty="0" sz="1450" spc="225">
                <a:latin typeface="Times New Roman"/>
                <a:cs typeface="Times New Roman"/>
              </a:rPr>
              <a:t> </a:t>
            </a:r>
            <a:r>
              <a:rPr dirty="0" sz="1450" spc="-10">
                <a:latin typeface="Times New Roman"/>
                <a:cs typeface="Times New Roman"/>
              </a:rPr>
              <a:t>would</a:t>
            </a:r>
            <a:r>
              <a:rPr dirty="0" sz="1450" spc="229">
                <a:latin typeface="Times New Roman"/>
                <a:cs typeface="Times New Roman"/>
              </a:rPr>
              <a:t> </a:t>
            </a:r>
            <a:r>
              <a:rPr dirty="0" sz="1450" spc="-5">
                <a:latin typeface="Times New Roman"/>
                <a:cs typeface="Times New Roman"/>
              </a:rPr>
              <a:t>be</a:t>
            </a:r>
            <a:r>
              <a:rPr dirty="0" sz="1450" spc="229">
                <a:latin typeface="Times New Roman"/>
                <a:cs typeface="Times New Roman"/>
              </a:rPr>
              <a:t> </a:t>
            </a:r>
            <a:r>
              <a:rPr dirty="0" sz="1450" spc="-10">
                <a:latin typeface="Times New Roman"/>
                <a:cs typeface="Times New Roman"/>
              </a:rPr>
              <a:t>highly</a:t>
            </a:r>
            <a:r>
              <a:rPr dirty="0" sz="1450" spc="225">
                <a:latin typeface="Times New Roman"/>
                <a:cs typeface="Times New Roman"/>
              </a:rPr>
              <a:t> </a:t>
            </a:r>
            <a:r>
              <a:rPr dirty="0" sz="1450" spc="-10">
                <a:latin typeface="Times New Roman"/>
                <a:cs typeface="Times New Roman"/>
              </a:rPr>
              <a:t>prejudicial.</a:t>
            </a:r>
            <a:r>
              <a:rPr dirty="0" sz="1450" spc="229">
                <a:latin typeface="Times New Roman"/>
                <a:cs typeface="Times New Roman"/>
              </a:rPr>
              <a:t> </a:t>
            </a:r>
            <a:r>
              <a:rPr dirty="0" sz="1450" spc="-10">
                <a:latin typeface="Times New Roman"/>
                <a:cs typeface="Times New Roman"/>
              </a:rPr>
              <a:t>But,</a:t>
            </a:r>
            <a:r>
              <a:rPr dirty="0" sz="1450" spc="225">
                <a:latin typeface="Times New Roman"/>
                <a:cs typeface="Times New Roman"/>
              </a:rPr>
              <a:t> </a:t>
            </a:r>
            <a:r>
              <a:rPr dirty="0" sz="1450" spc="-10">
                <a:latin typeface="Times New Roman"/>
                <a:cs typeface="Times New Roman"/>
              </a:rPr>
              <a:t>my</a:t>
            </a:r>
            <a:r>
              <a:rPr dirty="0" sz="1450" spc="229">
                <a:latin typeface="Times New Roman"/>
                <a:cs typeface="Times New Roman"/>
              </a:rPr>
              <a:t> </a:t>
            </a:r>
            <a:r>
              <a:rPr dirty="0" sz="1450" spc="-10">
                <a:latin typeface="Times New Roman"/>
                <a:cs typeface="Times New Roman"/>
              </a:rPr>
              <a:t>dear</a:t>
            </a:r>
            <a:r>
              <a:rPr dirty="0" sz="1450" spc="229">
                <a:latin typeface="Times New Roman"/>
                <a:cs typeface="Times New Roman"/>
              </a:rPr>
              <a:t> </a:t>
            </a:r>
            <a:r>
              <a:rPr dirty="0" sz="1450" spc="-20">
                <a:latin typeface="Times New Roman"/>
                <a:cs typeface="Times New Roman"/>
              </a:rPr>
              <a:t>nephew,</a:t>
            </a:r>
            <a:r>
              <a:rPr dirty="0" sz="1450" spc="22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9546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claim </a:t>
            </a:r>
            <a:r>
              <a:rPr dirty="0" sz="1450" spc="-5">
                <a:latin typeface="Times New Roman"/>
                <a:cs typeface="Times New Roman"/>
              </a:rPr>
              <a:t>on you; 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call to support</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160" indent="255904">
              <a:lnSpc>
                <a:spcPts val="1730"/>
              </a:lnSpc>
              <a:spcBef>
                <a:spcPts val="865"/>
              </a:spcBef>
            </a:pPr>
            <a:r>
              <a:rPr dirty="0" sz="1450" spc="-20">
                <a:latin typeface="Times New Roman"/>
                <a:cs typeface="Times New Roman"/>
              </a:rPr>
              <a:t>‘That’s </a:t>
            </a:r>
            <a:r>
              <a:rPr dirty="0" sz="1450" spc="-10">
                <a:latin typeface="Times New Roman"/>
                <a:cs typeface="Times New Roman"/>
              </a:rPr>
              <a:t>all right,’ said Michael; ‘I’ll probably get it </a:t>
            </a:r>
            <a:r>
              <a:rPr dirty="0" sz="1450" spc="-5">
                <a:latin typeface="Times New Roman"/>
                <a:cs typeface="Times New Roman"/>
              </a:rPr>
              <a:t>out of </a:t>
            </a:r>
            <a:r>
              <a:rPr dirty="0" sz="1450" spc="-10">
                <a:latin typeface="Times New Roman"/>
                <a:cs typeface="Times New Roman"/>
              </a:rPr>
              <a:t>the leather  business.’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And having taken down the old </a:t>
            </a:r>
            <a:r>
              <a:rPr dirty="0" sz="1450" spc="-15">
                <a:latin typeface="Times New Roman"/>
                <a:cs typeface="Times New Roman"/>
              </a:rPr>
              <a:t>gentleman’s </a:t>
            </a:r>
            <a:r>
              <a:rPr dirty="0" sz="1450" spc="-10">
                <a:latin typeface="Times New Roman"/>
                <a:cs typeface="Times New Roman"/>
              </a:rPr>
              <a:t>address, Michael left him at  the corner </a:t>
            </a:r>
            <a:r>
              <a:rPr dirty="0" sz="1450" spc="-5">
                <a:latin typeface="Times New Roman"/>
                <a:cs typeface="Times New Roman"/>
              </a:rPr>
              <a:t>of a</a:t>
            </a:r>
            <a:r>
              <a:rPr dirty="0" sz="145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wonderful old muddler!’ </a:t>
            </a:r>
            <a:r>
              <a:rPr dirty="0" sz="1450" spc="-5">
                <a:latin typeface="Times New Roman"/>
                <a:cs typeface="Times New Roman"/>
              </a:rPr>
              <a:t>he </a:t>
            </a:r>
            <a:r>
              <a:rPr dirty="0" sz="1450" spc="-10">
                <a:latin typeface="Times New Roman"/>
                <a:cs typeface="Times New Roman"/>
              </a:rPr>
              <a:t>reflected, ‘and what </a:t>
            </a:r>
            <a:r>
              <a:rPr dirty="0" sz="1450" spc="-5">
                <a:latin typeface="Times New Roman"/>
                <a:cs typeface="Times New Roman"/>
              </a:rPr>
              <a:t>a </a:t>
            </a:r>
            <a:r>
              <a:rPr dirty="0" sz="1450" spc="-10">
                <a:latin typeface="Times New Roman"/>
                <a:cs typeface="Times New Roman"/>
              </a:rPr>
              <a:t>singular thing is  life! </a:t>
            </a:r>
            <a:r>
              <a:rPr dirty="0" sz="1450" spc="-5">
                <a:latin typeface="Times New Roman"/>
                <a:cs typeface="Times New Roman"/>
              </a:rPr>
              <a:t>I </a:t>
            </a:r>
            <a:r>
              <a:rPr dirty="0" sz="1450" spc="-10">
                <a:latin typeface="Times New Roman"/>
                <a:cs typeface="Times New Roman"/>
              </a:rPr>
              <a:t>seem to </a:t>
            </a:r>
            <a:r>
              <a:rPr dirty="0" sz="1450" spc="-5">
                <a:latin typeface="Times New Roman"/>
                <a:cs typeface="Times New Roman"/>
              </a:rPr>
              <a:t>be </a:t>
            </a:r>
            <a:r>
              <a:rPr dirty="0" sz="1450" spc="-10">
                <a:latin typeface="Times New Roman"/>
                <a:cs typeface="Times New Roman"/>
              </a:rPr>
              <a:t>condemned to </a:t>
            </a:r>
            <a:r>
              <a:rPr dirty="0" sz="1450" spc="-5">
                <a:latin typeface="Times New Roman"/>
                <a:cs typeface="Times New Roman"/>
              </a:rPr>
              <a:t>be </a:t>
            </a:r>
            <a:r>
              <a:rPr dirty="0" sz="1450" spc="-10">
                <a:latin typeface="Times New Roman"/>
                <a:cs typeface="Times New Roman"/>
              </a:rPr>
              <a:t>the instrument </a:t>
            </a:r>
            <a:r>
              <a:rPr dirty="0" sz="1450" spc="-5">
                <a:latin typeface="Times New Roman"/>
                <a:cs typeface="Times New Roman"/>
              </a:rPr>
              <a:t>of </a:t>
            </a:r>
            <a:r>
              <a:rPr dirty="0" sz="1450" spc="-10">
                <a:latin typeface="Times New Roman"/>
                <a:cs typeface="Times New Roman"/>
              </a:rPr>
              <a:t>Providence. Let me see;  what have </a:t>
            </a:r>
            <a:r>
              <a:rPr dirty="0" sz="1450" spc="-5">
                <a:latin typeface="Times New Roman"/>
                <a:cs typeface="Times New Roman"/>
              </a:rPr>
              <a:t>I done </a:t>
            </a:r>
            <a:r>
              <a:rPr dirty="0" sz="1450" spc="-10">
                <a:latin typeface="Times New Roman"/>
                <a:cs typeface="Times New Roman"/>
              </a:rPr>
              <a:t>today? Disposed </a:t>
            </a:r>
            <a:r>
              <a:rPr dirty="0" sz="1450" spc="-5">
                <a:latin typeface="Times New Roman"/>
                <a:cs typeface="Times New Roman"/>
              </a:rPr>
              <a:t>of a </a:t>
            </a:r>
            <a:r>
              <a:rPr dirty="0" sz="1450" spc="-10">
                <a:latin typeface="Times New Roman"/>
                <a:cs typeface="Times New Roman"/>
              </a:rPr>
              <a:t>dead </a:t>
            </a:r>
            <a:r>
              <a:rPr dirty="0" sz="1450" spc="-25">
                <a:latin typeface="Times New Roman"/>
                <a:cs typeface="Times New Roman"/>
              </a:rPr>
              <a:t>body, </a:t>
            </a:r>
            <a:r>
              <a:rPr dirty="0" sz="1450" spc="-10">
                <a:latin typeface="Times New Roman"/>
                <a:cs typeface="Times New Roman"/>
              </a:rPr>
              <a:t>saved Pitman, saved my  Uncle Joseph, brightened </a:t>
            </a:r>
            <a:r>
              <a:rPr dirty="0" sz="1450" spc="-5">
                <a:latin typeface="Times New Roman"/>
                <a:cs typeface="Times New Roman"/>
              </a:rPr>
              <a:t>up </a:t>
            </a:r>
            <a:r>
              <a:rPr dirty="0" sz="1450" spc="-10">
                <a:latin typeface="Times New Roman"/>
                <a:cs typeface="Times New Roman"/>
              </a:rPr>
              <a:t>Forsyth, and drunk </a:t>
            </a:r>
            <a:r>
              <a:rPr dirty="0" sz="1450" spc="-5">
                <a:latin typeface="Times New Roman"/>
                <a:cs typeface="Times New Roman"/>
              </a:rPr>
              <a:t>a </a:t>
            </a:r>
            <a:r>
              <a:rPr dirty="0" sz="1450" spc="-10">
                <a:latin typeface="Times New Roman"/>
                <a:cs typeface="Times New Roman"/>
              </a:rPr>
              <a:t>devil </a:t>
            </a:r>
            <a:r>
              <a:rPr dirty="0" sz="1450" spc="-5">
                <a:latin typeface="Times New Roman"/>
                <a:cs typeface="Times New Roman"/>
              </a:rPr>
              <a:t>of a lot of </a:t>
            </a:r>
            <a:r>
              <a:rPr dirty="0" sz="1450" spc="-10">
                <a:latin typeface="Times New Roman"/>
                <a:cs typeface="Times New Roman"/>
              </a:rPr>
              <a:t>most  indifferent </a:t>
            </a:r>
            <a:r>
              <a:rPr dirty="0" sz="1450" spc="-20">
                <a:latin typeface="Times New Roman"/>
                <a:cs typeface="Times New Roman"/>
              </a:rPr>
              <a:t>liquor.</a:t>
            </a:r>
            <a:r>
              <a:rPr dirty="0" sz="1450" spc="320">
                <a:latin typeface="Times New Roman"/>
                <a:cs typeface="Times New Roman"/>
              </a:rPr>
              <a:t> </a:t>
            </a:r>
            <a:r>
              <a:rPr dirty="0" sz="1450" spc="-25">
                <a:latin typeface="Times New Roman"/>
                <a:cs typeface="Times New Roman"/>
              </a:rPr>
              <a:t>Let’s </a:t>
            </a:r>
            <a:r>
              <a:rPr dirty="0" sz="1450" spc="-10">
                <a:latin typeface="Times New Roman"/>
                <a:cs typeface="Times New Roman"/>
              </a:rPr>
              <a:t>top </a:t>
            </a:r>
            <a:r>
              <a:rPr dirty="0" sz="1450" spc="-15">
                <a:latin typeface="Times New Roman"/>
                <a:cs typeface="Times New Roman"/>
              </a:rPr>
              <a:t>off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visit to my cousins, and </a:t>
            </a:r>
            <a:r>
              <a:rPr dirty="0" sz="1450" spc="-5">
                <a:latin typeface="Times New Roman"/>
                <a:cs typeface="Times New Roman"/>
              </a:rPr>
              <a:t>be </a:t>
            </a:r>
            <a:r>
              <a:rPr dirty="0" sz="1450" spc="-10">
                <a:latin typeface="Times New Roman"/>
                <a:cs typeface="Times New Roman"/>
              </a:rPr>
              <a:t>the  instrument </a:t>
            </a:r>
            <a:r>
              <a:rPr dirty="0" sz="1450" spc="-5">
                <a:latin typeface="Times New Roman"/>
                <a:cs typeface="Times New Roman"/>
              </a:rPr>
              <a:t>of </a:t>
            </a:r>
            <a:r>
              <a:rPr dirty="0" sz="1450" spc="-10">
                <a:latin typeface="Times New Roman"/>
                <a:cs typeface="Times New Roman"/>
              </a:rPr>
              <a:t>Providence in earnest. </a:t>
            </a:r>
            <a:r>
              <a:rPr dirty="0" sz="1450" spc="-20">
                <a:latin typeface="Times New Roman"/>
                <a:cs typeface="Times New Roman"/>
              </a:rPr>
              <a:t>Tomorrow </a:t>
            </a:r>
            <a:r>
              <a:rPr dirty="0" sz="1450" spc="-5">
                <a:latin typeface="Times New Roman"/>
                <a:cs typeface="Times New Roman"/>
              </a:rPr>
              <a:t>I </a:t>
            </a:r>
            <a:r>
              <a:rPr dirty="0" sz="1450" spc="-10">
                <a:latin typeface="Times New Roman"/>
                <a:cs typeface="Times New Roman"/>
              </a:rPr>
              <a:t>can turn my attention to  leather; tonight I’ll just make it lively for ‘em in </a:t>
            </a:r>
            <a:r>
              <a:rPr dirty="0" sz="1450" spc="-5">
                <a:latin typeface="Times New Roman"/>
                <a:cs typeface="Times New Roman"/>
              </a:rPr>
              <a:t>a </a:t>
            </a:r>
            <a:r>
              <a:rPr dirty="0" sz="1450" spc="-10">
                <a:latin typeface="Times New Roman"/>
                <a:cs typeface="Times New Roman"/>
              </a:rPr>
              <a:t>friendly</a:t>
            </a:r>
            <a:r>
              <a:rPr dirty="0" sz="1450" spc="80">
                <a:latin typeface="Times New Roman"/>
                <a:cs typeface="Times New Roman"/>
              </a:rPr>
              <a:t> </a:t>
            </a:r>
            <a:r>
              <a:rPr dirty="0" sz="1450" spc="-10">
                <a:latin typeface="Times New Roman"/>
                <a:cs typeface="Times New Roman"/>
              </a:rPr>
              <a:t>spirit.’</a:t>
            </a:r>
            <a:endParaRPr sz="1450">
              <a:latin typeface="Times New Roman"/>
              <a:cs typeface="Times New Roman"/>
            </a:endParaRPr>
          </a:p>
          <a:p>
            <a:pPr algn="just" marL="12700" marR="10160" indent="255904">
              <a:lnSpc>
                <a:spcPts val="1730"/>
              </a:lnSpc>
              <a:spcBef>
                <a:spcPts val="780"/>
              </a:spcBef>
            </a:pP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20">
                <a:latin typeface="Times New Roman"/>
                <a:cs typeface="Times New Roman"/>
              </a:rPr>
              <a:t>later, </a:t>
            </a:r>
            <a:r>
              <a:rPr dirty="0" sz="1450" spc="-10">
                <a:latin typeface="Times New Roman"/>
                <a:cs typeface="Times New Roman"/>
              </a:rPr>
              <a:t>as the clocks were striking eleven, the  instrument </a:t>
            </a:r>
            <a:r>
              <a:rPr dirty="0" sz="1450" spc="-5">
                <a:latin typeface="Times New Roman"/>
                <a:cs typeface="Times New Roman"/>
              </a:rPr>
              <a:t>of </a:t>
            </a:r>
            <a:r>
              <a:rPr dirty="0" sz="1450" spc="-10">
                <a:latin typeface="Times New Roman"/>
                <a:cs typeface="Times New Roman"/>
              </a:rPr>
              <a:t>Providence descended from </a:t>
            </a:r>
            <a:r>
              <a:rPr dirty="0" sz="1450" spc="-5">
                <a:latin typeface="Times New Roman"/>
                <a:cs typeface="Times New Roman"/>
              </a:rPr>
              <a:t>a </a:t>
            </a:r>
            <a:r>
              <a:rPr dirty="0" sz="1450" spc="-10">
                <a:latin typeface="Times New Roman"/>
                <a:cs typeface="Times New Roman"/>
              </a:rPr>
              <a:t>hansom, and, bidding the driver  wait, rapped at the </a:t>
            </a:r>
            <a:r>
              <a:rPr dirty="0" sz="1450" spc="-5">
                <a:latin typeface="Times New Roman"/>
                <a:cs typeface="Times New Roman"/>
              </a:rPr>
              <a:t>door of </a:t>
            </a:r>
            <a:r>
              <a:rPr dirty="0" sz="1450" spc="-10">
                <a:latin typeface="Times New Roman"/>
                <a:cs typeface="Times New Roman"/>
              </a:rPr>
              <a:t>No. </a:t>
            </a:r>
            <a:r>
              <a:rPr dirty="0" sz="1450" spc="-5">
                <a:latin typeface="Times New Roman"/>
                <a:cs typeface="Times New Roman"/>
              </a:rPr>
              <a:t>16 </a:t>
            </a:r>
            <a:r>
              <a:rPr dirty="0" sz="1450" spc="-10">
                <a:latin typeface="Times New Roman"/>
                <a:cs typeface="Times New Roman"/>
              </a:rPr>
              <a:t>John</a:t>
            </a:r>
            <a:r>
              <a:rPr dirty="0" sz="1450" spc="2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 was promptly opened </a:t>
            </a:r>
            <a:r>
              <a:rPr dirty="0" sz="1450" spc="-5">
                <a:latin typeface="Times New Roman"/>
                <a:cs typeface="Times New Roman"/>
              </a:rPr>
              <a:t>by</a:t>
            </a:r>
            <a:r>
              <a:rPr dirty="0" sz="1450" spc="1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1430" indent="255904">
              <a:lnSpc>
                <a:spcPts val="1730"/>
              </a:lnSpc>
              <a:spcBef>
                <a:spcPts val="850"/>
              </a:spcBef>
            </a:pPr>
            <a:r>
              <a:rPr dirty="0" sz="1450" spc="-10">
                <a:latin typeface="Times New Roman"/>
                <a:cs typeface="Times New Roman"/>
              </a:rPr>
              <a:t>‘O, </a:t>
            </a:r>
            <a:r>
              <a:rPr dirty="0" sz="1450" spc="-30">
                <a:latin typeface="Times New Roman"/>
                <a:cs typeface="Times New Roman"/>
              </a:rPr>
              <a:t>it’s </a:t>
            </a:r>
            <a:r>
              <a:rPr dirty="0" sz="1450" spc="-5">
                <a:latin typeface="Times New Roman"/>
                <a:cs typeface="Times New Roman"/>
              </a:rPr>
              <a:t>you, </a:t>
            </a:r>
            <a:r>
              <a:rPr dirty="0" sz="1450" spc="-10">
                <a:latin typeface="Times New Roman"/>
                <a:cs typeface="Times New Roman"/>
              </a:rPr>
              <a:t>Michael,’ </a:t>
            </a:r>
            <a:r>
              <a:rPr dirty="0" sz="1450" spc="-5">
                <a:latin typeface="Times New Roman"/>
                <a:cs typeface="Times New Roman"/>
              </a:rPr>
              <a:t>he </a:t>
            </a:r>
            <a:r>
              <a:rPr dirty="0" sz="1450" spc="-10">
                <a:latin typeface="Times New Roman"/>
                <a:cs typeface="Times New Roman"/>
              </a:rPr>
              <a:t>said, carefully blocking </a:t>
            </a:r>
            <a:r>
              <a:rPr dirty="0" sz="1450" spc="-5">
                <a:latin typeface="Times New Roman"/>
                <a:cs typeface="Times New Roman"/>
              </a:rPr>
              <a:t>up </a:t>
            </a:r>
            <a:r>
              <a:rPr dirty="0" sz="1450" spc="-10">
                <a:latin typeface="Times New Roman"/>
                <a:cs typeface="Times New Roman"/>
              </a:rPr>
              <a:t>the narrow opening:  </a:t>
            </a:r>
            <a:r>
              <a:rPr dirty="0" sz="1450" spc="-25">
                <a:latin typeface="Times New Roman"/>
                <a:cs typeface="Times New Roman"/>
              </a:rPr>
              <a:t>‘it’s </a:t>
            </a:r>
            <a:r>
              <a:rPr dirty="0" sz="1450" spc="-10">
                <a:latin typeface="Times New Roman"/>
                <a:cs typeface="Times New Roman"/>
              </a:rPr>
              <a:t>very</a:t>
            </a:r>
            <a:r>
              <a:rPr dirty="0" sz="1450" spc="10">
                <a:latin typeface="Times New Roman"/>
                <a:cs typeface="Times New Roman"/>
              </a:rPr>
              <a:t> </a:t>
            </a:r>
            <a:r>
              <a:rPr dirty="0" sz="1450" spc="-10">
                <a:latin typeface="Times New Roman"/>
                <a:cs typeface="Times New Roman"/>
              </a:rPr>
              <a:t>late.’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Michael without </a:t>
            </a:r>
            <a:r>
              <a:rPr dirty="0" sz="1450" spc="-5">
                <a:latin typeface="Times New Roman"/>
                <a:cs typeface="Times New Roman"/>
              </a:rPr>
              <a:t>a </a:t>
            </a:r>
            <a:r>
              <a:rPr dirty="0" sz="1450" spc="-10">
                <a:latin typeface="Times New Roman"/>
                <a:cs typeface="Times New Roman"/>
              </a:rPr>
              <a:t>word reached forth, grasped Morris warmly </a:t>
            </a:r>
            <a:r>
              <a:rPr dirty="0" sz="1450" spc="-5">
                <a:latin typeface="Times New Roman"/>
                <a:cs typeface="Times New Roman"/>
              </a:rPr>
              <a:t>by </a:t>
            </a:r>
            <a:r>
              <a:rPr dirty="0" sz="1450" spc="-10">
                <a:latin typeface="Times New Roman"/>
                <a:cs typeface="Times New Roman"/>
              </a:rPr>
              <a:t>the hand,  and gave it so extreme </a:t>
            </a:r>
            <a:r>
              <a:rPr dirty="0" sz="1450" spc="-5">
                <a:latin typeface="Times New Roman"/>
                <a:cs typeface="Times New Roman"/>
              </a:rPr>
              <a:t>a </a:t>
            </a:r>
            <a:r>
              <a:rPr dirty="0" sz="1450" spc="-10">
                <a:latin typeface="Times New Roman"/>
                <a:cs typeface="Times New Roman"/>
              </a:rPr>
              <a:t>squeeze that the sullen householder fell back.  Profiting </a:t>
            </a:r>
            <a:r>
              <a:rPr dirty="0" sz="1450" spc="-5">
                <a:latin typeface="Times New Roman"/>
                <a:cs typeface="Times New Roman"/>
              </a:rPr>
              <a:t>by </a:t>
            </a:r>
            <a:r>
              <a:rPr dirty="0" sz="1450" spc="-10">
                <a:latin typeface="Times New Roman"/>
                <a:cs typeface="Times New Roman"/>
              </a:rPr>
              <a:t>this movement, the lawyer obtained </a:t>
            </a:r>
            <a:r>
              <a:rPr dirty="0" sz="1450" spc="-5">
                <a:latin typeface="Times New Roman"/>
                <a:cs typeface="Times New Roman"/>
              </a:rPr>
              <a:t>a </a:t>
            </a:r>
            <a:r>
              <a:rPr dirty="0" sz="1450" spc="-10">
                <a:latin typeface="Times New Roman"/>
                <a:cs typeface="Times New Roman"/>
              </a:rPr>
              <a:t>footing in the lobby and  marched into the dining-room, with Morris at his</a:t>
            </a:r>
            <a:r>
              <a:rPr dirty="0" sz="1450" spc="35">
                <a:latin typeface="Times New Roman"/>
                <a:cs typeface="Times New Roman"/>
              </a:rPr>
              <a:t> </a:t>
            </a:r>
            <a:r>
              <a:rPr dirty="0" sz="1450" spc="-10">
                <a:latin typeface="Times New Roman"/>
                <a:cs typeface="Times New Roman"/>
              </a:rPr>
              <a:t>heels.</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‘Where’s </a:t>
            </a:r>
            <a:r>
              <a:rPr dirty="0" sz="1450" spc="-10">
                <a:latin typeface="Times New Roman"/>
                <a:cs typeface="Times New Roman"/>
              </a:rPr>
              <a:t>my Uncle Joseph?’ demanded Michael, sitting down in the most  comfortable </a:t>
            </a:r>
            <a:r>
              <a:rPr dirty="0" sz="1450" spc="-25">
                <a:latin typeface="Times New Roman"/>
                <a:cs typeface="Times New Roman"/>
              </a:rPr>
              <a:t>chair.</a:t>
            </a:r>
            <a:endParaRPr sz="1450">
              <a:latin typeface="Times New Roman"/>
              <a:cs typeface="Times New Roman"/>
            </a:endParaRPr>
          </a:p>
          <a:p>
            <a:pPr algn="just" marL="12700" marR="12065" indent="255904">
              <a:lnSpc>
                <a:spcPts val="1730"/>
              </a:lnSpc>
              <a:spcBef>
                <a:spcPts val="790"/>
              </a:spcBef>
            </a:pPr>
            <a:r>
              <a:rPr dirty="0" sz="1450" spc="-25">
                <a:latin typeface="Times New Roman"/>
                <a:cs typeface="Times New Roman"/>
              </a:rPr>
              <a:t>‘He’s </a:t>
            </a:r>
            <a:r>
              <a:rPr dirty="0" sz="1450" spc="-5">
                <a:latin typeface="Times New Roman"/>
                <a:cs typeface="Times New Roman"/>
              </a:rPr>
              <a:t>not </a:t>
            </a:r>
            <a:r>
              <a:rPr dirty="0" sz="1450" spc="-10">
                <a:latin typeface="Times New Roman"/>
                <a:cs typeface="Times New Roman"/>
              </a:rPr>
              <a:t>been very well </a:t>
            </a:r>
            <a:r>
              <a:rPr dirty="0" sz="1450" spc="-20">
                <a:latin typeface="Times New Roman"/>
                <a:cs typeface="Times New Roman"/>
              </a:rPr>
              <a:t>lately,’</a:t>
            </a:r>
            <a:r>
              <a:rPr dirty="0" sz="1450" spc="320">
                <a:latin typeface="Times New Roman"/>
                <a:cs typeface="Times New Roman"/>
              </a:rPr>
              <a:t> </a:t>
            </a:r>
            <a:r>
              <a:rPr dirty="0" sz="1450" spc="-10">
                <a:latin typeface="Times New Roman"/>
                <a:cs typeface="Times New Roman"/>
              </a:rPr>
              <a:t>replied Morris; </a:t>
            </a:r>
            <a:r>
              <a:rPr dirty="0" sz="1450" spc="-25">
                <a:latin typeface="Times New Roman"/>
                <a:cs typeface="Times New Roman"/>
              </a:rPr>
              <a:t>‘he’s </a:t>
            </a:r>
            <a:r>
              <a:rPr dirty="0" sz="1450" spc="-10">
                <a:latin typeface="Times New Roman"/>
                <a:cs typeface="Times New Roman"/>
              </a:rPr>
              <a:t>staying at  Browndean; John is nursing him; and </a:t>
            </a:r>
            <a:r>
              <a:rPr dirty="0" sz="1450" spc="-5">
                <a:latin typeface="Times New Roman"/>
                <a:cs typeface="Times New Roman"/>
              </a:rPr>
              <a:t>I </a:t>
            </a:r>
            <a:r>
              <a:rPr dirty="0" sz="1450" spc="-10">
                <a:latin typeface="Times New Roman"/>
                <a:cs typeface="Times New Roman"/>
              </a:rPr>
              <a:t>am alone, as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13970" indent="255904">
              <a:lnSpc>
                <a:spcPts val="1730"/>
              </a:lnSpc>
              <a:spcBef>
                <a:spcPts val="790"/>
              </a:spcBef>
            </a:pPr>
            <a:r>
              <a:rPr dirty="0" sz="1450" spc="-10">
                <a:latin typeface="Times New Roman"/>
                <a:cs typeface="Times New Roman"/>
              </a:rPr>
              <a:t>Michael smiled to himself. ‘I want to see him </a:t>
            </a:r>
            <a:r>
              <a:rPr dirty="0" sz="1450" spc="-5">
                <a:latin typeface="Times New Roman"/>
                <a:cs typeface="Times New Roman"/>
              </a:rPr>
              <a:t>on </a:t>
            </a:r>
            <a:r>
              <a:rPr dirty="0" sz="1450" spc="-10">
                <a:latin typeface="Times New Roman"/>
                <a:cs typeface="Times New Roman"/>
              </a:rPr>
              <a:t>particular business,’ </a:t>
            </a:r>
            <a:r>
              <a:rPr dirty="0" sz="1450" spc="-5">
                <a:latin typeface="Times New Roman"/>
                <a:cs typeface="Times New Roman"/>
              </a:rPr>
              <a:t>he  </a:t>
            </a:r>
            <a:r>
              <a:rPr dirty="0" sz="1450" spc="-10">
                <a:latin typeface="Times New Roman"/>
                <a:cs typeface="Times New Roman"/>
              </a:rPr>
              <a:t>said.</a:t>
            </a:r>
            <a:endParaRPr sz="1450">
              <a:latin typeface="Times New Roman"/>
              <a:cs typeface="Times New Roman"/>
            </a:endParaRPr>
          </a:p>
          <a:p>
            <a:pPr algn="just" marL="12700" marR="10160" indent="255904">
              <a:lnSpc>
                <a:spcPts val="1730"/>
              </a:lnSpc>
              <a:spcBef>
                <a:spcPts val="715"/>
              </a:spcBef>
            </a:pPr>
            <a:r>
              <a:rPr dirty="0" sz="1450" spc="-45">
                <a:latin typeface="Times New Roman"/>
                <a:cs typeface="Times New Roman"/>
              </a:rPr>
              <a:t>‘You </a:t>
            </a:r>
            <a:r>
              <a:rPr dirty="0" sz="1450" spc="-15">
                <a:latin typeface="Times New Roman"/>
                <a:cs typeface="Times New Roman"/>
              </a:rPr>
              <a:t>can’t </a:t>
            </a:r>
            <a:r>
              <a:rPr dirty="0" sz="1450" spc="-10">
                <a:latin typeface="Times New Roman"/>
                <a:cs typeface="Times New Roman"/>
              </a:rPr>
              <a:t>expect to see my uncle when </a:t>
            </a:r>
            <a:r>
              <a:rPr dirty="0" sz="1450" spc="-5">
                <a:latin typeface="Times New Roman"/>
                <a:cs typeface="Times New Roman"/>
              </a:rPr>
              <a:t>you </a:t>
            </a:r>
            <a:r>
              <a:rPr dirty="0" sz="1450" spc="-15">
                <a:latin typeface="Times New Roman"/>
                <a:cs typeface="Times New Roman"/>
              </a:rPr>
              <a:t>won’t </a:t>
            </a:r>
            <a:r>
              <a:rPr dirty="0" sz="1450" spc="-10">
                <a:latin typeface="Times New Roman"/>
                <a:cs typeface="Times New Roman"/>
              </a:rPr>
              <a:t>let me see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returned Morris.</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‘Fiddlestick,’ said Michael. ‘My father is my father; </a:t>
            </a:r>
            <a:r>
              <a:rPr dirty="0" sz="1450" spc="-5">
                <a:latin typeface="Times New Roman"/>
                <a:cs typeface="Times New Roman"/>
              </a:rPr>
              <a:t>but </a:t>
            </a:r>
            <a:r>
              <a:rPr dirty="0" sz="1450" spc="-10">
                <a:latin typeface="Times New Roman"/>
                <a:cs typeface="Times New Roman"/>
              </a:rPr>
              <a:t>Joseph is just as  much my uncle as </a:t>
            </a:r>
            <a:r>
              <a:rPr dirty="0" sz="1450" spc="-30">
                <a:latin typeface="Times New Roman"/>
                <a:cs typeface="Times New Roman"/>
              </a:rPr>
              <a:t>he’s </a:t>
            </a:r>
            <a:r>
              <a:rPr dirty="0" sz="1450" spc="-10">
                <a:latin typeface="Times New Roman"/>
                <a:cs typeface="Times New Roman"/>
              </a:rPr>
              <a:t>yours; and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right to sequestrate his</a:t>
            </a:r>
            <a:r>
              <a:rPr dirty="0" sz="1450" spc="180">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‘I </a:t>
            </a:r>
            <a:r>
              <a:rPr dirty="0" sz="1450" spc="-5">
                <a:latin typeface="Times New Roman"/>
                <a:cs typeface="Times New Roman"/>
              </a:rPr>
              <a:t>do no </a:t>
            </a:r>
            <a:r>
              <a:rPr dirty="0" sz="1450" spc="-10">
                <a:latin typeface="Times New Roman"/>
                <a:cs typeface="Times New Roman"/>
              </a:rPr>
              <a:t>such </a:t>
            </a:r>
            <a:r>
              <a:rPr dirty="0" sz="1450" spc="-5">
                <a:latin typeface="Times New Roman"/>
                <a:cs typeface="Times New Roman"/>
              </a:rPr>
              <a:t>thing,’ </a:t>
            </a:r>
            <a:r>
              <a:rPr dirty="0" sz="1450" spc="-10">
                <a:latin typeface="Times New Roman"/>
                <a:cs typeface="Times New Roman"/>
              </a:rPr>
              <a:t>said Morris </a:t>
            </a:r>
            <a:r>
              <a:rPr dirty="0" sz="1450" spc="-20">
                <a:latin typeface="Times New Roman"/>
                <a:cs typeface="Times New Roman"/>
              </a:rPr>
              <a:t>doggedly.</a:t>
            </a:r>
            <a:r>
              <a:rPr dirty="0" sz="1450" spc="320">
                <a:latin typeface="Times New Roman"/>
                <a:cs typeface="Times New Roman"/>
              </a:rPr>
              <a:t> </a:t>
            </a:r>
            <a:r>
              <a:rPr dirty="0" sz="1450" spc="-10">
                <a:latin typeface="Times New Roman"/>
                <a:cs typeface="Times New Roman"/>
              </a:rPr>
              <a:t>‘He is </a:t>
            </a:r>
            <a:r>
              <a:rPr dirty="0" sz="1450" spc="-5">
                <a:latin typeface="Times New Roman"/>
                <a:cs typeface="Times New Roman"/>
              </a:rPr>
              <a:t>not </a:t>
            </a:r>
            <a:r>
              <a:rPr dirty="0" sz="1450" spc="-10">
                <a:latin typeface="Times New Roman"/>
                <a:cs typeface="Times New Roman"/>
              </a:rPr>
              <a:t>well, </a:t>
            </a:r>
            <a:r>
              <a:rPr dirty="0" sz="1450" spc="-5">
                <a:latin typeface="Times New Roman"/>
                <a:cs typeface="Times New Roman"/>
              </a:rPr>
              <a:t>he </a:t>
            </a:r>
            <a:r>
              <a:rPr dirty="0" sz="1450" spc="-10">
                <a:latin typeface="Times New Roman"/>
                <a:cs typeface="Times New Roman"/>
              </a:rPr>
              <a:t>is  dangerously ill and </a:t>
            </a:r>
            <a:r>
              <a:rPr dirty="0" sz="1450" spc="-5">
                <a:latin typeface="Times New Roman"/>
                <a:cs typeface="Times New Roman"/>
              </a:rPr>
              <a:t>nobody </a:t>
            </a:r>
            <a:r>
              <a:rPr dirty="0" sz="1450" spc="-10">
                <a:latin typeface="Times New Roman"/>
                <a:cs typeface="Times New Roman"/>
              </a:rPr>
              <a:t>can see</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3335" indent="255904">
              <a:lnSpc>
                <a:spcPts val="1730"/>
              </a:lnSpc>
              <a:spcBef>
                <a:spcPts val="715"/>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then,’ said Michael. ‘I’ll make </a:t>
            </a:r>
            <a:r>
              <a:rPr dirty="0" sz="1450" spc="-5">
                <a:latin typeface="Times New Roman"/>
                <a:cs typeface="Times New Roman"/>
              </a:rPr>
              <a:t>a </a:t>
            </a:r>
            <a:r>
              <a:rPr dirty="0" sz="1450" spc="-10">
                <a:latin typeface="Times New Roman"/>
                <a:cs typeface="Times New Roman"/>
              </a:rPr>
              <a:t>clean breast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have  come down like the opossum, Morris; </a:t>
            </a:r>
            <a:r>
              <a:rPr dirty="0" sz="1450" spc="-5">
                <a:latin typeface="Times New Roman"/>
                <a:cs typeface="Times New Roman"/>
              </a:rPr>
              <a:t>I </a:t>
            </a:r>
            <a:r>
              <a:rPr dirty="0" sz="1450" spc="-10">
                <a:latin typeface="Times New Roman"/>
                <a:cs typeface="Times New Roman"/>
              </a:rPr>
              <a:t>have come to</a:t>
            </a:r>
            <a:r>
              <a:rPr dirty="0" sz="1450" spc="60">
                <a:latin typeface="Times New Roman"/>
                <a:cs typeface="Times New Roman"/>
              </a:rPr>
              <a:t> </a:t>
            </a:r>
            <a:r>
              <a:rPr dirty="0" sz="1450" spc="-10">
                <a:latin typeface="Times New Roman"/>
                <a:cs typeface="Times New Roman"/>
              </a:rPr>
              <a:t>compromise.’</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710" cy="951230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the room, waving in the air the evening</a:t>
            </a:r>
            <a:r>
              <a:rPr dirty="0" sz="1450" spc="30">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marR="5715" indent="255904">
              <a:lnSpc>
                <a:spcPts val="1730"/>
              </a:lnSpc>
              <a:spcBef>
                <a:spcPts val="819"/>
              </a:spcBef>
            </a:pPr>
            <a:r>
              <a:rPr dirty="0" sz="1450" spc="-10">
                <a:latin typeface="Times New Roman"/>
                <a:cs typeface="Times New Roman"/>
              </a:rPr>
              <a:t>It was indeed with great news that </a:t>
            </a:r>
            <a:r>
              <a:rPr dirty="0" sz="1450" spc="-5">
                <a:latin typeface="Times New Roman"/>
                <a:cs typeface="Times New Roman"/>
              </a:rPr>
              <a:t>he </a:t>
            </a:r>
            <a:r>
              <a:rPr dirty="0" sz="1450" spc="-10">
                <a:latin typeface="Times New Roman"/>
                <a:cs typeface="Times New Roman"/>
              </a:rPr>
              <a:t>came charged. The demise was  announced </a:t>
            </a:r>
            <a:r>
              <a:rPr dirty="0" sz="1450" spc="-5">
                <a:latin typeface="Times New Roman"/>
                <a:cs typeface="Times New Roman"/>
              </a:rPr>
              <a:t>of </a:t>
            </a:r>
            <a:r>
              <a:rPr dirty="0" sz="1450" spc="-10">
                <a:latin typeface="Times New Roman"/>
                <a:cs typeface="Times New Roman"/>
              </a:rPr>
              <a:t>Lieutenant-General Sir Glasgow </a:t>
            </a:r>
            <a:r>
              <a:rPr dirty="0" sz="1450" spc="-15">
                <a:latin typeface="Times New Roman"/>
                <a:cs typeface="Times New Roman"/>
              </a:rPr>
              <a:t>Biggar, </a:t>
            </a:r>
            <a:r>
              <a:rPr dirty="0" sz="1450" spc="-10">
                <a:latin typeface="Times New Roman"/>
                <a:cs typeface="Times New Roman"/>
              </a:rPr>
              <a:t>KCSI, KCMG, etc.,  and the prize </a:t>
            </a:r>
            <a:r>
              <a:rPr dirty="0" sz="1450" spc="-5">
                <a:latin typeface="Times New Roman"/>
                <a:cs typeface="Times New Roman"/>
              </a:rPr>
              <a:t>of </a:t>
            </a:r>
            <a:r>
              <a:rPr dirty="0" sz="1450" spc="-10">
                <a:latin typeface="Times New Roman"/>
                <a:cs typeface="Times New Roman"/>
              </a:rPr>
              <a:t>the tontine now lay between the Finsbury brothers. Here was  </a:t>
            </a:r>
            <a:r>
              <a:rPr dirty="0" sz="1450" spc="-20">
                <a:latin typeface="Times New Roman"/>
                <a:cs typeface="Times New Roman"/>
              </a:rPr>
              <a:t>Morris’s </a:t>
            </a:r>
            <a:r>
              <a:rPr dirty="0" sz="1450" spc="-10">
                <a:latin typeface="Times New Roman"/>
                <a:cs typeface="Times New Roman"/>
              </a:rPr>
              <a:t>opportunity at last. The brothers had </a:t>
            </a:r>
            <a:r>
              <a:rPr dirty="0" sz="1450" spc="-20">
                <a:latin typeface="Times New Roman"/>
                <a:cs typeface="Times New Roman"/>
              </a:rPr>
              <a:t>never, </a:t>
            </a:r>
            <a:r>
              <a:rPr dirty="0" sz="1450" spc="-10">
                <a:latin typeface="Times New Roman"/>
                <a:cs typeface="Times New Roman"/>
              </a:rPr>
              <a:t>it is true, been cordial.  When word came that Joseph was in Asia </a:t>
            </a:r>
            <a:r>
              <a:rPr dirty="0" sz="1450" spc="-20">
                <a:latin typeface="Times New Roman"/>
                <a:cs typeface="Times New Roman"/>
              </a:rPr>
              <a:t>Minor, </a:t>
            </a:r>
            <a:r>
              <a:rPr dirty="0" sz="1450" spc="-10">
                <a:latin typeface="Times New Roman"/>
                <a:cs typeface="Times New Roman"/>
              </a:rPr>
              <a:t>Masterman had expressed  himself with irritation. ‘I call it simply indecent,’ </a:t>
            </a:r>
            <a:r>
              <a:rPr dirty="0" sz="1450" spc="-5">
                <a:latin typeface="Times New Roman"/>
                <a:cs typeface="Times New Roman"/>
              </a:rPr>
              <a:t>he </a:t>
            </a:r>
            <a:r>
              <a:rPr dirty="0" sz="1450" spc="-10">
                <a:latin typeface="Times New Roman"/>
                <a:cs typeface="Times New Roman"/>
              </a:rPr>
              <a:t>had said. ‘Mark my</a:t>
            </a:r>
            <a:r>
              <a:rPr dirty="0" sz="1450" spc="11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a:lnSpc>
                <a:spcPts val="1660"/>
              </a:lnSpc>
            </a:pPr>
            <a:r>
              <a:rPr dirty="0" sz="1450" spc="-10">
                <a:latin typeface="Times New Roman"/>
                <a:cs typeface="Times New Roman"/>
              </a:rPr>
              <a:t>—we</a:t>
            </a:r>
            <a:r>
              <a:rPr dirty="0" sz="1450" spc="150">
                <a:latin typeface="Times New Roman"/>
                <a:cs typeface="Times New Roman"/>
              </a:rPr>
              <a:t> </a:t>
            </a:r>
            <a:r>
              <a:rPr dirty="0" sz="1450" spc="-10">
                <a:latin typeface="Times New Roman"/>
                <a:cs typeface="Times New Roman"/>
              </a:rPr>
              <a:t>shall</a:t>
            </a:r>
            <a:r>
              <a:rPr dirty="0" sz="1450" spc="155">
                <a:latin typeface="Times New Roman"/>
                <a:cs typeface="Times New Roman"/>
              </a:rPr>
              <a:t> </a:t>
            </a:r>
            <a:r>
              <a:rPr dirty="0" sz="1450" spc="-10">
                <a:latin typeface="Times New Roman"/>
                <a:cs typeface="Times New Roman"/>
              </a:rPr>
              <a:t>hear</a:t>
            </a:r>
            <a:r>
              <a:rPr dirty="0" sz="1450" spc="15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him</a:t>
            </a:r>
            <a:r>
              <a:rPr dirty="0" sz="1450" spc="155">
                <a:latin typeface="Times New Roman"/>
                <a:cs typeface="Times New Roman"/>
              </a:rPr>
              <a:t> </a:t>
            </a:r>
            <a:r>
              <a:rPr dirty="0" sz="1450" spc="-10">
                <a:latin typeface="Times New Roman"/>
                <a:cs typeface="Times New Roman"/>
              </a:rPr>
              <a:t>next</a:t>
            </a:r>
            <a:r>
              <a:rPr dirty="0" sz="1450" spc="155">
                <a:latin typeface="Times New Roman"/>
                <a:cs typeface="Times New Roman"/>
              </a:rPr>
              <a:t> </a:t>
            </a:r>
            <a:r>
              <a:rPr dirty="0" sz="1450" spc="-10">
                <a:latin typeface="Times New Roman"/>
                <a:cs typeface="Times New Roman"/>
              </a:rPr>
              <a:t>at</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North</a:t>
            </a:r>
            <a:r>
              <a:rPr dirty="0" sz="1450" spc="155">
                <a:latin typeface="Times New Roman"/>
                <a:cs typeface="Times New Roman"/>
              </a:rPr>
              <a:t> </a:t>
            </a:r>
            <a:r>
              <a:rPr dirty="0" sz="1450" spc="-10">
                <a:latin typeface="Times New Roman"/>
                <a:cs typeface="Times New Roman"/>
              </a:rPr>
              <a:t>Pole.’</a:t>
            </a:r>
            <a:r>
              <a:rPr dirty="0" sz="1450" spc="4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these</a:t>
            </a:r>
            <a:r>
              <a:rPr dirty="0" sz="1450" spc="155">
                <a:latin typeface="Times New Roman"/>
                <a:cs typeface="Times New Roman"/>
              </a:rPr>
              <a:t> </a:t>
            </a:r>
            <a:r>
              <a:rPr dirty="0" sz="1450" spc="-10">
                <a:latin typeface="Times New Roman"/>
                <a:cs typeface="Times New Roman"/>
              </a:rPr>
              <a:t>bitter</a:t>
            </a:r>
            <a:r>
              <a:rPr dirty="0" sz="1450" spc="150">
                <a:latin typeface="Times New Roman"/>
                <a:cs typeface="Times New Roman"/>
              </a:rPr>
              <a:t> </a:t>
            </a:r>
            <a:r>
              <a:rPr dirty="0" sz="1450" spc="-10">
                <a:latin typeface="Times New Roman"/>
                <a:cs typeface="Times New Roman"/>
              </a:rPr>
              <a:t>expressions</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had been reported to the traveller </a:t>
            </a:r>
            <a:r>
              <a:rPr dirty="0" sz="1450" spc="-5">
                <a:latin typeface="Times New Roman"/>
                <a:cs typeface="Times New Roman"/>
              </a:rPr>
              <a:t>on </a:t>
            </a:r>
            <a:r>
              <a:rPr dirty="0" sz="1450" spc="-10">
                <a:latin typeface="Times New Roman"/>
                <a:cs typeface="Times New Roman"/>
              </a:rPr>
              <a:t>his return. What was worse, Masterman  had refused to attend the lecture </a:t>
            </a:r>
            <a:r>
              <a:rPr dirty="0" sz="1450" spc="-5">
                <a:latin typeface="Times New Roman"/>
                <a:cs typeface="Times New Roman"/>
              </a:rPr>
              <a:t>on </a:t>
            </a:r>
            <a:r>
              <a:rPr dirty="0" sz="1450" spc="-10">
                <a:latin typeface="Times New Roman"/>
                <a:cs typeface="Times New Roman"/>
              </a:rPr>
              <a:t>‘Education: Its Aims, Objects, Purposes,  and Desirability’, although invited to the platform. Since then the brothers had  </a:t>
            </a:r>
            <a:r>
              <a:rPr dirty="0" sz="1450" spc="-5">
                <a:latin typeface="Times New Roman"/>
                <a:cs typeface="Times New Roman"/>
              </a:rPr>
              <a:t>not </a:t>
            </a:r>
            <a:r>
              <a:rPr dirty="0" sz="1450" spc="-10">
                <a:latin typeface="Times New Roman"/>
                <a:cs typeface="Times New Roman"/>
              </a:rPr>
              <a:t>met. On the other hand, they never had openly quarrelled; Joseph (by  </a:t>
            </a:r>
            <a:r>
              <a:rPr dirty="0" sz="1450" spc="-20">
                <a:latin typeface="Times New Roman"/>
                <a:cs typeface="Times New Roman"/>
              </a:rPr>
              <a:t>Morris’s</a:t>
            </a:r>
            <a:r>
              <a:rPr dirty="0" sz="1450" spc="320">
                <a:latin typeface="Times New Roman"/>
                <a:cs typeface="Times New Roman"/>
              </a:rPr>
              <a:t> </a:t>
            </a:r>
            <a:r>
              <a:rPr dirty="0" sz="1450" spc="-10">
                <a:latin typeface="Times New Roman"/>
                <a:cs typeface="Times New Roman"/>
              </a:rPr>
              <a:t>orders) was prepared to waive the advantage </a:t>
            </a:r>
            <a:r>
              <a:rPr dirty="0" sz="1450" spc="-5">
                <a:latin typeface="Times New Roman"/>
                <a:cs typeface="Times New Roman"/>
              </a:rPr>
              <a:t>of </a:t>
            </a:r>
            <a:r>
              <a:rPr dirty="0" sz="1450" spc="-10">
                <a:latin typeface="Times New Roman"/>
                <a:cs typeface="Times New Roman"/>
              </a:rPr>
              <a:t>his juniority;  Masterman had enjoyed all through life the reputation </a:t>
            </a:r>
            <a:r>
              <a:rPr dirty="0" sz="1450" spc="-5">
                <a:latin typeface="Times New Roman"/>
                <a:cs typeface="Times New Roman"/>
              </a:rPr>
              <a:t>of a </a:t>
            </a:r>
            <a:r>
              <a:rPr dirty="0" sz="1450" spc="-10">
                <a:latin typeface="Times New Roman"/>
                <a:cs typeface="Times New Roman"/>
              </a:rPr>
              <a:t>man neither greedy  </a:t>
            </a:r>
            <a:r>
              <a:rPr dirty="0" sz="1450" spc="-5">
                <a:latin typeface="Times New Roman"/>
                <a:cs typeface="Times New Roman"/>
              </a:rPr>
              <a:t>nor </a:t>
            </a:r>
            <a:r>
              <a:rPr dirty="0" sz="1450" spc="-20">
                <a:latin typeface="Times New Roman"/>
                <a:cs typeface="Times New Roman"/>
              </a:rPr>
              <a:t>unfair. </a:t>
            </a:r>
            <a:r>
              <a:rPr dirty="0" sz="1450" spc="-10">
                <a:latin typeface="Times New Roman"/>
                <a:cs typeface="Times New Roman"/>
              </a:rPr>
              <a:t>Here, then, were all the elements </a:t>
            </a:r>
            <a:r>
              <a:rPr dirty="0" sz="1450" spc="-5">
                <a:latin typeface="Times New Roman"/>
                <a:cs typeface="Times New Roman"/>
              </a:rPr>
              <a:t>of </a:t>
            </a:r>
            <a:r>
              <a:rPr dirty="0" sz="1450" spc="-10">
                <a:latin typeface="Times New Roman"/>
                <a:cs typeface="Times New Roman"/>
              </a:rPr>
              <a:t>compromise assembled; and  Morris, suddenly beholding his seven thousand eight hundred </a:t>
            </a:r>
            <a:r>
              <a:rPr dirty="0" sz="1450" spc="-5">
                <a:latin typeface="Times New Roman"/>
                <a:cs typeface="Times New Roman"/>
              </a:rPr>
              <a:t>pounds </a:t>
            </a:r>
            <a:r>
              <a:rPr dirty="0" sz="1450" spc="-10">
                <a:latin typeface="Times New Roman"/>
                <a:cs typeface="Times New Roman"/>
              </a:rPr>
              <a:t>restored  to him, and himself dismissed from the vicissitudes </a:t>
            </a:r>
            <a:r>
              <a:rPr dirty="0" sz="1450" spc="-5">
                <a:latin typeface="Times New Roman"/>
                <a:cs typeface="Times New Roman"/>
              </a:rPr>
              <a:t>of </a:t>
            </a:r>
            <a:r>
              <a:rPr dirty="0" sz="1450" spc="-10">
                <a:latin typeface="Times New Roman"/>
                <a:cs typeface="Times New Roman"/>
              </a:rPr>
              <a:t>the leather trade,  hastened the next morning to the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his cousin</a:t>
            </a:r>
            <a:r>
              <a:rPr dirty="0" sz="1450" spc="60">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Michael was something </a:t>
            </a:r>
            <a:r>
              <a:rPr dirty="0" sz="1450" spc="-5">
                <a:latin typeface="Times New Roman"/>
                <a:cs typeface="Times New Roman"/>
              </a:rPr>
              <a:t>of a </a:t>
            </a:r>
            <a:r>
              <a:rPr dirty="0" sz="1450" spc="-10">
                <a:latin typeface="Times New Roman"/>
                <a:cs typeface="Times New Roman"/>
              </a:rPr>
              <a:t>public </a:t>
            </a:r>
            <a:r>
              <a:rPr dirty="0" sz="1450" spc="-20">
                <a:latin typeface="Times New Roman"/>
                <a:cs typeface="Times New Roman"/>
              </a:rPr>
              <a:t>character. </a:t>
            </a:r>
            <a:r>
              <a:rPr dirty="0" sz="1450" spc="-10">
                <a:latin typeface="Times New Roman"/>
                <a:cs typeface="Times New Roman"/>
              </a:rPr>
              <a:t>Launched </a:t>
            </a:r>
            <a:r>
              <a:rPr dirty="0" sz="1450" spc="-5">
                <a:latin typeface="Times New Roman"/>
                <a:cs typeface="Times New Roman"/>
              </a:rPr>
              <a:t>upon </a:t>
            </a:r>
            <a:r>
              <a:rPr dirty="0" sz="1450" spc="-10">
                <a:latin typeface="Times New Roman"/>
                <a:cs typeface="Times New Roman"/>
              </a:rPr>
              <a:t>the law at </a:t>
            </a:r>
            <a:r>
              <a:rPr dirty="0" sz="1450" spc="-5">
                <a:latin typeface="Times New Roman"/>
                <a:cs typeface="Times New Roman"/>
              </a:rPr>
              <a:t>a  </a:t>
            </a:r>
            <a:r>
              <a:rPr dirty="0" sz="1450" spc="-10">
                <a:latin typeface="Times New Roman"/>
                <a:cs typeface="Times New Roman"/>
              </a:rPr>
              <a:t>very early age, and quite without protectors, </a:t>
            </a:r>
            <a:r>
              <a:rPr dirty="0" sz="1450" spc="-5">
                <a:latin typeface="Times New Roman"/>
                <a:cs typeface="Times New Roman"/>
              </a:rPr>
              <a:t>he </a:t>
            </a:r>
            <a:r>
              <a:rPr dirty="0" sz="1450" spc="-10">
                <a:latin typeface="Times New Roman"/>
                <a:cs typeface="Times New Roman"/>
              </a:rPr>
              <a:t>had become </a:t>
            </a:r>
            <a:r>
              <a:rPr dirty="0" sz="1450" spc="-5">
                <a:latin typeface="Times New Roman"/>
                <a:cs typeface="Times New Roman"/>
              </a:rPr>
              <a:t>a </a:t>
            </a:r>
            <a:r>
              <a:rPr dirty="0" sz="1450" spc="-10">
                <a:latin typeface="Times New Roman"/>
                <a:cs typeface="Times New Roman"/>
              </a:rPr>
              <a:t>trafficker in  shady </a:t>
            </a:r>
            <a:r>
              <a:rPr dirty="0" sz="1450" spc="-15">
                <a:latin typeface="Times New Roman"/>
                <a:cs typeface="Times New Roman"/>
              </a:rPr>
              <a:t>affairs. </a:t>
            </a:r>
            <a:r>
              <a:rPr dirty="0" sz="1450" spc="-10">
                <a:latin typeface="Times New Roman"/>
                <a:cs typeface="Times New Roman"/>
              </a:rPr>
              <a:t>He was known to </a:t>
            </a:r>
            <a:r>
              <a:rPr dirty="0" sz="1450" spc="-5">
                <a:latin typeface="Times New Roman"/>
                <a:cs typeface="Times New Roman"/>
              </a:rPr>
              <a:t>be </a:t>
            </a:r>
            <a:r>
              <a:rPr dirty="0" sz="1450" spc="-10">
                <a:latin typeface="Times New Roman"/>
                <a:cs typeface="Times New Roman"/>
              </a:rPr>
              <a:t>the man for </a:t>
            </a:r>
            <a:r>
              <a:rPr dirty="0" sz="1450" spc="-5">
                <a:latin typeface="Times New Roman"/>
                <a:cs typeface="Times New Roman"/>
              </a:rPr>
              <a:t>a </a:t>
            </a:r>
            <a:r>
              <a:rPr dirty="0" sz="1450" spc="-10">
                <a:latin typeface="Times New Roman"/>
                <a:cs typeface="Times New Roman"/>
              </a:rPr>
              <a:t>lost cause; it was known </a:t>
            </a:r>
            <a:r>
              <a:rPr dirty="0" sz="1450" spc="-5">
                <a:latin typeface="Times New Roman"/>
                <a:cs typeface="Times New Roman"/>
              </a:rPr>
              <a:t>he  </a:t>
            </a:r>
            <a:r>
              <a:rPr dirty="0" sz="1450" spc="-10">
                <a:latin typeface="Times New Roman"/>
                <a:cs typeface="Times New Roman"/>
              </a:rPr>
              <a:t>could extract testimony from </a:t>
            </a:r>
            <a:r>
              <a:rPr dirty="0" sz="1450" spc="-5">
                <a:latin typeface="Times New Roman"/>
                <a:cs typeface="Times New Roman"/>
              </a:rPr>
              <a:t>a </a:t>
            </a:r>
            <a:r>
              <a:rPr dirty="0" sz="1450" spc="-10">
                <a:latin typeface="Times New Roman"/>
                <a:cs typeface="Times New Roman"/>
              </a:rPr>
              <a:t>stone, and interest from </a:t>
            </a:r>
            <a:r>
              <a:rPr dirty="0" sz="1450" spc="-5">
                <a:latin typeface="Times New Roman"/>
                <a:cs typeface="Times New Roman"/>
              </a:rPr>
              <a:t>a </a:t>
            </a:r>
            <a:r>
              <a:rPr dirty="0" sz="1450" spc="-10">
                <a:latin typeface="Times New Roman"/>
                <a:cs typeface="Times New Roman"/>
              </a:rPr>
              <a:t>gold-mine; and his  </a:t>
            </a:r>
            <a:r>
              <a:rPr dirty="0" sz="1450" spc="-15">
                <a:latin typeface="Times New Roman"/>
                <a:cs typeface="Times New Roman"/>
              </a:rPr>
              <a:t>office </a:t>
            </a:r>
            <a:r>
              <a:rPr dirty="0" sz="1450" spc="-10">
                <a:latin typeface="Times New Roman"/>
                <a:cs typeface="Times New Roman"/>
              </a:rPr>
              <a:t>was besieged in consequence </a:t>
            </a:r>
            <a:r>
              <a:rPr dirty="0" sz="1450" spc="-5">
                <a:latin typeface="Times New Roman"/>
                <a:cs typeface="Times New Roman"/>
              </a:rPr>
              <a:t>by </a:t>
            </a:r>
            <a:r>
              <a:rPr dirty="0" sz="1450" spc="-10">
                <a:latin typeface="Times New Roman"/>
                <a:cs typeface="Times New Roman"/>
              </a:rPr>
              <a:t>all that numerous class </a:t>
            </a:r>
            <a:r>
              <a:rPr dirty="0" sz="1450" spc="-5">
                <a:latin typeface="Times New Roman"/>
                <a:cs typeface="Times New Roman"/>
              </a:rPr>
              <a:t>of </a:t>
            </a:r>
            <a:r>
              <a:rPr dirty="0" sz="1450" spc="-10">
                <a:latin typeface="Times New Roman"/>
                <a:cs typeface="Times New Roman"/>
              </a:rPr>
              <a:t>persons who  have still some reputation to lose, and find themselves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losing  it; </a:t>
            </a:r>
            <a:r>
              <a:rPr dirty="0" sz="1450" spc="-5">
                <a:latin typeface="Times New Roman"/>
                <a:cs typeface="Times New Roman"/>
              </a:rPr>
              <a:t>by </a:t>
            </a:r>
            <a:r>
              <a:rPr dirty="0" sz="1450" spc="-10">
                <a:latin typeface="Times New Roman"/>
                <a:cs typeface="Times New Roman"/>
              </a:rPr>
              <a:t>those who have made undesirable acquaintances, who have mislaid </a:t>
            </a:r>
            <a:r>
              <a:rPr dirty="0" sz="1450" spc="-5">
                <a:latin typeface="Times New Roman"/>
                <a:cs typeface="Times New Roman"/>
              </a:rPr>
              <a:t>a  </a:t>
            </a:r>
            <a:r>
              <a:rPr dirty="0" sz="1450" spc="-10">
                <a:latin typeface="Times New Roman"/>
                <a:cs typeface="Times New Roman"/>
              </a:rPr>
              <a:t>compromising correspondence, </a:t>
            </a:r>
            <a:r>
              <a:rPr dirty="0" sz="1450" spc="-5">
                <a:latin typeface="Times New Roman"/>
                <a:cs typeface="Times New Roman"/>
              </a:rPr>
              <a:t>or </a:t>
            </a:r>
            <a:r>
              <a:rPr dirty="0" sz="1450" spc="-10">
                <a:latin typeface="Times New Roman"/>
                <a:cs typeface="Times New Roman"/>
              </a:rPr>
              <a:t>who are blackmailed </a:t>
            </a:r>
            <a:r>
              <a:rPr dirty="0" sz="1450" spc="-5">
                <a:latin typeface="Times New Roman"/>
                <a:cs typeface="Times New Roman"/>
              </a:rPr>
              <a:t>by </a:t>
            </a:r>
            <a:r>
              <a:rPr dirty="0" sz="1450" spc="-10">
                <a:latin typeface="Times New Roman"/>
                <a:cs typeface="Times New Roman"/>
              </a:rPr>
              <a:t>their own butlers.  In private life Michael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pleasure;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thought </a:t>
            </a:r>
            <a:r>
              <a:rPr dirty="0" sz="1450" spc="-10">
                <a:latin typeface="Times New Roman"/>
                <a:cs typeface="Times New Roman"/>
              </a:rPr>
              <a:t>his dire  experience at the </a:t>
            </a:r>
            <a:r>
              <a:rPr dirty="0" sz="1450" spc="-15">
                <a:latin typeface="Times New Roman"/>
                <a:cs typeface="Times New Roman"/>
              </a:rPr>
              <a:t>office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far to sober him, and it was known that (in  the matter </a:t>
            </a:r>
            <a:r>
              <a:rPr dirty="0" sz="1450" spc="-5">
                <a:latin typeface="Times New Roman"/>
                <a:cs typeface="Times New Roman"/>
              </a:rPr>
              <a:t>of </a:t>
            </a:r>
            <a:r>
              <a:rPr dirty="0" sz="1450" spc="-10">
                <a:latin typeface="Times New Roman"/>
                <a:cs typeface="Times New Roman"/>
              </a:rPr>
              <a:t>investments) </a:t>
            </a:r>
            <a:r>
              <a:rPr dirty="0" sz="1450" spc="-5">
                <a:latin typeface="Times New Roman"/>
                <a:cs typeface="Times New Roman"/>
              </a:rPr>
              <a:t>he </a:t>
            </a:r>
            <a:r>
              <a:rPr dirty="0" sz="1450" spc="-10">
                <a:latin typeface="Times New Roman"/>
                <a:cs typeface="Times New Roman"/>
              </a:rPr>
              <a:t>preferred the solid to the brilliant. What was yet  more to the purpose, </a:t>
            </a:r>
            <a:r>
              <a:rPr dirty="0" sz="1450" spc="-5">
                <a:latin typeface="Times New Roman"/>
                <a:cs typeface="Times New Roman"/>
              </a:rPr>
              <a:t>he </a:t>
            </a:r>
            <a:r>
              <a:rPr dirty="0" sz="1450" spc="-10">
                <a:latin typeface="Times New Roman"/>
                <a:cs typeface="Times New Roman"/>
              </a:rPr>
              <a:t>had been all his life </a:t>
            </a:r>
            <a:r>
              <a:rPr dirty="0" sz="1450" spc="-5">
                <a:latin typeface="Times New Roman"/>
                <a:cs typeface="Times New Roman"/>
              </a:rPr>
              <a:t>a </a:t>
            </a:r>
            <a:r>
              <a:rPr dirty="0" sz="1450" spc="-10">
                <a:latin typeface="Times New Roman"/>
                <a:cs typeface="Times New Roman"/>
              </a:rPr>
              <a:t>consistent </a:t>
            </a:r>
            <a:r>
              <a:rPr dirty="0" sz="1450" spc="-15">
                <a:latin typeface="Times New Roman"/>
                <a:cs typeface="Times New Roman"/>
              </a:rPr>
              <a:t>scoffer </a:t>
            </a:r>
            <a:r>
              <a:rPr dirty="0" sz="1450" spc="-10">
                <a:latin typeface="Times New Roman"/>
                <a:cs typeface="Times New Roman"/>
              </a:rPr>
              <a:t>at the  Finsbury tontine.</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It was therefore with little fear for the result that Morris presented himself  before his cousin, and proceeded feverishly to set forth his scheme. For near  </a:t>
            </a:r>
            <a:r>
              <a:rPr dirty="0" sz="1450" spc="-5">
                <a:latin typeface="Times New Roman"/>
                <a:cs typeface="Times New Roman"/>
              </a:rPr>
              <a:t>upon 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the lawyer </a:t>
            </a:r>
            <a:r>
              <a:rPr dirty="0" sz="1450" spc="-15">
                <a:latin typeface="Times New Roman"/>
                <a:cs typeface="Times New Roman"/>
              </a:rPr>
              <a:t>suffered </a:t>
            </a:r>
            <a:r>
              <a:rPr dirty="0" sz="1450" spc="-10">
                <a:latin typeface="Times New Roman"/>
                <a:cs typeface="Times New Roman"/>
              </a:rPr>
              <a:t>him to dwell </a:t>
            </a:r>
            <a:r>
              <a:rPr dirty="0" sz="1450" spc="-5">
                <a:latin typeface="Times New Roman"/>
                <a:cs typeface="Times New Roman"/>
              </a:rPr>
              <a:t>upon </a:t>
            </a:r>
            <a:r>
              <a:rPr dirty="0" sz="1450" spc="-10">
                <a:latin typeface="Times New Roman"/>
                <a:cs typeface="Times New Roman"/>
              </a:rPr>
              <a:t>its manifest  advantages uninterrupted. Then Michael rose from his seat, and, ringing for  his clerk, uttered </a:t>
            </a:r>
            <a:r>
              <a:rPr dirty="0" sz="1450" spc="-5">
                <a:latin typeface="Times New Roman"/>
                <a:cs typeface="Times New Roman"/>
              </a:rPr>
              <a:t>a </a:t>
            </a:r>
            <a:r>
              <a:rPr dirty="0" sz="1450" spc="-10">
                <a:latin typeface="Times New Roman"/>
                <a:cs typeface="Times New Roman"/>
              </a:rPr>
              <a:t>single clause: ‘It </a:t>
            </a:r>
            <a:r>
              <a:rPr dirty="0" sz="1450" spc="-15">
                <a:latin typeface="Times New Roman"/>
                <a:cs typeface="Times New Roman"/>
              </a:rPr>
              <a:t>won’t </a:t>
            </a:r>
            <a:r>
              <a:rPr dirty="0" sz="1450" spc="-5">
                <a:latin typeface="Times New Roman"/>
                <a:cs typeface="Times New Roman"/>
              </a:rPr>
              <a:t>do,</a:t>
            </a:r>
            <a:r>
              <a:rPr dirty="0" sz="1450" spc="4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was in vain that the leather merchant pleaded and reasoned, and returned  day after day to plead and reason. It was in vain that </a:t>
            </a:r>
            <a:r>
              <a:rPr dirty="0" sz="1450" spc="-5">
                <a:latin typeface="Times New Roman"/>
                <a:cs typeface="Times New Roman"/>
              </a:rPr>
              <a:t>he </a:t>
            </a:r>
            <a:r>
              <a:rPr dirty="0" sz="1450" spc="-15">
                <a:latin typeface="Times New Roman"/>
                <a:cs typeface="Times New Roman"/>
              </a:rPr>
              <a:t>offered </a:t>
            </a:r>
            <a:r>
              <a:rPr dirty="0" sz="1450" spc="-5">
                <a:latin typeface="Times New Roman"/>
                <a:cs typeface="Times New Roman"/>
              </a:rPr>
              <a:t>a bonus of one  </a:t>
            </a:r>
            <a:r>
              <a:rPr dirty="0" sz="1450" spc="-10">
                <a:latin typeface="Times New Roman"/>
                <a:cs typeface="Times New Roman"/>
              </a:rPr>
              <a:t>thousand, </a:t>
            </a:r>
            <a:r>
              <a:rPr dirty="0" sz="1450" spc="-5">
                <a:latin typeface="Times New Roman"/>
                <a:cs typeface="Times New Roman"/>
              </a:rPr>
              <a:t>of </a:t>
            </a:r>
            <a:r>
              <a:rPr dirty="0" sz="1450" spc="-10">
                <a:latin typeface="Times New Roman"/>
                <a:cs typeface="Times New Roman"/>
              </a:rPr>
              <a:t>two thousand, </a:t>
            </a:r>
            <a:r>
              <a:rPr dirty="0" sz="1450" spc="-5">
                <a:latin typeface="Times New Roman"/>
                <a:cs typeface="Times New Roman"/>
              </a:rPr>
              <a:t>of </a:t>
            </a:r>
            <a:r>
              <a:rPr dirty="0" sz="1450" spc="-10">
                <a:latin typeface="Times New Roman"/>
                <a:cs typeface="Times New Roman"/>
              </a:rPr>
              <a:t>three thousand </a:t>
            </a:r>
            <a:r>
              <a:rPr dirty="0" sz="1450" spc="-5">
                <a:latin typeface="Times New Roman"/>
                <a:cs typeface="Times New Roman"/>
              </a:rPr>
              <a:t>pounds; </a:t>
            </a:r>
            <a:r>
              <a:rPr dirty="0" sz="1450" spc="-10">
                <a:latin typeface="Times New Roman"/>
                <a:cs typeface="Times New Roman"/>
              </a:rPr>
              <a:t>in vain that </a:t>
            </a:r>
            <a:r>
              <a:rPr dirty="0" sz="1450" spc="-5">
                <a:latin typeface="Times New Roman"/>
                <a:cs typeface="Times New Roman"/>
              </a:rPr>
              <a:t>he </a:t>
            </a:r>
            <a:r>
              <a:rPr dirty="0" sz="1450" spc="-10">
                <a:latin typeface="Times New Roman"/>
                <a:cs typeface="Times New Roman"/>
              </a:rPr>
              <a:t>offered,  in </a:t>
            </a:r>
            <a:r>
              <a:rPr dirty="0" sz="1450" spc="-20">
                <a:latin typeface="Times New Roman"/>
                <a:cs typeface="Times New Roman"/>
              </a:rPr>
              <a:t>Joseph’s </a:t>
            </a:r>
            <a:r>
              <a:rPr dirty="0" sz="1450" spc="-10">
                <a:latin typeface="Times New Roman"/>
                <a:cs typeface="Times New Roman"/>
              </a:rPr>
              <a:t>name, to </a:t>
            </a:r>
            <a:r>
              <a:rPr dirty="0" sz="1450" spc="-5">
                <a:latin typeface="Times New Roman"/>
                <a:cs typeface="Times New Roman"/>
              </a:rPr>
              <a:t>be </a:t>
            </a:r>
            <a:r>
              <a:rPr dirty="0" sz="1450" spc="-10">
                <a:latin typeface="Times New Roman"/>
                <a:cs typeface="Times New Roman"/>
              </a:rPr>
              <a:t>content with only one-third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pool. </a:t>
            </a:r>
            <a:r>
              <a:rPr dirty="0" sz="1450" spc="-10">
                <a:latin typeface="Times New Roman"/>
                <a:cs typeface="Times New Roman"/>
              </a:rPr>
              <a:t>Still there  came the same answer: ‘It </a:t>
            </a:r>
            <a:r>
              <a:rPr dirty="0" sz="1450" spc="-15">
                <a:latin typeface="Times New Roman"/>
                <a:cs typeface="Times New Roman"/>
              </a:rPr>
              <a:t>won’t</a:t>
            </a:r>
            <a:r>
              <a:rPr dirty="0" sz="1450" spc="15">
                <a:latin typeface="Times New Roman"/>
                <a:cs typeface="Times New Roman"/>
              </a:rPr>
              <a:t> </a:t>
            </a:r>
            <a:r>
              <a:rPr dirty="0" sz="1450" spc="-5">
                <a:latin typeface="Times New Roman"/>
                <a:cs typeface="Times New Roman"/>
              </a:rPr>
              <a:t>do.’</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1766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Poor Morris turned as pale as death, and then </a:t>
            </a:r>
            <a:r>
              <a:rPr dirty="0" sz="1450" spc="-5">
                <a:latin typeface="Times New Roman"/>
                <a:cs typeface="Times New Roman"/>
              </a:rPr>
              <a:t>a </a:t>
            </a:r>
            <a:r>
              <a:rPr dirty="0" sz="1450" spc="-10">
                <a:latin typeface="Times New Roman"/>
                <a:cs typeface="Times New Roman"/>
              </a:rPr>
              <a:t>flush </a:t>
            </a:r>
            <a:r>
              <a:rPr dirty="0" sz="1450" spc="-5">
                <a:latin typeface="Times New Roman"/>
                <a:cs typeface="Times New Roman"/>
              </a:rPr>
              <a:t>of </a:t>
            </a:r>
            <a:r>
              <a:rPr dirty="0" sz="1450" spc="-10">
                <a:latin typeface="Times New Roman"/>
                <a:cs typeface="Times New Roman"/>
              </a:rPr>
              <a:t>wrath against the  injustice </a:t>
            </a:r>
            <a:r>
              <a:rPr dirty="0" sz="1450" spc="-5">
                <a:latin typeface="Times New Roman"/>
                <a:cs typeface="Times New Roman"/>
              </a:rPr>
              <a:t>of </a:t>
            </a:r>
            <a:r>
              <a:rPr dirty="0" sz="1450" spc="-25">
                <a:latin typeface="Times New Roman"/>
                <a:cs typeface="Times New Roman"/>
              </a:rPr>
              <a:t>man’s </a:t>
            </a:r>
            <a:r>
              <a:rPr dirty="0" sz="1450" spc="-10">
                <a:latin typeface="Times New Roman"/>
                <a:cs typeface="Times New Roman"/>
              </a:rPr>
              <a:t>destiny dyed his very temples. ‘What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he  </a:t>
            </a:r>
            <a:r>
              <a:rPr dirty="0" sz="1450" spc="-10">
                <a:latin typeface="Times New Roman"/>
                <a:cs typeface="Times New Roman"/>
              </a:rPr>
              <a:t>cried, ‘I don’t believe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it.’ And when Michael had assured him </a:t>
            </a:r>
            <a:r>
              <a:rPr dirty="0" sz="1450" spc="-5">
                <a:latin typeface="Times New Roman"/>
                <a:cs typeface="Times New Roman"/>
              </a:rPr>
              <a:t>of </a:t>
            </a:r>
            <a:r>
              <a:rPr dirty="0" sz="1450" spc="-10">
                <a:latin typeface="Times New Roman"/>
                <a:cs typeface="Times New Roman"/>
              </a:rPr>
              <a:t>his  seriousness, </a:t>
            </a: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cried, with another deep flush, ‘I </a:t>
            </a:r>
            <a:r>
              <a:rPr dirty="0" sz="1450" spc="-15">
                <a:latin typeface="Times New Roman"/>
                <a:cs typeface="Times New Roman"/>
              </a:rPr>
              <a:t>won’t; </a:t>
            </a:r>
            <a:r>
              <a:rPr dirty="0" sz="1450" spc="-10">
                <a:latin typeface="Times New Roman"/>
                <a:cs typeface="Times New Roman"/>
              </a:rPr>
              <a:t>so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put </a:t>
            </a:r>
            <a:r>
              <a:rPr dirty="0" sz="1450" spc="-10">
                <a:latin typeface="Times New Roman"/>
                <a:cs typeface="Times New Roman"/>
              </a:rPr>
              <a:t>that in </a:t>
            </a:r>
            <a:r>
              <a:rPr dirty="0" sz="1450" spc="-5">
                <a:latin typeface="Times New Roman"/>
                <a:cs typeface="Times New Roman"/>
              </a:rPr>
              <a:t>your </a:t>
            </a:r>
            <a:r>
              <a:rPr dirty="0" sz="1450" spc="-10">
                <a:latin typeface="Times New Roman"/>
                <a:cs typeface="Times New Roman"/>
              </a:rPr>
              <a:t>pipe and smoke</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‘Oho!’ said Michael </a:t>
            </a:r>
            <a:r>
              <a:rPr dirty="0" sz="1450" spc="-20">
                <a:latin typeface="Times New Roman"/>
                <a:cs typeface="Times New Roman"/>
              </a:rPr>
              <a:t>queerly. </a:t>
            </a:r>
            <a:r>
              <a:rPr dirty="0" sz="1450" spc="-45">
                <a:latin typeface="Times New Roman"/>
                <a:cs typeface="Times New Roman"/>
              </a:rPr>
              <a:t>‘You </a:t>
            </a:r>
            <a:r>
              <a:rPr dirty="0" sz="1450" spc="-10">
                <a:latin typeface="Times New Roman"/>
                <a:cs typeface="Times New Roman"/>
              </a:rPr>
              <a:t>say </a:t>
            </a:r>
            <a:r>
              <a:rPr dirty="0" sz="1450" spc="-5">
                <a:latin typeface="Times New Roman"/>
                <a:cs typeface="Times New Roman"/>
              </a:rPr>
              <a:t>your </a:t>
            </a:r>
            <a:r>
              <a:rPr dirty="0" sz="1450" spc="-10">
                <a:latin typeface="Times New Roman"/>
                <a:cs typeface="Times New Roman"/>
              </a:rPr>
              <a:t>uncle is dangerously ill, and  </a:t>
            </a:r>
            <a:r>
              <a:rPr dirty="0" sz="1450" spc="-5">
                <a:latin typeface="Times New Roman"/>
                <a:cs typeface="Times New Roman"/>
              </a:rPr>
              <a:t>you </a:t>
            </a:r>
            <a:r>
              <a:rPr dirty="0" sz="1450" spc="-15">
                <a:latin typeface="Times New Roman"/>
                <a:cs typeface="Times New Roman"/>
              </a:rPr>
              <a:t>won’t </a:t>
            </a:r>
            <a:r>
              <a:rPr dirty="0" sz="1450" spc="-10">
                <a:latin typeface="Times New Roman"/>
                <a:cs typeface="Times New Roman"/>
              </a:rPr>
              <a:t>compromise? </a:t>
            </a:r>
            <a:r>
              <a:rPr dirty="0" sz="1450" spc="-20">
                <a:latin typeface="Times New Roman"/>
                <a:cs typeface="Times New Roman"/>
              </a:rPr>
              <a:t>There’s </a:t>
            </a:r>
            <a:r>
              <a:rPr dirty="0" sz="1450" spc="-10">
                <a:latin typeface="Times New Roman"/>
                <a:cs typeface="Times New Roman"/>
              </a:rPr>
              <a:t>something very fishy about</a:t>
            </a:r>
            <a:r>
              <a:rPr dirty="0" sz="1450" spc="5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cried Morris</a:t>
            </a:r>
            <a:r>
              <a:rPr dirty="0" sz="1450" spc="-100">
                <a:latin typeface="Times New Roman"/>
                <a:cs typeface="Times New Roman"/>
              </a:rPr>
              <a:t> </a:t>
            </a:r>
            <a:r>
              <a:rPr dirty="0" sz="1450" spc="-20">
                <a:latin typeface="Times New Roman"/>
                <a:cs typeface="Times New Roman"/>
              </a:rPr>
              <a:t>hoarsely.</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‘I only say </a:t>
            </a:r>
            <a:r>
              <a:rPr dirty="0" sz="1450" spc="-30">
                <a:latin typeface="Times New Roman"/>
                <a:cs typeface="Times New Roman"/>
              </a:rPr>
              <a:t>it’s </a:t>
            </a:r>
            <a:r>
              <a:rPr dirty="0" sz="1450" spc="-20">
                <a:latin typeface="Times New Roman"/>
                <a:cs typeface="Times New Roman"/>
              </a:rPr>
              <a:t>fishy,’ </a:t>
            </a:r>
            <a:r>
              <a:rPr dirty="0" sz="1450" spc="-10">
                <a:latin typeface="Times New Roman"/>
                <a:cs typeface="Times New Roman"/>
              </a:rPr>
              <a:t>returned Michael, ‘that is, pertaining to the finny  tribe.’</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to insinuate anything?’ cried Morris </a:t>
            </a:r>
            <a:r>
              <a:rPr dirty="0" sz="1450" spc="-20">
                <a:latin typeface="Times New Roman"/>
                <a:cs typeface="Times New Roman"/>
              </a:rPr>
              <a:t>stormily, </a:t>
            </a:r>
            <a:r>
              <a:rPr dirty="0" sz="1450" spc="-10">
                <a:latin typeface="Times New Roman"/>
                <a:cs typeface="Times New Roman"/>
              </a:rPr>
              <a:t>trying the high  hand.</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‘Insinuate?’ repeated Michael. ‘O, don’t </a:t>
            </a:r>
            <a:r>
              <a:rPr dirty="0" sz="1450" spc="-25">
                <a:latin typeface="Times New Roman"/>
                <a:cs typeface="Times New Roman"/>
              </a:rPr>
              <a:t>let’s </a:t>
            </a:r>
            <a:r>
              <a:rPr dirty="0" sz="1450" spc="-10">
                <a:latin typeface="Times New Roman"/>
                <a:cs typeface="Times New Roman"/>
              </a:rPr>
              <a:t>begin to use awkward  expressions! Let </a:t>
            </a:r>
            <a:r>
              <a:rPr dirty="0" sz="1450" spc="-5">
                <a:latin typeface="Times New Roman"/>
                <a:cs typeface="Times New Roman"/>
              </a:rPr>
              <a:t>us </a:t>
            </a:r>
            <a:r>
              <a:rPr dirty="0" sz="1450" spc="-10">
                <a:latin typeface="Times New Roman"/>
                <a:cs typeface="Times New Roman"/>
              </a:rPr>
              <a:t>drown </a:t>
            </a:r>
            <a:r>
              <a:rPr dirty="0" sz="1450" spc="-5">
                <a:latin typeface="Times New Roman"/>
                <a:cs typeface="Times New Roman"/>
              </a:rPr>
              <a:t>our </a:t>
            </a:r>
            <a:r>
              <a:rPr dirty="0" sz="1450" spc="-10">
                <a:latin typeface="Times New Roman"/>
                <a:cs typeface="Times New Roman"/>
              </a:rPr>
              <a:t>differences in </a:t>
            </a:r>
            <a:r>
              <a:rPr dirty="0" sz="1450" spc="-5">
                <a:latin typeface="Times New Roman"/>
                <a:cs typeface="Times New Roman"/>
              </a:rPr>
              <a:t>a </a:t>
            </a:r>
            <a:r>
              <a:rPr dirty="0" sz="1450" spc="-10">
                <a:latin typeface="Times New Roman"/>
                <a:cs typeface="Times New Roman"/>
              </a:rPr>
              <a:t>bottle, like two </a:t>
            </a:r>
            <a:r>
              <a:rPr dirty="0" sz="1450" spc="-15">
                <a:latin typeface="Times New Roman"/>
                <a:cs typeface="Times New Roman"/>
              </a:rPr>
              <a:t>affable  </a:t>
            </a:r>
            <a:r>
              <a:rPr dirty="0" sz="1450" spc="-10">
                <a:latin typeface="Times New Roman"/>
                <a:cs typeface="Times New Roman"/>
              </a:rPr>
              <a:t>kinsmen. The </a:t>
            </a:r>
            <a:r>
              <a:rPr dirty="0" sz="1450" spc="-45">
                <a:latin typeface="Times New Roman"/>
                <a:cs typeface="Times New Roman"/>
              </a:rPr>
              <a:t>Two </a:t>
            </a:r>
            <a:r>
              <a:rPr dirty="0" sz="1450" spc="-15">
                <a:latin typeface="Times New Roman"/>
                <a:cs typeface="Times New Roman"/>
              </a:rPr>
              <a:t>Affable </a:t>
            </a:r>
            <a:r>
              <a:rPr dirty="0" sz="1450" spc="-10">
                <a:latin typeface="Times New Roman"/>
                <a:cs typeface="Times New Roman"/>
              </a:rPr>
              <a:t>Kinsmen, sometimes attributed to Shakespeare,’ </a:t>
            </a:r>
            <a:r>
              <a:rPr dirty="0" sz="1450" spc="-5">
                <a:latin typeface="Times New Roman"/>
                <a:cs typeface="Times New Roman"/>
              </a:rPr>
              <a:t>he  </a:t>
            </a:r>
            <a:r>
              <a:rPr dirty="0" sz="1450" spc="-10">
                <a:latin typeface="Times New Roman"/>
                <a:cs typeface="Times New Roman"/>
              </a:rPr>
              <a:t>added.</a:t>
            </a:r>
            <a:endParaRPr sz="1450">
              <a:latin typeface="Times New Roman"/>
              <a:cs typeface="Times New Roman"/>
            </a:endParaRPr>
          </a:p>
          <a:p>
            <a:pPr algn="just" marL="12700" marR="6350" indent="255904">
              <a:lnSpc>
                <a:spcPts val="1730"/>
              </a:lnSpc>
              <a:spcBef>
                <a:spcPts val="785"/>
              </a:spcBef>
            </a:pPr>
            <a:r>
              <a:rPr dirty="0" sz="1450" spc="-20">
                <a:latin typeface="Times New Roman"/>
                <a:cs typeface="Times New Roman"/>
              </a:rPr>
              <a:t>Morris’s </a:t>
            </a:r>
            <a:r>
              <a:rPr dirty="0" sz="1450" spc="-10">
                <a:latin typeface="Times New Roman"/>
                <a:cs typeface="Times New Roman"/>
              </a:rPr>
              <a:t>mind was labouring like </a:t>
            </a:r>
            <a:r>
              <a:rPr dirty="0" sz="1450" spc="-5">
                <a:latin typeface="Times New Roman"/>
                <a:cs typeface="Times New Roman"/>
              </a:rPr>
              <a:t>a </a:t>
            </a:r>
            <a:r>
              <a:rPr dirty="0" sz="1450" spc="-10">
                <a:latin typeface="Times New Roman"/>
                <a:cs typeface="Times New Roman"/>
              </a:rPr>
              <a:t>mill. ‘Does </a:t>
            </a:r>
            <a:r>
              <a:rPr dirty="0" sz="1450" spc="-5">
                <a:latin typeface="Times New Roman"/>
                <a:cs typeface="Times New Roman"/>
              </a:rPr>
              <a:t>he </a:t>
            </a:r>
            <a:r>
              <a:rPr dirty="0" sz="1450" spc="-10">
                <a:latin typeface="Times New Roman"/>
                <a:cs typeface="Times New Roman"/>
              </a:rPr>
              <a:t>suspect? </a:t>
            </a:r>
            <a:r>
              <a:rPr dirty="0" sz="1450" spc="-5">
                <a:latin typeface="Times New Roman"/>
                <a:cs typeface="Times New Roman"/>
              </a:rPr>
              <a:t>or </a:t>
            </a:r>
            <a:r>
              <a:rPr dirty="0" sz="1450" spc="-10">
                <a:latin typeface="Times New Roman"/>
                <a:cs typeface="Times New Roman"/>
              </a:rPr>
              <a:t>is this  chance and </a:t>
            </a:r>
            <a:r>
              <a:rPr dirty="0" sz="1450" spc="-15">
                <a:latin typeface="Times New Roman"/>
                <a:cs typeface="Times New Roman"/>
              </a:rPr>
              <a:t>stuff? </a:t>
            </a:r>
            <a:r>
              <a:rPr dirty="0" sz="1450" spc="-10">
                <a:latin typeface="Times New Roman"/>
                <a:cs typeface="Times New Roman"/>
              </a:rPr>
              <a:t>Should </a:t>
            </a:r>
            <a:r>
              <a:rPr dirty="0" sz="1450" spc="-5">
                <a:latin typeface="Times New Roman"/>
                <a:cs typeface="Times New Roman"/>
              </a:rPr>
              <a:t>I </a:t>
            </a:r>
            <a:r>
              <a:rPr dirty="0" sz="1450" spc="-10">
                <a:latin typeface="Times New Roman"/>
                <a:cs typeface="Times New Roman"/>
              </a:rPr>
              <a:t>soap, </a:t>
            </a:r>
            <a:r>
              <a:rPr dirty="0" sz="1450" spc="-5">
                <a:latin typeface="Times New Roman"/>
                <a:cs typeface="Times New Roman"/>
              </a:rPr>
              <a:t>or </a:t>
            </a:r>
            <a:r>
              <a:rPr dirty="0" sz="1450" spc="-10">
                <a:latin typeface="Times New Roman"/>
                <a:cs typeface="Times New Roman"/>
              </a:rPr>
              <a:t>should </a:t>
            </a:r>
            <a:r>
              <a:rPr dirty="0" sz="1450" spc="-5">
                <a:latin typeface="Times New Roman"/>
                <a:cs typeface="Times New Roman"/>
              </a:rPr>
              <a:t>I </a:t>
            </a:r>
            <a:r>
              <a:rPr dirty="0" sz="1450" spc="-10">
                <a:latin typeface="Times New Roman"/>
                <a:cs typeface="Times New Roman"/>
              </a:rPr>
              <a:t>bully? Soap,’ </a:t>
            </a:r>
            <a:r>
              <a:rPr dirty="0" sz="1450" spc="-5">
                <a:latin typeface="Times New Roman"/>
                <a:cs typeface="Times New Roman"/>
              </a:rPr>
              <a:t>he </a:t>
            </a:r>
            <a:r>
              <a:rPr dirty="0" sz="1450" spc="-10">
                <a:latin typeface="Times New Roman"/>
                <a:cs typeface="Times New Roman"/>
              </a:rPr>
              <a:t>concluded. ‘It  gains time.’ </a:t>
            </a:r>
            <a:r>
              <a:rPr dirty="0" sz="1450" spc="-25">
                <a:latin typeface="Times New Roman"/>
                <a:cs typeface="Times New Roman"/>
              </a:rPr>
              <a:t>‘Well,’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aloud, and with rather </a:t>
            </a:r>
            <a:r>
              <a:rPr dirty="0" sz="1450" spc="-5">
                <a:latin typeface="Times New Roman"/>
                <a:cs typeface="Times New Roman"/>
              </a:rPr>
              <a:t>a </a:t>
            </a:r>
            <a:r>
              <a:rPr dirty="0" sz="1450" spc="-10">
                <a:latin typeface="Times New Roman"/>
                <a:cs typeface="Times New Roman"/>
              </a:rPr>
              <a:t>painful affectation </a:t>
            </a:r>
            <a:r>
              <a:rPr dirty="0" sz="1450" spc="-5">
                <a:latin typeface="Times New Roman"/>
                <a:cs typeface="Times New Roman"/>
              </a:rPr>
              <a:t>of  </a:t>
            </a:r>
            <a:r>
              <a:rPr dirty="0" sz="1450" spc="-10">
                <a:latin typeface="Times New Roman"/>
                <a:cs typeface="Times New Roman"/>
              </a:rPr>
              <a:t>heartiness, </a:t>
            </a:r>
            <a:r>
              <a:rPr dirty="0" sz="1450" spc="-25">
                <a:latin typeface="Times New Roman"/>
                <a:cs typeface="Times New Roman"/>
              </a:rPr>
              <a:t>‘it’s </a:t>
            </a:r>
            <a:r>
              <a:rPr dirty="0" sz="1450" spc="-10">
                <a:latin typeface="Times New Roman"/>
                <a:cs typeface="Times New Roman"/>
              </a:rPr>
              <a:t>long since we have had an evening </a:t>
            </a:r>
            <a:r>
              <a:rPr dirty="0" sz="1450" spc="-15">
                <a:latin typeface="Times New Roman"/>
                <a:cs typeface="Times New Roman"/>
              </a:rPr>
              <a:t>together, </a:t>
            </a:r>
            <a:r>
              <a:rPr dirty="0" sz="1450" spc="-10">
                <a:latin typeface="Times New Roman"/>
                <a:cs typeface="Times New Roman"/>
              </a:rPr>
              <a:t>Michael; and  though my habits (as </a:t>
            </a:r>
            <a:r>
              <a:rPr dirty="0" sz="1450" spc="-5">
                <a:latin typeface="Times New Roman"/>
                <a:cs typeface="Times New Roman"/>
              </a:rPr>
              <a:t>you </a:t>
            </a:r>
            <a:r>
              <a:rPr dirty="0" sz="1450" spc="-10">
                <a:latin typeface="Times New Roman"/>
                <a:cs typeface="Times New Roman"/>
              </a:rPr>
              <a:t>know) are very temperate, </a:t>
            </a:r>
            <a:r>
              <a:rPr dirty="0" sz="1450" spc="-5">
                <a:latin typeface="Times New Roman"/>
                <a:cs typeface="Times New Roman"/>
              </a:rPr>
              <a:t>I </a:t>
            </a:r>
            <a:r>
              <a:rPr dirty="0" sz="1450" spc="-10">
                <a:latin typeface="Times New Roman"/>
                <a:cs typeface="Times New Roman"/>
              </a:rPr>
              <a:t>may as well make an  exception. Excuse me </a:t>
            </a:r>
            <a:r>
              <a:rPr dirty="0" sz="1450" spc="-5">
                <a:latin typeface="Times New Roman"/>
                <a:cs typeface="Times New Roman"/>
              </a:rPr>
              <a:t>one </a:t>
            </a:r>
            <a:r>
              <a:rPr dirty="0" sz="1450" spc="-10">
                <a:latin typeface="Times New Roman"/>
                <a:cs typeface="Times New Roman"/>
              </a:rPr>
              <a:t>moment till </a:t>
            </a:r>
            <a:r>
              <a:rPr dirty="0" sz="1450" spc="-5">
                <a:latin typeface="Times New Roman"/>
                <a:cs typeface="Times New Roman"/>
              </a:rPr>
              <a:t>I </a:t>
            </a:r>
            <a:r>
              <a:rPr dirty="0" sz="1450" spc="-10">
                <a:latin typeface="Times New Roman"/>
                <a:cs typeface="Times New Roman"/>
              </a:rPr>
              <a:t>fetch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whisky from the  </a:t>
            </a:r>
            <a:r>
              <a:rPr dirty="0" sz="1450" spc="-20">
                <a:latin typeface="Times New Roman"/>
                <a:cs typeface="Times New Roman"/>
              </a:rPr>
              <a:t>cellar.’</a:t>
            </a:r>
            <a:endParaRPr sz="1450">
              <a:latin typeface="Times New Roman"/>
              <a:cs typeface="Times New Roman"/>
            </a:endParaRPr>
          </a:p>
          <a:p>
            <a:pPr algn="just" marL="12700" marR="9525" indent="255904">
              <a:lnSpc>
                <a:spcPts val="1730"/>
              </a:lnSpc>
              <a:spcBef>
                <a:spcPts val="780"/>
              </a:spcBef>
            </a:pPr>
            <a:r>
              <a:rPr dirty="0" sz="1450" spc="-10">
                <a:latin typeface="Times New Roman"/>
                <a:cs typeface="Times New Roman"/>
              </a:rPr>
              <a:t>‘No whisky for me,’ said Michael; ‘a little </a:t>
            </a:r>
            <a:r>
              <a:rPr dirty="0" sz="1450" spc="-5">
                <a:latin typeface="Times New Roman"/>
                <a:cs typeface="Times New Roman"/>
              </a:rPr>
              <a:t>of </a:t>
            </a:r>
            <a:r>
              <a:rPr dirty="0" sz="1450" spc="-10">
                <a:latin typeface="Times New Roman"/>
                <a:cs typeface="Times New Roman"/>
              </a:rPr>
              <a:t>the old still champagne </a:t>
            </a:r>
            <a:r>
              <a:rPr dirty="0" sz="1450" spc="-5">
                <a:latin typeface="Times New Roman"/>
                <a:cs typeface="Times New Roman"/>
              </a:rPr>
              <a:t>or  nothing.’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Morris stood irresolute, for the wine was very valuable: the  next </a:t>
            </a:r>
            <a:r>
              <a:rPr dirty="0" sz="1450" spc="-5">
                <a:latin typeface="Times New Roman"/>
                <a:cs typeface="Times New Roman"/>
              </a:rPr>
              <a:t>he </a:t>
            </a:r>
            <a:r>
              <a:rPr dirty="0" sz="1450" spc="-10">
                <a:latin typeface="Times New Roman"/>
                <a:cs typeface="Times New Roman"/>
              </a:rPr>
              <a:t>had quitted the room without </a:t>
            </a:r>
            <a:r>
              <a:rPr dirty="0" sz="1450" spc="-5">
                <a:latin typeface="Times New Roman"/>
                <a:cs typeface="Times New Roman"/>
              </a:rPr>
              <a:t>a </a:t>
            </a:r>
            <a:r>
              <a:rPr dirty="0" sz="1450" spc="-10">
                <a:latin typeface="Times New Roman"/>
                <a:cs typeface="Times New Roman"/>
              </a:rPr>
              <a:t>word. His quick mind had perceived  his advantage; in thus </a:t>
            </a:r>
            <a:r>
              <a:rPr dirty="0" sz="1450" spc="-5">
                <a:latin typeface="Times New Roman"/>
                <a:cs typeface="Times New Roman"/>
              </a:rPr>
              <a:t>dunning </a:t>
            </a:r>
            <a:r>
              <a:rPr dirty="0" sz="1450" spc="-10">
                <a:latin typeface="Times New Roman"/>
                <a:cs typeface="Times New Roman"/>
              </a:rPr>
              <a:t>him for the cream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cellar, </a:t>
            </a:r>
            <a:r>
              <a:rPr dirty="0" sz="1450" spc="-10">
                <a:latin typeface="Times New Roman"/>
                <a:cs typeface="Times New Roman"/>
              </a:rPr>
              <a:t>Michael was  playing into his hand. ‘One bottle?’ </a:t>
            </a:r>
            <a:r>
              <a:rPr dirty="0" sz="1450" spc="-5">
                <a:latin typeface="Times New Roman"/>
                <a:cs typeface="Times New Roman"/>
              </a:rPr>
              <a:t>he </a:t>
            </a:r>
            <a:r>
              <a:rPr dirty="0" sz="1450" spc="-10">
                <a:latin typeface="Times New Roman"/>
                <a:cs typeface="Times New Roman"/>
              </a:rPr>
              <a:t>thought. ‘By </a:t>
            </a:r>
            <a:r>
              <a:rPr dirty="0" sz="1450" spc="-15">
                <a:latin typeface="Times New Roman"/>
                <a:cs typeface="Times New Roman"/>
              </a:rPr>
              <a:t>George, </a:t>
            </a:r>
            <a:r>
              <a:rPr dirty="0" sz="1450" spc="-10">
                <a:latin typeface="Times New Roman"/>
                <a:cs typeface="Times New Roman"/>
              </a:rPr>
              <a:t>I’ll give him two!  this is </a:t>
            </a:r>
            <a:r>
              <a:rPr dirty="0" sz="1450" spc="-5">
                <a:latin typeface="Times New Roman"/>
                <a:cs typeface="Times New Roman"/>
              </a:rPr>
              <a:t>no </a:t>
            </a:r>
            <a:r>
              <a:rPr dirty="0" sz="1450" spc="-10">
                <a:latin typeface="Times New Roman"/>
                <a:cs typeface="Times New Roman"/>
              </a:rPr>
              <a:t>moment for economy; and once the beast is </a:t>
            </a:r>
            <a:r>
              <a:rPr dirty="0" sz="1450" spc="-5">
                <a:latin typeface="Times New Roman"/>
                <a:cs typeface="Times New Roman"/>
              </a:rPr>
              <a:t>drunk, </a:t>
            </a:r>
            <a:r>
              <a:rPr dirty="0" sz="1450" spc="-30">
                <a:latin typeface="Times New Roman"/>
                <a:cs typeface="Times New Roman"/>
              </a:rPr>
              <a:t>it’s </a:t>
            </a:r>
            <a:r>
              <a:rPr dirty="0" sz="1450" spc="-10">
                <a:latin typeface="Times New Roman"/>
                <a:cs typeface="Times New Roman"/>
              </a:rPr>
              <a:t>strange if </a:t>
            </a:r>
            <a:r>
              <a:rPr dirty="0" sz="1450" spc="-5">
                <a:latin typeface="Times New Roman"/>
                <a:cs typeface="Times New Roman"/>
              </a:rPr>
              <a:t>I  </a:t>
            </a:r>
            <a:r>
              <a:rPr dirty="0" sz="1450" spc="-10">
                <a:latin typeface="Times New Roman"/>
                <a:cs typeface="Times New Roman"/>
              </a:rPr>
              <a:t>don’t wring his secret </a:t>
            </a:r>
            <a:r>
              <a:rPr dirty="0" sz="1450" spc="-5">
                <a:latin typeface="Times New Roman"/>
                <a:cs typeface="Times New Roman"/>
              </a:rPr>
              <a:t>out of</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2065" indent="255904">
              <a:lnSpc>
                <a:spcPts val="1730"/>
              </a:lnSpc>
              <a:spcBef>
                <a:spcPts val="785"/>
              </a:spcBef>
            </a:pPr>
            <a:r>
              <a:rPr dirty="0" sz="1450" spc="-25">
                <a:latin typeface="Times New Roman"/>
                <a:cs typeface="Times New Roman"/>
              </a:rPr>
              <a:t>With </a:t>
            </a:r>
            <a:r>
              <a:rPr dirty="0" sz="1450" spc="-10">
                <a:latin typeface="Times New Roman"/>
                <a:cs typeface="Times New Roman"/>
              </a:rPr>
              <a:t>two bottles, </a:t>
            </a:r>
            <a:r>
              <a:rPr dirty="0" sz="1450" spc="-15">
                <a:latin typeface="Times New Roman"/>
                <a:cs typeface="Times New Roman"/>
              </a:rPr>
              <a:t>accordingly, </a:t>
            </a:r>
            <a:r>
              <a:rPr dirty="0" sz="1450" spc="-5">
                <a:latin typeface="Times New Roman"/>
                <a:cs typeface="Times New Roman"/>
              </a:rPr>
              <a:t>he </a:t>
            </a:r>
            <a:r>
              <a:rPr dirty="0" sz="1450" spc="-10">
                <a:latin typeface="Times New Roman"/>
                <a:cs typeface="Times New Roman"/>
              </a:rPr>
              <a:t>returned. Glasses were produced, and  Morris filled them with hospitable</a:t>
            </a:r>
            <a:r>
              <a:rPr dirty="0" sz="1450" spc="15">
                <a:latin typeface="Times New Roman"/>
                <a:cs typeface="Times New Roman"/>
              </a:rPr>
              <a:t> </a:t>
            </a:r>
            <a:r>
              <a:rPr dirty="0" sz="1450" spc="-10">
                <a:latin typeface="Times New Roman"/>
                <a:cs typeface="Times New Roman"/>
              </a:rPr>
              <a:t>grace.</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 drink to </a:t>
            </a:r>
            <a:r>
              <a:rPr dirty="0" sz="1450" spc="-5">
                <a:latin typeface="Times New Roman"/>
                <a:cs typeface="Times New Roman"/>
              </a:rPr>
              <a:t>you, </a:t>
            </a:r>
            <a:r>
              <a:rPr dirty="0" sz="1450" spc="-10">
                <a:latin typeface="Times New Roman"/>
                <a:cs typeface="Times New Roman"/>
              </a:rPr>
              <a:t>cousin!’ </a:t>
            </a:r>
            <a:r>
              <a:rPr dirty="0" sz="1450" spc="-5">
                <a:latin typeface="Times New Roman"/>
                <a:cs typeface="Times New Roman"/>
              </a:rPr>
              <a:t>he </a:t>
            </a:r>
            <a:r>
              <a:rPr dirty="0" sz="1450" spc="-10">
                <a:latin typeface="Times New Roman"/>
                <a:cs typeface="Times New Roman"/>
              </a:rPr>
              <a:t>cried </a:t>
            </a:r>
            <a:r>
              <a:rPr dirty="0" sz="1450" spc="-25">
                <a:latin typeface="Times New Roman"/>
                <a:cs typeface="Times New Roman"/>
              </a:rPr>
              <a:t>gaily. </a:t>
            </a:r>
            <a:r>
              <a:rPr dirty="0" sz="1450" spc="-15">
                <a:latin typeface="Times New Roman"/>
                <a:cs typeface="Times New Roman"/>
              </a:rPr>
              <a:t>‘Don’t </a:t>
            </a:r>
            <a:r>
              <a:rPr dirty="0" sz="1450" spc="-10">
                <a:latin typeface="Times New Roman"/>
                <a:cs typeface="Times New Roman"/>
              </a:rPr>
              <a:t>spare the wine-cup in my  house.’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Michael drank his glass </a:t>
            </a:r>
            <a:r>
              <a:rPr dirty="0" sz="1450" spc="-15">
                <a:latin typeface="Times New Roman"/>
                <a:cs typeface="Times New Roman"/>
              </a:rPr>
              <a:t>deliberately, </a:t>
            </a:r>
            <a:r>
              <a:rPr dirty="0" sz="1450" spc="-10">
                <a:latin typeface="Times New Roman"/>
                <a:cs typeface="Times New Roman"/>
              </a:rPr>
              <a:t>standing at the table; filled it again,  and returned to his </a:t>
            </a:r>
            <a:r>
              <a:rPr dirty="0" sz="1450" spc="-20">
                <a:latin typeface="Times New Roman"/>
                <a:cs typeface="Times New Roman"/>
              </a:rPr>
              <a:t>chair, </a:t>
            </a:r>
            <a:r>
              <a:rPr dirty="0" sz="1450" spc="-10">
                <a:latin typeface="Times New Roman"/>
                <a:cs typeface="Times New Roman"/>
              </a:rPr>
              <a:t>carrying the bottle along with</a:t>
            </a:r>
            <a:r>
              <a:rPr dirty="0" sz="1450" spc="7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12065" indent="255904">
              <a:lnSpc>
                <a:spcPts val="1730"/>
              </a:lnSpc>
              <a:spcBef>
                <a:spcPts val="155"/>
              </a:spcBef>
            </a:pPr>
            <a:r>
              <a:rPr dirty="0" sz="1450" spc="-10">
                <a:latin typeface="Times New Roman"/>
                <a:cs typeface="Times New Roman"/>
              </a:rPr>
              <a:t>‘The spoils </a:t>
            </a:r>
            <a:r>
              <a:rPr dirty="0" sz="1450" spc="-5">
                <a:latin typeface="Times New Roman"/>
                <a:cs typeface="Times New Roman"/>
              </a:rPr>
              <a:t>of </a:t>
            </a:r>
            <a:r>
              <a:rPr dirty="0" sz="1450" spc="-10">
                <a:latin typeface="Times New Roman"/>
                <a:cs typeface="Times New Roman"/>
              </a:rPr>
              <a:t>war!’ </a:t>
            </a:r>
            <a:r>
              <a:rPr dirty="0" sz="1450" spc="-5">
                <a:latin typeface="Times New Roman"/>
                <a:cs typeface="Times New Roman"/>
              </a:rPr>
              <a:t>he </a:t>
            </a:r>
            <a:r>
              <a:rPr dirty="0" sz="1450" spc="-10">
                <a:latin typeface="Times New Roman"/>
                <a:cs typeface="Times New Roman"/>
              </a:rPr>
              <a:t>said </a:t>
            </a:r>
            <a:r>
              <a:rPr dirty="0" sz="1450" spc="-15">
                <a:latin typeface="Times New Roman"/>
                <a:cs typeface="Times New Roman"/>
              </a:rPr>
              <a:t>apologetically. </a:t>
            </a:r>
            <a:r>
              <a:rPr dirty="0" sz="1450" spc="-10">
                <a:latin typeface="Times New Roman"/>
                <a:cs typeface="Times New Roman"/>
              </a:rPr>
              <a:t>‘The weakest goes to the wall.  Science, Morris, science.’ Morris could think </a:t>
            </a:r>
            <a:r>
              <a:rPr dirty="0" sz="1450" spc="-5">
                <a:latin typeface="Times New Roman"/>
                <a:cs typeface="Times New Roman"/>
              </a:rPr>
              <a:t>of no </a:t>
            </a:r>
            <a:r>
              <a:rPr dirty="0" sz="1450" spc="-25">
                <a:latin typeface="Times New Roman"/>
                <a:cs typeface="Times New Roman"/>
              </a:rPr>
              <a:t>reply, </a:t>
            </a:r>
            <a:r>
              <a:rPr dirty="0" sz="1450" spc="-10">
                <a:latin typeface="Times New Roman"/>
                <a:cs typeface="Times New Roman"/>
              </a:rPr>
              <a:t>and for an  appreciable interval silence reigned. But two glasses </a:t>
            </a:r>
            <a:r>
              <a:rPr dirty="0" sz="1450" spc="-5">
                <a:latin typeface="Times New Roman"/>
                <a:cs typeface="Times New Roman"/>
              </a:rPr>
              <a:t>of </a:t>
            </a:r>
            <a:r>
              <a:rPr dirty="0" sz="1450" spc="-10">
                <a:latin typeface="Times New Roman"/>
                <a:cs typeface="Times New Roman"/>
              </a:rPr>
              <a:t>the still champagne  produced </a:t>
            </a:r>
            <a:r>
              <a:rPr dirty="0" sz="1450" spc="-5">
                <a:latin typeface="Times New Roman"/>
                <a:cs typeface="Times New Roman"/>
              </a:rPr>
              <a:t>a </a:t>
            </a:r>
            <a:r>
              <a:rPr dirty="0" sz="1450" spc="-10">
                <a:latin typeface="Times New Roman"/>
                <a:cs typeface="Times New Roman"/>
              </a:rPr>
              <a:t>rapid change in</a:t>
            </a:r>
            <a:r>
              <a:rPr dirty="0" sz="1450" spc="5">
                <a:latin typeface="Times New Roman"/>
                <a:cs typeface="Times New Roman"/>
              </a:rPr>
              <a:t> </a:t>
            </a:r>
            <a:r>
              <a:rPr dirty="0" sz="1450" spc="-10">
                <a:latin typeface="Times New Roman"/>
                <a:cs typeface="Times New Roman"/>
              </a:rPr>
              <a:t>Michael.</a:t>
            </a:r>
            <a:endParaRPr sz="1450">
              <a:latin typeface="Times New Roman"/>
              <a:cs typeface="Times New Roman"/>
            </a:endParaRPr>
          </a:p>
          <a:p>
            <a:pPr algn="just" marL="12700" marR="6350" indent="255904">
              <a:lnSpc>
                <a:spcPts val="1730"/>
              </a:lnSpc>
              <a:spcBef>
                <a:spcPts val="785"/>
              </a:spcBef>
            </a:pP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vivacity about </a:t>
            </a:r>
            <a:r>
              <a:rPr dirty="0" sz="1450" spc="-5">
                <a:latin typeface="Times New Roman"/>
                <a:cs typeface="Times New Roman"/>
              </a:rPr>
              <a:t>you, </a:t>
            </a:r>
            <a:r>
              <a:rPr dirty="0" sz="1450" spc="-10">
                <a:latin typeface="Times New Roman"/>
                <a:cs typeface="Times New Roman"/>
              </a:rPr>
              <a:t>Morris,’ </a:t>
            </a:r>
            <a:r>
              <a:rPr dirty="0" sz="1450" spc="-5">
                <a:latin typeface="Times New Roman"/>
                <a:cs typeface="Times New Roman"/>
              </a:rPr>
              <a:t>he </a:t>
            </a:r>
            <a:r>
              <a:rPr dirty="0" sz="1450" spc="-10">
                <a:latin typeface="Times New Roman"/>
                <a:cs typeface="Times New Roman"/>
              </a:rPr>
              <a:t>observed. </a:t>
            </a:r>
            <a:r>
              <a:rPr dirty="0" sz="1450" spc="-4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deep; </a:t>
            </a:r>
            <a:r>
              <a:rPr dirty="0" sz="1450" spc="-5">
                <a:latin typeface="Times New Roman"/>
                <a:cs typeface="Times New Roman"/>
              </a:rPr>
              <a:t>but </a:t>
            </a:r>
            <a:r>
              <a:rPr dirty="0" sz="1450" spc="-10">
                <a:latin typeface="Times New Roman"/>
                <a:cs typeface="Times New Roman"/>
              </a:rPr>
              <a:t>I’ll </a:t>
            </a:r>
            <a:r>
              <a:rPr dirty="0" sz="1450" spc="-5">
                <a:latin typeface="Times New Roman"/>
                <a:cs typeface="Times New Roman"/>
              </a:rPr>
              <a:t>be </a:t>
            </a:r>
            <a:r>
              <a:rPr dirty="0" sz="1450" spc="-10">
                <a:latin typeface="Times New Roman"/>
                <a:cs typeface="Times New Roman"/>
              </a:rPr>
              <a:t>hanged if you’re</a:t>
            </a:r>
            <a:r>
              <a:rPr dirty="0" sz="1450" spc="15">
                <a:latin typeface="Times New Roman"/>
                <a:cs typeface="Times New Roman"/>
              </a:rPr>
              <a:t> </a:t>
            </a:r>
            <a:r>
              <a:rPr dirty="0" sz="1450" spc="-10">
                <a:latin typeface="Times New Roman"/>
                <a:cs typeface="Times New Roman"/>
              </a:rPr>
              <a:t>vivacious!’</a:t>
            </a:r>
            <a:endParaRPr sz="1450">
              <a:latin typeface="Times New Roman"/>
              <a:cs typeface="Times New Roman"/>
            </a:endParaRPr>
          </a:p>
          <a:p>
            <a:pPr algn="just" marL="12700" marR="10160" indent="255904">
              <a:lnSpc>
                <a:spcPts val="1730"/>
              </a:lnSpc>
              <a:spcBef>
                <a:spcPts val="720"/>
              </a:spcBef>
            </a:pPr>
            <a:r>
              <a:rPr dirty="0" sz="1450" spc="-10">
                <a:latin typeface="Times New Roman"/>
                <a:cs typeface="Times New Roman"/>
              </a:rPr>
              <a:t>‘What makes </a:t>
            </a:r>
            <a:r>
              <a:rPr dirty="0" sz="1450" spc="-5">
                <a:latin typeface="Times New Roman"/>
                <a:cs typeface="Times New Roman"/>
              </a:rPr>
              <a:t>you </a:t>
            </a:r>
            <a:r>
              <a:rPr dirty="0" sz="1450" spc="-10">
                <a:latin typeface="Times New Roman"/>
                <a:cs typeface="Times New Roman"/>
              </a:rPr>
              <a:t>think me deep?’ asked Morris with an air </a:t>
            </a:r>
            <a:r>
              <a:rPr dirty="0" sz="1450" spc="-5">
                <a:latin typeface="Times New Roman"/>
                <a:cs typeface="Times New Roman"/>
              </a:rPr>
              <a:t>of </a:t>
            </a:r>
            <a:r>
              <a:rPr dirty="0" sz="1450" spc="-10">
                <a:latin typeface="Times New Roman"/>
                <a:cs typeface="Times New Roman"/>
              </a:rPr>
              <a:t>pleased  </a:t>
            </a:r>
            <a:r>
              <a:rPr dirty="0" sz="1450" spc="-20">
                <a:latin typeface="Times New Roman"/>
                <a:cs typeface="Times New Roman"/>
              </a:rPr>
              <a:t>simplicity.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‘Because </a:t>
            </a:r>
            <a:r>
              <a:rPr dirty="0" sz="1450" spc="-5">
                <a:latin typeface="Times New Roman"/>
                <a:cs typeface="Times New Roman"/>
              </a:rPr>
              <a:t>you </a:t>
            </a:r>
            <a:r>
              <a:rPr dirty="0" sz="1450" spc="-15">
                <a:latin typeface="Times New Roman"/>
                <a:cs typeface="Times New Roman"/>
              </a:rPr>
              <a:t>won’t </a:t>
            </a:r>
            <a:r>
              <a:rPr dirty="0" sz="1450" spc="-10">
                <a:latin typeface="Times New Roman"/>
                <a:cs typeface="Times New Roman"/>
              </a:rPr>
              <a:t>compromise,’ said the </a:t>
            </a:r>
            <a:r>
              <a:rPr dirty="0" sz="1450" spc="-20">
                <a:latin typeface="Times New Roman"/>
                <a:cs typeface="Times New Roman"/>
              </a:rPr>
              <a:t>lawyer. </a:t>
            </a:r>
            <a:r>
              <a:rPr dirty="0" sz="1450" spc="-30">
                <a:latin typeface="Times New Roman"/>
                <a:cs typeface="Times New Roman"/>
              </a:rPr>
              <a:t>‘You’re </a:t>
            </a:r>
            <a:r>
              <a:rPr dirty="0" sz="1450" spc="-10">
                <a:latin typeface="Times New Roman"/>
                <a:cs typeface="Times New Roman"/>
              </a:rPr>
              <a:t>deep </a:t>
            </a:r>
            <a:r>
              <a:rPr dirty="0" sz="1450" spc="-5">
                <a:latin typeface="Times New Roman"/>
                <a:cs typeface="Times New Roman"/>
              </a:rPr>
              <a:t>dog,  </a:t>
            </a:r>
            <a:r>
              <a:rPr dirty="0" sz="1450" spc="-10">
                <a:latin typeface="Times New Roman"/>
                <a:cs typeface="Times New Roman"/>
              </a:rPr>
              <a:t>Morris, very deep </a:t>
            </a:r>
            <a:r>
              <a:rPr dirty="0" sz="1450" spc="-5">
                <a:latin typeface="Times New Roman"/>
                <a:cs typeface="Times New Roman"/>
              </a:rPr>
              <a:t>dog, not </a:t>
            </a:r>
            <a:r>
              <a:rPr dirty="0" sz="1450" spc="-10">
                <a:latin typeface="Times New Roman"/>
                <a:cs typeface="Times New Roman"/>
              </a:rPr>
              <a:t>t’ compromise—remarkable deep </a:t>
            </a:r>
            <a:r>
              <a:rPr dirty="0" sz="1450" spc="-5">
                <a:latin typeface="Times New Roman"/>
                <a:cs typeface="Times New Roman"/>
              </a:rPr>
              <a:t>dog.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wine; </a:t>
            </a:r>
            <a:r>
              <a:rPr dirty="0" sz="1450" spc="-30">
                <a:latin typeface="Times New Roman"/>
                <a:cs typeface="Times New Roman"/>
              </a:rPr>
              <a:t>it’s </a:t>
            </a:r>
            <a:r>
              <a:rPr dirty="0" sz="1450" spc="-10">
                <a:latin typeface="Times New Roman"/>
                <a:cs typeface="Times New Roman"/>
              </a:rPr>
              <a:t>the only respectable feature in the Finsbury </a:t>
            </a:r>
            <a:r>
              <a:rPr dirty="0" sz="1450" spc="-25">
                <a:latin typeface="Times New Roman"/>
                <a:cs typeface="Times New Roman"/>
              </a:rPr>
              <a:t>family, </a:t>
            </a:r>
            <a:r>
              <a:rPr dirty="0" sz="1450" spc="-10">
                <a:latin typeface="Times New Roman"/>
                <a:cs typeface="Times New Roman"/>
              </a:rPr>
              <a:t>this  wine; rarer thing than </a:t>
            </a:r>
            <a:r>
              <a:rPr dirty="0" sz="1450" spc="-5">
                <a:latin typeface="Times New Roman"/>
                <a:cs typeface="Times New Roman"/>
              </a:rPr>
              <a:t>a </a:t>
            </a:r>
            <a:r>
              <a:rPr dirty="0" sz="1450" spc="-10">
                <a:latin typeface="Times New Roman"/>
                <a:cs typeface="Times New Roman"/>
              </a:rPr>
              <a:t>title—much </a:t>
            </a:r>
            <a:r>
              <a:rPr dirty="0" sz="1450" spc="-25">
                <a:latin typeface="Times New Roman"/>
                <a:cs typeface="Times New Roman"/>
              </a:rPr>
              <a:t>rarer. </a:t>
            </a:r>
            <a:r>
              <a:rPr dirty="0" sz="1450" spc="-10">
                <a:latin typeface="Times New Roman"/>
                <a:cs typeface="Times New Roman"/>
              </a:rPr>
              <a:t>Now </a:t>
            </a:r>
            <a:r>
              <a:rPr dirty="0" sz="1450" spc="-5">
                <a:latin typeface="Times New Roman"/>
                <a:cs typeface="Times New Roman"/>
              </a:rPr>
              <a:t>a </a:t>
            </a:r>
            <a:r>
              <a:rPr dirty="0" sz="1450" spc="-10">
                <a:latin typeface="Times New Roman"/>
                <a:cs typeface="Times New Roman"/>
              </a:rPr>
              <a:t>man with glass wine like this  in </a:t>
            </a:r>
            <a:r>
              <a:rPr dirty="0" sz="1450" spc="-20">
                <a:latin typeface="Times New Roman"/>
                <a:cs typeface="Times New Roman"/>
              </a:rPr>
              <a:t>cellar, </a:t>
            </a:r>
            <a:r>
              <a:rPr dirty="0" sz="1450" spc="-5">
                <a:latin typeface="Times New Roman"/>
                <a:cs typeface="Times New Roman"/>
              </a:rPr>
              <a:t>I </a:t>
            </a:r>
            <a:r>
              <a:rPr dirty="0" sz="1450" spc="-10">
                <a:latin typeface="Times New Roman"/>
                <a:cs typeface="Times New Roman"/>
              </a:rPr>
              <a:t>wonder why </a:t>
            </a:r>
            <a:r>
              <a:rPr dirty="0" sz="1450" spc="-15">
                <a:latin typeface="Times New Roman"/>
                <a:cs typeface="Times New Roman"/>
              </a:rPr>
              <a:t>won’t</a:t>
            </a:r>
            <a:r>
              <a:rPr dirty="0" sz="1450" spc="25">
                <a:latin typeface="Times New Roman"/>
                <a:cs typeface="Times New Roman"/>
              </a:rPr>
              <a:t> </a:t>
            </a:r>
            <a:r>
              <a:rPr dirty="0" sz="1450" spc="-10">
                <a:latin typeface="Times New Roman"/>
                <a:cs typeface="Times New Roman"/>
              </a:rPr>
              <a:t>compromise?’</a:t>
            </a:r>
            <a:endParaRPr sz="1450">
              <a:latin typeface="Times New Roman"/>
              <a:cs typeface="Times New Roman"/>
            </a:endParaRPr>
          </a:p>
          <a:p>
            <a:pPr algn="just" marL="12700" marR="6350" indent="255904">
              <a:lnSpc>
                <a:spcPts val="1730"/>
              </a:lnSpc>
              <a:spcBef>
                <a:spcPts val="785"/>
              </a:spcBef>
            </a:pPr>
            <a:r>
              <a:rPr dirty="0" sz="1450" spc="-30">
                <a:latin typeface="Times New Roman"/>
                <a:cs typeface="Times New Roman"/>
              </a:rPr>
              <a:t>‘Well, </a:t>
            </a:r>
            <a:r>
              <a:rPr dirty="0" sz="1450" spc="-10">
                <a:latin typeface="Times New Roman"/>
                <a:cs typeface="Times New Roman"/>
              </a:rPr>
              <a:t>YOU wouldn’t compromise before,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said the smiling  Morris. </a:t>
            </a:r>
            <a:r>
              <a:rPr dirty="0" sz="1450" spc="-20">
                <a:latin typeface="Times New Roman"/>
                <a:cs typeface="Times New Roman"/>
              </a:rPr>
              <a:t>‘Turn </a:t>
            </a:r>
            <a:r>
              <a:rPr dirty="0" sz="1450" spc="-10">
                <a:latin typeface="Times New Roman"/>
                <a:cs typeface="Times New Roman"/>
              </a:rPr>
              <a:t>about is fair</a:t>
            </a:r>
            <a:r>
              <a:rPr dirty="0" sz="1450" spc="25">
                <a:latin typeface="Times New Roman"/>
                <a:cs typeface="Times New Roman"/>
              </a:rPr>
              <a:t> </a:t>
            </a:r>
            <a:r>
              <a:rPr dirty="0" sz="1450" spc="-25">
                <a:latin typeface="Times New Roman"/>
                <a:cs typeface="Times New Roman"/>
              </a:rPr>
              <a:t>play.’</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‘I wonder why </a:t>
            </a:r>
            <a:r>
              <a:rPr dirty="0" sz="1450" spc="-5">
                <a:latin typeface="Times New Roman"/>
                <a:cs typeface="Times New Roman"/>
              </a:rPr>
              <a:t>I </a:t>
            </a:r>
            <a:r>
              <a:rPr dirty="0" sz="1450" spc="-10">
                <a:latin typeface="Times New Roman"/>
                <a:cs typeface="Times New Roman"/>
              </a:rPr>
              <a:t>wouldn’ compromise? </a:t>
            </a:r>
            <a:r>
              <a:rPr dirty="0" sz="1450" spc="-5">
                <a:latin typeface="Times New Roman"/>
                <a:cs typeface="Times New Roman"/>
              </a:rPr>
              <a:t>I </a:t>
            </a:r>
            <a:r>
              <a:rPr dirty="0" sz="1450" spc="-10">
                <a:latin typeface="Times New Roman"/>
                <a:cs typeface="Times New Roman"/>
              </a:rPr>
              <a:t>wonder why YOU wouldn’?’  enquired Michael. ‘I wonder why we each think the other wouldn’? ‘S quite </a:t>
            </a:r>
            <a:r>
              <a:rPr dirty="0" sz="1450" spc="-5">
                <a:latin typeface="Times New Roman"/>
                <a:cs typeface="Times New Roman"/>
              </a:rPr>
              <a:t>a  </a:t>
            </a:r>
            <a:r>
              <a:rPr dirty="0" sz="1450" spc="-10">
                <a:latin typeface="Times New Roman"/>
                <a:cs typeface="Times New Roman"/>
              </a:rPr>
              <a:t>remarrable—remarkable problem,’ </a:t>
            </a:r>
            <a:r>
              <a:rPr dirty="0" sz="1450" spc="-5">
                <a:latin typeface="Times New Roman"/>
                <a:cs typeface="Times New Roman"/>
              </a:rPr>
              <a:t>he </a:t>
            </a:r>
            <a:r>
              <a:rPr dirty="0" sz="1450" spc="-10">
                <a:latin typeface="Times New Roman"/>
                <a:cs typeface="Times New Roman"/>
              </a:rPr>
              <a:t>added, triumphing over oral obstacles,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obvious </a:t>
            </a:r>
            <a:r>
              <a:rPr dirty="0" sz="1450" spc="-10">
                <a:latin typeface="Times New Roman"/>
                <a:cs typeface="Times New Roman"/>
              </a:rPr>
              <a:t>pride. </a:t>
            </a:r>
            <a:r>
              <a:rPr dirty="0" sz="1450" spc="-25">
                <a:latin typeface="Times New Roman"/>
                <a:cs typeface="Times New Roman"/>
              </a:rPr>
              <a:t>‘Wonder </a:t>
            </a:r>
            <a:r>
              <a:rPr dirty="0" sz="1450" spc="-10">
                <a:latin typeface="Times New Roman"/>
                <a:cs typeface="Times New Roman"/>
              </a:rPr>
              <a:t>what we each think—don’t</a:t>
            </a:r>
            <a:r>
              <a:rPr dirty="0" sz="1450" spc="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268605" marR="13335">
              <a:lnSpc>
                <a:spcPts val="2520"/>
              </a:lnSpc>
              <a:spcBef>
                <a:spcPts val="150"/>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suppose to have been my reason?’ asked Morris </a:t>
            </a:r>
            <a:r>
              <a:rPr dirty="0" sz="1450" spc="-20">
                <a:latin typeface="Times New Roman"/>
                <a:cs typeface="Times New Roman"/>
              </a:rPr>
              <a:t>adroitly.  </a:t>
            </a:r>
            <a:r>
              <a:rPr dirty="0" sz="1450" spc="-10">
                <a:latin typeface="Times New Roman"/>
                <a:cs typeface="Times New Roman"/>
              </a:rPr>
              <a:t>Michael</a:t>
            </a:r>
            <a:r>
              <a:rPr dirty="0" sz="1450" spc="270">
                <a:latin typeface="Times New Roman"/>
                <a:cs typeface="Times New Roman"/>
              </a:rPr>
              <a:t> </a:t>
            </a:r>
            <a:r>
              <a:rPr dirty="0" sz="1450" spc="-10">
                <a:latin typeface="Times New Roman"/>
                <a:cs typeface="Times New Roman"/>
              </a:rPr>
              <a:t>looked</a:t>
            </a:r>
            <a:r>
              <a:rPr dirty="0" sz="1450" spc="270">
                <a:latin typeface="Times New Roman"/>
                <a:cs typeface="Times New Roman"/>
              </a:rPr>
              <a:t> </a:t>
            </a:r>
            <a:r>
              <a:rPr dirty="0" sz="1450" spc="-10">
                <a:latin typeface="Times New Roman"/>
                <a:cs typeface="Times New Roman"/>
              </a:rPr>
              <a:t>at</a:t>
            </a:r>
            <a:r>
              <a:rPr dirty="0" sz="1450" spc="275">
                <a:latin typeface="Times New Roman"/>
                <a:cs typeface="Times New Roman"/>
              </a:rPr>
              <a:t> </a:t>
            </a:r>
            <a:r>
              <a:rPr dirty="0" sz="1450" spc="-10">
                <a:latin typeface="Times New Roman"/>
                <a:cs typeface="Times New Roman"/>
              </a:rPr>
              <a:t>him</a:t>
            </a:r>
            <a:r>
              <a:rPr dirty="0" sz="1450" spc="270">
                <a:latin typeface="Times New Roman"/>
                <a:cs typeface="Times New Roman"/>
              </a:rPr>
              <a:t> </a:t>
            </a:r>
            <a:r>
              <a:rPr dirty="0" sz="1450" spc="-10">
                <a:latin typeface="Times New Roman"/>
                <a:cs typeface="Times New Roman"/>
              </a:rPr>
              <a:t>and</a:t>
            </a:r>
            <a:r>
              <a:rPr dirty="0" sz="1450" spc="270">
                <a:latin typeface="Times New Roman"/>
                <a:cs typeface="Times New Roman"/>
              </a:rPr>
              <a:t> </a:t>
            </a:r>
            <a:r>
              <a:rPr dirty="0" sz="1450" spc="-10">
                <a:latin typeface="Times New Roman"/>
                <a:cs typeface="Times New Roman"/>
              </a:rPr>
              <a:t>winked.</a:t>
            </a:r>
            <a:r>
              <a:rPr dirty="0" sz="1450" spc="275">
                <a:latin typeface="Times New Roman"/>
                <a:cs typeface="Times New Roman"/>
              </a:rPr>
              <a:t> </a:t>
            </a:r>
            <a:r>
              <a:rPr dirty="0" sz="1450" spc="-20">
                <a:latin typeface="Times New Roman"/>
                <a:cs typeface="Times New Roman"/>
              </a:rPr>
              <a:t>‘That’s</a:t>
            </a:r>
            <a:r>
              <a:rPr dirty="0" sz="1450" spc="270">
                <a:latin typeface="Times New Roman"/>
                <a:cs typeface="Times New Roman"/>
              </a:rPr>
              <a:t> </a:t>
            </a:r>
            <a:r>
              <a:rPr dirty="0" sz="1450" spc="-10">
                <a:latin typeface="Times New Roman"/>
                <a:cs typeface="Times New Roman"/>
              </a:rPr>
              <a:t>cool,’</a:t>
            </a:r>
            <a:r>
              <a:rPr dirty="0" sz="1450" spc="160">
                <a:latin typeface="Times New Roman"/>
                <a:cs typeface="Times New Roman"/>
              </a:rPr>
              <a:t> </a:t>
            </a:r>
            <a:r>
              <a:rPr dirty="0" sz="1450" spc="-10">
                <a:latin typeface="Times New Roman"/>
                <a:cs typeface="Times New Roman"/>
              </a:rPr>
              <a:t>said</a:t>
            </a:r>
            <a:r>
              <a:rPr dirty="0" sz="1450" spc="275">
                <a:latin typeface="Times New Roman"/>
                <a:cs typeface="Times New Roman"/>
              </a:rPr>
              <a:t> </a:t>
            </a:r>
            <a:r>
              <a:rPr dirty="0" sz="1450" spc="-10">
                <a:latin typeface="Times New Roman"/>
                <a:cs typeface="Times New Roman"/>
              </a:rPr>
              <a:t>he.</a:t>
            </a:r>
            <a:r>
              <a:rPr dirty="0" sz="1450" spc="270">
                <a:latin typeface="Times New Roman"/>
                <a:cs typeface="Times New Roman"/>
              </a:rPr>
              <a:t> </a:t>
            </a:r>
            <a:r>
              <a:rPr dirty="0" sz="1450" spc="-10">
                <a:latin typeface="Times New Roman"/>
                <a:cs typeface="Times New Roman"/>
              </a:rPr>
              <a:t>‘Next</a:t>
            </a:r>
            <a:r>
              <a:rPr dirty="0" sz="1450" spc="270">
                <a:latin typeface="Times New Roman"/>
                <a:cs typeface="Times New Roman"/>
              </a:rPr>
              <a:t> </a:t>
            </a:r>
            <a:r>
              <a:rPr dirty="0" sz="1450" spc="-10">
                <a:latin typeface="Times New Roman"/>
                <a:cs typeface="Times New Roman"/>
              </a:rPr>
              <a:t>thing,</a:t>
            </a:r>
            <a:endParaRPr sz="1450">
              <a:latin typeface="Times New Roman"/>
              <a:cs typeface="Times New Roman"/>
            </a:endParaRPr>
          </a:p>
          <a:p>
            <a:pPr algn="just" marL="12700">
              <a:lnSpc>
                <a:spcPts val="1510"/>
              </a:lnSpc>
            </a:pPr>
            <a:r>
              <a:rPr dirty="0" sz="1450" spc="-10">
                <a:latin typeface="Times New Roman"/>
                <a:cs typeface="Times New Roman"/>
              </a:rPr>
              <a:t>you’ll </a:t>
            </a:r>
            <a:r>
              <a:rPr dirty="0" sz="1450" spc="70">
                <a:latin typeface="Times New Roman"/>
                <a:cs typeface="Times New Roman"/>
              </a:rPr>
              <a:t> </a:t>
            </a:r>
            <a:r>
              <a:rPr dirty="0" sz="1450" spc="-10">
                <a:latin typeface="Times New Roman"/>
                <a:cs typeface="Times New Roman"/>
              </a:rPr>
              <a:t>ask </a:t>
            </a:r>
            <a:r>
              <a:rPr dirty="0" sz="1450" spc="75">
                <a:latin typeface="Times New Roman"/>
                <a:cs typeface="Times New Roman"/>
              </a:rPr>
              <a:t> </a:t>
            </a:r>
            <a:r>
              <a:rPr dirty="0" sz="1450" spc="-10">
                <a:latin typeface="Times New Roman"/>
                <a:cs typeface="Times New Roman"/>
              </a:rPr>
              <a:t>me </a:t>
            </a:r>
            <a:r>
              <a:rPr dirty="0" sz="1450" spc="75">
                <a:latin typeface="Times New Roman"/>
                <a:cs typeface="Times New Roman"/>
              </a:rPr>
              <a:t> </a:t>
            </a:r>
            <a:r>
              <a:rPr dirty="0" sz="1450" spc="-10">
                <a:latin typeface="Times New Roman"/>
                <a:cs typeface="Times New Roman"/>
              </a:rPr>
              <a:t>to </a:t>
            </a:r>
            <a:r>
              <a:rPr dirty="0" sz="1450" spc="70">
                <a:latin typeface="Times New Roman"/>
                <a:cs typeface="Times New Roman"/>
              </a:rPr>
              <a:t> </a:t>
            </a:r>
            <a:r>
              <a:rPr dirty="0" sz="1450" spc="-10">
                <a:latin typeface="Times New Roman"/>
                <a:cs typeface="Times New Roman"/>
              </a:rPr>
              <a:t>help </a:t>
            </a:r>
            <a:r>
              <a:rPr dirty="0" sz="1450" spc="75">
                <a:latin typeface="Times New Roman"/>
                <a:cs typeface="Times New Roman"/>
              </a:rPr>
              <a:t> </a:t>
            </a:r>
            <a:r>
              <a:rPr dirty="0" sz="1450" spc="-5">
                <a:latin typeface="Times New Roman"/>
                <a:cs typeface="Times New Roman"/>
              </a:rPr>
              <a:t>you </a:t>
            </a:r>
            <a:r>
              <a:rPr dirty="0" sz="1450" spc="70">
                <a:latin typeface="Times New Roman"/>
                <a:cs typeface="Times New Roman"/>
              </a:rPr>
              <a:t> </a:t>
            </a:r>
            <a:r>
              <a:rPr dirty="0" sz="1450" spc="-5">
                <a:latin typeface="Times New Roman"/>
                <a:cs typeface="Times New Roman"/>
              </a:rPr>
              <a:t>out </a:t>
            </a:r>
            <a:r>
              <a:rPr dirty="0" sz="1450" spc="65">
                <a:latin typeface="Times New Roman"/>
                <a:cs typeface="Times New Roman"/>
              </a:rPr>
              <a:t> </a:t>
            </a:r>
            <a:r>
              <a:rPr dirty="0" sz="1450" spc="-5">
                <a:latin typeface="Times New Roman"/>
                <a:cs typeface="Times New Roman"/>
              </a:rPr>
              <a:t>of </a:t>
            </a:r>
            <a:r>
              <a:rPr dirty="0" sz="1450" spc="70">
                <a:latin typeface="Times New Roman"/>
                <a:cs typeface="Times New Roman"/>
              </a:rPr>
              <a:t> </a:t>
            </a:r>
            <a:r>
              <a:rPr dirty="0" sz="1450" spc="-10">
                <a:latin typeface="Times New Roman"/>
                <a:cs typeface="Times New Roman"/>
              </a:rPr>
              <a:t>the </a:t>
            </a:r>
            <a:r>
              <a:rPr dirty="0" sz="1450" spc="75">
                <a:latin typeface="Times New Roman"/>
                <a:cs typeface="Times New Roman"/>
              </a:rPr>
              <a:t> </a:t>
            </a:r>
            <a:r>
              <a:rPr dirty="0" sz="1450" spc="-10">
                <a:latin typeface="Times New Roman"/>
                <a:cs typeface="Times New Roman"/>
              </a:rPr>
              <a:t>muddle. </a:t>
            </a:r>
            <a:r>
              <a:rPr dirty="0" sz="1450" spc="70">
                <a:latin typeface="Times New Roman"/>
                <a:cs typeface="Times New Roman"/>
              </a:rPr>
              <a:t> </a:t>
            </a:r>
            <a:r>
              <a:rPr dirty="0" sz="1450" spc="-5">
                <a:latin typeface="Times New Roman"/>
                <a:cs typeface="Times New Roman"/>
              </a:rPr>
              <a:t>I </a:t>
            </a:r>
            <a:r>
              <a:rPr dirty="0" sz="1450" spc="70">
                <a:latin typeface="Times New Roman"/>
                <a:cs typeface="Times New Roman"/>
              </a:rPr>
              <a:t> </a:t>
            </a:r>
            <a:r>
              <a:rPr dirty="0" sz="1450" spc="-10">
                <a:latin typeface="Times New Roman"/>
                <a:cs typeface="Times New Roman"/>
              </a:rPr>
              <a:t>know </a:t>
            </a:r>
            <a:r>
              <a:rPr dirty="0" sz="1450" spc="75">
                <a:latin typeface="Times New Roman"/>
                <a:cs typeface="Times New Roman"/>
              </a:rPr>
              <a:t> </a:t>
            </a:r>
            <a:r>
              <a:rPr dirty="0" sz="1450" spc="-10">
                <a:latin typeface="Times New Roman"/>
                <a:cs typeface="Times New Roman"/>
              </a:rPr>
              <a:t>I’m </a:t>
            </a:r>
            <a:r>
              <a:rPr dirty="0" sz="1450" spc="75">
                <a:latin typeface="Times New Roman"/>
                <a:cs typeface="Times New Roman"/>
              </a:rPr>
              <a:t> </a:t>
            </a:r>
            <a:r>
              <a:rPr dirty="0" sz="1450" spc="-10">
                <a:latin typeface="Times New Roman"/>
                <a:cs typeface="Times New Roman"/>
              </a:rPr>
              <a:t>emissary </a:t>
            </a:r>
            <a:r>
              <a:rPr dirty="0" sz="1450" spc="70">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12065">
              <a:lnSpc>
                <a:spcPts val="1730"/>
              </a:lnSpc>
              <a:spcBef>
                <a:spcPts val="60"/>
              </a:spcBef>
            </a:pPr>
            <a:r>
              <a:rPr dirty="0" sz="1450" spc="-10">
                <a:latin typeface="Times New Roman"/>
                <a:cs typeface="Times New Roman"/>
              </a:rPr>
              <a:t>Providence, </a:t>
            </a:r>
            <a:r>
              <a:rPr dirty="0" sz="1450" spc="-5">
                <a:latin typeface="Times New Roman"/>
                <a:cs typeface="Times New Roman"/>
              </a:rPr>
              <a:t>but not </a:t>
            </a:r>
            <a:r>
              <a:rPr dirty="0" sz="1450" spc="-10">
                <a:latin typeface="Times New Roman"/>
                <a:cs typeface="Times New Roman"/>
              </a:rPr>
              <a:t>that </a:t>
            </a:r>
            <a:r>
              <a:rPr dirty="0" sz="1450" spc="-5">
                <a:latin typeface="Times New Roman"/>
                <a:cs typeface="Times New Roman"/>
              </a:rPr>
              <a:t>kind! </a:t>
            </a:r>
            <a:r>
              <a:rPr dirty="0" sz="1450" spc="-60">
                <a:latin typeface="Times New Roman"/>
                <a:cs typeface="Times New Roman"/>
              </a:rPr>
              <a:t>You </a:t>
            </a:r>
            <a:r>
              <a:rPr dirty="0" sz="1450" spc="-10">
                <a:latin typeface="Times New Roman"/>
                <a:cs typeface="Times New Roman"/>
              </a:rPr>
              <a:t>get </a:t>
            </a:r>
            <a:r>
              <a:rPr dirty="0" sz="1450" spc="-5">
                <a:latin typeface="Times New Roman"/>
                <a:cs typeface="Times New Roman"/>
              </a:rPr>
              <a:t>out of </a:t>
            </a:r>
            <a:r>
              <a:rPr dirty="0" sz="1450" spc="-10">
                <a:latin typeface="Times New Roman"/>
                <a:cs typeface="Times New Roman"/>
              </a:rPr>
              <a:t>it yourself, like Aesop and the  other </a:t>
            </a:r>
            <a:r>
              <a:rPr dirty="0" sz="1450" spc="-25">
                <a:latin typeface="Times New Roman"/>
                <a:cs typeface="Times New Roman"/>
              </a:rPr>
              <a:t>fellow.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dreadful muddle for </a:t>
            </a:r>
            <a:r>
              <a:rPr dirty="0" sz="1450" spc="-5">
                <a:latin typeface="Times New Roman"/>
                <a:cs typeface="Times New Roman"/>
              </a:rPr>
              <a:t>young </a:t>
            </a:r>
            <a:r>
              <a:rPr dirty="0" sz="1450" spc="-10">
                <a:latin typeface="Times New Roman"/>
                <a:cs typeface="Times New Roman"/>
              </a:rPr>
              <a:t>orphan </a:t>
            </a:r>
            <a:r>
              <a:rPr dirty="0" sz="1450" spc="-5">
                <a:latin typeface="Times New Roman"/>
                <a:cs typeface="Times New Roman"/>
              </a:rPr>
              <a:t>o’ </a:t>
            </a:r>
            <a:r>
              <a:rPr dirty="0" sz="1450" spc="-10">
                <a:latin typeface="Times New Roman"/>
                <a:cs typeface="Times New Roman"/>
              </a:rPr>
              <a:t>forty; leather  business and</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am sure </a:t>
            </a:r>
            <a:r>
              <a:rPr dirty="0" sz="1450" spc="-5">
                <a:latin typeface="Times New Roman"/>
                <a:cs typeface="Times New Roman"/>
              </a:rPr>
              <a:t>I </a:t>
            </a:r>
            <a:r>
              <a:rPr dirty="0" sz="1450" spc="-10">
                <a:latin typeface="Times New Roman"/>
                <a:cs typeface="Times New Roman"/>
              </a:rPr>
              <a:t>don’t know what </a:t>
            </a:r>
            <a:r>
              <a:rPr dirty="0" sz="1450" spc="-5">
                <a:latin typeface="Times New Roman"/>
                <a:cs typeface="Times New Roman"/>
              </a:rPr>
              <a:t>you </a:t>
            </a:r>
            <a:r>
              <a:rPr dirty="0" sz="1450" spc="-10">
                <a:latin typeface="Times New Roman"/>
                <a:cs typeface="Times New Roman"/>
              </a:rPr>
              <a:t>mean,’ said</a:t>
            </a:r>
            <a:r>
              <a:rPr dirty="0" sz="1450" spc="-75">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11430" indent="255904">
              <a:lnSpc>
                <a:spcPts val="1730"/>
              </a:lnSpc>
              <a:spcBef>
                <a:spcPts val="850"/>
              </a:spcBef>
            </a:pPr>
            <a:r>
              <a:rPr dirty="0" sz="1450" spc="-10">
                <a:latin typeface="Times New Roman"/>
                <a:cs typeface="Times New Roman"/>
              </a:rPr>
              <a:t>‘Not sure </a:t>
            </a:r>
            <a:r>
              <a:rPr dirty="0" sz="1450" spc="-5">
                <a:latin typeface="Times New Roman"/>
                <a:cs typeface="Times New Roman"/>
              </a:rPr>
              <a:t>I </a:t>
            </a:r>
            <a:r>
              <a:rPr dirty="0" sz="1450" spc="-10">
                <a:latin typeface="Times New Roman"/>
                <a:cs typeface="Times New Roman"/>
              </a:rPr>
              <a:t>know myself,’ said Michael. ‘This is exc’lent vintage, sir—  exc’lent vintage. Nothing against the tipple. Only thing: </a:t>
            </a:r>
            <a:r>
              <a:rPr dirty="0" sz="1450" spc="-25">
                <a:latin typeface="Times New Roman"/>
                <a:cs typeface="Times New Roman"/>
              </a:rPr>
              <a:t>here’s </a:t>
            </a:r>
            <a:r>
              <a:rPr dirty="0" sz="1450" spc="-5">
                <a:latin typeface="Times New Roman"/>
                <a:cs typeface="Times New Roman"/>
              </a:rPr>
              <a:t>a </a:t>
            </a:r>
            <a:r>
              <a:rPr dirty="0" sz="1450" spc="-10">
                <a:latin typeface="Times New Roman"/>
                <a:cs typeface="Times New Roman"/>
              </a:rPr>
              <a:t>valuable  uncle disappeared. </a:t>
            </a:r>
            <a:r>
              <a:rPr dirty="0" sz="1450" spc="-35">
                <a:latin typeface="Times New Roman"/>
                <a:cs typeface="Times New Roman"/>
              </a:rPr>
              <a:t>Now,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want to know: </a:t>
            </a:r>
            <a:r>
              <a:rPr dirty="0" sz="1450" spc="-20">
                <a:latin typeface="Times New Roman"/>
                <a:cs typeface="Times New Roman"/>
              </a:rPr>
              <a:t>where’s </a:t>
            </a:r>
            <a:r>
              <a:rPr dirty="0" sz="1450" spc="-10">
                <a:latin typeface="Times New Roman"/>
                <a:cs typeface="Times New Roman"/>
              </a:rPr>
              <a:t>valuable</a:t>
            </a:r>
            <a:r>
              <a:rPr dirty="0" sz="1450" spc="110">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have told </a:t>
            </a:r>
            <a:r>
              <a:rPr dirty="0" sz="1450" spc="-5">
                <a:latin typeface="Times New Roman"/>
                <a:cs typeface="Times New Roman"/>
              </a:rPr>
              <a:t>you: he </a:t>
            </a:r>
            <a:r>
              <a:rPr dirty="0" sz="1450" spc="-10">
                <a:latin typeface="Times New Roman"/>
                <a:cs typeface="Times New Roman"/>
              </a:rPr>
              <a:t>is at Browndean,’ answered Morris, furtively wiping  his </a:t>
            </a:r>
            <a:r>
              <a:rPr dirty="0" sz="1450" spc="-25">
                <a:latin typeface="Times New Roman"/>
                <a:cs typeface="Times New Roman"/>
              </a:rPr>
              <a:t>brow, </a:t>
            </a:r>
            <a:r>
              <a:rPr dirty="0" sz="1450" spc="-10">
                <a:latin typeface="Times New Roman"/>
                <a:cs typeface="Times New Roman"/>
              </a:rPr>
              <a:t>for these repeated hints began to tell </a:t>
            </a:r>
            <a:r>
              <a:rPr dirty="0" sz="1450" spc="-5">
                <a:latin typeface="Times New Roman"/>
                <a:cs typeface="Times New Roman"/>
              </a:rPr>
              <a:t>upon </a:t>
            </a:r>
            <a:r>
              <a:rPr dirty="0" sz="1450" spc="-10">
                <a:latin typeface="Times New Roman"/>
                <a:cs typeface="Times New Roman"/>
              </a:rPr>
              <a:t>him</a:t>
            </a:r>
            <a:r>
              <a:rPr dirty="0" sz="1450" spc="70">
                <a:latin typeface="Times New Roman"/>
                <a:cs typeface="Times New Roman"/>
              </a:rPr>
              <a:t> </a:t>
            </a:r>
            <a:r>
              <a:rPr dirty="0" sz="1450" spc="-20">
                <a:latin typeface="Times New Roman"/>
                <a:cs typeface="Times New Roman"/>
              </a:rPr>
              <a:t>cruelly.</a:t>
            </a:r>
            <a:endParaRPr sz="1450">
              <a:latin typeface="Times New Roman"/>
              <a:cs typeface="Times New Roman"/>
            </a:endParaRPr>
          </a:p>
          <a:p>
            <a:pPr algn="just" marL="12700" marR="8255" indent="255904">
              <a:lnSpc>
                <a:spcPts val="1730"/>
              </a:lnSpc>
              <a:spcBef>
                <a:spcPts val="720"/>
              </a:spcBef>
            </a:pPr>
            <a:r>
              <a:rPr dirty="0" sz="1450" spc="-45">
                <a:latin typeface="Times New Roman"/>
                <a:cs typeface="Times New Roman"/>
              </a:rPr>
              <a:t>‘Very </a:t>
            </a:r>
            <a:r>
              <a:rPr dirty="0" sz="1450" spc="-10">
                <a:latin typeface="Times New Roman"/>
                <a:cs typeface="Times New Roman"/>
              </a:rPr>
              <a:t>easy say Brown—Browndee—no’ so easy after all!’ cried Michael.  ‘Easy say; </a:t>
            </a:r>
            <a:r>
              <a:rPr dirty="0" sz="1450" spc="-15">
                <a:latin typeface="Times New Roman"/>
                <a:cs typeface="Times New Roman"/>
              </a:rPr>
              <a:t>anything’s </a:t>
            </a:r>
            <a:r>
              <a:rPr dirty="0" sz="1450" spc="-10">
                <a:latin typeface="Times New Roman"/>
                <a:cs typeface="Times New Roman"/>
              </a:rPr>
              <a:t>easy </a:t>
            </a:r>
            <a:r>
              <a:rPr dirty="0" sz="1450" spc="-30">
                <a:latin typeface="Times New Roman"/>
                <a:cs typeface="Times New Roman"/>
              </a:rPr>
              <a:t>say,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can say it. What </a:t>
            </a:r>
            <a:r>
              <a:rPr dirty="0" sz="1450" spc="-5">
                <a:latin typeface="Times New Roman"/>
                <a:cs typeface="Times New Roman"/>
              </a:rPr>
              <a:t>I don’ </a:t>
            </a:r>
            <a:r>
              <a:rPr dirty="0" sz="1450" spc="-25">
                <a:latin typeface="Times New Roman"/>
                <a:cs typeface="Times New Roman"/>
              </a:rPr>
              <a:t>like’s </a:t>
            </a:r>
            <a:r>
              <a:rPr dirty="0" sz="1450" spc="-10">
                <a:latin typeface="Times New Roman"/>
                <a:cs typeface="Times New Roman"/>
              </a:rPr>
              <a:t>total  disappearance </a:t>
            </a:r>
            <a:r>
              <a:rPr dirty="0" sz="1450" spc="-5">
                <a:latin typeface="Times New Roman"/>
                <a:cs typeface="Times New Roman"/>
              </a:rPr>
              <a:t>of </a:t>
            </a:r>
            <a:r>
              <a:rPr dirty="0" sz="1450" spc="-10">
                <a:latin typeface="Times New Roman"/>
                <a:cs typeface="Times New Roman"/>
              </a:rPr>
              <a:t>an uncle. Not businesslike.’ And </a:t>
            </a:r>
            <a:r>
              <a:rPr dirty="0" sz="1450" spc="-5">
                <a:latin typeface="Times New Roman"/>
                <a:cs typeface="Times New Roman"/>
              </a:rPr>
              <a:t>he </a:t>
            </a:r>
            <a:r>
              <a:rPr dirty="0" sz="1450" spc="-10">
                <a:latin typeface="Times New Roman"/>
                <a:cs typeface="Times New Roman"/>
              </a:rPr>
              <a:t>wagged his</a:t>
            </a:r>
            <a:r>
              <a:rPr dirty="0" sz="1450" spc="-4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‘It is all perfectly simple,’ returned Morris, with laborious calm. ‘There is  </a:t>
            </a:r>
            <a:r>
              <a:rPr dirty="0" sz="1450" spc="-5">
                <a:latin typeface="Times New Roman"/>
                <a:cs typeface="Times New Roman"/>
              </a:rPr>
              <a:t>no </a:t>
            </a:r>
            <a:r>
              <a:rPr dirty="0" sz="1450" spc="-20">
                <a:latin typeface="Times New Roman"/>
                <a:cs typeface="Times New Roman"/>
              </a:rPr>
              <a:t>mystery. </a:t>
            </a:r>
            <a:r>
              <a:rPr dirty="0" sz="1450" spc="-10">
                <a:latin typeface="Times New Roman"/>
                <a:cs typeface="Times New Roman"/>
              </a:rPr>
              <a:t>He stays at Browndean, where </a:t>
            </a:r>
            <a:r>
              <a:rPr dirty="0" sz="1450" spc="-5">
                <a:latin typeface="Times New Roman"/>
                <a:cs typeface="Times New Roman"/>
              </a:rPr>
              <a:t>he got a </a:t>
            </a:r>
            <a:r>
              <a:rPr dirty="0" sz="1450" spc="-10">
                <a:latin typeface="Times New Roman"/>
                <a:cs typeface="Times New Roman"/>
              </a:rPr>
              <a:t>shake in the</a:t>
            </a:r>
            <a:r>
              <a:rPr dirty="0" sz="1450" spc="80">
                <a:latin typeface="Times New Roman"/>
                <a:cs typeface="Times New Roman"/>
              </a:rPr>
              <a:t> </a:t>
            </a:r>
            <a:r>
              <a:rPr dirty="0" sz="1450" spc="-10">
                <a:latin typeface="Times New Roman"/>
                <a:cs typeface="Times New Roman"/>
              </a:rPr>
              <a:t>accident.’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‘Ah!’ said Michael, </a:t>
            </a:r>
            <a:r>
              <a:rPr dirty="0" sz="1450" spc="-5">
                <a:latin typeface="Times New Roman"/>
                <a:cs typeface="Times New Roman"/>
              </a:rPr>
              <a:t>‘got </a:t>
            </a:r>
            <a:r>
              <a:rPr dirty="0" sz="1450" spc="-10">
                <a:latin typeface="Times New Roman"/>
                <a:cs typeface="Times New Roman"/>
              </a:rPr>
              <a:t>devil </a:t>
            </a:r>
            <a:r>
              <a:rPr dirty="0" sz="1450" spc="-5">
                <a:latin typeface="Times New Roman"/>
                <a:cs typeface="Times New Roman"/>
              </a:rPr>
              <a:t>of a</a:t>
            </a:r>
            <a:r>
              <a:rPr dirty="0" sz="1450" spc="-95">
                <a:latin typeface="Times New Roman"/>
                <a:cs typeface="Times New Roman"/>
              </a:rPr>
              <a:t> </a:t>
            </a:r>
            <a:r>
              <a:rPr dirty="0" sz="1450" spc="-10">
                <a:latin typeface="Times New Roman"/>
                <a:cs typeface="Times New Roman"/>
              </a:rPr>
              <a:t>shake!’</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27290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‘Why </a:t>
            </a:r>
            <a:r>
              <a:rPr dirty="0" sz="1450" spc="-5">
                <a:latin typeface="Times New Roman"/>
                <a:cs typeface="Times New Roman"/>
              </a:rPr>
              <a:t>do you </a:t>
            </a:r>
            <a:r>
              <a:rPr dirty="0" sz="1450" spc="-10">
                <a:latin typeface="Times New Roman"/>
                <a:cs typeface="Times New Roman"/>
              </a:rPr>
              <a:t>say that?’ cried Morris</a:t>
            </a:r>
            <a:r>
              <a:rPr dirty="0" sz="1450" spc="-95">
                <a:latin typeface="Times New Roman"/>
                <a:cs typeface="Times New Roman"/>
              </a:rPr>
              <a:t> </a:t>
            </a:r>
            <a:r>
              <a:rPr dirty="0" sz="1450" spc="-20">
                <a:latin typeface="Times New Roman"/>
                <a:cs typeface="Times New Roman"/>
              </a:rPr>
              <a:t>sharply.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‘Best possible </a:t>
            </a:r>
            <a:r>
              <a:rPr dirty="0" sz="1450" spc="-20">
                <a:latin typeface="Times New Roman"/>
                <a:cs typeface="Times New Roman"/>
              </a:rPr>
              <a:t>authority. </a:t>
            </a:r>
            <a:r>
              <a:rPr dirty="0" sz="1450" spc="-35">
                <a:latin typeface="Times New Roman"/>
                <a:cs typeface="Times New Roman"/>
              </a:rPr>
              <a:t>Told </a:t>
            </a:r>
            <a:r>
              <a:rPr dirty="0" sz="1450" spc="-10">
                <a:latin typeface="Times New Roman"/>
                <a:cs typeface="Times New Roman"/>
              </a:rPr>
              <a:t>me so yourself,’ said the </a:t>
            </a:r>
            <a:r>
              <a:rPr dirty="0" sz="1450" spc="-20">
                <a:latin typeface="Times New Roman"/>
                <a:cs typeface="Times New Roman"/>
              </a:rPr>
              <a:t>lawyer. </a:t>
            </a:r>
            <a:r>
              <a:rPr dirty="0" sz="1450" spc="-10">
                <a:latin typeface="Times New Roman"/>
                <a:cs typeface="Times New Roman"/>
              </a:rPr>
              <a:t>‘But if </a:t>
            </a:r>
            <a:r>
              <a:rPr dirty="0" sz="1450" spc="-5">
                <a:latin typeface="Times New Roman"/>
                <a:cs typeface="Times New Roman"/>
              </a:rPr>
              <a:t>you  </a:t>
            </a:r>
            <a:r>
              <a:rPr dirty="0" sz="1450" spc="-10">
                <a:latin typeface="Times New Roman"/>
                <a:cs typeface="Times New Roman"/>
              </a:rPr>
              <a:t>tell me contrary </a:t>
            </a:r>
            <a:r>
              <a:rPr dirty="0" sz="1450" spc="-30">
                <a:latin typeface="Times New Roman"/>
                <a:cs typeface="Times New Roman"/>
              </a:rPr>
              <a:t>now, </a:t>
            </a:r>
            <a:r>
              <a:rPr dirty="0" sz="1450" spc="-5">
                <a:latin typeface="Times New Roman"/>
                <a:cs typeface="Times New Roman"/>
              </a:rPr>
              <a:t>of </a:t>
            </a:r>
            <a:r>
              <a:rPr dirty="0" sz="1450" spc="-10">
                <a:latin typeface="Times New Roman"/>
                <a:cs typeface="Times New Roman"/>
              </a:rPr>
              <a:t>course I’m </a:t>
            </a:r>
            <a:r>
              <a:rPr dirty="0" sz="1450" spc="-5">
                <a:latin typeface="Times New Roman"/>
                <a:cs typeface="Times New Roman"/>
              </a:rPr>
              <a:t>bound </a:t>
            </a:r>
            <a:r>
              <a:rPr dirty="0" sz="1450" spc="-10">
                <a:latin typeface="Times New Roman"/>
                <a:cs typeface="Times New Roman"/>
              </a:rPr>
              <a:t>to believe either the </a:t>
            </a:r>
            <a:r>
              <a:rPr dirty="0" sz="1450" spc="-5">
                <a:latin typeface="Times New Roman"/>
                <a:cs typeface="Times New Roman"/>
              </a:rPr>
              <a:t>one </a:t>
            </a:r>
            <a:r>
              <a:rPr dirty="0" sz="1450" spc="-10">
                <a:latin typeface="Times New Roman"/>
                <a:cs typeface="Times New Roman"/>
              </a:rPr>
              <a:t>story </a:t>
            </a:r>
            <a:r>
              <a:rPr dirty="0" sz="1450" spc="-5">
                <a:latin typeface="Times New Roman"/>
                <a:cs typeface="Times New Roman"/>
              </a:rPr>
              <a:t>or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Point is I’ve upset this bottle, still </a:t>
            </a:r>
            <a:r>
              <a:rPr dirty="0" sz="1450" spc="-15">
                <a:latin typeface="Times New Roman"/>
                <a:cs typeface="Times New Roman"/>
              </a:rPr>
              <a:t>champagne’s </a:t>
            </a:r>
            <a:r>
              <a:rPr dirty="0" sz="1450" spc="-10">
                <a:latin typeface="Times New Roman"/>
                <a:cs typeface="Times New Roman"/>
              </a:rPr>
              <a:t>exc’lent thing carpet—  </a:t>
            </a:r>
            <a:r>
              <a:rPr dirty="0" sz="1450" spc="-5">
                <a:latin typeface="Times New Roman"/>
                <a:cs typeface="Times New Roman"/>
              </a:rPr>
              <a:t>point </a:t>
            </a:r>
            <a:r>
              <a:rPr dirty="0" sz="1450" spc="-10">
                <a:latin typeface="Times New Roman"/>
                <a:cs typeface="Times New Roman"/>
              </a:rPr>
              <a:t>is, is valuable uncle</a:t>
            </a:r>
            <a:r>
              <a:rPr dirty="0" sz="1450" spc="10">
                <a:latin typeface="Times New Roman"/>
                <a:cs typeface="Times New Roman"/>
              </a:rPr>
              <a:t> </a:t>
            </a:r>
            <a:r>
              <a:rPr dirty="0" sz="1450" spc="-10">
                <a:latin typeface="Times New Roman"/>
                <a:cs typeface="Times New Roman"/>
              </a:rPr>
              <a:t>dead—an’—bury?’</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Morris sprang from his seat. </a:t>
            </a:r>
            <a:r>
              <a:rPr dirty="0" sz="1450" spc="-20">
                <a:latin typeface="Times New Roman"/>
                <a:cs typeface="Times New Roman"/>
              </a:rPr>
              <a:t>‘What’s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say?’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gasped.</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 say </a:t>
            </a:r>
            <a:r>
              <a:rPr dirty="0" sz="1450" spc="-30">
                <a:latin typeface="Times New Roman"/>
                <a:cs typeface="Times New Roman"/>
              </a:rPr>
              <a:t>it’s </a:t>
            </a:r>
            <a:r>
              <a:rPr dirty="0" sz="1450" spc="-10">
                <a:latin typeface="Times New Roman"/>
                <a:cs typeface="Times New Roman"/>
              </a:rPr>
              <a:t>exc’lent thing carpet,’ replied Michael, rising. ‘Exc’lent thing  promote healthy action </a:t>
            </a:r>
            <a:r>
              <a:rPr dirty="0" sz="1450" spc="-5">
                <a:latin typeface="Times New Roman"/>
                <a:cs typeface="Times New Roman"/>
              </a:rPr>
              <a:t>of </a:t>
            </a:r>
            <a:r>
              <a:rPr dirty="0" sz="1450" spc="-10">
                <a:latin typeface="Times New Roman"/>
                <a:cs typeface="Times New Roman"/>
              </a:rPr>
              <a:t>the skin. </a:t>
            </a:r>
            <a:r>
              <a:rPr dirty="0" sz="1450" spc="-35">
                <a:latin typeface="Times New Roman"/>
                <a:cs typeface="Times New Roman"/>
              </a:rPr>
              <a:t>Well, </a:t>
            </a:r>
            <a:r>
              <a:rPr dirty="0" sz="1450" spc="-30">
                <a:latin typeface="Times New Roman"/>
                <a:cs typeface="Times New Roman"/>
              </a:rPr>
              <a:t>it’s </a:t>
            </a:r>
            <a:r>
              <a:rPr dirty="0" sz="1450" spc="-10">
                <a:latin typeface="Times New Roman"/>
                <a:cs typeface="Times New Roman"/>
              </a:rPr>
              <a:t>all one, </a:t>
            </a:r>
            <a:r>
              <a:rPr dirty="0" sz="1450" spc="-25">
                <a:latin typeface="Times New Roman"/>
                <a:cs typeface="Times New Roman"/>
              </a:rPr>
              <a:t>anyway. </a:t>
            </a:r>
            <a:r>
              <a:rPr dirty="0" sz="1450" spc="-10">
                <a:latin typeface="Times New Roman"/>
                <a:cs typeface="Times New Roman"/>
              </a:rPr>
              <a:t>Give my love to  Uncle Champagne.’</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‘You’re </a:t>
            </a:r>
            <a:r>
              <a:rPr dirty="0" sz="1450" spc="-5">
                <a:latin typeface="Times New Roman"/>
                <a:cs typeface="Times New Roman"/>
              </a:rPr>
              <a:t>not </a:t>
            </a:r>
            <a:r>
              <a:rPr dirty="0" sz="1450" spc="-10">
                <a:latin typeface="Times New Roman"/>
                <a:cs typeface="Times New Roman"/>
              </a:rPr>
              <a:t>going away?’ said</a:t>
            </a:r>
            <a:r>
              <a:rPr dirty="0" sz="1450" spc="-8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5715" indent="255904">
              <a:lnSpc>
                <a:spcPts val="1730"/>
              </a:lnSpc>
              <a:spcBef>
                <a:spcPts val="775"/>
              </a:spcBef>
            </a:pPr>
            <a:r>
              <a:rPr dirty="0" sz="1450" spc="-20">
                <a:latin typeface="Times New Roman"/>
                <a:cs typeface="Times New Roman"/>
              </a:rPr>
              <a:t>‘Awf’ly </a:t>
            </a:r>
            <a:r>
              <a:rPr dirty="0" sz="1450" spc="-25">
                <a:latin typeface="Times New Roman"/>
                <a:cs typeface="Times New Roman"/>
              </a:rPr>
              <a:t>sorry, </a:t>
            </a:r>
            <a:r>
              <a:rPr dirty="0" sz="1450" spc="-10">
                <a:latin typeface="Times New Roman"/>
                <a:cs typeface="Times New Roman"/>
              </a:rPr>
              <a:t>ole man. Got to sit </a:t>
            </a:r>
            <a:r>
              <a:rPr dirty="0" sz="1450" spc="-5">
                <a:latin typeface="Times New Roman"/>
                <a:cs typeface="Times New Roman"/>
              </a:rPr>
              <a:t>up </a:t>
            </a:r>
            <a:r>
              <a:rPr dirty="0" sz="1450" spc="-10">
                <a:latin typeface="Times New Roman"/>
                <a:cs typeface="Times New Roman"/>
              </a:rPr>
              <a:t>sick friend,’ said the wavering  Michael.</a:t>
            </a:r>
            <a:endParaRPr sz="1450">
              <a:latin typeface="Times New Roman"/>
              <a:cs typeface="Times New Roman"/>
            </a:endParaRPr>
          </a:p>
          <a:p>
            <a:pPr algn="just" marL="12700" marR="6350" indent="255904">
              <a:lnSpc>
                <a:spcPts val="1730"/>
              </a:lnSpc>
              <a:spcBef>
                <a:spcPts val="785"/>
              </a:spcBef>
            </a:pPr>
            <a:r>
              <a:rPr dirty="0" sz="1450" spc="-4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go </a:t>
            </a:r>
            <a:r>
              <a:rPr dirty="0" sz="1450" spc="-10">
                <a:latin typeface="Times New Roman"/>
                <a:cs typeface="Times New Roman"/>
              </a:rPr>
              <a:t>till </a:t>
            </a:r>
            <a:r>
              <a:rPr dirty="0" sz="1450" spc="-5">
                <a:latin typeface="Times New Roman"/>
                <a:cs typeface="Times New Roman"/>
              </a:rPr>
              <a:t>you </a:t>
            </a:r>
            <a:r>
              <a:rPr dirty="0" sz="1450" spc="-10">
                <a:latin typeface="Times New Roman"/>
                <a:cs typeface="Times New Roman"/>
              </a:rPr>
              <a:t>have explained </a:t>
            </a:r>
            <a:r>
              <a:rPr dirty="0" sz="1450" spc="-5">
                <a:latin typeface="Times New Roman"/>
                <a:cs typeface="Times New Roman"/>
              </a:rPr>
              <a:t>your </a:t>
            </a:r>
            <a:r>
              <a:rPr dirty="0" sz="1450" spc="-10">
                <a:latin typeface="Times New Roman"/>
                <a:cs typeface="Times New Roman"/>
              </a:rPr>
              <a:t>hints,’ returned Morris  </a:t>
            </a:r>
            <a:r>
              <a:rPr dirty="0" sz="1450" spc="-20">
                <a:latin typeface="Times New Roman"/>
                <a:cs typeface="Times New Roman"/>
              </a:rPr>
              <a:t>fiercely.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What </a:t>
            </a:r>
            <a:r>
              <a:rPr dirty="0" sz="1450" spc="-5">
                <a:latin typeface="Times New Roman"/>
                <a:cs typeface="Times New Roman"/>
              </a:rPr>
              <a:t>brought you</a:t>
            </a:r>
            <a:r>
              <a:rPr dirty="0" sz="1450" spc="2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‘No offence, </a:t>
            </a:r>
            <a:r>
              <a:rPr dirty="0" sz="1450" spc="-5">
                <a:latin typeface="Times New Roman"/>
                <a:cs typeface="Times New Roman"/>
              </a:rPr>
              <a:t>I </a:t>
            </a:r>
            <a:r>
              <a:rPr dirty="0" sz="1450" spc="-10">
                <a:latin typeface="Times New Roman"/>
                <a:cs typeface="Times New Roman"/>
              </a:rPr>
              <a:t>trust,’ said the </a:t>
            </a:r>
            <a:r>
              <a:rPr dirty="0" sz="1450" spc="-20">
                <a:latin typeface="Times New Roman"/>
                <a:cs typeface="Times New Roman"/>
              </a:rPr>
              <a:t>lawyer, </a:t>
            </a:r>
            <a:r>
              <a:rPr dirty="0" sz="1450" spc="-10">
                <a:latin typeface="Times New Roman"/>
                <a:cs typeface="Times New Roman"/>
              </a:rPr>
              <a:t>turning round as </a:t>
            </a:r>
            <a:r>
              <a:rPr dirty="0" sz="1450" spc="-5">
                <a:latin typeface="Times New Roman"/>
                <a:cs typeface="Times New Roman"/>
              </a:rPr>
              <a:t>he </a:t>
            </a:r>
            <a:r>
              <a:rPr dirty="0" sz="1450" spc="-10">
                <a:latin typeface="Times New Roman"/>
                <a:cs typeface="Times New Roman"/>
              </a:rPr>
              <a:t>opened the </a:t>
            </a:r>
            <a:r>
              <a:rPr dirty="0" sz="1450" spc="-5">
                <a:latin typeface="Times New Roman"/>
                <a:cs typeface="Times New Roman"/>
              </a:rPr>
              <a:t>door;  </a:t>
            </a:r>
            <a:r>
              <a:rPr dirty="0" sz="1450" spc="-10">
                <a:latin typeface="Times New Roman"/>
                <a:cs typeface="Times New Roman"/>
              </a:rPr>
              <a:t>‘only doing my duty as shemishery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Providence.’</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Groping his way to the </a:t>
            </a:r>
            <a:r>
              <a:rPr dirty="0" sz="1450" spc="-15">
                <a:latin typeface="Times New Roman"/>
                <a:cs typeface="Times New Roman"/>
              </a:rPr>
              <a:t>front-door, </a:t>
            </a:r>
            <a:r>
              <a:rPr dirty="0" sz="1450" spc="-5">
                <a:latin typeface="Times New Roman"/>
                <a:cs typeface="Times New Roman"/>
              </a:rPr>
              <a:t>he </a:t>
            </a:r>
            <a:r>
              <a:rPr dirty="0" sz="1450" spc="-10">
                <a:latin typeface="Times New Roman"/>
                <a:cs typeface="Times New Roman"/>
              </a:rPr>
              <a:t>opened it with some </a:t>
            </a:r>
            <a:r>
              <a:rPr dirty="0" sz="1450" spc="-20">
                <a:latin typeface="Times New Roman"/>
                <a:cs typeface="Times New Roman"/>
              </a:rPr>
              <a:t>difficulty, </a:t>
            </a:r>
            <a:r>
              <a:rPr dirty="0" sz="1450" spc="-10">
                <a:latin typeface="Times New Roman"/>
                <a:cs typeface="Times New Roman"/>
              </a:rPr>
              <a:t>and  descended the steps to the hansom. The tired driver looked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approached, and asked where </a:t>
            </a:r>
            <a:r>
              <a:rPr dirty="0" sz="1450" spc="-5">
                <a:latin typeface="Times New Roman"/>
                <a:cs typeface="Times New Roman"/>
              </a:rPr>
              <a:t>he </a:t>
            </a:r>
            <a:r>
              <a:rPr dirty="0" sz="1450" spc="-10">
                <a:latin typeface="Times New Roman"/>
                <a:cs typeface="Times New Roman"/>
              </a:rPr>
              <a:t>was to </a:t>
            </a:r>
            <a:r>
              <a:rPr dirty="0" sz="1450" spc="-5">
                <a:latin typeface="Times New Roman"/>
                <a:cs typeface="Times New Roman"/>
              </a:rPr>
              <a:t>go</a:t>
            </a:r>
            <a:r>
              <a:rPr dirty="0" sz="1450" spc="25">
                <a:latin typeface="Times New Roman"/>
                <a:cs typeface="Times New Roman"/>
              </a:rPr>
              <a:t> </a:t>
            </a:r>
            <a:r>
              <a:rPr dirty="0" sz="1450" spc="-10">
                <a:latin typeface="Times New Roman"/>
                <a:cs typeface="Times New Roman"/>
              </a:rPr>
              <a:t>next.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Michael observed that Morris had followed him to the steps; </a:t>
            </a:r>
            <a:r>
              <a:rPr dirty="0" sz="1450" spc="-5">
                <a:latin typeface="Times New Roman"/>
                <a:cs typeface="Times New Roman"/>
              </a:rPr>
              <a:t>a </a:t>
            </a:r>
            <a:r>
              <a:rPr dirty="0" sz="1450" spc="-10">
                <a:latin typeface="Times New Roman"/>
                <a:cs typeface="Times New Roman"/>
              </a:rPr>
              <a:t>brilliant  inspiration came to him. ‘Anything t’ give pain,’ </a:t>
            </a:r>
            <a:r>
              <a:rPr dirty="0" sz="1450" spc="-5">
                <a:latin typeface="Times New Roman"/>
                <a:cs typeface="Times New Roman"/>
              </a:rPr>
              <a:t>he </a:t>
            </a:r>
            <a:r>
              <a:rPr dirty="0" sz="1450" spc="-10">
                <a:latin typeface="Times New Roman"/>
                <a:cs typeface="Times New Roman"/>
              </a:rPr>
              <a:t>reflected. </a:t>
            </a:r>
            <a:r>
              <a:rPr dirty="0" sz="1450" spc="-5">
                <a:latin typeface="Times New Roman"/>
                <a:cs typeface="Times New Roman"/>
              </a:rPr>
              <a:t>. . . </a:t>
            </a:r>
            <a:r>
              <a:rPr dirty="0" sz="1450" spc="-10">
                <a:latin typeface="Times New Roman"/>
                <a:cs typeface="Times New Roman"/>
              </a:rPr>
              <a:t>‘Drive  Shcotlan’ </a:t>
            </a:r>
            <a:r>
              <a:rPr dirty="0" sz="1450" spc="-35">
                <a:latin typeface="Times New Roman"/>
                <a:cs typeface="Times New Roman"/>
              </a:rPr>
              <a:t>Yard,’ </a:t>
            </a:r>
            <a:r>
              <a:rPr dirty="0" sz="1450" spc="-5">
                <a:latin typeface="Times New Roman"/>
                <a:cs typeface="Times New Roman"/>
              </a:rPr>
              <a:t>he </a:t>
            </a:r>
            <a:r>
              <a:rPr dirty="0" sz="1450" spc="-10">
                <a:latin typeface="Times New Roman"/>
                <a:cs typeface="Times New Roman"/>
              </a:rPr>
              <a:t>added aloud, holding to the wheel to steady himself;  </a:t>
            </a:r>
            <a:r>
              <a:rPr dirty="0" sz="1450" spc="-20">
                <a:latin typeface="Times New Roman"/>
                <a:cs typeface="Times New Roman"/>
              </a:rPr>
              <a:t>‘there’s </a:t>
            </a:r>
            <a:r>
              <a:rPr dirty="0" sz="1450" spc="-10">
                <a:latin typeface="Times New Roman"/>
                <a:cs typeface="Times New Roman"/>
              </a:rPr>
              <a:t>something devilish </a:t>
            </a:r>
            <a:r>
              <a:rPr dirty="0" sz="1450" spc="-25">
                <a:latin typeface="Times New Roman"/>
                <a:cs typeface="Times New Roman"/>
              </a:rPr>
              <a:t>fishy, cabby, </a:t>
            </a:r>
            <a:r>
              <a:rPr dirty="0" sz="1450" spc="-10">
                <a:latin typeface="Times New Roman"/>
                <a:cs typeface="Times New Roman"/>
              </a:rPr>
              <a:t>about those cousins. Mush’ </a:t>
            </a:r>
            <a:r>
              <a:rPr dirty="0" sz="1450" spc="-5">
                <a:latin typeface="Times New Roman"/>
                <a:cs typeface="Times New Roman"/>
              </a:rPr>
              <a:t>be </a:t>
            </a:r>
            <a:r>
              <a:rPr dirty="0" sz="1450" spc="-10">
                <a:latin typeface="Times New Roman"/>
                <a:cs typeface="Times New Roman"/>
              </a:rPr>
              <a:t>cleared  </a:t>
            </a:r>
            <a:r>
              <a:rPr dirty="0" sz="1450" spc="-5">
                <a:latin typeface="Times New Roman"/>
                <a:cs typeface="Times New Roman"/>
              </a:rPr>
              <a:t>up! </a:t>
            </a:r>
            <a:r>
              <a:rPr dirty="0" sz="1450" spc="-10">
                <a:latin typeface="Times New Roman"/>
                <a:cs typeface="Times New Roman"/>
              </a:rPr>
              <a:t>Drive Shcotlan’</a:t>
            </a:r>
            <a:r>
              <a:rPr dirty="0" sz="1450" spc="-110">
                <a:latin typeface="Times New Roman"/>
                <a:cs typeface="Times New Roman"/>
              </a:rPr>
              <a:t> </a:t>
            </a:r>
            <a:r>
              <a:rPr dirty="0" sz="1450" spc="-35">
                <a:latin typeface="Times New Roman"/>
                <a:cs typeface="Times New Roman"/>
              </a:rPr>
              <a:t>Yard.’</a:t>
            </a:r>
            <a:endParaRPr sz="1450">
              <a:latin typeface="Times New Roman"/>
              <a:cs typeface="Times New Roman"/>
            </a:endParaRPr>
          </a:p>
          <a:p>
            <a:pPr algn="just" marL="12700" marR="6985" indent="255904">
              <a:lnSpc>
                <a:spcPts val="1730"/>
              </a:lnSpc>
              <a:spcBef>
                <a:spcPts val="785"/>
              </a:spcBef>
            </a:pPr>
            <a:r>
              <a:rPr dirty="0" sz="1450" spc="-45">
                <a:latin typeface="Times New Roman"/>
                <a:cs typeface="Times New Roman"/>
              </a:rPr>
              <a:t>‘You </a:t>
            </a:r>
            <a:r>
              <a:rPr dirty="0" sz="1450" spc="-10">
                <a:latin typeface="Times New Roman"/>
                <a:cs typeface="Times New Roman"/>
              </a:rPr>
              <a:t>don’t mean that, </a:t>
            </a:r>
            <a:r>
              <a:rPr dirty="0" sz="1450" spc="-20">
                <a:latin typeface="Times New Roman"/>
                <a:cs typeface="Times New Roman"/>
              </a:rPr>
              <a:t>sir,’ </a:t>
            </a:r>
            <a:r>
              <a:rPr dirty="0" sz="1450" spc="-10">
                <a:latin typeface="Times New Roman"/>
                <a:cs typeface="Times New Roman"/>
              </a:rPr>
              <a:t>said the man, with the ready sympathy </a:t>
            </a:r>
            <a:r>
              <a:rPr dirty="0" sz="1450" spc="-5">
                <a:latin typeface="Times New Roman"/>
                <a:cs typeface="Times New Roman"/>
              </a:rPr>
              <a:t>of </a:t>
            </a:r>
            <a:r>
              <a:rPr dirty="0" sz="1450" spc="-10">
                <a:latin typeface="Times New Roman"/>
                <a:cs typeface="Times New Roman"/>
              </a:rPr>
              <a:t>the  lower orders for an intoxicated gentleman. ‘I had better take </a:t>
            </a:r>
            <a:r>
              <a:rPr dirty="0" sz="1450" spc="-5">
                <a:latin typeface="Times New Roman"/>
                <a:cs typeface="Times New Roman"/>
              </a:rPr>
              <a:t>you </a:t>
            </a:r>
            <a:r>
              <a:rPr dirty="0" sz="1450" spc="-10">
                <a:latin typeface="Times New Roman"/>
                <a:cs typeface="Times New Roman"/>
              </a:rPr>
              <a:t>home, sir;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to Scotland </a:t>
            </a:r>
            <a:r>
              <a:rPr dirty="0" sz="1450" spc="-45">
                <a:latin typeface="Times New Roman"/>
                <a:cs typeface="Times New Roman"/>
              </a:rPr>
              <a:t>Yard</a:t>
            </a:r>
            <a:r>
              <a:rPr dirty="0" sz="1450" spc="5">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‘Is it as friend </a:t>
            </a:r>
            <a:r>
              <a:rPr dirty="0" sz="1450" spc="-5">
                <a:latin typeface="Times New Roman"/>
                <a:cs typeface="Times New Roman"/>
              </a:rPr>
              <a:t>or </a:t>
            </a:r>
            <a:r>
              <a:rPr dirty="0" sz="1450" spc="-10">
                <a:latin typeface="Times New Roman"/>
                <a:cs typeface="Times New Roman"/>
              </a:rPr>
              <a:t>as perfessional man </a:t>
            </a:r>
            <a:r>
              <a:rPr dirty="0" sz="1450" spc="-5">
                <a:latin typeface="Times New Roman"/>
                <a:cs typeface="Times New Roman"/>
              </a:rPr>
              <a:t>you </a:t>
            </a:r>
            <a:r>
              <a:rPr dirty="0" sz="1450" spc="-10">
                <a:latin typeface="Times New Roman"/>
                <a:cs typeface="Times New Roman"/>
              </a:rPr>
              <a:t>advise me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Shcotlan’  </a:t>
            </a:r>
            <a:r>
              <a:rPr dirty="0" sz="1450" spc="-45">
                <a:latin typeface="Times New Roman"/>
                <a:cs typeface="Times New Roman"/>
              </a:rPr>
              <a:t>Yard </a:t>
            </a:r>
            <a:r>
              <a:rPr dirty="0" sz="1450" spc="-10">
                <a:latin typeface="Times New Roman"/>
                <a:cs typeface="Times New Roman"/>
              </a:rPr>
              <a:t>t’night?’ enquired Michael. ‘All righ’, never min’ Shcotlan’ </a:t>
            </a:r>
            <a:r>
              <a:rPr dirty="0" sz="1450" spc="-40">
                <a:latin typeface="Times New Roman"/>
                <a:cs typeface="Times New Roman"/>
              </a:rPr>
              <a:t>Yard, </a:t>
            </a:r>
            <a:r>
              <a:rPr dirty="0" sz="1450" spc="-10">
                <a:latin typeface="Times New Roman"/>
                <a:cs typeface="Times New Roman"/>
              </a:rPr>
              <a:t>drive  Gaiety </a:t>
            </a:r>
            <a:r>
              <a:rPr dirty="0" sz="1450" spc="-25">
                <a:latin typeface="Times New Roman"/>
                <a:cs typeface="Times New Roman"/>
              </a:rPr>
              <a:t>bar.’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Gaiety bar is closed,’ said the</a:t>
            </a:r>
            <a:r>
              <a:rPr dirty="0" sz="1450" spc="-8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268605" marR="1449705">
              <a:lnSpc>
                <a:spcPct val="140700"/>
              </a:lnSpc>
              <a:spcBef>
                <a:spcPts val="75"/>
              </a:spcBef>
            </a:pPr>
            <a:r>
              <a:rPr dirty="0" sz="1450" spc="-10">
                <a:latin typeface="Times New Roman"/>
                <a:cs typeface="Times New Roman"/>
              </a:rPr>
              <a:t>‘Then home,’ said Michael, with the same cheerfulness.  ‘Where </a:t>
            </a:r>
            <a:r>
              <a:rPr dirty="0" sz="1450" spc="-5">
                <a:latin typeface="Times New Roman"/>
                <a:cs typeface="Times New Roman"/>
              </a:rPr>
              <a:t>to, </a:t>
            </a:r>
            <a:r>
              <a:rPr dirty="0" sz="1450" spc="-10">
                <a:latin typeface="Times New Roman"/>
                <a:cs typeface="Times New Roman"/>
              </a:rPr>
              <a:t>sir?’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 don’t </a:t>
            </a:r>
            <a:r>
              <a:rPr dirty="0" sz="1450" spc="-15">
                <a:latin typeface="Times New Roman"/>
                <a:cs typeface="Times New Roman"/>
              </a:rPr>
              <a:t>remember, </a:t>
            </a:r>
            <a:r>
              <a:rPr dirty="0" sz="1450" spc="-10">
                <a:latin typeface="Times New Roman"/>
                <a:cs typeface="Times New Roman"/>
              </a:rPr>
              <a:t>I’m sure,’ said Michael, entering the vehicle, ‘drive  Shcotlan’ </a:t>
            </a:r>
            <a:r>
              <a:rPr dirty="0" sz="1450" spc="-45">
                <a:latin typeface="Times New Roman"/>
                <a:cs typeface="Times New Roman"/>
              </a:rPr>
              <a:t>Yard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ask.’</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1854835"/>
          </a:xfrm>
          <a:prstGeom prst="rect">
            <a:avLst/>
          </a:prstGeom>
        </p:spPr>
        <p:txBody>
          <a:bodyPr wrap="square" lIns="0" tIns="19685" rIns="0" bIns="0" rtlCol="0" vert="horz">
            <a:spAutoFit/>
          </a:bodyPr>
          <a:lstStyle/>
          <a:p>
            <a:pPr marL="12700" marR="5080" indent="255904">
              <a:lnSpc>
                <a:spcPts val="1730"/>
              </a:lnSpc>
              <a:spcBef>
                <a:spcPts val="155"/>
              </a:spcBef>
            </a:pPr>
            <a:r>
              <a:rPr dirty="0" sz="1450" spc="-10">
                <a:latin typeface="Times New Roman"/>
                <a:cs typeface="Times New Roman"/>
              </a:rPr>
              <a:t>‘But you’ll have </a:t>
            </a:r>
            <a:r>
              <a:rPr dirty="0" sz="1450" spc="-5">
                <a:latin typeface="Times New Roman"/>
                <a:cs typeface="Times New Roman"/>
              </a:rPr>
              <a:t>a </a:t>
            </a:r>
            <a:r>
              <a:rPr dirty="0" sz="1450" spc="-10">
                <a:latin typeface="Times New Roman"/>
                <a:cs typeface="Times New Roman"/>
              </a:rPr>
              <a:t>card,’ said the man, through the little aperture in the </a:t>
            </a:r>
            <a:r>
              <a:rPr dirty="0" sz="1450" spc="-5">
                <a:latin typeface="Times New Roman"/>
                <a:cs typeface="Times New Roman"/>
              </a:rPr>
              <a:t>top,  </a:t>
            </a:r>
            <a:r>
              <a:rPr dirty="0" sz="1450" spc="-10">
                <a:latin typeface="Times New Roman"/>
                <a:cs typeface="Times New Roman"/>
              </a:rPr>
              <a:t>‘give me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card-case.’</a:t>
            </a:r>
            <a:endParaRPr sz="1450">
              <a:latin typeface="Times New Roman"/>
              <a:cs typeface="Times New Roman"/>
            </a:endParaRPr>
          </a:p>
          <a:p>
            <a:pPr marL="12700" marR="8890" indent="255904">
              <a:lnSpc>
                <a:spcPts val="1730"/>
              </a:lnSpc>
              <a:spcBef>
                <a:spcPts val="790"/>
              </a:spcBef>
            </a:pPr>
            <a:r>
              <a:rPr dirty="0" sz="1450" spc="-10">
                <a:latin typeface="Times New Roman"/>
                <a:cs typeface="Times New Roman"/>
              </a:rPr>
              <a:t>‘What imagi—imagination in </a:t>
            </a:r>
            <a:r>
              <a:rPr dirty="0" sz="1450" spc="-5">
                <a:latin typeface="Times New Roman"/>
                <a:cs typeface="Times New Roman"/>
              </a:rPr>
              <a:t>a </a:t>
            </a:r>
            <a:r>
              <a:rPr dirty="0" sz="1450" spc="-10">
                <a:latin typeface="Times New Roman"/>
                <a:cs typeface="Times New Roman"/>
              </a:rPr>
              <a:t>cabby!’ cried the </a:t>
            </a:r>
            <a:r>
              <a:rPr dirty="0" sz="1450" spc="-20">
                <a:latin typeface="Times New Roman"/>
                <a:cs typeface="Times New Roman"/>
              </a:rPr>
              <a:t>lawyer, </a:t>
            </a:r>
            <a:r>
              <a:rPr dirty="0" sz="1450" spc="-10">
                <a:latin typeface="Times New Roman"/>
                <a:cs typeface="Times New Roman"/>
              </a:rPr>
              <a:t>producing his  card-case, and handing it to the</a:t>
            </a:r>
            <a:r>
              <a:rPr dirty="0" sz="1450" spc="20">
                <a:latin typeface="Times New Roman"/>
                <a:cs typeface="Times New Roman"/>
              </a:rPr>
              <a:t> </a:t>
            </a:r>
            <a:r>
              <a:rPr dirty="0" sz="1450" spc="-20">
                <a:latin typeface="Times New Roman"/>
                <a:cs typeface="Times New Roman"/>
              </a:rPr>
              <a:t>driver.</a:t>
            </a:r>
            <a:endParaRPr sz="1450">
              <a:latin typeface="Times New Roman"/>
              <a:cs typeface="Times New Roman"/>
            </a:endParaRPr>
          </a:p>
          <a:p>
            <a:pPr marL="12700" marR="5080" indent="255904">
              <a:lnSpc>
                <a:spcPts val="1730"/>
              </a:lnSpc>
              <a:spcBef>
                <a:spcPts val="715"/>
              </a:spcBef>
            </a:pPr>
            <a:r>
              <a:rPr dirty="0" sz="1450" spc="-10">
                <a:latin typeface="Times New Roman"/>
                <a:cs typeface="Times New Roman"/>
              </a:rPr>
              <a:t>The man read it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the lamp. ‘Mr Michael </a:t>
            </a:r>
            <a:r>
              <a:rPr dirty="0" sz="1450" spc="-20">
                <a:latin typeface="Times New Roman"/>
                <a:cs typeface="Times New Roman"/>
              </a:rPr>
              <a:t>Finsbury, </a:t>
            </a:r>
            <a:r>
              <a:rPr dirty="0" sz="1450" spc="-5">
                <a:latin typeface="Times New Roman"/>
                <a:cs typeface="Times New Roman"/>
              </a:rPr>
              <a:t>233 </a:t>
            </a:r>
            <a:r>
              <a:rPr dirty="0" sz="1450" spc="-20">
                <a:latin typeface="Times New Roman"/>
                <a:cs typeface="Times New Roman"/>
              </a:rPr>
              <a:t>King’s  </a:t>
            </a:r>
            <a:r>
              <a:rPr dirty="0" sz="1450" spc="-10">
                <a:latin typeface="Times New Roman"/>
                <a:cs typeface="Times New Roman"/>
              </a:rPr>
              <a:t>Road, Chelsea. Is that it,</a:t>
            </a:r>
            <a:r>
              <a:rPr dirty="0" sz="1450" spc="10">
                <a:latin typeface="Times New Roman"/>
                <a:cs typeface="Times New Roman"/>
              </a:rPr>
              <a:t> </a:t>
            </a:r>
            <a:r>
              <a:rPr dirty="0" sz="1450" spc="-10">
                <a:latin typeface="Times New Roman"/>
                <a:cs typeface="Times New Roman"/>
              </a:rPr>
              <a:t>sir?’</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‘Right </a:t>
            </a:r>
            <a:r>
              <a:rPr dirty="0" sz="1450" spc="-5">
                <a:latin typeface="Times New Roman"/>
                <a:cs typeface="Times New Roman"/>
              </a:rPr>
              <a:t>you </a:t>
            </a:r>
            <a:r>
              <a:rPr dirty="0" sz="1450" spc="-10">
                <a:latin typeface="Times New Roman"/>
                <a:cs typeface="Times New Roman"/>
              </a:rPr>
              <a:t>are,’ cried Michael, ‘drive there if </a:t>
            </a:r>
            <a:r>
              <a:rPr dirty="0" sz="1450" spc="-5">
                <a:latin typeface="Times New Roman"/>
                <a:cs typeface="Times New Roman"/>
              </a:rPr>
              <a:t>you </a:t>
            </a:r>
            <a:r>
              <a:rPr dirty="0" sz="1450" spc="-10">
                <a:latin typeface="Times New Roman"/>
                <a:cs typeface="Times New Roman"/>
              </a:rPr>
              <a:t>can see</a:t>
            </a:r>
            <a:r>
              <a:rPr dirty="0" sz="1450" spc="-50">
                <a:latin typeface="Times New Roman"/>
                <a:cs typeface="Times New Roman"/>
              </a:rPr>
              <a:t> </a:t>
            </a:r>
            <a:r>
              <a:rPr dirty="0" sz="1450" spc="-30">
                <a:latin typeface="Times New Roman"/>
                <a:cs typeface="Times New Roman"/>
              </a:rPr>
              <a:t>way.’</a:t>
            </a:r>
            <a:endParaRPr sz="1450">
              <a:latin typeface="Times New Roman"/>
              <a:cs typeface="Times New Roman"/>
            </a:endParaRPr>
          </a:p>
        </p:txBody>
      </p:sp>
      <p:sp>
        <p:nvSpPr>
          <p:cNvPr id="3" name="object 3"/>
          <p:cNvSpPr txBox="1"/>
          <p:nvPr/>
        </p:nvSpPr>
        <p:spPr>
          <a:xfrm>
            <a:off x="876300" y="3014715"/>
            <a:ext cx="5807710" cy="6830695"/>
          </a:xfrm>
          <a:prstGeom prst="rect">
            <a:avLst/>
          </a:prstGeom>
        </p:spPr>
        <p:txBody>
          <a:bodyPr wrap="square" lIns="0" tIns="11430" rIns="0" bIns="0" rtlCol="0" vert="horz">
            <a:spAutoFit/>
          </a:bodyPr>
          <a:lstStyle/>
          <a:p>
            <a:pPr marL="639445">
              <a:lnSpc>
                <a:spcPct val="100000"/>
              </a:lnSpc>
              <a:spcBef>
                <a:spcPts val="90"/>
              </a:spcBef>
            </a:pPr>
            <a:r>
              <a:rPr dirty="0" sz="1450" spc="-15" b="1">
                <a:latin typeface="Times New Roman"/>
                <a:cs typeface="Times New Roman"/>
              </a:rPr>
              <a:t>CHAPTER </a:t>
            </a:r>
            <a:r>
              <a:rPr dirty="0" sz="1450" spc="-10" b="1">
                <a:latin typeface="Times New Roman"/>
                <a:cs typeface="Times New Roman"/>
              </a:rPr>
              <a:t>X. Gideon Forsyth and the </a:t>
            </a:r>
            <a:r>
              <a:rPr dirty="0" sz="1450" spc="-15" b="1">
                <a:latin typeface="Times New Roman"/>
                <a:cs typeface="Times New Roman"/>
              </a:rPr>
              <a:t>Broadwood</a:t>
            </a:r>
            <a:r>
              <a:rPr dirty="0" sz="1450" spc="40" b="1">
                <a:latin typeface="Times New Roman"/>
                <a:cs typeface="Times New Roman"/>
              </a:rPr>
              <a:t> </a:t>
            </a:r>
            <a:r>
              <a:rPr dirty="0" sz="1450" spc="-10" b="1">
                <a:latin typeface="Times New Roman"/>
                <a:cs typeface="Times New Roman"/>
              </a:rPr>
              <a:t>Grand</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reader has perhaps read that remarkable work, Who Put Back the  Clock? </a:t>
            </a:r>
            <a:r>
              <a:rPr dirty="0" sz="1450" spc="-5">
                <a:latin typeface="Times New Roman"/>
                <a:cs typeface="Times New Roman"/>
              </a:rPr>
              <a:t>by </a:t>
            </a:r>
            <a:r>
              <a:rPr dirty="0" sz="1450" spc="-10">
                <a:latin typeface="Times New Roman"/>
                <a:cs typeface="Times New Roman"/>
              </a:rPr>
              <a:t>E. H. B., which appeared for several days </a:t>
            </a:r>
            <a:r>
              <a:rPr dirty="0" sz="1450" spc="-5">
                <a:latin typeface="Times New Roman"/>
                <a:cs typeface="Times New Roman"/>
              </a:rPr>
              <a:t>upon </a:t>
            </a:r>
            <a:r>
              <a:rPr dirty="0" sz="1450" spc="-10">
                <a:latin typeface="Times New Roman"/>
                <a:cs typeface="Times New Roman"/>
              </a:rPr>
              <a:t>the railway  bookstalls and then vanished entirely from the face </a:t>
            </a:r>
            <a:r>
              <a:rPr dirty="0" sz="1450" spc="-5">
                <a:latin typeface="Times New Roman"/>
                <a:cs typeface="Times New Roman"/>
              </a:rPr>
              <a:t>of </a:t>
            </a:r>
            <a:r>
              <a:rPr dirty="0" sz="1450" spc="-10">
                <a:latin typeface="Times New Roman"/>
                <a:cs typeface="Times New Roman"/>
              </a:rPr>
              <a:t>the earth. Whether  eating </a:t>
            </a:r>
            <a:r>
              <a:rPr dirty="0" sz="1450" spc="-25">
                <a:latin typeface="Times New Roman"/>
                <a:cs typeface="Times New Roman"/>
              </a:rPr>
              <a:t>Time </a:t>
            </a:r>
            <a:r>
              <a:rPr dirty="0" sz="1450" spc="-10">
                <a:latin typeface="Times New Roman"/>
                <a:cs typeface="Times New Roman"/>
              </a:rPr>
              <a:t>makes the chief </a:t>
            </a:r>
            <a:r>
              <a:rPr dirty="0" sz="1450" spc="-5">
                <a:latin typeface="Times New Roman"/>
                <a:cs typeface="Times New Roman"/>
              </a:rPr>
              <a:t>of </a:t>
            </a:r>
            <a:r>
              <a:rPr dirty="0" sz="1450" spc="-10">
                <a:latin typeface="Times New Roman"/>
                <a:cs typeface="Times New Roman"/>
              </a:rPr>
              <a:t>his diet </a:t>
            </a:r>
            <a:r>
              <a:rPr dirty="0" sz="1450" spc="-5">
                <a:latin typeface="Times New Roman"/>
                <a:cs typeface="Times New Roman"/>
              </a:rPr>
              <a:t>out of </a:t>
            </a:r>
            <a:r>
              <a:rPr dirty="0" sz="1450" spc="-10">
                <a:latin typeface="Times New Roman"/>
                <a:cs typeface="Times New Roman"/>
              </a:rPr>
              <a:t>old editions; whether Providence  has passed </a:t>
            </a:r>
            <a:r>
              <a:rPr dirty="0" sz="1450" spc="-5">
                <a:latin typeface="Times New Roman"/>
                <a:cs typeface="Times New Roman"/>
              </a:rPr>
              <a:t>a </a:t>
            </a:r>
            <a:r>
              <a:rPr dirty="0" sz="1450" spc="-10">
                <a:latin typeface="Times New Roman"/>
                <a:cs typeface="Times New Roman"/>
              </a:rPr>
              <a:t>special enactment </a:t>
            </a:r>
            <a:r>
              <a:rPr dirty="0" sz="1450" spc="-5">
                <a:latin typeface="Times New Roman"/>
                <a:cs typeface="Times New Roman"/>
              </a:rPr>
              <a:t>on </a:t>
            </a:r>
            <a:r>
              <a:rPr dirty="0" sz="1450" spc="-10">
                <a:latin typeface="Times New Roman"/>
                <a:cs typeface="Times New Roman"/>
              </a:rPr>
              <a:t>behalf </a:t>
            </a:r>
            <a:r>
              <a:rPr dirty="0" sz="1450" spc="-5">
                <a:latin typeface="Times New Roman"/>
                <a:cs typeface="Times New Roman"/>
              </a:rPr>
              <a:t>of </a:t>
            </a:r>
            <a:r>
              <a:rPr dirty="0" sz="1450" spc="-10">
                <a:latin typeface="Times New Roman"/>
                <a:cs typeface="Times New Roman"/>
              </a:rPr>
              <a:t>authors; </a:t>
            </a:r>
            <a:r>
              <a:rPr dirty="0" sz="1450" spc="-5">
                <a:latin typeface="Times New Roman"/>
                <a:cs typeface="Times New Roman"/>
              </a:rPr>
              <a:t>or </a:t>
            </a:r>
            <a:r>
              <a:rPr dirty="0" sz="1450" spc="-10">
                <a:latin typeface="Times New Roman"/>
                <a:cs typeface="Times New Roman"/>
              </a:rPr>
              <a:t>whether these last have  taken the law into their own </a:t>
            </a:r>
            <a:r>
              <a:rPr dirty="0" sz="1450" spc="-5">
                <a:latin typeface="Times New Roman"/>
                <a:cs typeface="Times New Roman"/>
              </a:rPr>
              <a:t>hand, bound </a:t>
            </a:r>
            <a:r>
              <a:rPr dirty="0" sz="1450" spc="-10">
                <a:latin typeface="Times New Roman"/>
                <a:cs typeface="Times New Roman"/>
              </a:rPr>
              <a:t>themselves into </a:t>
            </a:r>
            <a:r>
              <a:rPr dirty="0" sz="1450" spc="-5">
                <a:latin typeface="Times New Roman"/>
                <a:cs typeface="Times New Roman"/>
              </a:rPr>
              <a:t>a </a:t>
            </a:r>
            <a:r>
              <a:rPr dirty="0" sz="1450" spc="-10">
                <a:latin typeface="Times New Roman"/>
                <a:cs typeface="Times New Roman"/>
              </a:rPr>
              <a:t>dark conspiracy  with </a:t>
            </a:r>
            <a:r>
              <a:rPr dirty="0" sz="1450" spc="-5">
                <a:latin typeface="Times New Roman"/>
                <a:cs typeface="Times New Roman"/>
              </a:rPr>
              <a:t>a </a:t>
            </a:r>
            <a:r>
              <a:rPr dirty="0" sz="1450" spc="-10">
                <a:latin typeface="Times New Roman"/>
                <a:cs typeface="Times New Roman"/>
              </a:rPr>
              <a:t>password, which </a:t>
            </a:r>
            <a:r>
              <a:rPr dirty="0" sz="1450" spc="-5">
                <a:latin typeface="Times New Roman"/>
                <a:cs typeface="Times New Roman"/>
              </a:rPr>
              <a:t>I </a:t>
            </a:r>
            <a:r>
              <a:rPr dirty="0" sz="1450" spc="-10">
                <a:latin typeface="Times New Roman"/>
                <a:cs typeface="Times New Roman"/>
              </a:rPr>
              <a:t>would die rather than reveal, and </a:t>
            </a:r>
            <a:r>
              <a:rPr dirty="0" sz="1450" spc="-5">
                <a:latin typeface="Times New Roman"/>
                <a:cs typeface="Times New Roman"/>
              </a:rPr>
              <a:t>night </a:t>
            </a:r>
            <a:r>
              <a:rPr dirty="0" sz="1450" spc="-10">
                <a:latin typeface="Times New Roman"/>
                <a:cs typeface="Times New Roman"/>
              </a:rPr>
              <a:t>after </a:t>
            </a:r>
            <a:r>
              <a:rPr dirty="0" sz="1450" spc="-5">
                <a:latin typeface="Times New Roman"/>
                <a:cs typeface="Times New Roman"/>
              </a:rPr>
              <a:t>night  </a:t>
            </a:r>
            <a:r>
              <a:rPr dirty="0" sz="1450" spc="-10">
                <a:latin typeface="Times New Roman"/>
                <a:cs typeface="Times New Roman"/>
              </a:rPr>
              <a:t>sally forth under some vigorous </a:t>
            </a:r>
            <a:r>
              <a:rPr dirty="0" sz="1450" spc="-15">
                <a:latin typeface="Times New Roman"/>
                <a:cs typeface="Times New Roman"/>
              </a:rPr>
              <a:t>leader, </a:t>
            </a:r>
            <a:r>
              <a:rPr dirty="0" sz="1450" spc="-10">
                <a:latin typeface="Times New Roman"/>
                <a:cs typeface="Times New Roman"/>
              </a:rPr>
              <a:t>such as Mr James Payn </a:t>
            </a:r>
            <a:r>
              <a:rPr dirty="0" sz="1450" spc="-5">
                <a:latin typeface="Times New Roman"/>
                <a:cs typeface="Times New Roman"/>
              </a:rPr>
              <a:t>or </a:t>
            </a:r>
            <a:r>
              <a:rPr dirty="0" sz="1450" spc="-10">
                <a:latin typeface="Times New Roman"/>
                <a:cs typeface="Times New Roman"/>
              </a:rPr>
              <a:t>Mr </a:t>
            </a:r>
            <a:r>
              <a:rPr dirty="0" sz="1450" spc="-30">
                <a:latin typeface="Times New Roman"/>
                <a:cs typeface="Times New Roman"/>
              </a:rPr>
              <a:t>Walter  </a:t>
            </a:r>
            <a:r>
              <a:rPr dirty="0" sz="1450" spc="-10">
                <a:latin typeface="Times New Roman"/>
                <a:cs typeface="Times New Roman"/>
              </a:rPr>
              <a:t>Besant, </a:t>
            </a:r>
            <a:r>
              <a:rPr dirty="0" sz="1450" spc="-5">
                <a:latin typeface="Times New Roman"/>
                <a:cs typeface="Times New Roman"/>
              </a:rPr>
              <a:t>on </a:t>
            </a:r>
            <a:r>
              <a:rPr dirty="0" sz="1450" spc="-10">
                <a:latin typeface="Times New Roman"/>
                <a:cs typeface="Times New Roman"/>
              </a:rPr>
              <a:t>their task </a:t>
            </a:r>
            <a:r>
              <a:rPr dirty="0" sz="1450" spc="-5">
                <a:latin typeface="Times New Roman"/>
                <a:cs typeface="Times New Roman"/>
              </a:rPr>
              <a:t>of </a:t>
            </a:r>
            <a:r>
              <a:rPr dirty="0" sz="1450" spc="-10">
                <a:latin typeface="Times New Roman"/>
                <a:cs typeface="Times New Roman"/>
              </a:rPr>
              <a:t>secret spoliation—certain it is, at least, that the old  editions pass, giving place to </a:t>
            </a:r>
            <a:r>
              <a:rPr dirty="0" sz="1450" spc="-30">
                <a:latin typeface="Times New Roman"/>
                <a:cs typeface="Times New Roman"/>
              </a:rPr>
              <a:t>new. </a:t>
            </a:r>
            <a:r>
              <a:rPr dirty="0" sz="1450" spc="-60">
                <a:latin typeface="Times New Roman"/>
                <a:cs typeface="Times New Roman"/>
              </a:rPr>
              <a:t>To </a:t>
            </a:r>
            <a:r>
              <a:rPr dirty="0" sz="1450" spc="-10">
                <a:latin typeface="Times New Roman"/>
                <a:cs typeface="Times New Roman"/>
              </a:rPr>
              <a:t>the proof, it is believed there are now  only three copies extant </a:t>
            </a:r>
            <a:r>
              <a:rPr dirty="0" sz="1450" spc="-5">
                <a:latin typeface="Times New Roman"/>
                <a:cs typeface="Times New Roman"/>
              </a:rPr>
              <a:t>of </a:t>
            </a:r>
            <a:r>
              <a:rPr dirty="0" sz="1450" spc="-10">
                <a:latin typeface="Times New Roman"/>
                <a:cs typeface="Times New Roman"/>
              </a:rPr>
              <a:t>Who Put Back the Clock? </a:t>
            </a:r>
            <a:r>
              <a:rPr dirty="0" sz="1450" spc="-5">
                <a:latin typeface="Times New Roman"/>
                <a:cs typeface="Times New Roman"/>
              </a:rPr>
              <a:t>one </a:t>
            </a:r>
            <a:r>
              <a:rPr dirty="0" sz="1450" spc="-10">
                <a:latin typeface="Times New Roman"/>
                <a:cs typeface="Times New Roman"/>
              </a:rPr>
              <a:t>in the British  Museum, successfully concealed </a:t>
            </a:r>
            <a:r>
              <a:rPr dirty="0" sz="1450" spc="-5">
                <a:latin typeface="Times New Roman"/>
                <a:cs typeface="Times New Roman"/>
              </a:rPr>
              <a:t>by a </a:t>
            </a:r>
            <a:r>
              <a:rPr dirty="0" sz="1450" spc="-10">
                <a:latin typeface="Times New Roman"/>
                <a:cs typeface="Times New Roman"/>
              </a:rPr>
              <a:t>wrong entry in the catalogue; another in  </a:t>
            </a:r>
            <a:r>
              <a:rPr dirty="0" sz="1450" spc="-5">
                <a:latin typeface="Times New Roman"/>
                <a:cs typeface="Times New Roman"/>
              </a:rPr>
              <a:t>one of </a:t>
            </a:r>
            <a:r>
              <a:rPr dirty="0" sz="1450" spc="-10">
                <a:latin typeface="Times New Roman"/>
                <a:cs typeface="Times New Roman"/>
              </a:rPr>
              <a:t>the cellars (the cellar where the music accumulates) </a:t>
            </a:r>
            <a:r>
              <a:rPr dirty="0" sz="1450" spc="-5">
                <a:latin typeface="Times New Roman"/>
                <a:cs typeface="Times New Roman"/>
              </a:rPr>
              <a:t>of </a:t>
            </a:r>
            <a:r>
              <a:rPr dirty="0" sz="1450" spc="-10">
                <a:latin typeface="Times New Roman"/>
                <a:cs typeface="Times New Roman"/>
              </a:rPr>
              <a:t>the Advocates’  Library at Edinburgh; and </a:t>
            </a:r>
            <a:r>
              <a:rPr dirty="0" sz="1450" spc="-5">
                <a:latin typeface="Times New Roman"/>
                <a:cs typeface="Times New Roman"/>
              </a:rPr>
              <a:t>a </a:t>
            </a:r>
            <a:r>
              <a:rPr dirty="0" sz="1450" spc="-10">
                <a:latin typeface="Times New Roman"/>
                <a:cs typeface="Times New Roman"/>
              </a:rPr>
              <a:t>third, </a:t>
            </a:r>
            <a:r>
              <a:rPr dirty="0" sz="1450" spc="-5">
                <a:latin typeface="Times New Roman"/>
                <a:cs typeface="Times New Roman"/>
              </a:rPr>
              <a:t>bound </a:t>
            </a:r>
            <a:r>
              <a:rPr dirty="0" sz="1450" spc="-10">
                <a:latin typeface="Times New Roman"/>
                <a:cs typeface="Times New Roman"/>
              </a:rPr>
              <a:t>in morocco, in the possession </a:t>
            </a:r>
            <a:r>
              <a:rPr dirty="0" sz="1450" spc="-5">
                <a:latin typeface="Times New Roman"/>
                <a:cs typeface="Times New Roman"/>
              </a:rPr>
              <a:t>of  </a:t>
            </a:r>
            <a:r>
              <a:rPr dirty="0" sz="1450" spc="-10">
                <a:latin typeface="Times New Roman"/>
                <a:cs typeface="Times New Roman"/>
              </a:rPr>
              <a:t>Gideon Forsyth. </a:t>
            </a:r>
            <a:r>
              <a:rPr dirty="0" sz="1450" spc="-60">
                <a:latin typeface="Times New Roman"/>
                <a:cs typeface="Times New Roman"/>
              </a:rPr>
              <a:t>To </a:t>
            </a:r>
            <a:r>
              <a:rPr dirty="0" sz="1450" spc="-10">
                <a:latin typeface="Times New Roman"/>
                <a:cs typeface="Times New Roman"/>
              </a:rPr>
              <a:t>account for the very different fate attending this third  </a:t>
            </a:r>
            <a:r>
              <a:rPr dirty="0" sz="1450" spc="-15">
                <a:latin typeface="Times New Roman"/>
                <a:cs typeface="Times New Roman"/>
              </a:rPr>
              <a:t>exemplar, </a:t>
            </a:r>
            <a:r>
              <a:rPr dirty="0" sz="1450" spc="-10">
                <a:latin typeface="Times New Roman"/>
                <a:cs typeface="Times New Roman"/>
              </a:rPr>
              <a:t>the readiest theory is to suppose that Gideon admired the tale. How  to explain that admiration might appear (to those who have perused the work)  more difficult; </a:t>
            </a:r>
            <a:r>
              <a:rPr dirty="0" sz="1450" spc="-5">
                <a:latin typeface="Times New Roman"/>
                <a:cs typeface="Times New Roman"/>
              </a:rPr>
              <a:t>but </a:t>
            </a:r>
            <a:r>
              <a:rPr dirty="0" sz="1450" spc="-10">
                <a:latin typeface="Times New Roman"/>
                <a:cs typeface="Times New Roman"/>
              </a:rPr>
              <a:t>the weakness </a:t>
            </a:r>
            <a:r>
              <a:rPr dirty="0" sz="1450" spc="-5">
                <a:latin typeface="Times New Roman"/>
                <a:cs typeface="Times New Roman"/>
              </a:rPr>
              <a:t>of a </a:t>
            </a:r>
            <a:r>
              <a:rPr dirty="0" sz="1450" spc="-10">
                <a:latin typeface="Times New Roman"/>
                <a:cs typeface="Times New Roman"/>
              </a:rPr>
              <a:t>parent is extreme, and Gideon (and </a:t>
            </a:r>
            <a:r>
              <a:rPr dirty="0" sz="1450" spc="-5">
                <a:latin typeface="Times New Roman"/>
                <a:cs typeface="Times New Roman"/>
              </a:rPr>
              <a:t>not  </a:t>
            </a:r>
            <a:r>
              <a:rPr dirty="0" sz="1450" spc="-10">
                <a:latin typeface="Times New Roman"/>
                <a:cs typeface="Times New Roman"/>
              </a:rPr>
              <a:t>his uncle, whose initials </a:t>
            </a:r>
            <a:r>
              <a:rPr dirty="0" sz="1450" spc="-5">
                <a:latin typeface="Times New Roman"/>
                <a:cs typeface="Times New Roman"/>
              </a:rPr>
              <a:t>he </a:t>
            </a:r>
            <a:r>
              <a:rPr dirty="0" sz="1450" spc="-10">
                <a:latin typeface="Times New Roman"/>
                <a:cs typeface="Times New Roman"/>
              </a:rPr>
              <a:t>had humorously borrowed) was the author </a:t>
            </a:r>
            <a:r>
              <a:rPr dirty="0" sz="1450" spc="-5">
                <a:latin typeface="Times New Roman"/>
                <a:cs typeface="Times New Roman"/>
              </a:rPr>
              <a:t>of </a:t>
            </a:r>
            <a:r>
              <a:rPr dirty="0" sz="1450" spc="-10">
                <a:latin typeface="Times New Roman"/>
                <a:cs typeface="Times New Roman"/>
              </a:rPr>
              <a:t>Who  Put Back the Clock? He had never acknowledged it, </a:t>
            </a:r>
            <a:r>
              <a:rPr dirty="0" sz="1450" spc="-5">
                <a:latin typeface="Times New Roman"/>
                <a:cs typeface="Times New Roman"/>
              </a:rPr>
              <a:t>or </a:t>
            </a:r>
            <a:r>
              <a:rPr dirty="0" sz="1450" spc="-10">
                <a:latin typeface="Times New Roman"/>
                <a:cs typeface="Times New Roman"/>
              </a:rPr>
              <a:t>only to some intimate  friends while it was still in proof; after its appearance and alarming failure, the  modesty </a:t>
            </a:r>
            <a:r>
              <a:rPr dirty="0" sz="1450" spc="-5">
                <a:latin typeface="Times New Roman"/>
                <a:cs typeface="Times New Roman"/>
              </a:rPr>
              <a:t>of </a:t>
            </a:r>
            <a:r>
              <a:rPr dirty="0" sz="1450" spc="-10">
                <a:latin typeface="Times New Roman"/>
                <a:cs typeface="Times New Roman"/>
              </a:rPr>
              <a:t>the novelist had become more pressing, and the secret was now  likely to </a:t>
            </a:r>
            <a:r>
              <a:rPr dirty="0" sz="1450" spc="-5">
                <a:latin typeface="Times New Roman"/>
                <a:cs typeface="Times New Roman"/>
              </a:rPr>
              <a:t>be </a:t>
            </a:r>
            <a:r>
              <a:rPr dirty="0" sz="1450" spc="-10">
                <a:latin typeface="Times New Roman"/>
                <a:cs typeface="Times New Roman"/>
              </a:rPr>
              <a:t>better kept than that </a:t>
            </a:r>
            <a:r>
              <a:rPr dirty="0" sz="1450" spc="-5">
                <a:latin typeface="Times New Roman"/>
                <a:cs typeface="Times New Roman"/>
              </a:rPr>
              <a:t>of </a:t>
            </a:r>
            <a:r>
              <a:rPr dirty="0" sz="1450" spc="-10">
                <a:latin typeface="Times New Roman"/>
                <a:cs typeface="Times New Roman"/>
              </a:rPr>
              <a:t>the authorship </a:t>
            </a:r>
            <a:r>
              <a:rPr dirty="0" sz="1450" spc="-5">
                <a:latin typeface="Times New Roman"/>
                <a:cs typeface="Times New Roman"/>
              </a:rPr>
              <a:t>of</a:t>
            </a:r>
            <a:r>
              <a:rPr dirty="0" sz="1450" spc="60">
                <a:latin typeface="Times New Roman"/>
                <a:cs typeface="Times New Roman"/>
              </a:rPr>
              <a:t> </a:t>
            </a:r>
            <a:r>
              <a:rPr dirty="0" sz="1450" spc="-35">
                <a:latin typeface="Times New Roman"/>
                <a:cs typeface="Times New Roman"/>
              </a:rPr>
              <a:t>Waverley.</a:t>
            </a:r>
            <a:endParaRPr sz="1450">
              <a:latin typeface="Times New Roman"/>
              <a:cs typeface="Times New Roman"/>
            </a:endParaRPr>
          </a:p>
          <a:p>
            <a:pPr algn="just" marL="12700" marR="6350" indent="255904">
              <a:lnSpc>
                <a:spcPts val="1730"/>
              </a:lnSpc>
              <a:spcBef>
                <a:spcPts val="755"/>
              </a:spcBef>
            </a:pPr>
            <a:r>
              <a:rPr dirty="0" sz="1450" spc="-10">
                <a:latin typeface="Times New Roman"/>
                <a:cs typeface="Times New Roman"/>
              </a:rPr>
              <a:t>A copy </a:t>
            </a:r>
            <a:r>
              <a:rPr dirty="0" sz="1450" spc="-5">
                <a:latin typeface="Times New Roman"/>
                <a:cs typeface="Times New Roman"/>
              </a:rPr>
              <a:t>of </a:t>
            </a:r>
            <a:r>
              <a:rPr dirty="0" sz="1450" spc="-10">
                <a:latin typeface="Times New Roman"/>
                <a:cs typeface="Times New Roman"/>
              </a:rPr>
              <a:t>the work (for the date </a:t>
            </a:r>
            <a:r>
              <a:rPr dirty="0" sz="1450" spc="-5">
                <a:latin typeface="Times New Roman"/>
                <a:cs typeface="Times New Roman"/>
              </a:rPr>
              <a:t>of </a:t>
            </a:r>
            <a:r>
              <a:rPr dirty="0" sz="1450" spc="-10">
                <a:latin typeface="Times New Roman"/>
                <a:cs typeface="Times New Roman"/>
              </a:rPr>
              <a:t>my tale is already yesterday) still  figured in dusty solitude in the bookstall at </a:t>
            </a:r>
            <a:r>
              <a:rPr dirty="0" sz="1450" spc="-25">
                <a:latin typeface="Times New Roman"/>
                <a:cs typeface="Times New Roman"/>
              </a:rPr>
              <a:t>Waterloo; </a:t>
            </a:r>
            <a:r>
              <a:rPr dirty="0" sz="1450" spc="-10">
                <a:latin typeface="Times New Roman"/>
                <a:cs typeface="Times New Roman"/>
              </a:rPr>
              <a:t>and Gideon, as </a:t>
            </a:r>
            <a:r>
              <a:rPr dirty="0" sz="1450" spc="-5">
                <a:latin typeface="Times New Roman"/>
                <a:cs typeface="Times New Roman"/>
              </a:rPr>
              <a:t>he  </a:t>
            </a:r>
            <a:r>
              <a:rPr dirty="0" sz="1450" spc="-10">
                <a:latin typeface="Times New Roman"/>
                <a:cs typeface="Times New Roman"/>
              </a:rPr>
              <a:t>passed with his ticket for Hampton Court, smiled contemptuously at the  creature </a:t>
            </a:r>
            <a:r>
              <a:rPr dirty="0" sz="1450" spc="-5">
                <a:latin typeface="Times New Roman"/>
                <a:cs typeface="Times New Roman"/>
              </a:rPr>
              <a:t>of </a:t>
            </a:r>
            <a:r>
              <a:rPr dirty="0" sz="1450" spc="-10">
                <a:latin typeface="Times New Roman"/>
                <a:cs typeface="Times New Roman"/>
              </a:rPr>
              <a:t>his thoughts. What an idle ambition was the author’s! How far  beneath</a:t>
            </a:r>
            <a:r>
              <a:rPr dirty="0" sz="1450" spc="45">
                <a:latin typeface="Times New Roman"/>
                <a:cs typeface="Times New Roman"/>
              </a:rPr>
              <a:t> </a:t>
            </a:r>
            <a:r>
              <a:rPr dirty="0" sz="1450" spc="-10">
                <a:latin typeface="Times New Roman"/>
                <a:cs typeface="Times New Roman"/>
              </a:rPr>
              <a:t>him</a:t>
            </a:r>
            <a:r>
              <a:rPr dirty="0" sz="1450" spc="45">
                <a:latin typeface="Times New Roman"/>
                <a:cs typeface="Times New Roman"/>
              </a:rPr>
              <a:t> </a:t>
            </a:r>
            <a:r>
              <a:rPr dirty="0" sz="1450" spc="-10">
                <a:latin typeface="Times New Roman"/>
                <a:cs typeface="Times New Roman"/>
              </a:rPr>
              <a:t>was</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practice</a:t>
            </a:r>
            <a:r>
              <a:rPr dirty="0" sz="1450" spc="50">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that</a:t>
            </a:r>
            <a:r>
              <a:rPr dirty="0" sz="1450" spc="50">
                <a:latin typeface="Times New Roman"/>
                <a:cs typeface="Times New Roman"/>
              </a:rPr>
              <a:t> </a:t>
            </a:r>
            <a:r>
              <a:rPr dirty="0" sz="1450" spc="-10">
                <a:latin typeface="Times New Roman"/>
                <a:cs typeface="Times New Roman"/>
              </a:rPr>
              <a:t>childish</a:t>
            </a:r>
            <a:r>
              <a:rPr dirty="0" sz="1450" spc="45">
                <a:latin typeface="Times New Roman"/>
                <a:cs typeface="Times New Roman"/>
              </a:rPr>
              <a:t> </a:t>
            </a:r>
            <a:r>
              <a:rPr dirty="0" sz="1450" spc="-10">
                <a:latin typeface="Times New Roman"/>
                <a:cs typeface="Times New Roman"/>
              </a:rPr>
              <a:t>art!</a:t>
            </a:r>
            <a:r>
              <a:rPr dirty="0" sz="1450" spc="50">
                <a:latin typeface="Times New Roman"/>
                <a:cs typeface="Times New Roman"/>
              </a:rPr>
              <a:t> </a:t>
            </a:r>
            <a:r>
              <a:rPr dirty="0" sz="1450" spc="-25">
                <a:latin typeface="Times New Roman"/>
                <a:cs typeface="Times New Roman"/>
              </a:rPr>
              <a:t>With</a:t>
            </a:r>
            <a:r>
              <a:rPr dirty="0" sz="1450" spc="45">
                <a:latin typeface="Times New Roman"/>
                <a:cs typeface="Times New Roman"/>
              </a:rPr>
              <a:t> </a:t>
            </a:r>
            <a:r>
              <a:rPr dirty="0" sz="1450" spc="-10">
                <a:latin typeface="Times New Roman"/>
                <a:cs typeface="Times New Roman"/>
              </a:rPr>
              <a:t>his</a:t>
            </a:r>
            <a:r>
              <a:rPr dirty="0" sz="1450" spc="50">
                <a:latin typeface="Times New Roman"/>
                <a:cs typeface="Times New Roman"/>
              </a:rPr>
              <a:t> </a:t>
            </a:r>
            <a:r>
              <a:rPr dirty="0" sz="1450" spc="-10">
                <a:latin typeface="Times New Roman"/>
                <a:cs typeface="Times New Roman"/>
              </a:rPr>
              <a:t>hand</a:t>
            </a:r>
            <a:r>
              <a:rPr dirty="0" sz="1450" spc="45">
                <a:latin typeface="Times New Roman"/>
                <a:cs typeface="Times New Roman"/>
              </a:rPr>
              <a:t> </a:t>
            </a:r>
            <a:r>
              <a:rPr dirty="0" sz="1450" spc="-10">
                <a:latin typeface="Times New Roman"/>
                <a:cs typeface="Times New Roman"/>
              </a:rPr>
              <a:t>closing</a:t>
            </a:r>
            <a:r>
              <a:rPr dirty="0" sz="1450" spc="50">
                <a:latin typeface="Times New Roman"/>
                <a:cs typeface="Times New Roman"/>
              </a:rPr>
              <a:t> </a:t>
            </a:r>
            <a:r>
              <a:rPr dirty="0" sz="1450" spc="-5">
                <a:latin typeface="Times New Roman"/>
                <a:cs typeface="Times New Roman"/>
              </a:rPr>
              <a:t>on</a:t>
            </a:r>
            <a:r>
              <a:rPr dirty="0" sz="1450" spc="5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90050"/>
          </a:xfrm>
          <a:prstGeom prst="rect">
            <a:avLst/>
          </a:prstGeom>
        </p:spPr>
        <p:txBody>
          <a:bodyPr wrap="square" lIns="0" tIns="13335" rIns="0" bIns="0" rtlCol="0" vert="horz">
            <a:spAutoFit/>
          </a:bodyPr>
          <a:lstStyle/>
          <a:p>
            <a:pPr algn="just" marL="12700" marR="6350">
              <a:lnSpc>
                <a:spcPct val="99200"/>
              </a:lnSpc>
              <a:spcBef>
                <a:spcPts val="105"/>
              </a:spcBef>
            </a:pPr>
            <a:r>
              <a:rPr dirty="0" sz="1450" spc="-10">
                <a:latin typeface="Times New Roman"/>
                <a:cs typeface="Times New Roman"/>
              </a:rPr>
              <a:t>first brief, </a:t>
            </a:r>
            <a:r>
              <a:rPr dirty="0" sz="1450" spc="-5">
                <a:latin typeface="Times New Roman"/>
                <a:cs typeface="Times New Roman"/>
              </a:rPr>
              <a:t>he </a:t>
            </a:r>
            <a:r>
              <a:rPr dirty="0" sz="1450" spc="-10">
                <a:latin typeface="Times New Roman"/>
                <a:cs typeface="Times New Roman"/>
              </a:rPr>
              <a:t>felt himself </a:t>
            </a:r>
            <a:r>
              <a:rPr dirty="0" sz="1450" spc="-5">
                <a:latin typeface="Times New Roman"/>
                <a:cs typeface="Times New Roman"/>
              </a:rPr>
              <a:t>a </a:t>
            </a:r>
            <a:r>
              <a:rPr dirty="0" sz="1450" spc="-10">
                <a:latin typeface="Times New Roman"/>
                <a:cs typeface="Times New Roman"/>
              </a:rPr>
              <a:t>man at last; and the muse who presides over the  police romance, </a:t>
            </a:r>
            <a:r>
              <a:rPr dirty="0" sz="1450" spc="-5">
                <a:latin typeface="Times New Roman"/>
                <a:cs typeface="Times New Roman"/>
              </a:rPr>
              <a:t>a </a:t>
            </a:r>
            <a:r>
              <a:rPr dirty="0" sz="1450" spc="-10">
                <a:latin typeface="Times New Roman"/>
                <a:cs typeface="Times New Roman"/>
              </a:rPr>
              <a:t>lady presumably </a:t>
            </a:r>
            <a:r>
              <a:rPr dirty="0" sz="1450" spc="-5">
                <a:latin typeface="Times New Roman"/>
                <a:cs typeface="Times New Roman"/>
              </a:rPr>
              <a:t>of </a:t>
            </a:r>
            <a:r>
              <a:rPr dirty="0" sz="1450" spc="-10">
                <a:latin typeface="Times New Roman"/>
                <a:cs typeface="Times New Roman"/>
              </a:rPr>
              <a:t>French extraction, fled his  neighbourhood, and returned to join the dance round the springs </a:t>
            </a:r>
            <a:r>
              <a:rPr dirty="0" sz="1450" spc="-5">
                <a:latin typeface="Times New Roman"/>
                <a:cs typeface="Times New Roman"/>
              </a:rPr>
              <a:t>of </a:t>
            </a:r>
            <a:r>
              <a:rPr dirty="0" sz="1450" spc="-10">
                <a:latin typeface="Times New Roman"/>
                <a:cs typeface="Times New Roman"/>
              </a:rPr>
              <a:t>Helicon,  among her Grecian</a:t>
            </a:r>
            <a:r>
              <a:rPr dirty="0" sz="1450">
                <a:latin typeface="Times New Roman"/>
                <a:cs typeface="Times New Roman"/>
              </a:rPr>
              <a:t> </a:t>
            </a:r>
            <a:r>
              <a:rPr dirty="0" sz="1450" spc="-10">
                <a:latin typeface="Times New Roman"/>
                <a:cs typeface="Times New Roman"/>
              </a:rPr>
              <a:t>sisters.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Robust, practical reflection still cheered the </a:t>
            </a:r>
            <a:r>
              <a:rPr dirty="0" sz="1450" spc="-5">
                <a:latin typeface="Times New Roman"/>
                <a:cs typeface="Times New Roman"/>
              </a:rPr>
              <a:t>young </a:t>
            </a:r>
            <a:r>
              <a:rPr dirty="0" sz="1450" spc="-10">
                <a:latin typeface="Times New Roman"/>
                <a:cs typeface="Times New Roman"/>
              </a:rPr>
              <a:t>barrister </a:t>
            </a:r>
            <a:r>
              <a:rPr dirty="0" sz="1450" spc="-5">
                <a:latin typeface="Times New Roman"/>
                <a:cs typeface="Times New Roman"/>
              </a:rPr>
              <a:t>upon </a:t>
            </a:r>
            <a:r>
              <a:rPr dirty="0" sz="1450" spc="-10">
                <a:latin typeface="Times New Roman"/>
                <a:cs typeface="Times New Roman"/>
              </a:rPr>
              <a:t>his  </a:t>
            </a:r>
            <a:r>
              <a:rPr dirty="0" sz="1450" spc="-20">
                <a:latin typeface="Times New Roman"/>
                <a:cs typeface="Times New Roman"/>
              </a:rPr>
              <a:t>journey. </a:t>
            </a:r>
            <a:r>
              <a:rPr dirty="0" sz="1450" spc="-10">
                <a:latin typeface="Times New Roman"/>
                <a:cs typeface="Times New Roman"/>
              </a:rPr>
              <a:t>Again and again </a:t>
            </a:r>
            <a:r>
              <a:rPr dirty="0" sz="1450" spc="-5">
                <a:latin typeface="Times New Roman"/>
                <a:cs typeface="Times New Roman"/>
              </a:rPr>
              <a:t>he </a:t>
            </a:r>
            <a:r>
              <a:rPr dirty="0" sz="1450" spc="-10">
                <a:latin typeface="Times New Roman"/>
                <a:cs typeface="Times New Roman"/>
              </a:rPr>
              <a:t>selected the little country-house in its islet </a:t>
            </a:r>
            <a:r>
              <a:rPr dirty="0" sz="1450" spc="-5">
                <a:latin typeface="Times New Roman"/>
                <a:cs typeface="Times New Roman"/>
              </a:rPr>
              <a:t>of  </a:t>
            </a:r>
            <a:r>
              <a:rPr dirty="0" sz="1450" spc="-10">
                <a:latin typeface="Times New Roman"/>
                <a:cs typeface="Times New Roman"/>
              </a:rPr>
              <a:t>great oaks, which </a:t>
            </a:r>
            <a:r>
              <a:rPr dirty="0" sz="1450" spc="-5">
                <a:latin typeface="Times New Roman"/>
                <a:cs typeface="Times New Roman"/>
              </a:rPr>
              <a:t>he </a:t>
            </a:r>
            <a:r>
              <a:rPr dirty="0" sz="1450" spc="-10">
                <a:latin typeface="Times New Roman"/>
                <a:cs typeface="Times New Roman"/>
              </a:rPr>
              <a:t>was to make his future home. Like </a:t>
            </a:r>
            <a:r>
              <a:rPr dirty="0" sz="1450" spc="-5">
                <a:latin typeface="Times New Roman"/>
                <a:cs typeface="Times New Roman"/>
              </a:rPr>
              <a:t>a </a:t>
            </a:r>
            <a:r>
              <a:rPr dirty="0" sz="1450" spc="-10">
                <a:latin typeface="Times New Roman"/>
                <a:cs typeface="Times New Roman"/>
              </a:rPr>
              <a:t>prudent  </a:t>
            </a:r>
            <a:r>
              <a:rPr dirty="0" sz="1450" spc="-15">
                <a:latin typeface="Times New Roman"/>
                <a:cs typeface="Times New Roman"/>
              </a:rPr>
              <a:t>householder, </a:t>
            </a:r>
            <a:r>
              <a:rPr dirty="0" sz="1450" spc="-5">
                <a:latin typeface="Times New Roman"/>
                <a:cs typeface="Times New Roman"/>
              </a:rPr>
              <a:t>he </a:t>
            </a:r>
            <a:r>
              <a:rPr dirty="0" sz="1450" spc="-10">
                <a:latin typeface="Times New Roman"/>
                <a:cs typeface="Times New Roman"/>
              </a:rPr>
              <a:t>projected improvements as </a:t>
            </a:r>
            <a:r>
              <a:rPr dirty="0" sz="1450" spc="-5">
                <a:latin typeface="Times New Roman"/>
                <a:cs typeface="Times New Roman"/>
              </a:rPr>
              <a:t>he </a:t>
            </a:r>
            <a:r>
              <a:rPr dirty="0" sz="1450" spc="-10">
                <a:latin typeface="Times New Roman"/>
                <a:cs typeface="Times New Roman"/>
              </a:rPr>
              <a:t>passed; to </a:t>
            </a:r>
            <a:r>
              <a:rPr dirty="0" sz="1450" spc="-5">
                <a:latin typeface="Times New Roman"/>
                <a:cs typeface="Times New Roman"/>
              </a:rPr>
              <a:t>one he </a:t>
            </a:r>
            <a:r>
              <a:rPr dirty="0" sz="1450" spc="-10">
                <a:latin typeface="Times New Roman"/>
                <a:cs typeface="Times New Roman"/>
              </a:rPr>
              <a:t>added </a:t>
            </a:r>
            <a:r>
              <a:rPr dirty="0" sz="1450" spc="-5">
                <a:latin typeface="Times New Roman"/>
                <a:cs typeface="Times New Roman"/>
              </a:rPr>
              <a:t>a  </a:t>
            </a:r>
            <a:r>
              <a:rPr dirty="0" sz="1450" spc="-10">
                <a:latin typeface="Times New Roman"/>
                <a:cs typeface="Times New Roman"/>
              </a:rPr>
              <a:t>stable, to another </a:t>
            </a:r>
            <a:r>
              <a:rPr dirty="0" sz="1450" spc="-5">
                <a:latin typeface="Times New Roman"/>
                <a:cs typeface="Times New Roman"/>
              </a:rPr>
              <a:t>a </a:t>
            </a:r>
            <a:r>
              <a:rPr dirty="0" sz="1450" spc="-10">
                <a:latin typeface="Times New Roman"/>
                <a:cs typeface="Times New Roman"/>
              </a:rPr>
              <a:t>tennis-court, </a:t>
            </a:r>
            <a:r>
              <a:rPr dirty="0" sz="1450" spc="-5">
                <a:latin typeface="Times New Roman"/>
                <a:cs typeface="Times New Roman"/>
              </a:rPr>
              <a:t>a </a:t>
            </a:r>
            <a:r>
              <a:rPr dirty="0" sz="1450" spc="-10">
                <a:latin typeface="Times New Roman"/>
                <a:cs typeface="Times New Roman"/>
              </a:rPr>
              <a:t>third </a:t>
            </a:r>
            <a:r>
              <a:rPr dirty="0" sz="1450" spc="-5">
                <a:latin typeface="Times New Roman"/>
                <a:cs typeface="Times New Roman"/>
              </a:rPr>
              <a:t>he </a:t>
            </a:r>
            <a:r>
              <a:rPr dirty="0" sz="1450" spc="-10">
                <a:latin typeface="Times New Roman"/>
                <a:cs typeface="Times New Roman"/>
              </a:rPr>
              <a:t>supplied with </a:t>
            </a:r>
            <a:r>
              <a:rPr dirty="0" sz="1450" spc="-5">
                <a:latin typeface="Times New Roman"/>
                <a:cs typeface="Times New Roman"/>
              </a:rPr>
              <a:t>a </a:t>
            </a:r>
            <a:r>
              <a:rPr dirty="0" sz="1450" spc="-10">
                <a:latin typeface="Times New Roman"/>
                <a:cs typeface="Times New Roman"/>
              </a:rPr>
              <a:t>becoming rustic  boat-house.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‘How little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ago,’ he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reflect, ‘I was </a:t>
            </a:r>
            <a:r>
              <a:rPr dirty="0" sz="1450" spc="-5">
                <a:latin typeface="Times New Roman"/>
                <a:cs typeface="Times New Roman"/>
              </a:rPr>
              <a:t>a </a:t>
            </a:r>
            <a:r>
              <a:rPr dirty="0" sz="1450" spc="-10">
                <a:latin typeface="Times New Roman"/>
                <a:cs typeface="Times New Roman"/>
              </a:rPr>
              <a:t>careless </a:t>
            </a:r>
            <a:r>
              <a:rPr dirty="0" sz="1450" spc="-5">
                <a:latin typeface="Times New Roman"/>
                <a:cs typeface="Times New Roman"/>
              </a:rPr>
              <a:t>young  dog </a:t>
            </a:r>
            <a:r>
              <a:rPr dirty="0" sz="1450" spc="-10">
                <a:latin typeface="Times New Roman"/>
                <a:cs typeface="Times New Roman"/>
              </a:rPr>
              <a:t>with </a:t>
            </a:r>
            <a:r>
              <a:rPr dirty="0" sz="1450" spc="-5">
                <a:latin typeface="Times New Roman"/>
                <a:cs typeface="Times New Roman"/>
              </a:rPr>
              <a:t>no thought but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comfortable! </a:t>
            </a:r>
            <a:r>
              <a:rPr dirty="0" sz="1450" spc="-5">
                <a:latin typeface="Times New Roman"/>
                <a:cs typeface="Times New Roman"/>
              </a:rPr>
              <a:t>I </a:t>
            </a:r>
            <a:r>
              <a:rPr dirty="0" sz="1450" spc="-10">
                <a:latin typeface="Times New Roman"/>
                <a:cs typeface="Times New Roman"/>
              </a:rPr>
              <a:t>cared for nothing </a:t>
            </a:r>
            <a:r>
              <a:rPr dirty="0" sz="1450" spc="-5">
                <a:latin typeface="Times New Roman"/>
                <a:cs typeface="Times New Roman"/>
              </a:rPr>
              <a:t>but </a:t>
            </a:r>
            <a:r>
              <a:rPr dirty="0" sz="1450" spc="-10">
                <a:latin typeface="Times New Roman"/>
                <a:cs typeface="Times New Roman"/>
              </a:rPr>
              <a:t>boating and  detective novels. </a:t>
            </a:r>
            <a:r>
              <a:rPr dirty="0" sz="1450" spc="-5">
                <a:latin typeface="Times New Roman"/>
                <a:cs typeface="Times New Roman"/>
              </a:rPr>
              <a:t>I </a:t>
            </a:r>
            <a:r>
              <a:rPr dirty="0" sz="1450" spc="-10">
                <a:latin typeface="Times New Roman"/>
                <a:cs typeface="Times New Roman"/>
              </a:rPr>
              <a:t>would have passed an old-fashioned country-house with  </a:t>
            </a:r>
            <a:r>
              <a:rPr dirty="0" sz="1450" spc="-15">
                <a:latin typeface="Times New Roman"/>
                <a:cs typeface="Times New Roman"/>
              </a:rPr>
              <a:t>large </a:t>
            </a:r>
            <a:r>
              <a:rPr dirty="0" sz="1450" spc="-10">
                <a:latin typeface="Times New Roman"/>
                <a:cs typeface="Times New Roman"/>
              </a:rPr>
              <a:t>kitchen-garden, stabling, boat-house, and spacious </a:t>
            </a:r>
            <a:r>
              <a:rPr dirty="0" sz="1450" spc="-15">
                <a:latin typeface="Times New Roman"/>
                <a:cs typeface="Times New Roman"/>
              </a:rPr>
              <a:t>offices, </a:t>
            </a:r>
            <a:r>
              <a:rPr dirty="0" sz="1450" spc="-10">
                <a:latin typeface="Times New Roman"/>
                <a:cs typeface="Times New Roman"/>
              </a:rPr>
              <a:t>without so  much as </a:t>
            </a:r>
            <a:r>
              <a:rPr dirty="0" sz="1450" spc="-5">
                <a:latin typeface="Times New Roman"/>
                <a:cs typeface="Times New Roman"/>
              </a:rPr>
              <a:t>a look, </a:t>
            </a:r>
            <a:r>
              <a:rPr dirty="0" sz="1450" spc="-10">
                <a:latin typeface="Times New Roman"/>
                <a:cs typeface="Times New Roman"/>
              </a:rPr>
              <a:t>and certainly would have made </a:t>
            </a:r>
            <a:r>
              <a:rPr dirty="0" sz="1450" spc="-5">
                <a:latin typeface="Times New Roman"/>
                <a:cs typeface="Times New Roman"/>
              </a:rPr>
              <a:t>no </a:t>
            </a:r>
            <a:r>
              <a:rPr dirty="0" sz="1450" spc="-10">
                <a:latin typeface="Times New Roman"/>
                <a:cs typeface="Times New Roman"/>
              </a:rPr>
              <a:t>enquiry as to the drains.  How </a:t>
            </a:r>
            <a:r>
              <a:rPr dirty="0" sz="1450" spc="-5">
                <a:latin typeface="Times New Roman"/>
                <a:cs typeface="Times New Roman"/>
              </a:rPr>
              <a:t>a </a:t>
            </a:r>
            <a:r>
              <a:rPr dirty="0" sz="1450" spc="-10">
                <a:latin typeface="Times New Roman"/>
                <a:cs typeface="Times New Roman"/>
              </a:rPr>
              <a:t>man ripens with the</a:t>
            </a:r>
            <a:r>
              <a:rPr dirty="0" sz="1450" spc="10">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 intelligent reader will perceive the ravages </a:t>
            </a:r>
            <a:r>
              <a:rPr dirty="0" sz="1450" spc="-5">
                <a:latin typeface="Times New Roman"/>
                <a:cs typeface="Times New Roman"/>
              </a:rPr>
              <a:t>of </a:t>
            </a:r>
            <a:r>
              <a:rPr dirty="0" sz="1450" spc="-10">
                <a:latin typeface="Times New Roman"/>
                <a:cs typeface="Times New Roman"/>
              </a:rPr>
              <a:t>Miss Hazeltine. Gideon  had carried Julia straight to Mr </a:t>
            </a:r>
            <a:r>
              <a:rPr dirty="0" sz="1450" spc="-15">
                <a:latin typeface="Times New Roman"/>
                <a:cs typeface="Times New Roman"/>
              </a:rPr>
              <a:t>Bloomfield’s </a:t>
            </a:r>
            <a:r>
              <a:rPr dirty="0" sz="1450" spc="-10">
                <a:latin typeface="Times New Roman"/>
                <a:cs typeface="Times New Roman"/>
              </a:rPr>
              <a:t>house; and that gentleman,  having been led to understand she was the victim </a:t>
            </a:r>
            <a:r>
              <a:rPr dirty="0" sz="1450" spc="-5">
                <a:latin typeface="Times New Roman"/>
                <a:cs typeface="Times New Roman"/>
              </a:rPr>
              <a:t>of </a:t>
            </a:r>
            <a:r>
              <a:rPr dirty="0" sz="1450" spc="-10">
                <a:latin typeface="Times New Roman"/>
                <a:cs typeface="Times New Roman"/>
              </a:rPr>
              <a:t>oppression, had noisily  espoused her cause. He worked himself into </a:t>
            </a:r>
            <a:r>
              <a:rPr dirty="0" sz="1450" spc="-5">
                <a:latin typeface="Times New Roman"/>
                <a:cs typeface="Times New Roman"/>
              </a:rPr>
              <a:t>a </a:t>
            </a:r>
            <a:r>
              <a:rPr dirty="0" sz="1450" spc="-10">
                <a:latin typeface="Times New Roman"/>
                <a:cs typeface="Times New Roman"/>
              </a:rPr>
              <a:t>fine breathing heat; in which, to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his temperament, action became</a:t>
            </a:r>
            <a:r>
              <a:rPr dirty="0" sz="1450" spc="15">
                <a:latin typeface="Times New Roman"/>
                <a:cs typeface="Times New Roman"/>
              </a:rPr>
              <a:t> </a:t>
            </a:r>
            <a:r>
              <a:rPr dirty="0" sz="1450" spc="-10">
                <a:latin typeface="Times New Roman"/>
                <a:cs typeface="Times New Roman"/>
              </a:rPr>
              <a:t>needful.</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know which is the worse,’ </a:t>
            </a:r>
            <a:r>
              <a:rPr dirty="0" sz="1450" spc="-5">
                <a:latin typeface="Times New Roman"/>
                <a:cs typeface="Times New Roman"/>
              </a:rPr>
              <a:t>he </a:t>
            </a:r>
            <a:r>
              <a:rPr dirty="0" sz="1450" spc="-10">
                <a:latin typeface="Times New Roman"/>
                <a:cs typeface="Times New Roman"/>
              </a:rPr>
              <a:t>cried, ‘the fraudulent old villain </a:t>
            </a:r>
            <a:r>
              <a:rPr dirty="0" sz="1450" spc="-5">
                <a:latin typeface="Times New Roman"/>
                <a:cs typeface="Times New Roman"/>
              </a:rPr>
              <a:t>or  </a:t>
            </a:r>
            <a:r>
              <a:rPr dirty="0" sz="1450" spc="-10">
                <a:latin typeface="Times New Roman"/>
                <a:cs typeface="Times New Roman"/>
              </a:rPr>
              <a:t>the unmanly </a:t>
            </a:r>
            <a:r>
              <a:rPr dirty="0" sz="1450" spc="-5">
                <a:latin typeface="Times New Roman"/>
                <a:cs typeface="Times New Roman"/>
              </a:rPr>
              <a:t>young </a:t>
            </a:r>
            <a:r>
              <a:rPr dirty="0" sz="1450" spc="-10">
                <a:latin typeface="Times New Roman"/>
                <a:cs typeface="Times New Roman"/>
              </a:rPr>
              <a:t>cub. </a:t>
            </a:r>
            <a:r>
              <a:rPr dirty="0" sz="1450" spc="-5">
                <a:latin typeface="Times New Roman"/>
                <a:cs typeface="Times New Roman"/>
              </a:rPr>
              <a:t>I </a:t>
            </a:r>
            <a:r>
              <a:rPr dirty="0" sz="1450" spc="-10">
                <a:latin typeface="Times New Roman"/>
                <a:cs typeface="Times New Roman"/>
              </a:rPr>
              <a:t>will write to the Pall Mall and expose them.  Nonsense, sir; they must </a:t>
            </a:r>
            <a:r>
              <a:rPr dirty="0" sz="1450" spc="-5">
                <a:latin typeface="Times New Roman"/>
                <a:cs typeface="Times New Roman"/>
              </a:rPr>
              <a:t>be </a:t>
            </a:r>
            <a:r>
              <a:rPr dirty="0" sz="1450" spc="-10">
                <a:latin typeface="Times New Roman"/>
                <a:cs typeface="Times New Roman"/>
              </a:rPr>
              <a:t>exposed!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public </a:t>
            </a:r>
            <a:r>
              <a:rPr dirty="0" sz="1450" spc="-25">
                <a:latin typeface="Times New Roman"/>
                <a:cs typeface="Times New Roman"/>
              </a:rPr>
              <a:t>duty. </a:t>
            </a:r>
            <a:r>
              <a:rPr dirty="0" sz="1450" spc="-10">
                <a:latin typeface="Times New Roman"/>
                <a:cs typeface="Times New Roman"/>
              </a:rPr>
              <a:t>Did </a:t>
            </a:r>
            <a:r>
              <a:rPr dirty="0" sz="1450" spc="-5">
                <a:latin typeface="Times New Roman"/>
                <a:cs typeface="Times New Roman"/>
              </a:rPr>
              <a:t>you not </a:t>
            </a:r>
            <a:r>
              <a:rPr dirty="0" sz="1450" spc="-10">
                <a:latin typeface="Times New Roman"/>
                <a:cs typeface="Times New Roman"/>
              </a:rPr>
              <a:t>tell me the  fellow was </a:t>
            </a:r>
            <a:r>
              <a:rPr dirty="0" sz="1450" spc="-5">
                <a:latin typeface="Times New Roman"/>
                <a:cs typeface="Times New Roman"/>
              </a:rPr>
              <a:t>a </a:t>
            </a:r>
            <a:r>
              <a:rPr dirty="0" sz="1450" spc="-30">
                <a:latin typeface="Times New Roman"/>
                <a:cs typeface="Times New Roman"/>
              </a:rPr>
              <a:t>Tory? </a:t>
            </a:r>
            <a:r>
              <a:rPr dirty="0" sz="1450" spc="-10">
                <a:latin typeface="Times New Roman"/>
                <a:cs typeface="Times New Roman"/>
              </a:rPr>
              <a:t>O, the uncle is </a:t>
            </a:r>
            <a:r>
              <a:rPr dirty="0" sz="1450" spc="-5">
                <a:latin typeface="Times New Roman"/>
                <a:cs typeface="Times New Roman"/>
              </a:rPr>
              <a:t>a </a:t>
            </a:r>
            <a:r>
              <a:rPr dirty="0" sz="1450" spc="-10">
                <a:latin typeface="Times New Roman"/>
                <a:cs typeface="Times New Roman"/>
              </a:rPr>
              <a:t>Radical </a:t>
            </a:r>
            <a:r>
              <a:rPr dirty="0" sz="1450" spc="-15">
                <a:latin typeface="Times New Roman"/>
                <a:cs typeface="Times New Roman"/>
              </a:rPr>
              <a:t>lecturer, </a:t>
            </a:r>
            <a:r>
              <a:rPr dirty="0" sz="1450" spc="-10">
                <a:latin typeface="Times New Roman"/>
                <a:cs typeface="Times New Roman"/>
              </a:rPr>
              <a:t>is he? No </a:t>
            </a:r>
            <a:r>
              <a:rPr dirty="0" sz="1450" spc="-5">
                <a:latin typeface="Times New Roman"/>
                <a:cs typeface="Times New Roman"/>
              </a:rPr>
              <a:t>doubt </a:t>
            </a:r>
            <a:r>
              <a:rPr dirty="0" sz="1450" spc="-10">
                <a:latin typeface="Times New Roman"/>
                <a:cs typeface="Times New Roman"/>
              </a:rPr>
              <a:t>the uncle  has been grossly wronged. But </a:t>
            </a:r>
            <a:r>
              <a:rPr dirty="0" sz="1450" spc="-5">
                <a:latin typeface="Times New Roman"/>
                <a:cs typeface="Times New Roman"/>
              </a:rPr>
              <a:t>of </a:t>
            </a:r>
            <a:r>
              <a:rPr dirty="0" sz="1450" spc="-10">
                <a:latin typeface="Times New Roman"/>
                <a:cs typeface="Times New Roman"/>
              </a:rPr>
              <a:t>course, as </a:t>
            </a:r>
            <a:r>
              <a:rPr dirty="0" sz="1450" spc="-5">
                <a:latin typeface="Times New Roman"/>
                <a:cs typeface="Times New Roman"/>
              </a:rPr>
              <a:t>you </a:t>
            </a:r>
            <a:r>
              <a:rPr dirty="0" sz="1450" spc="-30">
                <a:latin typeface="Times New Roman"/>
                <a:cs typeface="Times New Roman"/>
              </a:rPr>
              <a:t>say, </a:t>
            </a:r>
            <a:r>
              <a:rPr dirty="0" sz="1450" spc="-10">
                <a:latin typeface="Times New Roman"/>
                <a:cs typeface="Times New Roman"/>
              </a:rPr>
              <a:t>that makes </a:t>
            </a:r>
            <a:r>
              <a:rPr dirty="0" sz="1450" spc="-5">
                <a:latin typeface="Times New Roman"/>
                <a:cs typeface="Times New Roman"/>
              </a:rPr>
              <a:t>a </a:t>
            </a:r>
            <a:r>
              <a:rPr dirty="0" sz="1450" spc="-10">
                <a:latin typeface="Times New Roman"/>
                <a:cs typeface="Times New Roman"/>
              </a:rPr>
              <a:t>change; it  becomes scarce so much </a:t>
            </a:r>
            <a:r>
              <a:rPr dirty="0" sz="1450" spc="-5">
                <a:latin typeface="Times New Roman"/>
                <a:cs typeface="Times New Roman"/>
              </a:rPr>
              <a:t>a </a:t>
            </a:r>
            <a:r>
              <a:rPr dirty="0" sz="1450" spc="-10">
                <a:latin typeface="Times New Roman"/>
                <a:cs typeface="Times New Roman"/>
              </a:rPr>
              <a:t>public</a:t>
            </a:r>
            <a:r>
              <a:rPr dirty="0" sz="1450" spc="15">
                <a:latin typeface="Times New Roman"/>
                <a:cs typeface="Times New Roman"/>
              </a:rPr>
              <a:t> </a:t>
            </a:r>
            <a:r>
              <a:rPr dirty="0" sz="1450" spc="-25">
                <a:latin typeface="Times New Roman"/>
                <a:cs typeface="Times New Roman"/>
              </a:rPr>
              <a:t>duty.’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And </a:t>
            </a:r>
            <a:r>
              <a:rPr dirty="0" sz="1450" spc="-5">
                <a:latin typeface="Times New Roman"/>
                <a:cs typeface="Times New Roman"/>
              </a:rPr>
              <a:t>he sought </a:t>
            </a:r>
            <a:r>
              <a:rPr dirty="0" sz="1450" spc="-10">
                <a:latin typeface="Times New Roman"/>
                <a:cs typeface="Times New Roman"/>
              </a:rPr>
              <a:t>and instantly found </a:t>
            </a:r>
            <a:r>
              <a:rPr dirty="0" sz="1450" spc="-5">
                <a:latin typeface="Times New Roman"/>
                <a:cs typeface="Times New Roman"/>
              </a:rPr>
              <a:t>a </a:t>
            </a:r>
            <a:r>
              <a:rPr dirty="0" sz="1450" spc="-10">
                <a:latin typeface="Times New Roman"/>
                <a:cs typeface="Times New Roman"/>
              </a:rPr>
              <a:t>fresh outlet for his </a:t>
            </a:r>
            <a:r>
              <a:rPr dirty="0" sz="1450" spc="-20">
                <a:latin typeface="Times New Roman"/>
                <a:cs typeface="Times New Roman"/>
              </a:rPr>
              <a:t>alacrity. </a:t>
            </a:r>
            <a:r>
              <a:rPr dirty="0" sz="1450" spc="-10">
                <a:latin typeface="Times New Roman"/>
                <a:cs typeface="Times New Roman"/>
              </a:rPr>
              <a:t>Miss  Hazeltine (he now perceived) must </a:t>
            </a:r>
            <a:r>
              <a:rPr dirty="0" sz="1450" spc="-5">
                <a:latin typeface="Times New Roman"/>
                <a:cs typeface="Times New Roman"/>
              </a:rPr>
              <a:t>be </a:t>
            </a:r>
            <a:r>
              <a:rPr dirty="0" sz="1450" spc="-10">
                <a:latin typeface="Times New Roman"/>
                <a:cs typeface="Times New Roman"/>
              </a:rPr>
              <a:t>kept </a:t>
            </a:r>
            <a:r>
              <a:rPr dirty="0" sz="1450" spc="-5">
                <a:latin typeface="Times New Roman"/>
                <a:cs typeface="Times New Roman"/>
              </a:rPr>
              <a:t>out of </a:t>
            </a:r>
            <a:r>
              <a:rPr dirty="0" sz="1450" spc="-10">
                <a:latin typeface="Times New Roman"/>
                <a:cs typeface="Times New Roman"/>
              </a:rPr>
              <a:t>the way; his houseboat was  lying ready—he had returned </a:t>
            </a:r>
            <a:r>
              <a:rPr dirty="0" sz="1450" spc="-5">
                <a:latin typeface="Times New Roman"/>
                <a:cs typeface="Times New Roman"/>
              </a:rPr>
              <a:t>but 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before from his usual cruise;  there was </a:t>
            </a:r>
            <a:r>
              <a:rPr dirty="0" sz="1450" spc="-5">
                <a:latin typeface="Times New Roman"/>
                <a:cs typeface="Times New Roman"/>
              </a:rPr>
              <a:t>no </a:t>
            </a:r>
            <a:r>
              <a:rPr dirty="0" sz="1450" spc="-10">
                <a:latin typeface="Times New Roman"/>
                <a:cs typeface="Times New Roman"/>
              </a:rPr>
              <a:t>place like </a:t>
            </a:r>
            <a:r>
              <a:rPr dirty="0" sz="1450" spc="-5">
                <a:latin typeface="Times New Roman"/>
                <a:cs typeface="Times New Roman"/>
              </a:rPr>
              <a:t>a </a:t>
            </a:r>
            <a:r>
              <a:rPr dirty="0" sz="1450" spc="-10">
                <a:latin typeface="Times New Roman"/>
                <a:cs typeface="Times New Roman"/>
              </a:rPr>
              <a:t>houseboat for concealment; and that very morning, in  the teeth </a:t>
            </a:r>
            <a:r>
              <a:rPr dirty="0" sz="1450" spc="-5">
                <a:latin typeface="Times New Roman"/>
                <a:cs typeface="Times New Roman"/>
              </a:rPr>
              <a:t>of </a:t>
            </a:r>
            <a:r>
              <a:rPr dirty="0" sz="1450" spc="-10">
                <a:latin typeface="Times New Roman"/>
                <a:cs typeface="Times New Roman"/>
              </a:rPr>
              <a:t>the easterly gale, Mr and Mrs Bloomfield and Miss Julia Hazeltine  had started forth </a:t>
            </a:r>
            <a:r>
              <a:rPr dirty="0" sz="1450" spc="-5">
                <a:latin typeface="Times New Roman"/>
                <a:cs typeface="Times New Roman"/>
              </a:rPr>
              <a:t>on </a:t>
            </a:r>
            <a:r>
              <a:rPr dirty="0" sz="1450" spc="-10">
                <a:latin typeface="Times New Roman"/>
                <a:cs typeface="Times New Roman"/>
              </a:rPr>
              <a:t>their untimely voyage. Gideon pled in vain to </a:t>
            </a:r>
            <a:r>
              <a:rPr dirty="0" sz="1450" spc="-5">
                <a:latin typeface="Times New Roman"/>
                <a:cs typeface="Times New Roman"/>
              </a:rPr>
              <a:t>be </a:t>
            </a:r>
            <a:r>
              <a:rPr dirty="0" sz="1450" spc="-10">
                <a:latin typeface="Times New Roman"/>
                <a:cs typeface="Times New Roman"/>
              </a:rPr>
              <a:t>allowed  to join the </a:t>
            </a:r>
            <a:r>
              <a:rPr dirty="0" sz="1450" spc="-25">
                <a:latin typeface="Times New Roman"/>
                <a:cs typeface="Times New Roman"/>
              </a:rPr>
              <a:t>party. </a:t>
            </a:r>
            <a:r>
              <a:rPr dirty="0" sz="1450" spc="-10">
                <a:latin typeface="Times New Roman"/>
                <a:cs typeface="Times New Roman"/>
              </a:rPr>
              <a:t>‘No, Gid,’ said his uncle. </a:t>
            </a: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watched; </a:t>
            </a:r>
            <a:r>
              <a:rPr dirty="0" sz="1450" spc="-5">
                <a:latin typeface="Times New Roman"/>
                <a:cs typeface="Times New Roman"/>
              </a:rPr>
              <a:t>you </a:t>
            </a:r>
            <a:r>
              <a:rPr dirty="0" sz="1450" spc="-10">
                <a:latin typeface="Times New Roman"/>
                <a:cs typeface="Times New Roman"/>
              </a:rPr>
              <a:t>must  keep away from </a:t>
            </a:r>
            <a:r>
              <a:rPr dirty="0" sz="1450" spc="-5">
                <a:latin typeface="Times New Roman"/>
                <a:cs typeface="Times New Roman"/>
              </a:rPr>
              <a:t>us.’ </a:t>
            </a:r>
            <a:r>
              <a:rPr dirty="0" sz="1450" spc="-10">
                <a:latin typeface="Times New Roman"/>
                <a:cs typeface="Times New Roman"/>
              </a:rPr>
              <a:t>Nor had the barrister ventured to contest this strange  illusion; for </a:t>
            </a:r>
            <a:r>
              <a:rPr dirty="0" sz="1450" spc="-5">
                <a:latin typeface="Times New Roman"/>
                <a:cs typeface="Times New Roman"/>
              </a:rPr>
              <a:t>he </a:t>
            </a:r>
            <a:r>
              <a:rPr dirty="0" sz="1450" spc="-10">
                <a:latin typeface="Times New Roman"/>
                <a:cs typeface="Times New Roman"/>
              </a:rPr>
              <a:t>feared if </a:t>
            </a:r>
            <a:r>
              <a:rPr dirty="0" sz="1450" spc="-5">
                <a:latin typeface="Times New Roman"/>
                <a:cs typeface="Times New Roman"/>
              </a:rPr>
              <a:t>he </a:t>
            </a:r>
            <a:r>
              <a:rPr dirty="0" sz="1450" spc="-10">
                <a:latin typeface="Times New Roman"/>
                <a:cs typeface="Times New Roman"/>
              </a:rPr>
              <a:t>rubbed </a:t>
            </a:r>
            <a:r>
              <a:rPr dirty="0" sz="1450" spc="-15">
                <a:latin typeface="Times New Roman"/>
                <a:cs typeface="Times New Roman"/>
              </a:rPr>
              <a:t>off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 romance, that Mr Bloomfield  might weary </a:t>
            </a:r>
            <a:r>
              <a:rPr dirty="0" sz="1450" spc="-5">
                <a:latin typeface="Times New Roman"/>
                <a:cs typeface="Times New Roman"/>
              </a:rPr>
              <a:t>of </a:t>
            </a:r>
            <a:r>
              <a:rPr dirty="0" sz="1450" spc="-10">
                <a:latin typeface="Times New Roman"/>
                <a:cs typeface="Times New Roman"/>
              </a:rPr>
              <a:t>the whole </a:t>
            </a:r>
            <a:r>
              <a:rPr dirty="0" sz="1450" spc="-25">
                <a:latin typeface="Times New Roman"/>
                <a:cs typeface="Times New Roman"/>
              </a:rPr>
              <a:t>affair. </a:t>
            </a:r>
            <a:r>
              <a:rPr dirty="0" sz="1450" spc="-10">
                <a:latin typeface="Times New Roman"/>
                <a:cs typeface="Times New Roman"/>
              </a:rPr>
              <a:t>And his discretion was rewarded; for the  Squirradical, laying </a:t>
            </a:r>
            <a:r>
              <a:rPr dirty="0" sz="1450" spc="-5">
                <a:latin typeface="Times New Roman"/>
                <a:cs typeface="Times New Roman"/>
              </a:rPr>
              <a:t>a </a:t>
            </a:r>
            <a:r>
              <a:rPr dirty="0" sz="1450" spc="-10">
                <a:latin typeface="Times New Roman"/>
                <a:cs typeface="Times New Roman"/>
              </a:rPr>
              <a:t>heavy hand </a:t>
            </a:r>
            <a:r>
              <a:rPr dirty="0" sz="1450" spc="-5">
                <a:latin typeface="Times New Roman"/>
                <a:cs typeface="Times New Roman"/>
              </a:rPr>
              <a:t>upon </a:t>
            </a:r>
            <a:r>
              <a:rPr dirty="0" sz="1450" spc="-10">
                <a:latin typeface="Times New Roman"/>
                <a:cs typeface="Times New Roman"/>
              </a:rPr>
              <a:t>his </a:t>
            </a:r>
            <a:r>
              <a:rPr dirty="0" sz="1450" spc="-20">
                <a:latin typeface="Times New Roman"/>
                <a:cs typeface="Times New Roman"/>
              </a:rPr>
              <a:t>nephew’s </a:t>
            </a:r>
            <a:r>
              <a:rPr dirty="0" sz="1450" spc="-15">
                <a:latin typeface="Times New Roman"/>
                <a:cs typeface="Times New Roman"/>
              </a:rPr>
              <a:t>shoulder, </a:t>
            </a:r>
            <a:r>
              <a:rPr dirty="0" sz="1450" spc="-10">
                <a:latin typeface="Times New Roman"/>
                <a:cs typeface="Times New Roman"/>
              </a:rPr>
              <a:t>had added  these notable expressions: ‘I see what </a:t>
            </a:r>
            <a:r>
              <a:rPr dirty="0" sz="1450" spc="-5">
                <a:latin typeface="Times New Roman"/>
                <a:cs typeface="Times New Roman"/>
              </a:rPr>
              <a:t>you </a:t>
            </a:r>
            <a:r>
              <a:rPr dirty="0" sz="1450" spc="-10">
                <a:latin typeface="Times New Roman"/>
                <a:cs typeface="Times New Roman"/>
              </a:rPr>
              <a:t>are </a:t>
            </a:r>
            <a:r>
              <a:rPr dirty="0" sz="1450" spc="-20">
                <a:latin typeface="Times New Roman"/>
                <a:cs typeface="Times New Roman"/>
              </a:rPr>
              <a:t>after, </a:t>
            </a:r>
            <a:r>
              <a:rPr dirty="0" sz="1450" spc="-10">
                <a:latin typeface="Times New Roman"/>
                <a:cs typeface="Times New Roman"/>
              </a:rPr>
              <a:t>Gid. But if you’re going to  get the girl, </a:t>
            </a:r>
            <a:r>
              <a:rPr dirty="0" sz="1450" spc="-5">
                <a:latin typeface="Times New Roman"/>
                <a:cs typeface="Times New Roman"/>
              </a:rPr>
              <a:t>you </a:t>
            </a:r>
            <a:r>
              <a:rPr dirty="0" sz="1450" spc="-10">
                <a:latin typeface="Times New Roman"/>
                <a:cs typeface="Times New Roman"/>
              </a:rPr>
              <a:t>have to work,</a:t>
            </a:r>
            <a:r>
              <a:rPr dirty="0" sz="1450" spc="20">
                <a:latin typeface="Times New Roman"/>
                <a:cs typeface="Times New Roman"/>
              </a:rPr>
              <a:t> </a:t>
            </a:r>
            <a:r>
              <a:rPr dirty="0" sz="1450" spc="-25">
                <a:latin typeface="Times New Roman"/>
                <a:cs typeface="Times New Roman"/>
              </a:rPr>
              <a:t>sir.’</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These pleasing sounds had cheered the barrister all </a:t>
            </a:r>
            <a:r>
              <a:rPr dirty="0" sz="1450" spc="-30">
                <a:latin typeface="Times New Roman"/>
                <a:cs typeface="Times New Roman"/>
              </a:rPr>
              <a:t>day,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sat reading in  chambers; they continued to form the ground-base </a:t>
            </a:r>
            <a:r>
              <a:rPr dirty="0" sz="1450" spc="-5">
                <a:latin typeface="Times New Roman"/>
                <a:cs typeface="Times New Roman"/>
              </a:rPr>
              <a:t>of </a:t>
            </a:r>
            <a:r>
              <a:rPr dirty="0" sz="1450" spc="-10">
                <a:latin typeface="Times New Roman"/>
                <a:cs typeface="Times New Roman"/>
              </a:rPr>
              <a:t>his manly musings as </a:t>
            </a:r>
            <a:r>
              <a:rPr dirty="0" sz="1450" spc="-5">
                <a:latin typeface="Times New Roman"/>
                <a:cs typeface="Times New Roman"/>
              </a:rPr>
              <a:t>he  </a:t>
            </a:r>
            <a:r>
              <a:rPr dirty="0" sz="1450" spc="-10">
                <a:latin typeface="Times New Roman"/>
                <a:cs typeface="Times New Roman"/>
              </a:rPr>
              <a:t>was whirled to Hampton Court; even when </a:t>
            </a:r>
            <a:r>
              <a:rPr dirty="0" sz="1450" spc="-5">
                <a:latin typeface="Times New Roman"/>
                <a:cs typeface="Times New Roman"/>
              </a:rPr>
              <a:t>he </a:t>
            </a:r>
            <a:r>
              <a:rPr dirty="0" sz="1450" spc="-10">
                <a:latin typeface="Times New Roman"/>
                <a:cs typeface="Times New Roman"/>
              </a:rPr>
              <a:t>landed at the station, and began  to </a:t>
            </a:r>
            <a:r>
              <a:rPr dirty="0" sz="1450" spc="-5">
                <a:latin typeface="Times New Roman"/>
                <a:cs typeface="Times New Roman"/>
              </a:rPr>
              <a:t>pull </a:t>
            </a:r>
            <a:r>
              <a:rPr dirty="0" sz="1450" spc="-10">
                <a:latin typeface="Times New Roman"/>
                <a:cs typeface="Times New Roman"/>
              </a:rPr>
              <a:t>himself together for his delicate </a:t>
            </a:r>
            <a:r>
              <a:rPr dirty="0" sz="1450" spc="-20">
                <a:latin typeface="Times New Roman"/>
                <a:cs typeface="Times New Roman"/>
              </a:rPr>
              <a:t>interview, </a:t>
            </a:r>
            <a:r>
              <a:rPr dirty="0" sz="1450" spc="-10">
                <a:latin typeface="Times New Roman"/>
                <a:cs typeface="Times New Roman"/>
              </a:rPr>
              <a:t>the voice </a:t>
            </a:r>
            <a:r>
              <a:rPr dirty="0" sz="1450" spc="-5">
                <a:latin typeface="Times New Roman"/>
                <a:cs typeface="Times New Roman"/>
              </a:rPr>
              <a:t>of </a:t>
            </a:r>
            <a:r>
              <a:rPr dirty="0" sz="1450" spc="-10">
                <a:latin typeface="Times New Roman"/>
                <a:cs typeface="Times New Roman"/>
              </a:rPr>
              <a:t>Uncle Ned and  the eyes </a:t>
            </a:r>
            <a:r>
              <a:rPr dirty="0" sz="1450" spc="-5">
                <a:latin typeface="Times New Roman"/>
                <a:cs typeface="Times New Roman"/>
              </a:rPr>
              <a:t>of </a:t>
            </a:r>
            <a:r>
              <a:rPr dirty="0" sz="1450" spc="-10">
                <a:latin typeface="Times New Roman"/>
                <a:cs typeface="Times New Roman"/>
              </a:rPr>
              <a:t>Julia were </a:t>
            </a:r>
            <a:r>
              <a:rPr dirty="0" sz="1450" spc="-5">
                <a:latin typeface="Times New Roman"/>
                <a:cs typeface="Times New Roman"/>
              </a:rPr>
              <a:t>not</a:t>
            </a:r>
            <a:r>
              <a:rPr dirty="0" sz="1450" spc="10">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But now it began to rain surprises: in all Hampton Court there was </a:t>
            </a:r>
            <a:r>
              <a:rPr dirty="0" sz="1450" spc="-5">
                <a:latin typeface="Times New Roman"/>
                <a:cs typeface="Times New Roman"/>
              </a:rPr>
              <a:t>no  </a:t>
            </a:r>
            <a:r>
              <a:rPr dirty="0" sz="1450" spc="-10">
                <a:latin typeface="Times New Roman"/>
                <a:cs typeface="Times New Roman"/>
              </a:rPr>
              <a:t>Kurnaul </a:t>
            </a:r>
            <a:r>
              <a:rPr dirty="0" sz="1450" spc="-25">
                <a:latin typeface="Times New Roman"/>
                <a:cs typeface="Times New Roman"/>
              </a:rPr>
              <a:t>Villa, </a:t>
            </a:r>
            <a:r>
              <a:rPr dirty="0" sz="1450" spc="-5">
                <a:latin typeface="Times New Roman"/>
                <a:cs typeface="Times New Roman"/>
              </a:rPr>
              <a:t>no </a:t>
            </a:r>
            <a:r>
              <a:rPr dirty="0" sz="1450" spc="-10">
                <a:latin typeface="Times New Roman"/>
                <a:cs typeface="Times New Roman"/>
              </a:rPr>
              <a:t>Count </a:t>
            </a:r>
            <a:r>
              <a:rPr dirty="0" sz="1450" spc="-35">
                <a:latin typeface="Times New Roman"/>
                <a:cs typeface="Times New Roman"/>
              </a:rPr>
              <a:t>Tarnow,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count. This was strange; </a:t>
            </a:r>
            <a:r>
              <a:rPr dirty="0" sz="1450" spc="-5">
                <a:latin typeface="Times New Roman"/>
                <a:cs typeface="Times New Roman"/>
              </a:rPr>
              <a:t>but, </a:t>
            </a:r>
            <a:r>
              <a:rPr dirty="0" sz="1450" spc="-10">
                <a:latin typeface="Times New Roman"/>
                <a:cs typeface="Times New Roman"/>
              </a:rPr>
              <a:t>viewed  in the light </a:t>
            </a:r>
            <a:r>
              <a:rPr dirty="0" sz="1450" spc="-5">
                <a:latin typeface="Times New Roman"/>
                <a:cs typeface="Times New Roman"/>
              </a:rPr>
              <a:t>of </a:t>
            </a:r>
            <a:r>
              <a:rPr dirty="0" sz="1450" spc="-10">
                <a:latin typeface="Times New Roman"/>
                <a:cs typeface="Times New Roman"/>
              </a:rPr>
              <a:t>the incoherency </a:t>
            </a:r>
            <a:r>
              <a:rPr dirty="0" sz="1450" spc="-5">
                <a:latin typeface="Times New Roman"/>
                <a:cs typeface="Times New Roman"/>
              </a:rPr>
              <a:t>of </a:t>
            </a:r>
            <a:r>
              <a:rPr dirty="0" sz="1450" spc="-10">
                <a:latin typeface="Times New Roman"/>
                <a:cs typeface="Times New Roman"/>
              </a:rPr>
              <a:t>his instructions, </a:t>
            </a:r>
            <a:r>
              <a:rPr dirty="0" sz="1450" spc="-5">
                <a:latin typeface="Times New Roman"/>
                <a:cs typeface="Times New Roman"/>
              </a:rPr>
              <a:t>not </a:t>
            </a:r>
            <a:r>
              <a:rPr dirty="0" sz="1450" spc="-10">
                <a:latin typeface="Times New Roman"/>
                <a:cs typeface="Times New Roman"/>
              </a:rPr>
              <a:t>perhaps inexplicable; Mr  Dickson had been lunching, and </a:t>
            </a:r>
            <a:r>
              <a:rPr dirty="0" sz="1450" spc="-5">
                <a:latin typeface="Times New Roman"/>
                <a:cs typeface="Times New Roman"/>
              </a:rPr>
              <a:t>he </a:t>
            </a:r>
            <a:r>
              <a:rPr dirty="0" sz="1450" spc="-10">
                <a:latin typeface="Times New Roman"/>
                <a:cs typeface="Times New Roman"/>
              </a:rPr>
              <a:t>might have made some fatal oversight in  the address. What was the thoroughly prompt, </a:t>
            </a:r>
            <a:r>
              <a:rPr dirty="0" sz="1450" spc="-25">
                <a:latin typeface="Times New Roman"/>
                <a:cs typeface="Times New Roman"/>
              </a:rPr>
              <a:t>manly, </a:t>
            </a:r>
            <a:r>
              <a:rPr dirty="0" sz="1450" spc="-10">
                <a:latin typeface="Times New Roman"/>
                <a:cs typeface="Times New Roman"/>
              </a:rPr>
              <a:t>and businesslike step?  </a:t>
            </a:r>
            <a:r>
              <a:rPr dirty="0" sz="1450" spc="-5">
                <a:latin typeface="Times New Roman"/>
                <a:cs typeface="Times New Roman"/>
              </a:rPr>
              <a:t>thought </a:t>
            </a:r>
            <a:r>
              <a:rPr dirty="0" sz="1450" spc="-10">
                <a:latin typeface="Times New Roman"/>
                <a:cs typeface="Times New Roman"/>
              </a:rPr>
              <a:t>Gideon; and </a:t>
            </a:r>
            <a:r>
              <a:rPr dirty="0" sz="1450" spc="-5">
                <a:latin typeface="Times New Roman"/>
                <a:cs typeface="Times New Roman"/>
              </a:rPr>
              <a:t>he </a:t>
            </a:r>
            <a:r>
              <a:rPr dirty="0" sz="1450" spc="-10">
                <a:latin typeface="Times New Roman"/>
                <a:cs typeface="Times New Roman"/>
              </a:rPr>
              <a:t>answered himself at once: ‘A telegram, very laconic.’  Speedily the wires were flashing the following very important missive:  ‘Dickson, Langham Hotel. </a:t>
            </a:r>
            <a:r>
              <a:rPr dirty="0" sz="1450" spc="-25">
                <a:latin typeface="Times New Roman"/>
                <a:cs typeface="Times New Roman"/>
              </a:rPr>
              <a:t>Villa </a:t>
            </a:r>
            <a:r>
              <a:rPr dirty="0" sz="1450" spc="-10">
                <a:latin typeface="Times New Roman"/>
                <a:cs typeface="Times New Roman"/>
              </a:rPr>
              <a:t>and persons both unknown here, suppose  erroneous address; follow self next train.—Forsyth.’ And at the Langham  Hotel, sure </a:t>
            </a:r>
            <a:r>
              <a:rPr dirty="0" sz="1450" spc="-5">
                <a:latin typeface="Times New Roman"/>
                <a:cs typeface="Times New Roman"/>
              </a:rPr>
              <a:t>enough,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brow expressive </a:t>
            </a:r>
            <a:r>
              <a:rPr dirty="0" sz="1450" spc="-5">
                <a:latin typeface="Times New Roman"/>
                <a:cs typeface="Times New Roman"/>
              </a:rPr>
              <a:t>of </a:t>
            </a:r>
            <a:r>
              <a:rPr dirty="0" sz="1450" spc="-10">
                <a:latin typeface="Times New Roman"/>
                <a:cs typeface="Times New Roman"/>
              </a:rPr>
              <a:t>dispatch and intellectual </a:t>
            </a:r>
            <a:r>
              <a:rPr dirty="0" sz="1450" spc="-15">
                <a:latin typeface="Times New Roman"/>
                <a:cs typeface="Times New Roman"/>
              </a:rPr>
              <a:t>effort,  </a:t>
            </a:r>
            <a:r>
              <a:rPr dirty="0" sz="1450" spc="-10">
                <a:latin typeface="Times New Roman"/>
                <a:cs typeface="Times New Roman"/>
              </a:rPr>
              <a:t>Gideon descended </a:t>
            </a:r>
            <a:r>
              <a:rPr dirty="0" sz="1450" spc="-5">
                <a:latin typeface="Times New Roman"/>
                <a:cs typeface="Times New Roman"/>
              </a:rPr>
              <a:t>not </a:t>
            </a:r>
            <a:r>
              <a:rPr dirty="0" sz="1450" spc="-10">
                <a:latin typeface="Times New Roman"/>
                <a:cs typeface="Times New Roman"/>
              </a:rPr>
              <a:t>long after from </a:t>
            </a:r>
            <a:r>
              <a:rPr dirty="0" sz="1450" spc="-5">
                <a:latin typeface="Times New Roman"/>
                <a:cs typeface="Times New Roman"/>
              </a:rPr>
              <a:t>a </a:t>
            </a:r>
            <a:r>
              <a:rPr dirty="0" sz="1450" spc="-10">
                <a:latin typeface="Times New Roman"/>
                <a:cs typeface="Times New Roman"/>
              </a:rPr>
              <a:t>smoking</a:t>
            </a:r>
            <a:r>
              <a:rPr dirty="0" sz="1450" spc="25">
                <a:latin typeface="Times New Roman"/>
                <a:cs typeface="Times New Roman"/>
              </a:rPr>
              <a:t> </a:t>
            </a:r>
            <a:r>
              <a:rPr dirty="0" sz="1450" spc="-10">
                <a:latin typeface="Times New Roman"/>
                <a:cs typeface="Times New Roman"/>
              </a:rPr>
              <a:t>hansom.</a:t>
            </a:r>
            <a:endParaRPr sz="1450">
              <a:latin typeface="Times New Roman"/>
              <a:cs typeface="Times New Roman"/>
            </a:endParaRPr>
          </a:p>
          <a:p>
            <a:pPr algn="just" marL="12700" marR="5080" indent="255904">
              <a:lnSpc>
                <a:spcPts val="1730"/>
              </a:lnSpc>
              <a:spcBef>
                <a:spcPts val="700"/>
              </a:spcBef>
            </a:pPr>
            <a:r>
              <a:rPr dirty="0" sz="1450" spc="-5">
                <a:latin typeface="Times New Roman"/>
                <a:cs typeface="Times New Roman"/>
              </a:rPr>
              <a:t>I do not </a:t>
            </a:r>
            <a:r>
              <a:rPr dirty="0" sz="1450" spc="-10">
                <a:latin typeface="Times New Roman"/>
                <a:cs typeface="Times New Roman"/>
              </a:rPr>
              <a:t>suppose that Gideon will ever </a:t>
            </a:r>
            <a:r>
              <a:rPr dirty="0" sz="1450" spc="-15">
                <a:latin typeface="Times New Roman"/>
                <a:cs typeface="Times New Roman"/>
              </a:rPr>
              <a:t>forget </a:t>
            </a:r>
            <a:r>
              <a:rPr dirty="0" sz="1450" spc="-10">
                <a:latin typeface="Times New Roman"/>
                <a:cs typeface="Times New Roman"/>
              </a:rPr>
              <a:t>the Langham Hotel. No  Count </a:t>
            </a:r>
            <a:r>
              <a:rPr dirty="0" sz="1450" spc="-25">
                <a:latin typeface="Times New Roman"/>
                <a:cs typeface="Times New Roman"/>
              </a:rPr>
              <a:t>Tarnow </a:t>
            </a:r>
            <a:r>
              <a:rPr dirty="0" sz="1450" spc="-10">
                <a:latin typeface="Times New Roman"/>
                <a:cs typeface="Times New Roman"/>
              </a:rPr>
              <a:t>was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no </a:t>
            </a:r>
            <a:r>
              <a:rPr dirty="0" sz="1450" spc="-10">
                <a:latin typeface="Times New Roman"/>
                <a:cs typeface="Times New Roman"/>
              </a:rPr>
              <a:t>John Dickson and </a:t>
            </a:r>
            <a:r>
              <a:rPr dirty="0" sz="1450" spc="-5">
                <a:latin typeface="Times New Roman"/>
                <a:cs typeface="Times New Roman"/>
              </a:rPr>
              <a:t>no </a:t>
            </a:r>
            <a:r>
              <a:rPr dirty="0" sz="1450" spc="-10">
                <a:latin typeface="Times New Roman"/>
                <a:cs typeface="Times New Roman"/>
              </a:rPr>
              <a:t>Ezra Thomas, quite  </a:t>
            </a:r>
            <a:r>
              <a:rPr dirty="0" sz="1450" spc="-20">
                <a:latin typeface="Times New Roman"/>
                <a:cs typeface="Times New Roman"/>
              </a:rPr>
              <a:t>another. </a:t>
            </a:r>
            <a:r>
              <a:rPr dirty="0" sz="1450" spc="-35">
                <a:latin typeface="Times New Roman"/>
                <a:cs typeface="Times New Roman"/>
              </a:rPr>
              <a:t>How, </a:t>
            </a:r>
            <a:r>
              <a:rPr dirty="0" sz="1450" spc="-30">
                <a:latin typeface="Times New Roman"/>
                <a:cs typeface="Times New Roman"/>
              </a:rPr>
              <a:t>why, </a:t>
            </a:r>
            <a:r>
              <a:rPr dirty="0" sz="1450" spc="-10">
                <a:latin typeface="Times New Roman"/>
                <a:cs typeface="Times New Roman"/>
              </a:rPr>
              <a:t>and what next, danced in his bewildered brain; from every  centre </a:t>
            </a:r>
            <a:r>
              <a:rPr dirty="0" sz="1450" spc="-5">
                <a:latin typeface="Times New Roman"/>
                <a:cs typeface="Times New Roman"/>
              </a:rPr>
              <a:t>of </a:t>
            </a:r>
            <a:r>
              <a:rPr dirty="0" sz="1450" spc="-10">
                <a:latin typeface="Times New Roman"/>
                <a:cs typeface="Times New Roman"/>
              </a:rPr>
              <a:t>what we playfully call the human intellect incongruous messages  were telegraphed; and before the </a:t>
            </a:r>
            <a:r>
              <a:rPr dirty="0" sz="1450" spc="-5">
                <a:latin typeface="Times New Roman"/>
                <a:cs typeface="Times New Roman"/>
              </a:rPr>
              <a:t>hubbub of </a:t>
            </a:r>
            <a:r>
              <a:rPr dirty="0" sz="1450" spc="-10">
                <a:latin typeface="Times New Roman"/>
                <a:cs typeface="Times New Roman"/>
              </a:rPr>
              <a:t>dismay had quite subsided, the  barrister found himself driving furiously for his chambers. There was at least </a:t>
            </a:r>
            <a:r>
              <a:rPr dirty="0" sz="1450" spc="-5">
                <a:latin typeface="Times New Roman"/>
                <a:cs typeface="Times New Roman"/>
              </a:rPr>
              <a:t>a  </a:t>
            </a:r>
            <a:r>
              <a:rPr dirty="0" sz="1450" spc="-10">
                <a:latin typeface="Times New Roman"/>
                <a:cs typeface="Times New Roman"/>
              </a:rPr>
              <a:t>cave </a:t>
            </a:r>
            <a:r>
              <a:rPr dirty="0" sz="1450" spc="-5">
                <a:latin typeface="Times New Roman"/>
                <a:cs typeface="Times New Roman"/>
              </a:rPr>
              <a:t>of </a:t>
            </a:r>
            <a:r>
              <a:rPr dirty="0" sz="1450" spc="-10">
                <a:latin typeface="Times New Roman"/>
                <a:cs typeface="Times New Roman"/>
              </a:rPr>
              <a:t>refuge; it was at least </a:t>
            </a:r>
            <a:r>
              <a:rPr dirty="0" sz="1450" spc="-5">
                <a:latin typeface="Times New Roman"/>
                <a:cs typeface="Times New Roman"/>
              </a:rPr>
              <a:t>a </a:t>
            </a:r>
            <a:r>
              <a:rPr dirty="0" sz="1450" spc="-10">
                <a:latin typeface="Times New Roman"/>
                <a:cs typeface="Times New Roman"/>
              </a:rPr>
              <a:t>place to think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climbed the </a:t>
            </a:r>
            <a:r>
              <a:rPr dirty="0" sz="1450" spc="-20">
                <a:latin typeface="Times New Roman"/>
                <a:cs typeface="Times New Roman"/>
              </a:rPr>
              <a:t>stair, </a:t>
            </a:r>
            <a:r>
              <a:rPr dirty="0" sz="1450" spc="-5">
                <a:latin typeface="Times New Roman"/>
                <a:cs typeface="Times New Roman"/>
              </a:rPr>
              <a:t>put  </a:t>
            </a:r>
            <a:r>
              <a:rPr dirty="0" sz="1450" spc="-10">
                <a:latin typeface="Times New Roman"/>
                <a:cs typeface="Times New Roman"/>
              </a:rPr>
              <a:t>his key in the lock and opened the </a:t>
            </a:r>
            <a:r>
              <a:rPr dirty="0" sz="1450" spc="-20">
                <a:latin typeface="Times New Roman"/>
                <a:cs typeface="Times New Roman"/>
              </a:rPr>
              <a:t>door, </a:t>
            </a:r>
            <a:r>
              <a:rPr dirty="0" sz="1450" spc="-10">
                <a:latin typeface="Times New Roman"/>
                <a:cs typeface="Times New Roman"/>
              </a:rPr>
              <a:t>with some approach to</a:t>
            </a:r>
            <a:r>
              <a:rPr dirty="0" sz="1450" spc="11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It was all dark within, for the </a:t>
            </a:r>
            <a:r>
              <a:rPr dirty="0" sz="1450" spc="-5">
                <a:latin typeface="Times New Roman"/>
                <a:cs typeface="Times New Roman"/>
              </a:rPr>
              <a:t>night </a:t>
            </a:r>
            <a:r>
              <a:rPr dirty="0" sz="1450" spc="-10">
                <a:latin typeface="Times New Roman"/>
                <a:cs typeface="Times New Roman"/>
              </a:rPr>
              <a:t>had some time fallen; </a:t>
            </a:r>
            <a:r>
              <a:rPr dirty="0" sz="1450" spc="-5">
                <a:latin typeface="Times New Roman"/>
                <a:cs typeface="Times New Roman"/>
              </a:rPr>
              <a:t>but </a:t>
            </a:r>
            <a:r>
              <a:rPr dirty="0" sz="1450" spc="-10">
                <a:latin typeface="Times New Roman"/>
                <a:cs typeface="Times New Roman"/>
              </a:rPr>
              <a:t>Gideon knew  his room, </a:t>
            </a:r>
            <a:r>
              <a:rPr dirty="0" sz="1450" spc="-5">
                <a:latin typeface="Times New Roman"/>
                <a:cs typeface="Times New Roman"/>
              </a:rPr>
              <a:t>he </a:t>
            </a:r>
            <a:r>
              <a:rPr dirty="0" sz="1450" spc="-10">
                <a:latin typeface="Times New Roman"/>
                <a:cs typeface="Times New Roman"/>
              </a:rPr>
              <a:t>knew where the matches stood </a:t>
            </a:r>
            <a:r>
              <a:rPr dirty="0" sz="1450" spc="-5">
                <a:latin typeface="Times New Roman"/>
                <a:cs typeface="Times New Roman"/>
              </a:rPr>
              <a:t>on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the chimney-piece;  and </a:t>
            </a:r>
            <a:r>
              <a:rPr dirty="0" sz="1450" spc="-5">
                <a:latin typeface="Times New Roman"/>
                <a:cs typeface="Times New Roman"/>
              </a:rPr>
              <a:t>he </a:t>
            </a:r>
            <a:r>
              <a:rPr dirty="0" sz="1450" spc="-10">
                <a:latin typeface="Times New Roman"/>
                <a:cs typeface="Times New Roman"/>
              </a:rPr>
              <a:t>advanced </a:t>
            </a:r>
            <a:r>
              <a:rPr dirty="0" sz="1450" spc="-20">
                <a:latin typeface="Times New Roman"/>
                <a:cs typeface="Times New Roman"/>
              </a:rPr>
              <a:t>boldly, </a:t>
            </a:r>
            <a:r>
              <a:rPr dirty="0" sz="1450" spc="-10">
                <a:latin typeface="Times New Roman"/>
                <a:cs typeface="Times New Roman"/>
              </a:rPr>
              <a:t>and in so doing dashed himself against </a:t>
            </a:r>
            <a:r>
              <a:rPr dirty="0" sz="1450" spc="-5">
                <a:latin typeface="Times New Roman"/>
                <a:cs typeface="Times New Roman"/>
              </a:rPr>
              <a:t>a </a:t>
            </a:r>
            <a:r>
              <a:rPr dirty="0" sz="1450" spc="-10">
                <a:latin typeface="Times New Roman"/>
                <a:cs typeface="Times New Roman"/>
              </a:rPr>
              <a:t>heavy </a:t>
            </a:r>
            <a:r>
              <a:rPr dirty="0" sz="1450" spc="-5">
                <a:latin typeface="Times New Roman"/>
                <a:cs typeface="Times New Roman"/>
              </a:rPr>
              <a:t>body;  </a:t>
            </a:r>
            <a:r>
              <a:rPr dirty="0" sz="1450" spc="-10">
                <a:latin typeface="Times New Roman"/>
                <a:cs typeface="Times New Roman"/>
              </a:rPr>
              <a:t>where (slightly altering the expressions </a:t>
            </a:r>
            <a:r>
              <a:rPr dirty="0" sz="1450" spc="-5">
                <a:latin typeface="Times New Roman"/>
                <a:cs typeface="Times New Roman"/>
              </a:rPr>
              <a:t>of </a:t>
            </a:r>
            <a:r>
              <a:rPr dirty="0" sz="1450" spc="-10">
                <a:latin typeface="Times New Roman"/>
                <a:cs typeface="Times New Roman"/>
              </a:rPr>
              <a:t>the song) </a:t>
            </a:r>
            <a:r>
              <a:rPr dirty="0" sz="1450" spc="-5">
                <a:latin typeface="Times New Roman"/>
                <a:cs typeface="Times New Roman"/>
              </a:rPr>
              <a:t>no </a:t>
            </a:r>
            <a:r>
              <a:rPr dirty="0" sz="1450" spc="-10">
                <a:latin typeface="Times New Roman"/>
                <a:cs typeface="Times New Roman"/>
              </a:rPr>
              <a:t>heavy </a:t>
            </a:r>
            <a:r>
              <a:rPr dirty="0" sz="1450" spc="-5">
                <a:latin typeface="Times New Roman"/>
                <a:cs typeface="Times New Roman"/>
              </a:rPr>
              <a:t>body </a:t>
            </a:r>
            <a:r>
              <a:rPr dirty="0" sz="1450" spc="-10">
                <a:latin typeface="Times New Roman"/>
                <a:cs typeface="Times New Roman"/>
              </a:rPr>
              <a:t>should  have been. There had been nothing there when Gideon went </a:t>
            </a:r>
            <a:r>
              <a:rPr dirty="0" sz="1450" spc="-5">
                <a:latin typeface="Times New Roman"/>
                <a:cs typeface="Times New Roman"/>
              </a:rPr>
              <a:t>out; he </a:t>
            </a:r>
            <a:r>
              <a:rPr dirty="0" sz="1450" spc="-10">
                <a:latin typeface="Times New Roman"/>
                <a:cs typeface="Times New Roman"/>
              </a:rPr>
              <a:t>had  locked the </a:t>
            </a:r>
            <a:r>
              <a:rPr dirty="0" sz="1450" spc="-5">
                <a:latin typeface="Times New Roman"/>
                <a:cs typeface="Times New Roman"/>
              </a:rPr>
              <a:t>door </a:t>
            </a:r>
            <a:r>
              <a:rPr dirty="0" sz="1450" spc="-10">
                <a:latin typeface="Times New Roman"/>
                <a:cs typeface="Times New Roman"/>
              </a:rPr>
              <a:t>behind him, </a:t>
            </a:r>
            <a:r>
              <a:rPr dirty="0" sz="1450" spc="-5">
                <a:latin typeface="Times New Roman"/>
                <a:cs typeface="Times New Roman"/>
              </a:rPr>
              <a:t>he </a:t>
            </a:r>
            <a:r>
              <a:rPr dirty="0" sz="1450" spc="-10">
                <a:latin typeface="Times New Roman"/>
                <a:cs typeface="Times New Roman"/>
              </a:rPr>
              <a:t>had found it locked </a:t>
            </a:r>
            <a:r>
              <a:rPr dirty="0" sz="1450" spc="-5">
                <a:latin typeface="Times New Roman"/>
                <a:cs typeface="Times New Roman"/>
              </a:rPr>
              <a:t>on </a:t>
            </a:r>
            <a:r>
              <a:rPr dirty="0" sz="1450" spc="-10">
                <a:latin typeface="Times New Roman"/>
                <a:cs typeface="Times New Roman"/>
              </a:rPr>
              <a:t>his return, </a:t>
            </a:r>
            <a:r>
              <a:rPr dirty="0" sz="1450" spc="-5">
                <a:latin typeface="Times New Roman"/>
                <a:cs typeface="Times New Roman"/>
              </a:rPr>
              <a:t>no one </a:t>
            </a:r>
            <a:r>
              <a:rPr dirty="0" sz="1450" spc="-10">
                <a:latin typeface="Times New Roman"/>
                <a:cs typeface="Times New Roman"/>
              </a:rPr>
              <a:t>could  have entered, the furniture could </a:t>
            </a:r>
            <a:r>
              <a:rPr dirty="0" sz="1450" spc="-5">
                <a:latin typeface="Times New Roman"/>
                <a:cs typeface="Times New Roman"/>
              </a:rPr>
              <a:t>not </a:t>
            </a:r>
            <a:r>
              <a:rPr dirty="0" sz="1450" spc="-10">
                <a:latin typeface="Times New Roman"/>
                <a:cs typeface="Times New Roman"/>
              </a:rPr>
              <a:t>have changed its own position. And yet  undeniably there was </a:t>
            </a:r>
            <a:r>
              <a:rPr dirty="0" sz="1450" spc="-5">
                <a:latin typeface="Times New Roman"/>
                <a:cs typeface="Times New Roman"/>
              </a:rPr>
              <a:t>a </a:t>
            </a:r>
            <a:r>
              <a:rPr dirty="0" sz="1450" spc="-10">
                <a:latin typeface="Times New Roman"/>
                <a:cs typeface="Times New Roman"/>
              </a:rPr>
              <a:t>something there. He thrust </a:t>
            </a:r>
            <a:r>
              <a:rPr dirty="0" sz="1450" spc="-5">
                <a:latin typeface="Times New Roman"/>
                <a:cs typeface="Times New Roman"/>
              </a:rPr>
              <a:t>out </a:t>
            </a:r>
            <a:r>
              <a:rPr dirty="0" sz="1450" spc="-10">
                <a:latin typeface="Times New Roman"/>
                <a:cs typeface="Times New Roman"/>
              </a:rPr>
              <a:t>his hands in the  darkness. </a:t>
            </a:r>
            <a:r>
              <a:rPr dirty="0" sz="1450" spc="-45">
                <a:latin typeface="Times New Roman"/>
                <a:cs typeface="Times New Roman"/>
              </a:rPr>
              <a:t>Yes,</a:t>
            </a:r>
            <a:r>
              <a:rPr dirty="0" sz="1450" spc="270">
                <a:latin typeface="Times New Roman"/>
                <a:cs typeface="Times New Roman"/>
              </a:rPr>
              <a:t> </a:t>
            </a:r>
            <a:r>
              <a:rPr dirty="0" sz="1450" spc="-10">
                <a:latin typeface="Times New Roman"/>
                <a:cs typeface="Times New Roman"/>
              </a:rPr>
              <a:t>there was something, something </a:t>
            </a:r>
            <a:r>
              <a:rPr dirty="0" sz="1450" spc="-15">
                <a:latin typeface="Times New Roman"/>
                <a:cs typeface="Times New Roman"/>
              </a:rPr>
              <a:t>large, </a:t>
            </a:r>
            <a:r>
              <a:rPr dirty="0" sz="1450" spc="-10">
                <a:latin typeface="Times New Roman"/>
                <a:cs typeface="Times New Roman"/>
              </a:rPr>
              <a:t>something smooth,  something cold.</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‘Heaven forgive me!’ said Gideon, ‘it feels like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piano.’</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And the next moment </a:t>
            </a:r>
            <a:r>
              <a:rPr dirty="0" sz="1450" spc="-5">
                <a:latin typeface="Times New Roman"/>
                <a:cs typeface="Times New Roman"/>
              </a:rPr>
              <a:t>he </a:t>
            </a:r>
            <a:r>
              <a:rPr dirty="0" sz="1450" spc="-10">
                <a:latin typeface="Times New Roman"/>
                <a:cs typeface="Times New Roman"/>
              </a:rPr>
              <a:t>remembered the vestas in his waistcoat pocket  and had struck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was indeed </a:t>
            </a:r>
            <a:r>
              <a:rPr dirty="0" sz="1450" spc="-5">
                <a:latin typeface="Times New Roman"/>
                <a:cs typeface="Times New Roman"/>
              </a:rPr>
              <a:t>a </a:t>
            </a:r>
            <a:r>
              <a:rPr dirty="0" sz="1450" spc="-10">
                <a:latin typeface="Times New Roman"/>
                <a:cs typeface="Times New Roman"/>
              </a:rPr>
              <a:t>piano that met his doubtful gaze; </a:t>
            </a:r>
            <a:r>
              <a:rPr dirty="0" sz="1450" spc="-5">
                <a:latin typeface="Times New Roman"/>
                <a:cs typeface="Times New Roman"/>
              </a:rPr>
              <a:t>a </a:t>
            </a:r>
            <a:r>
              <a:rPr dirty="0" sz="1450" spc="-10">
                <a:latin typeface="Times New Roman"/>
                <a:cs typeface="Times New Roman"/>
              </a:rPr>
              <a:t>vast and costly  instrument, stained with the rains </a:t>
            </a:r>
            <a:r>
              <a:rPr dirty="0" sz="1450" spc="-5">
                <a:latin typeface="Times New Roman"/>
                <a:cs typeface="Times New Roman"/>
              </a:rPr>
              <a:t>of </a:t>
            </a:r>
            <a:r>
              <a:rPr dirty="0" sz="1450" spc="-10">
                <a:latin typeface="Times New Roman"/>
                <a:cs typeface="Times New Roman"/>
              </a:rPr>
              <a:t>the afternoon and defaced with recent  scratches.</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light</a:t>
            </a:r>
            <a:r>
              <a:rPr dirty="0" sz="1450" spc="7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vesta</a:t>
            </a:r>
            <a:r>
              <a:rPr dirty="0" sz="1450" spc="75">
                <a:latin typeface="Times New Roman"/>
                <a:cs typeface="Times New Roman"/>
              </a:rPr>
              <a:t> </a:t>
            </a:r>
            <a:r>
              <a:rPr dirty="0" sz="1450" spc="-10">
                <a:latin typeface="Times New Roman"/>
                <a:cs typeface="Times New Roman"/>
              </a:rPr>
              <a:t>was</a:t>
            </a:r>
            <a:r>
              <a:rPr dirty="0" sz="1450" spc="70">
                <a:latin typeface="Times New Roman"/>
                <a:cs typeface="Times New Roman"/>
              </a:rPr>
              <a:t> </a:t>
            </a:r>
            <a:r>
              <a:rPr dirty="0" sz="1450" spc="-10">
                <a:latin typeface="Times New Roman"/>
                <a:cs typeface="Times New Roman"/>
              </a:rPr>
              <a:t>reflected</a:t>
            </a:r>
            <a:r>
              <a:rPr dirty="0" sz="1450" spc="75">
                <a:latin typeface="Times New Roman"/>
                <a:cs typeface="Times New Roman"/>
              </a:rPr>
              <a:t> </a:t>
            </a:r>
            <a:r>
              <a:rPr dirty="0" sz="1450" spc="-10">
                <a:latin typeface="Times New Roman"/>
                <a:cs typeface="Times New Roman"/>
              </a:rPr>
              <a:t>from</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varnished</a:t>
            </a:r>
            <a:r>
              <a:rPr dirty="0" sz="1450" spc="70">
                <a:latin typeface="Times New Roman"/>
                <a:cs typeface="Times New Roman"/>
              </a:rPr>
              <a:t> </a:t>
            </a:r>
            <a:r>
              <a:rPr dirty="0" sz="1450" spc="-10">
                <a:latin typeface="Times New Roman"/>
                <a:cs typeface="Times New Roman"/>
              </a:rPr>
              <a:t>sides,</a:t>
            </a:r>
            <a:r>
              <a:rPr dirty="0" sz="1450" spc="75">
                <a:latin typeface="Times New Roman"/>
                <a:cs typeface="Times New Roman"/>
              </a:rPr>
              <a:t> </a:t>
            </a:r>
            <a:r>
              <a:rPr dirty="0" sz="1450" spc="-10">
                <a:latin typeface="Times New Roman"/>
                <a:cs typeface="Times New Roman"/>
              </a:rPr>
              <a:t>like</a:t>
            </a:r>
            <a:r>
              <a:rPr dirty="0" sz="1450" spc="7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63710"/>
          </a:xfrm>
          <a:prstGeom prst="rect">
            <a:avLst/>
          </a:prstGeom>
        </p:spPr>
        <p:txBody>
          <a:bodyPr wrap="square" lIns="0" tIns="20955" rIns="0" bIns="0" rtlCol="0" vert="horz">
            <a:spAutoFit/>
          </a:bodyPr>
          <a:lstStyle/>
          <a:p>
            <a:pPr algn="just" marL="12700" marR="10795">
              <a:lnSpc>
                <a:spcPts val="1720"/>
              </a:lnSpc>
              <a:spcBef>
                <a:spcPts val="165"/>
              </a:spcBef>
            </a:pPr>
            <a:r>
              <a:rPr dirty="0" sz="1450" spc="-10">
                <a:latin typeface="Times New Roman"/>
                <a:cs typeface="Times New Roman"/>
              </a:rPr>
              <a:t>staice in quiet water; and in the farther end </a:t>
            </a:r>
            <a:r>
              <a:rPr dirty="0" sz="1450" spc="-5">
                <a:latin typeface="Times New Roman"/>
                <a:cs typeface="Times New Roman"/>
              </a:rPr>
              <a:t>of </a:t>
            </a:r>
            <a:r>
              <a:rPr dirty="0" sz="1450" spc="-10">
                <a:latin typeface="Times New Roman"/>
                <a:cs typeface="Times New Roman"/>
              </a:rPr>
              <a:t>the room the shadow </a:t>
            </a:r>
            <a:r>
              <a:rPr dirty="0" sz="1450" spc="-5">
                <a:latin typeface="Times New Roman"/>
                <a:cs typeface="Times New Roman"/>
              </a:rPr>
              <a:t>of </a:t>
            </a:r>
            <a:r>
              <a:rPr dirty="0" sz="1450" spc="-10">
                <a:latin typeface="Times New Roman"/>
                <a:cs typeface="Times New Roman"/>
              </a:rPr>
              <a:t>that  strange visitor loomed bulkily and wavered </a:t>
            </a:r>
            <a:r>
              <a:rPr dirty="0" sz="1450" spc="-5">
                <a:latin typeface="Times New Roman"/>
                <a:cs typeface="Times New Roman"/>
              </a:rPr>
              <a:t>on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Gideon let the match burn to his fingers, and the darkness closed once  more </a:t>
            </a:r>
            <a:r>
              <a:rPr dirty="0" sz="1450" spc="-5">
                <a:latin typeface="Times New Roman"/>
                <a:cs typeface="Times New Roman"/>
              </a:rPr>
              <a:t>on </a:t>
            </a:r>
            <a:r>
              <a:rPr dirty="0" sz="1450" spc="-10">
                <a:latin typeface="Times New Roman"/>
                <a:cs typeface="Times New Roman"/>
              </a:rPr>
              <a:t>his bewilderment. Then with trembling hands </a:t>
            </a:r>
            <a:r>
              <a:rPr dirty="0" sz="1450" spc="-5">
                <a:latin typeface="Times New Roman"/>
                <a:cs typeface="Times New Roman"/>
              </a:rPr>
              <a:t>he </a:t>
            </a:r>
            <a:r>
              <a:rPr dirty="0" sz="1450" spc="-10">
                <a:latin typeface="Times New Roman"/>
                <a:cs typeface="Times New Roman"/>
              </a:rPr>
              <a:t>lit the lamp and  drew </a:t>
            </a:r>
            <a:r>
              <a:rPr dirty="0" sz="1450" spc="-25">
                <a:latin typeface="Times New Roman"/>
                <a:cs typeface="Times New Roman"/>
              </a:rPr>
              <a:t>near. </a:t>
            </a:r>
            <a:r>
              <a:rPr dirty="0" sz="1450" spc="-10">
                <a:latin typeface="Times New Roman"/>
                <a:cs typeface="Times New Roman"/>
              </a:rPr>
              <a:t>Near </a:t>
            </a:r>
            <a:r>
              <a:rPr dirty="0" sz="1450" spc="-5">
                <a:latin typeface="Times New Roman"/>
                <a:cs typeface="Times New Roman"/>
              </a:rPr>
              <a:t>or </a:t>
            </a:r>
            <a:r>
              <a:rPr dirty="0" sz="1450" spc="-25">
                <a:latin typeface="Times New Roman"/>
                <a:cs typeface="Times New Roman"/>
              </a:rPr>
              <a:t>far, </a:t>
            </a:r>
            <a:r>
              <a:rPr dirty="0" sz="1450" spc="-10">
                <a:latin typeface="Times New Roman"/>
                <a:cs typeface="Times New Roman"/>
              </a:rPr>
              <a:t>there was </a:t>
            </a:r>
            <a:r>
              <a:rPr dirty="0" sz="1450" spc="-5">
                <a:latin typeface="Times New Roman"/>
                <a:cs typeface="Times New Roman"/>
              </a:rPr>
              <a:t>no doubt of </a:t>
            </a:r>
            <a:r>
              <a:rPr dirty="0" sz="1450" spc="-10">
                <a:latin typeface="Times New Roman"/>
                <a:cs typeface="Times New Roman"/>
              </a:rPr>
              <a:t>the fact: the thing was </a:t>
            </a:r>
            <a:r>
              <a:rPr dirty="0" sz="1450" spc="-5">
                <a:latin typeface="Times New Roman"/>
                <a:cs typeface="Times New Roman"/>
              </a:rPr>
              <a:t>a </a:t>
            </a:r>
            <a:r>
              <a:rPr dirty="0" sz="1450" spc="-10">
                <a:latin typeface="Times New Roman"/>
                <a:cs typeface="Times New Roman"/>
              </a:rPr>
              <a:t>piano.  There, where </a:t>
            </a:r>
            <a:r>
              <a:rPr dirty="0" sz="1450" spc="-5">
                <a:latin typeface="Times New Roman"/>
                <a:cs typeface="Times New Roman"/>
              </a:rPr>
              <a:t>by </a:t>
            </a:r>
            <a:r>
              <a:rPr dirty="0" sz="1450" spc="-10">
                <a:latin typeface="Times New Roman"/>
                <a:cs typeface="Times New Roman"/>
              </a:rPr>
              <a:t>all the laws </a:t>
            </a:r>
            <a:r>
              <a:rPr dirty="0" sz="1450" spc="-5">
                <a:latin typeface="Times New Roman"/>
                <a:cs typeface="Times New Roman"/>
              </a:rPr>
              <a:t>of </a:t>
            </a:r>
            <a:r>
              <a:rPr dirty="0" sz="1450" spc="-10">
                <a:latin typeface="Times New Roman"/>
                <a:cs typeface="Times New Roman"/>
              </a:rPr>
              <a:t>God and man it was impossible that it should  be—there the thing impudently stood. Gideon threw open the keyboard and  struck </a:t>
            </a:r>
            <a:r>
              <a:rPr dirty="0" sz="1450" spc="-5">
                <a:latin typeface="Times New Roman"/>
                <a:cs typeface="Times New Roman"/>
              </a:rPr>
              <a:t>a </a:t>
            </a:r>
            <a:r>
              <a:rPr dirty="0" sz="1450" spc="-10">
                <a:latin typeface="Times New Roman"/>
                <a:cs typeface="Times New Roman"/>
              </a:rPr>
              <a:t>chord. Not </a:t>
            </a:r>
            <a:r>
              <a:rPr dirty="0" sz="1450" spc="-5">
                <a:latin typeface="Times New Roman"/>
                <a:cs typeface="Times New Roman"/>
              </a:rPr>
              <a:t>a </a:t>
            </a:r>
            <a:r>
              <a:rPr dirty="0" sz="1450" spc="-10">
                <a:latin typeface="Times New Roman"/>
                <a:cs typeface="Times New Roman"/>
              </a:rPr>
              <a:t>sound disturbed the quiet </a:t>
            </a:r>
            <a:r>
              <a:rPr dirty="0" sz="1450" spc="-5">
                <a:latin typeface="Times New Roman"/>
                <a:cs typeface="Times New Roman"/>
              </a:rPr>
              <a:t>of </a:t>
            </a:r>
            <a:r>
              <a:rPr dirty="0" sz="1450" spc="-10">
                <a:latin typeface="Times New Roman"/>
                <a:cs typeface="Times New Roman"/>
              </a:rPr>
              <a:t>the room. ‘Is there anything  wrong with me?’ </a:t>
            </a:r>
            <a:r>
              <a:rPr dirty="0" sz="1450" spc="-5">
                <a:latin typeface="Times New Roman"/>
                <a:cs typeface="Times New Roman"/>
              </a:rPr>
              <a:t>he </a:t>
            </a:r>
            <a:r>
              <a:rPr dirty="0" sz="1450" spc="-10">
                <a:latin typeface="Times New Roman"/>
                <a:cs typeface="Times New Roman"/>
              </a:rPr>
              <a:t>thought, with </a:t>
            </a:r>
            <a:r>
              <a:rPr dirty="0" sz="1450" spc="-5">
                <a:latin typeface="Times New Roman"/>
                <a:cs typeface="Times New Roman"/>
              </a:rPr>
              <a:t>a </a:t>
            </a:r>
            <a:r>
              <a:rPr dirty="0" sz="1450" spc="-10">
                <a:latin typeface="Times New Roman"/>
                <a:cs typeface="Times New Roman"/>
              </a:rPr>
              <a:t>pang; and drawing in </a:t>
            </a:r>
            <a:r>
              <a:rPr dirty="0" sz="1450" spc="-5">
                <a:latin typeface="Times New Roman"/>
                <a:cs typeface="Times New Roman"/>
              </a:rPr>
              <a:t>a </a:t>
            </a:r>
            <a:r>
              <a:rPr dirty="0" sz="1450" spc="-10">
                <a:latin typeface="Times New Roman"/>
                <a:cs typeface="Times New Roman"/>
              </a:rPr>
              <a:t>seat, obstinately  persisted in his attempts to ravish silence, now with sparkling arpeggios, now  with </a:t>
            </a:r>
            <a:r>
              <a:rPr dirty="0" sz="1450" spc="-5">
                <a:latin typeface="Times New Roman"/>
                <a:cs typeface="Times New Roman"/>
              </a:rPr>
              <a:t>a </a:t>
            </a:r>
            <a:r>
              <a:rPr dirty="0" sz="1450" spc="-10">
                <a:latin typeface="Times New Roman"/>
                <a:cs typeface="Times New Roman"/>
              </a:rPr>
              <a:t>sonata </a:t>
            </a:r>
            <a:r>
              <a:rPr dirty="0" sz="1450" spc="-5">
                <a:latin typeface="Times New Roman"/>
                <a:cs typeface="Times New Roman"/>
              </a:rPr>
              <a:t>of </a:t>
            </a:r>
            <a:r>
              <a:rPr dirty="0" sz="1450" spc="-15">
                <a:latin typeface="Times New Roman"/>
                <a:cs typeface="Times New Roman"/>
              </a:rPr>
              <a:t>Beethoven’s </a:t>
            </a:r>
            <a:r>
              <a:rPr dirty="0" sz="1450" spc="-10">
                <a:latin typeface="Times New Roman"/>
                <a:cs typeface="Times New Roman"/>
              </a:rPr>
              <a:t>which (in happier days) </a:t>
            </a:r>
            <a:r>
              <a:rPr dirty="0" sz="1450" spc="-5">
                <a:latin typeface="Times New Roman"/>
                <a:cs typeface="Times New Roman"/>
              </a:rPr>
              <a:t>he </a:t>
            </a:r>
            <a:r>
              <a:rPr dirty="0" sz="1450" spc="-10">
                <a:latin typeface="Times New Roman"/>
                <a:cs typeface="Times New Roman"/>
              </a:rPr>
              <a:t>knew to </a:t>
            </a:r>
            <a:r>
              <a:rPr dirty="0" sz="1450" spc="-5">
                <a:latin typeface="Times New Roman"/>
                <a:cs typeface="Times New Roman"/>
              </a:rPr>
              <a:t>be one of </a:t>
            </a:r>
            <a:r>
              <a:rPr dirty="0" sz="1450" spc="-10">
                <a:latin typeface="Times New Roman"/>
                <a:cs typeface="Times New Roman"/>
              </a:rPr>
              <a:t>the  loudest pieces </a:t>
            </a:r>
            <a:r>
              <a:rPr dirty="0" sz="1450" spc="-5">
                <a:latin typeface="Times New Roman"/>
                <a:cs typeface="Times New Roman"/>
              </a:rPr>
              <a:t>of </a:t>
            </a:r>
            <a:r>
              <a:rPr dirty="0" sz="1450" spc="-10">
                <a:latin typeface="Times New Roman"/>
                <a:cs typeface="Times New Roman"/>
              </a:rPr>
              <a:t>that powerful </a:t>
            </a:r>
            <a:r>
              <a:rPr dirty="0" sz="1450" spc="-20">
                <a:latin typeface="Times New Roman"/>
                <a:cs typeface="Times New Roman"/>
              </a:rPr>
              <a:t>composer. </a:t>
            </a:r>
            <a:r>
              <a:rPr dirty="0" sz="1450" spc="-10">
                <a:latin typeface="Times New Roman"/>
                <a:cs typeface="Times New Roman"/>
              </a:rPr>
              <a:t>Still </a:t>
            </a:r>
            <a:r>
              <a:rPr dirty="0" sz="1450" spc="-5">
                <a:latin typeface="Times New Roman"/>
                <a:cs typeface="Times New Roman"/>
              </a:rPr>
              <a:t>not a sound. </a:t>
            </a:r>
            <a:r>
              <a:rPr dirty="0" sz="1450" spc="-10">
                <a:latin typeface="Times New Roman"/>
                <a:cs typeface="Times New Roman"/>
              </a:rPr>
              <a:t>He gave the  Broadwood two great bangs with his clenched first. All was still as the grave.  The </a:t>
            </a:r>
            <a:r>
              <a:rPr dirty="0" sz="1450" spc="-5">
                <a:latin typeface="Times New Roman"/>
                <a:cs typeface="Times New Roman"/>
              </a:rPr>
              <a:t>young </a:t>
            </a:r>
            <a:r>
              <a:rPr dirty="0" sz="1450" spc="-10">
                <a:latin typeface="Times New Roman"/>
                <a:cs typeface="Times New Roman"/>
              </a:rPr>
              <a:t>barrister started to his</a:t>
            </a:r>
            <a:r>
              <a:rPr dirty="0" sz="1450" spc="1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268605">
              <a:lnSpc>
                <a:spcPts val="1735"/>
              </a:lnSpc>
              <a:spcBef>
                <a:spcPts val="635"/>
              </a:spcBef>
            </a:pPr>
            <a:r>
              <a:rPr dirty="0" sz="1450" spc="-10">
                <a:latin typeface="Times New Roman"/>
                <a:cs typeface="Times New Roman"/>
              </a:rPr>
              <a:t>‘I</a:t>
            </a:r>
            <a:r>
              <a:rPr dirty="0" sz="1450" spc="80">
                <a:latin typeface="Times New Roman"/>
                <a:cs typeface="Times New Roman"/>
              </a:rPr>
              <a:t> </a:t>
            </a:r>
            <a:r>
              <a:rPr dirty="0" sz="1450" spc="-10">
                <a:latin typeface="Times New Roman"/>
                <a:cs typeface="Times New Roman"/>
              </a:rPr>
              <a:t>am</a:t>
            </a:r>
            <a:r>
              <a:rPr dirty="0" sz="1450" spc="85">
                <a:latin typeface="Times New Roman"/>
                <a:cs typeface="Times New Roman"/>
              </a:rPr>
              <a:t> </a:t>
            </a:r>
            <a:r>
              <a:rPr dirty="0" sz="1450" spc="-10">
                <a:latin typeface="Times New Roman"/>
                <a:cs typeface="Times New Roman"/>
              </a:rPr>
              <a:t>stark-staring</a:t>
            </a:r>
            <a:r>
              <a:rPr dirty="0" sz="1450" spc="85">
                <a:latin typeface="Times New Roman"/>
                <a:cs typeface="Times New Roman"/>
              </a:rPr>
              <a:t> </a:t>
            </a:r>
            <a:r>
              <a:rPr dirty="0" sz="1450" spc="-10">
                <a:latin typeface="Times New Roman"/>
                <a:cs typeface="Times New Roman"/>
              </a:rPr>
              <a:t>mad,’</a:t>
            </a:r>
            <a:r>
              <a:rPr dirty="0" sz="1450" spc="-25">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cried</a:t>
            </a:r>
            <a:r>
              <a:rPr dirty="0" sz="1450" spc="85">
                <a:latin typeface="Times New Roman"/>
                <a:cs typeface="Times New Roman"/>
              </a:rPr>
              <a:t> </a:t>
            </a:r>
            <a:r>
              <a:rPr dirty="0" sz="1450" spc="-10">
                <a:latin typeface="Times New Roman"/>
                <a:cs typeface="Times New Roman"/>
              </a:rPr>
              <a:t>aloud,</a:t>
            </a:r>
            <a:r>
              <a:rPr dirty="0" sz="1450" spc="8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5">
                <a:latin typeface="Times New Roman"/>
                <a:cs typeface="Times New Roman"/>
              </a:rPr>
              <a:t>no</a:t>
            </a:r>
            <a:r>
              <a:rPr dirty="0" sz="1450" spc="85">
                <a:latin typeface="Times New Roman"/>
                <a:cs typeface="Times New Roman"/>
              </a:rPr>
              <a:t> </a:t>
            </a:r>
            <a:r>
              <a:rPr dirty="0" sz="1450" spc="-5">
                <a:latin typeface="Times New Roman"/>
                <a:cs typeface="Times New Roman"/>
              </a:rPr>
              <a:t>one</a:t>
            </a:r>
            <a:r>
              <a:rPr dirty="0" sz="1450" spc="85">
                <a:latin typeface="Times New Roman"/>
                <a:cs typeface="Times New Roman"/>
              </a:rPr>
              <a:t> </a:t>
            </a:r>
            <a:r>
              <a:rPr dirty="0" sz="1450" spc="-10">
                <a:latin typeface="Times New Roman"/>
                <a:cs typeface="Times New Roman"/>
              </a:rPr>
              <a:t>knows</a:t>
            </a:r>
            <a:r>
              <a:rPr dirty="0" sz="1450" spc="85">
                <a:latin typeface="Times New Roman"/>
                <a:cs typeface="Times New Roman"/>
              </a:rPr>
              <a:t> </a:t>
            </a:r>
            <a:r>
              <a:rPr dirty="0" sz="1450" spc="-10">
                <a:latin typeface="Times New Roman"/>
                <a:cs typeface="Times New Roman"/>
              </a:rPr>
              <a:t>it</a:t>
            </a:r>
            <a:r>
              <a:rPr dirty="0" sz="1450" spc="85">
                <a:latin typeface="Times New Roman"/>
                <a:cs typeface="Times New Roman"/>
              </a:rPr>
              <a:t> </a:t>
            </a:r>
            <a:r>
              <a:rPr dirty="0" sz="1450" spc="-5">
                <a:latin typeface="Times New Roman"/>
                <a:cs typeface="Times New Roman"/>
              </a:rPr>
              <a:t>but</a:t>
            </a:r>
            <a:r>
              <a:rPr dirty="0" sz="1450" spc="8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a:lnSpc>
                <a:spcPts val="1735"/>
              </a:lnSpc>
            </a:pPr>
            <a:r>
              <a:rPr dirty="0" sz="1450" spc="-25">
                <a:latin typeface="Times New Roman"/>
                <a:cs typeface="Times New Roman"/>
              </a:rPr>
              <a:t>God’s </a:t>
            </a:r>
            <a:r>
              <a:rPr dirty="0" sz="1450" spc="-10">
                <a:latin typeface="Times New Roman"/>
                <a:cs typeface="Times New Roman"/>
              </a:rPr>
              <a:t>worst curse has fallen </a:t>
            </a:r>
            <a:r>
              <a:rPr dirty="0" sz="1450" spc="-5">
                <a:latin typeface="Times New Roman"/>
                <a:cs typeface="Times New Roman"/>
              </a:rPr>
              <a:t>on</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His fingers encountered his watch-chain; instantly </a:t>
            </a:r>
            <a:r>
              <a:rPr dirty="0" sz="1450" spc="-5">
                <a:latin typeface="Times New Roman"/>
                <a:cs typeface="Times New Roman"/>
              </a:rPr>
              <a:t>he </a:t>
            </a:r>
            <a:r>
              <a:rPr dirty="0" sz="1450" spc="-10">
                <a:latin typeface="Times New Roman"/>
                <a:cs typeface="Times New Roman"/>
              </a:rPr>
              <a:t>had plucked forth his  watch and held it to his </a:t>
            </a:r>
            <a:r>
              <a:rPr dirty="0" sz="1450" spc="-30">
                <a:latin typeface="Times New Roman"/>
                <a:cs typeface="Times New Roman"/>
              </a:rPr>
              <a:t>ear. </a:t>
            </a:r>
            <a:r>
              <a:rPr dirty="0" sz="1450" spc="-10">
                <a:latin typeface="Times New Roman"/>
                <a:cs typeface="Times New Roman"/>
              </a:rPr>
              <a:t>He could hear it</a:t>
            </a:r>
            <a:r>
              <a:rPr dirty="0" sz="1450" spc="75">
                <a:latin typeface="Times New Roman"/>
                <a:cs typeface="Times New Roman"/>
              </a:rPr>
              <a:t> </a:t>
            </a:r>
            <a:r>
              <a:rPr dirty="0" sz="1450" spc="-10">
                <a:latin typeface="Times New Roman"/>
                <a:cs typeface="Times New Roman"/>
              </a:rPr>
              <a:t>ticking.</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deaf,’ </a:t>
            </a:r>
            <a:r>
              <a:rPr dirty="0" sz="1450" spc="-5">
                <a:latin typeface="Times New Roman"/>
                <a:cs typeface="Times New Roman"/>
              </a:rPr>
              <a:t>he </a:t>
            </a:r>
            <a:r>
              <a:rPr dirty="0" sz="1450" spc="-10">
                <a:latin typeface="Times New Roman"/>
                <a:cs typeface="Times New Roman"/>
              </a:rPr>
              <a:t>said aloud. ‘I am only insane. My mind has quitted me  for </a:t>
            </a:r>
            <a:r>
              <a:rPr dirty="0" sz="1450" spc="-20">
                <a:latin typeface="Times New Roman"/>
                <a:cs typeface="Times New Roman"/>
              </a:rPr>
              <a:t>ever.’</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He looked uneasily about the room, and—gazed with lacklustre eyes at the  chair in which Mr Dickson had installed himself. The end </a:t>
            </a:r>
            <a:r>
              <a:rPr dirty="0" sz="1450" spc="-5">
                <a:latin typeface="Times New Roman"/>
                <a:cs typeface="Times New Roman"/>
              </a:rPr>
              <a:t>of a </a:t>
            </a:r>
            <a:r>
              <a:rPr dirty="0" sz="1450" spc="-10">
                <a:latin typeface="Times New Roman"/>
                <a:cs typeface="Times New Roman"/>
              </a:rPr>
              <a:t>cigar lay near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fender.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 </a:t>
            </a:r>
            <a:r>
              <a:rPr dirty="0" sz="1450" spc="-5">
                <a:latin typeface="Times New Roman"/>
                <a:cs typeface="Times New Roman"/>
              </a:rPr>
              <a:t>he </a:t>
            </a:r>
            <a:r>
              <a:rPr dirty="0" sz="1450" spc="-10">
                <a:latin typeface="Times New Roman"/>
                <a:cs typeface="Times New Roman"/>
              </a:rPr>
              <a:t>thought, ‘I don’t believe that was </a:t>
            </a:r>
            <a:r>
              <a:rPr dirty="0" sz="1450" spc="-5">
                <a:latin typeface="Times New Roman"/>
                <a:cs typeface="Times New Roman"/>
              </a:rPr>
              <a:t>a </a:t>
            </a:r>
            <a:r>
              <a:rPr dirty="0" sz="1450" spc="-10">
                <a:latin typeface="Times New Roman"/>
                <a:cs typeface="Times New Roman"/>
              </a:rPr>
              <a:t>dream; </a:t>
            </a:r>
            <a:r>
              <a:rPr dirty="0" sz="1450" spc="-5">
                <a:latin typeface="Times New Roman"/>
                <a:cs typeface="Times New Roman"/>
              </a:rPr>
              <a:t>but </a:t>
            </a:r>
            <a:r>
              <a:rPr dirty="0" sz="1450" spc="-10">
                <a:latin typeface="Times New Roman"/>
                <a:cs typeface="Times New Roman"/>
              </a:rPr>
              <a:t>God knows my  mind is failing </a:t>
            </a:r>
            <a:r>
              <a:rPr dirty="0" sz="1450" spc="-20">
                <a:latin typeface="Times New Roman"/>
                <a:cs typeface="Times New Roman"/>
              </a:rPr>
              <a:t>rapidly. </a:t>
            </a:r>
            <a:r>
              <a:rPr dirty="0" sz="1450" spc="-5">
                <a:latin typeface="Times New Roman"/>
                <a:cs typeface="Times New Roman"/>
              </a:rPr>
              <a:t>I </a:t>
            </a:r>
            <a:r>
              <a:rPr dirty="0" sz="1450" spc="-10">
                <a:latin typeface="Times New Roman"/>
                <a:cs typeface="Times New Roman"/>
              </a:rPr>
              <a:t>seem to </a:t>
            </a:r>
            <a:r>
              <a:rPr dirty="0" sz="1450" spc="-5">
                <a:latin typeface="Times New Roman"/>
                <a:cs typeface="Times New Roman"/>
              </a:rPr>
              <a:t>be </a:t>
            </a:r>
            <a:r>
              <a:rPr dirty="0" sz="1450" spc="-20">
                <a:latin typeface="Times New Roman"/>
                <a:cs typeface="Times New Roman"/>
              </a:rPr>
              <a:t>hungry, </a:t>
            </a:r>
            <a:r>
              <a:rPr dirty="0" sz="1450" spc="-10">
                <a:latin typeface="Times New Roman"/>
                <a:cs typeface="Times New Roman"/>
              </a:rPr>
              <a:t>for instance; </a:t>
            </a:r>
            <a:r>
              <a:rPr dirty="0" sz="1450" spc="-30">
                <a:latin typeface="Times New Roman"/>
                <a:cs typeface="Times New Roman"/>
              </a:rPr>
              <a:t>it’s </a:t>
            </a:r>
            <a:r>
              <a:rPr dirty="0" sz="1450" spc="-10">
                <a:latin typeface="Times New Roman"/>
                <a:cs typeface="Times New Roman"/>
              </a:rPr>
              <a:t>probably another  hallucination. Still </a:t>
            </a:r>
            <a:r>
              <a:rPr dirty="0" sz="1450" spc="-5">
                <a:latin typeface="Times New Roman"/>
                <a:cs typeface="Times New Roman"/>
              </a:rPr>
              <a:t>I </a:t>
            </a:r>
            <a:r>
              <a:rPr dirty="0" sz="1450" spc="-10">
                <a:latin typeface="Times New Roman"/>
                <a:cs typeface="Times New Roman"/>
              </a:rPr>
              <a:t>might </a:t>
            </a:r>
            <a:r>
              <a:rPr dirty="0" sz="1450" spc="-30">
                <a:latin typeface="Times New Roman"/>
                <a:cs typeface="Times New Roman"/>
              </a:rPr>
              <a:t>try. </a:t>
            </a:r>
            <a:r>
              <a:rPr dirty="0" sz="1450" spc="-5">
                <a:latin typeface="Times New Roman"/>
                <a:cs typeface="Times New Roman"/>
              </a:rPr>
              <a:t>I </a:t>
            </a:r>
            <a:r>
              <a:rPr dirty="0" sz="1450" spc="-10">
                <a:latin typeface="Times New Roman"/>
                <a:cs typeface="Times New Roman"/>
              </a:rPr>
              <a:t>shall have </a:t>
            </a:r>
            <a:r>
              <a:rPr dirty="0" sz="1450" spc="-5">
                <a:latin typeface="Times New Roman"/>
                <a:cs typeface="Times New Roman"/>
              </a:rPr>
              <a:t>one </a:t>
            </a:r>
            <a:r>
              <a:rPr dirty="0" sz="1450" spc="-10">
                <a:latin typeface="Times New Roman"/>
                <a:cs typeface="Times New Roman"/>
              </a:rPr>
              <a:t>more </a:t>
            </a:r>
            <a:r>
              <a:rPr dirty="0" sz="1450" spc="-5">
                <a:latin typeface="Times New Roman"/>
                <a:cs typeface="Times New Roman"/>
              </a:rPr>
              <a:t>good </a:t>
            </a:r>
            <a:r>
              <a:rPr dirty="0" sz="1450" spc="-10">
                <a:latin typeface="Times New Roman"/>
                <a:cs typeface="Times New Roman"/>
              </a:rPr>
              <a:t>meal;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to  the Cafe Royal, and may possibly </a:t>
            </a:r>
            <a:r>
              <a:rPr dirty="0" sz="1450" spc="-5">
                <a:latin typeface="Times New Roman"/>
                <a:cs typeface="Times New Roman"/>
              </a:rPr>
              <a:t>be </a:t>
            </a:r>
            <a:r>
              <a:rPr dirty="0" sz="1450" spc="-10">
                <a:latin typeface="Times New Roman"/>
                <a:cs typeface="Times New Roman"/>
              </a:rPr>
              <a:t>removed from there direct to the  asylum.’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wondered with morbid interest, as </a:t>
            </a:r>
            <a:r>
              <a:rPr dirty="0" sz="1450" spc="-5">
                <a:latin typeface="Times New Roman"/>
                <a:cs typeface="Times New Roman"/>
              </a:rPr>
              <a:t>he </a:t>
            </a:r>
            <a:r>
              <a:rPr dirty="0" sz="1450" spc="-10">
                <a:latin typeface="Times New Roman"/>
                <a:cs typeface="Times New Roman"/>
              </a:rPr>
              <a:t>descended the stairs, how </a:t>
            </a:r>
            <a:r>
              <a:rPr dirty="0" sz="1450" spc="-5">
                <a:latin typeface="Times New Roman"/>
                <a:cs typeface="Times New Roman"/>
              </a:rPr>
              <a:t>he  </a:t>
            </a:r>
            <a:r>
              <a:rPr dirty="0" sz="1450" spc="-10">
                <a:latin typeface="Times New Roman"/>
                <a:cs typeface="Times New Roman"/>
              </a:rPr>
              <a:t>would first betray his terrible condition—would </a:t>
            </a:r>
            <a:r>
              <a:rPr dirty="0" sz="1450" spc="-5">
                <a:latin typeface="Times New Roman"/>
                <a:cs typeface="Times New Roman"/>
              </a:rPr>
              <a:t>he </a:t>
            </a:r>
            <a:r>
              <a:rPr dirty="0" sz="1450" spc="-10">
                <a:latin typeface="Times New Roman"/>
                <a:cs typeface="Times New Roman"/>
              </a:rPr>
              <a:t>attack </a:t>
            </a:r>
            <a:r>
              <a:rPr dirty="0" sz="1450" spc="-5">
                <a:latin typeface="Times New Roman"/>
                <a:cs typeface="Times New Roman"/>
              </a:rPr>
              <a:t>a </a:t>
            </a:r>
            <a:r>
              <a:rPr dirty="0" sz="1450" spc="-10">
                <a:latin typeface="Times New Roman"/>
                <a:cs typeface="Times New Roman"/>
              </a:rPr>
              <a:t>waiter? </a:t>
            </a:r>
            <a:r>
              <a:rPr dirty="0" sz="1450" spc="-5">
                <a:latin typeface="Times New Roman"/>
                <a:cs typeface="Times New Roman"/>
              </a:rPr>
              <a:t>or </a:t>
            </a:r>
            <a:r>
              <a:rPr dirty="0" sz="1450" spc="-10">
                <a:latin typeface="Times New Roman"/>
                <a:cs typeface="Times New Roman"/>
              </a:rPr>
              <a:t>eat  glass?—and when </a:t>
            </a:r>
            <a:r>
              <a:rPr dirty="0" sz="1450" spc="-5">
                <a:latin typeface="Times New Roman"/>
                <a:cs typeface="Times New Roman"/>
              </a:rPr>
              <a:t>he </a:t>
            </a:r>
            <a:r>
              <a:rPr dirty="0" sz="1450" spc="-10">
                <a:latin typeface="Times New Roman"/>
                <a:cs typeface="Times New Roman"/>
              </a:rPr>
              <a:t>had mounted into </a:t>
            </a:r>
            <a:r>
              <a:rPr dirty="0" sz="1450" spc="-5">
                <a:latin typeface="Times New Roman"/>
                <a:cs typeface="Times New Roman"/>
              </a:rPr>
              <a:t>a </a:t>
            </a:r>
            <a:r>
              <a:rPr dirty="0" sz="1450" spc="-10">
                <a:latin typeface="Times New Roman"/>
                <a:cs typeface="Times New Roman"/>
              </a:rPr>
              <a:t>cab, </a:t>
            </a:r>
            <a:r>
              <a:rPr dirty="0" sz="1450" spc="-5">
                <a:latin typeface="Times New Roman"/>
                <a:cs typeface="Times New Roman"/>
              </a:rPr>
              <a:t>he </a:t>
            </a:r>
            <a:r>
              <a:rPr dirty="0" sz="1450" spc="-10">
                <a:latin typeface="Times New Roman"/>
                <a:cs typeface="Times New Roman"/>
              </a:rPr>
              <a:t>bade the man drive to  </a:t>
            </a:r>
            <a:r>
              <a:rPr dirty="0" sz="1450" spc="-20">
                <a:latin typeface="Times New Roman"/>
                <a:cs typeface="Times New Roman"/>
              </a:rPr>
              <a:t>Nichol’s,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lurking fear that there was </a:t>
            </a:r>
            <a:r>
              <a:rPr dirty="0" sz="1450" spc="-5">
                <a:latin typeface="Times New Roman"/>
                <a:cs typeface="Times New Roman"/>
              </a:rPr>
              <a:t>no </a:t>
            </a:r>
            <a:r>
              <a:rPr dirty="0" sz="1450" spc="-10">
                <a:latin typeface="Times New Roman"/>
                <a:cs typeface="Times New Roman"/>
              </a:rPr>
              <a:t>such</a:t>
            </a:r>
            <a:r>
              <a:rPr dirty="0" sz="1450" spc="50">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flaring, gassy entrance </a:t>
            </a:r>
            <a:r>
              <a:rPr dirty="0" sz="1450" spc="-5">
                <a:latin typeface="Times New Roman"/>
                <a:cs typeface="Times New Roman"/>
              </a:rPr>
              <a:t>of </a:t>
            </a:r>
            <a:r>
              <a:rPr dirty="0" sz="1450" spc="-10">
                <a:latin typeface="Times New Roman"/>
                <a:cs typeface="Times New Roman"/>
              </a:rPr>
              <a:t>the cafe speedily set his mind at rest; </a:t>
            </a:r>
            <a:r>
              <a:rPr dirty="0" sz="1450" spc="-5">
                <a:latin typeface="Times New Roman"/>
                <a:cs typeface="Times New Roman"/>
              </a:rPr>
              <a:t>he </a:t>
            </a:r>
            <a:r>
              <a:rPr dirty="0" sz="1450" spc="-10">
                <a:latin typeface="Times New Roman"/>
                <a:cs typeface="Times New Roman"/>
              </a:rPr>
              <a:t>was  cheered besides to recognize his favourite waiter; his orders appeared to </a:t>
            </a:r>
            <a:r>
              <a:rPr dirty="0" sz="1450" spc="-5">
                <a:latin typeface="Times New Roman"/>
                <a:cs typeface="Times New Roman"/>
              </a:rPr>
              <a:t>be  </a:t>
            </a:r>
            <a:r>
              <a:rPr dirty="0" sz="1450" spc="-10">
                <a:latin typeface="Times New Roman"/>
                <a:cs typeface="Times New Roman"/>
              </a:rPr>
              <a:t>coherent; the </a:t>
            </a:r>
            <a:r>
              <a:rPr dirty="0" sz="1450" spc="-15">
                <a:latin typeface="Times New Roman"/>
                <a:cs typeface="Times New Roman"/>
              </a:rPr>
              <a:t>dinner, </a:t>
            </a:r>
            <a:r>
              <a:rPr dirty="0" sz="1450" spc="-10">
                <a:latin typeface="Times New Roman"/>
                <a:cs typeface="Times New Roman"/>
              </a:rPr>
              <a:t>when it came, was quite </a:t>
            </a:r>
            <a:r>
              <a:rPr dirty="0" sz="1450" spc="-5">
                <a:latin typeface="Times New Roman"/>
                <a:cs typeface="Times New Roman"/>
              </a:rPr>
              <a:t>a </a:t>
            </a:r>
            <a:r>
              <a:rPr dirty="0" sz="1450" spc="-10">
                <a:latin typeface="Times New Roman"/>
                <a:cs typeface="Times New Roman"/>
              </a:rPr>
              <a:t>sensible meal, and </a:t>
            </a:r>
            <a:r>
              <a:rPr dirty="0" sz="1450" spc="-5">
                <a:latin typeface="Times New Roman"/>
                <a:cs typeface="Times New Roman"/>
              </a:rPr>
              <a:t>he </a:t>
            </a:r>
            <a:r>
              <a:rPr dirty="0" sz="1450" spc="-10">
                <a:latin typeface="Times New Roman"/>
                <a:cs typeface="Times New Roman"/>
              </a:rPr>
              <a:t>ate it  with enjoyment. ‘Upon my word,’ </a:t>
            </a:r>
            <a:r>
              <a:rPr dirty="0" sz="1450" spc="-5">
                <a:latin typeface="Times New Roman"/>
                <a:cs typeface="Times New Roman"/>
              </a:rPr>
              <a:t>he </a:t>
            </a:r>
            <a:r>
              <a:rPr dirty="0" sz="1450" spc="-10">
                <a:latin typeface="Times New Roman"/>
                <a:cs typeface="Times New Roman"/>
              </a:rPr>
              <a:t>reflected, ‘I am about tempted to indulge  </a:t>
            </a:r>
            <a:r>
              <a:rPr dirty="0" sz="1450" spc="-5">
                <a:latin typeface="Times New Roman"/>
                <a:cs typeface="Times New Roman"/>
              </a:rPr>
              <a:t>a </a:t>
            </a:r>
            <a:r>
              <a:rPr dirty="0" sz="1450" spc="-10">
                <a:latin typeface="Times New Roman"/>
                <a:cs typeface="Times New Roman"/>
              </a:rPr>
              <a:t>hope. Have </a:t>
            </a:r>
            <a:r>
              <a:rPr dirty="0" sz="1450" spc="-5">
                <a:latin typeface="Times New Roman"/>
                <a:cs typeface="Times New Roman"/>
              </a:rPr>
              <a:t>I </a:t>
            </a:r>
            <a:r>
              <a:rPr dirty="0" sz="1450" spc="-10">
                <a:latin typeface="Times New Roman"/>
                <a:cs typeface="Times New Roman"/>
              </a:rPr>
              <a:t>been hasty? Have </a:t>
            </a:r>
            <a:r>
              <a:rPr dirty="0" sz="1450" spc="-5">
                <a:latin typeface="Times New Roman"/>
                <a:cs typeface="Times New Roman"/>
              </a:rPr>
              <a:t>I done </a:t>
            </a:r>
            <a:r>
              <a:rPr dirty="0" sz="1450" spc="-10">
                <a:latin typeface="Times New Roman"/>
                <a:cs typeface="Times New Roman"/>
              </a:rPr>
              <a:t>what Robert Skill would have done?’  Robert Skill (I need scarcely mention) was the name </a:t>
            </a:r>
            <a:r>
              <a:rPr dirty="0" sz="1450" spc="-5">
                <a:latin typeface="Times New Roman"/>
                <a:cs typeface="Times New Roman"/>
              </a:rPr>
              <a:t>of </a:t>
            </a:r>
            <a:r>
              <a:rPr dirty="0" sz="1450" spc="-10">
                <a:latin typeface="Times New Roman"/>
                <a:cs typeface="Times New Roman"/>
              </a:rPr>
              <a:t>the principal character  in</a:t>
            </a:r>
            <a:r>
              <a:rPr dirty="0" sz="1450" spc="165">
                <a:latin typeface="Times New Roman"/>
                <a:cs typeface="Times New Roman"/>
              </a:rPr>
              <a:t> </a:t>
            </a:r>
            <a:r>
              <a:rPr dirty="0" sz="1450" spc="-10">
                <a:latin typeface="Times New Roman"/>
                <a:cs typeface="Times New Roman"/>
              </a:rPr>
              <a:t>Who</a:t>
            </a:r>
            <a:r>
              <a:rPr dirty="0" sz="1450" spc="165">
                <a:latin typeface="Times New Roman"/>
                <a:cs typeface="Times New Roman"/>
              </a:rPr>
              <a:t> </a:t>
            </a:r>
            <a:r>
              <a:rPr dirty="0" sz="1450" spc="-10">
                <a:latin typeface="Times New Roman"/>
                <a:cs typeface="Times New Roman"/>
              </a:rPr>
              <a:t>Put</a:t>
            </a:r>
            <a:r>
              <a:rPr dirty="0" sz="1450" spc="170">
                <a:latin typeface="Times New Roman"/>
                <a:cs typeface="Times New Roman"/>
              </a:rPr>
              <a:t> </a:t>
            </a:r>
            <a:r>
              <a:rPr dirty="0" sz="1450" spc="-10">
                <a:latin typeface="Times New Roman"/>
                <a:cs typeface="Times New Roman"/>
              </a:rPr>
              <a:t>Back</a:t>
            </a:r>
            <a:r>
              <a:rPr dirty="0" sz="1450" spc="16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Clock?</a:t>
            </a:r>
            <a:r>
              <a:rPr dirty="0" sz="1450" spc="165">
                <a:latin typeface="Times New Roman"/>
                <a:cs typeface="Times New Roman"/>
              </a:rPr>
              <a:t> </a:t>
            </a:r>
            <a:r>
              <a:rPr dirty="0" sz="1450" spc="-10">
                <a:latin typeface="Times New Roman"/>
                <a:cs typeface="Times New Roman"/>
              </a:rPr>
              <a:t>It</a:t>
            </a:r>
            <a:r>
              <a:rPr dirty="0" sz="1450" spc="165">
                <a:latin typeface="Times New Roman"/>
                <a:cs typeface="Times New Roman"/>
              </a:rPr>
              <a:t> </a:t>
            </a:r>
            <a:r>
              <a:rPr dirty="0" sz="1450" spc="-10">
                <a:latin typeface="Times New Roman"/>
                <a:cs typeface="Times New Roman"/>
              </a:rPr>
              <a:t>had</a:t>
            </a:r>
            <a:r>
              <a:rPr dirty="0" sz="1450" spc="170">
                <a:latin typeface="Times New Roman"/>
                <a:cs typeface="Times New Roman"/>
              </a:rPr>
              <a:t> </a:t>
            </a:r>
            <a:r>
              <a:rPr dirty="0" sz="1450" spc="-10">
                <a:latin typeface="Times New Roman"/>
                <a:cs typeface="Times New Roman"/>
              </a:rPr>
              <a:t>occurred</a:t>
            </a:r>
            <a:r>
              <a:rPr dirty="0" sz="1450" spc="165">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author</a:t>
            </a:r>
            <a:r>
              <a:rPr dirty="0" sz="1450" spc="165">
                <a:latin typeface="Times New Roman"/>
                <a:cs typeface="Times New Roman"/>
              </a:rPr>
              <a:t> </a:t>
            </a:r>
            <a:r>
              <a:rPr dirty="0" sz="1450" spc="-10">
                <a:latin typeface="Times New Roman"/>
                <a:cs typeface="Times New Roman"/>
              </a:rPr>
              <a:t>as</a:t>
            </a:r>
            <a:r>
              <a:rPr dirty="0" sz="1450" spc="170">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brilliant</a:t>
            </a:r>
            <a:r>
              <a:rPr dirty="0" sz="1450" spc="1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42149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probable invention; to readers </a:t>
            </a:r>
            <a:r>
              <a:rPr dirty="0" sz="1450" spc="-5">
                <a:latin typeface="Times New Roman"/>
                <a:cs typeface="Times New Roman"/>
              </a:rPr>
              <a:t>of a </a:t>
            </a:r>
            <a:r>
              <a:rPr dirty="0" sz="1450" spc="-10">
                <a:latin typeface="Times New Roman"/>
                <a:cs typeface="Times New Roman"/>
              </a:rPr>
              <a:t>critical turn, Robert appeared scarce </a:t>
            </a:r>
            <a:r>
              <a:rPr dirty="0" sz="1450" spc="-5">
                <a:latin typeface="Times New Roman"/>
                <a:cs typeface="Times New Roman"/>
              </a:rPr>
              <a:t>upon a  </a:t>
            </a:r>
            <a:r>
              <a:rPr dirty="0" sz="1450" spc="-10">
                <a:latin typeface="Times New Roman"/>
                <a:cs typeface="Times New Roman"/>
              </a:rPr>
              <a:t>level with his surname; </a:t>
            </a:r>
            <a:r>
              <a:rPr dirty="0" sz="1450" spc="-5">
                <a:latin typeface="Times New Roman"/>
                <a:cs typeface="Times New Roman"/>
              </a:rPr>
              <a:t>but </a:t>
            </a:r>
            <a:r>
              <a:rPr dirty="0" sz="1450" spc="-10">
                <a:latin typeface="Times New Roman"/>
                <a:cs typeface="Times New Roman"/>
              </a:rPr>
              <a:t>it is the difficulty </a:t>
            </a:r>
            <a:r>
              <a:rPr dirty="0" sz="1450" spc="-5">
                <a:latin typeface="Times New Roman"/>
                <a:cs typeface="Times New Roman"/>
              </a:rPr>
              <a:t>of </a:t>
            </a:r>
            <a:r>
              <a:rPr dirty="0" sz="1450" spc="-10">
                <a:latin typeface="Times New Roman"/>
                <a:cs typeface="Times New Roman"/>
              </a:rPr>
              <a:t>the police romance, that the  reader is always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such vastly greater ingenuity than the </a:t>
            </a:r>
            <a:r>
              <a:rPr dirty="0" sz="1450" spc="-20">
                <a:latin typeface="Times New Roman"/>
                <a:cs typeface="Times New Roman"/>
              </a:rPr>
              <a:t>writer. </a:t>
            </a:r>
            <a:r>
              <a:rPr dirty="0" sz="1450" spc="-10">
                <a:latin typeface="Times New Roman"/>
                <a:cs typeface="Times New Roman"/>
              </a:rPr>
              <a:t>In the  eyes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creator, however, </a:t>
            </a:r>
            <a:r>
              <a:rPr dirty="0" sz="1450" spc="-10">
                <a:latin typeface="Times New Roman"/>
                <a:cs typeface="Times New Roman"/>
              </a:rPr>
              <a:t>Robert Skill was </a:t>
            </a:r>
            <a:r>
              <a:rPr dirty="0" sz="1450" spc="-5">
                <a:latin typeface="Times New Roman"/>
                <a:cs typeface="Times New Roman"/>
              </a:rPr>
              <a:t>a </a:t>
            </a:r>
            <a:r>
              <a:rPr dirty="0" sz="1450" spc="-10">
                <a:latin typeface="Times New Roman"/>
                <a:cs typeface="Times New Roman"/>
              </a:rPr>
              <a:t>word to conjure with; the  </a:t>
            </a:r>
            <a:r>
              <a:rPr dirty="0" sz="1450" spc="-5">
                <a:latin typeface="Times New Roman"/>
                <a:cs typeface="Times New Roman"/>
              </a:rPr>
              <a:t>thought </a:t>
            </a:r>
            <a:r>
              <a:rPr dirty="0" sz="1450" spc="-10">
                <a:latin typeface="Times New Roman"/>
                <a:cs typeface="Times New Roman"/>
              </a:rPr>
              <a:t>braced and spurred him; what that brilliant creature would have </a:t>
            </a:r>
            <a:r>
              <a:rPr dirty="0" sz="1450" spc="-5">
                <a:latin typeface="Times New Roman"/>
                <a:cs typeface="Times New Roman"/>
              </a:rPr>
              <a:t>done  </a:t>
            </a:r>
            <a:r>
              <a:rPr dirty="0" sz="1450" spc="-10">
                <a:latin typeface="Times New Roman"/>
                <a:cs typeface="Times New Roman"/>
              </a:rPr>
              <a:t>Gideon would </a:t>
            </a:r>
            <a:r>
              <a:rPr dirty="0" sz="1450" spc="-5">
                <a:latin typeface="Times New Roman"/>
                <a:cs typeface="Times New Roman"/>
              </a:rPr>
              <a:t>do </a:t>
            </a:r>
            <a:r>
              <a:rPr dirty="0" sz="1450" spc="-10">
                <a:latin typeface="Times New Roman"/>
                <a:cs typeface="Times New Roman"/>
              </a:rPr>
              <a:t>also. This frame </a:t>
            </a:r>
            <a:r>
              <a:rPr dirty="0" sz="1450" spc="-5">
                <a:latin typeface="Times New Roman"/>
                <a:cs typeface="Times New Roman"/>
              </a:rPr>
              <a:t>of </a:t>
            </a:r>
            <a:r>
              <a:rPr dirty="0" sz="1450" spc="-10">
                <a:latin typeface="Times New Roman"/>
                <a:cs typeface="Times New Roman"/>
              </a:rPr>
              <a:t>mind is </a:t>
            </a:r>
            <a:r>
              <a:rPr dirty="0" sz="1450" spc="-5">
                <a:latin typeface="Times New Roman"/>
                <a:cs typeface="Times New Roman"/>
              </a:rPr>
              <a:t>not </a:t>
            </a:r>
            <a:r>
              <a:rPr dirty="0" sz="1450" spc="-10">
                <a:latin typeface="Times New Roman"/>
                <a:cs typeface="Times New Roman"/>
              </a:rPr>
              <a:t>uncommon; the distressed  general, the baited divine, the hesitating </a:t>
            </a:r>
            <a:r>
              <a:rPr dirty="0" sz="1450" spc="-15">
                <a:latin typeface="Times New Roman"/>
                <a:cs typeface="Times New Roman"/>
              </a:rPr>
              <a:t>author, </a:t>
            </a:r>
            <a:r>
              <a:rPr dirty="0" sz="1450" spc="-10">
                <a:latin typeface="Times New Roman"/>
                <a:cs typeface="Times New Roman"/>
              </a:rPr>
              <a:t>decide severally to </a:t>
            </a:r>
            <a:r>
              <a:rPr dirty="0" sz="1450" spc="-5">
                <a:latin typeface="Times New Roman"/>
                <a:cs typeface="Times New Roman"/>
              </a:rPr>
              <a:t>do </a:t>
            </a:r>
            <a:r>
              <a:rPr dirty="0" sz="1450" spc="-10">
                <a:latin typeface="Times New Roman"/>
                <a:cs typeface="Times New Roman"/>
              </a:rPr>
              <a:t>what  Napoleon, what St Paul, what Shakespeare would have done; and there  remains only the minor question, What is that? In </a:t>
            </a:r>
            <a:r>
              <a:rPr dirty="0" sz="1450" spc="-20">
                <a:latin typeface="Times New Roman"/>
                <a:cs typeface="Times New Roman"/>
              </a:rPr>
              <a:t>Gideon’s </a:t>
            </a:r>
            <a:r>
              <a:rPr dirty="0" sz="1450" spc="-10">
                <a:latin typeface="Times New Roman"/>
                <a:cs typeface="Times New Roman"/>
              </a:rPr>
              <a:t>case </a:t>
            </a:r>
            <a:r>
              <a:rPr dirty="0" sz="1450" spc="-5">
                <a:latin typeface="Times New Roman"/>
                <a:cs typeface="Times New Roman"/>
              </a:rPr>
              <a:t>one </a:t>
            </a:r>
            <a:r>
              <a:rPr dirty="0" sz="1450" spc="-10">
                <a:latin typeface="Times New Roman"/>
                <a:cs typeface="Times New Roman"/>
              </a:rPr>
              <a:t>thing was  clear: Skill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singular decision, </a:t>
            </a:r>
            <a:r>
              <a:rPr dirty="0" sz="1450" spc="-5">
                <a:latin typeface="Times New Roman"/>
                <a:cs typeface="Times New Roman"/>
              </a:rPr>
              <a:t>he </a:t>
            </a:r>
            <a:r>
              <a:rPr dirty="0" sz="1450" spc="-10">
                <a:latin typeface="Times New Roman"/>
                <a:cs typeface="Times New Roman"/>
              </a:rPr>
              <a:t>would have taken some step  (whatever it was) at once; and the only step that Gideon could think </a:t>
            </a:r>
            <a:r>
              <a:rPr dirty="0" sz="1450" spc="-5">
                <a:latin typeface="Times New Roman"/>
                <a:cs typeface="Times New Roman"/>
              </a:rPr>
              <a:t>of </a:t>
            </a:r>
            <a:r>
              <a:rPr dirty="0" sz="1450" spc="-10">
                <a:latin typeface="Times New Roman"/>
                <a:cs typeface="Times New Roman"/>
              </a:rPr>
              <a:t>was to  return to his</a:t>
            </a:r>
            <a:r>
              <a:rPr dirty="0" sz="1450">
                <a:latin typeface="Times New Roman"/>
                <a:cs typeface="Times New Roman"/>
              </a:rPr>
              <a:t> </a:t>
            </a:r>
            <a:r>
              <a:rPr dirty="0" sz="1450" spc="-10">
                <a:latin typeface="Times New Roman"/>
                <a:cs typeface="Times New Roman"/>
              </a:rPr>
              <a:t>chambers.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This being achieved, all further inspiration failed him, and </a:t>
            </a:r>
            <a:r>
              <a:rPr dirty="0" sz="1450" spc="-5">
                <a:latin typeface="Times New Roman"/>
                <a:cs typeface="Times New Roman"/>
              </a:rPr>
              <a:t>he </a:t>
            </a:r>
            <a:r>
              <a:rPr dirty="0" sz="1450" spc="-10">
                <a:latin typeface="Times New Roman"/>
                <a:cs typeface="Times New Roman"/>
              </a:rPr>
              <a:t>stood  pitifully staring at the instrument </a:t>
            </a:r>
            <a:r>
              <a:rPr dirty="0" sz="1450" spc="-5">
                <a:latin typeface="Times New Roman"/>
                <a:cs typeface="Times New Roman"/>
              </a:rPr>
              <a:t>of </a:t>
            </a:r>
            <a:r>
              <a:rPr dirty="0" sz="1450" spc="-10">
                <a:latin typeface="Times New Roman"/>
                <a:cs typeface="Times New Roman"/>
              </a:rPr>
              <a:t>his confusion. </a:t>
            </a:r>
            <a:r>
              <a:rPr dirty="0" sz="1450" spc="-60">
                <a:latin typeface="Times New Roman"/>
                <a:cs typeface="Times New Roman"/>
              </a:rPr>
              <a:t>To </a:t>
            </a:r>
            <a:r>
              <a:rPr dirty="0" sz="1450" spc="-10">
                <a:latin typeface="Times New Roman"/>
                <a:cs typeface="Times New Roman"/>
              </a:rPr>
              <a:t>touch the keys again  was more than </a:t>
            </a:r>
            <a:r>
              <a:rPr dirty="0" sz="1450" spc="-5">
                <a:latin typeface="Times New Roman"/>
                <a:cs typeface="Times New Roman"/>
              </a:rPr>
              <a:t>he </a:t>
            </a:r>
            <a:r>
              <a:rPr dirty="0" sz="1450" spc="-10">
                <a:latin typeface="Times New Roman"/>
                <a:cs typeface="Times New Roman"/>
              </a:rPr>
              <a:t>durst venture </a:t>
            </a:r>
            <a:r>
              <a:rPr dirty="0" sz="1450" spc="-5">
                <a:latin typeface="Times New Roman"/>
                <a:cs typeface="Times New Roman"/>
              </a:rPr>
              <a:t>on; </a:t>
            </a:r>
            <a:r>
              <a:rPr dirty="0" sz="1450" spc="-10">
                <a:latin typeface="Times New Roman"/>
                <a:cs typeface="Times New Roman"/>
              </a:rPr>
              <a:t>whether they had maintained their former  silence, </a:t>
            </a:r>
            <a:r>
              <a:rPr dirty="0" sz="1450" spc="-5">
                <a:latin typeface="Times New Roman"/>
                <a:cs typeface="Times New Roman"/>
              </a:rPr>
              <a:t>or </a:t>
            </a:r>
            <a:r>
              <a:rPr dirty="0" sz="1450" spc="-10">
                <a:latin typeface="Times New Roman"/>
                <a:cs typeface="Times New Roman"/>
              </a:rPr>
              <a:t>responded with the tones </a:t>
            </a:r>
            <a:r>
              <a:rPr dirty="0" sz="1450" spc="-5">
                <a:latin typeface="Times New Roman"/>
                <a:cs typeface="Times New Roman"/>
              </a:rPr>
              <a:t>of </a:t>
            </a:r>
            <a:r>
              <a:rPr dirty="0" sz="1450" spc="-10">
                <a:latin typeface="Times New Roman"/>
                <a:cs typeface="Times New Roman"/>
              </a:rPr>
              <a:t>the last trump, it would have equally  dethroned his resolution. ‘It may </a:t>
            </a:r>
            <a:r>
              <a:rPr dirty="0" sz="1450" spc="-5">
                <a:latin typeface="Times New Roman"/>
                <a:cs typeface="Times New Roman"/>
              </a:rPr>
              <a:t>be a </a:t>
            </a:r>
            <a:r>
              <a:rPr dirty="0" sz="1450" spc="-10">
                <a:latin typeface="Times New Roman"/>
                <a:cs typeface="Times New Roman"/>
              </a:rPr>
              <a:t>practical jest,’ </a:t>
            </a:r>
            <a:r>
              <a:rPr dirty="0" sz="1450" spc="-5">
                <a:latin typeface="Times New Roman"/>
                <a:cs typeface="Times New Roman"/>
              </a:rPr>
              <a:t>he </a:t>
            </a:r>
            <a:r>
              <a:rPr dirty="0" sz="1450" spc="-10">
                <a:latin typeface="Times New Roman"/>
                <a:cs typeface="Times New Roman"/>
              </a:rPr>
              <a:t>reflected, ‘though it  seems elaborate and </a:t>
            </a:r>
            <a:r>
              <a:rPr dirty="0" sz="1450" spc="-20">
                <a:latin typeface="Times New Roman"/>
                <a:cs typeface="Times New Roman"/>
              </a:rPr>
              <a:t>costly. </a:t>
            </a:r>
            <a:r>
              <a:rPr dirty="0" sz="1450" spc="-10">
                <a:latin typeface="Times New Roman"/>
                <a:cs typeface="Times New Roman"/>
              </a:rPr>
              <a:t>And yet what else can it be? It </a:t>
            </a:r>
            <a:r>
              <a:rPr dirty="0" sz="1450" spc="-15">
                <a:latin typeface="Times New Roman"/>
                <a:cs typeface="Times New Roman"/>
              </a:rPr>
              <a:t>MUST </a:t>
            </a:r>
            <a:r>
              <a:rPr dirty="0" sz="1450" spc="-5">
                <a:latin typeface="Times New Roman"/>
                <a:cs typeface="Times New Roman"/>
              </a:rPr>
              <a:t>be a  </a:t>
            </a:r>
            <a:r>
              <a:rPr dirty="0" sz="1450" spc="-10">
                <a:latin typeface="Times New Roman"/>
                <a:cs typeface="Times New Roman"/>
              </a:rPr>
              <a:t>practical jest.’ And just then his eye fell </a:t>
            </a:r>
            <a:r>
              <a:rPr dirty="0" sz="1450" spc="-5">
                <a:latin typeface="Times New Roman"/>
                <a:cs typeface="Times New Roman"/>
              </a:rPr>
              <a:t>upon a </a:t>
            </a:r>
            <a:r>
              <a:rPr dirty="0" sz="1450" spc="-10">
                <a:latin typeface="Times New Roman"/>
                <a:cs typeface="Times New Roman"/>
              </a:rPr>
              <a:t>feature which seemed  corroborative </a:t>
            </a:r>
            <a:r>
              <a:rPr dirty="0" sz="1450" spc="-5">
                <a:latin typeface="Times New Roman"/>
                <a:cs typeface="Times New Roman"/>
              </a:rPr>
              <a:t>of </a:t>
            </a:r>
            <a:r>
              <a:rPr dirty="0" sz="1450" spc="-10">
                <a:latin typeface="Times New Roman"/>
                <a:cs typeface="Times New Roman"/>
              </a:rPr>
              <a:t>that view: the pagoda </a:t>
            </a:r>
            <a:r>
              <a:rPr dirty="0" sz="1450" spc="-5">
                <a:latin typeface="Times New Roman"/>
                <a:cs typeface="Times New Roman"/>
              </a:rPr>
              <a:t>of </a:t>
            </a:r>
            <a:r>
              <a:rPr dirty="0" sz="1450" spc="-10">
                <a:latin typeface="Times New Roman"/>
                <a:cs typeface="Times New Roman"/>
              </a:rPr>
              <a:t>cigars which Michael had erected ere  </a:t>
            </a:r>
            <a:r>
              <a:rPr dirty="0" sz="1450" spc="-5">
                <a:latin typeface="Times New Roman"/>
                <a:cs typeface="Times New Roman"/>
              </a:rPr>
              <a:t>he </a:t>
            </a:r>
            <a:r>
              <a:rPr dirty="0" sz="1450" spc="-10">
                <a:latin typeface="Times New Roman"/>
                <a:cs typeface="Times New Roman"/>
              </a:rPr>
              <a:t>left the chambers. ‘Why that?’ reflected Gideon. ‘It seems entirely  irresponsible.’ And drawing </a:t>
            </a:r>
            <a:r>
              <a:rPr dirty="0" sz="1450" spc="-20">
                <a:latin typeface="Times New Roman"/>
                <a:cs typeface="Times New Roman"/>
              </a:rPr>
              <a:t>near,</a:t>
            </a:r>
            <a:r>
              <a:rPr dirty="0" sz="1450" spc="320">
                <a:latin typeface="Times New Roman"/>
                <a:cs typeface="Times New Roman"/>
              </a:rPr>
              <a:t> </a:t>
            </a:r>
            <a:r>
              <a:rPr dirty="0" sz="1450" spc="-5">
                <a:latin typeface="Times New Roman"/>
                <a:cs typeface="Times New Roman"/>
              </a:rPr>
              <a:t>he </a:t>
            </a:r>
            <a:r>
              <a:rPr dirty="0" sz="1450" spc="-10">
                <a:latin typeface="Times New Roman"/>
                <a:cs typeface="Times New Roman"/>
              </a:rPr>
              <a:t>gingerly demolished it. ‘A </a:t>
            </a:r>
            <a:r>
              <a:rPr dirty="0" sz="1450" spc="-25">
                <a:latin typeface="Times New Roman"/>
                <a:cs typeface="Times New Roman"/>
              </a:rPr>
              <a:t>key,’ </a:t>
            </a:r>
            <a:r>
              <a:rPr dirty="0" sz="1450" spc="-5">
                <a:latin typeface="Times New Roman"/>
                <a:cs typeface="Times New Roman"/>
              </a:rPr>
              <a:t>he  </a:t>
            </a:r>
            <a:r>
              <a:rPr dirty="0" sz="1450" spc="-10">
                <a:latin typeface="Times New Roman"/>
                <a:cs typeface="Times New Roman"/>
              </a:rPr>
              <a:t>thought. ‘Why that? And why so conspicuously placed?’ He made the circuit  </a:t>
            </a:r>
            <a:r>
              <a:rPr dirty="0" sz="1450" spc="-5">
                <a:latin typeface="Times New Roman"/>
                <a:cs typeface="Times New Roman"/>
              </a:rPr>
              <a:t>of </a:t>
            </a:r>
            <a:r>
              <a:rPr dirty="0" sz="1450" spc="-10">
                <a:latin typeface="Times New Roman"/>
                <a:cs typeface="Times New Roman"/>
              </a:rPr>
              <a:t>the instrument, and perceived the keyhole at the back. ‘Aha! this is what the  key is </a:t>
            </a:r>
            <a:r>
              <a:rPr dirty="0" sz="1450" spc="-20">
                <a:latin typeface="Times New Roman"/>
                <a:cs typeface="Times New Roman"/>
              </a:rPr>
              <a:t>for,’ </a:t>
            </a:r>
            <a:r>
              <a:rPr dirty="0" sz="1450" spc="-10">
                <a:latin typeface="Times New Roman"/>
                <a:cs typeface="Times New Roman"/>
              </a:rPr>
              <a:t>said he. ‘They wanted me to look inside. Stranger and </a:t>
            </a:r>
            <a:r>
              <a:rPr dirty="0" sz="1450" spc="-15">
                <a:latin typeface="Times New Roman"/>
                <a:cs typeface="Times New Roman"/>
              </a:rPr>
              <a:t>stranger.’  </a:t>
            </a: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turned the key and raised the</a:t>
            </a:r>
            <a:r>
              <a:rPr dirty="0" sz="1450" spc="40">
                <a:latin typeface="Times New Roman"/>
                <a:cs typeface="Times New Roman"/>
              </a:rPr>
              <a:t> </a:t>
            </a:r>
            <a:r>
              <a:rPr dirty="0" sz="1450" spc="-10">
                <a:latin typeface="Times New Roman"/>
                <a:cs typeface="Times New Roman"/>
              </a:rPr>
              <a:t>lid.</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In what antics </a:t>
            </a:r>
            <a:r>
              <a:rPr dirty="0" sz="1450" spc="-5">
                <a:latin typeface="Times New Roman"/>
                <a:cs typeface="Times New Roman"/>
              </a:rPr>
              <a:t>of </a:t>
            </a:r>
            <a:r>
              <a:rPr dirty="0" sz="1450" spc="-25">
                <a:latin typeface="Times New Roman"/>
                <a:cs typeface="Times New Roman"/>
              </a:rPr>
              <a:t>agony, </a:t>
            </a:r>
            <a:r>
              <a:rPr dirty="0" sz="1450" spc="-10">
                <a:latin typeface="Times New Roman"/>
                <a:cs typeface="Times New Roman"/>
              </a:rPr>
              <a:t>in what fits </a:t>
            </a:r>
            <a:r>
              <a:rPr dirty="0" sz="1450" spc="-5">
                <a:latin typeface="Times New Roman"/>
                <a:cs typeface="Times New Roman"/>
              </a:rPr>
              <a:t>of </a:t>
            </a:r>
            <a:r>
              <a:rPr dirty="0" sz="1450" spc="-10">
                <a:latin typeface="Times New Roman"/>
                <a:cs typeface="Times New Roman"/>
              </a:rPr>
              <a:t>flighty resolution, in what collapses  </a:t>
            </a:r>
            <a:r>
              <a:rPr dirty="0" sz="1450" spc="-5">
                <a:latin typeface="Times New Roman"/>
                <a:cs typeface="Times New Roman"/>
              </a:rPr>
              <a:t>of </a:t>
            </a:r>
            <a:r>
              <a:rPr dirty="0" sz="1450" spc="-15">
                <a:latin typeface="Times New Roman"/>
                <a:cs typeface="Times New Roman"/>
              </a:rPr>
              <a:t>despair, </a:t>
            </a:r>
            <a:r>
              <a:rPr dirty="0" sz="1450" spc="-10">
                <a:latin typeface="Times New Roman"/>
                <a:cs typeface="Times New Roman"/>
              </a:rPr>
              <a:t>Gideon consumed the night, it would </a:t>
            </a:r>
            <a:r>
              <a:rPr dirty="0" sz="1450" spc="-5">
                <a:latin typeface="Times New Roman"/>
                <a:cs typeface="Times New Roman"/>
              </a:rPr>
              <a:t>be </a:t>
            </a:r>
            <a:r>
              <a:rPr dirty="0" sz="1450" spc="-10">
                <a:latin typeface="Times New Roman"/>
                <a:cs typeface="Times New Roman"/>
              </a:rPr>
              <a:t>ungenerous to enquire too  </a:t>
            </a:r>
            <a:r>
              <a:rPr dirty="0" sz="1450" spc="-20">
                <a:latin typeface="Times New Roman"/>
                <a:cs typeface="Times New Roman"/>
              </a:rPr>
              <a:t>closely.</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That trill </a:t>
            </a:r>
            <a:r>
              <a:rPr dirty="0" sz="1450" spc="-5">
                <a:latin typeface="Times New Roman"/>
                <a:cs typeface="Times New Roman"/>
              </a:rPr>
              <a:t>of </a:t>
            </a:r>
            <a:r>
              <a:rPr dirty="0" sz="1450" spc="-10">
                <a:latin typeface="Times New Roman"/>
                <a:cs typeface="Times New Roman"/>
              </a:rPr>
              <a:t>tiny song with which the eaves-birds </a:t>
            </a:r>
            <a:r>
              <a:rPr dirty="0" sz="1450" spc="-5">
                <a:latin typeface="Times New Roman"/>
                <a:cs typeface="Times New Roman"/>
              </a:rPr>
              <a:t>of </a:t>
            </a:r>
            <a:r>
              <a:rPr dirty="0" sz="1450" spc="-10">
                <a:latin typeface="Times New Roman"/>
                <a:cs typeface="Times New Roman"/>
              </a:rPr>
              <a:t>London welcome the  approach </a:t>
            </a:r>
            <a:r>
              <a:rPr dirty="0" sz="1450" spc="-5">
                <a:latin typeface="Times New Roman"/>
                <a:cs typeface="Times New Roman"/>
              </a:rPr>
              <a:t>of </a:t>
            </a:r>
            <a:r>
              <a:rPr dirty="0" sz="1450" spc="-10">
                <a:latin typeface="Times New Roman"/>
                <a:cs typeface="Times New Roman"/>
              </a:rPr>
              <a:t>day found him limp and rumpled and bloodshot, and with </a:t>
            </a:r>
            <a:r>
              <a:rPr dirty="0" sz="1450" spc="-5">
                <a:latin typeface="Times New Roman"/>
                <a:cs typeface="Times New Roman"/>
              </a:rPr>
              <a:t>a </a:t>
            </a:r>
            <a:r>
              <a:rPr dirty="0" sz="1450" spc="-10">
                <a:latin typeface="Times New Roman"/>
                <a:cs typeface="Times New Roman"/>
              </a:rPr>
              <a:t>mind  still vacant </a:t>
            </a:r>
            <a:r>
              <a:rPr dirty="0" sz="1450" spc="-5">
                <a:latin typeface="Times New Roman"/>
                <a:cs typeface="Times New Roman"/>
              </a:rPr>
              <a:t>of </a:t>
            </a:r>
            <a:r>
              <a:rPr dirty="0" sz="1450" spc="-10">
                <a:latin typeface="Times New Roman"/>
                <a:cs typeface="Times New Roman"/>
              </a:rPr>
              <a:t>resource. He rose and looked forth unrejoicingly </a:t>
            </a:r>
            <a:r>
              <a:rPr dirty="0" sz="1450" spc="-5">
                <a:latin typeface="Times New Roman"/>
                <a:cs typeface="Times New Roman"/>
              </a:rPr>
              <a:t>on </a:t>
            </a:r>
            <a:r>
              <a:rPr dirty="0" sz="1450" spc="-10">
                <a:latin typeface="Times New Roman"/>
                <a:cs typeface="Times New Roman"/>
              </a:rPr>
              <a:t>blinded  windows, an empty street, and the grey daylight dotted with the yellow lamps.  There are mornings when the city seems to awake with </a:t>
            </a:r>
            <a:r>
              <a:rPr dirty="0" sz="1450" spc="-5">
                <a:latin typeface="Times New Roman"/>
                <a:cs typeface="Times New Roman"/>
              </a:rPr>
              <a:t>a </a:t>
            </a:r>
            <a:r>
              <a:rPr dirty="0" sz="1450" spc="-10">
                <a:latin typeface="Times New Roman"/>
                <a:cs typeface="Times New Roman"/>
              </a:rPr>
              <a:t>sick headache; this  was </a:t>
            </a:r>
            <a:r>
              <a:rPr dirty="0" sz="1450" spc="-5">
                <a:latin typeface="Times New Roman"/>
                <a:cs typeface="Times New Roman"/>
              </a:rPr>
              <a:t>one of </a:t>
            </a:r>
            <a:r>
              <a:rPr dirty="0" sz="1450" spc="-10">
                <a:latin typeface="Times New Roman"/>
                <a:cs typeface="Times New Roman"/>
              </a:rPr>
              <a:t>them; and still the twittering reveille </a:t>
            </a:r>
            <a:r>
              <a:rPr dirty="0" sz="1450" spc="-5">
                <a:latin typeface="Times New Roman"/>
                <a:cs typeface="Times New Roman"/>
              </a:rPr>
              <a:t>of </a:t>
            </a:r>
            <a:r>
              <a:rPr dirty="0" sz="1450" spc="-10">
                <a:latin typeface="Times New Roman"/>
                <a:cs typeface="Times New Roman"/>
              </a:rPr>
              <a:t>the sparrows stirred in  </a:t>
            </a:r>
            <a:r>
              <a:rPr dirty="0" sz="1450" spc="-20">
                <a:latin typeface="Times New Roman"/>
                <a:cs typeface="Times New Roman"/>
              </a:rPr>
              <a:t>Gideon’s</a:t>
            </a:r>
            <a:r>
              <a:rPr dirty="0" sz="1450" spc="-10">
                <a:latin typeface="Times New Roman"/>
                <a:cs typeface="Times New Roman"/>
              </a:rPr>
              <a:t> spirit.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‘Day here,’ </a:t>
            </a:r>
            <a:r>
              <a:rPr dirty="0" sz="1450" spc="-5">
                <a:latin typeface="Times New Roman"/>
                <a:cs typeface="Times New Roman"/>
              </a:rPr>
              <a:t>he </a:t>
            </a:r>
            <a:r>
              <a:rPr dirty="0" sz="1450" spc="-10">
                <a:latin typeface="Times New Roman"/>
                <a:cs typeface="Times New Roman"/>
              </a:rPr>
              <a:t>thought, ‘and </a:t>
            </a:r>
            <a:r>
              <a:rPr dirty="0" sz="1450" spc="-5">
                <a:latin typeface="Times New Roman"/>
                <a:cs typeface="Times New Roman"/>
              </a:rPr>
              <a:t>I </a:t>
            </a:r>
            <a:r>
              <a:rPr dirty="0" sz="1450" spc="-10">
                <a:latin typeface="Times New Roman"/>
                <a:cs typeface="Times New Roman"/>
              </a:rPr>
              <a:t>still helpless! This must come to an </a:t>
            </a:r>
            <a:r>
              <a:rPr dirty="0" sz="1450" spc="-5">
                <a:latin typeface="Times New Roman"/>
                <a:cs typeface="Times New Roman"/>
              </a:rPr>
              <a:t>end.’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locked </a:t>
            </a:r>
            <a:r>
              <a:rPr dirty="0" sz="1450" spc="-5">
                <a:latin typeface="Times New Roman"/>
                <a:cs typeface="Times New Roman"/>
              </a:rPr>
              <a:t>up </a:t>
            </a:r>
            <a:r>
              <a:rPr dirty="0" sz="1450" spc="-10">
                <a:latin typeface="Times New Roman"/>
                <a:cs typeface="Times New Roman"/>
              </a:rPr>
              <a:t>the piano, </a:t>
            </a:r>
            <a:r>
              <a:rPr dirty="0" sz="1450" spc="-5">
                <a:latin typeface="Times New Roman"/>
                <a:cs typeface="Times New Roman"/>
              </a:rPr>
              <a:t>put </a:t>
            </a:r>
            <a:r>
              <a:rPr dirty="0" sz="1450" spc="-10">
                <a:latin typeface="Times New Roman"/>
                <a:cs typeface="Times New Roman"/>
              </a:rPr>
              <a:t>the key in his pocket, and set forth in quest </a:t>
            </a:r>
            <a:r>
              <a:rPr dirty="0" sz="1450" spc="-5">
                <a:latin typeface="Times New Roman"/>
                <a:cs typeface="Times New Roman"/>
              </a:rPr>
              <a:t>of  </a:t>
            </a:r>
            <a:r>
              <a:rPr dirty="0" sz="1450" spc="-15">
                <a:latin typeface="Times New Roman"/>
                <a:cs typeface="Times New Roman"/>
              </a:rPr>
              <a:t>coffee.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went, his mind trudged for the hundredth time </a:t>
            </a:r>
            <a:r>
              <a:rPr dirty="0" sz="1450" spc="-5">
                <a:latin typeface="Times New Roman"/>
                <a:cs typeface="Times New Roman"/>
              </a:rPr>
              <a:t>a </a:t>
            </a:r>
            <a:r>
              <a:rPr dirty="0" sz="1450" spc="-10">
                <a:latin typeface="Times New Roman"/>
                <a:cs typeface="Times New Roman"/>
              </a:rPr>
              <a:t>certain mill-road  </a:t>
            </a:r>
            <a:r>
              <a:rPr dirty="0" sz="1450" spc="-5">
                <a:latin typeface="Times New Roman"/>
                <a:cs typeface="Times New Roman"/>
              </a:rPr>
              <a:t>of </a:t>
            </a:r>
            <a:r>
              <a:rPr dirty="0" sz="1450" spc="-10">
                <a:latin typeface="Times New Roman"/>
                <a:cs typeface="Times New Roman"/>
              </a:rPr>
              <a:t>terrors, misgivings, and regrets. </a:t>
            </a:r>
            <a:r>
              <a:rPr dirty="0" sz="1450" spc="-60">
                <a:latin typeface="Times New Roman"/>
                <a:cs typeface="Times New Roman"/>
              </a:rPr>
              <a:t>To </a:t>
            </a:r>
            <a:r>
              <a:rPr dirty="0" sz="1450" spc="-10">
                <a:latin typeface="Times New Roman"/>
                <a:cs typeface="Times New Roman"/>
              </a:rPr>
              <a:t>call in the police, to give </a:t>
            </a:r>
            <a:r>
              <a:rPr dirty="0" sz="1450" spc="-5">
                <a:latin typeface="Times New Roman"/>
                <a:cs typeface="Times New Roman"/>
              </a:rPr>
              <a:t>up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to  cover London with handbills describing John Dickson and Ezra Thomas, to</a:t>
            </a:r>
            <a:r>
              <a:rPr dirty="0" sz="1450" spc="155">
                <a:latin typeface="Times New Roman"/>
                <a:cs typeface="Times New Roman"/>
              </a:rPr>
              <a:t> </a:t>
            </a:r>
            <a:r>
              <a:rPr dirty="0" sz="1450" spc="-10">
                <a:latin typeface="Times New Roman"/>
                <a:cs typeface="Times New Roman"/>
              </a:rPr>
              <a:t>fill</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4212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the papers with paragraphs, Mysterious Occurrence in the </a:t>
            </a:r>
            <a:r>
              <a:rPr dirty="0" sz="1450" spc="-20">
                <a:latin typeface="Times New Roman"/>
                <a:cs typeface="Times New Roman"/>
              </a:rPr>
              <a:t>Temple—Mr  </a:t>
            </a:r>
            <a:r>
              <a:rPr dirty="0" sz="1450" spc="-10">
                <a:latin typeface="Times New Roman"/>
                <a:cs typeface="Times New Roman"/>
              </a:rPr>
              <a:t>Forsyth admitted to bail, this was </a:t>
            </a:r>
            <a:r>
              <a:rPr dirty="0" sz="1450" spc="-5">
                <a:latin typeface="Times New Roman"/>
                <a:cs typeface="Times New Roman"/>
              </a:rPr>
              <a:t>one </a:t>
            </a:r>
            <a:r>
              <a:rPr dirty="0" sz="1450" spc="-10">
                <a:latin typeface="Times New Roman"/>
                <a:cs typeface="Times New Roman"/>
              </a:rPr>
              <a:t>course, an easy course, </a:t>
            </a:r>
            <a:r>
              <a:rPr dirty="0" sz="1450" spc="-5">
                <a:latin typeface="Times New Roman"/>
                <a:cs typeface="Times New Roman"/>
              </a:rPr>
              <a:t>a </a:t>
            </a:r>
            <a:r>
              <a:rPr dirty="0" sz="1450" spc="-10">
                <a:latin typeface="Times New Roman"/>
                <a:cs typeface="Times New Roman"/>
              </a:rPr>
              <a:t>safe course;  </a:t>
            </a:r>
            <a:r>
              <a:rPr dirty="0" sz="1450" spc="-5">
                <a:latin typeface="Times New Roman"/>
                <a:cs typeface="Times New Roman"/>
              </a:rPr>
              <a:t>but not, </a:t>
            </a:r>
            <a:r>
              <a:rPr dirty="0" sz="1450" spc="-10">
                <a:latin typeface="Times New Roman"/>
                <a:cs typeface="Times New Roman"/>
              </a:rPr>
              <a:t>the more </a:t>
            </a:r>
            <a:r>
              <a:rPr dirty="0" sz="1450" spc="-5">
                <a:latin typeface="Times New Roman"/>
                <a:cs typeface="Times New Roman"/>
              </a:rPr>
              <a:t>he </a:t>
            </a:r>
            <a:r>
              <a:rPr dirty="0" sz="1450" spc="-10">
                <a:latin typeface="Times New Roman"/>
                <a:cs typeface="Times New Roman"/>
              </a:rPr>
              <a:t>reflected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not a </a:t>
            </a:r>
            <a:r>
              <a:rPr dirty="0" sz="1450" spc="-10">
                <a:latin typeface="Times New Roman"/>
                <a:cs typeface="Times New Roman"/>
              </a:rPr>
              <a:t>pleasant one. </a:t>
            </a:r>
            <a:r>
              <a:rPr dirty="0" sz="1450" spc="-20">
                <a:latin typeface="Times New Roman"/>
                <a:cs typeface="Times New Roman"/>
              </a:rPr>
              <a:t>For, </a:t>
            </a:r>
            <a:r>
              <a:rPr dirty="0" sz="1450" spc="-10">
                <a:latin typeface="Times New Roman"/>
                <a:cs typeface="Times New Roman"/>
              </a:rPr>
              <a:t>was it </a:t>
            </a:r>
            <a:r>
              <a:rPr dirty="0" sz="1450" spc="-5">
                <a:latin typeface="Times New Roman"/>
                <a:cs typeface="Times New Roman"/>
              </a:rPr>
              <a:t>not </a:t>
            </a:r>
            <a:r>
              <a:rPr dirty="0" sz="1450" spc="-10">
                <a:latin typeface="Times New Roman"/>
                <a:cs typeface="Times New Roman"/>
              </a:rPr>
              <a:t>to  publish abroad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singular facts about himself? A child </a:t>
            </a:r>
            <a:r>
              <a:rPr dirty="0" sz="1450" spc="-5">
                <a:latin typeface="Times New Roman"/>
                <a:cs typeface="Times New Roman"/>
              </a:rPr>
              <a:t>ought </a:t>
            </a:r>
            <a:r>
              <a:rPr dirty="0" sz="1450" spc="-10">
                <a:latin typeface="Times New Roman"/>
                <a:cs typeface="Times New Roman"/>
              </a:rPr>
              <a:t>to  have seen through the story </a:t>
            </a:r>
            <a:r>
              <a:rPr dirty="0" sz="1450" spc="-5">
                <a:latin typeface="Times New Roman"/>
                <a:cs typeface="Times New Roman"/>
              </a:rPr>
              <a:t>of </a:t>
            </a:r>
            <a:r>
              <a:rPr dirty="0" sz="1450" spc="-10">
                <a:latin typeface="Times New Roman"/>
                <a:cs typeface="Times New Roman"/>
              </a:rPr>
              <a:t>these adventurers, and </a:t>
            </a:r>
            <a:r>
              <a:rPr dirty="0" sz="1450" spc="-5">
                <a:latin typeface="Times New Roman"/>
                <a:cs typeface="Times New Roman"/>
              </a:rPr>
              <a:t>he </a:t>
            </a:r>
            <a:r>
              <a:rPr dirty="0" sz="1450" spc="-10">
                <a:latin typeface="Times New Roman"/>
                <a:cs typeface="Times New Roman"/>
              </a:rPr>
              <a:t>had gaped and  swallowed it. A barrister </a:t>
            </a:r>
            <a:r>
              <a:rPr dirty="0" sz="1450" spc="-5">
                <a:latin typeface="Times New Roman"/>
                <a:cs typeface="Times New Roman"/>
              </a:rPr>
              <a:t>of </a:t>
            </a:r>
            <a:r>
              <a:rPr dirty="0" sz="1450" spc="-10">
                <a:latin typeface="Times New Roman"/>
                <a:cs typeface="Times New Roman"/>
              </a:rPr>
              <a:t>the least self-respect should have refused to listen  to clients who came before him in </a:t>
            </a:r>
            <a:r>
              <a:rPr dirty="0" sz="1450" spc="-5">
                <a:latin typeface="Times New Roman"/>
                <a:cs typeface="Times New Roman"/>
              </a:rPr>
              <a:t>a </a:t>
            </a:r>
            <a:r>
              <a:rPr dirty="0" sz="1450" spc="-10">
                <a:latin typeface="Times New Roman"/>
                <a:cs typeface="Times New Roman"/>
              </a:rPr>
              <a:t>manner so </a:t>
            </a:r>
            <a:r>
              <a:rPr dirty="0" sz="1450" spc="-15">
                <a:latin typeface="Times New Roman"/>
                <a:cs typeface="Times New Roman"/>
              </a:rPr>
              <a:t>irregular,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listened.  And O, if </a:t>
            </a:r>
            <a:r>
              <a:rPr dirty="0" sz="1450" spc="-5">
                <a:latin typeface="Times New Roman"/>
                <a:cs typeface="Times New Roman"/>
              </a:rPr>
              <a:t>he </a:t>
            </a:r>
            <a:r>
              <a:rPr dirty="0" sz="1450" spc="-10">
                <a:latin typeface="Times New Roman"/>
                <a:cs typeface="Times New Roman"/>
              </a:rPr>
              <a:t>had only listened;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gone upon </a:t>
            </a:r>
            <a:r>
              <a:rPr dirty="0" sz="1450" spc="-10">
                <a:latin typeface="Times New Roman"/>
                <a:cs typeface="Times New Roman"/>
              </a:rPr>
              <a:t>their errand—he, </a:t>
            </a:r>
            <a:r>
              <a:rPr dirty="0" sz="1450" spc="-5">
                <a:latin typeface="Times New Roman"/>
                <a:cs typeface="Times New Roman"/>
              </a:rPr>
              <a:t>a  </a:t>
            </a:r>
            <a:r>
              <a:rPr dirty="0" sz="1450" spc="-15">
                <a:latin typeface="Times New Roman"/>
                <a:cs typeface="Times New Roman"/>
              </a:rPr>
              <a:t>barrister, </a:t>
            </a:r>
            <a:r>
              <a:rPr dirty="0" sz="1450" spc="-10">
                <a:latin typeface="Times New Roman"/>
                <a:cs typeface="Times New Roman"/>
              </a:rPr>
              <a:t>uninstructed even </a:t>
            </a:r>
            <a:r>
              <a:rPr dirty="0" sz="1450" spc="-5">
                <a:latin typeface="Times New Roman"/>
                <a:cs typeface="Times New Roman"/>
              </a:rPr>
              <a:t>by </a:t>
            </a:r>
            <a:r>
              <a:rPr dirty="0" sz="1450" spc="-10">
                <a:latin typeface="Times New Roman"/>
                <a:cs typeface="Times New Roman"/>
              </a:rPr>
              <a:t>the shadow </a:t>
            </a:r>
            <a:r>
              <a:rPr dirty="0" sz="1450" spc="-5">
                <a:latin typeface="Times New Roman"/>
                <a:cs typeface="Times New Roman"/>
              </a:rPr>
              <a:t>of a </a:t>
            </a:r>
            <a:r>
              <a:rPr dirty="0" sz="1450" spc="-10">
                <a:latin typeface="Times New Roman"/>
                <a:cs typeface="Times New Roman"/>
              </a:rPr>
              <a:t>solicitor—upon an errand fit  only for </a:t>
            </a:r>
            <a:r>
              <a:rPr dirty="0" sz="1450" spc="-5">
                <a:latin typeface="Times New Roman"/>
                <a:cs typeface="Times New Roman"/>
              </a:rPr>
              <a:t>a </a:t>
            </a:r>
            <a:r>
              <a:rPr dirty="0" sz="1450" spc="-10">
                <a:latin typeface="Times New Roman"/>
                <a:cs typeface="Times New Roman"/>
              </a:rPr>
              <a:t>private detective; and alas!—and for the hundredth time the blood  </a:t>
            </a:r>
            <a:r>
              <a:rPr dirty="0" sz="1450" spc="-15">
                <a:latin typeface="Times New Roman"/>
                <a:cs typeface="Times New Roman"/>
              </a:rPr>
              <a:t>surged </a:t>
            </a:r>
            <a:r>
              <a:rPr dirty="0" sz="1450" spc="-10">
                <a:latin typeface="Times New Roman"/>
                <a:cs typeface="Times New Roman"/>
              </a:rPr>
              <a:t>to his brow—he had taken their money! ‘No,’ said he, ‘the thing is as  plain as St </a:t>
            </a:r>
            <a:r>
              <a:rPr dirty="0" sz="1450" spc="-20">
                <a:latin typeface="Times New Roman"/>
                <a:cs typeface="Times New Roman"/>
              </a:rPr>
              <a:t>Paul’s.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dishonoured! </a:t>
            </a:r>
            <a:r>
              <a:rPr dirty="0" sz="1450" spc="-5">
                <a:latin typeface="Times New Roman"/>
                <a:cs typeface="Times New Roman"/>
              </a:rPr>
              <a:t>I </a:t>
            </a:r>
            <a:r>
              <a:rPr dirty="0" sz="1450" spc="-10">
                <a:latin typeface="Times New Roman"/>
                <a:cs typeface="Times New Roman"/>
              </a:rPr>
              <a:t>have smashed my career for </a:t>
            </a:r>
            <a:r>
              <a:rPr dirty="0" sz="1450" spc="-5">
                <a:latin typeface="Times New Roman"/>
                <a:cs typeface="Times New Roman"/>
              </a:rPr>
              <a:t>a </a:t>
            </a:r>
            <a:r>
              <a:rPr dirty="0" sz="1450" spc="-10">
                <a:latin typeface="Times New Roman"/>
                <a:cs typeface="Times New Roman"/>
              </a:rPr>
              <a:t>five-  </a:t>
            </a:r>
            <a:r>
              <a:rPr dirty="0" sz="1450" spc="-5">
                <a:latin typeface="Times New Roman"/>
                <a:cs typeface="Times New Roman"/>
              </a:rPr>
              <a:t>pound</a:t>
            </a:r>
            <a:r>
              <a:rPr dirty="0" sz="1450" spc="-10">
                <a:latin typeface="Times New Roman"/>
                <a:cs typeface="Times New Roman"/>
              </a:rPr>
              <a:t> note.’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Between the possibility </a:t>
            </a:r>
            <a:r>
              <a:rPr dirty="0" sz="1450" spc="-5">
                <a:latin typeface="Times New Roman"/>
                <a:cs typeface="Times New Roman"/>
              </a:rPr>
              <a:t>of </a:t>
            </a:r>
            <a:r>
              <a:rPr dirty="0" sz="1450" spc="-10">
                <a:latin typeface="Times New Roman"/>
                <a:cs typeface="Times New Roman"/>
              </a:rPr>
              <a:t>being hanged in all innocence, and the certainty  </a:t>
            </a:r>
            <a:r>
              <a:rPr dirty="0" sz="1450" spc="-5">
                <a:latin typeface="Times New Roman"/>
                <a:cs typeface="Times New Roman"/>
              </a:rPr>
              <a:t>of a </a:t>
            </a:r>
            <a:r>
              <a:rPr dirty="0" sz="1450" spc="-10">
                <a:latin typeface="Times New Roman"/>
                <a:cs typeface="Times New Roman"/>
              </a:rPr>
              <a:t>public and merited disgrace, </a:t>
            </a:r>
            <a:r>
              <a:rPr dirty="0" sz="1450" spc="-5">
                <a:latin typeface="Times New Roman"/>
                <a:cs typeface="Times New Roman"/>
              </a:rPr>
              <a:t>no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spirit could long hesitate.  After three </a:t>
            </a:r>
            <a:r>
              <a:rPr dirty="0" sz="1450" spc="-5">
                <a:latin typeface="Times New Roman"/>
                <a:cs typeface="Times New Roman"/>
              </a:rPr>
              <a:t>gulps of </a:t>
            </a:r>
            <a:r>
              <a:rPr dirty="0" sz="1450" spc="-10">
                <a:latin typeface="Times New Roman"/>
                <a:cs typeface="Times New Roman"/>
              </a:rPr>
              <a:t>that </a:t>
            </a:r>
            <a:r>
              <a:rPr dirty="0" sz="1450" spc="-5">
                <a:latin typeface="Times New Roman"/>
                <a:cs typeface="Times New Roman"/>
              </a:rPr>
              <a:t>hot, </a:t>
            </a:r>
            <a:r>
              <a:rPr dirty="0" sz="1450" spc="-25">
                <a:latin typeface="Times New Roman"/>
                <a:cs typeface="Times New Roman"/>
              </a:rPr>
              <a:t>snuffy, </a:t>
            </a:r>
            <a:r>
              <a:rPr dirty="0" sz="1450" spc="-10">
                <a:latin typeface="Times New Roman"/>
                <a:cs typeface="Times New Roman"/>
              </a:rPr>
              <a:t>and muddy beverage, that passes </a:t>
            </a:r>
            <a:r>
              <a:rPr dirty="0" sz="1450" spc="-5">
                <a:latin typeface="Times New Roman"/>
                <a:cs typeface="Times New Roman"/>
              </a:rPr>
              <a:t>on </a:t>
            </a:r>
            <a:r>
              <a:rPr dirty="0" sz="1450" spc="-10">
                <a:latin typeface="Times New Roman"/>
                <a:cs typeface="Times New Roman"/>
              </a:rPr>
              <a:t>the  streets </a:t>
            </a:r>
            <a:r>
              <a:rPr dirty="0" sz="1450" spc="-5">
                <a:latin typeface="Times New Roman"/>
                <a:cs typeface="Times New Roman"/>
              </a:rPr>
              <a:t>of </a:t>
            </a:r>
            <a:r>
              <a:rPr dirty="0" sz="1450" spc="-10">
                <a:latin typeface="Times New Roman"/>
                <a:cs typeface="Times New Roman"/>
              </a:rPr>
              <a:t>London for </a:t>
            </a:r>
            <a:r>
              <a:rPr dirty="0" sz="1450" spc="-5">
                <a:latin typeface="Times New Roman"/>
                <a:cs typeface="Times New Roman"/>
              </a:rPr>
              <a:t>a </a:t>
            </a:r>
            <a:r>
              <a:rPr dirty="0" sz="1450" spc="-10">
                <a:latin typeface="Times New Roman"/>
                <a:cs typeface="Times New Roman"/>
              </a:rPr>
              <a:t>decoction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coffee </a:t>
            </a:r>
            <a:r>
              <a:rPr dirty="0" sz="1450" spc="-25">
                <a:latin typeface="Times New Roman"/>
                <a:cs typeface="Times New Roman"/>
              </a:rPr>
              <a:t>berry, </a:t>
            </a:r>
            <a:r>
              <a:rPr dirty="0" sz="1450" spc="-20">
                <a:latin typeface="Times New Roman"/>
                <a:cs typeface="Times New Roman"/>
              </a:rPr>
              <a:t>Gideon’s </a:t>
            </a:r>
            <a:r>
              <a:rPr dirty="0" sz="1450" spc="-10">
                <a:latin typeface="Times New Roman"/>
                <a:cs typeface="Times New Roman"/>
              </a:rPr>
              <a:t>mind was made  </a:t>
            </a:r>
            <a:r>
              <a:rPr dirty="0" sz="1450" spc="-5">
                <a:latin typeface="Times New Roman"/>
                <a:cs typeface="Times New Roman"/>
              </a:rPr>
              <a:t>up. </a:t>
            </a:r>
            <a:r>
              <a:rPr dirty="0" sz="1450" spc="-10">
                <a:latin typeface="Times New Roman"/>
                <a:cs typeface="Times New Roman"/>
              </a:rPr>
              <a:t>He would </a:t>
            </a:r>
            <a:r>
              <a:rPr dirty="0" sz="1450" spc="-5">
                <a:latin typeface="Times New Roman"/>
                <a:cs typeface="Times New Roman"/>
              </a:rPr>
              <a:t>do </a:t>
            </a:r>
            <a:r>
              <a:rPr dirty="0" sz="1450" spc="-10">
                <a:latin typeface="Times New Roman"/>
                <a:cs typeface="Times New Roman"/>
              </a:rPr>
              <a:t>without the police. He must face the other side </a:t>
            </a:r>
            <a:r>
              <a:rPr dirty="0" sz="1450" spc="-5">
                <a:latin typeface="Times New Roman"/>
                <a:cs typeface="Times New Roman"/>
              </a:rPr>
              <a:t>of </a:t>
            </a:r>
            <a:r>
              <a:rPr dirty="0" sz="1450" spc="-10">
                <a:latin typeface="Times New Roman"/>
                <a:cs typeface="Times New Roman"/>
              </a:rPr>
              <a:t>the  dilemma, and </a:t>
            </a:r>
            <a:r>
              <a:rPr dirty="0" sz="1450" spc="-5">
                <a:latin typeface="Times New Roman"/>
                <a:cs typeface="Times New Roman"/>
              </a:rPr>
              <a:t>be </a:t>
            </a:r>
            <a:r>
              <a:rPr dirty="0" sz="1450" spc="-10">
                <a:latin typeface="Times New Roman"/>
                <a:cs typeface="Times New Roman"/>
              </a:rPr>
              <a:t>Robert Skill in earnest. What would Robert Skill have done?  How does </a:t>
            </a:r>
            <a:r>
              <a:rPr dirty="0" sz="1450" spc="-5">
                <a:latin typeface="Times New Roman"/>
                <a:cs typeface="Times New Roman"/>
              </a:rPr>
              <a:t>a </a:t>
            </a:r>
            <a:r>
              <a:rPr dirty="0" sz="1450" spc="-10">
                <a:latin typeface="Times New Roman"/>
                <a:cs typeface="Times New Roman"/>
              </a:rPr>
              <a:t>gentleman dispose </a:t>
            </a:r>
            <a:r>
              <a:rPr dirty="0" sz="1450" spc="-5">
                <a:latin typeface="Times New Roman"/>
                <a:cs typeface="Times New Roman"/>
              </a:rPr>
              <a:t>of a </a:t>
            </a:r>
            <a:r>
              <a:rPr dirty="0" sz="1450" spc="-10">
                <a:latin typeface="Times New Roman"/>
                <a:cs typeface="Times New Roman"/>
              </a:rPr>
              <a:t>dead </a:t>
            </a:r>
            <a:r>
              <a:rPr dirty="0" sz="1450" spc="-25">
                <a:latin typeface="Times New Roman"/>
                <a:cs typeface="Times New Roman"/>
              </a:rPr>
              <a:t>body, </a:t>
            </a:r>
            <a:r>
              <a:rPr dirty="0" sz="1450" spc="-10">
                <a:latin typeface="Times New Roman"/>
                <a:cs typeface="Times New Roman"/>
              </a:rPr>
              <a:t>honestly come </a:t>
            </a:r>
            <a:r>
              <a:rPr dirty="0" sz="1450" spc="-5">
                <a:latin typeface="Times New Roman"/>
                <a:cs typeface="Times New Roman"/>
              </a:rPr>
              <a:t>by? </a:t>
            </a:r>
            <a:r>
              <a:rPr dirty="0" sz="1450" spc="-10">
                <a:latin typeface="Times New Roman"/>
                <a:cs typeface="Times New Roman"/>
              </a:rPr>
              <a:t>He  remembered the inimitable story </a:t>
            </a:r>
            <a:r>
              <a:rPr dirty="0" sz="1450" spc="-5">
                <a:latin typeface="Times New Roman"/>
                <a:cs typeface="Times New Roman"/>
              </a:rPr>
              <a:t>of </a:t>
            </a:r>
            <a:r>
              <a:rPr dirty="0" sz="1450" spc="-10">
                <a:latin typeface="Times New Roman"/>
                <a:cs typeface="Times New Roman"/>
              </a:rPr>
              <a:t>the hunchback; reviewed its course, and  dismissed it for </a:t>
            </a:r>
            <a:r>
              <a:rPr dirty="0" sz="1450" spc="-5">
                <a:latin typeface="Times New Roman"/>
                <a:cs typeface="Times New Roman"/>
              </a:rPr>
              <a:t>a </a:t>
            </a:r>
            <a:r>
              <a:rPr dirty="0" sz="1450" spc="-10">
                <a:latin typeface="Times New Roman"/>
                <a:cs typeface="Times New Roman"/>
              </a:rPr>
              <a:t>worthless guide. It was impossible to prop </a:t>
            </a:r>
            <a:r>
              <a:rPr dirty="0" sz="1450" spc="-5">
                <a:latin typeface="Times New Roman"/>
                <a:cs typeface="Times New Roman"/>
              </a:rPr>
              <a:t>a </a:t>
            </a:r>
            <a:r>
              <a:rPr dirty="0" sz="1450" spc="-10">
                <a:latin typeface="Times New Roman"/>
                <a:cs typeface="Times New Roman"/>
              </a:rPr>
              <a:t>corpse </a:t>
            </a:r>
            <a:r>
              <a:rPr dirty="0" sz="1450" spc="-5">
                <a:latin typeface="Times New Roman"/>
                <a:cs typeface="Times New Roman"/>
              </a:rPr>
              <a:t>on </a:t>
            </a:r>
            <a:r>
              <a:rPr dirty="0" sz="1450" spc="-10">
                <a:latin typeface="Times New Roman"/>
                <a:cs typeface="Times New Roman"/>
              </a:rPr>
              <a:t>the  corner </a:t>
            </a:r>
            <a:r>
              <a:rPr dirty="0" sz="1450" spc="-5">
                <a:latin typeface="Times New Roman"/>
                <a:cs typeface="Times New Roman"/>
              </a:rPr>
              <a:t>of </a:t>
            </a:r>
            <a:r>
              <a:rPr dirty="0" sz="1450" spc="-20">
                <a:latin typeface="Times New Roman"/>
                <a:cs typeface="Times New Roman"/>
              </a:rPr>
              <a:t>Tottenham</a:t>
            </a:r>
            <a:r>
              <a:rPr dirty="0" sz="1450" spc="320">
                <a:latin typeface="Times New Roman"/>
                <a:cs typeface="Times New Roman"/>
              </a:rPr>
              <a:t> </a:t>
            </a:r>
            <a:r>
              <a:rPr dirty="0" sz="1450" spc="-10">
                <a:latin typeface="Times New Roman"/>
                <a:cs typeface="Times New Roman"/>
              </a:rPr>
              <a:t>Court Road without arousing fatal curiosity in the  bosoms </a:t>
            </a:r>
            <a:r>
              <a:rPr dirty="0" sz="1450" spc="-5">
                <a:latin typeface="Times New Roman"/>
                <a:cs typeface="Times New Roman"/>
              </a:rPr>
              <a:t>of </a:t>
            </a:r>
            <a:r>
              <a:rPr dirty="0" sz="1450" spc="-10">
                <a:latin typeface="Times New Roman"/>
                <a:cs typeface="Times New Roman"/>
              </a:rPr>
              <a:t>the passers-by; as for lowering it down </a:t>
            </a:r>
            <a:r>
              <a:rPr dirty="0" sz="1450" spc="-5">
                <a:latin typeface="Times New Roman"/>
                <a:cs typeface="Times New Roman"/>
              </a:rPr>
              <a:t>a </a:t>
            </a:r>
            <a:r>
              <a:rPr dirty="0" sz="1450" spc="-10">
                <a:latin typeface="Times New Roman"/>
                <a:cs typeface="Times New Roman"/>
              </a:rPr>
              <a:t>London </a:t>
            </a:r>
            <a:r>
              <a:rPr dirty="0" sz="1450" spc="-20">
                <a:latin typeface="Times New Roman"/>
                <a:cs typeface="Times New Roman"/>
              </a:rPr>
              <a:t>chimney, </a:t>
            </a:r>
            <a:r>
              <a:rPr dirty="0" sz="1450" spc="-10">
                <a:latin typeface="Times New Roman"/>
                <a:cs typeface="Times New Roman"/>
              </a:rPr>
              <a:t>the  physical obstacles were insurmountable. </a:t>
            </a:r>
            <a:r>
              <a:rPr dirty="0" sz="1450" spc="-60">
                <a:latin typeface="Times New Roman"/>
                <a:cs typeface="Times New Roman"/>
              </a:rPr>
              <a:t>To </a:t>
            </a:r>
            <a:r>
              <a:rPr dirty="0" sz="1450" spc="-10">
                <a:latin typeface="Times New Roman"/>
                <a:cs typeface="Times New Roman"/>
              </a:rPr>
              <a:t>get it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a </a:t>
            </a:r>
            <a:r>
              <a:rPr dirty="0" sz="1450" spc="-10">
                <a:latin typeface="Times New Roman"/>
                <a:cs typeface="Times New Roman"/>
              </a:rPr>
              <a:t>train and drop it  </a:t>
            </a:r>
            <a:r>
              <a:rPr dirty="0" sz="1450" spc="-5">
                <a:latin typeface="Times New Roman"/>
                <a:cs typeface="Times New Roman"/>
              </a:rPr>
              <a:t>out, or 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an omnibus and drop it </a:t>
            </a:r>
            <a:r>
              <a:rPr dirty="0" sz="1450" spc="-15">
                <a:latin typeface="Times New Roman"/>
                <a:cs typeface="Times New Roman"/>
              </a:rPr>
              <a:t>off, </a:t>
            </a:r>
            <a:r>
              <a:rPr dirty="0" sz="1450" spc="-10">
                <a:latin typeface="Times New Roman"/>
                <a:cs typeface="Times New Roman"/>
              </a:rPr>
              <a:t>were equally </a:t>
            </a:r>
            <a:r>
              <a:rPr dirty="0" sz="1450" spc="-5">
                <a:latin typeface="Times New Roman"/>
                <a:cs typeface="Times New Roman"/>
              </a:rPr>
              <a:t>out of </a:t>
            </a:r>
            <a:r>
              <a:rPr dirty="0" sz="1450" spc="-10">
                <a:latin typeface="Times New Roman"/>
                <a:cs typeface="Times New Roman"/>
              </a:rPr>
              <a:t>the  question. </a:t>
            </a:r>
            <a:r>
              <a:rPr dirty="0" sz="1450" spc="-60">
                <a:latin typeface="Times New Roman"/>
                <a:cs typeface="Times New Roman"/>
              </a:rPr>
              <a:t>To </a:t>
            </a:r>
            <a:r>
              <a:rPr dirty="0" sz="1450" spc="-10">
                <a:latin typeface="Times New Roman"/>
                <a:cs typeface="Times New Roman"/>
              </a:rPr>
              <a:t>get it </a:t>
            </a:r>
            <a:r>
              <a:rPr dirty="0" sz="1450" spc="-5">
                <a:latin typeface="Times New Roman"/>
                <a:cs typeface="Times New Roman"/>
              </a:rPr>
              <a:t>on a </a:t>
            </a:r>
            <a:r>
              <a:rPr dirty="0" sz="1450" spc="-10">
                <a:latin typeface="Times New Roman"/>
                <a:cs typeface="Times New Roman"/>
              </a:rPr>
              <a:t>yacht and drop it overboard, was more conceivable;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moderate means it seemed extravagant. The hire </a:t>
            </a:r>
            <a:r>
              <a:rPr dirty="0" sz="1450" spc="-5">
                <a:latin typeface="Times New Roman"/>
                <a:cs typeface="Times New Roman"/>
              </a:rPr>
              <a:t>of </a:t>
            </a:r>
            <a:r>
              <a:rPr dirty="0" sz="1450" spc="-10">
                <a:latin typeface="Times New Roman"/>
                <a:cs typeface="Times New Roman"/>
              </a:rPr>
              <a:t>the yacht  was in itself </a:t>
            </a:r>
            <a:r>
              <a:rPr dirty="0" sz="1450" spc="-5">
                <a:latin typeface="Times New Roman"/>
                <a:cs typeface="Times New Roman"/>
              </a:rPr>
              <a:t>a </a:t>
            </a:r>
            <a:r>
              <a:rPr dirty="0" sz="1450" spc="-10">
                <a:latin typeface="Times New Roman"/>
                <a:cs typeface="Times New Roman"/>
              </a:rPr>
              <a:t>consideration; the subsequent support </a:t>
            </a:r>
            <a:r>
              <a:rPr dirty="0" sz="1450" spc="-5">
                <a:latin typeface="Times New Roman"/>
                <a:cs typeface="Times New Roman"/>
              </a:rPr>
              <a:t>of </a:t>
            </a:r>
            <a:r>
              <a:rPr dirty="0" sz="1450" spc="-10">
                <a:latin typeface="Times New Roman"/>
                <a:cs typeface="Times New Roman"/>
              </a:rPr>
              <a:t>the whole crew (which  seemed </a:t>
            </a:r>
            <a:r>
              <a:rPr dirty="0" sz="1450" spc="-5">
                <a:latin typeface="Times New Roman"/>
                <a:cs typeface="Times New Roman"/>
              </a:rPr>
              <a:t>a </a:t>
            </a:r>
            <a:r>
              <a:rPr dirty="0" sz="1450" spc="-10">
                <a:latin typeface="Times New Roman"/>
                <a:cs typeface="Times New Roman"/>
              </a:rPr>
              <a:t>necessary consequence) was simply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thought of. </a:t>
            </a:r>
            <a:r>
              <a:rPr dirty="0" sz="1450" spc="-10">
                <a:latin typeface="Times New Roman"/>
                <a:cs typeface="Times New Roman"/>
              </a:rPr>
              <a:t>His uncle  and the houseboat here occurred in very luminous colours to his mind. A  musical composer </a:t>
            </a:r>
            <a:r>
              <a:rPr dirty="0" sz="1450" spc="-30">
                <a:latin typeface="Times New Roman"/>
                <a:cs typeface="Times New Roman"/>
              </a:rPr>
              <a:t>(say, </a:t>
            </a:r>
            <a:r>
              <a:rPr dirty="0" sz="1450" spc="-5">
                <a:latin typeface="Times New Roman"/>
                <a:cs typeface="Times New Roman"/>
              </a:rPr>
              <a:t>of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Jimson) might very well </a:t>
            </a:r>
            <a:r>
              <a:rPr dirty="0" sz="1450" spc="-20">
                <a:latin typeface="Times New Roman"/>
                <a:cs typeface="Times New Roman"/>
              </a:rPr>
              <a:t>suffer, </a:t>
            </a:r>
            <a:r>
              <a:rPr dirty="0" sz="1450" spc="-10">
                <a:latin typeface="Times New Roman"/>
                <a:cs typeface="Times New Roman"/>
              </a:rPr>
              <a:t>like  </a:t>
            </a:r>
            <a:r>
              <a:rPr dirty="0" sz="1450" spc="-20">
                <a:latin typeface="Times New Roman"/>
                <a:cs typeface="Times New Roman"/>
              </a:rPr>
              <a:t>Hogarth’s </a:t>
            </a:r>
            <a:r>
              <a:rPr dirty="0" sz="1450" spc="-10">
                <a:latin typeface="Times New Roman"/>
                <a:cs typeface="Times New Roman"/>
              </a:rPr>
              <a:t>musician before him, from the disturbances </a:t>
            </a:r>
            <a:r>
              <a:rPr dirty="0" sz="1450" spc="-5">
                <a:latin typeface="Times New Roman"/>
                <a:cs typeface="Times New Roman"/>
              </a:rPr>
              <a:t>of </a:t>
            </a:r>
            <a:r>
              <a:rPr dirty="0" sz="1450" spc="-10">
                <a:latin typeface="Times New Roman"/>
                <a:cs typeface="Times New Roman"/>
              </a:rPr>
              <a:t>London. He might  very well </a:t>
            </a:r>
            <a:r>
              <a:rPr dirty="0" sz="1450" spc="-5">
                <a:latin typeface="Times New Roman"/>
                <a:cs typeface="Times New Roman"/>
              </a:rPr>
              <a:t>be </a:t>
            </a:r>
            <a:r>
              <a:rPr dirty="0" sz="1450" spc="-10">
                <a:latin typeface="Times New Roman"/>
                <a:cs typeface="Times New Roman"/>
              </a:rPr>
              <a:t>pressed for time to finish an opera—say the comic opera Orange  Pekoe—Orange Pekoe, music </a:t>
            </a:r>
            <a:r>
              <a:rPr dirty="0" sz="1450" spc="-5">
                <a:latin typeface="Times New Roman"/>
                <a:cs typeface="Times New Roman"/>
              </a:rPr>
              <a:t>by </a:t>
            </a:r>
            <a:r>
              <a:rPr dirty="0" sz="1450" spc="-10">
                <a:latin typeface="Times New Roman"/>
                <a:cs typeface="Times New Roman"/>
              </a:rPr>
              <a:t>Jimson—‘this </a:t>
            </a:r>
            <a:r>
              <a:rPr dirty="0" sz="1450" spc="-5">
                <a:latin typeface="Times New Roman"/>
                <a:cs typeface="Times New Roman"/>
              </a:rPr>
              <a:t>young </a:t>
            </a:r>
            <a:r>
              <a:rPr dirty="0" sz="1450" spc="-10">
                <a:latin typeface="Times New Roman"/>
                <a:cs typeface="Times New Roman"/>
              </a:rPr>
              <a:t>maestro, </a:t>
            </a:r>
            <a:r>
              <a:rPr dirty="0" sz="1450" spc="-5">
                <a:latin typeface="Times New Roman"/>
                <a:cs typeface="Times New Roman"/>
              </a:rPr>
              <a:t>one of </a:t>
            </a:r>
            <a:r>
              <a:rPr dirty="0" sz="1450" spc="-10">
                <a:latin typeface="Times New Roman"/>
                <a:cs typeface="Times New Roman"/>
              </a:rPr>
              <a:t>the  most promising </a:t>
            </a:r>
            <a:r>
              <a:rPr dirty="0" sz="1450" spc="-5">
                <a:latin typeface="Times New Roman"/>
                <a:cs typeface="Times New Roman"/>
              </a:rPr>
              <a:t>of our </a:t>
            </a:r>
            <a:r>
              <a:rPr dirty="0" sz="1450" spc="-10">
                <a:latin typeface="Times New Roman"/>
                <a:cs typeface="Times New Roman"/>
              </a:rPr>
              <a:t>recent English school’—vigorous entrance </a:t>
            </a:r>
            <a:r>
              <a:rPr dirty="0" sz="1450" spc="-5">
                <a:latin typeface="Times New Roman"/>
                <a:cs typeface="Times New Roman"/>
              </a:rPr>
              <a:t>of </a:t>
            </a:r>
            <a:r>
              <a:rPr dirty="0" sz="1450" spc="-10">
                <a:latin typeface="Times New Roman"/>
                <a:cs typeface="Times New Roman"/>
              </a:rPr>
              <a:t>the  drums, etc.—the whole character </a:t>
            </a:r>
            <a:r>
              <a:rPr dirty="0" sz="1450" spc="-5">
                <a:latin typeface="Times New Roman"/>
                <a:cs typeface="Times New Roman"/>
              </a:rPr>
              <a:t>of </a:t>
            </a:r>
            <a:r>
              <a:rPr dirty="0" sz="1450" spc="-10">
                <a:latin typeface="Times New Roman"/>
                <a:cs typeface="Times New Roman"/>
              </a:rPr>
              <a:t>Jimson and his music arose in bulk before  the mind </a:t>
            </a:r>
            <a:r>
              <a:rPr dirty="0" sz="1450" spc="-5">
                <a:latin typeface="Times New Roman"/>
                <a:cs typeface="Times New Roman"/>
              </a:rPr>
              <a:t>of </a:t>
            </a:r>
            <a:r>
              <a:rPr dirty="0" sz="1450" spc="-10">
                <a:latin typeface="Times New Roman"/>
                <a:cs typeface="Times New Roman"/>
              </a:rPr>
              <a:t>Gideon. What more likely than </a:t>
            </a:r>
            <a:r>
              <a:rPr dirty="0" sz="1450" spc="-20">
                <a:latin typeface="Times New Roman"/>
                <a:cs typeface="Times New Roman"/>
              </a:rPr>
              <a:t>Jimson’s </a:t>
            </a:r>
            <a:r>
              <a:rPr dirty="0" sz="1450" spc="-10">
                <a:latin typeface="Times New Roman"/>
                <a:cs typeface="Times New Roman"/>
              </a:rPr>
              <a:t>arrival with </a:t>
            </a:r>
            <a:r>
              <a:rPr dirty="0" sz="1450" spc="-5">
                <a:latin typeface="Times New Roman"/>
                <a:cs typeface="Times New Roman"/>
              </a:rPr>
              <a:t>a </a:t>
            </a:r>
            <a:r>
              <a:rPr dirty="0" sz="1450" spc="-10">
                <a:latin typeface="Times New Roman"/>
                <a:cs typeface="Times New Roman"/>
              </a:rPr>
              <a:t>grand piano  </a:t>
            </a:r>
            <a:r>
              <a:rPr dirty="0" sz="1450" spc="-30">
                <a:latin typeface="Times New Roman"/>
                <a:cs typeface="Times New Roman"/>
              </a:rPr>
              <a:t>(say, </a:t>
            </a:r>
            <a:r>
              <a:rPr dirty="0" sz="1450" spc="-10">
                <a:latin typeface="Times New Roman"/>
                <a:cs typeface="Times New Roman"/>
              </a:rPr>
              <a:t>at Padwick), and his residence in </a:t>
            </a:r>
            <a:r>
              <a:rPr dirty="0" sz="1450" spc="-5">
                <a:latin typeface="Times New Roman"/>
                <a:cs typeface="Times New Roman"/>
              </a:rPr>
              <a:t>a </a:t>
            </a:r>
            <a:r>
              <a:rPr dirty="0" sz="1450" spc="-10">
                <a:latin typeface="Times New Roman"/>
                <a:cs typeface="Times New Roman"/>
              </a:rPr>
              <a:t>houseboat alone with the unfinished  score </a:t>
            </a:r>
            <a:r>
              <a:rPr dirty="0" sz="1450" spc="-5">
                <a:latin typeface="Times New Roman"/>
                <a:cs typeface="Times New Roman"/>
              </a:rPr>
              <a:t>of </a:t>
            </a:r>
            <a:r>
              <a:rPr dirty="0" sz="1450" spc="-10">
                <a:latin typeface="Times New Roman"/>
                <a:cs typeface="Times New Roman"/>
              </a:rPr>
              <a:t>Orange Pekoe? His subsequent disappearance, leaving nothing behind  </a:t>
            </a:r>
            <a:r>
              <a:rPr dirty="0" sz="1450" spc="-5">
                <a:latin typeface="Times New Roman"/>
                <a:cs typeface="Times New Roman"/>
              </a:rPr>
              <a:t>but </a:t>
            </a:r>
            <a:r>
              <a:rPr dirty="0" sz="1450" spc="-10">
                <a:latin typeface="Times New Roman"/>
                <a:cs typeface="Times New Roman"/>
              </a:rPr>
              <a:t>an empty piano case, it might </a:t>
            </a:r>
            <a:r>
              <a:rPr dirty="0" sz="1450" spc="-5">
                <a:latin typeface="Times New Roman"/>
                <a:cs typeface="Times New Roman"/>
              </a:rPr>
              <a:t>be </a:t>
            </a:r>
            <a:r>
              <a:rPr dirty="0" sz="1450" spc="-10">
                <a:latin typeface="Times New Roman"/>
                <a:cs typeface="Times New Roman"/>
              </a:rPr>
              <a:t>more difficult to account </a:t>
            </a:r>
            <a:r>
              <a:rPr dirty="0" sz="1450" spc="-30">
                <a:latin typeface="Times New Roman"/>
                <a:cs typeface="Times New Roman"/>
              </a:rPr>
              <a:t>for. </a:t>
            </a:r>
            <a:r>
              <a:rPr dirty="0" sz="1450" spc="-10">
                <a:latin typeface="Times New Roman"/>
                <a:cs typeface="Times New Roman"/>
              </a:rPr>
              <a:t>And yet  even</a:t>
            </a:r>
            <a:r>
              <a:rPr dirty="0" sz="1450" spc="125">
                <a:latin typeface="Times New Roman"/>
                <a:cs typeface="Times New Roman"/>
              </a:rPr>
              <a:t> </a:t>
            </a:r>
            <a:r>
              <a:rPr dirty="0" sz="1450" spc="-10">
                <a:latin typeface="Times New Roman"/>
                <a:cs typeface="Times New Roman"/>
              </a:rPr>
              <a:t>that</a:t>
            </a:r>
            <a:r>
              <a:rPr dirty="0" sz="1450" spc="125">
                <a:latin typeface="Times New Roman"/>
                <a:cs typeface="Times New Roman"/>
              </a:rPr>
              <a:t> </a:t>
            </a:r>
            <a:r>
              <a:rPr dirty="0" sz="1450" spc="-10">
                <a:latin typeface="Times New Roman"/>
                <a:cs typeface="Times New Roman"/>
              </a:rPr>
              <a:t>was</a:t>
            </a:r>
            <a:r>
              <a:rPr dirty="0" sz="1450" spc="130">
                <a:latin typeface="Times New Roman"/>
                <a:cs typeface="Times New Roman"/>
              </a:rPr>
              <a:t> </a:t>
            </a:r>
            <a:r>
              <a:rPr dirty="0" sz="1450" spc="-10">
                <a:latin typeface="Times New Roman"/>
                <a:cs typeface="Times New Roman"/>
              </a:rPr>
              <a:t>susceptible</a:t>
            </a:r>
            <a:r>
              <a:rPr dirty="0" sz="1450" spc="125">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explanation.</a:t>
            </a:r>
            <a:r>
              <a:rPr dirty="0" sz="1450" spc="130">
                <a:latin typeface="Times New Roman"/>
                <a:cs typeface="Times New Roman"/>
              </a:rPr>
              <a:t> </a:t>
            </a:r>
            <a:r>
              <a:rPr dirty="0" sz="1450" spc="-20">
                <a:latin typeface="Times New Roman"/>
                <a:cs typeface="Times New Roman"/>
              </a:rPr>
              <a:t>For,</a:t>
            </a:r>
            <a:r>
              <a:rPr dirty="0" sz="1450" spc="125">
                <a:latin typeface="Times New Roman"/>
                <a:cs typeface="Times New Roman"/>
              </a:rPr>
              <a:t> </a:t>
            </a:r>
            <a:r>
              <a:rPr dirty="0" sz="1450" spc="-10">
                <a:latin typeface="Times New Roman"/>
                <a:cs typeface="Times New Roman"/>
              </a:rPr>
              <a:t>suppose</a:t>
            </a:r>
            <a:r>
              <a:rPr dirty="0" sz="1450" spc="125">
                <a:latin typeface="Times New Roman"/>
                <a:cs typeface="Times New Roman"/>
              </a:rPr>
              <a:t> </a:t>
            </a:r>
            <a:r>
              <a:rPr dirty="0" sz="1450" spc="-10">
                <a:latin typeface="Times New Roman"/>
                <a:cs typeface="Times New Roman"/>
              </a:rPr>
              <a:t>Jimson</a:t>
            </a:r>
            <a:r>
              <a:rPr dirty="0" sz="1450" spc="130">
                <a:latin typeface="Times New Roman"/>
                <a:cs typeface="Times New Roman"/>
              </a:rPr>
              <a:t> </a:t>
            </a:r>
            <a:r>
              <a:rPr dirty="0" sz="1450" spc="-10">
                <a:latin typeface="Times New Roman"/>
                <a:cs typeface="Times New Roman"/>
              </a:rPr>
              <a:t>had</a:t>
            </a:r>
            <a:r>
              <a:rPr dirty="0" sz="1450" spc="125">
                <a:latin typeface="Times New Roman"/>
                <a:cs typeface="Times New Roman"/>
              </a:rPr>
              <a:t> </a:t>
            </a:r>
            <a:r>
              <a:rPr dirty="0" sz="1450" spc="-5">
                <a:latin typeface="Times New Roman"/>
                <a:cs typeface="Times New Roman"/>
              </a:rPr>
              <a:t>gone</a:t>
            </a:r>
            <a:r>
              <a:rPr dirty="0" sz="1450" spc="125">
                <a:latin typeface="Times New Roman"/>
                <a:cs typeface="Times New Roman"/>
              </a:rPr>
              <a:t> </a:t>
            </a:r>
            <a:r>
              <a:rPr dirty="0" sz="1450" spc="-10">
                <a:latin typeface="Times New Roman"/>
                <a:cs typeface="Times New Roman"/>
              </a:rPr>
              <a:t>mad</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243"/>
            <a:ext cx="5803265" cy="1001394"/>
          </a:xfrm>
          <a:prstGeom prst="rect">
            <a:avLst/>
          </a:prstGeom>
        </p:spPr>
        <p:txBody>
          <a:bodyPr wrap="square" lIns="0" tIns="14605" rIns="0" bIns="0" rtlCol="0" vert="horz">
            <a:spAutoFit/>
          </a:bodyPr>
          <a:lstStyle/>
          <a:p>
            <a:pPr algn="just" marL="12700" marR="5080">
              <a:lnSpc>
                <a:spcPct val="98600"/>
              </a:lnSpc>
              <a:spcBef>
                <a:spcPts val="115"/>
              </a:spcBef>
            </a:pPr>
            <a:r>
              <a:rPr dirty="0" sz="1450" spc="-10">
                <a:latin typeface="Times New Roman"/>
                <a:cs typeface="Times New Roman"/>
              </a:rPr>
              <a:t>over </a:t>
            </a:r>
            <a:r>
              <a:rPr dirty="0" sz="1450" spc="-5">
                <a:latin typeface="Times New Roman"/>
                <a:cs typeface="Times New Roman"/>
              </a:rPr>
              <a:t>a </a:t>
            </a:r>
            <a:r>
              <a:rPr dirty="0" sz="1450" spc="-10">
                <a:latin typeface="Times New Roman"/>
                <a:cs typeface="Times New Roman"/>
              </a:rPr>
              <a:t>fugal passage, and had thereupon destroyed the accomplice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infamy, </a:t>
            </a:r>
            <a:r>
              <a:rPr dirty="0" sz="1450" spc="-10">
                <a:latin typeface="Times New Roman"/>
                <a:cs typeface="Times New Roman"/>
              </a:rPr>
              <a:t>and plunged into the welcome river? What end, </a:t>
            </a:r>
            <a:r>
              <a:rPr dirty="0" sz="1450" spc="-5">
                <a:latin typeface="Times New Roman"/>
                <a:cs typeface="Times New Roman"/>
              </a:rPr>
              <a:t>on </a:t>
            </a:r>
            <a:r>
              <a:rPr dirty="0" sz="1450" spc="-10">
                <a:latin typeface="Times New Roman"/>
                <a:cs typeface="Times New Roman"/>
              </a:rPr>
              <a:t>the whole, more  probable for </a:t>
            </a:r>
            <a:r>
              <a:rPr dirty="0" sz="1450" spc="-5">
                <a:latin typeface="Times New Roman"/>
                <a:cs typeface="Times New Roman"/>
              </a:rPr>
              <a:t>a </a:t>
            </a:r>
            <a:r>
              <a:rPr dirty="0" sz="1450" spc="-10">
                <a:latin typeface="Times New Roman"/>
                <a:cs typeface="Times New Roman"/>
              </a:rPr>
              <a:t>modern</a:t>
            </a:r>
            <a:r>
              <a:rPr dirty="0" sz="1450">
                <a:latin typeface="Times New Roman"/>
                <a:cs typeface="Times New Roman"/>
              </a:rPr>
              <a:t> </a:t>
            </a:r>
            <a:r>
              <a:rPr dirty="0" sz="1450" spc="-10">
                <a:latin typeface="Times New Roman"/>
                <a:cs typeface="Times New Roman"/>
              </a:rPr>
              <a:t>musician?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‘By Jove, I’ll </a:t>
            </a:r>
            <a:r>
              <a:rPr dirty="0" sz="1450" spc="-5">
                <a:latin typeface="Times New Roman"/>
                <a:cs typeface="Times New Roman"/>
              </a:rPr>
              <a:t>do </a:t>
            </a:r>
            <a:r>
              <a:rPr dirty="0" sz="1450" spc="-10">
                <a:latin typeface="Times New Roman"/>
                <a:cs typeface="Times New Roman"/>
              </a:rPr>
              <a:t>it,’ cried Gideon. ‘Jimson is the</a:t>
            </a:r>
            <a:r>
              <a:rPr dirty="0" sz="1450" spc="-65">
                <a:latin typeface="Times New Roman"/>
                <a:cs typeface="Times New Roman"/>
              </a:rPr>
              <a:t> </a:t>
            </a:r>
            <a:r>
              <a:rPr dirty="0" sz="1450" spc="-5">
                <a:latin typeface="Times New Roman"/>
                <a:cs typeface="Times New Roman"/>
              </a:rPr>
              <a:t>boy!’</a:t>
            </a:r>
            <a:endParaRPr sz="1450">
              <a:latin typeface="Times New Roman"/>
              <a:cs typeface="Times New Roman"/>
            </a:endParaRPr>
          </a:p>
        </p:txBody>
      </p:sp>
      <p:sp>
        <p:nvSpPr>
          <p:cNvPr id="3" name="object 3"/>
          <p:cNvSpPr txBox="1"/>
          <p:nvPr/>
        </p:nvSpPr>
        <p:spPr>
          <a:xfrm>
            <a:off x="876300" y="2164112"/>
            <a:ext cx="5807710" cy="778192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XI. The </a:t>
            </a:r>
            <a:r>
              <a:rPr dirty="0" sz="1450" spc="-15" b="1">
                <a:latin typeface="Times New Roman"/>
                <a:cs typeface="Times New Roman"/>
              </a:rPr>
              <a:t>Maestro</a:t>
            </a:r>
            <a:r>
              <a:rPr dirty="0" sz="1450" spc="10" b="1">
                <a:latin typeface="Times New Roman"/>
                <a:cs typeface="Times New Roman"/>
              </a:rPr>
              <a:t> </a:t>
            </a:r>
            <a:r>
              <a:rPr dirty="0" sz="1450" spc="-10" b="1">
                <a:latin typeface="Times New Roman"/>
                <a:cs typeface="Times New Roman"/>
              </a:rPr>
              <a:t>Jimson</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Mr Edward Hugh Bloomfield having announced his intention to stay in the  neighbourhood </a:t>
            </a:r>
            <a:r>
              <a:rPr dirty="0" sz="1450" spc="-5">
                <a:latin typeface="Times New Roman"/>
                <a:cs typeface="Times New Roman"/>
              </a:rPr>
              <a:t>of </a:t>
            </a:r>
            <a:r>
              <a:rPr dirty="0" sz="1450" spc="-10">
                <a:latin typeface="Times New Roman"/>
                <a:cs typeface="Times New Roman"/>
              </a:rPr>
              <a:t>Maidenhead, what more probable than that the Maestro  Jimson should turn his mind toward Padwick? Near this pleasant riverside  village </a:t>
            </a:r>
            <a:r>
              <a:rPr dirty="0" sz="1450" spc="-5">
                <a:latin typeface="Times New Roman"/>
                <a:cs typeface="Times New Roman"/>
              </a:rPr>
              <a:t>he </a:t>
            </a:r>
            <a:r>
              <a:rPr dirty="0" sz="1450" spc="-10">
                <a:latin typeface="Times New Roman"/>
                <a:cs typeface="Times New Roman"/>
              </a:rPr>
              <a:t>remembered to have observed an ancient, weedy houseboat lying  moored beside </a:t>
            </a:r>
            <a:r>
              <a:rPr dirty="0" sz="1450" spc="-5">
                <a:latin typeface="Times New Roman"/>
                <a:cs typeface="Times New Roman"/>
              </a:rPr>
              <a:t>a </a:t>
            </a:r>
            <a:r>
              <a:rPr dirty="0" sz="1450" spc="-10">
                <a:latin typeface="Times New Roman"/>
                <a:cs typeface="Times New Roman"/>
              </a:rPr>
              <a:t>tuft </a:t>
            </a:r>
            <a:r>
              <a:rPr dirty="0" sz="1450" spc="-5">
                <a:latin typeface="Times New Roman"/>
                <a:cs typeface="Times New Roman"/>
              </a:rPr>
              <a:t>of </a:t>
            </a:r>
            <a:r>
              <a:rPr dirty="0" sz="1450" spc="-10">
                <a:latin typeface="Times New Roman"/>
                <a:cs typeface="Times New Roman"/>
              </a:rPr>
              <a:t>willows. It had stirred in him, in his careless hours, as  </a:t>
            </a:r>
            <a:r>
              <a:rPr dirty="0" sz="1450" spc="-5">
                <a:latin typeface="Times New Roman"/>
                <a:cs typeface="Times New Roman"/>
              </a:rPr>
              <a:t>he </a:t>
            </a:r>
            <a:r>
              <a:rPr dirty="0" sz="1450" spc="-10">
                <a:latin typeface="Times New Roman"/>
                <a:cs typeface="Times New Roman"/>
              </a:rPr>
              <a:t>pulled down the river under </a:t>
            </a:r>
            <a:r>
              <a:rPr dirty="0" sz="1450" spc="-5">
                <a:latin typeface="Times New Roman"/>
                <a:cs typeface="Times New Roman"/>
              </a:rPr>
              <a:t>a </a:t>
            </a:r>
            <a:r>
              <a:rPr dirty="0" sz="1450" spc="-10">
                <a:latin typeface="Times New Roman"/>
                <a:cs typeface="Times New Roman"/>
              </a:rPr>
              <a:t>more familiar name, </a:t>
            </a:r>
            <a:r>
              <a:rPr dirty="0" sz="1450" spc="-5">
                <a:latin typeface="Times New Roman"/>
                <a:cs typeface="Times New Roman"/>
              </a:rPr>
              <a:t>a </a:t>
            </a:r>
            <a:r>
              <a:rPr dirty="0" sz="1450" spc="-10">
                <a:latin typeface="Times New Roman"/>
                <a:cs typeface="Times New Roman"/>
              </a:rPr>
              <a:t>certain sense </a:t>
            </a:r>
            <a:r>
              <a:rPr dirty="0" sz="1450" spc="-5">
                <a:latin typeface="Times New Roman"/>
                <a:cs typeface="Times New Roman"/>
              </a:rPr>
              <a:t>of </a:t>
            </a:r>
            <a:r>
              <a:rPr dirty="0" sz="1450" spc="-10">
                <a:latin typeface="Times New Roman"/>
                <a:cs typeface="Times New Roman"/>
              </a:rPr>
              <a:t>the  romantic; and when the nice contrivance </a:t>
            </a:r>
            <a:r>
              <a:rPr dirty="0" sz="1450" spc="-5">
                <a:latin typeface="Times New Roman"/>
                <a:cs typeface="Times New Roman"/>
              </a:rPr>
              <a:t>of </a:t>
            </a:r>
            <a:r>
              <a:rPr dirty="0" sz="1450" spc="-10">
                <a:latin typeface="Times New Roman"/>
                <a:cs typeface="Times New Roman"/>
              </a:rPr>
              <a:t>his story was already complete in  his mind, </a:t>
            </a:r>
            <a:r>
              <a:rPr dirty="0" sz="1450" spc="-5">
                <a:latin typeface="Times New Roman"/>
                <a:cs typeface="Times New Roman"/>
              </a:rPr>
              <a:t>he </a:t>
            </a:r>
            <a:r>
              <a:rPr dirty="0" sz="1450" spc="-10">
                <a:latin typeface="Times New Roman"/>
                <a:cs typeface="Times New Roman"/>
              </a:rPr>
              <a:t>had come near pulling it all down again, like an ungrateful clock,  in order to introduce </a:t>
            </a:r>
            <a:r>
              <a:rPr dirty="0" sz="1450" spc="-5">
                <a:latin typeface="Times New Roman"/>
                <a:cs typeface="Times New Roman"/>
              </a:rPr>
              <a:t>a </a:t>
            </a:r>
            <a:r>
              <a:rPr dirty="0" sz="1450" spc="-10">
                <a:latin typeface="Times New Roman"/>
                <a:cs typeface="Times New Roman"/>
              </a:rPr>
              <a:t>chapter in which Richard Skill (who was always being  decoyed somewhere) should </a:t>
            </a:r>
            <a:r>
              <a:rPr dirty="0" sz="1450" spc="-5">
                <a:latin typeface="Times New Roman"/>
                <a:cs typeface="Times New Roman"/>
              </a:rPr>
              <a:t>be </a:t>
            </a:r>
            <a:r>
              <a:rPr dirty="0" sz="1450" spc="-10">
                <a:latin typeface="Times New Roman"/>
                <a:cs typeface="Times New Roman"/>
              </a:rPr>
              <a:t>decoyed </a:t>
            </a:r>
            <a:r>
              <a:rPr dirty="0" sz="1450" spc="-5">
                <a:latin typeface="Times New Roman"/>
                <a:cs typeface="Times New Roman"/>
              </a:rPr>
              <a:t>on </a:t>
            </a:r>
            <a:r>
              <a:rPr dirty="0" sz="1450" spc="-10">
                <a:latin typeface="Times New Roman"/>
                <a:cs typeface="Times New Roman"/>
              </a:rPr>
              <a:t>board that lonely hulk </a:t>
            </a:r>
            <a:r>
              <a:rPr dirty="0" sz="1450" spc="-5">
                <a:latin typeface="Times New Roman"/>
                <a:cs typeface="Times New Roman"/>
              </a:rPr>
              <a:t>by </a:t>
            </a:r>
            <a:r>
              <a:rPr dirty="0" sz="1450" spc="-10">
                <a:latin typeface="Times New Roman"/>
                <a:cs typeface="Times New Roman"/>
              </a:rPr>
              <a:t>Lord  Bellew and the American desperado Gin Sling. It was fortunate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done </a:t>
            </a: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reflected, since the hulk was now required for very different  purposes.</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Jimson,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inconspicuous costume, </a:t>
            </a:r>
            <a:r>
              <a:rPr dirty="0" sz="1450" spc="-5">
                <a:latin typeface="Times New Roman"/>
                <a:cs typeface="Times New Roman"/>
              </a:rPr>
              <a:t>but </a:t>
            </a:r>
            <a:r>
              <a:rPr dirty="0" sz="1450" spc="-10">
                <a:latin typeface="Times New Roman"/>
                <a:cs typeface="Times New Roman"/>
              </a:rPr>
              <a:t>insinuating manners, had  little difficulty in finding the hireling who had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the houseboat, and  still less in persuading him to resign his care. The rent was almost nominal, the  entry immediate, the key was exchanged against </a:t>
            </a:r>
            <a:r>
              <a:rPr dirty="0" sz="1450" spc="-5">
                <a:latin typeface="Times New Roman"/>
                <a:cs typeface="Times New Roman"/>
              </a:rPr>
              <a:t>a </a:t>
            </a:r>
            <a:r>
              <a:rPr dirty="0" sz="1450" spc="-10">
                <a:latin typeface="Times New Roman"/>
                <a:cs typeface="Times New Roman"/>
              </a:rPr>
              <a:t>suitable advance in </a:t>
            </a:r>
            <a:r>
              <a:rPr dirty="0" sz="1450" spc="-25">
                <a:latin typeface="Times New Roman"/>
                <a:cs typeface="Times New Roman"/>
              </a:rPr>
              <a:t>money,  </a:t>
            </a:r>
            <a:r>
              <a:rPr dirty="0" sz="1450" spc="-10">
                <a:latin typeface="Times New Roman"/>
                <a:cs typeface="Times New Roman"/>
              </a:rPr>
              <a:t>and Jimson returned to town </a:t>
            </a:r>
            <a:r>
              <a:rPr dirty="0" sz="1450" spc="-5">
                <a:latin typeface="Times New Roman"/>
                <a:cs typeface="Times New Roman"/>
              </a:rPr>
              <a:t>by </a:t>
            </a:r>
            <a:r>
              <a:rPr dirty="0" sz="1450" spc="-10">
                <a:latin typeface="Times New Roman"/>
                <a:cs typeface="Times New Roman"/>
              </a:rPr>
              <a:t>the afternoon train to see about dispatching his  piano.</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‘I will </a:t>
            </a:r>
            <a:r>
              <a:rPr dirty="0" sz="1450" spc="-5">
                <a:latin typeface="Times New Roman"/>
                <a:cs typeface="Times New Roman"/>
              </a:rPr>
              <a:t>be </a:t>
            </a:r>
            <a:r>
              <a:rPr dirty="0" sz="1450" spc="-10">
                <a:latin typeface="Times New Roman"/>
                <a:cs typeface="Times New Roman"/>
              </a:rPr>
              <a:t>down </a:t>
            </a:r>
            <a:r>
              <a:rPr dirty="0" sz="1450" spc="-20">
                <a:latin typeface="Times New Roman"/>
                <a:cs typeface="Times New Roman"/>
              </a:rPr>
              <a:t>tomorrow,’ </a:t>
            </a:r>
            <a:r>
              <a:rPr dirty="0" sz="1450" spc="-5">
                <a:latin typeface="Times New Roman"/>
                <a:cs typeface="Times New Roman"/>
              </a:rPr>
              <a:t>he </a:t>
            </a:r>
            <a:r>
              <a:rPr dirty="0" sz="1450" spc="-10">
                <a:latin typeface="Times New Roman"/>
                <a:cs typeface="Times New Roman"/>
              </a:rPr>
              <a:t>had said </a:t>
            </a:r>
            <a:r>
              <a:rPr dirty="0" sz="1450" spc="-15">
                <a:latin typeface="Times New Roman"/>
                <a:cs typeface="Times New Roman"/>
              </a:rPr>
              <a:t>reassuringly. </a:t>
            </a:r>
            <a:r>
              <a:rPr dirty="0" sz="1450" spc="-10">
                <a:latin typeface="Times New Roman"/>
                <a:cs typeface="Times New Roman"/>
              </a:rPr>
              <a:t>‘My opera is waited  for with such impatience, </a:t>
            </a:r>
            <a:r>
              <a:rPr dirty="0" sz="1450" spc="-5">
                <a:latin typeface="Times New Roman"/>
                <a:cs typeface="Times New Roman"/>
              </a:rPr>
              <a:t>you</a:t>
            </a:r>
            <a:r>
              <a:rPr dirty="0" sz="1450" spc="10">
                <a:latin typeface="Times New Roman"/>
                <a:cs typeface="Times New Roman"/>
              </a:rPr>
              <a:t> </a:t>
            </a:r>
            <a:r>
              <a:rPr dirty="0" sz="1450" spc="-25">
                <a:latin typeface="Times New Roman"/>
                <a:cs typeface="Times New Roman"/>
              </a:rPr>
              <a:t>know.’</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And, sure </a:t>
            </a:r>
            <a:r>
              <a:rPr dirty="0" sz="1450" spc="-5">
                <a:latin typeface="Times New Roman"/>
                <a:cs typeface="Times New Roman"/>
              </a:rPr>
              <a:t>enough, </a:t>
            </a:r>
            <a:r>
              <a:rPr dirty="0" sz="1450" spc="-10">
                <a:latin typeface="Times New Roman"/>
                <a:cs typeface="Times New Roman"/>
              </a:rPr>
              <a:t>about the </a:t>
            </a:r>
            <a:r>
              <a:rPr dirty="0" sz="1450" spc="-5">
                <a:latin typeface="Times New Roman"/>
                <a:cs typeface="Times New Roman"/>
              </a:rPr>
              <a:t>hour of noon on </a:t>
            </a:r>
            <a:r>
              <a:rPr dirty="0" sz="1450" spc="-10">
                <a:latin typeface="Times New Roman"/>
                <a:cs typeface="Times New Roman"/>
              </a:rPr>
              <a:t>the following </a:t>
            </a:r>
            <a:r>
              <a:rPr dirty="0" sz="1450" spc="-30">
                <a:latin typeface="Times New Roman"/>
                <a:cs typeface="Times New Roman"/>
              </a:rPr>
              <a:t>day, </a:t>
            </a:r>
            <a:r>
              <a:rPr dirty="0" sz="1450" spc="-10">
                <a:latin typeface="Times New Roman"/>
                <a:cs typeface="Times New Roman"/>
              </a:rPr>
              <a:t>Jimson  might have been observed ascending the riverside road that goes from  Padwick to Great Haverham, carrying in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a </a:t>
            </a:r>
            <a:r>
              <a:rPr dirty="0" sz="1450" spc="-10">
                <a:latin typeface="Times New Roman"/>
                <a:cs typeface="Times New Roman"/>
              </a:rPr>
              <a:t>basket </a:t>
            </a:r>
            <a:r>
              <a:rPr dirty="0" sz="1450" spc="-5">
                <a:latin typeface="Times New Roman"/>
                <a:cs typeface="Times New Roman"/>
              </a:rPr>
              <a:t>of </a:t>
            </a:r>
            <a:r>
              <a:rPr dirty="0" sz="1450" spc="-10">
                <a:latin typeface="Times New Roman"/>
                <a:cs typeface="Times New Roman"/>
              </a:rPr>
              <a:t>provisions, and  under the other arm </a:t>
            </a:r>
            <a:r>
              <a:rPr dirty="0" sz="1450" spc="-5">
                <a:latin typeface="Times New Roman"/>
                <a:cs typeface="Times New Roman"/>
              </a:rPr>
              <a:t>a </a:t>
            </a:r>
            <a:r>
              <a:rPr dirty="0" sz="1450" spc="-10">
                <a:latin typeface="Times New Roman"/>
                <a:cs typeface="Times New Roman"/>
              </a:rPr>
              <a:t>leather case containing (it is to </a:t>
            </a:r>
            <a:r>
              <a:rPr dirty="0" sz="1450" spc="-5">
                <a:latin typeface="Times New Roman"/>
                <a:cs typeface="Times New Roman"/>
              </a:rPr>
              <a:t>be </a:t>
            </a:r>
            <a:r>
              <a:rPr dirty="0" sz="1450" spc="-10">
                <a:latin typeface="Times New Roman"/>
                <a:cs typeface="Times New Roman"/>
              </a:rPr>
              <a:t>conjectured) the score  </a:t>
            </a:r>
            <a:r>
              <a:rPr dirty="0" sz="1450" spc="-5">
                <a:latin typeface="Times New Roman"/>
                <a:cs typeface="Times New Roman"/>
              </a:rPr>
              <a:t>of </a:t>
            </a:r>
            <a:r>
              <a:rPr dirty="0" sz="1450" spc="-10">
                <a:latin typeface="Times New Roman"/>
                <a:cs typeface="Times New Roman"/>
              </a:rPr>
              <a:t>Orange Pekoe. It was October weather; the stone-grey sky was full </a:t>
            </a:r>
            <a:r>
              <a:rPr dirty="0" sz="1450" spc="-5">
                <a:latin typeface="Times New Roman"/>
                <a:cs typeface="Times New Roman"/>
              </a:rPr>
              <a:t>of </a:t>
            </a:r>
            <a:r>
              <a:rPr dirty="0" sz="1450" spc="-10">
                <a:latin typeface="Times New Roman"/>
                <a:cs typeface="Times New Roman"/>
              </a:rPr>
              <a:t>larks,  the leaden mirror </a:t>
            </a:r>
            <a:r>
              <a:rPr dirty="0" sz="1450" spc="-5">
                <a:latin typeface="Times New Roman"/>
                <a:cs typeface="Times New Roman"/>
              </a:rPr>
              <a:t>of </a:t>
            </a:r>
            <a:r>
              <a:rPr dirty="0" sz="1450" spc="-10">
                <a:latin typeface="Times New Roman"/>
                <a:cs typeface="Times New Roman"/>
              </a:rPr>
              <a:t>the Thames brightened with autumnal foliage, and the  fallen leaves </a:t>
            </a:r>
            <a:r>
              <a:rPr dirty="0" sz="1450" spc="-5">
                <a:latin typeface="Times New Roman"/>
                <a:cs typeface="Times New Roman"/>
              </a:rPr>
              <a:t>of </a:t>
            </a:r>
            <a:r>
              <a:rPr dirty="0" sz="1450" spc="-10">
                <a:latin typeface="Times New Roman"/>
                <a:cs typeface="Times New Roman"/>
              </a:rPr>
              <a:t>the chestnuts chirped under the composer’s footing. There is  </a:t>
            </a:r>
            <a:r>
              <a:rPr dirty="0" sz="1450" spc="-5">
                <a:latin typeface="Times New Roman"/>
                <a:cs typeface="Times New Roman"/>
              </a:rPr>
              <a:t>no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the year in England more courageous; and Jimson, though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without his troubles, whistled as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went.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a:t>
            </a:r>
            <a:r>
              <a:rPr dirty="0" sz="1450" spc="90">
                <a:latin typeface="Times New Roman"/>
                <a:cs typeface="Times New Roman"/>
              </a:rPr>
              <a:t> </a:t>
            </a:r>
            <a:r>
              <a:rPr dirty="0" sz="1450" spc="-10">
                <a:latin typeface="Times New Roman"/>
                <a:cs typeface="Times New Roman"/>
              </a:rPr>
              <a:t>little</a:t>
            </a:r>
            <a:r>
              <a:rPr dirty="0" sz="1450" spc="175">
                <a:latin typeface="Times New Roman"/>
                <a:cs typeface="Times New Roman"/>
              </a:rPr>
              <a:t> </a:t>
            </a:r>
            <a:r>
              <a:rPr dirty="0" sz="1450" spc="-10">
                <a:latin typeface="Times New Roman"/>
                <a:cs typeface="Times New Roman"/>
              </a:rPr>
              <a:t>above</a:t>
            </a:r>
            <a:r>
              <a:rPr dirty="0" sz="1450" spc="175">
                <a:latin typeface="Times New Roman"/>
                <a:cs typeface="Times New Roman"/>
              </a:rPr>
              <a:t> </a:t>
            </a:r>
            <a:r>
              <a:rPr dirty="0" sz="1450" spc="-10">
                <a:latin typeface="Times New Roman"/>
                <a:cs typeface="Times New Roman"/>
              </a:rPr>
              <a:t>Padwick</a:t>
            </a:r>
            <a:r>
              <a:rPr dirty="0" sz="1450" spc="17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river</a:t>
            </a:r>
            <a:r>
              <a:rPr dirty="0" sz="1450" spc="175">
                <a:latin typeface="Times New Roman"/>
                <a:cs typeface="Times New Roman"/>
              </a:rPr>
              <a:t> </a:t>
            </a:r>
            <a:r>
              <a:rPr dirty="0" sz="1450" spc="-10">
                <a:latin typeface="Times New Roman"/>
                <a:cs typeface="Times New Roman"/>
              </a:rPr>
              <a:t>lies</a:t>
            </a:r>
            <a:r>
              <a:rPr dirty="0" sz="1450" spc="175">
                <a:latin typeface="Times New Roman"/>
                <a:cs typeface="Times New Roman"/>
              </a:rPr>
              <a:t> </a:t>
            </a:r>
            <a:r>
              <a:rPr dirty="0" sz="1450" spc="-10">
                <a:latin typeface="Times New Roman"/>
                <a:cs typeface="Times New Roman"/>
              </a:rPr>
              <a:t>very</a:t>
            </a:r>
            <a:r>
              <a:rPr dirty="0" sz="1450" spc="170">
                <a:latin typeface="Times New Roman"/>
                <a:cs typeface="Times New Roman"/>
              </a:rPr>
              <a:t> </a:t>
            </a:r>
            <a:r>
              <a:rPr dirty="0" sz="1450" spc="-20">
                <a:latin typeface="Times New Roman"/>
                <a:cs typeface="Times New Roman"/>
              </a:rPr>
              <a:t>solitary.</a:t>
            </a:r>
            <a:r>
              <a:rPr dirty="0" sz="1450" spc="175">
                <a:latin typeface="Times New Roman"/>
                <a:cs typeface="Times New Roman"/>
              </a:rPr>
              <a:t> </a:t>
            </a:r>
            <a:r>
              <a:rPr dirty="0" sz="1450" spc="-10">
                <a:latin typeface="Times New Roman"/>
                <a:cs typeface="Times New Roman"/>
              </a:rPr>
              <a:t>On</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opposite</a:t>
            </a:r>
            <a:r>
              <a:rPr dirty="0" sz="1450" spc="175">
                <a:latin typeface="Times New Roman"/>
                <a:cs typeface="Times New Roman"/>
              </a:rPr>
              <a:t> </a:t>
            </a:r>
            <a:r>
              <a:rPr dirty="0" sz="1450" spc="-10">
                <a:latin typeface="Times New Roman"/>
                <a:cs typeface="Times New Roman"/>
              </a:rPr>
              <a:t>shore</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12065" indent="255904">
              <a:lnSpc>
                <a:spcPts val="1730"/>
              </a:lnSpc>
              <a:spcBef>
                <a:spcPts val="155"/>
              </a:spcBef>
            </a:pPr>
            <a:r>
              <a:rPr dirty="0" sz="1450" spc="-10">
                <a:latin typeface="Times New Roman"/>
                <a:cs typeface="Times New Roman"/>
              </a:rPr>
              <a:t>‘I </a:t>
            </a:r>
            <a:r>
              <a:rPr dirty="0" sz="1450" spc="-15">
                <a:latin typeface="Times New Roman"/>
                <a:cs typeface="Times New Roman"/>
              </a:rPr>
              <a:t>can’t </a:t>
            </a:r>
            <a:r>
              <a:rPr dirty="0" sz="1450" spc="-10">
                <a:latin typeface="Times New Roman"/>
                <a:cs typeface="Times New Roman"/>
              </a:rPr>
              <a:t>see the bottom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said at last. </a:t>
            </a:r>
            <a:r>
              <a:rPr dirty="0" sz="1450" spc="-45">
                <a:latin typeface="Times New Roman"/>
                <a:cs typeface="Times New Roman"/>
              </a:rPr>
              <a:t>‘You </a:t>
            </a:r>
            <a:r>
              <a:rPr dirty="0" sz="1450" spc="-10">
                <a:latin typeface="Times New Roman"/>
                <a:cs typeface="Times New Roman"/>
              </a:rPr>
              <a:t>answer </a:t>
            </a:r>
            <a:r>
              <a:rPr dirty="0" sz="1450" spc="-5">
                <a:latin typeface="Times New Roman"/>
                <a:cs typeface="Times New Roman"/>
              </a:rPr>
              <a:t>none of </a:t>
            </a:r>
            <a:r>
              <a:rPr dirty="0" sz="1450" spc="-10">
                <a:latin typeface="Times New Roman"/>
                <a:cs typeface="Times New Roman"/>
              </a:rPr>
              <a:t>my  arguments; </a:t>
            </a:r>
            <a:r>
              <a:rPr dirty="0" sz="1450" spc="-5">
                <a:latin typeface="Times New Roman"/>
                <a:cs typeface="Times New Roman"/>
              </a:rPr>
              <a:t>you </a:t>
            </a:r>
            <a:r>
              <a:rPr dirty="0" sz="1450" spc="-10">
                <a:latin typeface="Times New Roman"/>
                <a:cs typeface="Times New Roman"/>
              </a:rPr>
              <a:t>haven’t </a:t>
            </a:r>
            <a:r>
              <a:rPr dirty="0" sz="1450" spc="-5">
                <a:latin typeface="Times New Roman"/>
                <a:cs typeface="Times New Roman"/>
              </a:rPr>
              <a:t>a </a:t>
            </a:r>
            <a:r>
              <a:rPr dirty="0" sz="1450" spc="-10">
                <a:latin typeface="Times New Roman"/>
                <a:cs typeface="Times New Roman"/>
              </a:rPr>
              <a:t>word to </a:t>
            </a:r>
            <a:r>
              <a:rPr dirty="0" sz="1450" spc="-30">
                <a:latin typeface="Times New Roman"/>
                <a:cs typeface="Times New Roman"/>
              </a:rPr>
              <a:t>say. </a:t>
            </a:r>
            <a:r>
              <a:rPr dirty="0" sz="1450" spc="-10">
                <a:latin typeface="Times New Roman"/>
                <a:cs typeface="Times New Roman"/>
              </a:rPr>
              <a:t>For my part, </a:t>
            </a:r>
            <a:r>
              <a:rPr dirty="0" sz="1450" spc="-5">
                <a:latin typeface="Times New Roman"/>
                <a:cs typeface="Times New Roman"/>
              </a:rPr>
              <a:t>I </a:t>
            </a:r>
            <a:r>
              <a:rPr dirty="0" sz="1450" spc="-10">
                <a:latin typeface="Times New Roman"/>
                <a:cs typeface="Times New Roman"/>
              </a:rPr>
              <a:t>believe </a:t>
            </a:r>
            <a:r>
              <a:rPr dirty="0" sz="1450" spc="-30">
                <a:latin typeface="Times New Roman"/>
                <a:cs typeface="Times New Roman"/>
              </a:rPr>
              <a:t>it’s</a:t>
            </a:r>
            <a:r>
              <a:rPr dirty="0" sz="1450" spc="70">
                <a:latin typeface="Times New Roman"/>
                <a:cs typeface="Times New Roman"/>
              </a:rPr>
              <a:t> </a:t>
            </a:r>
            <a:r>
              <a:rPr dirty="0" sz="1450" spc="-10">
                <a:latin typeface="Times New Roman"/>
                <a:cs typeface="Times New Roman"/>
              </a:rPr>
              <a:t>malice.’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lawyer smiled at him </a:t>
            </a:r>
            <a:r>
              <a:rPr dirty="0" sz="1450" spc="-20">
                <a:latin typeface="Times New Roman"/>
                <a:cs typeface="Times New Roman"/>
              </a:rPr>
              <a:t>benignly. </a:t>
            </a:r>
            <a:r>
              <a:rPr dirty="0" sz="1450" spc="-45">
                <a:latin typeface="Times New Roman"/>
                <a:cs typeface="Times New Roman"/>
              </a:rPr>
              <a:t>‘You </a:t>
            </a:r>
            <a:r>
              <a:rPr dirty="0" sz="1450" spc="-10">
                <a:latin typeface="Times New Roman"/>
                <a:cs typeface="Times New Roman"/>
              </a:rPr>
              <a:t>may believe </a:t>
            </a:r>
            <a:r>
              <a:rPr dirty="0" sz="1450" spc="-5">
                <a:latin typeface="Times New Roman"/>
                <a:cs typeface="Times New Roman"/>
              </a:rPr>
              <a:t>one thing,’ </a:t>
            </a:r>
            <a:r>
              <a:rPr dirty="0" sz="1450" spc="-10">
                <a:latin typeface="Times New Roman"/>
                <a:cs typeface="Times New Roman"/>
              </a:rPr>
              <a:t>said he.  ‘Whatever else </a:t>
            </a:r>
            <a:r>
              <a:rPr dirty="0" sz="1450" spc="-5">
                <a:latin typeface="Times New Roman"/>
                <a:cs typeface="Times New Roman"/>
              </a:rPr>
              <a:t>I do,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going to gratify any </a:t>
            </a:r>
            <a:r>
              <a:rPr dirty="0" sz="1450" spc="-5">
                <a:latin typeface="Times New Roman"/>
                <a:cs typeface="Times New Roman"/>
              </a:rPr>
              <a:t>of your </a:t>
            </a:r>
            <a:r>
              <a:rPr dirty="0" sz="1450" spc="-20">
                <a:latin typeface="Times New Roman"/>
                <a:cs typeface="Times New Roman"/>
              </a:rPr>
              <a:t>curiosity. </a:t>
            </a:r>
            <a:r>
              <a:rPr dirty="0" sz="1450" spc="-60">
                <a:latin typeface="Times New Roman"/>
                <a:cs typeface="Times New Roman"/>
              </a:rPr>
              <a:t>You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trifle more communicative </a:t>
            </a:r>
            <a:r>
              <a:rPr dirty="0" sz="1450" spc="-25">
                <a:latin typeface="Times New Roman"/>
                <a:cs typeface="Times New Roman"/>
              </a:rPr>
              <a:t>today, </a:t>
            </a:r>
            <a:r>
              <a:rPr dirty="0" sz="1450" spc="-10">
                <a:latin typeface="Times New Roman"/>
                <a:cs typeface="Times New Roman"/>
              </a:rPr>
              <a:t>because this is </a:t>
            </a:r>
            <a:r>
              <a:rPr dirty="0" sz="1450" spc="-5">
                <a:latin typeface="Times New Roman"/>
                <a:cs typeface="Times New Roman"/>
              </a:rPr>
              <a:t>our </a:t>
            </a:r>
            <a:r>
              <a:rPr dirty="0" sz="1450" spc="-10">
                <a:latin typeface="Times New Roman"/>
                <a:cs typeface="Times New Roman"/>
              </a:rPr>
              <a:t>last interview </a:t>
            </a:r>
            <a:r>
              <a:rPr dirty="0" sz="1450" spc="-5">
                <a:latin typeface="Times New Roman"/>
                <a:cs typeface="Times New Roman"/>
              </a:rPr>
              <a:t>upon  </a:t>
            </a:r>
            <a:r>
              <a:rPr dirty="0" sz="1450" spc="-10">
                <a:latin typeface="Times New Roman"/>
                <a:cs typeface="Times New Roman"/>
              </a:rPr>
              <a:t>the subject.’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‘Our last interview!’ cried</a:t>
            </a:r>
            <a:r>
              <a:rPr dirty="0" sz="1450" spc="-100">
                <a:latin typeface="Times New Roman"/>
                <a:cs typeface="Times New Roman"/>
              </a:rPr>
              <a:t> </a:t>
            </a:r>
            <a:r>
              <a:rPr dirty="0" sz="1450" spc="-10">
                <a:latin typeface="Times New Roman"/>
                <a:cs typeface="Times New Roman"/>
              </a:rPr>
              <a:t>Morris.</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‘The stirrup-cup, dear </a:t>
            </a:r>
            <a:r>
              <a:rPr dirty="0" sz="1450" spc="-25">
                <a:latin typeface="Times New Roman"/>
                <a:cs typeface="Times New Roman"/>
              </a:rPr>
              <a:t>boy,’ </a:t>
            </a:r>
            <a:r>
              <a:rPr dirty="0" sz="1450" spc="-10">
                <a:latin typeface="Times New Roman"/>
                <a:cs typeface="Times New Roman"/>
              </a:rPr>
              <a:t>returned Michael. ‘I </a:t>
            </a:r>
            <a:r>
              <a:rPr dirty="0" sz="1450" spc="-15">
                <a:latin typeface="Times New Roman"/>
                <a:cs typeface="Times New Roman"/>
              </a:rPr>
              <a:t>can’t </a:t>
            </a:r>
            <a:r>
              <a:rPr dirty="0" sz="1450" spc="-10">
                <a:latin typeface="Times New Roman"/>
                <a:cs typeface="Times New Roman"/>
              </a:rPr>
              <a:t>have my business  hours encroached </a:t>
            </a:r>
            <a:r>
              <a:rPr dirty="0" sz="1450" spc="-5">
                <a:latin typeface="Times New Roman"/>
                <a:cs typeface="Times New Roman"/>
              </a:rPr>
              <a:t>upon.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the </a:t>
            </a:r>
            <a:r>
              <a:rPr dirty="0" sz="1450" spc="-40">
                <a:latin typeface="Times New Roman"/>
                <a:cs typeface="Times New Roman"/>
              </a:rPr>
              <a:t>by, </a:t>
            </a:r>
            <a:r>
              <a:rPr dirty="0" sz="1450" spc="-10">
                <a:latin typeface="Times New Roman"/>
                <a:cs typeface="Times New Roman"/>
              </a:rPr>
              <a:t>have </a:t>
            </a:r>
            <a:r>
              <a:rPr dirty="0" sz="1450" spc="-5">
                <a:latin typeface="Times New Roman"/>
                <a:cs typeface="Times New Roman"/>
              </a:rPr>
              <a:t>you no </a:t>
            </a:r>
            <a:r>
              <a:rPr dirty="0" sz="1450" spc="-10">
                <a:latin typeface="Times New Roman"/>
                <a:cs typeface="Times New Roman"/>
              </a:rPr>
              <a:t>business </a:t>
            </a:r>
            <a:r>
              <a:rPr dirty="0" sz="1450" spc="-5">
                <a:latin typeface="Times New Roman"/>
                <a:cs typeface="Times New Roman"/>
              </a:rPr>
              <a:t>of your </a:t>
            </a:r>
            <a:r>
              <a:rPr dirty="0" sz="1450" spc="-10">
                <a:latin typeface="Times New Roman"/>
                <a:cs typeface="Times New Roman"/>
              </a:rPr>
              <a:t>own?  Are there </a:t>
            </a:r>
            <a:r>
              <a:rPr dirty="0" sz="1450" spc="-5">
                <a:latin typeface="Times New Roman"/>
                <a:cs typeface="Times New Roman"/>
              </a:rPr>
              <a:t>no </a:t>
            </a:r>
            <a:r>
              <a:rPr dirty="0" sz="1450" spc="-10">
                <a:latin typeface="Times New Roman"/>
                <a:cs typeface="Times New Roman"/>
              </a:rPr>
              <a:t>convulsions in the leather</a:t>
            </a:r>
            <a:r>
              <a:rPr dirty="0" sz="1450" spc="20">
                <a:latin typeface="Times New Roman"/>
                <a:cs typeface="Times New Roman"/>
              </a:rPr>
              <a:t> </a:t>
            </a:r>
            <a:r>
              <a:rPr dirty="0" sz="1450" spc="-10">
                <a:latin typeface="Times New Roman"/>
                <a:cs typeface="Times New Roman"/>
              </a:rPr>
              <a:t>trade?’</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‘I believe it to </a:t>
            </a:r>
            <a:r>
              <a:rPr dirty="0" sz="1450" spc="-5">
                <a:latin typeface="Times New Roman"/>
                <a:cs typeface="Times New Roman"/>
              </a:rPr>
              <a:t>be </a:t>
            </a:r>
            <a:r>
              <a:rPr dirty="0" sz="1450" spc="-10">
                <a:latin typeface="Times New Roman"/>
                <a:cs typeface="Times New Roman"/>
              </a:rPr>
              <a:t>malice,’ repeated Morris </a:t>
            </a:r>
            <a:r>
              <a:rPr dirty="0" sz="1450" spc="-20">
                <a:latin typeface="Times New Roman"/>
                <a:cs typeface="Times New Roman"/>
              </a:rPr>
              <a:t>doggedly. </a:t>
            </a:r>
            <a:r>
              <a:rPr dirty="0" sz="1450" spc="-45">
                <a:latin typeface="Times New Roman"/>
                <a:cs typeface="Times New Roman"/>
              </a:rPr>
              <a:t>‘You </a:t>
            </a:r>
            <a:r>
              <a:rPr dirty="0" sz="1450" spc="-10">
                <a:latin typeface="Times New Roman"/>
                <a:cs typeface="Times New Roman"/>
              </a:rPr>
              <a:t>always hated  and despised me from </a:t>
            </a:r>
            <a:r>
              <a:rPr dirty="0" sz="1450" spc="-5">
                <a:latin typeface="Times New Roman"/>
                <a:cs typeface="Times New Roman"/>
              </a:rPr>
              <a:t>a</a:t>
            </a:r>
            <a:r>
              <a:rPr dirty="0" sz="1450" spc="10">
                <a:latin typeface="Times New Roman"/>
                <a:cs typeface="Times New Roman"/>
              </a:rPr>
              <a:t> </a:t>
            </a:r>
            <a:r>
              <a:rPr dirty="0" sz="1450" spc="-25">
                <a:latin typeface="Times New Roman"/>
                <a:cs typeface="Times New Roman"/>
              </a:rPr>
              <a:t>boy.’</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‘No, no—not hated,’ returned Michael </a:t>
            </a:r>
            <a:r>
              <a:rPr dirty="0" sz="1450" spc="-15">
                <a:latin typeface="Times New Roman"/>
                <a:cs typeface="Times New Roman"/>
              </a:rPr>
              <a:t>soothingly. </a:t>
            </a:r>
            <a:r>
              <a:rPr dirty="0" sz="1450" spc="-10">
                <a:latin typeface="Times New Roman"/>
                <a:cs typeface="Times New Roman"/>
              </a:rPr>
              <a:t>‘I rather like </a:t>
            </a:r>
            <a:r>
              <a:rPr dirty="0" sz="1450" spc="-5">
                <a:latin typeface="Times New Roman"/>
                <a:cs typeface="Times New Roman"/>
              </a:rPr>
              <a:t>you </a:t>
            </a:r>
            <a:r>
              <a:rPr dirty="0" sz="1450" spc="-10">
                <a:latin typeface="Times New Roman"/>
                <a:cs typeface="Times New Roman"/>
              </a:rPr>
              <a:t>than  otherwise; </a:t>
            </a:r>
            <a:r>
              <a:rPr dirty="0" sz="1450" spc="-20">
                <a:latin typeface="Times New Roman"/>
                <a:cs typeface="Times New Roman"/>
              </a:rPr>
              <a:t>there’s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permanent surprise about </a:t>
            </a:r>
            <a:r>
              <a:rPr dirty="0" sz="1450" spc="-5">
                <a:latin typeface="Times New Roman"/>
                <a:cs typeface="Times New Roman"/>
              </a:rPr>
              <a:t>you, you </a:t>
            </a:r>
            <a:r>
              <a:rPr dirty="0" sz="1450" spc="-10">
                <a:latin typeface="Times New Roman"/>
                <a:cs typeface="Times New Roman"/>
              </a:rPr>
              <a:t>look so dark and  attractive from </a:t>
            </a:r>
            <a:r>
              <a:rPr dirty="0" sz="1450" spc="-5">
                <a:latin typeface="Times New Roman"/>
                <a:cs typeface="Times New Roman"/>
              </a:rPr>
              <a:t>a </a:t>
            </a:r>
            <a:r>
              <a:rPr dirty="0" sz="1450" spc="-10">
                <a:latin typeface="Times New Roman"/>
                <a:cs typeface="Times New Roman"/>
              </a:rPr>
              <a:t>distance. Do </a:t>
            </a:r>
            <a:r>
              <a:rPr dirty="0" sz="1450" spc="-5">
                <a:latin typeface="Times New Roman"/>
                <a:cs typeface="Times New Roman"/>
              </a:rPr>
              <a:t>you </a:t>
            </a:r>
            <a:r>
              <a:rPr dirty="0" sz="1450" spc="-10">
                <a:latin typeface="Times New Roman"/>
                <a:cs typeface="Times New Roman"/>
              </a:rPr>
              <a:t>know that to the naked eye </a:t>
            </a:r>
            <a:r>
              <a:rPr dirty="0" sz="1450" spc="-5">
                <a:latin typeface="Times New Roman"/>
                <a:cs typeface="Times New Roman"/>
              </a:rPr>
              <a:t>you </a:t>
            </a:r>
            <a:r>
              <a:rPr dirty="0" sz="1450" spc="-10">
                <a:latin typeface="Times New Roman"/>
                <a:cs typeface="Times New Roman"/>
              </a:rPr>
              <a:t>look  romantic?—like what they call </a:t>
            </a:r>
            <a:r>
              <a:rPr dirty="0" sz="1450" spc="-5">
                <a:latin typeface="Times New Roman"/>
                <a:cs typeface="Times New Roman"/>
              </a:rPr>
              <a:t>a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history? And indeed, from all that  </a:t>
            </a:r>
            <a:r>
              <a:rPr dirty="0" sz="1450" spc="-5">
                <a:latin typeface="Times New Roman"/>
                <a:cs typeface="Times New Roman"/>
              </a:rPr>
              <a:t>I </a:t>
            </a:r>
            <a:r>
              <a:rPr dirty="0" sz="1450" spc="-10">
                <a:latin typeface="Times New Roman"/>
                <a:cs typeface="Times New Roman"/>
              </a:rPr>
              <a:t>can </a:t>
            </a:r>
            <a:r>
              <a:rPr dirty="0" sz="1450" spc="-20">
                <a:latin typeface="Times New Roman"/>
                <a:cs typeface="Times New Roman"/>
              </a:rPr>
              <a:t>hear, </a:t>
            </a:r>
            <a:r>
              <a:rPr dirty="0" sz="1450" spc="-10">
                <a:latin typeface="Times New Roman"/>
                <a:cs typeface="Times New Roman"/>
              </a:rPr>
              <a:t>the history </a:t>
            </a:r>
            <a:r>
              <a:rPr dirty="0" sz="1450" spc="-5">
                <a:latin typeface="Times New Roman"/>
                <a:cs typeface="Times New Roman"/>
              </a:rPr>
              <a:t>of </a:t>
            </a:r>
            <a:r>
              <a:rPr dirty="0" sz="1450" spc="-10">
                <a:latin typeface="Times New Roman"/>
                <a:cs typeface="Times New Roman"/>
              </a:rPr>
              <a:t>the leather trade is full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incident.’</a:t>
            </a:r>
            <a:endParaRPr sz="1450">
              <a:latin typeface="Times New Roman"/>
              <a:cs typeface="Times New Roman"/>
            </a:endParaRPr>
          </a:p>
          <a:p>
            <a:pPr algn="just" marL="12700" marR="7620" indent="255904">
              <a:lnSpc>
                <a:spcPts val="1730"/>
              </a:lnSpc>
              <a:spcBef>
                <a:spcPts val="780"/>
              </a:spcBef>
            </a:pPr>
            <a:r>
              <a:rPr dirty="0" sz="1450" spc="-35">
                <a:latin typeface="Times New Roman"/>
                <a:cs typeface="Times New Roman"/>
              </a:rPr>
              <a:t>‘Yes,’ </a:t>
            </a:r>
            <a:r>
              <a:rPr dirty="0" sz="1450" spc="-10">
                <a:latin typeface="Times New Roman"/>
                <a:cs typeface="Times New Roman"/>
              </a:rPr>
              <a:t>said Morris, disregarding these remarks, </a:t>
            </a:r>
            <a:r>
              <a:rPr dirty="0" sz="1450" spc="-25">
                <a:latin typeface="Times New Roman"/>
                <a:cs typeface="Times New Roman"/>
              </a:rPr>
              <a:t>‘it’s </a:t>
            </a:r>
            <a:r>
              <a:rPr dirty="0" sz="1450" spc="-5">
                <a:latin typeface="Times New Roman"/>
                <a:cs typeface="Times New Roman"/>
              </a:rPr>
              <a:t>no </a:t>
            </a:r>
            <a:r>
              <a:rPr dirty="0" sz="1450" spc="-10">
                <a:latin typeface="Times New Roman"/>
                <a:cs typeface="Times New Roman"/>
              </a:rPr>
              <a:t>use coming here. </a:t>
            </a:r>
            <a:r>
              <a:rPr dirty="0" sz="1450" spc="-5">
                <a:latin typeface="Times New Roman"/>
                <a:cs typeface="Times New Roman"/>
              </a:rPr>
              <a:t>I  </a:t>
            </a:r>
            <a:r>
              <a:rPr dirty="0" sz="1450" spc="-10">
                <a:latin typeface="Times New Roman"/>
                <a:cs typeface="Times New Roman"/>
              </a:rPr>
              <a:t>shall see </a:t>
            </a:r>
            <a:r>
              <a:rPr dirty="0" sz="1450" spc="-5">
                <a:latin typeface="Times New Roman"/>
                <a:cs typeface="Times New Roman"/>
              </a:rPr>
              <a:t>your</a:t>
            </a:r>
            <a:r>
              <a:rPr dirty="0" sz="1450">
                <a:latin typeface="Times New Roman"/>
                <a:cs typeface="Times New Roman"/>
              </a:rPr>
              <a:t> </a:t>
            </a:r>
            <a:r>
              <a:rPr dirty="0" sz="1450" spc="-20">
                <a:latin typeface="Times New Roman"/>
                <a:cs typeface="Times New Roman"/>
              </a:rPr>
              <a:t>father.’</a:t>
            </a:r>
            <a:endParaRPr sz="1450">
              <a:latin typeface="Times New Roman"/>
              <a:cs typeface="Times New Roman"/>
            </a:endParaRPr>
          </a:p>
          <a:p>
            <a:pPr marL="268605" marR="934719">
              <a:lnSpc>
                <a:spcPct val="140700"/>
              </a:lnSpc>
              <a:spcBef>
                <a:spcPts val="15"/>
              </a:spcBef>
            </a:pPr>
            <a:r>
              <a:rPr dirty="0" sz="1450" spc="-10">
                <a:latin typeface="Times New Roman"/>
                <a:cs typeface="Times New Roman"/>
              </a:rPr>
              <a:t>‘O </a:t>
            </a:r>
            <a:r>
              <a:rPr dirty="0" sz="1450" spc="-5">
                <a:latin typeface="Times New Roman"/>
                <a:cs typeface="Times New Roman"/>
              </a:rPr>
              <a:t>no, you </a:t>
            </a:r>
            <a:r>
              <a:rPr dirty="0" sz="1450" spc="-10">
                <a:latin typeface="Times New Roman"/>
                <a:cs typeface="Times New Roman"/>
              </a:rPr>
              <a:t>won’t,’ said Michael. ‘Nobody shall see my </a:t>
            </a:r>
            <a:r>
              <a:rPr dirty="0" sz="1450" spc="-20">
                <a:latin typeface="Times New Roman"/>
                <a:cs typeface="Times New Roman"/>
              </a:rPr>
              <a:t>father.’  </a:t>
            </a:r>
            <a:r>
              <a:rPr dirty="0" sz="1450" spc="-10">
                <a:latin typeface="Times New Roman"/>
                <a:cs typeface="Times New Roman"/>
              </a:rPr>
              <a:t>‘I should like to know </a:t>
            </a:r>
            <a:r>
              <a:rPr dirty="0" sz="1450" spc="-25">
                <a:latin typeface="Times New Roman"/>
                <a:cs typeface="Times New Roman"/>
              </a:rPr>
              <a:t>why,’ </a:t>
            </a:r>
            <a:r>
              <a:rPr dirty="0" sz="1450" spc="-10">
                <a:latin typeface="Times New Roman"/>
                <a:cs typeface="Times New Roman"/>
              </a:rPr>
              <a:t>cried his</a:t>
            </a:r>
            <a:r>
              <a:rPr dirty="0" sz="1450" spc="-55">
                <a:latin typeface="Times New Roman"/>
                <a:cs typeface="Times New Roman"/>
              </a:rPr>
              <a:t> </a:t>
            </a:r>
            <a:r>
              <a:rPr dirty="0" sz="1450" spc="-10">
                <a:latin typeface="Times New Roman"/>
                <a:cs typeface="Times New Roman"/>
              </a:rPr>
              <a:t>cousin.</a:t>
            </a:r>
            <a:endParaRPr sz="1450">
              <a:latin typeface="Times New Roman"/>
              <a:cs typeface="Times New Roman"/>
            </a:endParaRPr>
          </a:p>
          <a:p>
            <a:pPr marL="268605">
              <a:lnSpc>
                <a:spcPct val="100000"/>
              </a:lnSpc>
              <a:spcBef>
                <a:spcPts val="785"/>
              </a:spcBef>
            </a:pPr>
            <a:r>
              <a:rPr dirty="0" sz="1450" spc="-10">
                <a:latin typeface="Times New Roman"/>
                <a:cs typeface="Times New Roman"/>
              </a:rPr>
              <a:t>‘I never make any secret </a:t>
            </a:r>
            <a:r>
              <a:rPr dirty="0" sz="1450" spc="-5">
                <a:latin typeface="Times New Roman"/>
                <a:cs typeface="Times New Roman"/>
              </a:rPr>
              <a:t>of </a:t>
            </a:r>
            <a:r>
              <a:rPr dirty="0" sz="1450" spc="-10">
                <a:latin typeface="Times New Roman"/>
                <a:cs typeface="Times New Roman"/>
              </a:rPr>
              <a:t>that,’ replied the </a:t>
            </a:r>
            <a:r>
              <a:rPr dirty="0" sz="1450" spc="-20">
                <a:latin typeface="Times New Roman"/>
                <a:cs typeface="Times New Roman"/>
              </a:rPr>
              <a:t>lawyer. </a:t>
            </a:r>
            <a:r>
              <a:rPr dirty="0" sz="1450" spc="-10">
                <a:latin typeface="Times New Roman"/>
                <a:cs typeface="Times New Roman"/>
              </a:rPr>
              <a:t>‘He is too ill.’</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is as ill as </a:t>
            </a:r>
            <a:r>
              <a:rPr dirty="0" sz="1450" spc="-5">
                <a:latin typeface="Times New Roman"/>
                <a:cs typeface="Times New Roman"/>
              </a:rPr>
              <a:t>you </a:t>
            </a:r>
            <a:r>
              <a:rPr dirty="0" sz="1450" spc="-25">
                <a:latin typeface="Times New Roman"/>
                <a:cs typeface="Times New Roman"/>
              </a:rPr>
              <a:t>say,’ </a:t>
            </a:r>
            <a:r>
              <a:rPr dirty="0" sz="1450" spc="-10">
                <a:latin typeface="Times New Roman"/>
                <a:cs typeface="Times New Roman"/>
              </a:rPr>
              <a:t>cried the </a:t>
            </a:r>
            <a:r>
              <a:rPr dirty="0" sz="1450" spc="-20">
                <a:latin typeface="Times New Roman"/>
                <a:cs typeface="Times New Roman"/>
              </a:rPr>
              <a:t>other, </a:t>
            </a:r>
            <a:r>
              <a:rPr dirty="0" sz="1450" spc="-10">
                <a:latin typeface="Times New Roman"/>
                <a:cs typeface="Times New Roman"/>
              </a:rPr>
              <a:t>‘the more reason for accepting  my proposal. </a:t>
            </a:r>
            <a:r>
              <a:rPr dirty="0" sz="1450" spc="-5">
                <a:latin typeface="Times New Roman"/>
                <a:cs typeface="Times New Roman"/>
              </a:rPr>
              <a:t>I </a:t>
            </a:r>
            <a:r>
              <a:rPr dirty="0" sz="1450" spc="-10">
                <a:latin typeface="Times New Roman"/>
                <a:cs typeface="Times New Roman"/>
              </a:rPr>
              <a:t>will see</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650"/>
              </a:spcBef>
            </a:pPr>
            <a:r>
              <a:rPr dirty="0" sz="1450" spc="-20">
                <a:latin typeface="Times New Roman"/>
                <a:cs typeface="Times New Roman"/>
              </a:rPr>
              <a:t>‘Will </a:t>
            </a:r>
            <a:r>
              <a:rPr dirty="0" sz="1450" spc="-10">
                <a:latin typeface="Times New Roman"/>
                <a:cs typeface="Times New Roman"/>
              </a:rPr>
              <a:t>you?’ said Michael, and </a:t>
            </a:r>
            <a:r>
              <a:rPr dirty="0" sz="1450" spc="-5">
                <a:latin typeface="Times New Roman"/>
                <a:cs typeface="Times New Roman"/>
              </a:rPr>
              <a:t>he </a:t>
            </a:r>
            <a:r>
              <a:rPr dirty="0" sz="1450" spc="-10">
                <a:latin typeface="Times New Roman"/>
                <a:cs typeface="Times New Roman"/>
              </a:rPr>
              <a:t>rose and rang for his</a:t>
            </a:r>
            <a:r>
              <a:rPr dirty="0" sz="1450" spc="-40">
                <a:latin typeface="Times New Roman"/>
                <a:cs typeface="Times New Roman"/>
              </a:rPr>
              <a:t> </a:t>
            </a:r>
            <a:r>
              <a:rPr dirty="0" sz="1450" spc="-10">
                <a:latin typeface="Times New Roman"/>
                <a:cs typeface="Times New Roman"/>
              </a:rPr>
              <a:t>clerk.</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It was now time, according to Sir Faraday Bond, the medical baronet  whose name is so familiar at the </a:t>
            </a:r>
            <a:r>
              <a:rPr dirty="0" sz="1450" spc="-5">
                <a:latin typeface="Times New Roman"/>
                <a:cs typeface="Times New Roman"/>
              </a:rPr>
              <a:t>foot of </a:t>
            </a:r>
            <a:r>
              <a:rPr dirty="0" sz="1450" spc="-10">
                <a:latin typeface="Times New Roman"/>
                <a:cs typeface="Times New Roman"/>
              </a:rPr>
              <a:t>bulletins, that Joseph (the </a:t>
            </a:r>
            <a:r>
              <a:rPr dirty="0" sz="1450" spc="-5">
                <a:latin typeface="Times New Roman"/>
                <a:cs typeface="Times New Roman"/>
              </a:rPr>
              <a:t>poor </a:t>
            </a:r>
            <a:r>
              <a:rPr dirty="0" sz="1450" spc="-10">
                <a:latin typeface="Times New Roman"/>
                <a:cs typeface="Times New Roman"/>
              </a:rPr>
              <a:t>Golden  Goose) should </a:t>
            </a:r>
            <a:r>
              <a:rPr dirty="0" sz="1450" spc="-5">
                <a:latin typeface="Times New Roman"/>
                <a:cs typeface="Times New Roman"/>
              </a:rPr>
              <a:t>be </a:t>
            </a:r>
            <a:r>
              <a:rPr dirty="0" sz="1450" spc="-10">
                <a:latin typeface="Times New Roman"/>
                <a:cs typeface="Times New Roman"/>
              </a:rPr>
              <a:t>removed into the purer air </a:t>
            </a:r>
            <a:r>
              <a:rPr dirty="0" sz="1450" spc="-5">
                <a:latin typeface="Times New Roman"/>
                <a:cs typeface="Times New Roman"/>
              </a:rPr>
              <a:t>of </a:t>
            </a:r>
            <a:r>
              <a:rPr dirty="0" sz="1450" spc="-10">
                <a:latin typeface="Times New Roman"/>
                <a:cs typeface="Times New Roman"/>
              </a:rPr>
              <a:t>Bournemouth; and for that  uncharted wilderness </a:t>
            </a:r>
            <a:r>
              <a:rPr dirty="0" sz="1450" spc="-5">
                <a:latin typeface="Times New Roman"/>
                <a:cs typeface="Times New Roman"/>
              </a:rPr>
              <a:t>of </a:t>
            </a:r>
            <a:r>
              <a:rPr dirty="0" sz="1450" spc="-10">
                <a:latin typeface="Times New Roman"/>
                <a:cs typeface="Times New Roman"/>
              </a:rPr>
              <a:t>villas the family now shook </a:t>
            </a:r>
            <a:r>
              <a:rPr dirty="0" sz="1450" spc="-15">
                <a:latin typeface="Times New Roman"/>
                <a:cs typeface="Times New Roman"/>
              </a:rPr>
              <a:t>off </a:t>
            </a:r>
            <a:r>
              <a:rPr dirty="0" sz="1450" spc="-10">
                <a:latin typeface="Times New Roman"/>
                <a:cs typeface="Times New Roman"/>
              </a:rPr>
              <a:t>the dust </a:t>
            </a:r>
            <a:r>
              <a:rPr dirty="0" sz="1450" spc="-5">
                <a:latin typeface="Times New Roman"/>
                <a:cs typeface="Times New Roman"/>
              </a:rPr>
              <a:t>of  </a:t>
            </a:r>
            <a:r>
              <a:rPr dirty="0" sz="1450" spc="-10">
                <a:latin typeface="Times New Roman"/>
                <a:cs typeface="Times New Roman"/>
              </a:rPr>
              <a:t>Bloomsbury; Julia delighted, because at Bournemouth she sometimes made  acquaintances; John in </a:t>
            </a:r>
            <a:r>
              <a:rPr dirty="0" sz="1450" spc="-15">
                <a:latin typeface="Times New Roman"/>
                <a:cs typeface="Times New Roman"/>
              </a:rPr>
              <a:t>despair,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city tastes; Joseph  indifferent where </a:t>
            </a:r>
            <a:r>
              <a:rPr dirty="0" sz="1450" spc="-5">
                <a:latin typeface="Times New Roman"/>
                <a:cs typeface="Times New Roman"/>
              </a:rPr>
              <a:t>he </a:t>
            </a:r>
            <a:r>
              <a:rPr dirty="0" sz="1450" spc="-10">
                <a:latin typeface="Times New Roman"/>
                <a:cs typeface="Times New Roman"/>
              </a:rPr>
              <a:t>was, so long as there was pen and ink and daily papers,  and </a:t>
            </a:r>
            <a:r>
              <a:rPr dirty="0" sz="1450" spc="-5">
                <a:latin typeface="Times New Roman"/>
                <a:cs typeface="Times New Roman"/>
              </a:rPr>
              <a:t>he </a:t>
            </a:r>
            <a:r>
              <a:rPr dirty="0" sz="1450" spc="-10">
                <a:latin typeface="Times New Roman"/>
                <a:cs typeface="Times New Roman"/>
              </a:rPr>
              <a:t>could avoid martyrdom at the </a:t>
            </a:r>
            <a:r>
              <a:rPr dirty="0" sz="1450" spc="-15">
                <a:latin typeface="Times New Roman"/>
                <a:cs typeface="Times New Roman"/>
              </a:rPr>
              <a:t>office; </a:t>
            </a:r>
            <a:r>
              <a:rPr dirty="0" sz="1450" spc="-10">
                <a:latin typeface="Times New Roman"/>
                <a:cs typeface="Times New Roman"/>
              </a:rPr>
              <a:t>Morris himself, perhaps, </a:t>
            </a:r>
            <a:r>
              <a:rPr dirty="0" sz="1450" spc="-5">
                <a:latin typeface="Times New Roman"/>
                <a:cs typeface="Times New Roman"/>
              </a:rPr>
              <a:t>not  </a:t>
            </a:r>
            <a:r>
              <a:rPr dirty="0" sz="1450" spc="-10">
                <a:latin typeface="Times New Roman"/>
                <a:cs typeface="Times New Roman"/>
              </a:rPr>
              <a:t>displeased to pretermit these visits to the </a:t>
            </a:r>
            <a:r>
              <a:rPr dirty="0" sz="1450" spc="-30">
                <a:latin typeface="Times New Roman"/>
                <a:cs typeface="Times New Roman"/>
              </a:rPr>
              <a:t>city, </a:t>
            </a:r>
            <a:r>
              <a:rPr dirty="0" sz="1450" spc="-10">
                <a:latin typeface="Times New Roman"/>
                <a:cs typeface="Times New Roman"/>
              </a:rPr>
              <a:t>and have </a:t>
            </a:r>
            <a:r>
              <a:rPr dirty="0" sz="1450" spc="-5">
                <a:latin typeface="Times New Roman"/>
                <a:cs typeface="Times New Roman"/>
              </a:rPr>
              <a:t>a </a:t>
            </a:r>
            <a:r>
              <a:rPr dirty="0" sz="1450" spc="-10">
                <a:latin typeface="Times New Roman"/>
                <a:cs typeface="Times New Roman"/>
              </a:rPr>
              <a:t>quiet time for  thought. He was prepared for any sacrifice; all </a:t>
            </a:r>
            <a:r>
              <a:rPr dirty="0" sz="1450" spc="-5">
                <a:latin typeface="Times New Roman"/>
                <a:cs typeface="Times New Roman"/>
              </a:rPr>
              <a:t>he </a:t>
            </a:r>
            <a:r>
              <a:rPr dirty="0" sz="1450" spc="-10">
                <a:latin typeface="Times New Roman"/>
                <a:cs typeface="Times New Roman"/>
              </a:rPr>
              <a:t>desired was to get his money  again and clear his feet </a:t>
            </a:r>
            <a:r>
              <a:rPr dirty="0" sz="1450" spc="-5">
                <a:latin typeface="Times New Roman"/>
                <a:cs typeface="Times New Roman"/>
              </a:rPr>
              <a:t>of </a:t>
            </a:r>
            <a:r>
              <a:rPr dirty="0" sz="1450" spc="-10">
                <a:latin typeface="Times New Roman"/>
                <a:cs typeface="Times New Roman"/>
              </a:rPr>
              <a:t>leather; and it would </a:t>
            </a:r>
            <a:r>
              <a:rPr dirty="0" sz="1450" spc="-5">
                <a:latin typeface="Times New Roman"/>
                <a:cs typeface="Times New Roman"/>
              </a:rPr>
              <a:t>be </a:t>
            </a:r>
            <a:r>
              <a:rPr dirty="0" sz="1450" spc="-10">
                <a:latin typeface="Times New Roman"/>
                <a:cs typeface="Times New Roman"/>
              </a:rPr>
              <a:t>strange, since </a:t>
            </a:r>
            <a:r>
              <a:rPr dirty="0" sz="1450" spc="-5">
                <a:latin typeface="Times New Roman"/>
                <a:cs typeface="Times New Roman"/>
              </a:rPr>
              <a:t>he </a:t>
            </a:r>
            <a:r>
              <a:rPr dirty="0" sz="1450" spc="-10">
                <a:latin typeface="Times New Roman"/>
                <a:cs typeface="Times New Roman"/>
              </a:rPr>
              <a:t>was so  modest</a:t>
            </a:r>
            <a:r>
              <a:rPr dirty="0" sz="1450" spc="250">
                <a:latin typeface="Times New Roman"/>
                <a:cs typeface="Times New Roman"/>
              </a:rPr>
              <a:t> </a:t>
            </a:r>
            <a:r>
              <a:rPr dirty="0" sz="1450" spc="-10">
                <a:latin typeface="Times New Roman"/>
                <a:cs typeface="Times New Roman"/>
              </a:rPr>
              <a:t>in</a:t>
            </a:r>
            <a:r>
              <a:rPr dirty="0" sz="1450" spc="254">
                <a:latin typeface="Times New Roman"/>
                <a:cs typeface="Times New Roman"/>
              </a:rPr>
              <a:t> </a:t>
            </a:r>
            <a:r>
              <a:rPr dirty="0" sz="1450" spc="-10">
                <a:latin typeface="Times New Roman"/>
                <a:cs typeface="Times New Roman"/>
              </a:rPr>
              <a:t>his</a:t>
            </a:r>
            <a:r>
              <a:rPr dirty="0" sz="1450" spc="260">
                <a:latin typeface="Times New Roman"/>
                <a:cs typeface="Times New Roman"/>
              </a:rPr>
              <a:t> </a:t>
            </a:r>
            <a:r>
              <a:rPr dirty="0" sz="1450" spc="-10">
                <a:latin typeface="Times New Roman"/>
                <a:cs typeface="Times New Roman"/>
              </a:rPr>
              <a:t>desires,</a:t>
            </a:r>
            <a:r>
              <a:rPr dirty="0" sz="1450" spc="254">
                <a:latin typeface="Times New Roman"/>
                <a:cs typeface="Times New Roman"/>
              </a:rPr>
              <a:t> </a:t>
            </a:r>
            <a:r>
              <a:rPr dirty="0" sz="1450" spc="-10">
                <a:latin typeface="Times New Roman"/>
                <a:cs typeface="Times New Roman"/>
              </a:rPr>
              <a:t>and</a:t>
            </a:r>
            <a:r>
              <a:rPr dirty="0" sz="1450" spc="254">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5">
                <a:latin typeface="Times New Roman"/>
                <a:cs typeface="Times New Roman"/>
              </a:rPr>
              <a:t>pool</a:t>
            </a:r>
            <a:r>
              <a:rPr dirty="0" sz="1450" spc="260">
                <a:latin typeface="Times New Roman"/>
                <a:cs typeface="Times New Roman"/>
              </a:rPr>
              <a:t> </a:t>
            </a:r>
            <a:r>
              <a:rPr dirty="0" sz="1450" spc="-10">
                <a:latin typeface="Times New Roman"/>
                <a:cs typeface="Times New Roman"/>
              </a:rPr>
              <a:t>amounted</a:t>
            </a:r>
            <a:r>
              <a:rPr dirty="0" sz="1450" spc="254">
                <a:latin typeface="Times New Roman"/>
                <a:cs typeface="Times New Roman"/>
              </a:rPr>
              <a:t> </a:t>
            </a:r>
            <a:r>
              <a:rPr dirty="0" sz="1450" spc="-10">
                <a:latin typeface="Times New Roman"/>
                <a:cs typeface="Times New Roman"/>
              </a:rPr>
              <a:t>to</a:t>
            </a:r>
            <a:r>
              <a:rPr dirty="0" sz="1450" spc="254">
                <a:latin typeface="Times New Roman"/>
                <a:cs typeface="Times New Roman"/>
              </a:rPr>
              <a:t> </a:t>
            </a:r>
            <a:r>
              <a:rPr dirty="0" sz="1450" spc="-10">
                <a:latin typeface="Times New Roman"/>
                <a:cs typeface="Times New Roman"/>
              </a:rPr>
              <a:t>upward</a:t>
            </a:r>
            <a:r>
              <a:rPr dirty="0" sz="1450" spc="254">
                <a:latin typeface="Times New Roman"/>
                <a:cs typeface="Times New Roman"/>
              </a:rPr>
              <a:t> </a:t>
            </a:r>
            <a:r>
              <a:rPr dirty="0" sz="1450" spc="-5">
                <a:latin typeface="Times New Roman"/>
                <a:cs typeface="Times New Roman"/>
              </a:rPr>
              <a:t>of</a:t>
            </a:r>
            <a:r>
              <a:rPr dirty="0" sz="1450" spc="260">
                <a:latin typeface="Times New Roman"/>
                <a:cs typeface="Times New Roman"/>
              </a:rPr>
              <a:t> </a:t>
            </a:r>
            <a:r>
              <a:rPr dirty="0" sz="1450" spc="-5">
                <a:latin typeface="Times New Roman"/>
                <a:cs typeface="Times New Roman"/>
              </a:rPr>
              <a:t>a</a:t>
            </a:r>
            <a:r>
              <a:rPr dirty="0" sz="1450" spc="254">
                <a:latin typeface="Times New Roman"/>
                <a:cs typeface="Times New Roman"/>
              </a:rPr>
              <a:t> </a:t>
            </a:r>
            <a:r>
              <a:rPr dirty="0" sz="1450" spc="-10">
                <a:latin typeface="Times New Roman"/>
                <a:cs typeface="Times New Roman"/>
              </a:rPr>
              <a:t>hundred</a:t>
            </a:r>
            <a:r>
              <a:rPr dirty="0" sz="1450" spc="25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38720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the trees </a:t>
            </a:r>
            <a:r>
              <a:rPr dirty="0" sz="1450" spc="-5">
                <a:latin typeface="Times New Roman"/>
                <a:cs typeface="Times New Roman"/>
              </a:rPr>
              <a:t>of a </a:t>
            </a:r>
            <a:r>
              <a:rPr dirty="0" sz="1450" spc="-10">
                <a:latin typeface="Times New Roman"/>
                <a:cs typeface="Times New Roman"/>
              </a:rPr>
              <a:t>private park enclose the </a:t>
            </a:r>
            <a:r>
              <a:rPr dirty="0" sz="1450" spc="-30">
                <a:latin typeface="Times New Roman"/>
                <a:cs typeface="Times New Roman"/>
              </a:rPr>
              <a:t>view, </a:t>
            </a:r>
            <a:r>
              <a:rPr dirty="0" sz="1450" spc="-10">
                <a:latin typeface="Times New Roman"/>
                <a:cs typeface="Times New Roman"/>
              </a:rPr>
              <a:t>the chimneys </a:t>
            </a:r>
            <a:r>
              <a:rPr dirty="0" sz="1450" spc="-5">
                <a:latin typeface="Times New Roman"/>
                <a:cs typeface="Times New Roman"/>
              </a:rPr>
              <a:t>of </a:t>
            </a:r>
            <a:r>
              <a:rPr dirty="0" sz="1450" spc="-10">
                <a:latin typeface="Times New Roman"/>
                <a:cs typeface="Times New Roman"/>
              </a:rPr>
              <a:t>the mansion just  pricking forth above their clusters; </a:t>
            </a:r>
            <a:r>
              <a:rPr dirty="0" sz="1450" spc="-5">
                <a:latin typeface="Times New Roman"/>
                <a:cs typeface="Times New Roman"/>
              </a:rPr>
              <a:t>on </a:t>
            </a:r>
            <a:r>
              <a:rPr dirty="0" sz="1450" spc="-10">
                <a:latin typeface="Times New Roman"/>
                <a:cs typeface="Times New Roman"/>
              </a:rPr>
              <a:t>the near side the path is bordered </a:t>
            </a:r>
            <a:r>
              <a:rPr dirty="0" sz="1450" spc="-5">
                <a:latin typeface="Times New Roman"/>
                <a:cs typeface="Times New Roman"/>
              </a:rPr>
              <a:t>by  </a:t>
            </a:r>
            <a:r>
              <a:rPr dirty="0" sz="1450" spc="-10">
                <a:latin typeface="Times New Roman"/>
                <a:cs typeface="Times New Roman"/>
              </a:rPr>
              <a:t>willows. Close among these lay the houseboat, </a:t>
            </a:r>
            <a:r>
              <a:rPr dirty="0" sz="1450" spc="-5">
                <a:latin typeface="Times New Roman"/>
                <a:cs typeface="Times New Roman"/>
              </a:rPr>
              <a:t>a </a:t>
            </a:r>
            <a:r>
              <a:rPr dirty="0" sz="1450" spc="-10">
                <a:latin typeface="Times New Roman"/>
                <a:cs typeface="Times New Roman"/>
              </a:rPr>
              <a:t>thing so soiled </a:t>
            </a:r>
            <a:r>
              <a:rPr dirty="0" sz="1450" spc="-5">
                <a:latin typeface="Times New Roman"/>
                <a:cs typeface="Times New Roman"/>
              </a:rPr>
              <a:t>by </a:t>
            </a:r>
            <a:r>
              <a:rPr dirty="0" sz="1450" spc="-10">
                <a:latin typeface="Times New Roman"/>
                <a:cs typeface="Times New Roman"/>
              </a:rPr>
              <a:t>the tears </a:t>
            </a:r>
            <a:r>
              <a:rPr dirty="0" sz="1450" spc="-5">
                <a:latin typeface="Times New Roman"/>
                <a:cs typeface="Times New Roman"/>
              </a:rPr>
              <a:t>of  </a:t>
            </a:r>
            <a:r>
              <a:rPr dirty="0" sz="1450" spc="-10">
                <a:latin typeface="Times New Roman"/>
                <a:cs typeface="Times New Roman"/>
              </a:rPr>
              <a:t>the overhanging willows, so grown </a:t>
            </a:r>
            <a:r>
              <a:rPr dirty="0" sz="1450" spc="-5">
                <a:latin typeface="Times New Roman"/>
                <a:cs typeface="Times New Roman"/>
              </a:rPr>
              <a:t>upon </a:t>
            </a:r>
            <a:r>
              <a:rPr dirty="0" sz="1450" spc="-10">
                <a:latin typeface="Times New Roman"/>
                <a:cs typeface="Times New Roman"/>
              </a:rPr>
              <a:t>with parasites, so decayed, so  battered, so neglected, such </a:t>
            </a:r>
            <a:r>
              <a:rPr dirty="0" sz="1450" spc="-5">
                <a:latin typeface="Times New Roman"/>
                <a:cs typeface="Times New Roman"/>
              </a:rPr>
              <a:t>a </a:t>
            </a:r>
            <a:r>
              <a:rPr dirty="0" sz="1450" spc="-10">
                <a:latin typeface="Times New Roman"/>
                <a:cs typeface="Times New Roman"/>
              </a:rPr>
              <a:t>haunt </a:t>
            </a:r>
            <a:r>
              <a:rPr dirty="0" sz="1450" spc="-5">
                <a:latin typeface="Times New Roman"/>
                <a:cs typeface="Times New Roman"/>
              </a:rPr>
              <a:t>of </a:t>
            </a:r>
            <a:r>
              <a:rPr dirty="0" sz="1450" spc="-10">
                <a:latin typeface="Times New Roman"/>
                <a:cs typeface="Times New Roman"/>
              </a:rPr>
              <a:t>rats, so advertised </a:t>
            </a:r>
            <a:r>
              <a:rPr dirty="0" sz="1450" spc="-5">
                <a:latin typeface="Times New Roman"/>
                <a:cs typeface="Times New Roman"/>
              </a:rPr>
              <a:t>a </a:t>
            </a:r>
            <a:r>
              <a:rPr dirty="0" sz="1450" spc="-10">
                <a:latin typeface="Times New Roman"/>
                <a:cs typeface="Times New Roman"/>
              </a:rPr>
              <a:t>storehouse </a:t>
            </a:r>
            <a:r>
              <a:rPr dirty="0" sz="1450" spc="-5">
                <a:latin typeface="Times New Roman"/>
                <a:cs typeface="Times New Roman"/>
              </a:rPr>
              <a:t>of  </a:t>
            </a:r>
            <a:r>
              <a:rPr dirty="0" sz="1450" spc="-10">
                <a:latin typeface="Times New Roman"/>
                <a:cs typeface="Times New Roman"/>
              </a:rPr>
              <a:t>rheumatic agonies, that the heart </a:t>
            </a:r>
            <a:r>
              <a:rPr dirty="0" sz="1450" spc="-5">
                <a:latin typeface="Times New Roman"/>
                <a:cs typeface="Times New Roman"/>
              </a:rPr>
              <a:t>of </a:t>
            </a:r>
            <a:r>
              <a:rPr dirty="0" sz="1450" spc="-10">
                <a:latin typeface="Times New Roman"/>
                <a:cs typeface="Times New Roman"/>
              </a:rPr>
              <a:t>an intending occupant might well recoil. A  plank,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flying drawbridge, joined it to the shore. And it was </a:t>
            </a:r>
            <a:r>
              <a:rPr dirty="0" sz="1450" spc="-5">
                <a:latin typeface="Times New Roman"/>
                <a:cs typeface="Times New Roman"/>
              </a:rPr>
              <a:t>a </a:t>
            </a:r>
            <a:r>
              <a:rPr dirty="0" sz="1450" spc="-10">
                <a:latin typeface="Times New Roman"/>
                <a:cs typeface="Times New Roman"/>
              </a:rPr>
              <a:t>dreary  moment for Jimson when </a:t>
            </a:r>
            <a:r>
              <a:rPr dirty="0" sz="1450" spc="-5">
                <a:latin typeface="Times New Roman"/>
                <a:cs typeface="Times New Roman"/>
              </a:rPr>
              <a:t>he </a:t>
            </a:r>
            <a:r>
              <a:rPr dirty="0" sz="1450" spc="-10">
                <a:latin typeface="Times New Roman"/>
                <a:cs typeface="Times New Roman"/>
              </a:rPr>
              <a:t>pulled this after him and found himself alone </a:t>
            </a:r>
            <a:r>
              <a:rPr dirty="0" sz="1450" spc="-5">
                <a:latin typeface="Times New Roman"/>
                <a:cs typeface="Times New Roman"/>
              </a:rPr>
              <a:t>on  </a:t>
            </a:r>
            <a:r>
              <a:rPr dirty="0" sz="1450" spc="-10">
                <a:latin typeface="Times New Roman"/>
                <a:cs typeface="Times New Roman"/>
              </a:rPr>
              <a:t>this unwholesome fortress. He could hear the rats scuttle and flop in the  abhorred interior; the key cried among the wards like </a:t>
            </a:r>
            <a:r>
              <a:rPr dirty="0" sz="1450" spc="-5">
                <a:latin typeface="Times New Roman"/>
                <a:cs typeface="Times New Roman"/>
              </a:rPr>
              <a:t>a </a:t>
            </a:r>
            <a:r>
              <a:rPr dirty="0" sz="1450" spc="-10">
                <a:latin typeface="Times New Roman"/>
                <a:cs typeface="Times New Roman"/>
              </a:rPr>
              <a:t>thing in pain; the  sitting-room was deep in dust, and smelt strong </a:t>
            </a:r>
            <a:r>
              <a:rPr dirty="0" sz="1450" spc="-5">
                <a:latin typeface="Times New Roman"/>
                <a:cs typeface="Times New Roman"/>
              </a:rPr>
              <a:t>of </a:t>
            </a:r>
            <a:r>
              <a:rPr dirty="0" sz="1450" spc="-15">
                <a:latin typeface="Times New Roman"/>
                <a:cs typeface="Times New Roman"/>
              </a:rPr>
              <a:t>bilge-water. </a:t>
            </a:r>
            <a:r>
              <a:rPr dirty="0" sz="1450" spc="-10">
                <a:latin typeface="Times New Roman"/>
                <a:cs typeface="Times New Roman"/>
              </a:rPr>
              <a:t>It could </a:t>
            </a:r>
            <a:r>
              <a:rPr dirty="0" sz="1450" spc="-5">
                <a:latin typeface="Times New Roman"/>
                <a:cs typeface="Times New Roman"/>
              </a:rPr>
              <a:t>not be  </a:t>
            </a:r>
            <a:r>
              <a:rPr dirty="0" sz="1450" spc="-10">
                <a:latin typeface="Times New Roman"/>
                <a:cs typeface="Times New Roman"/>
              </a:rPr>
              <a:t>called </a:t>
            </a:r>
            <a:r>
              <a:rPr dirty="0" sz="1450" spc="-5">
                <a:latin typeface="Times New Roman"/>
                <a:cs typeface="Times New Roman"/>
              </a:rPr>
              <a:t>a </a:t>
            </a:r>
            <a:r>
              <a:rPr dirty="0" sz="1450" spc="-10">
                <a:latin typeface="Times New Roman"/>
                <a:cs typeface="Times New Roman"/>
              </a:rPr>
              <a:t>cheerful spot, even for </a:t>
            </a:r>
            <a:r>
              <a:rPr dirty="0" sz="1450" spc="-5">
                <a:latin typeface="Times New Roman"/>
                <a:cs typeface="Times New Roman"/>
              </a:rPr>
              <a:t>a </a:t>
            </a:r>
            <a:r>
              <a:rPr dirty="0" sz="1450" spc="-10">
                <a:latin typeface="Times New Roman"/>
                <a:cs typeface="Times New Roman"/>
              </a:rPr>
              <a:t>composer absorbed in beloved toil; how  much less for </a:t>
            </a:r>
            <a:r>
              <a:rPr dirty="0" sz="1450" spc="-5">
                <a:latin typeface="Times New Roman"/>
                <a:cs typeface="Times New Roman"/>
              </a:rPr>
              <a:t>a young </a:t>
            </a:r>
            <a:r>
              <a:rPr dirty="0" sz="1450" spc="-10">
                <a:latin typeface="Times New Roman"/>
                <a:cs typeface="Times New Roman"/>
              </a:rPr>
              <a:t>gentleman haunted </a:t>
            </a:r>
            <a:r>
              <a:rPr dirty="0" sz="1450" spc="-5">
                <a:latin typeface="Times New Roman"/>
                <a:cs typeface="Times New Roman"/>
              </a:rPr>
              <a:t>by </a:t>
            </a:r>
            <a:r>
              <a:rPr dirty="0" sz="1450" spc="-10">
                <a:latin typeface="Times New Roman"/>
                <a:cs typeface="Times New Roman"/>
              </a:rPr>
              <a:t>alarms and awaiting the arrival  </a:t>
            </a:r>
            <a:r>
              <a:rPr dirty="0" sz="1450" spc="-5">
                <a:latin typeface="Times New Roman"/>
                <a:cs typeface="Times New Roman"/>
              </a:rPr>
              <a:t>of a</a:t>
            </a:r>
            <a:r>
              <a:rPr dirty="0" sz="1450" spc="-10">
                <a:latin typeface="Times New Roman"/>
                <a:cs typeface="Times New Roman"/>
              </a:rPr>
              <a:t> corpse!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He sat down, cleared away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the table, and attacked the cold  luncheon in his basket. In case </a:t>
            </a:r>
            <a:r>
              <a:rPr dirty="0" sz="1450" spc="-5">
                <a:latin typeface="Times New Roman"/>
                <a:cs typeface="Times New Roman"/>
              </a:rPr>
              <a:t>of </a:t>
            </a:r>
            <a:r>
              <a:rPr dirty="0" sz="1450" spc="-10">
                <a:latin typeface="Times New Roman"/>
                <a:cs typeface="Times New Roman"/>
              </a:rPr>
              <a:t>any subsequent inquiry into the fate </a:t>
            </a:r>
            <a:r>
              <a:rPr dirty="0" sz="1450" spc="-5">
                <a:latin typeface="Times New Roman"/>
                <a:cs typeface="Times New Roman"/>
              </a:rPr>
              <a:t>of  </a:t>
            </a:r>
            <a:r>
              <a:rPr dirty="0" sz="1450" spc="-10">
                <a:latin typeface="Times New Roman"/>
                <a:cs typeface="Times New Roman"/>
              </a:rPr>
              <a:t>Jimson, It was desirable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little seen: in other words, that </a:t>
            </a:r>
            <a:r>
              <a:rPr dirty="0" sz="1450" spc="-5">
                <a:latin typeface="Times New Roman"/>
                <a:cs typeface="Times New Roman"/>
              </a:rPr>
              <a:t>he </a:t>
            </a:r>
            <a:r>
              <a:rPr dirty="0" sz="1450" spc="-10">
                <a:latin typeface="Times New Roman"/>
                <a:cs typeface="Times New Roman"/>
              </a:rPr>
              <a:t>should  spend the day entirely in the house. </a:t>
            </a:r>
            <a:r>
              <a:rPr dirty="0" sz="1450" spc="-60">
                <a:latin typeface="Times New Roman"/>
                <a:cs typeface="Times New Roman"/>
              </a:rPr>
              <a:t>To </a:t>
            </a:r>
            <a:r>
              <a:rPr dirty="0" sz="1450" spc="-10">
                <a:latin typeface="Times New Roman"/>
                <a:cs typeface="Times New Roman"/>
              </a:rPr>
              <a:t>this end, and further to corroborate his  fable,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in the leather case </a:t>
            </a:r>
            <a:r>
              <a:rPr dirty="0" sz="1450" spc="-5">
                <a:latin typeface="Times New Roman"/>
                <a:cs typeface="Times New Roman"/>
              </a:rPr>
              <a:t>not </a:t>
            </a:r>
            <a:r>
              <a:rPr dirty="0" sz="1450" spc="-10">
                <a:latin typeface="Times New Roman"/>
                <a:cs typeface="Times New Roman"/>
              </a:rPr>
              <a:t>only writing materials, </a:t>
            </a:r>
            <a:r>
              <a:rPr dirty="0" sz="1450" spc="-5">
                <a:latin typeface="Times New Roman"/>
                <a:cs typeface="Times New Roman"/>
              </a:rPr>
              <a:t>but a </a:t>
            </a:r>
            <a:r>
              <a:rPr dirty="0" sz="1450" spc="-10">
                <a:latin typeface="Times New Roman"/>
                <a:cs typeface="Times New Roman"/>
              </a:rPr>
              <a:t>ream  </a:t>
            </a:r>
            <a:r>
              <a:rPr dirty="0" sz="1450" spc="-5">
                <a:latin typeface="Times New Roman"/>
                <a:cs typeface="Times New Roman"/>
              </a:rPr>
              <a:t>of </a:t>
            </a:r>
            <a:r>
              <a:rPr dirty="0" sz="1450" spc="-15">
                <a:latin typeface="Times New Roman"/>
                <a:cs typeface="Times New Roman"/>
              </a:rPr>
              <a:t>large-size </a:t>
            </a:r>
            <a:r>
              <a:rPr dirty="0" sz="1450" spc="-10">
                <a:latin typeface="Times New Roman"/>
                <a:cs typeface="Times New Roman"/>
              </a:rPr>
              <a:t>music </a:t>
            </a:r>
            <a:r>
              <a:rPr dirty="0" sz="1450" spc="-20">
                <a:latin typeface="Times New Roman"/>
                <a:cs typeface="Times New Roman"/>
              </a:rPr>
              <a:t>paper, </a:t>
            </a:r>
            <a:r>
              <a:rPr dirty="0" sz="1450" spc="-10">
                <a:latin typeface="Times New Roman"/>
                <a:cs typeface="Times New Roman"/>
              </a:rPr>
              <a:t>such as </a:t>
            </a:r>
            <a:r>
              <a:rPr dirty="0" sz="1450" spc="-5">
                <a:latin typeface="Times New Roman"/>
                <a:cs typeface="Times New Roman"/>
              </a:rPr>
              <a:t>he </a:t>
            </a:r>
            <a:r>
              <a:rPr dirty="0" sz="1450" spc="-10">
                <a:latin typeface="Times New Roman"/>
                <a:cs typeface="Times New Roman"/>
              </a:rPr>
              <a:t>considered suitable for an ambitious  character like </a:t>
            </a:r>
            <a:r>
              <a:rPr dirty="0" sz="1450" spc="-20">
                <a:latin typeface="Times New Roman"/>
                <a:cs typeface="Times New Roman"/>
              </a:rPr>
              <a:t>Jimson’s. </a:t>
            </a:r>
            <a:r>
              <a:rPr dirty="0" sz="1450" spc="-10">
                <a:latin typeface="Times New Roman"/>
                <a:cs typeface="Times New Roman"/>
              </a:rPr>
              <a:t>‘And now to work,’ said he, when </a:t>
            </a:r>
            <a:r>
              <a:rPr dirty="0" sz="1450" spc="-5">
                <a:latin typeface="Times New Roman"/>
                <a:cs typeface="Times New Roman"/>
              </a:rPr>
              <a:t>he </a:t>
            </a:r>
            <a:r>
              <a:rPr dirty="0" sz="1450" spc="-10">
                <a:latin typeface="Times New Roman"/>
                <a:cs typeface="Times New Roman"/>
              </a:rPr>
              <a:t>had satisfied his  appetite. </a:t>
            </a:r>
            <a:r>
              <a:rPr dirty="0" sz="1450" spc="-50">
                <a:latin typeface="Times New Roman"/>
                <a:cs typeface="Times New Roman"/>
              </a:rPr>
              <a:t>‘We </a:t>
            </a:r>
            <a:r>
              <a:rPr dirty="0" sz="1450" spc="-10">
                <a:latin typeface="Times New Roman"/>
                <a:cs typeface="Times New Roman"/>
              </a:rPr>
              <a:t>must leave traces </a:t>
            </a:r>
            <a:r>
              <a:rPr dirty="0" sz="1450" spc="-5">
                <a:latin typeface="Times New Roman"/>
                <a:cs typeface="Times New Roman"/>
              </a:rPr>
              <a:t>of </a:t>
            </a:r>
            <a:r>
              <a:rPr dirty="0" sz="1450" spc="-10">
                <a:latin typeface="Times New Roman"/>
                <a:cs typeface="Times New Roman"/>
              </a:rPr>
              <a:t>the wretched </a:t>
            </a:r>
            <a:r>
              <a:rPr dirty="0" sz="1450" spc="-25">
                <a:latin typeface="Times New Roman"/>
                <a:cs typeface="Times New Roman"/>
              </a:rPr>
              <a:t>man’s </a:t>
            </a:r>
            <a:r>
              <a:rPr dirty="0" sz="1450" spc="-20">
                <a:latin typeface="Times New Roman"/>
                <a:cs typeface="Times New Roman"/>
              </a:rPr>
              <a:t>activity.’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wrote  in bold</a:t>
            </a:r>
            <a:r>
              <a:rPr dirty="0" sz="1450" spc="-5">
                <a:latin typeface="Times New Roman"/>
                <a:cs typeface="Times New Roman"/>
              </a:rPr>
              <a:t> </a:t>
            </a:r>
            <a:r>
              <a:rPr dirty="0" sz="1450" spc="-10">
                <a:latin typeface="Times New Roman"/>
                <a:cs typeface="Times New Roman"/>
              </a:rPr>
              <a:t>characters:</a:t>
            </a:r>
            <a:endParaRPr sz="1450">
              <a:latin typeface="Times New Roman"/>
              <a:cs typeface="Times New Roman"/>
            </a:endParaRPr>
          </a:p>
          <a:p>
            <a:pPr algn="ctr" marL="2181860" marR="2175510">
              <a:lnSpc>
                <a:spcPts val="2520"/>
              </a:lnSpc>
              <a:spcBef>
                <a:spcPts val="75"/>
              </a:spcBef>
            </a:pPr>
            <a:r>
              <a:rPr dirty="0" sz="1450" spc="-15">
                <a:latin typeface="Times New Roman"/>
                <a:cs typeface="Times New Roman"/>
              </a:rPr>
              <a:t>ORANGE</a:t>
            </a:r>
            <a:r>
              <a:rPr dirty="0" sz="1450" spc="-75">
                <a:latin typeface="Times New Roman"/>
                <a:cs typeface="Times New Roman"/>
              </a:rPr>
              <a:t> </a:t>
            </a:r>
            <a:r>
              <a:rPr dirty="0" sz="1450" spc="-10">
                <a:latin typeface="Times New Roman"/>
                <a:cs typeface="Times New Roman"/>
              </a:rPr>
              <a:t>PEKOE.  Op.</a:t>
            </a:r>
            <a:r>
              <a:rPr dirty="0" sz="1450" spc="-15">
                <a:latin typeface="Times New Roman"/>
                <a:cs typeface="Times New Roman"/>
              </a:rPr>
              <a:t> </a:t>
            </a:r>
            <a:r>
              <a:rPr dirty="0" sz="1450" spc="-5">
                <a:latin typeface="Times New Roman"/>
                <a:cs typeface="Times New Roman"/>
              </a:rPr>
              <a:t>17.</a:t>
            </a:r>
            <a:endParaRPr sz="1450">
              <a:latin typeface="Times New Roman"/>
              <a:cs typeface="Times New Roman"/>
            </a:endParaRPr>
          </a:p>
          <a:p>
            <a:pPr algn="just" marL="2135505" marR="2127885" indent="226695">
              <a:lnSpc>
                <a:spcPts val="2450"/>
              </a:lnSpc>
              <a:spcBef>
                <a:spcPts val="55"/>
              </a:spcBef>
            </a:pPr>
            <a:r>
              <a:rPr dirty="0" sz="1450" spc="-10">
                <a:latin typeface="Times New Roman"/>
                <a:cs typeface="Times New Roman"/>
              </a:rPr>
              <a:t>J. B. JIMSON.  </a:t>
            </a:r>
            <a:r>
              <a:rPr dirty="0" sz="1450" spc="-45">
                <a:latin typeface="Times New Roman"/>
                <a:cs typeface="Times New Roman"/>
              </a:rPr>
              <a:t>Vocal </a:t>
            </a:r>
            <a:r>
              <a:rPr dirty="0" sz="1450" spc="-10">
                <a:latin typeface="Times New Roman"/>
                <a:cs typeface="Times New Roman"/>
              </a:rPr>
              <a:t>and </a:t>
            </a:r>
            <a:r>
              <a:rPr dirty="0" sz="1450" spc="-5">
                <a:latin typeface="Times New Roman"/>
                <a:cs typeface="Times New Roman"/>
              </a:rPr>
              <a:t>p. </a:t>
            </a:r>
            <a:r>
              <a:rPr dirty="0" sz="1450" spc="-10">
                <a:latin typeface="Times New Roman"/>
                <a:cs typeface="Times New Roman"/>
              </a:rPr>
              <a:t>f.</a:t>
            </a:r>
            <a:r>
              <a:rPr dirty="0" sz="1450" spc="-15">
                <a:latin typeface="Times New Roman"/>
                <a:cs typeface="Times New Roman"/>
              </a:rPr>
              <a:t> </a:t>
            </a:r>
            <a:r>
              <a:rPr dirty="0" sz="1450" spc="-10">
                <a:latin typeface="Times New Roman"/>
                <a:cs typeface="Times New Roman"/>
              </a:rPr>
              <a:t>score.</a:t>
            </a:r>
            <a:endParaRPr sz="1450">
              <a:latin typeface="Times New Roman"/>
              <a:cs typeface="Times New Roman"/>
            </a:endParaRPr>
          </a:p>
          <a:p>
            <a:pPr algn="just" marL="12700" marR="5080" indent="255904">
              <a:lnSpc>
                <a:spcPts val="1730"/>
              </a:lnSpc>
              <a:spcBef>
                <a:spcPts val="645"/>
              </a:spcBef>
            </a:pPr>
            <a:r>
              <a:rPr dirty="0" sz="1450" spc="-10">
                <a:latin typeface="Times New Roman"/>
                <a:cs typeface="Times New Roman"/>
              </a:rPr>
              <a:t>‘I suppose they never </a:t>
            </a:r>
            <a:r>
              <a:rPr dirty="0" sz="1450" spc="-5">
                <a:latin typeface="Times New Roman"/>
                <a:cs typeface="Times New Roman"/>
              </a:rPr>
              <a:t>do </a:t>
            </a:r>
            <a:r>
              <a:rPr dirty="0" sz="1450" spc="-10">
                <a:latin typeface="Times New Roman"/>
                <a:cs typeface="Times New Roman"/>
              </a:rPr>
              <a:t>begin like this,’ reflected Gideon; </a:t>
            </a:r>
            <a:r>
              <a:rPr dirty="0" sz="1450" spc="-5">
                <a:latin typeface="Times New Roman"/>
                <a:cs typeface="Times New Roman"/>
              </a:rPr>
              <a:t>‘but </a:t>
            </a:r>
            <a:r>
              <a:rPr dirty="0" sz="1450" spc="-10">
                <a:latin typeface="Times New Roman"/>
                <a:cs typeface="Times New Roman"/>
              </a:rPr>
              <a:t>then </a:t>
            </a:r>
            <a:r>
              <a:rPr dirty="0" sz="1450" spc="-30">
                <a:latin typeface="Times New Roman"/>
                <a:cs typeface="Times New Roman"/>
              </a:rPr>
              <a:t>it’s  </a:t>
            </a:r>
            <a:r>
              <a:rPr dirty="0" sz="1450" spc="-10">
                <a:latin typeface="Times New Roman"/>
                <a:cs typeface="Times New Roman"/>
              </a:rPr>
              <a:t>quite </a:t>
            </a:r>
            <a:r>
              <a:rPr dirty="0" sz="1450" spc="-5">
                <a:latin typeface="Times New Roman"/>
                <a:cs typeface="Times New Roman"/>
              </a:rPr>
              <a:t>out of </a:t>
            </a:r>
            <a:r>
              <a:rPr dirty="0" sz="1450" spc="-10">
                <a:latin typeface="Times New Roman"/>
                <a:cs typeface="Times New Roman"/>
              </a:rPr>
              <a:t>the question for me to tackle </a:t>
            </a:r>
            <a:r>
              <a:rPr dirty="0" sz="1450" spc="-5">
                <a:latin typeface="Times New Roman"/>
                <a:cs typeface="Times New Roman"/>
              </a:rPr>
              <a:t>a </a:t>
            </a:r>
            <a:r>
              <a:rPr dirty="0" sz="1450" spc="-10">
                <a:latin typeface="Times New Roman"/>
                <a:cs typeface="Times New Roman"/>
              </a:rPr>
              <a:t>full score, and Jimson was so  unconventional. A dedication would </a:t>
            </a:r>
            <a:r>
              <a:rPr dirty="0" sz="1450" spc="-5">
                <a:latin typeface="Times New Roman"/>
                <a:cs typeface="Times New Roman"/>
              </a:rPr>
              <a:t>be </a:t>
            </a:r>
            <a:r>
              <a:rPr dirty="0" sz="1450" spc="-10">
                <a:latin typeface="Times New Roman"/>
                <a:cs typeface="Times New Roman"/>
              </a:rPr>
              <a:t>found convincing, </a:t>
            </a:r>
            <a:r>
              <a:rPr dirty="0" sz="1450" spc="-5">
                <a:latin typeface="Times New Roman"/>
                <a:cs typeface="Times New Roman"/>
              </a:rPr>
              <a:t>I </a:t>
            </a:r>
            <a:r>
              <a:rPr dirty="0" sz="1450" spc="-10">
                <a:latin typeface="Times New Roman"/>
                <a:cs typeface="Times New Roman"/>
              </a:rPr>
              <a:t>believe.  “Dedicated to” (let me see) “to </a:t>
            </a:r>
            <a:r>
              <a:rPr dirty="0" sz="1450" spc="-20">
                <a:latin typeface="Times New Roman"/>
                <a:cs typeface="Times New Roman"/>
              </a:rPr>
              <a:t>William </a:t>
            </a:r>
            <a:r>
              <a:rPr dirty="0" sz="1450" spc="-10">
                <a:latin typeface="Times New Roman"/>
                <a:cs typeface="Times New Roman"/>
              </a:rPr>
              <a:t>Ewart Gladstone, </a:t>
            </a:r>
            <a:r>
              <a:rPr dirty="0" sz="1450" spc="-5">
                <a:latin typeface="Times New Roman"/>
                <a:cs typeface="Times New Roman"/>
              </a:rPr>
              <a:t>by </a:t>
            </a:r>
            <a:r>
              <a:rPr dirty="0" sz="1450" spc="-10">
                <a:latin typeface="Times New Roman"/>
                <a:cs typeface="Times New Roman"/>
              </a:rPr>
              <a:t>his obedient  servant the </a:t>
            </a:r>
            <a:r>
              <a:rPr dirty="0" sz="1450" spc="-15">
                <a:latin typeface="Times New Roman"/>
                <a:cs typeface="Times New Roman"/>
              </a:rPr>
              <a:t>composer.” </a:t>
            </a:r>
            <a:r>
              <a:rPr dirty="0" sz="1450" spc="-10">
                <a:latin typeface="Times New Roman"/>
                <a:cs typeface="Times New Roman"/>
              </a:rPr>
              <a:t>And now some music: </a:t>
            </a:r>
            <a:r>
              <a:rPr dirty="0" sz="1450" spc="-5">
                <a:latin typeface="Times New Roman"/>
                <a:cs typeface="Times New Roman"/>
              </a:rPr>
              <a:t>I </a:t>
            </a:r>
            <a:r>
              <a:rPr dirty="0" sz="1450" spc="-10">
                <a:latin typeface="Times New Roman"/>
                <a:cs typeface="Times New Roman"/>
              </a:rPr>
              <a:t>had better avoid the overture;  it seems to present difficulties. </a:t>
            </a:r>
            <a:r>
              <a:rPr dirty="0" sz="1450" spc="-25">
                <a:latin typeface="Times New Roman"/>
                <a:cs typeface="Times New Roman"/>
              </a:rPr>
              <a:t>Let’s </a:t>
            </a:r>
            <a:r>
              <a:rPr dirty="0" sz="1450" spc="-10">
                <a:latin typeface="Times New Roman"/>
                <a:cs typeface="Times New Roman"/>
              </a:rPr>
              <a:t>give an air for the tenor: key—O,  something modern!—seven sharps.’ And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businesslike signature  across the staves, and then paused and browsed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on </a:t>
            </a:r>
            <a:r>
              <a:rPr dirty="0" sz="1450" spc="-10">
                <a:latin typeface="Times New Roman"/>
                <a:cs typeface="Times New Roman"/>
              </a:rPr>
              <a:t>the handle </a:t>
            </a:r>
            <a:r>
              <a:rPr dirty="0" sz="1450" spc="-5">
                <a:latin typeface="Times New Roman"/>
                <a:cs typeface="Times New Roman"/>
              </a:rPr>
              <a:t>of  </a:t>
            </a:r>
            <a:r>
              <a:rPr dirty="0" sz="1450" spc="-10">
                <a:latin typeface="Times New Roman"/>
                <a:cs typeface="Times New Roman"/>
              </a:rPr>
              <a:t>his pen. </a:t>
            </a:r>
            <a:r>
              <a:rPr dirty="0" sz="1450" spc="-25">
                <a:latin typeface="Times New Roman"/>
                <a:cs typeface="Times New Roman"/>
              </a:rPr>
              <a:t>Melody,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better inspiration than </a:t>
            </a:r>
            <a:r>
              <a:rPr dirty="0" sz="1450" spc="-5">
                <a:latin typeface="Times New Roman"/>
                <a:cs typeface="Times New Roman"/>
              </a:rPr>
              <a:t>a </a:t>
            </a:r>
            <a:r>
              <a:rPr dirty="0" sz="1450" spc="-10">
                <a:latin typeface="Times New Roman"/>
                <a:cs typeface="Times New Roman"/>
              </a:rPr>
              <a:t>sheet </a:t>
            </a:r>
            <a:r>
              <a:rPr dirty="0" sz="1450" spc="-5">
                <a:latin typeface="Times New Roman"/>
                <a:cs typeface="Times New Roman"/>
              </a:rPr>
              <a:t>of </a:t>
            </a:r>
            <a:r>
              <a:rPr dirty="0" sz="1450" spc="-20">
                <a:latin typeface="Times New Roman"/>
                <a:cs typeface="Times New Roman"/>
              </a:rPr>
              <a:t>paper,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usually  found to spring unbidden in the mind </a:t>
            </a:r>
            <a:r>
              <a:rPr dirty="0" sz="1450" spc="-5">
                <a:latin typeface="Times New Roman"/>
                <a:cs typeface="Times New Roman"/>
              </a:rPr>
              <a:t>of </a:t>
            </a:r>
            <a:r>
              <a:rPr dirty="0" sz="1450" spc="-10">
                <a:latin typeface="Times New Roman"/>
                <a:cs typeface="Times New Roman"/>
              </a:rPr>
              <a:t>the amateur; </a:t>
            </a:r>
            <a:r>
              <a:rPr dirty="0" sz="1450" spc="-5">
                <a:latin typeface="Times New Roman"/>
                <a:cs typeface="Times New Roman"/>
              </a:rPr>
              <a:t>nor </a:t>
            </a:r>
            <a:r>
              <a:rPr dirty="0" sz="1450" spc="-10">
                <a:latin typeface="Times New Roman"/>
                <a:cs typeface="Times New Roman"/>
              </a:rPr>
              <a:t>is the key </a:t>
            </a:r>
            <a:r>
              <a:rPr dirty="0" sz="1450" spc="-5">
                <a:latin typeface="Times New Roman"/>
                <a:cs typeface="Times New Roman"/>
              </a:rPr>
              <a:t>of </a:t>
            </a:r>
            <a:r>
              <a:rPr dirty="0" sz="1450" spc="-10">
                <a:latin typeface="Times New Roman"/>
                <a:cs typeface="Times New Roman"/>
              </a:rPr>
              <a:t>seven  sharps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much repose to the untried. He cast away that sheet. ‘It will  help to build </a:t>
            </a:r>
            <a:r>
              <a:rPr dirty="0" sz="1450" spc="-5">
                <a:latin typeface="Times New Roman"/>
                <a:cs typeface="Times New Roman"/>
              </a:rPr>
              <a:t>up </a:t>
            </a:r>
            <a:r>
              <a:rPr dirty="0" sz="1450" spc="-10">
                <a:latin typeface="Times New Roman"/>
                <a:cs typeface="Times New Roman"/>
              </a:rPr>
              <a:t>the character </a:t>
            </a:r>
            <a:r>
              <a:rPr dirty="0" sz="1450" spc="-5">
                <a:latin typeface="Times New Roman"/>
                <a:cs typeface="Times New Roman"/>
              </a:rPr>
              <a:t>of </a:t>
            </a:r>
            <a:r>
              <a:rPr dirty="0" sz="1450" spc="-10">
                <a:latin typeface="Times New Roman"/>
                <a:cs typeface="Times New Roman"/>
              </a:rPr>
              <a:t>Jimson,’ Gideon remarked, and again waited  </a:t>
            </a:r>
            <a:r>
              <a:rPr dirty="0" sz="1450" spc="-5">
                <a:latin typeface="Times New Roman"/>
                <a:cs typeface="Times New Roman"/>
              </a:rPr>
              <a:t>on</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muse,</a:t>
            </a:r>
            <a:r>
              <a:rPr dirty="0" sz="1450" spc="50">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various</a:t>
            </a:r>
            <a:r>
              <a:rPr dirty="0" sz="1450" spc="45">
                <a:latin typeface="Times New Roman"/>
                <a:cs typeface="Times New Roman"/>
              </a:rPr>
              <a:t> </a:t>
            </a:r>
            <a:r>
              <a:rPr dirty="0" sz="1450" spc="-10">
                <a:latin typeface="Times New Roman"/>
                <a:cs typeface="Times New Roman"/>
              </a:rPr>
              <a:t>keys</a:t>
            </a:r>
            <a:r>
              <a:rPr dirty="0" sz="1450" spc="5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5">
                <a:latin typeface="Times New Roman"/>
                <a:cs typeface="Times New Roman"/>
              </a:rPr>
              <a:t>on</a:t>
            </a:r>
            <a:r>
              <a:rPr dirty="0" sz="1450" spc="50">
                <a:latin typeface="Times New Roman"/>
                <a:cs typeface="Times New Roman"/>
              </a:rPr>
              <a:t> </a:t>
            </a:r>
            <a:r>
              <a:rPr dirty="0" sz="1450" spc="-10">
                <a:latin typeface="Times New Roman"/>
                <a:cs typeface="Times New Roman"/>
              </a:rPr>
              <a:t>divers</a:t>
            </a:r>
            <a:r>
              <a:rPr dirty="0" sz="1450" spc="45">
                <a:latin typeface="Times New Roman"/>
                <a:cs typeface="Times New Roman"/>
              </a:rPr>
              <a:t> </a:t>
            </a:r>
            <a:r>
              <a:rPr dirty="0" sz="1450" spc="-10">
                <a:latin typeface="Times New Roman"/>
                <a:cs typeface="Times New Roman"/>
              </a:rPr>
              <a:t>sheets</a:t>
            </a:r>
            <a:r>
              <a:rPr dirty="0" sz="1450" spc="45">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20">
                <a:latin typeface="Times New Roman"/>
                <a:cs typeface="Times New Roman"/>
              </a:rPr>
              <a:t>paper,</a:t>
            </a:r>
            <a:r>
              <a:rPr dirty="0" sz="1450" spc="45">
                <a:latin typeface="Times New Roman"/>
                <a:cs typeface="Times New Roman"/>
              </a:rPr>
              <a:t> </a:t>
            </a:r>
            <a:r>
              <a:rPr dirty="0" sz="1450" spc="-5">
                <a:latin typeface="Times New Roman"/>
                <a:cs typeface="Times New Roman"/>
              </a:rPr>
              <a:t>but</a:t>
            </a:r>
            <a:r>
              <a:rPr dirty="0" sz="1450" spc="45">
                <a:latin typeface="Times New Roman"/>
                <a:cs typeface="Times New Roman"/>
              </a:rPr>
              <a:t> </a:t>
            </a:r>
            <a:r>
              <a:rPr dirty="0" sz="1450" spc="-10">
                <a:latin typeface="Times New Roman"/>
                <a:cs typeface="Times New Roman"/>
              </a:rPr>
              <a:t>all</a:t>
            </a:r>
            <a:r>
              <a:rPr dirty="0" sz="1450" spc="45">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results</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6371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so inconsiderable that </a:t>
            </a:r>
            <a:r>
              <a:rPr dirty="0" sz="1450" spc="-5">
                <a:latin typeface="Times New Roman"/>
                <a:cs typeface="Times New Roman"/>
              </a:rPr>
              <a:t>he </a:t>
            </a:r>
            <a:r>
              <a:rPr dirty="0" sz="1450" spc="-10">
                <a:latin typeface="Times New Roman"/>
                <a:cs typeface="Times New Roman"/>
              </a:rPr>
              <a:t>stood aghast. </a:t>
            </a:r>
            <a:r>
              <a:rPr dirty="0" sz="1450" spc="-25">
                <a:latin typeface="Times New Roman"/>
                <a:cs typeface="Times New Roman"/>
              </a:rPr>
              <a:t>‘It’s </a:t>
            </a:r>
            <a:r>
              <a:rPr dirty="0" sz="1450" spc="-10">
                <a:latin typeface="Times New Roman"/>
                <a:cs typeface="Times New Roman"/>
              </a:rPr>
              <a:t>very </a:t>
            </a:r>
            <a:r>
              <a:rPr dirty="0" sz="1450" spc="-5">
                <a:latin typeface="Times New Roman"/>
                <a:cs typeface="Times New Roman"/>
              </a:rPr>
              <a:t>odd,’ thought </a:t>
            </a:r>
            <a:r>
              <a:rPr dirty="0" sz="1450" spc="-10">
                <a:latin typeface="Times New Roman"/>
                <a:cs typeface="Times New Roman"/>
              </a:rPr>
              <a:t>he. ‘I seem to  have less fancy than </a:t>
            </a:r>
            <a:r>
              <a:rPr dirty="0" sz="1450" spc="-5">
                <a:latin typeface="Times New Roman"/>
                <a:cs typeface="Times New Roman"/>
              </a:rPr>
              <a:t>I </a:t>
            </a:r>
            <a:r>
              <a:rPr dirty="0" sz="1450" spc="-10">
                <a:latin typeface="Times New Roman"/>
                <a:cs typeface="Times New Roman"/>
              </a:rPr>
              <a:t>thought, </a:t>
            </a:r>
            <a:r>
              <a:rPr dirty="0" sz="1450" spc="-5">
                <a:latin typeface="Times New Roman"/>
                <a:cs typeface="Times New Roman"/>
              </a:rPr>
              <a:t>or </a:t>
            </a:r>
            <a:r>
              <a:rPr dirty="0" sz="1450" spc="-10">
                <a:latin typeface="Times New Roman"/>
                <a:cs typeface="Times New Roman"/>
              </a:rPr>
              <a:t>this is an </a:t>
            </a:r>
            <a:r>
              <a:rPr dirty="0" sz="1450" spc="-15">
                <a:latin typeface="Times New Roman"/>
                <a:cs typeface="Times New Roman"/>
              </a:rPr>
              <a:t>off-day </a:t>
            </a:r>
            <a:r>
              <a:rPr dirty="0" sz="1450" spc="-10">
                <a:latin typeface="Times New Roman"/>
                <a:cs typeface="Times New Roman"/>
              </a:rPr>
              <a:t>with me; yet Jimson must  leave something.’ And again </a:t>
            </a:r>
            <a:r>
              <a:rPr dirty="0" sz="1450" spc="-5">
                <a:latin typeface="Times New Roman"/>
                <a:cs typeface="Times New Roman"/>
              </a:rPr>
              <a:t>he </a:t>
            </a:r>
            <a:r>
              <a:rPr dirty="0" sz="1450" spc="-10">
                <a:latin typeface="Times New Roman"/>
                <a:cs typeface="Times New Roman"/>
              </a:rPr>
              <a:t>bent himself to the</a:t>
            </a:r>
            <a:r>
              <a:rPr dirty="0" sz="1450" spc="-65">
                <a:latin typeface="Times New Roman"/>
                <a:cs typeface="Times New Roman"/>
              </a:rPr>
              <a:t> </a:t>
            </a:r>
            <a:r>
              <a:rPr dirty="0" sz="1450" spc="-10">
                <a:latin typeface="Times New Roman"/>
                <a:cs typeface="Times New Roman"/>
              </a:rPr>
              <a:t>task.</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Presently the penetrating chill </a:t>
            </a:r>
            <a:r>
              <a:rPr dirty="0" sz="1450" spc="-5">
                <a:latin typeface="Times New Roman"/>
                <a:cs typeface="Times New Roman"/>
              </a:rPr>
              <a:t>of </a:t>
            </a:r>
            <a:r>
              <a:rPr dirty="0" sz="1450" spc="-10">
                <a:latin typeface="Times New Roman"/>
                <a:cs typeface="Times New Roman"/>
              </a:rPr>
              <a:t>the houseboat began to attack the very  seat </a:t>
            </a:r>
            <a:r>
              <a:rPr dirty="0" sz="1450" spc="-5">
                <a:latin typeface="Times New Roman"/>
                <a:cs typeface="Times New Roman"/>
              </a:rPr>
              <a:t>of </a:t>
            </a:r>
            <a:r>
              <a:rPr dirty="0" sz="1450" spc="-10">
                <a:latin typeface="Times New Roman"/>
                <a:cs typeface="Times New Roman"/>
              </a:rPr>
              <a:t>life. He desisted from his unremunerative trial, and, to the audible  annoyance </a:t>
            </a:r>
            <a:r>
              <a:rPr dirty="0" sz="1450" spc="-5">
                <a:latin typeface="Times New Roman"/>
                <a:cs typeface="Times New Roman"/>
              </a:rPr>
              <a:t>of </a:t>
            </a:r>
            <a:r>
              <a:rPr dirty="0" sz="1450" spc="-10">
                <a:latin typeface="Times New Roman"/>
                <a:cs typeface="Times New Roman"/>
              </a:rPr>
              <a:t>the rats, walked briskly </a:t>
            </a:r>
            <a:r>
              <a:rPr dirty="0" sz="1450" spc="-5">
                <a:latin typeface="Times New Roman"/>
                <a:cs typeface="Times New Roman"/>
              </a:rPr>
              <a:t>up </a:t>
            </a:r>
            <a:r>
              <a:rPr dirty="0" sz="1450" spc="-10">
                <a:latin typeface="Times New Roman"/>
                <a:cs typeface="Times New Roman"/>
              </a:rPr>
              <a:t>and down the cabin. Still </a:t>
            </a:r>
            <a:r>
              <a:rPr dirty="0" sz="1450" spc="-5">
                <a:latin typeface="Times New Roman"/>
                <a:cs typeface="Times New Roman"/>
              </a:rPr>
              <a:t>he </a:t>
            </a:r>
            <a:r>
              <a:rPr dirty="0" sz="1450" spc="-10">
                <a:latin typeface="Times New Roman"/>
                <a:cs typeface="Times New Roman"/>
              </a:rPr>
              <a:t>was  cold. ‘This is all nonsense,’ said he. ‘I don’t care about the risk,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catch </a:t>
            </a:r>
            <a:r>
              <a:rPr dirty="0" sz="1450" spc="-5">
                <a:latin typeface="Times New Roman"/>
                <a:cs typeface="Times New Roman"/>
              </a:rPr>
              <a:t>a </a:t>
            </a:r>
            <a:r>
              <a:rPr dirty="0" sz="1450" spc="-10">
                <a:latin typeface="Times New Roman"/>
                <a:cs typeface="Times New Roman"/>
              </a:rPr>
              <a:t>catarrh. </a:t>
            </a:r>
            <a:r>
              <a:rPr dirty="0" sz="1450" spc="-5">
                <a:latin typeface="Times New Roman"/>
                <a:cs typeface="Times New Roman"/>
              </a:rPr>
              <a:t>I </a:t>
            </a:r>
            <a:r>
              <a:rPr dirty="0" sz="1450" spc="-10">
                <a:latin typeface="Times New Roman"/>
                <a:cs typeface="Times New Roman"/>
              </a:rPr>
              <a:t>must get </a:t>
            </a:r>
            <a:r>
              <a:rPr dirty="0" sz="1450" spc="-5">
                <a:latin typeface="Times New Roman"/>
                <a:cs typeface="Times New Roman"/>
              </a:rPr>
              <a:t>out of </a:t>
            </a:r>
            <a:r>
              <a:rPr dirty="0" sz="1450" spc="-10">
                <a:latin typeface="Times New Roman"/>
                <a:cs typeface="Times New Roman"/>
              </a:rPr>
              <a:t>this</a:t>
            </a:r>
            <a:r>
              <a:rPr dirty="0" sz="1450" spc="10">
                <a:latin typeface="Times New Roman"/>
                <a:cs typeface="Times New Roman"/>
              </a:rPr>
              <a:t> </a:t>
            </a:r>
            <a:r>
              <a:rPr dirty="0" sz="1450" spc="-5">
                <a:latin typeface="Times New Roman"/>
                <a:cs typeface="Times New Roman"/>
              </a:rPr>
              <a:t>den.’</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He stepped </a:t>
            </a:r>
            <a:r>
              <a:rPr dirty="0" sz="1450" spc="-5">
                <a:latin typeface="Times New Roman"/>
                <a:cs typeface="Times New Roman"/>
              </a:rPr>
              <a:t>on </a:t>
            </a:r>
            <a:r>
              <a:rPr dirty="0" sz="1450" spc="-10">
                <a:latin typeface="Times New Roman"/>
                <a:cs typeface="Times New Roman"/>
              </a:rPr>
              <a:t>deck, and passing to the bow </a:t>
            </a:r>
            <a:r>
              <a:rPr dirty="0" sz="1450" spc="-5">
                <a:latin typeface="Times New Roman"/>
                <a:cs typeface="Times New Roman"/>
              </a:rPr>
              <a:t>of </a:t>
            </a:r>
            <a:r>
              <a:rPr dirty="0" sz="1450" spc="-10">
                <a:latin typeface="Times New Roman"/>
                <a:cs typeface="Times New Roman"/>
              </a:rPr>
              <a:t>his embarkation, looked for  the first time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He started. Only </a:t>
            </a:r>
            <a:r>
              <a:rPr dirty="0" sz="1450" spc="-5">
                <a:latin typeface="Times New Roman"/>
                <a:cs typeface="Times New Roman"/>
              </a:rPr>
              <a:t>a </a:t>
            </a:r>
            <a:r>
              <a:rPr dirty="0" sz="1450" spc="-10">
                <a:latin typeface="Times New Roman"/>
                <a:cs typeface="Times New Roman"/>
              </a:rPr>
              <a:t>few hundred yards above another  houseboat lay moored among the willows. It was very spick-and-span,</a:t>
            </a:r>
            <a:r>
              <a:rPr dirty="0" sz="1450" spc="135">
                <a:latin typeface="Times New Roman"/>
                <a:cs typeface="Times New Roman"/>
              </a:rPr>
              <a:t> </a:t>
            </a:r>
            <a:r>
              <a:rPr dirty="0" sz="1450" spc="-10">
                <a:latin typeface="Times New Roman"/>
                <a:cs typeface="Times New Roman"/>
              </a:rPr>
              <a:t>an  elegant canoe </a:t>
            </a:r>
            <a:r>
              <a:rPr dirty="0" sz="1450" spc="-5">
                <a:latin typeface="Times New Roman"/>
                <a:cs typeface="Times New Roman"/>
              </a:rPr>
              <a:t>hung </a:t>
            </a:r>
            <a:r>
              <a:rPr dirty="0" sz="1450" spc="-10">
                <a:latin typeface="Times New Roman"/>
                <a:cs typeface="Times New Roman"/>
              </a:rPr>
              <a:t>at the stern, the windows were concealed </a:t>
            </a:r>
            <a:r>
              <a:rPr dirty="0" sz="1450" spc="-5">
                <a:latin typeface="Times New Roman"/>
                <a:cs typeface="Times New Roman"/>
              </a:rPr>
              <a:t>by </a:t>
            </a:r>
            <a:r>
              <a:rPr dirty="0" sz="1450" spc="-10">
                <a:latin typeface="Times New Roman"/>
                <a:cs typeface="Times New Roman"/>
              </a:rPr>
              <a:t>snowy  curtains, </a:t>
            </a:r>
            <a:r>
              <a:rPr dirty="0" sz="1450" spc="-5">
                <a:latin typeface="Times New Roman"/>
                <a:cs typeface="Times New Roman"/>
              </a:rPr>
              <a:t>a </a:t>
            </a:r>
            <a:r>
              <a:rPr dirty="0" sz="1450" spc="-10">
                <a:latin typeface="Times New Roman"/>
                <a:cs typeface="Times New Roman"/>
              </a:rPr>
              <a:t>flag floated from </a:t>
            </a:r>
            <a:r>
              <a:rPr dirty="0" sz="1450" spc="-5">
                <a:latin typeface="Times New Roman"/>
                <a:cs typeface="Times New Roman"/>
              </a:rPr>
              <a:t>a </a:t>
            </a:r>
            <a:r>
              <a:rPr dirty="0" sz="1450" spc="-15">
                <a:latin typeface="Times New Roman"/>
                <a:cs typeface="Times New Roman"/>
              </a:rPr>
              <a:t>staff. </a:t>
            </a:r>
            <a:r>
              <a:rPr dirty="0" sz="1450" spc="-10">
                <a:latin typeface="Times New Roman"/>
                <a:cs typeface="Times New Roman"/>
              </a:rPr>
              <a:t>The more Gideon looked at it, the more  there mingled with his disgust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impotent surprise. It was very like his  </a:t>
            </a:r>
            <a:r>
              <a:rPr dirty="0" sz="1450" spc="-20">
                <a:latin typeface="Times New Roman"/>
                <a:cs typeface="Times New Roman"/>
              </a:rPr>
              <a:t>uncle’s </a:t>
            </a:r>
            <a:r>
              <a:rPr dirty="0" sz="1450" spc="-10">
                <a:latin typeface="Times New Roman"/>
                <a:cs typeface="Times New Roman"/>
              </a:rPr>
              <a:t>houseboat; it was exceedingly like—it was identical. But for two  circumstances, </a:t>
            </a:r>
            <a:r>
              <a:rPr dirty="0" sz="1450" spc="-5">
                <a:latin typeface="Times New Roman"/>
                <a:cs typeface="Times New Roman"/>
              </a:rPr>
              <a:t>he </a:t>
            </a:r>
            <a:r>
              <a:rPr dirty="0" sz="1450" spc="-10">
                <a:latin typeface="Times New Roman"/>
                <a:cs typeface="Times New Roman"/>
              </a:rPr>
              <a:t>could have sworn it was the same. The first, that his uncle  had </a:t>
            </a:r>
            <a:r>
              <a:rPr dirty="0" sz="1450" spc="-5">
                <a:latin typeface="Times New Roman"/>
                <a:cs typeface="Times New Roman"/>
              </a:rPr>
              <a:t>gone </a:t>
            </a:r>
            <a:r>
              <a:rPr dirty="0" sz="1450" spc="-10">
                <a:latin typeface="Times New Roman"/>
                <a:cs typeface="Times New Roman"/>
              </a:rPr>
              <a:t>to Maidenhead, might </a:t>
            </a:r>
            <a:r>
              <a:rPr dirty="0" sz="1450" spc="-5">
                <a:latin typeface="Times New Roman"/>
                <a:cs typeface="Times New Roman"/>
              </a:rPr>
              <a:t>be </a:t>
            </a:r>
            <a:r>
              <a:rPr dirty="0" sz="1450" spc="-10">
                <a:latin typeface="Times New Roman"/>
                <a:cs typeface="Times New Roman"/>
              </a:rPr>
              <a:t>explained away </a:t>
            </a:r>
            <a:r>
              <a:rPr dirty="0" sz="1450" spc="-5">
                <a:latin typeface="Times New Roman"/>
                <a:cs typeface="Times New Roman"/>
              </a:rPr>
              <a:t>by </a:t>
            </a:r>
            <a:r>
              <a:rPr dirty="0" sz="1450" spc="-10">
                <a:latin typeface="Times New Roman"/>
                <a:cs typeface="Times New Roman"/>
              </a:rPr>
              <a:t>that flightiness </a:t>
            </a:r>
            <a:r>
              <a:rPr dirty="0" sz="1450" spc="-5">
                <a:latin typeface="Times New Roman"/>
                <a:cs typeface="Times New Roman"/>
              </a:rPr>
              <a:t>of  </a:t>
            </a:r>
            <a:r>
              <a:rPr dirty="0" sz="1450" spc="-10">
                <a:latin typeface="Times New Roman"/>
                <a:cs typeface="Times New Roman"/>
              </a:rPr>
              <a:t>purpose which is so common </a:t>
            </a:r>
            <a:r>
              <a:rPr dirty="0" sz="1450" spc="-5">
                <a:latin typeface="Times New Roman"/>
                <a:cs typeface="Times New Roman"/>
              </a:rPr>
              <a:t>a </a:t>
            </a:r>
            <a:r>
              <a:rPr dirty="0" sz="1450" spc="-10">
                <a:latin typeface="Times New Roman"/>
                <a:cs typeface="Times New Roman"/>
              </a:rPr>
              <a:t>trait among the more than usually </a:t>
            </a:r>
            <a:r>
              <a:rPr dirty="0" sz="1450" spc="-25">
                <a:latin typeface="Times New Roman"/>
                <a:cs typeface="Times New Roman"/>
              </a:rPr>
              <a:t>manly. </a:t>
            </a:r>
            <a:r>
              <a:rPr dirty="0" sz="1450" spc="-10">
                <a:latin typeface="Times New Roman"/>
                <a:cs typeface="Times New Roman"/>
              </a:rPr>
              <a:t>The  second, </a:t>
            </a:r>
            <a:r>
              <a:rPr dirty="0" sz="1450" spc="-15">
                <a:latin typeface="Times New Roman"/>
                <a:cs typeface="Times New Roman"/>
              </a:rPr>
              <a:t>however, </a:t>
            </a:r>
            <a:r>
              <a:rPr dirty="0" sz="1450" spc="-10">
                <a:latin typeface="Times New Roman"/>
                <a:cs typeface="Times New Roman"/>
              </a:rPr>
              <a:t>was conclusive: it was </a:t>
            </a:r>
            <a:r>
              <a:rPr dirty="0" sz="1450" spc="-5">
                <a:latin typeface="Times New Roman"/>
                <a:cs typeface="Times New Roman"/>
              </a:rPr>
              <a:t>not </a:t>
            </a:r>
            <a:r>
              <a:rPr dirty="0" sz="1450" spc="-10">
                <a:latin typeface="Times New Roman"/>
                <a:cs typeface="Times New Roman"/>
              </a:rPr>
              <a:t>in the least like Mr Bloomfield to  display </a:t>
            </a:r>
            <a:r>
              <a:rPr dirty="0" sz="1450" spc="-5">
                <a:latin typeface="Times New Roman"/>
                <a:cs typeface="Times New Roman"/>
              </a:rPr>
              <a:t>a </a:t>
            </a:r>
            <a:r>
              <a:rPr dirty="0" sz="1450" spc="-10">
                <a:latin typeface="Times New Roman"/>
                <a:cs typeface="Times New Roman"/>
              </a:rPr>
              <a:t>banner </a:t>
            </a:r>
            <a:r>
              <a:rPr dirty="0" sz="1450" spc="-5">
                <a:latin typeface="Times New Roman"/>
                <a:cs typeface="Times New Roman"/>
              </a:rPr>
              <a:t>on </a:t>
            </a:r>
            <a:r>
              <a:rPr dirty="0" sz="1450" spc="-10">
                <a:latin typeface="Times New Roman"/>
                <a:cs typeface="Times New Roman"/>
              </a:rPr>
              <a:t>his floating residence; and if </a:t>
            </a:r>
            <a:r>
              <a:rPr dirty="0" sz="1450" spc="-5">
                <a:latin typeface="Times New Roman"/>
                <a:cs typeface="Times New Roman"/>
              </a:rPr>
              <a:t>he </a:t>
            </a:r>
            <a:r>
              <a:rPr dirty="0" sz="1450" spc="-10">
                <a:latin typeface="Times New Roman"/>
                <a:cs typeface="Times New Roman"/>
              </a:rPr>
              <a:t>ever </a:t>
            </a:r>
            <a:r>
              <a:rPr dirty="0" sz="1450" spc="-5">
                <a:latin typeface="Times New Roman"/>
                <a:cs typeface="Times New Roman"/>
              </a:rPr>
              <a:t>did, </a:t>
            </a:r>
            <a:r>
              <a:rPr dirty="0" sz="1450" spc="-10">
                <a:latin typeface="Times New Roman"/>
                <a:cs typeface="Times New Roman"/>
              </a:rPr>
              <a:t>it would  certainly </a:t>
            </a:r>
            <a:r>
              <a:rPr dirty="0" sz="1450" spc="-5">
                <a:latin typeface="Times New Roman"/>
                <a:cs typeface="Times New Roman"/>
              </a:rPr>
              <a:t>be </a:t>
            </a:r>
            <a:r>
              <a:rPr dirty="0" sz="1450" spc="-10">
                <a:latin typeface="Times New Roman"/>
                <a:cs typeface="Times New Roman"/>
              </a:rPr>
              <a:t>dyed in hues </a:t>
            </a:r>
            <a:r>
              <a:rPr dirty="0" sz="1450" spc="-5">
                <a:latin typeface="Times New Roman"/>
                <a:cs typeface="Times New Roman"/>
              </a:rPr>
              <a:t>of </a:t>
            </a:r>
            <a:r>
              <a:rPr dirty="0" sz="1450" spc="-10">
                <a:latin typeface="Times New Roman"/>
                <a:cs typeface="Times New Roman"/>
              </a:rPr>
              <a:t>emblematical </a:t>
            </a:r>
            <a:r>
              <a:rPr dirty="0" sz="1450" spc="-20">
                <a:latin typeface="Times New Roman"/>
                <a:cs typeface="Times New Roman"/>
              </a:rPr>
              <a:t>propriety. </a:t>
            </a:r>
            <a:r>
              <a:rPr dirty="0" sz="1450" spc="-10">
                <a:latin typeface="Times New Roman"/>
                <a:cs typeface="Times New Roman"/>
              </a:rPr>
              <a:t>Now the Squirradical,  like the vast majority </a:t>
            </a:r>
            <a:r>
              <a:rPr dirty="0" sz="1450" spc="-5">
                <a:latin typeface="Times New Roman"/>
                <a:cs typeface="Times New Roman"/>
              </a:rPr>
              <a:t>of </a:t>
            </a:r>
            <a:r>
              <a:rPr dirty="0" sz="1450" spc="-10">
                <a:latin typeface="Times New Roman"/>
                <a:cs typeface="Times New Roman"/>
              </a:rPr>
              <a:t>the more </a:t>
            </a:r>
            <a:r>
              <a:rPr dirty="0" sz="1450" spc="-25">
                <a:latin typeface="Times New Roman"/>
                <a:cs typeface="Times New Roman"/>
              </a:rPr>
              <a:t>manly, </a:t>
            </a:r>
            <a:r>
              <a:rPr dirty="0" sz="1450" spc="-10">
                <a:latin typeface="Times New Roman"/>
                <a:cs typeface="Times New Roman"/>
              </a:rPr>
              <a:t>had drawn knowledge at the wells </a:t>
            </a:r>
            <a:r>
              <a:rPr dirty="0" sz="1450" spc="-5">
                <a:latin typeface="Times New Roman"/>
                <a:cs typeface="Times New Roman"/>
              </a:rPr>
              <a:t>of  </a:t>
            </a:r>
            <a:r>
              <a:rPr dirty="0" sz="1450" spc="-10">
                <a:latin typeface="Times New Roman"/>
                <a:cs typeface="Times New Roman"/>
              </a:rPr>
              <a:t>Cambridge—he was wooden spoon in the year </a:t>
            </a:r>
            <a:r>
              <a:rPr dirty="0" sz="1450" spc="-5">
                <a:latin typeface="Times New Roman"/>
                <a:cs typeface="Times New Roman"/>
              </a:rPr>
              <a:t>1850; </a:t>
            </a:r>
            <a:r>
              <a:rPr dirty="0" sz="1450" spc="-10">
                <a:latin typeface="Times New Roman"/>
                <a:cs typeface="Times New Roman"/>
              </a:rPr>
              <a:t>and the flag </a:t>
            </a:r>
            <a:r>
              <a:rPr dirty="0" sz="1450" spc="-5">
                <a:latin typeface="Times New Roman"/>
                <a:cs typeface="Times New Roman"/>
              </a:rPr>
              <a:t>upon </a:t>
            </a:r>
            <a:r>
              <a:rPr dirty="0" sz="1450" spc="-10">
                <a:latin typeface="Times New Roman"/>
                <a:cs typeface="Times New Roman"/>
              </a:rPr>
              <a:t>the  houseboat streamed </a:t>
            </a:r>
            <a:r>
              <a:rPr dirty="0" sz="1450" spc="-5">
                <a:latin typeface="Times New Roman"/>
                <a:cs typeface="Times New Roman"/>
              </a:rPr>
              <a:t>on </a:t>
            </a:r>
            <a:r>
              <a:rPr dirty="0" sz="1450" spc="-10">
                <a:latin typeface="Times New Roman"/>
                <a:cs typeface="Times New Roman"/>
              </a:rPr>
              <a:t>the afternoon air with the colours </a:t>
            </a:r>
            <a:r>
              <a:rPr dirty="0" sz="1450" spc="-5">
                <a:latin typeface="Times New Roman"/>
                <a:cs typeface="Times New Roman"/>
              </a:rPr>
              <a:t>of </a:t>
            </a:r>
            <a:r>
              <a:rPr dirty="0" sz="1450" spc="-10">
                <a:latin typeface="Times New Roman"/>
                <a:cs typeface="Times New Roman"/>
              </a:rPr>
              <a:t>that seat </a:t>
            </a:r>
            <a:r>
              <a:rPr dirty="0" sz="1450" spc="-5">
                <a:latin typeface="Times New Roman"/>
                <a:cs typeface="Times New Roman"/>
              </a:rPr>
              <a:t>of  </a:t>
            </a:r>
            <a:r>
              <a:rPr dirty="0" sz="1450" spc="-20">
                <a:latin typeface="Times New Roman"/>
                <a:cs typeface="Times New Roman"/>
              </a:rPr>
              <a:t>Toryism, </a:t>
            </a:r>
            <a:r>
              <a:rPr dirty="0" sz="1450" spc="-10">
                <a:latin typeface="Times New Roman"/>
                <a:cs typeface="Times New Roman"/>
              </a:rPr>
              <a:t>that cradle </a:t>
            </a:r>
            <a:r>
              <a:rPr dirty="0" sz="1450" spc="-5">
                <a:latin typeface="Times New Roman"/>
                <a:cs typeface="Times New Roman"/>
              </a:rPr>
              <a:t>of </a:t>
            </a:r>
            <a:r>
              <a:rPr dirty="0" sz="1450" spc="-10">
                <a:latin typeface="Times New Roman"/>
                <a:cs typeface="Times New Roman"/>
              </a:rPr>
              <a:t>Puseyism, that home </a:t>
            </a:r>
            <a:r>
              <a:rPr dirty="0" sz="1450" spc="-5">
                <a:latin typeface="Times New Roman"/>
                <a:cs typeface="Times New Roman"/>
              </a:rPr>
              <a:t>of </a:t>
            </a:r>
            <a:r>
              <a:rPr dirty="0" sz="1450" spc="-10">
                <a:latin typeface="Times New Roman"/>
                <a:cs typeface="Times New Roman"/>
              </a:rPr>
              <a:t>the inexact and the </a:t>
            </a:r>
            <a:r>
              <a:rPr dirty="0" sz="1450" spc="-15">
                <a:latin typeface="Times New Roman"/>
                <a:cs typeface="Times New Roman"/>
              </a:rPr>
              <a:t>effete  </a:t>
            </a:r>
            <a:r>
              <a:rPr dirty="0" sz="1450" spc="-10">
                <a:latin typeface="Times New Roman"/>
                <a:cs typeface="Times New Roman"/>
              </a:rPr>
              <a:t>Oxford. Still it was strangely like, </a:t>
            </a:r>
            <a:r>
              <a:rPr dirty="0" sz="1450" spc="-5">
                <a:latin typeface="Times New Roman"/>
                <a:cs typeface="Times New Roman"/>
              </a:rPr>
              <a:t>thought</a:t>
            </a:r>
            <a:r>
              <a:rPr dirty="0" sz="1450" spc="25">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12700" marR="6985" indent="255904">
              <a:lnSpc>
                <a:spcPts val="1730"/>
              </a:lnSpc>
              <a:spcBef>
                <a:spcPts val="765"/>
              </a:spcBef>
            </a:pPr>
            <a:r>
              <a:rPr dirty="0" sz="1450" spc="-10">
                <a:latin typeface="Times New Roman"/>
                <a:cs typeface="Times New Roman"/>
              </a:rPr>
              <a:t>And as </a:t>
            </a:r>
            <a:r>
              <a:rPr dirty="0" sz="1450" spc="-5">
                <a:latin typeface="Times New Roman"/>
                <a:cs typeface="Times New Roman"/>
              </a:rPr>
              <a:t>he </a:t>
            </a:r>
            <a:r>
              <a:rPr dirty="0" sz="1450" spc="-10">
                <a:latin typeface="Times New Roman"/>
                <a:cs typeface="Times New Roman"/>
              </a:rPr>
              <a:t>thus looked and thought, the </a:t>
            </a:r>
            <a:r>
              <a:rPr dirty="0" sz="1450" spc="-5">
                <a:latin typeface="Times New Roman"/>
                <a:cs typeface="Times New Roman"/>
              </a:rPr>
              <a:t>door </a:t>
            </a:r>
            <a:r>
              <a:rPr dirty="0" sz="1450" spc="-10">
                <a:latin typeface="Times New Roman"/>
                <a:cs typeface="Times New Roman"/>
              </a:rPr>
              <a:t>opened, and </a:t>
            </a:r>
            <a:r>
              <a:rPr dirty="0" sz="1450" spc="-5">
                <a:latin typeface="Times New Roman"/>
                <a:cs typeface="Times New Roman"/>
              </a:rPr>
              <a:t>a young </a:t>
            </a:r>
            <a:r>
              <a:rPr dirty="0" sz="1450" spc="-10">
                <a:latin typeface="Times New Roman"/>
                <a:cs typeface="Times New Roman"/>
              </a:rPr>
              <a:t>lady  stepped forth </a:t>
            </a:r>
            <a:r>
              <a:rPr dirty="0" sz="1450" spc="-5">
                <a:latin typeface="Times New Roman"/>
                <a:cs typeface="Times New Roman"/>
              </a:rPr>
              <a:t>on </a:t>
            </a:r>
            <a:r>
              <a:rPr dirty="0" sz="1450" spc="-10">
                <a:latin typeface="Times New Roman"/>
                <a:cs typeface="Times New Roman"/>
              </a:rPr>
              <a:t>deck. The barrister dropped and fled into his cabin—it was  Julia Hazeltine! Through the window </a:t>
            </a:r>
            <a:r>
              <a:rPr dirty="0" sz="1450" spc="-5">
                <a:latin typeface="Times New Roman"/>
                <a:cs typeface="Times New Roman"/>
              </a:rPr>
              <a:t>he </a:t>
            </a:r>
            <a:r>
              <a:rPr dirty="0" sz="1450" spc="-10">
                <a:latin typeface="Times New Roman"/>
                <a:cs typeface="Times New Roman"/>
              </a:rPr>
              <a:t>watched her draw in the canoe, get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of </a:t>
            </a:r>
            <a:r>
              <a:rPr dirty="0" sz="1450" spc="-10">
                <a:latin typeface="Times New Roman"/>
                <a:cs typeface="Times New Roman"/>
              </a:rPr>
              <a:t>it, cast </a:t>
            </a:r>
            <a:r>
              <a:rPr dirty="0" sz="1450" spc="-15">
                <a:latin typeface="Times New Roman"/>
                <a:cs typeface="Times New Roman"/>
              </a:rPr>
              <a:t>off, </a:t>
            </a:r>
            <a:r>
              <a:rPr dirty="0" sz="1450" spc="-10">
                <a:latin typeface="Times New Roman"/>
                <a:cs typeface="Times New Roman"/>
              </a:rPr>
              <a:t>and come dropping downstream in his</a:t>
            </a:r>
            <a:r>
              <a:rPr dirty="0" sz="1450" spc="80">
                <a:latin typeface="Times New Roman"/>
                <a:cs typeface="Times New Roman"/>
              </a:rPr>
              <a:t> </a:t>
            </a:r>
            <a:r>
              <a:rPr dirty="0" sz="1450" spc="-10">
                <a:latin typeface="Times New Roman"/>
                <a:cs typeface="Times New Roman"/>
              </a:rPr>
              <a:t>direction.</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‘Well, </a:t>
            </a:r>
            <a:r>
              <a:rPr dirty="0" sz="1450" spc="-10">
                <a:latin typeface="Times New Roman"/>
                <a:cs typeface="Times New Roman"/>
              </a:rPr>
              <a:t>all is </a:t>
            </a:r>
            <a:r>
              <a:rPr dirty="0" sz="1450" spc="-5">
                <a:latin typeface="Times New Roman"/>
                <a:cs typeface="Times New Roman"/>
              </a:rPr>
              <a:t>up </a:t>
            </a:r>
            <a:r>
              <a:rPr dirty="0" sz="1450" spc="-25">
                <a:latin typeface="Times New Roman"/>
                <a:cs typeface="Times New Roman"/>
              </a:rPr>
              <a:t>now,’ </a:t>
            </a:r>
            <a:r>
              <a:rPr dirty="0" sz="1450" spc="-10">
                <a:latin typeface="Times New Roman"/>
                <a:cs typeface="Times New Roman"/>
              </a:rPr>
              <a:t>said he, and </a:t>
            </a:r>
            <a:r>
              <a:rPr dirty="0" sz="1450" spc="-5">
                <a:latin typeface="Times New Roman"/>
                <a:cs typeface="Times New Roman"/>
              </a:rPr>
              <a:t>he </a:t>
            </a:r>
            <a:r>
              <a:rPr dirty="0" sz="1450" spc="-10">
                <a:latin typeface="Times New Roman"/>
                <a:cs typeface="Times New Roman"/>
              </a:rPr>
              <a:t>fell </a:t>
            </a:r>
            <a:r>
              <a:rPr dirty="0" sz="1450" spc="-5">
                <a:latin typeface="Times New Roman"/>
                <a:cs typeface="Times New Roman"/>
              </a:rPr>
              <a:t>on a</a:t>
            </a:r>
            <a:r>
              <a:rPr dirty="0" sz="1450" spc="-35">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‘Good-afternoon, miss,’ said </a:t>
            </a:r>
            <a:r>
              <a:rPr dirty="0" sz="1450" spc="-5">
                <a:latin typeface="Times New Roman"/>
                <a:cs typeface="Times New Roman"/>
              </a:rPr>
              <a:t>a </a:t>
            </a:r>
            <a:r>
              <a:rPr dirty="0" sz="1450" spc="-10">
                <a:latin typeface="Times New Roman"/>
                <a:cs typeface="Times New Roman"/>
              </a:rPr>
              <a:t>voice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water. </a:t>
            </a:r>
            <a:r>
              <a:rPr dirty="0" sz="1450" spc="-10">
                <a:latin typeface="Times New Roman"/>
                <a:cs typeface="Times New Roman"/>
              </a:rPr>
              <a:t>Gideon knew it for the  voice </a:t>
            </a:r>
            <a:r>
              <a:rPr dirty="0" sz="1450" spc="-5">
                <a:latin typeface="Times New Roman"/>
                <a:cs typeface="Times New Roman"/>
              </a:rPr>
              <a:t>of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landlord.</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‘Good-afternoon,’ replied Julia, </a:t>
            </a:r>
            <a:r>
              <a:rPr dirty="0" sz="1450" spc="-5">
                <a:latin typeface="Times New Roman"/>
                <a:cs typeface="Times New Roman"/>
              </a:rPr>
              <a:t>‘but I </a:t>
            </a:r>
            <a:r>
              <a:rPr dirty="0" sz="1450" spc="-10">
                <a:latin typeface="Times New Roman"/>
                <a:cs typeface="Times New Roman"/>
              </a:rPr>
              <a:t>don’t know who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do </a:t>
            </a:r>
            <a:r>
              <a:rPr dirty="0" sz="1450" spc="-10">
                <a:latin typeface="Times New Roman"/>
                <a:cs typeface="Times New Roman"/>
              </a:rPr>
              <a:t>I? O  yes, </a:t>
            </a:r>
            <a:r>
              <a:rPr dirty="0" sz="1450" spc="-5">
                <a:latin typeface="Times New Roman"/>
                <a:cs typeface="Times New Roman"/>
              </a:rPr>
              <a:t>I do though. </a:t>
            </a:r>
            <a:r>
              <a:rPr dirty="0" sz="1450" spc="-60">
                <a:latin typeface="Times New Roman"/>
                <a:cs typeface="Times New Roman"/>
              </a:rPr>
              <a:t>You </a:t>
            </a:r>
            <a:r>
              <a:rPr dirty="0" sz="1450" spc="-10">
                <a:latin typeface="Times New Roman"/>
                <a:cs typeface="Times New Roman"/>
              </a:rPr>
              <a:t>are the nice man that gave </a:t>
            </a:r>
            <a:r>
              <a:rPr dirty="0" sz="1450" spc="-5">
                <a:latin typeface="Times New Roman"/>
                <a:cs typeface="Times New Roman"/>
              </a:rPr>
              <a:t>us </a:t>
            </a:r>
            <a:r>
              <a:rPr dirty="0" sz="1450" spc="-10">
                <a:latin typeface="Times New Roman"/>
                <a:cs typeface="Times New Roman"/>
              </a:rPr>
              <a:t>leave to sketch from the  old houseboat.’</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Gideon’s </a:t>
            </a:r>
            <a:r>
              <a:rPr dirty="0" sz="1450" spc="-10">
                <a:latin typeface="Times New Roman"/>
                <a:cs typeface="Times New Roman"/>
              </a:rPr>
              <a:t>heart leaped with</a:t>
            </a:r>
            <a:r>
              <a:rPr dirty="0" sz="1450" spc="15">
                <a:latin typeface="Times New Roman"/>
                <a:cs typeface="Times New Roman"/>
              </a:rPr>
              <a:t> </a:t>
            </a:r>
            <a:r>
              <a:rPr dirty="0" sz="1450" spc="-25">
                <a:latin typeface="Times New Roman"/>
                <a:cs typeface="Times New Roman"/>
              </a:rPr>
              <a:t>fear.</a:t>
            </a:r>
            <a:endParaRPr sz="1450">
              <a:latin typeface="Times New Roman"/>
              <a:cs typeface="Times New Roman"/>
            </a:endParaRPr>
          </a:p>
          <a:p>
            <a:pPr algn="just" marL="12700" marR="8255" indent="255904">
              <a:lnSpc>
                <a:spcPts val="1730"/>
              </a:lnSpc>
              <a:spcBef>
                <a:spcPts val="775"/>
              </a:spcBef>
            </a:pPr>
            <a:r>
              <a:rPr dirty="0" sz="1450" spc="-20">
                <a:latin typeface="Times New Roman"/>
                <a:cs typeface="Times New Roman"/>
              </a:rPr>
              <a:t>‘That’s </a:t>
            </a:r>
            <a:r>
              <a:rPr dirty="0" sz="1450" spc="-10">
                <a:latin typeface="Times New Roman"/>
                <a:cs typeface="Times New Roman"/>
              </a:rPr>
              <a:t>it,’ returned the man. ‘And what </a:t>
            </a:r>
            <a:r>
              <a:rPr dirty="0" sz="1450" spc="-5">
                <a:latin typeface="Times New Roman"/>
                <a:cs typeface="Times New Roman"/>
              </a:rPr>
              <a:t>I </a:t>
            </a:r>
            <a:r>
              <a:rPr dirty="0" sz="1450" spc="-10">
                <a:latin typeface="Times New Roman"/>
                <a:cs typeface="Times New Roman"/>
              </a:rPr>
              <a:t>wanted to say was as </a:t>
            </a:r>
            <a:r>
              <a:rPr dirty="0" sz="1450" spc="-5">
                <a:latin typeface="Times New Roman"/>
                <a:cs typeface="Times New Roman"/>
              </a:rPr>
              <a:t>you  </a:t>
            </a:r>
            <a:r>
              <a:rPr dirty="0" sz="1450" spc="-10">
                <a:latin typeface="Times New Roman"/>
                <a:cs typeface="Times New Roman"/>
              </a:rPr>
              <a:t>couldn’t </a:t>
            </a:r>
            <a:r>
              <a:rPr dirty="0" sz="1450" spc="-5">
                <a:latin typeface="Times New Roman"/>
                <a:cs typeface="Times New Roman"/>
              </a:rPr>
              <a:t>do </a:t>
            </a:r>
            <a:r>
              <a:rPr dirty="0" sz="1450" spc="-10">
                <a:latin typeface="Times New Roman"/>
                <a:cs typeface="Times New Roman"/>
              </a:rPr>
              <a:t>it any more. </a:t>
            </a:r>
            <a:r>
              <a:rPr dirty="0" sz="1450" spc="-60">
                <a:latin typeface="Times New Roman"/>
                <a:cs typeface="Times New Roman"/>
              </a:rPr>
              <a:t>You </a:t>
            </a:r>
            <a:r>
              <a:rPr dirty="0" sz="1450" spc="-10">
                <a:latin typeface="Times New Roman"/>
                <a:cs typeface="Times New Roman"/>
              </a:rPr>
              <a:t>see I’ve let</a:t>
            </a:r>
            <a:r>
              <a:rPr dirty="0" sz="1450" spc="8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51928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‘Let it!’ cried</a:t>
            </a:r>
            <a:r>
              <a:rPr dirty="0" sz="1450" spc="-105">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‘Let it for </a:t>
            </a:r>
            <a:r>
              <a:rPr dirty="0" sz="1450" spc="-5">
                <a:latin typeface="Times New Roman"/>
                <a:cs typeface="Times New Roman"/>
              </a:rPr>
              <a:t>a </a:t>
            </a:r>
            <a:r>
              <a:rPr dirty="0" sz="1450" spc="-10">
                <a:latin typeface="Times New Roman"/>
                <a:cs typeface="Times New Roman"/>
              </a:rPr>
              <a:t>month,’ said the man. ‘Seems strange, don’t it? </a:t>
            </a:r>
            <a:r>
              <a:rPr dirty="0" sz="1450" spc="-15">
                <a:latin typeface="Times New Roman"/>
                <a:cs typeface="Times New Roman"/>
              </a:rPr>
              <a:t>Can’t </a:t>
            </a:r>
            <a:r>
              <a:rPr dirty="0" sz="1450" spc="-10">
                <a:latin typeface="Times New Roman"/>
                <a:cs typeface="Times New Roman"/>
              </a:rPr>
              <a:t>see what  the party wants with</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‘It seems very romantic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I think,’ </a:t>
            </a:r>
            <a:r>
              <a:rPr dirty="0" sz="1450" spc="-10">
                <a:latin typeface="Times New Roman"/>
                <a:cs typeface="Times New Roman"/>
              </a:rPr>
              <a:t>said Julia, ‘What sort </a:t>
            </a:r>
            <a:r>
              <a:rPr dirty="0" sz="1450" spc="-5">
                <a:latin typeface="Times New Roman"/>
                <a:cs typeface="Times New Roman"/>
              </a:rPr>
              <a:t>of a </a:t>
            </a:r>
            <a:r>
              <a:rPr dirty="0" sz="1450" spc="-10">
                <a:latin typeface="Times New Roman"/>
                <a:cs typeface="Times New Roman"/>
              </a:rPr>
              <a:t>person  is he?’</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Julia in her canoe, the landlord in his </a:t>
            </a:r>
            <a:r>
              <a:rPr dirty="0" sz="1450" spc="-25">
                <a:latin typeface="Times New Roman"/>
                <a:cs typeface="Times New Roman"/>
              </a:rPr>
              <a:t>wherry, </a:t>
            </a:r>
            <a:r>
              <a:rPr dirty="0" sz="1450" spc="-10">
                <a:latin typeface="Times New Roman"/>
                <a:cs typeface="Times New Roman"/>
              </a:rPr>
              <a:t>were close alongside, and  holding </a:t>
            </a:r>
            <a:r>
              <a:rPr dirty="0" sz="1450" spc="-5">
                <a:latin typeface="Times New Roman"/>
                <a:cs typeface="Times New Roman"/>
              </a:rPr>
              <a:t>on by </a:t>
            </a:r>
            <a:r>
              <a:rPr dirty="0" sz="1450" spc="-10">
                <a:latin typeface="Times New Roman"/>
                <a:cs typeface="Times New Roman"/>
              </a:rPr>
              <a:t>the gunwale </a:t>
            </a:r>
            <a:r>
              <a:rPr dirty="0" sz="1450" spc="-5">
                <a:latin typeface="Times New Roman"/>
                <a:cs typeface="Times New Roman"/>
              </a:rPr>
              <a:t>of </a:t>
            </a:r>
            <a:r>
              <a:rPr dirty="0" sz="1450" spc="-10">
                <a:latin typeface="Times New Roman"/>
                <a:cs typeface="Times New Roman"/>
              </a:rPr>
              <a:t>the houseboat; so that </a:t>
            </a:r>
            <a:r>
              <a:rPr dirty="0" sz="1450" spc="-5">
                <a:latin typeface="Times New Roman"/>
                <a:cs typeface="Times New Roman"/>
              </a:rPr>
              <a:t>not a </a:t>
            </a:r>
            <a:r>
              <a:rPr dirty="0" sz="1450" spc="-10">
                <a:latin typeface="Times New Roman"/>
                <a:cs typeface="Times New Roman"/>
              </a:rPr>
              <a:t>word was lost </a:t>
            </a:r>
            <a:r>
              <a:rPr dirty="0" sz="1450" spc="-5">
                <a:latin typeface="Times New Roman"/>
                <a:cs typeface="Times New Roman"/>
              </a:rPr>
              <a:t>on  </a:t>
            </a:r>
            <a:r>
              <a:rPr dirty="0" sz="1450" spc="-10">
                <a:latin typeface="Times New Roman"/>
                <a:cs typeface="Times New Roman"/>
              </a:rPr>
              <a:t>Gideon.</a:t>
            </a:r>
            <a:endParaRPr sz="1450">
              <a:latin typeface="Times New Roman"/>
              <a:cs typeface="Times New Roman"/>
            </a:endParaRPr>
          </a:p>
          <a:p>
            <a:pPr algn="just" marL="12700" marR="10795" indent="255904">
              <a:lnSpc>
                <a:spcPts val="1730"/>
              </a:lnSpc>
              <a:spcBef>
                <a:spcPts val="785"/>
              </a:spcBef>
            </a:pPr>
            <a:r>
              <a:rPr dirty="0" sz="1450" spc="-25">
                <a:latin typeface="Times New Roman"/>
                <a:cs typeface="Times New Roman"/>
              </a:rPr>
              <a:t>‘He’s </a:t>
            </a:r>
            <a:r>
              <a:rPr dirty="0" sz="1450" spc="-5">
                <a:latin typeface="Times New Roman"/>
                <a:cs typeface="Times New Roman"/>
              </a:rPr>
              <a:t>a </a:t>
            </a:r>
            <a:r>
              <a:rPr dirty="0" sz="1450" spc="-10">
                <a:latin typeface="Times New Roman"/>
                <a:cs typeface="Times New Roman"/>
              </a:rPr>
              <a:t>music-man,’ said the landlord, ‘or at least </a:t>
            </a:r>
            <a:r>
              <a:rPr dirty="0" sz="1450" spc="-25">
                <a:latin typeface="Times New Roman"/>
                <a:cs typeface="Times New Roman"/>
              </a:rPr>
              <a:t>that’s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told me,  miss; come down here to write an</a:t>
            </a:r>
            <a:r>
              <a:rPr dirty="0" sz="1450" spc="25">
                <a:latin typeface="Times New Roman"/>
                <a:cs typeface="Times New Roman"/>
              </a:rPr>
              <a:t> </a:t>
            </a:r>
            <a:r>
              <a:rPr dirty="0" sz="1450" spc="-10">
                <a:latin typeface="Times New Roman"/>
                <a:cs typeface="Times New Roman"/>
              </a:rPr>
              <a:t>op’ra.’</a:t>
            </a:r>
            <a:endParaRPr sz="1450">
              <a:latin typeface="Times New Roman"/>
              <a:cs typeface="Times New Roman"/>
            </a:endParaRPr>
          </a:p>
          <a:p>
            <a:pPr algn="just" marL="12700" marR="12065" indent="255904">
              <a:lnSpc>
                <a:spcPts val="1730"/>
              </a:lnSpc>
              <a:spcBef>
                <a:spcPts val="720"/>
              </a:spcBef>
            </a:pPr>
            <a:r>
              <a:rPr dirty="0" sz="1450" spc="-10">
                <a:latin typeface="Times New Roman"/>
                <a:cs typeface="Times New Roman"/>
              </a:rPr>
              <a:t>‘Really!’ cried Julia, ‘I never heard </a:t>
            </a:r>
            <a:r>
              <a:rPr dirty="0" sz="1450" spc="-5">
                <a:latin typeface="Times New Roman"/>
                <a:cs typeface="Times New Roman"/>
              </a:rPr>
              <a:t>of </a:t>
            </a:r>
            <a:r>
              <a:rPr dirty="0" sz="1450" spc="-10">
                <a:latin typeface="Times New Roman"/>
                <a:cs typeface="Times New Roman"/>
              </a:rPr>
              <a:t>anything so delightful! </a:t>
            </a:r>
            <a:r>
              <a:rPr dirty="0" sz="1450" spc="-35">
                <a:latin typeface="Times New Roman"/>
                <a:cs typeface="Times New Roman"/>
              </a:rPr>
              <a:t>Why, </a:t>
            </a:r>
            <a:r>
              <a:rPr dirty="0" sz="1450" spc="-10">
                <a:latin typeface="Times New Roman"/>
                <a:cs typeface="Times New Roman"/>
              </a:rPr>
              <a:t>we  shall </a:t>
            </a:r>
            <a:r>
              <a:rPr dirty="0" sz="1450" spc="-5">
                <a:latin typeface="Times New Roman"/>
                <a:cs typeface="Times New Roman"/>
              </a:rPr>
              <a:t>be </a:t>
            </a:r>
            <a:r>
              <a:rPr dirty="0" sz="1450" spc="-10">
                <a:latin typeface="Times New Roman"/>
                <a:cs typeface="Times New Roman"/>
              </a:rPr>
              <a:t>able to slip down at </a:t>
            </a:r>
            <a:r>
              <a:rPr dirty="0" sz="1450" spc="-5">
                <a:latin typeface="Times New Roman"/>
                <a:cs typeface="Times New Roman"/>
              </a:rPr>
              <a:t>night </a:t>
            </a:r>
            <a:r>
              <a:rPr dirty="0" sz="1450" spc="-10">
                <a:latin typeface="Times New Roman"/>
                <a:cs typeface="Times New Roman"/>
              </a:rPr>
              <a:t>and hear him improvise! What is his</a:t>
            </a:r>
            <a:r>
              <a:rPr dirty="0" sz="1450" spc="13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‘Jimson,’ said the</a:t>
            </a:r>
            <a:r>
              <a:rPr dirty="0" sz="1450" spc="-10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‘Jimson?’ repeated Julia, and interrogated her memory in vain. But indeed  </a:t>
            </a:r>
            <a:r>
              <a:rPr dirty="0" sz="1450" spc="-5">
                <a:latin typeface="Times New Roman"/>
                <a:cs typeface="Times New Roman"/>
              </a:rPr>
              <a:t>our </a:t>
            </a:r>
            <a:r>
              <a:rPr dirty="0" sz="1450" spc="-10">
                <a:latin typeface="Times New Roman"/>
                <a:cs typeface="Times New Roman"/>
              </a:rPr>
              <a:t>rising school </a:t>
            </a:r>
            <a:r>
              <a:rPr dirty="0" sz="1450" spc="-5">
                <a:latin typeface="Times New Roman"/>
                <a:cs typeface="Times New Roman"/>
              </a:rPr>
              <a:t>of </a:t>
            </a:r>
            <a:r>
              <a:rPr dirty="0" sz="1450" spc="-10">
                <a:latin typeface="Times New Roman"/>
                <a:cs typeface="Times New Roman"/>
              </a:rPr>
              <a:t>English music boasts so many professors that we rarely  hear </a:t>
            </a:r>
            <a:r>
              <a:rPr dirty="0" sz="1450" spc="-5">
                <a:latin typeface="Times New Roman"/>
                <a:cs typeface="Times New Roman"/>
              </a:rPr>
              <a:t>of one </a:t>
            </a:r>
            <a:r>
              <a:rPr dirty="0" sz="1450" spc="-10">
                <a:latin typeface="Times New Roman"/>
                <a:cs typeface="Times New Roman"/>
              </a:rPr>
              <a:t>till </a:t>
            </a:r>
            <a:r>
              <a:rPr dirty="0" sz="1450" spc="-5">
                <a:latin typeface="Times New Roman"/>
                <a:cs typeface="Times New Roman"/>
              </a:rPr>
              <a:t>he </a:t>
            </a:r>
            <a:r>
              <a:rPr dirty="0" sz="1450" spc="-10">
                <a:latin typeface="Times New Roman"/>
                <a:cs typeface="Times New Roman"/>
              </a:rPr>
              <a:t>is made </a:t>
            </a:r>
            <a:r>
              <a:rPr dirty="0" sz="1450" spc="-5">
                <a:latin typeface="Times New Roman"/>
                <a:cs typeface="Times New Roman"/>
              </a:rPr>
              <a:t>a </a:t>
            </a:r>
            <a:r>
              <a:rPr dirty="0" sz="1450" spc="-10">
                <a:latin typeface="Times New Roman"/>
                <a:cs typeface="Times New Roman"/>
              </a:rPr>
              <a:t>baronet. ‘Are </a:t>
            </a:r>
            <a:r>
              <a:rPr dirty="0" sz="1450" spc="-5">
                <a:latin typeface="Times New Roman"/>
                <a:cs typeface="Times New Roman"/>
              </a:rPr>
              <a:t>you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have it</a:t>
            </a:r>
            <a:r>
              <a:rPr dirty="0" sz="1450" spc="6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‘Made him spell it to me,’ replied the landlord. ‘J-I-M-S-O-N—Jimson;  and his </a:t>
            </a:r>
            <a:r>
              <a:rPr dirty="0" sz="1450" spc="-20">
                <a:latin typeface="Times New Roman"/>
                <a:cs typeface="Times New Roman"/>
              </a:rPr>
              <a:t>op’ra’s </a:t>
            </a:r>
            <a:r>
              <a:rPr dirty="0" sz="1450" spc="-10">
                <a:latin typeface="Times New Roman"/>
                <a:cs typeface="Times New Roman"/>
              </a:rPr>
              <a:t>called—some kind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tea.’</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‘SOME KIND OF TEA!’ cried the girl. ‘What </a:t>
            </a:r>
            <a:r>
              <a:rPr dirty="0" sz="1450" spc="-5">
                <a:latin typeface="Times New Roman"/>
                <a:cs typeface="Times New Roman"/>
              </a:rPr>
              <a:t>a </a:t>
            </a:r>
            <a:r>
              <a:rPr dirty="0" sz="1450" spc="-10">
                <a:latin typeface="Times New Roman"/>
                <a:cs typeface="Times New Roman"/>
              </a:rPr>
              <a:t>very singular name for an  opera! What can it </a:t>
            </a:r>
            <a:r>
              <a:rPr dirty="0" sz="1450" spc="-5">
                <a:latin typeface="Times New Roman"/>
                <a:cs typeface="Times New Roman"/>
              </a:rPr>
              <a:t>be </a:t>
            </a:r>
            <a:r>
              <a:rPr dirty="0" sz="1450" spc="-10">
                <a:latin typeface="Times New Roman"/>
                <a:cs typeface="Times New Roman"/>
              </a:rPr>
              <a:t>about?’ And Gideon heard her pretty laughter flow  abroad. </a:t>
            </a:r>
            <a:r>
              <a:rPr dirty="0" sz="1450" spc="-50">
                <a:latin typeface="Times New Roman"/>
                <a:cs typeface="Times New Roman"/>
              </a:rPr>
              <a:t>‘We </a:t>
            </a:r>
            <a:r>
              <a:rPr dirty="0" sz="1450" spc="-10">
                <a:latin typeface="Times New Roman"/>
                <a:cs typeface="Times New Roman"/>
              </a:rPr>
              <a:t>must try to get acquainted with this Mr Jimson; </a:t>
            </a:r>
            <a:r>
              <a:rPr dirty="0" sz="1450" spc="-5">
                <a:latin typeface="Times New Roman"/>
                <a:cs typeface="Times New Roman"/>
              </a:rPr>
              <a:t>I </a:t>
            </a:r>
            <a:r>
              <a:rPr dirty="0" sz="1450" spc="-10">
                <a:latin typeface="Times New Roman"/>
                <a:cs typeface="Times New Roman"/>
              </a:rPr>
              <a:t>feel sure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nice.’</a:t>
            </a:r>
            <a:endParaRPr sz="1450">
              <a:latin typeface="Times New Roman"/>
              <a:cs typeface="Times New Roman"/>
            </a:endParaRPr>
          </a:p>
          <a:p>
            <a:pPr algn="just" marL="12700" marR="5715" indent="255904">
              <a:lnSpc>
                <a:spcPts val="1730"/>
              </a:lnSpc>
              <a:spcBef>
                <a:spcPts val="785"/>
              </a:spcBef>
            </a:pPr>
            <a:r>
              <a:rPr dirty="0" sz="1450" spc="-30">
                <a:latin typeface="Times New Roman"/>
                <a:cs typeface="Times New Roman"/>
              </a:rPr>
              <a:t>‘Well, </a:t>
            </a:r>
            <a:r>
              <a:rPr dirty="0" sz="1450" spc="-10">
                <a:latin typeface="Times New Roman"/>
                <a:cs typeface="Times New Roman"/>
              </a:rPr>
              <a:t>miss, I’m afraid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going </a:t>
            </a:r>
            <a:r>
              <a:rPr dirty="0" sz="1450" spc="-5">
                <a:latin typeface="Times New Roman"/>
                <a:cs typeface="Times New Roman"/>
              </a:rPr>
              <a:t>on. </a:t>
            </a:r>
            <a:r>
              <a:rPr dirty="0" sz="1450" spc="-10">
                <a:latin typeface="Times New Roman"/>
                <a:cs typeface="Times New Roman"/>
              </a:rPr>
              <a:t>I’ve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at Haverham, </a:t>
            </a:r>
            <a:r>
              <a:rPr dirty="0" sz="1450" spc="-5">
                <a:latin typeface="Times New Roman"/>
                <a:cs typeface="Times New Roman"/>
              </a:rPr>
              <a:t>you  </a:t>
            </a:r>
            <a:r>
              <a:rPr dirty="0" sz="1450" spc="-10">
                <a:latin typeface="Times New Roman"/>
                <a:cs typeface="Times New Roman"/>
              </a:rPr>
              <a:t>see.’</a:t>
            </a:r>
            <a:endParaRPr sz="1450">
              <a:latin typeface="Times New Roman"/>
              <a:cs typeface="Times New Roman"/>
            </a:endParaRPr>
          </a:p>
          <a:p>
            <a:pPr algn="just" marL="268605" marR="304165">
              <a:lnSpc>
                <a:spcPts val="2520"/>
              </a:lnSpc>
              <a:spcBef>
                <a:spcPts val="85"/>
              </a:spcBef>
            </a:pPr>
            <a:r>
              <a:rPr dirty="0" sz="1450" spc="-10">
                <a:latin typeface="Times New Roman"/>
                <a:cs typeface="Times New Roman"/>
              </a:rPr>
              <a:t>‘O, don’t let me keep </a:t>
            </a:r>
            <a:r>
              <a:rPr dirty="0" sz="1450" spc="-5">
                <a:latin typeface="Times New Roman"/>
                <a:cs typeface="Times New Roman"/>
              </a:rPr>
              <a:t>you, you </a:t>
            </a:r>
            <a:r>
              <a:rPr dirty="0" sz="1450" spc="-10">
                <a:latin typeface="Times New Roman"/>
                <a:cs typeface="Times New Roman"/>
              </a:rPr>
              <a:t>kind man!’ said Julia. ‘Good afternoon.’  ‘Good afternoon to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miss.’</a:t>
            </a:r>
            <a:endParaRPr sz="1450">
              <a:latin typeface="Times New Roman"/>
              <a:cs typeface="Times New Roman"/>
            </a:endParaRPr>
          </a:p>
          <a:p>
            <a:pPr algn="just" marL="12700" marR="5080" indent="255904">
              <a:lnSpc>
                <a:spcPts val="1730"/>
              </a:lnSpc>
              <a:spcBef>
                <a:spcPts val="630"/>
              </a:spcBef>
            </a:pPr>
            <a:r>
              <a:rPr dirty="0" sz="1450" spc="-10">
                <a:latin typeface="Times New Roman"/>
                <a:cs typeface="Times New Roman"/>
              </a:rPr>
              <a:t>Gideon sat in the cabin </a:t>
            </a:r>
            <a:r>
              <a:rPr dirty="0" sz="1450" spc="-5">
                <a:latin typeface="Times New Roman"/>
                <a:cs typeface="Times New Roman"/>
              </a:rPr>
              <a:t>a </a:t>
            </a:r>
            <a:r>
              <a:rPr dirty="0" sz="1450" spc="-10">
                <a:latin typeface="Times New Roman"/>
                <a:cs typeface="Times New Roman"/>
              </a:rPr>
              <a:t>prey to the most harrowing thoughts. Here </a:t>
            </a:r>
            <a:r>
              <a:rPr dirty="0" sz="1450" spc="-5">
                <a:latin typeface="Times New Roman"/>
                <a:cs typeface="Times New Roman"/>
              </a:rPr>
              <a:t>he </a:t>
            </a:r>
            <a:r>
              <a:rPr dirty="0" sz="1450" spc="-10">
                <a:latin typeface="Times New Roman"/>
                <a:cs typeface="Times New Roman"/>
              </a:rPr>
              <a:t>was  anchored to </a:t>
            </a:r>
            <a:r>
              <a:rPr dirty="0" sz="1450" spc="-5">
                <a:latin typeface="Times New Roman"/>
                <a:cs typeface="Times New Roman"/>
              </a:rPr>
              <a:t>a </a:t>
            </a:r>
            <a:r>
              <a:rPr dirty="0" sz="1450" spc="-10">
                <a:latin typeface="Times New Roman"/>
                <a:cs typeface="Times New Roman"/>
              </a:rPr>
              <a:t>rotting houseboat, soon to </a:t>
            </a:r>
            <a:r>
              <a:rPr dirty="0" sz="1450" spc="-5">
                <a:latin typeface="Times New Roman"/>
                <a:cs typeface="Times New Roman"/>
              </a:rPr>
              <a:t>be </a:t>
            </a:r>
            <a:r>
              <a:rPr dirty="0" sz="1450" spc="-10">
                <a:latin typeface="Times New Roman"/>
                <a:cs typeface="Times New Roman"/>
              </a:rPr>
              <a:t>anchored to it still more  emphatically </a:t>
            </a:r>
            <a:r>
              <a:rPr dirty="0" sz="1450" spc="-5">
                <a:latin typeface="Times New Roman"/>
                <a:cs typeface="Times New Roman"/>
              </a:rPr>
              <a:t>by </a:t>
            </a:r>
            <a:r>
              <a:rPr dirty="0" sz="1450" spc="-10">
                <a:latin typeface="Times New Roman"/>
                <a:cs typeface="Times New Roman"/>
              </a:rPr>
              <a:t>the presence </a:t>
            </a:r>
            <a:r>
              <a:rPr dirty="0" sz="1450" spc="-5">
                <a:latin typeface="Times New Roman"/>
                <a:cs typeface="Times New Roman"/>
              </a:rPr>
              <a:t>of </a:t>
            </a:r>
            <a:r>
              <a:rPr dirty="0" sz="1450" spc="-10">
                <a:latin typeface="Times New Roman"/>
                <a:cs typeface="Times New Roman"/>
              </a:rPr>
              <a:t>the corpse, and here was the country buzzing  about him, and </a:t>
            </a:r>
            <a:r>
              <a:rPr dirty="0" sz="1450" spc="-5">
                <a:latin typeface="Times New Roman"/>
                <a:cs typeface="Times New Roman"/>
              </a:rPr>
              <a:t>young </a:t>
            </a:r>
            <a:r>
              <a:rPr dirty="0" sz="1450" spc="-10">
                <a:latin typeface="Times New Roman"/>
                <a:cs typeface="Times New Roman"/>
              </a:rPr>
              <a:t>ladies already proposing pleasure parties to surround his  house at night. </a:t>
            </a:r>
            <a:r>
              <a:rPr dirty="0" sz="1450" spc="-35">
                <a:latin typeface="Times New Roman"/>
                <a:cs typeface="Times New Roman"/>
              </a:rPr>
              <a:t>Well, </a:t>
            </a:r>
            <a:r>
              <a:rPr dirty="0" sz="1450" spc="-10">
                <a:latin typeface="Times New Roman"/>
                <a:cs typeface="Times New Roman"/>
              </a:rPr>
              <a:t>that meant the gallows; and much </a:t>
            </a:r>
            <a:r>
              <a:rPr dirty="0" sz="1450" spc="-5">
                <a:latin typeface="Times New Roman"/>
                <a:cs typeface="Times New Roman"/>
              </a:rPr>
              <a:t>he </a:t>
            </a:r>
            <a:r>
              <a:rPr dirty="0" sz="1450" spc="-10">
                <a:latin typeface="Times New Roman"/>
                <a:cs typeface="Times New Roman"/>
              </a:rPr>
              <a:t>cared for that. What  troubled him now was </a:t>
            </a:r>
            <a:r>
              <a:rPr dirty="0" sz="1450" spc="-20">
                <a:latin typeface="Times New Roman"/>
                <a:cs typeface="Times New Roman"/>
              </a:rPr>
              <a:t>Julia’s </a:t>
            </a:r>
            <a:r>
              <a:rPr dirty="0" sz="1450" spc="-10">
                <a:latin typeface="Times New Roman"/>
                <a:cs typeface="Times New Roman"/>
              </a:rPr>
              <a:t>indescribable </a:t>
            </a:r>
            <a:r>
              <a:rPr dirty="0" sz="1450" spc="-20">
                <a:latin typeface="Times New Roman"/>
                <a:cs typeface="Times New Roman"/>
              </a:rPr>
              <a:t>levity. </a:t>
            </a:r>
            <a:r>
              <a:rPr dirty="0" sz="1450" spc="-10">
                <a:latin typeface="Times New Roman"/>
                <a:cs typeface="Times New Roman"/>
              </a:rPr>
              <a:t>That girl would scrape  acquaintance with </a:t>
            </a:r>
            <a:r>
              <a:rPr dirty="0" sz="1450" spc="-5">
                <a:latin typeface="Times New Roman"/>
                <a:cs typeface="Times New Roman"/>
              </a:rPr>
              <a:t>anybody; </a:t>
            </a:r>
            <a:r>
              <a:rPr dirty="0" sz="1450" spc="-10">
                <a:latin typeface="Times New Roman"/>
                <a:cs typeface="Times New Roman"/>
              </a:rPr>
              <a:t>she had </a:t>
            </a:r>
            <a:r>
              <a:rPr dirty="0" sz="1450" spc="-5">
                <a:latin typeface="Times New Roman"/>
                <a:cs typeface="Times New Roman"/>
              </a:rPr>
              <a:t>no </a:t>
            </a:r>
            <a:r>
              <a:rPr dirty="0" sz="1450" spc="-10">
                <a:latin typeface="Times New Roman"/>
                <a:cs typeface="Times New Roman"/>
              </a:rPr>
              <a:t>reserve, </a:t>
            </a:r>
            <a:r>
              <a:rPr dirty="0" sz="1450" spc="-5">
                <a:latin typeface="Times New Roman"/>
                <a:cs typeface="Times New Roman"/>
              </a:rPr>
              <a:t>none of </a:t>
            </a:r>
            <a:r>
              <a:rPr dirty="0" sz="1450" spc="-10">
                <a:latin typeface="Times New Roman"/>
                <a:cs typeface="Times New Roman"/>
              </a:rPr>
              <a:t>the enamel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lady. </a:t>
            </a:r>
            <a:r>
              <a:rPr dirty="0" sz="1450" spc="-10">
                <a:latin typeface="Times New Roman"/>
                <a:cs typeface="Times New Roman"/>
              </a:rPr>
              <a:t>She was familiar with </a:t>
            </a:r>
            <a:r>
              <a:rPr dirty="0" sz="1450" spc="-5">
                <a:latin typeface="Times New Roman"/>
                <a:cs typeface="Times New Roman"/>
              </a:rPr>
              <a:t>a </a:t>
            </a:r>
            <a:r>
              <a:rPr dirty="0" sz="1450" spc="-10">
                <a:latin typeface="Times New Roman"/>
                <a:cs typeface="Times New Roman"/>
              </a:rPr>
              <a:t>brute like his landlord; she took an immediate  interest (which she lacked even the delicacy to conceal) in </a:t>
            </a:r>
            <a:r>
              <a:rPr dirty="0" sz="1450" spc="-5">
                <a:latin typeface="Times New Roman"/>
                <a:cs typeface="Times New Roman"/>
              </a:rPr>
              <a:t>a </a:t>
            </a:r>
            <a:r>
              <a:rPr dirty="0" sz="1450" spc="-10">
                <a:latin typeface="Times New Roman"/>
                <a:cs typeface="Times New Roman"/>
              </a:rPr>
              <a:t>creature like  Jimson! He could conceive her asking Jimson to have tea with her! And it was  for </a:t>
            </a:r>
            <a:r>
              <a:rPr dirty="0" sz="1450" spc="-5">
                <a:latin typeface="Times New Roman"/>
                <a:cs typeface="Times New Roman"/>
              </a:rPr>
              <a:t>a </a:t>
            </a:r>
            <a:r>
              <a:rPr dirty="0" sz="1450" spc="-10">
                <a:latin typeface="Times New Roman"/>
                <a:cs typeface="Times New Roman"/>
              </a:rPr>
              <a:t>girl like this that </a:t>
            </a:r>
            <a:r>
              <a:rPr dirty="0" sz="1450" spc="-5">
                <a:latin typeface="Times New Roman"/>
                <a:cs typeface="Times New Roman"/>
              </a:rPr>
              <a:t>a </a:t>
            </a:r>
            <a:r>
              <a:rPr dirty="0" sz="1450" spc="-10">
                <a:latin typeface="Times New Roman"/>
                <a:cs typeface="Times New Roman"/>
              </a:rPr>
              <a:t>man like Gideon—Down, manly</a:t>
            </a:r>
            <a:r>
              <a:rPr dirty="0" sz="1450" spc="50">
                <a:latin typeface="Times New Roman"/>
                <a:cs typeface="Times New Roman"/>
              </a:rPr>
              <a:t> </a:t>
            </a:r>
            <a:r>
              <a:rPr dirty="0" sz="1450" spc="-10">
                <a:latin typeface="Times New Roman"/>
                <a:cs typeface="Times New Roman"/>
              </a:rPr>
              <a:t>heart!</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He was interrupted </a:t>
            </a:r>
            <a:r>
              <a:rPr dirty="0" sz="1450" spc="-5">
                <a:latin typeface="Times New Roman"/>
                <a:cs typeface="Times New Roman"/>
              </a:rPr>
              <a:t>by a </a:t>
            </a:r>
            <a:r>
              <a:rPr dirty="0" sz="1450" spc="-10">
                <a:latin typeface="Times New Roman"/>
                <a:cs typeface="Times New Roman"/>
              </a:rPr>
              <a:t>sound that sent him whipping behind the </a:t>
            </a:r>
            <a:r>
              <a:rPr dirty="0" sz="1450" spc="-5">
                <a:latin typeface="Times New Roman"/>
                <a:cs typeface="Times New Roman"/>
              </a:rPr>
              <a:t>door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trice. Miss Hazeltine had stepped </a:t>
            </a:r>
            <a:r>
              <a:rPr dirty="0" sz="1450" spc="-5">
                <a:latin typeface="Times New Roman"/>
                <a:cs typeface="Times New Roman"/>
              </a:rPr>
              <a:t>on </a:t>
            </a:r>
            <a:r>
              <a:rPr dirty="0" sz="1450" spc="-10">
                <a:latin typeface="Times New Roman"/>
                <a:cs typeface="Times New Roman"/>
              </a:rPr>
              <a:t>board the houseboat. Her sketch was  promising; judging from the stillness, she supposed Jimson </a:t>
            </a:r>
            <a:r>
              <a:rPr dirty="0" sz="1450" spc="-5">
                <a:latin typeface="Times New Roman"/>
                <a:cs typeface="Times New Roman"/>
              </a:rPr>
              <a:t>not </a:t>
            </a:r>
            <a:r>
              <a:rPr dirty="0" sz="1450" spc="-10">
                <a:latin typeface="Times New Roman"/>
                <a:cs typeface="Times New Roman"/>
              </a:rPr>
              <a:t>yet come; and  she had decided to seize occasion and complete the work </a:t>
            </a:r>
            <a:r>
              <a:rPr dirty="0" sz="1450" spc="-5">
                <a:latin typeface="Times New Roman"/>
                <a:cs typeface="Times New Roman"/>
              </a:rPr>
              <a:t>of </a:t>
            </a:r>
            <a:r>
              <a:rPr dirty="0" sz="1450" spc="-10">
                <a:latin typeface="Times New Roman"/>
                <a:cs typeface="Times New Roman"/>
              </a:rPr>
              <a:t>art. Down she sat  therefore in the </a:t>
            </a:r>
            <a:r>
              <a:rPr dirty="0" sz="1450" spc="-30">
                <a:latin typeface="Times New Roman"/>
                <a:cs typeface="Times New Roman"/>
              </a:rPr>
              <a:t>bow, </a:t>
            </a:r>
            <a:r>
              <a:rPr dirty="0" sz="1450" spc="-10">
                <a:latin typeface="Times New Roman"/>
                <a:cs typeface="Times New Roman"/>
              </a:rPr>
              <a:t>produced her block and water-colours, and was soon  singing over (what used to </a:t>
            </a:r>
            <a:r>
              <a:rPr dirty="0" sz="1450" spc="-5">
                <a:latin typeface="Times New Roman"/>
                <a:cs typeface="Times New Roman"/>
              </a:rPr>
              <a:t>be </a:t>
            </a:r>
            <a:r>
              <a:rPr dirty="0" sz="1450" spc="-10">
                <a:latin typeface="Times New Roman"/>
                <a:cs typeface="Times New Roman"/>
              </a:rPr>
              <a:t>called) the ladylike accomplishment. Now and  then indeed her song was interrupted, as she searched in her memory for some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odious </a:t>
            </a:r>
            <a:r>
              <a:rPr dirty="0" sz="1450" spc="-10">
                <a:latin typeface="Times New Roman"/>
                <a:cs typeface="Times New Roman"/>
              </a:rPr>
              <a:t>little receipts </a:t>
            </a:r>
            <a:r>
              <a:rPr dirty="0" sz="1450" spc="-5">
                <a:latin typeface="Times New Roman"/>
                <a:cs typeface="Times New Roman"/>
              </a:rPr>
              <a:t>by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which the game is practised—or used  to </a:t>
            </a:r>
            <a:r>
              <a:rPr dirty="0" sz="1450" spc="-5">
                <a:latin typeface="Times New Roman"/>
                <a:cs typeface="Times New Roman"/>
              </a:rPr>
              <a:t>be </a:t>
            </a:r>
            <a:r>
              <a:rPr dirty="0" sz="1450" spc="-10">
                <a:latin typeface="Times New Roman"/>
                <a:cs typeface="Times New Roman"/>
              </a:rPr>
              <a:t>practised in the brave days </a:t>
            </a:r>
            <a:r>
              <a:rPr dirty="0" sz="1450" spc="-5">
                <a:latin typeface="Times New Roman"/>
                <a:cs typeface="Times New Roman"/>
              </a:rPr>
              <a:t>of old; </a:t>
            </a:r>
            <a:r>
              <a:rPr dirty="0" sz="1450" spc="-10">
                <a:latin typeface="Times New Roman"/>
                <a:cs typeface="Times New Roman"/>
              </a:rPr>
              <a:t>they say the world, and those  ornaments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young </a:t>
            </a:r>
            <a:r>
              <a:rPr dirty="0" sz="1450" spc="-10">
                <a:latin typeface="Times New Roman"/>
                <a:cs typeface="Times New Roman"/>
              </a:rPr>
              <a:t>ladies, are become more sophisticated now; </a:t>
            </a:r>
            <a:r>
              <a:rPr dirty="0" sz="1450" spc="-5">
                <a:latin typeface="Times New Roman"/>
                <a:cs typeface="Times New Roman"/>
              </a:rPr>
              <a:t>but  </a:t>
            </a:r>
            <a:r>
              <a:rPr dirty="0" sz="1450" spc="-10">
                <a:latin typeface="Times New Roman"/>
                <a:cs typeface="Times New Roman"/>
              </a:rPr>
              <a:t>Julia had probably studied under Pitman, and she stood firm in the old</a:t>
            </a:r>
            <a:r>
              <a:rPr dirty="0" sz="1450" spc="145">
                <a:latin typeface="Times New Roman"/>
                <a:cs typeface="Times New Roman"/>
              </a:rPr>
              <a:t> </a:t>
            </a:r>
            <a:r>
              <a:rPr dirty="0" sz="1450" spc="-10">
                <a:latin typeface="Times New Roman"/>
                <a:cs typeface="Times New Roman"/>
              </a:rPr>
              <a:t>ways.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Gideon, meanwhile, stood behind the </a:t>
            </a:r>
            <a:r>
              <a:rPr dirty="0" sz="1450" spc="-20">
                <a:latin typeface="Times New Roman"/>
                <a:cs typeface="Times New Roman"/>
              </a:rPr>
              <a:t>door,</a:t>
            </a:r>
            <a:r>
              <a:rPr dirty="0" sz="1450" spc="320">
                <a:latin typeface="Times New Roman"/>
                <a:cs typeface="Times New Roman"/>
              </a:rPr>
              <a:t> </a:t>
            </a:r>
            <a:r>
              <a:rPr dirty="0" sz="1450" spc="-10">
                <a:latin typeface="Times New Roman"/>
                <a:cs typeface="Times New Roman"/>
              </a:rPr>
              <a:t>afraid to move, afraid to  breathe, afraid to think </a:t>
            </a:r>
            <a:r>
              <a:rPr dirty="0" sz="1450" spc="-5">
                <a:latin typeface="Times New Roman"/>
                <a:cs typeface="Times New Roman"/>
              </a:rPr>
              <a:t>of </a:t>
            </a:r>
            <a:r>
              <a:rPr dirty="0" sz="1450" spc="-10">
                <a:latin typeface="Times New Roman"/>
                <a:cs typeface="Times New Roman"/>
              </a:rPr>
              <a:t>what must </a:t>
            </a:r>
            <a:r>
              <a:rPr dirty="0" sz="1450" spc="-20">
                <a:latin typeface="Times New Roman"/>
                <a:cs typeface="Times New Roman"/>
              </a:rPr>
              <a:t>follow, </a:t>
            </a:r>
            <a:r>
              <a:rPr dirty="0" sz="1450" spc="-10">
                <a:latin typeface="Times New Roman"/>
                <a:cs typeface="Times New Roman"/>
              </a:rPr>
              <a:t>racked </a:t>
            </a:r>
            <a:r>
              <a:rPr dirty="0" sz="1450" spc="-5">
                <a:latin typeface="Times New Roman"/>
                <a:cs typeface="Times New Roman"/>
              </a:rPr>
              <a:t>by </a:t>
            </a:r>
            <a:r>
              <a:rPr dirty="0" sz="1450" spc="-10">
                <a:latin typeface="Times New Roman"/>
                <a:cs typeface="Times New Roman"/>
              </a:rPr>
              <a:t>confinement and borne  to the ground with tedium. This particular phase, </a:t>
            </a:r>
            <a:r>
              <a:rPr dirty="0" sz="1450" spc="-5">
                <a:latin typeface="Times New Roman"/>
                <a:cs typeface="Times New Roman"/>
              </a:rPr>
              <a:t>he </a:t>
            </a:r>
            <a:r>
              <a:rPr dirty="0" sz="1450" spc="-10">
                <a:latin typeface="Times New Roman"/>
                <a:cs typeface="Times New Roman"/>
              </a:rPr>
              <a:t>felt with gratitude, could  </a:t>
            </a:r>
            <a:r>
              <a:rPr dirty="0" sz="1450" spc="-5">
                <a:latin typeface="Times New Roman"/>
                <a:cs typeface="Times New Roman"/>
              </a:rPr>
              <a:t>not </a:t>
            </a:r>
            <a:r>
              <a:rPr dirty="0" sz="1450" spc="-10">
                <a:latin typeface="Times New Roman"/>
                <a:cs typeface="Times New Roman"/>
              </a:rPr>
              <a:t>last for ever; whatever impended (even the gallows, </a:t>
            </a:r>
            <a:r>
              <a:rPr dirty="0" sz="1450" spc="-5">
                <a:latin typeface="Times New Roman"/>
                <a:cs typeface="Times New Roman"/>
              </a:rPr>
              <a:t>he </a:t>
            </a:r>
            <a:r>
              <a:rPr dirty="0" sz="1450" spc="-10">
                <a:latin typeface="Times New Roman"/>
                <a:cs typeface="Times New Roman"/>
              </a:rPr>
              <a:t>bitterly and  perhaps erroneously reflected) could </a:t>
            </a:r>
            <a:r>
              <a:rPr dirty="0" sz="1450" spc="-5">
                <a:latin typeface="Times New Roman"/>
                <a:cs typeface="Times New Roman"/>
              </a:rPr>
              <a:t>not </a:t>
            </a:r>
            <a:r>
              <a:rPr dirty="0" sz="1450" spc="-10">
                <a:latin typeface="Times New Roman"/>
                <a:cs typeface="Times New Roman"/>
              </a:rPr>
              <a:t>fail to </a:t>
            </a:r>
            <a:r>
              <a:rPr dirty="0" sz="1450" spc="-5">
                <a:latin typeface="Times New Roman"/>
                <a:cs typeface="Times New Roman"/>
              </a:rPr>
              <a:t>be a </a:t>
            </a:r>
            <a:r>
              <a:rPr dirty="0" sz="1450" spc="-10">
                <a:latin typeface="Times New Roman"/>
                <a:cs typeface="Times New Roman"/>
              </a:rPr>
              <a:t>relief. </a:t>
            </a:r>
            <a:r>
              <a:rPr dirty="0" sz="1450" spc="-60">
                <a:latin typeface="Times New Roman"/>
                <a:cs typeface="Times New Roman"/>
              </a:rPr>
              <a:t>To </a:t>
            </a:r>
            <a:r>
              <a:rPr dirty="0" sz="1450" spc="-10">
                <a:latin typeface="Times New Roman"/>
                <a:cs typeface="Times New Roman"/>
              </a:rPr>
              <a:t>calculate cubes  occurred to him as an ingenious and even profitable refuge from distressing  thoughts, and </a:t>
            </a:r>
            <a:r>
              <a:rPr dirty="0" sz="1450" spc="-5">
                <a:latin typeface="Times New Roman"/>
                <a:cs typeface="Times New Roman"/>
              </a:rPr>
              <a:t>he </a:t>
            </a:r>
            <a:r>
              <a:rPr dirty="0" sz="1450" spc="-10">
                <a:latin typeface="Times New Roman"/>
                <a:cs typeface="Times New Roman"/>
              </a:rPr>
              <a:t>threw his manhood into that dreary</a:t>
            </a:r>
            <a:r>
              <a:rPr dirty="0" sz="1450" spc="45">
                <a:latin typeface="Times New Roman"/>
                <a:cs typeface="Times New Roman"/>
              </a:rPr>
              <a:t> </a:t>
            </a:r>
            <a:r>
              <a:rPr dirty="0" sz="1450" spc="-10">
                <a:latin typeface="Times New Roman"/>
                <a:cs typeface="Times New Roman"/>
              </a:rPr>
              <a:t>exercise.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Thus, then, were these two </a:t>
            </a:r>
            <a:r>
              <a:rPr dirty="0" sz="1450" spc="-5">
                <a:latin typeface="Times New Roman"/>
                <a:cs typeface="Times New Roman"/>
              </a:rPr>
              <a:t>young </a:t>
            </a:r>
            <a:r>
              <a:rPr dirty="0" sz="1450" spc="-10">
                <a:latin typeface="Times New Roman"/>
                <a:cs typeface="Times New Roman"/>
              </a:rPr>
              <a:t>persons occupied—Gideon attacking the  perfect number with resolution; Julia vigorously stippling incongruous colours  </a:t>
            </a:r>
            <a:r>
              <a:rPr dirty="0" sz="1450" spc="-5">
                <a:latin typeface="Times New Roman"/>
                <a:cs typeface="Times New Roman"/>
              </a:rPr>
              <a:t>on </a:t>
            </a:r>
            <a:r>
              <a:rPr dirty="0" sz="1450" spc="-10">
                <a:latin typeface="Times New Roman"/>
                <a:cs typeface="Times New Roman"/>
              </a:rPr>
              <a:t>her block, when Providence dispatched into these waters </a:t>
            </a:r>
            <a:r>
              <a:rPr dirty="0" sz="1450" spc="-5">
                <a:latin typeface="Times New Roman"/>
                <a:cs typeface="Times New Roman"/>
              </a:rPr>
              <a:t>a </a:t>
            </a:r>
            <a:r>
              <a:rPr dirty="0" sz="1450" spc="-10">
                <a:latin typeface="Times New Roman"/>
                <a:cs typeface="Times New Roman"/>
              </a:rPr>
              <a:t>steam-launch  asthmatically panting </a:t>
            </a:r>
            <a:r>
              <a:rPr dirty="0" sz="1450" spc="-5">
                <a:latin typeface="Times New Roman"/>
                <a:cs typeface="Times New Roman"/>
              </a:rPr>
              <a:t>up </a:t>
            </a:r>
            <a:r>
              <a:rPr dirty="0" sz="1450" spc="-10">
                <a:latin typeface="Times New Roman"/>
                <a:cs typeface="Times New Roman"/>
              </a:rPr>
              <a:t>the Thames. All along the banks the water swelled  and fell, and the reeds rustled. The houseboat itself, that ancient stationary  creature, became suddenly imbued with life, and rolled briskly at her  moorings, like </a:t>
            </a:r>
            <a:r>
              <a:rPr dirty="0" sz="1450" spc="-5">
                <a:latin typeface="Times New Roman"/>
                <a:cs typeface="Times New Roman"/>
              </a:rPr>
              <a:t>a </a:t>
            </a:r>
            <a:r>
              <a:rPr dirty="0" sz="1450" spc="-10">
                <a:latin typeface="Times New Roman"/>
                <a:cs typeface="Times New Roman"/>
              </a:rPr>
              <a:t>sea-going ship when she begins to smell the harbour </a:t>
            </a:r>
            <a:r>
              <a:rPr dirty="0" sz="1450" spc="-30">
                <a:latin typeface="Times New Roman"/>
                <a:cs typeface="Times New Roman"/>
              </a:rPr>
              <a:t>bar. </a:t>
            </a:r>
            <a:r>
              <a:rPr dirty="0" sz="1450" spc="-10">
                <a:latin typeface="Times New Roman"/>
                <a:cs typeface="Times New Roman"/>
              </a:rPr>
              <a:t>The  wash had nearly died </a:t>
            </a:r>
            <a:r>
              <a:rPr dirty="0" sz="1450" spc="-30">
                <a:latin typeface="Times New Roman"/>
                <a:cs typeface="Times New Roman"/>
              </a:rPr>
              <a:t>away, </a:t>
            </a:r>
            <a:r>
              <a:rPr dirty="0" sz="1450" spc="-10">
                <a:latin typeface="Times New Roman"/>
                <a:cs typeface="Times New Roman"/>
              </a:rPr>
              <a:t>and the quick panting </a:t>
            </a:r>
            <a:r>
              <a:rPr dirty="0" sz="1450" spc="-5">
                <a:latin typeface="Times New Roman"/>
                <a:cs typeface="Times New Roman"/>
              </a:rPr>
              <a:t>of </a:t>
            </a:r>
            <a:r>
              <a:rPr dirty="0" sz="1450" spc="-10">
                <a:latin typeface="Times New Roman"/>
                <a:cs typeface="Times New Roman"/>
              </a:rPr>
              <a:t>the launch sounded  already faint and far </a:t>
            </a:r>
            <a:r>
              <a:rPr dirty="0" sz="1450" spc="-15">
                <a:latin typeface="Times New Roman"/>
                <a:cs typeface="Times New Roman"/>
              </a:rPr>
              <a:t>off, </a:t>
            </a:r>
            <a:r>
              <a:rPr dirty="0" sz="1450" spc="-10">
                <a:latin typeface="Times New Roman"/>
                <a:cs typeface="Times New Roman"/>
              </a:rPr>
              <a:t>when Gideon was startled </a:t>
            </a:r>
            <a:r>
              <a:rPr dirty="0" sz="1450" spc="-5">
                <a:latin typeface="Times New Roman"/>
                <a:cs typeface="Times New Roman"/>
              </a:rPr>
              <a:t>by a </a:t>
            </a:r>
            <a:r>
              <a:rPr dirty="0" sz="1450" spc="-10">
                <a:latin typeface="Times New Roman"/>
                <a:cs typeface="Times New Roman"/>
              </a:rPr>
              <a:t>cry from Julia.  Peering through the </a:t>
            </a:r>
            <a:r>
              <a:rPr dirty="0" sz="1450" spc="-20">
                <a:latin typeface="Times New Roman"/>
                <a:cs typeface="Times New Roman"/>
              </a:rPr>
              <a:t>window, </a:t>
            </a:r>
            <a:r>
              <a:rPr dirty="0" sz="1450" spc="-5">
                <a:latin typeface="Times New Roman"/>
                <a:cs typeface="Times New Roman"/>
              </a:rPr>
              <a:t>he </a:t>
            </a:r>
            <a:r>
              <a:rPr dirty="0" sz="1450" spc="-10">
                <a:latin typeface="Times New Roman"/>
                <a:cs typeface="Times New Roman"/>
              </a:rPr>
              <a:t>beheld her staring disconsolately downstream  at the fast-vanishing canoe. The barrister (whatever were his faults) displayed  </a:t>
            </a:r>
            <a:r>
              <a:rPr dirty="0" sz="1450" spc="-5">
                <a:latin typeface="Times New Roman"/>
                <a:cs typeface="Times New Roman"/>
              </a:rPr>
              <a:t>on </a:t>
            </a:r>
            <a:r>
              <a:rPr dirty="0" sz="1450" spc="-10">
                <a:latin typeface="Times New Roman"/>
                <a:cs typeface="Times New Roman"/>
              </a:rPr>
              <a:t>this occasion </a:t>
            </a:r>
            <a:r>
              <a:rPr dirty="0" sz="1450" spc="-5">
                <a:latin typeface="Times New Roman"/>
                <a:cs typeface="Times New Roman"/>
              </a:rPr>
              <a:t>a </a:t>
            </a:r>
            <a:r>
              <a:rPr dirty="0" sz="1450" spc="-10">
                <a:latin typeface="Times New Roman"/>
                <a:cs typeface="Times New Roman"/>
              </a:rPr>
              <a:t>promptitude worthy </a:t>
            </a:r>
            <a:r>
              <a:rPr dirty="0" sz="1450" spc="-5">
                <a:latin typeface="Times New Roman"/>
                <a:cs typeface="Times New Roman"/>
              </a:rPr>
              <a:t>of </a:t>
            </a:r>
            <a:r>
              <a:rPr dirty="0" sz="1450" spc="-10">
                <a:latin typeface="Times New Roman"/>
                <a:cs typeface="Times New Roman"/>
              </a:rPr>
              <a:t>his hero, Robert Skill; with </a:t>
            </a:r>
            <a:r>
              <a:rPr dirty="0" sz="1450" spc="-5">
                <a:latin typeface="Times New Roman"/>
                <a:cs typeface="Times New Roman"/>
              </a:rPr>
              <a:t>one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his mind </a:t>
            </a:r>
            <a:r>
              <a:rPr dirty="0" sz="1450" spc="-5">
                <a:latin typeface="Times New Roman"/>
                <a:cs typeface="Times New Roman"/>
              </a:rPr>
              <a:t>he </a:t>
            </a:r>
            <a:r>
              <a:rPr dirty="0" sz="1450" spc="-10">
                <a:latin typeface="Times New Roman"/>
                <a:cs typeface="Times New Roman"/>
              </a:rPr>
              <a:t>foresaw what was about to follow; with </a:t>
            </a:r>
            <a:r>
              <a:rPr dirty="0" sz="1450" spc="-5">
                <a:latin typeface="Times New Roman"/>
                <a:cs typeface="Times New Roman"/>
              </a:rPr>
              <a:t>one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body he </a:t>
            </a:r>
            <a:r>
              <a:rPr dirty="0" sz="1450" spc="-10">
                <a:latin typeface="Times New Roman"/>
                <a:cs typeface="Times New Roman"/>
              </a:rPr>
              <a:t>dropped to the floor and crawled under the</a:t>
            </a:r>
            <a:r>
              <a:rPr dirty="0" sz="1450" spc="5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8890" indent="255904">
              <a:lnSpc>
                <a:spcPts val="1730"/>
              </a:lnSpc>
              <a:spcBef>
                <a:spcPts val="770"/>
              </a:spcBef>
            </a:pPr>
            <a:r>
              <a:rPr dirty="0" sz="1450" spc="-10">
                <a:latin typeface="Times New Roman"/>
                <a:cs typeface="Times New Roman"/>
              </a:rPr>
              <a:t>Julia, </a:t>
            </a:r>
            <a:r>
              <a:rPr dirty="0" sz="1450" spc="-5">
                <a:latin typeface="Times New Roman"/>
                <a:cs typeface="Times New Roman"/>
              </a:rPr>
              <a:t>on </a:t>
            </a:r>
            <a:r>
              <a:rPr dirty="0" sz="1450" spc="-10">
                <a:latin typeface="Times New Roman"/>
                <a:cs typeface="Times New Roman"/>
              </a:rPr>
              <a:t>her part, was </a:t>
            </a:r>
            <a:r>
              <a:rPr dirty="0" sz="1450" spc="-5">
                <a:latin typeface="Times New Roman"/>
                <a:cs typeface="Times New Roman"/>
              </a:rPr>
              <a:t>not </a:t>
            </a:r>
            <a:r>
              <a:rPr dirty="0" sz="1450" spc="-10">
                <a:latin typeface="Times New Roman"/>
                <a:cs typeface="Times New Roman"/>
              </a:rPr>
              <a:t>yet alive to her position. She saw she had lost  the canoe, and she looked forward with something less than avidity to her next  interview with Mr Bloomfield; </a:t>
            </a:r>
            <a:r>
              <a:rPr dirty="0" sz="1450" spc="-5">
                <a:latin typeface="Times New Roman"/>
                <a:cs typeface="Times New Roman"/>
              </a:rPr>
              <a:t>but </a:t>
            </a:r>
            <a:r>
              <a:rPr dirty="0" sz="1450" spc="-10">
                <a:latin typeface="Times New Roman"/>
                <a:cs typeface="Times New Roman"/>
              </a:rPr>
              <a:t>she had </a:t>
            </a:r>
            <a:r>
              <a:rPr dirty="0" sz="1450" spc="-5">
                <a:latin typeface="Times New Roman"/>
                <a:cs typeface="Times New Roman"/>
              </a:rPr>
              <a:t>no </a:t>
            </a:r>
            <a:r>
              <a:rPr dirty="0" sz="1450" spc="-10">
                <a:latin typeface="Times New Roman"/>
                <a:cs typeface="Times New Roman"/>
              </a:rPr>
              <a:t>idea that she was imprisoned,  for she knew </a:t>
            </a:r>
            <a:r>
              <a:rPr dirty="0" sz="1450" spc="-5">
                <a:latin typeface="Times New Roman"/>
                <a:cs typeface="Times New Roman"/>
              </a:rPr>
              <a:t>of </a:t>
            </a:r>
            <a:r>
              <a:rPr dirty="0" sz="1450" spc="-10">
                <a:latin typeface="Times New Roman"/>
                <a:cs typeface="Times New Roman"/>
              </a:rPr>
              <a:t>the plank</a:t>
            </a:r>
            <a:r>
              <a:rPr dirty="0" sz="1450" spc="15">
                <a:latin typeface="Times New Roman"/>
                <a:cs typeface="Times New Roman"/>
              </a:rPr>
              <a:t> </a:t>
            </a:r>
            <a:r>
              <a:rPr dirty="0" sz="1450" spc="-10">
                <a:latin typeface="Times New Roman"/>
                <a:cs typeface="Times New Roman"/>
              </a:rPr>
              <a:t>bridge.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She made the circuit </a:t>
            </a:r>
            <a:r>
              <a:rPr dirty="0" sz="1450" spc="-5">
                <a:latin typeface="Times New Roman"/>
                <a:cs typeface="Times New Roman"/>
              </a:rPr>
              <a:t>of </a:t>
            </a:r>
            <a:r>
              <a:rPr dirty="0" sz="1450" spc="-10">
                <a:latin typeface="Times New Roman"/>
                <a:cs typeface="Times New Roman"/>
              </a:rPr>
              <a:t>the house, and found the </a:t>
            </a:r>
            <a:r>
              <a:rPr dirty="0" sz="1450" spc="-5">
                <a:latin typeface="Times New Roman"/>
                <a:cs typeface="Times New Roman"/>
              </a:rPr>
              <a:t>door </a:t>
            </a:r>
            <a:r>
              <a:rPr dirty="0" sz="1450" spc="-10">
                <a:latin typeface="Times New Roman"/>
                <a:cs typeface="Times New Roman"/>
              </a:rPr>
              <a:t>open and the bridge  withdrawn. It was plain, then, that Jimson must have come; plain, </a:t>
            </a:r>
            <a:r>
              <a:rPr dirty="0" sz="1450" spc="-5">
                <a:latin typeface="Times New Roman"/>
                <a:cs typeface="Times New Roman"/>
              </a:rPr>
              <a:t>too,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on </a:t>
            </a:r>
            <a:r>
              <a:rPr dirty="0" sz="1450" spc="-10">
                <a:latin typeface="Times New Roman"/>
                <a:cs typeface="Times New Roman"/>
              </a:rPr>
              <a:t>board. He must </a:t>
            </a:r>
            <a:r>
              <a:rPr dirty="0" sz="1450" spc="-5">
                <a:latin typeface="Times New Roman"/>
                <a:cs typeface="Times New Roman"/>
              </a:rPr>
              <a:t>be a </a:t>
            </a:r>
            <a:r>
              <a:rPr dirty="0" sz="1450" spc="-10">
                <a:latin typeface="Times New Roman"/>
                <a:cs typeface="Times New Roman"/>
              </a:rPr>
              <a:t>very shy man to have </a:t>
            </a:r>
            <a:r>
              <a:rPr dirty="0" sz="1450" spc="-15">
                <a:latin typeface="Times New Roman"/>
                <a:cs typeface="Times New Roman"/>
              </a:rPr>
              <a:t>suffered </a:t>
            </a:r>
            <a:r>
              <a:rPr dirty="0" sz="1450" spc="-10">
                <a:latin typeface="Times New Roman"/>
                <a:cs typeface="Times New Roman"/>
              </a:rPr>
              <a:t>this invasion </a:t>
            </a:r>
            <a:r>
              <a:rPr dirty="0" sz="1450" spc="-5">
                <a:latin typeface="Times New Roman"/>
                <a:cs typeface="Times New Roman"/>
              </a:rPr>
              <a:t>of  </a:t>
            </a:r>
            <a:r>
              <a:rPr dirty="0" sz="1450" spc="-10">
                <a:latin typeface="Times New Roman"/>
                <a:cs typeface="Times New Roman"/>
              </a:rPr>
              <a:t>his residence, and made </a:t>
            </a:r>
            <a:r>
              <a:rPr dirty="0" sz="1450" spc="-5">
                <a:latin typeface="Times New Roman"/>
                <a:cs typeface="Times New Roman"/>
              </a:rPr>
              <a:t>no </a:t>
            </a:r>
            <a:r>
              <a:rPr dirty="0" sz="1450" spc="-10">
                <a:latin typeface="Times New Roman"/>
                <a:cs typeface="Times New Roman"/>
              </a:rPr>
              <a:t>sign; and her courage rose higher at the thought.  He must come </a:t>
            </a:r>
            <a:r>
              <a:rPr dirty="0" sz="1450" spc="-30">
                <a:latin typeface="Times New Roman"/>
                <a:cs typeface="Times New Roman"/>
              </a:rPr>
              <a:t>now, </a:t>
            </a:r>
            <a:r>
              <a:rPr dirty="0" sz="1450" spc="-10">
                <a:latin typeface="Times New Roman"/>
                <a:cs typeface="Times New Roman"/>
              </a:rPr>
              <a:t>she must force him from his </a:t>
            </a:r>
            <a:r>
              <a:rPr dirty="0" sz="1450" spc="-20">
                <a:latin typeface="Times New Roman"/>
                <a:cs typeface="Times New Roman"/>
              </a:rPr>
              <a:t>privacy, </a:t>
            </a:r>
            <a:r>
              <a:rPr dirty="0" sz="1450" spc="-10">
                <a:latin typeface="Times New Roman"/>
                <a:cs typeface="Times New Roman"/>
              </a:rPr>
              <a:t>for the plank was</a:t>
            </a:r>
            <a:r>
              <a:rPr dirty="0" sz="1450" spc="254">
                <a:latin typeface="Times New Roman"/>
                <a:cs typeface="Times New Roman"/>
              </a:rPr>
              <a:t> </a:t>
            </a:r>
            <a:r>
              <a:rPr dirty="0" sz="1450" spc="-10">
                <a:latin typeface="Times New Roman"/>
                <a:cs typeface="Times New Roman"/>
              </a:rPr>
              <a:t>too</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60535"/>
          </a:xfrm>
          <a:prstGeom prst="rect">
            <a:avLst/>
          </a:prstGeom>
        </p:spPr>
        <p:txBody>
          <a:bodyPr wrap="square" lIns="0" tIns="22860" rIns="0" bIns="0" rtlCol="0" vert="horz">
            <a:spAutoFit/>
          </a:bodyPr>
          <a:lstStyle/>
          <a:p>
            <a:pPr algn="just" marL="12700" marR="8255">
              <a:lnSpc>
                <a:spcPts val="1700"/>
              </a:lnSpc>
              <a:spcBef>
                <a:spcPts val="180"/>
              </a:spcBef>
            </a:pPr>
            <a:r>
              <a:rPr dirty="0" sz="1450" spc="-10">
                <a:latin typeface="Times New Roman"/>
                <a:cs typeface="Times New Roman"/>
              </a:rPr>
              <a:t>heavy for her single strength; so she tapped </a:t>
            </a:r>
            <a:r>
              <a:rPr dirty="0" sz="1450" spc="-5">
                <a:latin typeface="Times New Roman"/>
                <a:cs typeface="Times New Roman"/>
              </a:rPr>
              <a:t>upon </a:t>
            </a:r>
            <a:r>
              <a:rPr dirty="0" sz="1450" spc="-10">
                <a:latin typeface="Times New Roman"/>
                <a:cs typeface="Times New Roman"/>
              </a:rPr>
              <a:t>the open </a:t>
            </a:r>
            <a:r>
              <a:rPr dirty="0" sz="1450" spc="-25">
                <a:latin typeface="Times New Roman"/>
                <a:cs typeface="Times New Roman"/>
              </a:rPr>
              <a:t>door. </a:t>
            </a:r>
            <a:r>
              <a:rPr dirty="0" sz="1450" spc="-10">
                <a:latin typeface="Times New Roman"/>
                <a:cs typeface="Times New Roman"/>
              </a:rPr>
              <a:t>Then she  tapped again.</a:t>
            </a:r>
            <a:endParaRPr sz="1450">
              <a:latin typeface="Times New Roman"/>
              <a:cs typeface="Times New Roman"/>
            </a:endParaRPr>
          </a:p>
          <a:p>
            <a:pPr algn="just" marL="12700" marR="6985" indent="255904">
              <a:lnSpc>
                <a:spcPts val="1730"/>
              </a:lnSpc>
              <a:spcBef>
                <a:spcPts val="795"/>
              </a:spcBef>
            </a:pPr>
            <a:r>
              <a:rPr dirty="0" sz="1450" spc="-10">
                <a:latin typeface="Times New Roman"/>
                <a:cs typeface="Times New Roman"/>
              </a:rPr>
              <a:t>‘Mr Jimson,’ she cried, ‘Mr Jimson! here, come!—you must come,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sooner </a:t>
            </a:r>
            <a:r>
              <a:rPr dirty="0" sz="1450" spc="-5">
                <a:latin typeface="Times New Roman"/>
                <a:cs typeface="Times New Roman"/>
              </a:rPr>
              <a:t>or </a:t>
            </a:r>
            <a:r>
              <a:rPr dirty="0" sz="1450" spc="-20">
                <a:latin typeface="Times New Roman"/>
                <a:cs typeface="Times New Roman"/>
              </a:rPr>
              <a:t>later,</a:t>
            </a:r>
            <a:r>
              <a:rPr dirty="0" sz="1450" spc="320">
                <a:latin typeface="Times New Roman"/>
                <a:cs typeface="Times New Roman"/>
              </a:rPr>
              <a:t> </a:t>
            </a:r>
            <a:r>
              <a:rPr dirty="0" sz="1450" spc="-10">
                <a:latin typeface="Times New Roman"/>
                <a:cs typeface="Times New Roman"/>
              </a:rPr>
              <a:t>for </a:t>
            </a:r>
            <a:r>
              <a:rPr dirty="0" sz="1450" spc="-5">
                <a:latin typeface="Times New Roman"/>
                <a:cs typeface="Times New Roman"/>
              </a:rPr>
              <a:t>I </a:t>
            </a:r>
            <a:r>
              <a:rPr dirty="0" sz="1450" spc="-15">
                <a:latin typeface="Times New Roman"/>
                <a:cs typeface="Times New Roman"/>
              </a:rPr>
              <a:t>can’t </a:t>
            </a:r>
            <a:r>
              <a:rPr dirty="0" sz="1450" spc="-10">
                <a:latin typeface="Times New Roman"/>
                <a:cs typeface="Times New Roman"/>
              </a:rPr>
              <a:t>get </a:t>
            </a:r>
            <a:r>
              <a:rPr dirty="0" sz="1450" spc="-15">
                <a:latin typeface="Times New Roman"/>
                <a:cs typeface="Times New Roman"/>
              </a:rPr>
              <a:t>off </a:t>
            </a:r>
            <a:r>
              <a:rPr dirty="0" sz="1450" spc="-10">
                <a:latin typeface="Times New Roman"/>
                <a:cs typeface="Times New Roman"/>
              </a:rPr>
              <a:t>without </a:t>
            </a:r>
            <a:r>
              <a:rPr dirty="0" sz="1450" spc="-5">
                <a:latin typeface="Times New Roman"/>
                <a:cs typeface="Times New Roman"/>
              </a:rPr>
              <a:t>you. </a:t>
            </a:r>
            <a:r>
              <a:rPr dirty="0" sz="1450" spc="-10">
                <a:latin typeface="Times New Roman"/>
                <a:cs typeface="Times New Roman"/>
              </a:rPr>
              <a:t>O, don’t </a:t>
            </a:r>
            <a:r>
              <a:rPr dirty="0" sz="1450" spc="-5">
                <a:latin typeface="Times New Roman"/>
                <a:cs typeface="Times New Roman"/>
              </a:rPr>
              <a:t>be </a:t>
            </a:r>
            <a:r>
              <a:rPr dirty="0" sz="1450" spc="-10">
                <a:latin typeface="Times New Roman"/>
                <a:cs typeface="Times New Roman"/>
              </a:rPr>
              <a:t>so  exceedingly silly! O, please,</a:t>
            </a:r>
            <a:r>
              <a:rPr dirty="0" sz="1450" spc="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Still there was </a:t>
            </a:r>
            <a:r>
              <a:rPr dirty="0" sz="1450" spc="-5">
                <a:latin typeface="Times New Roman"/>
                <a:cs typeface="Times New Roman"/>
              </a:rPr>
              <a:t>no</a:t>
            </a:r>
            <a:r>
              <a:rPr dirty="0" sz="1450" spc="5">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is here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mad,’ she thought, with </a:t>
            </a:r>
            <a:r>
              <a:rPr dirty="0" sz="1450" spc="-5">
                <a:latin typeface="Times New Roman"/>
                <a:cs typeface="Times New Roman"/>
              </a:rPr>
              <a:t>a </a:t>
            </a:r>
            <a:r>
              <a:rPr dirty="0" sz="1450" spc="-10">
                <a:latin typeface="Times New Roman"/>
                <a:cs typeface="Times New Roman"/>
              </a:rPr>
              <a:t>little </a:t>
            </a:r>
            <a:r>
              <a:rPr dirty="0" sz="1450" spc="-25">
                <a:latin typeface="Times New Roman"/>
                <a:cs typeface="Times New Roman"/>
              </a:rPr>
              <a:t>fear. </a:t>
            </a:r>
            <a:r>
              <a:rPr dirty="0" sz="1450" spc="-10">
                <a:latin typeface="Times New Roman"/>
                <a:cs typeface="Times New Roman"/>
              </a:rPr>
              <a:t>And the next  moment she remembered </a:t>
            </a:r>
            <a:r>
              <a:rPr dirty="0" sz="1450" spc="-5">
                <a:latin typeface="Times New Roman"/>
                <a:cs typeface="Times New Roman"/>
              </a:rPr>
              <a:t>he </a:t>
            </a:r>
            <a:r>
              <a:rPr dirty="0" sz="1450" spc="-10">
                <a:latin typeface="Times New Roman"/>
                <a:cs typeface="Times New Roman"/>
              </a:rPr>
              <a:t>had probably </a:t>
            </a:r>
            <a:r>
              <a:rPr dirty="0" sz="1450" spc="-5">
                <a:latin typeface="Times New Roman"/>
                <a:cs typeface="Times New Roman"/>
              </a:rPr>
              <a:t>gone </a:t>
            </a:r>
            <a:r>
              <a:rPr dirty="0" sz="1450" spc="-10">
                <a:latin typeface="Times New Roman"/>
                <a:cs typeface="Times New Roman"/>
              </a:rPr>
              <a:t>aboard like herself in </a:t>
            </a:r>
            <a:r>
              <a:rPr dirty="0" sz="1450" spc="-5">
                <a:latin typeface="Times New Roman"/>
                <a:cs typeface="Times New Roman"/>
              </a:rPr>
              <a:t>a </a:t>
            </a:r>
            <a:r>
              <a:rPr dirty="0" sz="1450" spc="-10">
                <a:latin typeface="Times New Roman"/>
                <a:cs typeface="Times New Roman"/>
              </a:rPr>
              <a:t>boat.  In that case she might as well see the houseboat, and she pushed open the </a:t>
            </a:r>
            <a:r>
              <a:rPr dirty="0" sz="1450" spc="-5">
                <a:latin typeface="Times New Roman"/>
                <a:cs typeface="Times New Roman"/>
              </a:rPr>
              <a:t>door  </a:t>
            </a:r>
            <a:r>
              <a:rPr dirty="0" sz="1450" spc="-10">
                <a:latin typeface="Times New Roman"/>
                <a:cs typeface="Times New Roman"/>
              </a:rPr>
              <a:t>and stepped </a:t>
            </a:r>
            <a:r>
              <a:rPr dirty="0" sz="1450" spc="-5">
                <a:latin typeface="Times New Roman"/>
                <a:cs typeface="Times New Roman"/>
              </a:rPr>
              <a:t>in. </a:t>
            </a:r>
            <a:r>
              <a:rPr dirty="0" sz="1450" spc="-10">
                <a:latin typeface="Times New Roman"/>
                <a:cs typeface="Times New Roman"/>
              </a:rPr>
              <a:t>Under the table, where </a:t>
            </a:r>
            <a:r>
              <a:rPr dirty="0" sz="1450" spc="-5">
                <a:latin typeface="Times New Roman"/>
                <a:cs typeface="Times New Roman"/>
              </a:rPr>
              <a:t>he </a:t>
            </a:r>
            <a:r>
              <a:rPr dirty="0" sz="1450" spc="-10">
                <a:latin typeface="Times New Roman"/>
                <a:cs typeface="Times New Roman"/>
              </a:rPr>
              <a:t>lay smothered with dust, </a:t>
            </a:r>
            <a:r>
              <a:rPr dirty="0" sz="1450" spc="-20">
                <a:latin typeface="Times New Roman"/>
                <a:cs typeface="Times New Roman"/>
              </a:rPr>
              <a:t>Gideon’s  </a:t>
            </a:r>
            <a:r>
              <a:rPr dirty="0" sz="1450" spc="-10">
                <a:latin typeface="Times New Roman"/>
                <a:cs typeface="Times New Roman"/>
              </a:rPr>
              <a:t>heart stood</a:t>
            </a:r>
            <a:r>
              <a:rPr dirty="0" sz="1450" spc="-5">
                <a:latin typeface="Times New Roman"/>
                <a:cs typeface="Times New Roman"/>
              </a:rPr>
              <a:t> </a:t>
            </a:r>
            <a:r>
              <a:rPr dirty="0" sz="1450" spc="-10">
                <a:latin typeface="Times New Roman"/>
                <a:cs typeface="Times New Roman"/>
              </a:rPr>
              <a:t>still.</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There were the remains </a:t>
            </a:r>
            <a:r>
              <a:rPr dirty="0" sz="1450" spc="-5">
                <a:latin typeface="Times New Roman"/>
                <a:cs typeface="Times New Roman"/>
              </a:rPr>
              <a:t>of </a:t>
            </a:r>
            <a:r>
              <a:rPr dirty="0" sz="1450" spc="-20">
                <a:latin typeface="Times New Roman"/>
                <a:cs typeface="Times New Roman"/>
              </a:rPr>
              <a:t>Jimson’s </a:t>
            </a:r>
            <a:r>
              <a:rPr dirty="0" sz="1450" spc="-10">
                <a:latin typeface="Times New Roman"/>
                <a:cs typeface="Times New Roman"/>
              </a:rPr>
              <a:t>lunch. ‘He likes rather nice things to  eat,’ she thought. ‘O,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is quite </a:t>
            </a:r>
            <a:r>
              <a:rPr dirty="0" sz="1450" spc="-5">
                <a:latin typeface="Times New Roman"/>
                <a:cs typeface="Times New Roman"/>
              </a:rPr>
              <a:t>a </a:t>
            </a:r>
            <a:r>
              <a:rPr dirty="0" sz="1450" spc="-10">
                <a:latin typeface="Times New Roman"/>
                <a:cs typeface="Times New Roman"/>
              </a:rPr>
              <a:t>delightful man. </a:t>
            </a:r>
            <a:r>
              <a:rPr dirty="0" sz="1450" spc="-5">
                <a:latin typeface="Times New Roman"/>
                <a:cs typeface="Times New Roman"/>
              </a:rPr>
              <a:t>I </a:t>
            </a:r>
            <a:r>
              <a:rPr dirty="0" sz="1450" spc="-10">
                <a:latin typeface="Times New Roman"/>
                <a:cs typeface="Times New Roman"/>
              </a:rPr>
              <a:t>wonder if </a:t>
            </a:r>
            <a:r>
              <a:rPr dirty="0" sz="1450" spc="-5">
                <a:latin typeface="Times New Roman"/>
                <a:cs typeface="Times New Roman"/>
              </a:rPr>
              <a:t>he </a:t>
            </a:r>
            <a:r>
              <a:rPr dirty="0" sz="1450" spc="-10">
                <a:latin typeface="Times New Roman"/>
                <a:cs typeface="Times New Roman"/>
              </a:rPr>
              <a:t>is  as good-looking as Mr Forsyth. Mrs Jimson—I don’t believe it sounds as nice  as Mrs Forsyth; </a:t>
            </a:r>
            <a:r>
              <a:rPr dirty="0" sz="1450" spc="-5">
                <a:latin typeface="Times New Roman"/>
                <a:cs typeface="Times New Roman"/>
              </a:rPr>
              <a:t>but </a:t>
            </a:r>
            <a:r>
              <a:rPr dirty="0" sz="1450" spc="-10">
                <a:latin typeface="Times New Roman"/>
                <a:cs typeface="Times New Roman"/>
              </a:rPr>
              <a:t>then “Gideon” is so really odious! And here is some </a:t>
            </a:r>
            <a:r>
              <a:rPr dirty="0" sz="1450" spc="-5">
                <a:latin typeface="Times New Roman"/>
                <a:cs typeface="Times New Roman"/>
              </a:rPr>
              <a:t>of </a:t>
            </a:r>
            <a:r>
              <a:rPr dirty="0" sz="1450" spc="-10">
                <a:latin typeface="Times New Roman"/>
                <a:cs typeface="Times New Roman"/>
              </a:rPr>
              <a:t>his  music </a:t>
            </a:r>
            <a:r>
              <a:rPr dirty="0" sz="1450" spc="-5">
                <a:latin typeface="Times New Roman"/>
                <a:cs typeface="Times New Roman"/>
              </a:rPr>
              <a:t>too; </a:t>
            </a:r>
            <a:r>
              <a:rPr dirty="0" sz="1450" spc="-10">
                <a:latin typeface="Times New Roman"/>
                <a:cs typeface="Times New Roman"/>
              </a:rPr>
              <a:t>this is delightful. Orange Pekoe—O, </a:t>
            </a:r>
            <a:r>
              <a:rPr dirty="0" sz="1450" spc="-25">
                <a:latin typeface="Times New Roman"/>
                <a:cs typeface="Times New Roman"/>
              </a:rPr>
              <a:t>that’s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meant </a:t>
            </a:r>
            <a:r>
              <a:rPr dirty="0" sz="1450" spc="-5">
                <a:latin typeface="Times New Roman"/>
                <a:cs typeface="Times New Roman"/>
              </a:rPr>
              <a:t>by </a:t>
            </a:r>
            <a:r>
              <a:rPr dirty="0" sz="1450" spc="-10">
                <a:latin typeface="Times New Roman"/>
                <a:cs typeface="Times New Roman"/>
              </a:rPr>
              <a:t>some  kind </a:t>
            </a:r>
            <a:r>
              <a:rPr dirty="0" sz="1450" spc="-5">
                <a:latin typeface="Times New Roman"/>
                <a:cs typeface="Times New Roman"/>
              </a:rPr>
              <a:t>of </a:t>
            </a:r>
            <a:r>
              <a:rPr dirty="0" sz="1450" spc="-10">
                <a:latin typeface="Times New Roman"/>
                <a:cs typeface="Times New Roman"/>
              </a:rPr>
              <a:t>tea.’ And she trilled with </a:t>
            </a:r>
            <a:r>
              <a:rPr dirty="0" sz="1450" spc="-20">
                <a:latin typeface="Times New Roman"/>
                <a:cs typeface="Times New Roman"/>
              </a:rPr>
              <a:t>laughter. </a:t>
            </a:r>
            <a:r>
              <a:rPr dirty="0" sz="1450" spc="-10">
                <a:latin typeface="Times New Roman"/>
                <a:cs typeface="Times New Roman"/>
              </a:rPr>
              <a:t>‘Adagio molto espressivo, sempre  legato,’ she read next. (For the literary part </a:t>
            </a:r>
            <a:r>
              <a:rPr dirty="0" sz="1450" spc="-5">
                <a:latin typeface="Times New Roman"/>
                <a:cs typeface="Times New Roman"/>
              </a:rPr>
              <a:t>of a </a:t>
            </a:r>
            <a:r>
              <a:rPr dirty="0" sz="1450" spc="-10">
                <a:latin typeface="Times New Roman"/>
                <a:cs typeface="Times New Roman"/>
              </a:rPr>
              <a:t>composer’s business Gideon  was well equipped.) ‘How very strange to have all these directions, and only  three </a:t>
            </a:r>
            <a:r>
              <a:rPr dirty="0" sz="1450" spc="-5">
                <a:latin typeface="Times New Roman"/>
                <a:cs typeface="Times New Roman"/>
              </a:rPr>
              <a:t>or </a:t>
            </a:r>
            <a:r>
              <a:rPr dirty="0" sz="1450" spc="-10">
                <a:latin typeface="Times New Roman"/>
                <a:cs typeface="Times New Roman"/>
              </a:rPr>
              <a:t>four notes! O, </a:t>
            </a:r>
            <a:r>
              <a:rPr dirty="0" sz="1450" spc="-25">
                <a:latin typeface="Times New Roman"/>
                <a:cs typeface="Times New Roman"/>
              </a:rPr>
              <a:t>here’s </a:t>
            </a:r>
            <a:r>
              <a:rPr dirty="0" sz="1450" spc="-10">
                <a:latin typeface="Times New Roman"/>
                <a:cs typeface="Times New Roman"/>
              </a:rPr>
              <a:t>another with some more. Andante patetico.’ And  she began to glance over the music. ‘O dear me,’ she thought, ‘he must </a:t>
            </a:r>
            <a:r>
              <a:rPr dirty="0" sz="1450" spc="-5">
                <a:latin typeface="Times New Roman"/>
                <a:cs typeface="Times New Roman"/>
              </a:rPr>
              <a:t>be  </a:t>
            </a:r>
            <a:r>
              <a:rPr dirty="0" sz="1450" spc="-10">
                <a:latin typeface="Times New Roman"/>
                <a:cs typeface="Times New Roman"/>
              </a:rPr>
              <a:t>terribly modern! It all seems discords to me. </a:t>
            </a:r>
            <a:r>
              <a:rPr dirty="0" sz="1450" spc="-25">
                <a:latin typeface="Times New Roman"/>
                <a:cs typeface="Times New Roman"/>
              </a:rPr>
              <a:t>Let’s </a:t>
            </a:r>
            <a:r>
              <a:rPr dirty="0" sz="1450" spc="-10">
                <a:latin typeface="Times New Roman"/>
                <a:cs typeface="Times New Roman"/>
              </a:rPr>
              <a:t>try the </a:t>
            </a:r>
            <a:r>
              <a:rPr dirty="0" sz="1450" spc="-30">
                <a:latin typeface="Times New Roman"/>
                <a:cs typeface="Times New Roman"/>
              </a:rPr>
              <a:t>air. </a:t>
            </a:r>
            <a:r>
              <a:rPr dirty="0" sz="1450" spc="-10">
                <a:latin typeface="Times New Roman"/>
                <a:cs typeface="Times New Roman"/>
              </a:rPr>
              <a:t>It is very strange,  it seems </a:t>
            </a:r>
            <a:r>
              <a:rPr dirty="0" sz="1450" spc="-20">
                <a:latin typeface="Times New Roman"/>
                <a:cs typeface="Times New Roman"/>
              </a:rPr>
              <a:t>familiar.’ </a:t>
            </a:r>
            <a:r>
              <a:rPr dirty="0" sz="1450" spc="-10">
                <a:latin typeface="Times New Roman"/>
                <a:cs typeface="Times New Roman"/>
              </a:rPr>
              <a:t>She began to sing it, and suddenly broke </a:t>
            </a:r>
            <a:r>
              <a:rPr dirty="0" sz="1450" spc="-15">
                <a:latin typeface="Times New Roman"/>
                <a:cs typeface="Times New Roman"/>
              </a:rPr>
              <a:t>off </a:t>
            </a:r>
            <a:r>
              <a:rPr dirty="0" sz="1450" spc="-10">
                <a:latin typeface="Times New Roman"/>
                <a:cs typeface="Times New Roman"/>
              </a:rPr>
              <a:t>with </a:t>
            </a:r>
            <a:r>
              <a:rPr dirty="0" sz="1450" spc="-20">
                <a:latin typeface="Times New Roman"/>
                <a:cs typeface="Times New Roman"/>
              </a:rPr>
              <a:t>laughter.  </a:t>
            </a:r>
            <a:r>
              <a:rPr dirty="0" sz="1450" spc="-30">
                <a:latin typeface="Times New Roman"/>
                <a:cs typeface="Times New Roman"/>
              </a:rPr>
              <a:t>‘Why, it’s “Tommy </a:t>
            </a:r>
            <a:r>
              <a:rPr dirty="0" sz="1450" spc="-10">
                <a:latin typeface="Times New Roman"/>
                <a:cs typeface="Times New Roman"/>
              </a:rPr>
              <a:t>make room for </a:t>
            </a:r>
            <a:r>
              <a:rPr dirty="0" sz="1450" spc="-5">
                <a:latin typeface="Times New Roman"/>
                <a:cs typeface="Times New Roman"/>
              </a:rPr>
              <a:t>your </a:t>
            </a:r>
            <a:r>
              <a:rPr dirty="0" sz="1450" spc="-10">
                <a:latin typeface="Times New Roman"/>
                <a:cs typeface="Times New Roman"/>
              </a:rPr>
              <a:t>Uncle!”’ she cried aloud, so that the  soul </a:t>
            </a:r>
            <a:r>
              <a:rPr dirty="0" sz="1450" spc="-5">
                <a:latin typeface="Times New Roman"/>
                <a:cs typeface="Times New Roman"/>
              </a:rPr>
              <a:t>of </a:t>
            </a:r>
            <a:r>
              <a:rPr dirty="0" sz="1450" spc="-10">
                <a:latin typeface="Times New Roman"/>
                <a:cs typeface="Times New Roman"/>
              </a:rPr>
              <a:t>Gideon was filled with bitterness. ‘Andante patetico, indeed! The man  must </a:t>
            </a:r>
            <a:r>
              <a:rPr dirty="0" sz="1450" spc="-5">
                <a:latin typeface="Times New Roman"/>
                <a:cs typeface="Times New Roman"/>
              </a:rPr>
              <a:t>be a </a:t>
            </a:r>
            <a:r>
              <a:rPr dirty="0" sz="1450" spc="-10">
                <a:latin typeface="Times New Roman"/>
                <a:cs typeface="Times New Roman"/>
              </a:rPr>
              <a:t>mere</a:t>
            </a:r>
            <a:r>
              <a:rPr dirty="0" sz="1450" spc="-5">
                <a:latin typeface="Times New Roman"/>
                <a:cs typeface="Times New Roman"/>
              </a:rPr>
              <a:t> </a:t>
            </a:r>
            <a:r>
              <a:rPr dirty="0" sz="1450" spc="-15">
                <a:latin typeface="Times New Roman"/>
                <a:cs typeface="Times New Roman"/>
              </a:rPr>
              <a:t>impostor.’</a:t>
            </a:r>
            <a:endParaRPr sz="1450">
              <a:latin typeface="Times New Roman"/>
              <a:cs typeface="Times New Roman"/>
            </a:endParaRPr>
          </a:p>
          <a:p>
            <a:pPr algn="just" marL="12700" marR="7620" indent="255904">
              <a:lnSpc>
                <a:spcPts val="1730"/>
              </a:lnSpc>
              <a:spcBef>
                <a:spcPts val="700"/>
              </a:spcBef>
            </a:pPr>
            <a:r>
              <a:rPr dirty="0" sz="1450" spc="-10">
                <a:latin typeface="Times New Roman"/>
                <a:cs typeface="Times New Roman"/>
              </a:rPr>
              <a:t>And just at this moment there came </a:t>
            </a:r>
            <a:r>
              <a:rPr dirty="0" sz="1450" spc="-5">
                <a:latin typeface="Times New Roman"/>
                <a:cs typeface="Times New Roman"/>
              </a:rPr>
              <a:t>a </a:t>
            </a:r>
            <a:r>
              <a:rPr dirty="0" sz="1450" spc="-10">
                <a:latin typeface="Times New Roman"/>
                <a:cs typeface="Times New Roman"/>
              </a:rPr>
              <a:t>confused, scuffling sound from  underneath the table; </a:t>
            </a:r>
            <a:r>
              <a:rPr dirty="0" sz="1450" spc="-5">
                <a:latin typeface="Times New Roman"/>
                <a:cs typeface="Times New Roman"/>
              </a:rPr>
              <a:t>a </a:t>
            </a:r>
            <a:r>
              <a:rPr dirty="0" sz="1450" spc="-10">
                <a:latin typeface="Times New Roman"/>
                <a:cs typeface="Times New Roman"/>
              </a:rPr>
              <a:t>strange note, like that </a:t>
            </a:r>
            <a:r>
              <a:rPr dirty="0" sz="1450" spc="-5">
                <a:latin typeface="Times New Roman"/>
                <a:cs typeface="Times New Roman"/>
              </a:rPr>
              <a:t>of a </a:t>
            </a:r>
            <a:r>
              <a:rPr dirty="0" sz="1450" spc="-10">
                <a:latin typeface="Times New Roman"/>
                <a:cs typeface="Times New Roman"/>
              </a:rPr>
              <a:t>barn-door fowl, ushered in </a:t>
            </a:r>
            <a:r>
              <a:rPr dirty="0" sz="1450" spc="-5">
                <a:latin typeface="Times New Roman"/>
                <a:cs typeface="Times New Roman"/>
              </a:rPr>
              <a:t>a  </a:t>
            </a:r>
            <a:r>
              <a:rPr dirty="0" sz="1450" spc="-10">
                <a:latin typeface="Times New Roman"/>
                <a:cs typeface="Times New Roman"/>
              </a:rPr>
              <a:t>most explosive sneeze; the head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sufferer </a:t>
            </a:r>
            <a:r>
              <a:rPr dirty="0" sz="1450" spc="-10">
                <a:latin typeface="Times New Roman"/>
                <a:cs typeface="Times New Roman"/>
              </a:rPr>
              <a:t>was at the same time </a:t>
            </a:r>
            <a:r>
              <a:rPr dirty="0" sz="1450" spc="-5">
                <a:latin typeface="Times New Roman"/>
                <a:cs typeface="Times New Roman"/>
              </a:rPr>
              <a:t>brought  </a:t>
            </a:r>
            <a:r>
              <a:rPr dirty="0" sz="1450" spc="-10">
                <a:latin typeface="Times New Roman"/>
                <a:cs typeface="Times New Roman"/>
              </a:rPr>
              <a:t>smartly in contact with the boards above; and the sneeze was followed </a:t>
            </a:r>
            <a:r>
              <a:rPr dirty="0" sz="1450" spc="-5">
                <a:latin typeface="Times New Roman"/>
                <a:cs typeface="Times New Roman"/>
              </a:rPr>
              <a:t>by a  </a:t>
            </a:r>
            <a:r>
              <a:rPr dirty="0" sz="1450" spc="-10">
                <a:latin typeface="Times New Roman"/>
                <a:cs typeface="Times New Roman"/>
              </a:rPr>
              <a:t>hollow groan.</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Julia fled to the </a:t>
            </a:r>
            <a:r>
              <a:rPr dirty="0" sz="1450" spc="-20">
                <a:latin typeface="Times New Roman"/>
                <a:cs typeface="Times New Roman"/>
              </a:rPr>
              <a:t>door, </a:t>
            </a:r>
            <a:r>
              <a:rPr dirty="0" sz="1450" spc="-10">
                <a:latin typeface="Times New Roman"/>
                <a:cs typeface="Times New Roman"/>
              </a:rPr>
              <a:t>and there, with the salutary instinct </a:t>
            </a:r>
            <a:r>
              <a:rPr dirty="0" sz="1450" spc="-5">
                <a:latin typeface="Times New Roman"/>
                <a:cs typeface="Times New Roman"/>
              </a:rPr>
              <a:t>of </a:t>
            </a:r>
            <a:r>
              <a:rPr dirty="0" sz="1450" spc="-10">
                <a:latin typeface="Times New Roman"/>
                <a:cs typeface="Times New Roman"/>
              </a:rPr>
              <a:t>the brave,  turned and faced the </a:t>
            </a:r>
            <a:r>
              <a:rPr dirty="0" sz="1450" spc="-20">
                <a:latin typeface="Times New Roman"/>
                <a:cs typeface="Times New Roman"/>
              </a:rPr>
              <a:t>danger.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pursuit. The sounds continued;  below the table </a:t>
            </a:r>
            <a:r>
              <a:rPr dirty="0" sz="1450" spc="-5">
                <a:latin typeface="Times New Roman"/>
                <a:cs typeface="Times New Roman"/>
              </a:rPr>
              <a:t>a </a:t>
            </a:r>
            <a:r>
              <a:rPr dirty="0" sz="1450" spc="-10">
                <a:latin typeface="Times New Roman"/>
                <a:cs typeface="Times New Roman"/>
              </a:rPr>
              <a:t>crouching figure was indistinctly to </a:t>
            </a:r>
            <a:r>
              <a:rPr dirty="0" sz="1450" spc="-5">
                <a:latin typeface="Times New Roman"/>
                <a:cs typeface="Times New Roman"/>
              </a:rPr>
              <a:t>be </a:t>
            </a:r>
            <a:r>
              <a:rPr dirty="0" sz="1450" spc="-10">
                <a:latin typeface="Times New Roman"/>
                <a:cs typeface="Times New Roman"/>
              </a:rPr>
              <a:t>seen jostled </a:t>
            </a:r>
            <a:r>
              <a:rPr dirty="0" sz="1450" spc="-5">
                <a:latin typeface="Times New Roman"/>
                <a:cs typeface="Times New Roman"/>
              </a:rPr>
              <a:t>by </a:t>
            </a:r>
            <a:r>
              <a:rPr dirty="0" sz="1450" spc="-10">
                <a:latin typeface="Times New Roman"/>
                <a:cs typeface="Times New Roman"/>
              </a:rPr>
              <a:t>the  throes </a:t>
            </a:r>
            <a:r>
              <a:rPr dirty="0" sz="1450" spc="-5">
                <a:latin typeface="Times New Roman"/>
                <a:cs typeface="Times New Roman"/>
              </a:rPr>
              <a:t>of a </a:t>
            </a:r>
            <a:r>
              <a:rPr dirty="0" sz="1450" spc="-10">
                <a:latin typeface="Times New Roman"/>
                <a:cs typeface="Times New Roman"/>
              </a:rPr>
              <a:t>sneezing-fit; and that was</a:t>
            </a:r>
            <a:r>
              <a:rPr dirty="0" sz="1450" spc="1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7620" indent="255904">
              <a:lnSpc>
                <a:spcPts val="1730"/>
              </a:lnSpc>
              <a:spcBef>
                <a:spcPts val="785"/>
              </a:spcBef>
            </a:pPr>
            <a:r>
              <a:rPr dirty="0" sz="1450" spc="-20">
                <a:latin typeface="Times New Roman"/>
                <a:cs typeface="Times New Roman"/>
              </a:rPr>
              <a:t>‘Surely,’ </a:t>
            </a:r>
            <a:r>
              <a:rPr dirty="0" sz="1450" spc="-5">
                <a:latin typeface="Times New Roman"/>
                <a:cs typeface="Times New Roman"/>
              </a:rPr>
              <a:t>thought </a:t>
            </a:r>
            <a:r>
              <a:rPr dirty="0" sz="1450" spc="-10">
                <a:latin typeface="Times New Roman"/>
                <a:cs typeface="Times New Roman"/>
              </a:rPr>
              <a:t>Julia, ‘this is most unusual </a:t>
            </a:r>
            <a:r>
              <a:rPr dirty="0" sz="1450" spc="-15">
                <a:latin typeface="Times New Roman"/>
                <a:cs typeface="Times New Roman"/>
              </a:rPr>
              <a:t>behaviour. </a:t>
            </a:r>
            <a:r>
              <a:rPr dirty="0" sz="1450" spc="-10">
                <a:latin typeface="Times New Roman"/>
                <a:cs typeface="Times New Roman"/>
              </a:rPr>
              <a:t>He cannot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Meanwhile the dust </a:t>
            </a:r>
            <a:r>
              <a:rPr dirty="0" sz="1450" spc="-5">
                <a:latin typeface="Times New Roman"/>
                <a:cs typeface="Times New Roman"/>
              </a:rPr>
              <a:t>of </a:t>
            </a:r>
            <a:r>
              <a:rPr dirty="0" sz="1450" spc="-10">
                <a:latin typeface="Times New Roman"/>
                <a:cs typeface="Times New Roman"/>
              </a:rPr>
              <a:t>years had been disturbed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barrister’s  convulsions;</a:t>
            </a:r>
            <a:r>
              <a:rPr dirty="0" sz="1450" spc="290">
                <a:latin typeface="Times New Roman"/>
                <a:cs typeface="Times New Roman"/>
              </a:rPr>
              <a:t> </a:t>
            </a:r>
            <a:r>
              <a:rPr dirty="0" sz="1450" spc="-10">
                <a:latin typeface="Times New Roman"/>
                <a:cs typeface="Times New Roman"/>
              </a:rPr>
              <a:t>and</a:t>
            </a:r>
            <a:r>
              <a:rPr dirty="0" sz="1450" spc="290">
                <a:latin typeface="Times New Roman"/>
                <a:cs typeface="Times New Roman"/>
              </a:rPr>
              <a:t> </a:t>
            </a:r>
            <a:r>
              <a:rPr dirty="0" sz="1450" spc="-10">
                <a:latin typeface="Times New Roman"/>
                <a:cs typeface="Times New Roman"/>
              </a:rPr>
              <a:t>the</a:t>
            </a:r>
            <a:r>
              <a:rPr dirty="0" sz="1450" spc="290">
                <a:latin typeface="Times New Roman"/>
                <a:cs typeface="Times New Roman"/>
              </a:rPr>
              <a:t> </a:t>
            </a:r>
            <a:r>
              <a:rPr dirty="0" sz="1450" spc="-10">
                <a:latin typeface="Times New Roman"/>
                <a:cs typeface="Times New Roman"/>
              </a:rPr>
              <a:t>sneezing-fit</a:t>
            </a:r>
            <a:r>
              <a:rPr dirty="0" sz="1450" spc="290">
                <a:latin typeface="Times New Roman"/>
                <a:cs typeface="Times New Roman"/>
              </a:rPr>
              <a:t> </a:t>
            </a:r>
            <a:r>
              <a:rPr dirty="0" sz="1450" spc="-10">
                <a:latin typeface="Times New Roman"/>
                <a:cs typeface="Times New Roman"/>
              </a:rPr>
              <a:t>was</a:t>
            </a:r>
            <a:r>
              <a:rPr dirty="0" sz="1450" spc="290">
                <a:latin typeface="Times New Roman"/>
                <a:cs typeface="Times New Roman"/>
              </a:rPr>
              <a:t> </a:t>
            </a:r>
            <a:r>
              <a:rPr dirty="0" sz="1450" spc="-10">
                <a:latin typeface="Times New Roman"/>
                <a:cs typeface="Times New Roman"/>
              </a:rPr>
              <a:t>succeeded</a:t>
            </a:r>
            <a:r>
              <a:rPr dirty="0" sz="1450" spc="290">
                <a:latin typeface="Times New Roman"/>
                <a:cs typeface="Times New Roman"/>
              </a:rPr>
              <a:t> </a:t>
            </a:r>
            <a:r>
              <a:rPr dirty="0" sz="1450" spc="-5">
                <a:latin typeface="Times New Roman"/>
                <a:cs typeface="Times New Roman"/>
              </a:rPr>
              <a:t>by</a:t>
            </a:r>
            <a:r>
              <a:rPr dirty="0" sz="1450" spc="290">
                <a:latin typeface="Times New Roman"/>
                <a:cs typeface="Times New Roman"/>
              </a:rPr>
              <a:t> </a:t>
            </a:r>
            <a:r>
              <a:rPr dirty="0" sz="1450" spc="-5">
                <a:latin typeface="Times New Roman"/>
                <a:cs typeface="Times New Roman"/>
              </a:rPr>
              <a:t>a</a:t>
            </a:r>
            <a:r>
              <a:rPr dirty="0" sz="1450" spc="295">
                <a:latin typeface="Times New Roman"/>
                <a:cs typeface="Times New Roman"/>
              </a:rPr>
              <a:t> </a:t>
            </a:r>
            <a:r>
              <a:rPr dirty="0" sz="1450" spc="-10">
                <a:latin typeface="Times New Roman"/>
                <a:cs typeface="Times New Roman"/>
              </a:rPr>
              <a:t>passionate</a:t>
            </a:r>
            <a:r>
              <a:rPr dirty="0" sz="1450" spc="290">
                <a:latin typeface="Times New Roman"/>
                <a:cs typeface="Times New Roman"/>
              </a:rPr>
              <a:t> </a:t>
            </a:r>
            <a:r>
              <a:rPr dirty="0" sz="1450" spc="-10">
                <a:latin typeface="Times New Roman"/>
                <a:cs typeface="Times New Roman"/>
              </a:rPr>
              <a:t>access</a:t>
            </a:r>
            <a:r>
              <a:rPr dirty="0" sz="1450" spc="29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23400"/>
          </a:xfrm>
          <a:prstGeom prst="rect">
            <a:avLst/>
          </a:prstGeom>
        </p:spPr>
        <p:txBody>
          <a:bodyPr wrap="square" lIns="0" tIns="114300" rIns="0" bIns="0" rtlCol="0" vert="horz">
            <a:spAutoFit/>
          </a:bodyPr>
          <a:lstStyle/>
          <a:p>
            <a:pPr marL="12700">
              <a:lnSpc>
                <a:spcPct val="100000"/>
              </a:lnSpc>
              <a:spcBef>
                <a:spcPts val="900"/>
              </a:spcBef>
            </a:pPr>
            <a:r>
              <a:rPr dirty="0" sz="1450" spc="-10">
                <a:latin typeface="Times New Roman"/>
                <a:cs typeface="Times New Roman"/>
              </a:rPr>
              <a:t>coughing.</a:t>
            </a:r>
            <a:endParaRPr sz="1450">
              <a:latin typeface="Times New Roman"/>
              <a:cs typeface="Times New Roman"/>
            </a:endParaRPr>
          </a:p>
          <a:p>
            <a:pPr algn="just" marL="12700" marR="8255" indent="255904">
              <a:lnSpc>
                <a:spcPts val="1730"/>
              </a:lnSpc>
              <a:spcBef>
                <a:spcPts val="865"/>
              </a:spcBef>
            </a:pPr>
            <a:r>
              <a:rPr dirty="0" sz="1450" spc="-10">
                <a:latin typeface="Times New Roman"/>
                <a:cs typeface="Times New Roman"/>
              </a:rPr>
              <a:t>Julia began to feel </a:t>
            </a:r>
            <a:r>
              <a:rPr dirty="0" sz="1450" spc="-5">
                <a:latin typeface="Times New Roman"/>
                <a:cs typeface="Times New Roman"/>
              </a:rPr>
              <a:t>a </a:t>
            </a:r>
            <a:r>
              <a:rPr dirty="0" sz="1450" spc="-10">
                <a:latin typeface="Times New Roman"/>
                <a:cs typeface="Times New Roman"/>
              </a:rPr>
              <a:t>certain interest. ‘I am afraid </a:t>
            </a:r>
            <a:r>
              <a:rPr dirty="0" sz="1450" spc="-5">
                <a:latin typeface="Times New Roman"/>
                <a:cs typeface="Times New Roman"/>
              </a:rPr>
              <a:t>you </a:t>
            </a:r>
            <a:r>
              <a:rPr dirty="0" sz="1450" spc="-10">
                <a:latin typeface="Times New Roman"/>
                <a:cs typeface="Times New Roman"/>
              </a:rPr>
              <a:t>are really quite ill,’  she said, drawing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nearer. </a:t>
            </a:r>
            <a:r>
              <a:rPr dirty="0" sz="1450" spc="-10">
                <a:latin typeface="Times New Roman"/>
                <a:cs typeface="Times New Roman"/>
              </a:rPr>
              <a:t>‘Please don’t let me </a:t>
            </a:r>
            <a:r>
              <a:rPr dirty="0" sz="1450" spc="-5">
                <a:latin typeface="Times New Roman"/>
                <a:cs typeface="Times New Roman"/>
              </a:rPr>
              <a:t>put you out, </a:t>
            </a:r>
            <a:r>
              <a:rPr dirty="0" sz="1450" spc="-10">
                <a:latin typeface="Times New Roman"/>
                <a:cs typeface="Times New Roman"/>
              </a:rPr>
              <a:t>and </a:t>
            </a:r>
            <a:r>
              <a:rPr dirty="0" sz="1450" spc="-5">
                <a:latin typeface="Times New Roman"/>
                <a:cs typeface="Times New Roman"/>
              </a:rPr>
              <a:t>do not  </a:t>
            </a:r>
            <a:r>
              <a:rPr dirty="0" sz="1450" spc="-10">
                <a:latin typeface="Times New Roman"/>
                <a:cs typeface="Times New Roman"/>
              </a:rPr>
              <a:t>stay under that table, Mr Jimson. Indeed it cannot </a:t>
            </a:r>
            <a:r>
              <a:rPr dirty="0" sz="1450" spc="-5">
                <a:latin typeface="Times New Roman"/>
                <a:cs typeface="Times New Roman"/>
              </a:rPr>
              <a:t>be good </a:t>
            </a:r>
            <a:r>
              <a:rPr dirty="0" sz="1450" spc="-10">
                <a:latin typeface="Times New Roman"/>
                <a:cs typeface="Times New Roman"/>
              </a:rPr>
              <a:t>for</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Mr Jimson only answered </a:t>
            </a:r>
            <a:r>
              <a:rPr dirty="0" sz="1450" spc="-5">
                <a:latin typeface="Times New Roman"/>
                <a:cs typeface="Times New Roman"/>
              </a:rPr>
              <a:t>by a </a:t>
            </a:r>
            <a:r>
              <a:rPr dirty="0" sz="1450" spc="-10">
                <a:latin typeface="Times New Roman"/>
                <a:cs typeface="Times New Roman"/>
              </a:rPr>
              <a:t>distressing </a:t>
            </a:r>
            <a:r>
              <a:rPr dirty="0" sz="1450" spc="-5">
                <a:latin typeface="Times New Roman"/>
                <a:cs typeface="Times New Roman"/>
              </a:rPr>
              <a:t>cough; </a:t>
            </a:r>
            <a:r>
              <a:rPr dirty="0" sz="1450" spc="-10">
                <a:latin typeface="Times New Roman"/>
                <a:cs typeface="Times New Roman"/>
              </a:rPr>
              <a:t>and the next moment the  girl was </a:t>
            </a:r>
            <a:r>
              <a:rPr dirty="0" sz="1450" spc="-5">
                <a:latin typeface="Times New Roman"/>
                <a:cs typeface="Times New Roman"/>
              </a:rPr>
              <a:t>on </a:t>
            </a:r>
            <a:r>
              <a:rPr dirty="0" sz="1450" spc="-10">
                <a:latin typeface="Times New Roman"/>
                <a:cs typeface="Times New Roman"/>
              </a:rPr>
              <a:t>her knees, and their faces had almost knocked together under the  table.</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‘O, my gracious goodness!’ exclaimed Miss Hazeltine, and sprang to her  feet. ‘Mr Forsyth </a:t>
            </a:r>
            <a:r>
              <a:rPr dirty="0" sz="1450" spc="-5">
                <a:latin typeface="Times New Roman"/>
                <a:cs typeface="Times New Roman"/>
              </a:rPr>
              <a:t>gone</a:t>
            </a:r>
            <a:r>
              <a:rPr dirty="0" sz="1450" spc="5">
                <a:latin typeface="Times New Roman"/>
                <a:cs typeface="Times New Roman"/>
              </a:rPr>
              <a:t> </a:t>
            </a:r>
            <a:r>
              <a:rPr dirty="0" sz="1450" spc="-10">
                <a:latin typeface="Times New Roman"/>
                <a:cs typeface="Times New Roman"/>
              </a:rPr>
              <a:t>mad!’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mad,’ said the gentleman </a:t>
            </a:r>
            <a:r>
              <a:rPr dirty="0" sz="1450" spc="-20">
                <a:latin typeface="Times New Roman"/>
                <a:cs typeface="Times New Roman"/>
              </a:rPr>
              <a:t>ruefully, </a:t>
            </a:r>
            <a:r>
              <a:rPr dirty="0" sz="1450" spc="-10">
                <a:latin typeface="Times New Roman"/>
                <a:cs typeface="Times New Roman"/>
              </a:rPr>
              <a:t>extricating himself from his  position. ‘Dearest. Miss Hazeltine, </a:t>
            </a:r>
            <a:r>
              <a:rPr dirty="0" sz="1450" spc="-5">
                <a:latin typeface="Times New Roman"/>
                <a:cs typeface="Times New Roman"/>
              </a:rPr>
              <a:t>I </a:t>
            </a:r>
            <a:r>
              <a:rPr dirty="0" sz="1450" spc="-10">
                <a:latin typeface="Times New Roman"/>
                <a:cs typeface="Times New Roman"/>
              </a:rPr>
              <a:t>vow to </a:t>
            </a:r>
            <a:r>
              <a:rPr dirty="0" sz="1450" spc="-5">
                <a:latin typeface="Times New Roman"/>
                <a:cs typeface="Times New Roman"/>
              </a:rPr>
              <a:t>you upon </a:t>
            </a:r>
            <a:r>
              <a:rPr dirty="0" sz="1450" spc="-10">
                <a:latin typeface="Times New Roman"/>
                <a:cs typeface="Times New Roman"/>
              </a:rPr>
              <a:t>my knees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mad!’</a:t>
            </a:r>
            <a:endParaRPr sz="1450">
              <a:latin typeface="Times New Roman"/>
              <a:cs typeface="Times New Roman"/>
            </a:endParaRPr>
          </a:p>
          <a:p>
            <a:pPr algn="just" marL="268605">
              <a:lnSpc>
                <a:spcPct val="100000"/>
              </a:lnSpc>
              <a:spcBef>
                <a:spcPts val="650"/>
              </a:spcBef>
            </a:pPr>
            <a:r>
              <a:rPr dirty="0" sz="1450" spc="-45">
                <a:latin typeface="Times New Roman"/>
                <a:cs typeface="Times New Roman"/>
              </a:rPr>
              <a:t>‘You </a:t>
            </a:r>
            <a:r>
              <a:rPr dirty="0" sz="1450" spc="-10">
                <a:latin typeface="Times New Roman"/>
                <a:cs typeface="Times New Roman"/>
              </a:rPr>
              <a:t>are not!’ she cried,</a:t>
            </a:r>
            <a:r>
              <a:rPr dirty="0" sz="1450" spc="-55">
                <a:latin typeface="Times New Roman"/>
                <a:cs typeface="Times New Roman"/>
              </a:rPr>
              <a:t> </a:t>
            </a:r>
            <a:r>
              <a:rPr dirty="0" sz="1450" spc="-10">
                <a:latin typeface="Times New Roman"/>
                <a:cs typeface="Times New Roman"/>
              </a:rPr>
              <a:t>panting.</a:t>
            </a:r>
            <a:endParaRPr sz="1450">
              <a:latin typeface="Times New Roman"/>
              <a:cs typeface="Times New Roman"/>
            </a:endParaRPr>
          </a:p>
          <a:p>
            <a:pPr marL="12700" marR="10160" indent="255904">
              <a:lnSpc>
                <a:spcPts val="1730"/>
              </a:lnSpc>
              <a:spcBef>
                <a:spcPts val="844"/>
              </a:spcBef>
            </a:pPr>
            <a:r>
              <a:rPr dirty="0" sz="1450" spc="-10">
                <a:latin typeface="Times New Roman"/>
                <a:cs typeface="Times New Roman"/>
              </a:rPr>
              <a:t>‘I </a:t>
            </a:r>
            <a:r>
              <a:rPr dirty="0" sz="1450" spc="-25">
                <a:latin typeface="Times New Roman"/>
                <a:cs typeface="Times New Roman"/>
              </a:rPr>
              <a:t>know,’ </a:t>
            </a:r>
            <a:r>
              <a:rPr dirty="0" sz="1450" spc="-5">
                <a:latin typeface="Times New Roman"/>
                <a:cs typeface="Times New Roman"/>
              </a:rPr>
              <a:t>he </a:t>
            </a:r>
            <a:r>
              <a:rPr dirty="0" sz="1450" spc="-10">
                <a:latin typeface="Times New Roman"/>
                <a:cs typeface="Times New Roman"/>
              </a:rPr>
              <a:t>said, ‘that to </a:t>
            </a:r>
            <a:r>
              <a:rPr dirty="0" sz="1450" spc="-5">
                <a:latin typeface="Times New Roman"/>
                <a:cs typeface="Times New Roman"/>
              </a:rPr>
              <a:t>a </a:t>
            </a:r>
            <a:r>
              <a:rPr dirty="0" sz="1450" spc="-10">
                <a:latin typeface="Times New Roman"/>
                <a:cs typeface="Times New Roman"/>
              </a:rPr>
              <a:t>superficial eye my conduct may appear  unconventional.’</a:t>
            </a:r>
            <a:endParaRPr sz="1450">
              <a:latin typeface="Times New Roman"/>
              <a:cs typeface="Times New Roman"/>
            </a:endParaRPr>
          </a:p>
          <a:p>
            <a:pPr marL="12700" marR="10160" indent="255904">
              <a:lnSpc>
                <a:spcPts val="1730"/>
              </a:lnSpc>
              <a:spcBef>
                <a:spcPts val="79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mad, it was </a:t>
            </a:r>
            <a:r>
              <a:rPr dirty="0" sz="1450" spc="-5">
                <a:latin typeface="Times New Roman"/>
                <a:cs typeface="Times New Roman"/>
              </a:rPr>
              <a:t>no </a:t>
            </a:r>
            <a:r>
              <a:rPr dirty="0" sz="1450" spc="-10">
                <a:latin typeface="Times New Roman"/>
                <a:cs typeface="Times New Roman"/>
              </a:rPr>
              <a:t>conduct at all,’ cried the girl, with </a:t>
            </a:r>
            <a:r>
              <a:rPr dirty="0" sz="1450" spc="-5">
                <a:latin typeface="Times New Roman"/>
                <a:cs typeface="Times New Roman"/>
              </a:rPr>
              <a:t>a </a:t>
            </a:r>
            <a:r>
              <a:rPr dirty="0" sz="1450" spc="-10">
                <a:latin typeface="Times New Roman"/>
                <a:cs typeface="Times New Roman"/>
              </a:rPr>
              <a:t>flash </a:t>
            </a:r>
            <a:r>
              <a:rPr dirty="0" sz="1450" spc="-5">
                <a:latin typeface="Times New Roman"/>
                <a:cs typeface="Times New Roman"/>
              </a:rPr>
              <a:t>of  </a:t>
            </a:r>
            <a:r>
              <a:rPr dirty="0" sz="1450" spc="-15">
                <a:latin typeface="Times New Roman"/>
                <a:cs typeface="Times New Roman"/>
              </a:rPr>
              <a:t>colour, </a:t>
            </a:r>
            <a:r>
              <a:rPr dirty="0" sz="1450" spc="-10">
                <a:latin typeface="Times New Roman"/>
                <a:cs typeface="Times New Roman"/>
              </a:rPr>
              <a:t>‘and showed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care </a:t>
            </a:r>
            <a:r>
              <a:rPr dirty="0" sz="1450" spc="-5">
                <a:latin typeface="Times New Roman"/>
                <a:cs typeface="Times New Roman"/>
              </a:rPr>
              <a:t>one </a:t>
            </a:r>
            <a:r>
              <a:rPr dirty="0" sz="1450" spc="-10">
                <a:latin typeface="Times New Roman"/>
                <a:cs typeface="Times New Roman"/>
              </a:rPr>
              <a:t>penny for my</a:t>
            </a:r>
            <a:r>
              <a:rPr dirty="0" sz="1450" spc="45">
                <a:latin typeface="Times New Roman"/>
                <a:cs typeface="Times New Roman"/>
              </a:rPr>
              <a:t> </a:t>
            </a:r>
            <a:r>
              <a:rPr dirty="0" sz="1450" spc="-10">
                <a:latin typeface="Times New Roman"/>
                <a:cs typeface="Times New Roman"/>
              </a:rPr>
              <a:t>feelings!’</a:t>
            </a:r>
            <a:endParaRPr sz="1450">
              <a:latin typeface="Times New Roman"/>
              <a:cs typeface="Times New Roman"/>
            </a:endParaRPr>
          </a:p>
          <a:p>
            <a:pPr marL="12700" marR="5715" indent="255904">
              <a:lnSpc>
                <a:spcPts val="1730"/>
              </a:lnSpc>
              <a:spcBef>
                <a:spcPts val="720"/>
              </a:spcBef>
            </a:pPr>
            <a:r>
              <a:rPr dirty="0" sz="1450" spc="-10">
                <a:latin typeface="Times New Roman"/>
                <a:cs typeface="Times New Roman"/>
              </a:rPr>
              <a:t>‘This is the very devil and all. </a:t>
            </a:r>
            <a:r>
              <a:rPr dirty="0" sz="1450" spc="-5">
                <a:latin typeface="Times New Roman"/>
                <a:cs typeface="Times New Roman"/>
              </a:rPr>
              <a:t>I </a:t>
            </a:r>
            <a:r>
              <a:rPr dirty="0" sz="1450" spc="-10">
                <a:latin typeface="Times New Roman"/>
                <a:cs typeface="Times New Roman"/>
              </a:rPr>
              <a:t>know—I admit that,’ cried Gideon,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manly</a:t>
            </a:r>
            <a:r>
              <a:rPr dirty="0" sz="1450" spc="5">
                <a:latin typeface="Times New Roman"/>
                <a:cs typeface="Times New Roman"/>
              </a:rPr>
              <a:t> </a:t>
            </a:r>
            <a:r>
              <a:rPr dirty="0" sz="1450" spc="-20">
                <a:latin typeface="Times New Roman"/>
                <a:cs typeface="Times New Roman"/>
              </a:rPr>
              <a:t>candour.</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‘It was abominable conduct!’ said Julia, with</a:t>
            </a:r>
            <a:r>
              <a:rPr dirty="0" sz="1450" spc="-75">
                <a:latin typeface="Times New Roman"/>
                <a:cs typeface="Times New Roman"/>
              </a:rPr>
              <a:t> </a:t>
            </a:r>
            <a:r>
              <a:rPr dirty="0" sz="1450" spc="-25">
                <a:latin typeface="Times New Roman"/>
                <a:cs typeface="Times New Roman"/>
              </a:rPr>
              <a:t>energy.</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 know it must have shaken </a:t>
            </a:r>
            <a:r>
              <a:rPr dirty="0" sz="1450" spc="-5">
                <a:latin typeface="Times New Roman"/>
                <a:cs typeface="Times New Roman"/>
              </a:rPr>
              <a:t>your </a:t>
            </a:r>
            <a:r>
              <a:rPr dirty="0" sz="1450" spc="-10">
                <a:latin typeface="Times New Roman"/>
                <a:cs typeface="Times New Roman"/>
              </a:rPr>
              <a:t>esteem,’ said the </a:t>
            </a:r>
            <a:r>
              <a:rPr dirty="0" sz="1450" spc="-20">
                <a:latin typeface="Times New Roman"/>
                <a:cs typeface="Times New Roman"/>
              </a:rPr>
              <a:t>barrister. </a:t>
            </a:r>
            <a:r>
              <a:rPr dirty="0" sz="1450" spc="-10">
                <a:latin typeface="Times New Roman"/>
                <a:cs typeface="Times New Roman"/>
              </a:rPr>
              <a:t>‘But, dearest  Miss Hazeltine,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of you </a:t>
            </a:r>
            <a:r>
              <a:rPr dirty="0" sz="1450" spc="-10">
                <a:latin typeface="Times New Roman"/>
                <a:cs typeface="Times New Roman"/>
              </a:rPr>
              <a:t>to hear me </a:t>
            </a:r>
            <a:r>
              <a:rPr dirty="0" sz="1450" spc="-5">
                <a:latin typeface="Times New Roman"/>
                <a:cs typeface="Times New Roman"/>
              </a:rPr>
              <a:t>out; </a:t>
            </a:r>
            <a:r>
              <a:rPr dirty="0" sz="1450" spc="-10">
                <a:latin typeface="Times New Roman"/>
                <a:cs typeface="Times New Roman"/>
              </a:rPr>
              <a:t>my </a:t>
            </a:r>
            <a:r>
              <a:rPr dirty="0" sz="1450" spc="-15">
                <a:latin typeface="Times New Roman"/>
                <a:cs typeface="Times New Roman"/>
              </a:rPr>
              <a:t>behaviour, </a:t>
            </a:r>
            <a:r>
              <a:rPr dirty="0" sz="1450" spc="-10">
                <a:latin typeface="Times New Roman"/>
                <a:cs typeface="Times New Roman"/>
              </a:rPr>
              <a:t>strange as it may  seem, is </a:t>
            </a:r>
            <a:r>
              <a:rPr dirty="0" sz="1450" spc="-5">
                <a:latin typeface="Times New Roman"/>
                <a:cs typeface="Times New Roman"/>
              </a:rPr>
              <a:t>not </a:t>
            </a:r>
            <a:r>
              <a:rPr dirty="0" sz="1450" spc="-10">
                <a:latin typeface="Times New Roman"/>
                <a:cs typeface="Times New Roman"/>
              </a:rPr>
              <a:t>unsusceptible </a:t>
            </a:r>
            <a:r>
              <a:rPr dirty="0" sz="1450" spc="-5">
                <a:latin typeface="Times New Roman"/>
                <a:cs typeface="Times New Roman"/>
              </a:rPr>
              <a:t>of </a:t>
            </a:r>
            <a:r>
              <a:rPr dirty="0" sz="1450" spc="-10">
                <a:latin typeface="Times New Roman"/>
                <a:cs typeface="Times New Roman"/>
              </a:rPr>
              <a:t>explanation; and </a:t>
            </a:r>
            <a:r>
              <a:rPr dirty="0" sz="1450" spc="-5">
                <a:latin typeface="Times New Roman"/>
                <a:cs typeface="Times New Roman"/>
              </a:rPr>
              <a:t>I </a:t>
            </a:r>
            <a:r>
              <a:rPr dirty="0" sz="1450" spc="-10">
                <a:latin typeface="Times New Roman"/>
                <a:cs typeface="Times New Roman"/>
              </a:rPr>
              <a:t>positively cannot and will </a:t>
            </a:r>
            <a:r>
              <a:rPr dirty="0" sz="1450" spc="-5">
                <a:latin typeface="Times New Roman"/>
                <a:cs typeface="Times New Roman"/>
              </a:rPr>
              <a:t>not  </a:t>
            </a:r>
            <a:r>
              <a:rPr dirty="0" sz="1450" spc="-10">
                <a:latin typeface="Times New Roman"/>
                <a:cs typeface="Times New Roman"/>
              </a:rPr>
              <a:t>consent to continue to try to exist without—without the esteem </a:t>
            </a:r>
            <a:r>
              <a:rPr dirty="0" sz="1450" spc="-5">
                <a:latin typeface="Times New Roman"/>
                <a:cs typeface="Times New Roman"/>
              </a:rPr>
              <a:t>of one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admire—the moment is ill chosen, </a:t>
            </a:r>
            <a:r>
              <a:rPr dirty="0" sz="1450" spc="-5">
                <a:latin typeface="Times New Roman"/>
                <a:cs typeface="Times New Roman"/>
              </a:rPr>
              <a:t>I </a:t>
            </a:r>
            <a:r>
              <a:rPr dirty="0" sz="1450" spc="-10">
                <a:latin typeface="Times New Roman"/>
                <a:cs typeface="Times New Roman"/>
              </a:rPr>
              <a:t>am well aware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but I </a:t>
            </a:r>
            <a:r>
              <a:rPr dirty="0" sz="1450" spc="-10">
                <a:latin typeface="Times New Roman"/>
                <a:cs typeface="Times New Roman"/>
              </a:rPr>
              <a:t>repeat the  expression—one whom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admire.’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 touch </a:t>
            </a:r>
            <a:r>
              <a:rPr dirty="0" sz="1450" spc="-5">
                <a:latin typeface="Times New Roman"/>
                <a:cs typeface="Times New Roman"/>
              </a:rPr>
              <a:t>of </a:t>
            </a:r>
            <a:r>
              <a:rPr dirty="0" sz="1450" spc="-10">
                <a:latin typeface="Times New Roman"/>
                <a:cs typeface="Times New Roman"/>
              </a:rPr>
              <a:t>amusement appeared </a:t>
            </a:r>
            <a:r>
              <a:rPr dirty="0" sz="1450" spc="-5">
                <a:latin typeface="Times New Roman"/>
                <a:cs typeface="Times New Roman"/>
              </a:rPr>
              <a:t>on </a:t>
            </a:r>
            <a:r>
              <a:rPr dirty="0" sz="1450" spc="-10">
                <a:latin typeface="Times New Roman"/>
                <a:cs typeface="Times New Roman"/>
              </a:rPr>
              <a:t>Miss </a:t>
            </a:r>
            <a:r>
              <a:rPr dirty="0" sz="1450" spc="-20">
                <a:latin typeface="Times New Roman"/>
                <a:cs typeface="Times New Roman"/>
              </a:rPr>
              <a:t>Hazeltine’s </a:t>
            </a:r>
            <a:r>
              <a:rPr dirty="0" sz="1450" spc="-10">
                <a:latin typeface="Times New Roman"/>
                <a:cs typeface="Times New Roman"/>
              </a:rPr>
              <a:t>face. </a:t>
            </a:r>
            <a:r>
              <a:rPr dirty="0" sz="1450" spc="-45">
                <a:latin typeface="Times New Roman"/>
                <a:cs typeface="Times New Roman"/>
              </a:rPr>
              <a:t>‘Very </a:t>
            </a:r>
            <a:r>
              <a:rPr dirty="0" sz="1450" spc="-10">
                <a:latin typeface="Times New Roman"/>
                <a:cs typeface="Times New Roman"/>
              </a:rPr>
              <a:t>well,’ said  she, ‘come </a:t>
            </a:r>
            <a:r>
              <a:rPr dirty="0" sz="1450" spc="-5">
                <a:latin typeface="Times New Roman"/>
                <a:cs typeface="Times New Roman"/>
              </a:rPr>
              <a:t>out of </a:t>
            </a:r>
            <a:r>
              <a:rPr dirty="0" sz="1450" spc="-10">
                <a:latin typeface="Times New Roman"/>
                <a:cs typeface="Times New Roman"/>
              </a:rPr>
              <a:t>this dreadfully cold place, and let </a:t>
            </a:r>
            <a:r>
              <a:rPr dirty="0" sz="1450" spc="-5">
                <a:latin typeface="Times New Roman"/>
                <a:cs typeface="Times New Roman"/>
              </a:rPr>
              <a:t>us </a:t>
            </a:r>
            <a:r>
              <a:rPr dirty="0" sz="1450" spc="-10">
                <a:latin typeface="Times New Roman"/>
                <a:cs typeface="Times New Roman"/>
              </a:rPr>
              <a:t>sit down </a:t>
            </a:r>
            <a:r>
              <a:rPr dirty="0" sz="1450" spc="-5">
                <a:latin typeface="Times New Roman"/>
                <a:cs typeface="Times New Roman"/>
              </a:rPr>
              <a:t>on </a:t>
            </a:r>
            <a:r>
              <a:rPr dirty="0" sz="1450" spc="-10">
                <a:latin typeface="Times New Roman"/>
                <a:cs typeface="Times New Roman"/>
              </a:rPr>
              <a:t>deck.’ The  barrister dolefully followed </a:t>
            </a:r>
            <a:r>
              <a:rPr dirty="0" sz="1450" spc="-30">
                <a:latin typeface="Times New Roman"/>
                <a:cs typeface="Times New Roman"/>
              </a:rPr>
              <a:t>her. </a:t>
            </a:r>
            <a:r>
              <a:rPr dirty="0" sz="1450" spc="-25">
                <a:latin typeface="Times New Roman"/>
                <a:cs typeface="Times New Roman"/>
              </a:rPr>
              <a:t>‘Now,’ </a:t>
            </a:r>
            <a:r>
              <a:rPr dirty="0" sz="1450" spc="-10">
                <a:latin typeface="Times New Roman"/>
                <a:cs typeface="Times New Roman"/>
              </a:rPr>
              <a:t>said she, making herself comfortable  against the end </a:t>
            </a:r>
            <a:r>
              <a:rPr dirty="0" sz="1450" spc="-5">
                <a:latin typeface="Times New Roman"/>
                <a:cs typeface="Times New Roman"/>
              </a:rPr>
              <a:t>of </a:t>
            </a:r>
            <a:r>
              <a:rPr dirty="0" sz="1450" spc="-10">
                <a:latin typeface="Times New Roman"/>
                <a:cs typeface="Times New Roman"/>
              </a:rPr>
              <a:t>the house, ‘go </a:t>
            </a:r>
            <a:r>
              <a:rPr dirty="0" sz="1450" spc="-5">
                <a:latin typeface="Times New Roman"/>
                <a:cs typeface="Times New Roman"/>
              </a:rPr>
              <a:t>on. I </a:t>
            </a:r>
            <a:r>
              <a:rPr dirty="0" sz="1450" spc="-10">
                <a:latin typeface="Times New Roman"/>
                <a:cs typeface="Times New Roman"/>
              </a:rPr>
              <a:t>will hear </a:t>
            </a:r>
            <a:r>
              <a:rPr dirty="0" sz="1450" spc="-5">
                <a:latin typeface="Times New Roman"/>
                <a:cs typeface="Times New Roman"/>
              </a:rPr>
              <a:t>you out.’ </a:t>
            </a:r>
            <a:r>
              <a:rPr dirty="0" sz="1450" spc="-10">
                <a:latin typeface="Times New Roman"/>
                <a:cs typeface="Times New Roman"/>
              </a:rPr>
              <a:t>And then, seeing him  stand before her with so much </a:t>
            </a:r>
            <a:r>
              <a:rPr dirty="0" sz="1450" spc="-5">
                <a:latin typeface="Times New Roman"/>
                <a:cs typeface="Times New Roman"/>
              </a:rPr>
              <a:t>obvious </a:t>
            </a:r>
            <a:r>
              <a:rPr dirty="0" sz="1450" spc="-10">
                <a:latin typeface="Times New Roman"/>
                <a:cs typeface="Times New Roman"/>
              </a:rPr>
              <a:t>disrelish to the task, she was suddenly  overcome with </a:t>
            </a:r>
            <a:r>
              <a:rPr dirty="0" sz="1450" spc="-20">
                <a:latin typeface="Times New Roman"/>
                <a:cs typeface="Times New Roman"/>
              </a:rPr>
              <a:t>laughter. Julia’s </a:t>
            </a:r>
            <a:r>
              <a:rPr dirty="0" sz="1450" spc="-10">
                <a:latin typeface="Times New Roman"/>
                <a:cs typeface="Times New Roman"/>
              </a:rPr>
              <a:t>laugh was </a:t>
            </a:r>
            <a:r>
              <a:rPr dirty="0" sz="1450" spc="-5">
                <a:latin typeface="Times New Roman"/>
                <a:cs typeface="Times New Roman"/>
              </a:rPr>
              <a:t>a </a:t>
            </a:r>
            <a:r>
              <a:rPr dirty="0" sz="1450" spc="-10">
                <a:latin typeface="Times New Roman"/>
                <a:cs typeface="Times New Roman"/>
              </a:rPr>
              <a:t>thing to ravish lovers; she rolled  her mirthful descant with the freedom and the melody </a:t>
            </a:r>
            <a:r>
              <a:rPr dirty="0" sz="1450" spc="-5">
                <a:latin typeface="Times New Roman"/>
                <a:cs typeface="Times New Roman"/>
              </a:rPr>
              <a:t>of a </a:t>
            </a:r>
            <a:r>
              <a:rPr dirty="0" sz="1450" spc="-15">
                <a:latin typeface="Times New Roman"/>
                <a:cs typeface="Times New Roman"/>
              </a:rPr>
              <a:t>blackbird’s </a:t>
            </a:r>
            <a:r>
              <a:rPr dirty="0" sz="1450" spc="-10">
                <a:latin typeface="Times New Roman"/>
                <a:cs typeface="Times New Roman"/>
              </a:rPr>
              <a:t>song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and repeated </a:t>
            </a:r>
            <a:r>
              <a:rPr dirty="0" sz="1450" spc="-5">
                <a:latin typeface="Times New Roman"/>
                <a:cs typeface="Times New Roman"/>
              </a:rPr>
              <a:t>by </a:t>
            </a:r>
            <a:r>
              <a:rPr dirty="0" sz="1450" spc="-10">
                <a:latin typeface="Times New Roman"/>
                <a:cs typeface="Times New Roman"/>
              </a:rPr>
              <a:t>the echoes </a:t>
            </a:r>
            <a:r>
              <a:rPr dirty="0" sz="1450" spc="-5">
                <a:latin typeface="Times New Roman"/>
                <a:cs typeface="Times New Roman"/>
              </a:rPr>
              <a:t>of </a:t>
            </a:r>
            <a:r>
              <a:rPr dirty="0" sz="1450" spc="-10">
                <a:latin typeface="Times New Roman"/>
                <a:cs typeface="Times New Roman"/>
              </a:rPr>
              <a:t>the farther bank. It seemed </a:t>
            </a:r>
            <a:r>
              <a:rPr dirty="0" sz="1450" spc="-5">
                <a:latin typeface="Times New Roman"/>
                <a:cs typeface="Times New Roman"/>
              </a:rPr>
              <a:t>a  </a:t>
            </a:r>
            <a:r>
              <a:rPr dirty="0" sz="1450" spc="-10">
                <a:latin typeface="Times New Roman"/>
                <a:cs typeface="Times New Roman"/>
              </a:rPr>
              <a:t>thing in its own place and </a:t>
            </a:r>
            <a:r>
              <a:rPr dirty="0" sz="1450" spc="-5">
                <a:latin typeface="Times New Roman"/>
                <a:cs typeface="Times New Roman"/>
              </a:rPr>
              <a:t>a </a:t>
            </a:r>
            <a:r>
              <a:rPr dirty="0" sz="1450" spc="-10">
                <a:latin typeface="Times New Roman"/>
                <a:cs typeface="Times New Roman"/>
              </a:rPr>
              <a:t>sound native to the open </a:t>
            </a:r>
            <a:r>
              <a:rPr dirty="0" sz="1450" spc="-30">
                <a:latin typeface="Times New Roman"/>
                <a:cs typeface="Times New Roman"/>
              </a:rPr>
              <a:t>air. </a:t>
            </a:r>
            <a:r>
              <a:rPr dirty="0" sz="1450" spc="-10">
                <a:latin typeface="Times New Roman"/>
                <a:cs typeface="Times New Roman"/>
              </a:rPr>
              <a:t>There was only </a:t>
            </a:r>
            <a:r>
              <a:rPr dirty="0" sz="1450" spc="-5">
                <a:latin typeface="Times New Roman"/>
                <a:cs typeface="Times New Roman"/>
              </a:rPr>
              <a:t>one  </a:t>
            </a:r>
            <a:r>
              <a:rPr dirty="0" sz="1450" spc="-10">
                <a:latin typeface="Times New Roman"/>
                <a:cs typeface="Times New Roman"/>
              </a:rPr>
              <a:t>creature who heard it without </a:t>
            </a:r>
            <a:r>
              <a:rPr dirty="0" sz="1450" spc="-30">
                <a:latin typeface="Times New Roman"/>
                <a:cs typeface="Times New Roman"/>
              </a:rPr>
              <a:t>joy, </a:t>
            </a:r>
            <a:r>
              <a:rPr dirty="0" sz="1450" spc="-10">
                <a:latin typeface="Times New Roman"/>
                <a:cs typeface="Times New Roman"/>
              </a:rPr>
              <a:t>and that was her unfortunate</a:t>
            </a:r>
            <a:r>
              <a:rPr dirty="0" sz="1450" spc="105">
                <a:latin typeface="Times New Roman"/>
                <a:cs typeface="Times New Roman"/>
              </a:rPr>
              <a:t> </a:t>
            </a:r>
            <a:r>
              <a:rPr dirty="0" sz="1450" spc="-20">
                <a:latin typeface="Times New Roman"/>
                <a:cs typeface="Times New Roman"/>
              </a:rPr>
              <a:t>admirer.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‘Miss</a:t>
            </a:r>
            <a:r>
              <a:rPr dirty="0" sz="1450" spc="70">
                <a:latin typeface="Times New Roman"/>
                <a:cs typeface="Times New Roman"/>
              </a:rPr>
              <a:t> </a:t>
            </a:r>
            <a:r>
              <a:rPr dirty="0" sz="1450" spc="-10">
                <a:latin typeface="Times New Roman"/>
                <a:cs typeface="Times New Roman"/>
              </a:rPr>
              <a:t>Hazeltine,’</a:t>
            </a:r>
            <a:r>
              <a:rPr dirty="0" sz="1450" spc="-35">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said,</a:t>
            </a:r>
            <a:r>
              <a:rPr dirty="0" sz="1450" spc="70">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voice</a:t>
            </a:r>
            <a:r>
              <a:rPr dirty="0" sz="1450" spc="75">
                <a:latin typeface="Times New Roman"/>
                <a:cs typeface="Times New Roman"/>
              </a:rPr>
              <a:t> </a:t>
            </a:r>
            <a:r>
              <a:rPr dirty="0" sz="1450" spc="-10">
                <a:latin typeface="Times New Roman"/>
                <a:cs typeface="Times New Roman"/>
              </a:rPr>
              <a:t>that</a:t>
            </a:r>
            <a:r>
              <a:rPr dirty="0" sz="1450" spc="70">
                <a:latin typeface="Times New Roman"/>
                <a:cs typeface="Times New Roman"/>
              </a:rPr>
              <a:t> </a:t>
            </a:r>
            <a:r>
              <a:rPr dirty="0" sz="1450" spc="-10">
                <a:latin typeface="Times New Roman"/>
                <a:cs typeface="Times New Roman"/>
              </a:rPr>
              <a:t>tottered</a:t>
            </a:r>
            <a:r>
              <a:rPr dirty="0" sz="1450" spc="75">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10">
                <a:latin typeface="Times New Roman"/>
                <a:cs typeface="Times New Roman"/>
              </a:rPr>
              <a:t>annoyance,</a:t>
            </a:r>
            <a:r>
              <a:rPr dirty="0" sz="1450" spc="75">
                <a:latin typeface="Times New Roman"/>
                <a:cs typeface="Times New Roman"/>
              </a:rPr>
              <a:t> </a:t>
            </a:r>
            <a:r>
              <a:rPr dirty="0" sz="1450" spc="-10">
                <a:latin typeface="Times New Roman"/>
                <a:cs typeface="Times New Roman"/>
              </a:rPr>
              <a:t>‘I</a:t>
            </a:r>
            <a:r>
              <a:rPr dirty="0" sz="1450" spc="70">
                <a:latin typeface="Times New Roman"/>
                <a:cs typeface="Times New Roman"/>
              </a:rPr>
              <a:t> </a:t>
            </a:r>
            <a:r>
              <a:rPr dirty="0" sz="1450" spc="-10">
                <a:latin typeface="Times New Roman"/>
                <a:cs typeface="Times New Roman"/>
              </a:rPr>
              <a:t>speak</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075" cy="9370695"/>
          </a:xfrm>
          <a:prstGeom prst="rect">
            <a:avLst/>
          </a:prstGeom>
        </p:spPr>
        <p:txBody>
          <a:bodyPr wrap="square" lIns="0" tIns="12700" rIns="0" bIns="0" rtlCol="0" vert="horz">
            <a:spAutoFit/>
          </a:bodyPr>
          <a:lstStyle/>
          <a:p>
            <a:pPr algn="just" marL="268605" marR="1224280" indent="-256540">
              <a:lnSpc>
                <a:spcPct val="144300"/>
              </a:lnSpc>
              <a:spcBef>
                <a:spcPts val="100"/>
              </a:spcBef>
            </a:pPr>
            <a:r>
              <a:rPr dirty="0" sz="1450" spc="-10">
                <a:latin typeface="Times New Roman"/>
                <a:cs typeface="Times New Roman"/>
              </a:rPr>
              <a:t>as </a:t>
            </a:r>
            <a:r>
              <a:rPr dirty="0" sz="1450" spc="-5">
                <a:latin typeface="Times New Roman"/>
                <a:cs typeface="Times New Roman"/>
              </a:rPr>
              <a:t>your </a:t>
            </a:r>
            <a:r>
              <a:rPr dirty="0" sz="1450" spc="-10">
                <a:latin typeface="Times New Roman"/>
                <a:cs typeface="Times New Roman"/>
              </a:rPr>
              <a:t>sincere </a:t>
            </a:r>
            <a:r>
              <a:rPr dirty="0" sz="1450" spc="-15">
                <a:latin typeface="Times New Roman"/>
                <a:cs typeface="Times New Roman"/>
              </a:rPr>
              <a:t>well-wisher, </a:t>
            </a:r>
            <a:r>
              <a:rPr dirty="0" sz="1450" spc="-5">
                <a:latin typeface="Times New Roman"/>
                <a:cs typeface="Times New Roman"/>
              </a:rPr>
              <a:t>but </a:t>
            </a:r>
            <a:r>
              <a:rPr dirty="0" sz="1450" spc="-10">
                <a:latin typeface="Times New Roman"/>
                <a:cs typeface="Times New Roman"/>
              </a:rPr>
              <a:t>this can only </a:t>
            </a:r>
            <a:r>
              <a:rPr dirty="0" sz="1450" spc="-5">
                <a:latin typeface="Times New Roman"/>
                <a:cs typeface="Times New Roman"/>
              </a:rPr>
              <a:t>be </a:t>
            </a:r>
            <a:r>
              <a:rPr dirty="0" sz="1450" spc="-10">
                <a:latin typeface="Times New Roman"/>
                <a:cs typeface="Times New Roman"/>
              </a:rPr>
              <a:t>called </a:t>
            </a:r>
            <a:r>
              <a:rPr dirty="0" sz="1450" spc="-20">
                <a:latin typeface="Times New Roman"/>
                <a:cs typeface="Times New Roman"/>
              </a:rPr>
              <a:t>levity.’  </a:t>
            </a:r>
            <a:r>
              <a:rPr dirty="0" sz="1450" spc="-10">
                <a:latin typeface="Times New Roman"/>
                <a:cs typeface="Times New Roman"/>
              </a:rPr>
              <a:t>Julia made great eyes at</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‘I </a:t>
            </a:r>
            <a:r>
              <a:rPr dirty="0" sz="1450" spc="-15">
                <a:latin typeface="Times New Roman"/>
                <a:cs typeface="Times New Roman"/>
              </a:rPr>
              <a:t>can’t </a:t>
            </a:r>
            <a:r>
              <a:rPr dirty="0" sz="1450" spc="-10">
                <a:latin typeface="Times New Roman"/>
                <a:cs typeface="Times New Roman"/>
              </a:rPr>
              <a:t>withdraw the word,’ </a:t>
            </a:r>
            <a:r>
              <a:rPr dirty="0" sz="1450" spc="-5">
                <a:latin typeface="Times New Roman"/>
                <a:cs typeface="Times New Roman"/>
              </a:rPr>
              <a:t>he </a:t>
            </a:r>
            <a:r>
              <a:rPr dirty="0" sz="1450" spc="-10">
                <a:latin typeface="Times New Roman"/>
                <a:cs typeface="Times New Roman"/>
              </a:rPr>
              <a:t>said: ‘already the freedom with which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you hobnobbing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boatman gave me exquisite pain. Then there was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reserve about</a:t>
            </a:r>
            <a:r>
              <a:rPr dirty="0" sz="1450">
                <a:latin typeface="Times New Roman"/>
                <a:cs typeface="Times New Roman"/>
              </a:rPr>
              <a:t> </a:t>
            </a:r>
            <a:r>
              <a:rPr dirty="0" sz="1450" spc="-10">
                <a:latin typeface="Times New Roman"/>
                <a:cs typeface="Times New Roman"/>
              </a:rPr>
              <a:t>Jimson—’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Jimson appears to </a:t>
            </a:r>
            <a:r>
              <a:rPr dirty="0" sz="1450" spc="-5">
                <a:latin typeface="Times New Roman"/>
                <a:cs typeface="Times New Roman"/>
              </a:rPr>
              <a:t>be </a:t>
            </a:r>
            <a:r>
              <a:rPr dirty="0" sz="1450" spc="-10">
                <a:latin typeface="Times New Roman"/>
                <a:cs typeface="Times New Roman"/>
              </a:rPr>
              <a:t>yourself,’ objected</a:t>
            </a:r>
            <a:r>
              <a:rPr dirty="0" sz="1450" spc="-8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‘I am far from denying that,’ cried the </a:t>
            </a:r>
            <a:r>
              <a:rPr dirty="0" sz="1450" spc="-15">
                <a:latin typeface="Times New Roman"/>
                <a:cs typeface="Times New Roman"/>
              </a:rPr>
              <a:t>barrister, </a:t>
            </a:r>
            <a:r>
              <a:rPr dirty="0" sz="1450" spc="-5">
                <a:latin typeface="Times New Roman"/>
                <a:cs typeface="Times New Roman"/>
              </a:rPr>
              <a:t>‘but 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it at  the time. What could Jimson </a:t>
            </a:r>
            <a:r>
              <a:rPr dirty="0" sz="1450" spc="-5">
                <a:latin typeface="Times New Roman"/>
                <a:cs typeface="Times New Roman"/>
              </a:rPr>
              <a:t>be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Who was Jimson? Miss Hazeltine, it  cut me to the</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‘Really this seems to me to </a:t>
            </a:r>
            <a:r>
              <a:rPr dirty="0" sz="1450" spc="-5">
                <a:latin typeface="Times New Roman"/>
                <a:cs typeface="Times New Roman"/>
              </a:rPr>
              <a:t>be </a:t>
            </a:r>
            <a:r>
              <a:rPr dirty="0" sz="1450" spc="-10">
                <a:latin typeface="Times New Roman"/>
                <a:cs typeface="Times New Roman"/>
              </a:rPr>
              <a:t>very </a:t>
            </a:r>
            <a:r>
              <a:rPr dirty="0" sz="1450" spc="-20">
                <a:latin typeface="Times New Roman"/>
                <a:cs typeface="Times New Roman"/>
              </a:rPr>
              <a:t>silly,’ </a:t>
            </a:r>
            <a:r>
              <a:rPr dirty="0" sz="1450" spc="-10">
                <a:latin typeface="Times New Roman"/>
                <a:cs typeface="Times New Roman"/>
              </a:rPr>
              <a:t>returned Julia, with severe  decision. </a:t>
            </a:r>
            <a:r>
              <a:rPr dirty="0" sz="1450" spc="-45">
                <a:latin typeface="Times New Roman"/>
                <a:cs typeface="Times New Roman"/>
              </a:rPr>
              <a:t>‘You </a:t>
            </a:r>
            <a:r>
              <a:rPr dirty="0" sz="1450" spc="-10">
                <a:latin typeface="Times New Roman"/>
                <a:cs typeface="Times New Roman"/>
              </a:rPr>
              <a:t>have behaved in the most extraordinary manner; </a:t>
            </a:r>
            <a:r>
              <a:rPr dirty="0" sz="1450" spc="-5">
                <a:latin typeface="Times New Roman"/>
                <a:cs typeface="Times New Roman"/>
              </a:rPr>
              <a:t>you </a:t>
            </a:r>
            <a:r>
              <a:rPr dirty="0" sz="1450" spc="-10">
                <a:latin typeface="Times New Roman"/>
                <a:cs typeface="Times New Roman"/>
              </a:rPr>
              <a:t>pretend  </a:t>
            </a:r>
            <a:r>
              <a:rPr dirty="0" sz="1450" spc="-5">
                <a:latin typeface="Times New Roman"/>
                <a:cs typeface="Times New Roman"/>
              </a:rPr>
              <a:t>you </a:t>
            </a:r>
            <a:r>
              <a:rPr dirty="0" sz="1450" spc="-10">
                <a:latin typeface="Times New Roman"/>
                <a:cs typeface="Times New Roman"/>
              </a:rPr>
              <a:t>are able to explain </a:t>
            </a:r>
            <a:r>
              <a:rPr dirty="0" sz="1450" spc="-5">
                <a:latin typeface="Times New Roman"/>
                <a:cs typeface="Times New Roman"/>
              </a:rPr>
              <a:t>your </a:t>
            </a:r>
            <a:r>
              <a:rPr dirty="0" sz="1450" spc="-10">
                <a:latin typeface="Times New Roman"/>
                <a:cs typeface="Times New Roman"/>
              </a:rPr>
              <a:t>conduct, and instead </a:t>
            </a:r>
            <a:r>
              <a:rPr dirty="0" sz="1450" spc="-5">
                <a:latin typeface="Times New Roman"/>
                <a:cs typeface="Times New Roman"/>
              </a:rPr>
              <a:t>of </a:t>
            </a:r>
            <a:r>
              <a:rPr dirty="0" sz="1450" spc="-10">
                <a:latin typeface="Times New Roman"/>
                <a:cs typeface="Times New Roman"/>
              </a:rPr>
              <a:t>doing so </a:t>
            </a:r>
            <a:r>
              <a:rPr dirty="0" sz="1450" spc="-5">
                <a:latin typeface="Times New Roman"/>
                <a:cs typeface="Times New Roman"/>
              </a:rPr>
              <a:t>you </a:t>
            </a:r>
            <a:r>
              <a:rPr dirty="0" sz="1450" spc="-10">
                <a:latin typeface="Times New Roman"/>
                <a:cs typeface="Times New Roman"/>
              </a:rPr>
              <a:t>begin to  attack me.’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‘I am well aware </a:t>
            </a:r>
            <a:r>
              <a:rPr dirty="0" sz="1450" spc="-5">
                <a:latin typeface="Times New Roman"/>
                <a:cs typeface="Times New Roman"/>
              </a:rPr>
              <a:t>of </a:t>
            </a:r>
            <a:r>
              <a:rPr dirty="0" sz="1450" spc="-10">
                <a:latin typeface="Times New Roman"/>
                <a:cs typeface="Times New Roman"/>
              </a:rPr>
              <a:t>that,’ replied Gideon. ‘I—I will make </a:t>
            </a:r>
            <a:r>
              <a:rPr dirty="0" sz="1450" spc="-5">
                <a:latin typeface="Times New Roman"/>
                <a:cs typeface="Times New Roman"/>
              </a:rPr>
              <a:t>a </a:t>
            </a:r>
            <a:r>
              <a:rPr dirty="0" sz="1450" spc="-10">
                <a:latin typeface="Times New Roman"/>
                <a:cs typeface="Times New Roman"/>
              </a:rPr>
              <a:t>clean breast </a:t>
            </a:r>
            <a:r>
              <a:rPr dirty="0" sz="1450" spc="-5">
                <a:latin typeface="Times New Roman"/>
                <a:cs typeface="Times New Roman"/>
              </a:rPr>
              <a:t>of  </a:t>
            </a:r>
            <a:r>
              <a:rPr dirty="0" sz="1450" spc="-10">
                <a:latin typeface="Times New Roman"/>
                <a:cs typeface="Times New Roman"/>
              </a:rPr>
              <a:t>it. When </a:t>
            </a:r>
            <a:r>
              <a:rPr dirty="0" sz="1450" spc="-5">
                <a:latin typeface="Times New Roman"/>
                <a:cs typeface="Times New Roman"/>
              </a:rPr>
              <a:t>you </a:t>
            </a:r>
            <a:r>
              <a:rPr dirty="0" sz="1450" spc="-10">
                <a:latin typeface="Times New Roman"/>
                <a:cs typeface="Times New Roman"/>
              </a:rPr>
              <a:t>know all the circumstances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able to excuse</a:t>
            </a:r>
            <a:r>
              <a:rPr dirty="0" sz="1450" spc="6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And sitting down beside her </a:t>
            </a:r>
            <a:r>
              <a:rPr dirty="0" sz="1450" spc="-5">
                <a:latin typeface="Times New Roman"/>
                <a:cs typeface="Times New Roman"/>
              </a:rPr>
              <a:t>on </a:t>
            </a:r>
            <a:r>
              <a:rPr dirty="0" sz="1450" spc="-10">
                <a:latin typeface="Times New Roman"/>
                <a:cs typeface="Times New Roman"/>
              </a:rPr>
              <a:t>the deck, </a:t>
            </a:r>
            <a:r>
              <a:rPr dirty="0" sz="1450" spc="-5">
                <a:latin typeface="Times New Roman"/>
                <a:cs typeface="Times New Roman"/>
              </a:rPr>
              <a:t>he </a:t>
            </a:r>
            <a:r>
              <a:rPr dirty="0" sz="1450" spc="-10">
                <a:latin typeface="Times New Roman"/>
                <a:cs typeface="Times New Roman"/>
              </a:rPr>
              <a:t>poured forth his miserable  </a:t>
            </a:r>
            <a:r>
              <a:rPr dirty="0" sz="1450" spc="-20">
                <a:latin typeface="Times New Roman"/>
                <a:cs typeface="Times New Roman"/>
              </a:rPr>
              <a:t>history.</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‘O, Mr Forsyth,’ she cried, when </a:t>
            </a:r>
            <a:r>
              <a:rPr dirty="0" sz="1450" spc="-5">
                <a:latin typeface="Times New Roman"/>
                <a:cs typeface="Times New Roman"/>
              </a:rPr>
              <a:t>he </a:t>
            </a:r>
            <a:r>
              <a:rPr dirty="0" sz="1450" spc="-10">
                <a:latin typeface="Times New Roman"/>
                <a:cs typeface="Times New Roman"/>
              </a:rPr>
              <a:t>had done, ‘I am—so—sorry! wish </a:t>
            </a:r>
            <a:r>
              <a:rPr dirty="0" sz="1450" spc="-5">
                <a:latin typeface="Times New Roman"/>
                <a:cs typeface="Times New Roman"/>
              </a:rPr>
              <a:t>I  </a:t>
            </a:r>
            <a:r>
              <a:rPr dirty="0" sz="1450" spc="-10">
                <a:latin typeface="Times New Roman"/>
                <a:cs typeface="Times New Roman"/>
              </a:rPr>
              <a:t>hadn’t laughed at you—only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really were so exceedingly </a:t>
            </a:r>
            <a:r>
              <a:rPr dirty="0" sz="1450" spc="-25">
                <a:latin typeface="Times New Roman"/>
                <a:cs typeface="Times New Roman"/>
              </a:rPr>
              <a:t>funny.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hadn’t, and </a:t>
            </a:r>
            <a:r>
              <a:rPr dirty="0" sz="1450" spc="-5">
                <a:latin typeface="Times New Roman"/>
                <a:cs typeface="Times New Roman"/>
              </a:rPr>
              <a:t>I </a:t>
            </a:r>
            <a:r>
              <a:rPr dirty="0" sz="1450" spc="-10">
                <a:latin typeface="Times New Roman"/>
                <a:cs typeface="Times New Roman"/>
              </a:rPr>
              <a:t>wouldn’t either if </a:t>
            </a:r>
            <a:r>
              <a:rPr dirty="0" sz="1450" spc="-5">
                <a:latin typeface="Times New Roman"/>
                <a:cs typeface="Times New Roman"/>
              </a:rPr>
              <a:t>I </a:t>
            </a:r>
            <a:r>
              <a:rPr dirty="0" sz="1450" spc="-10">
                <a:latin typeface="Times New Roman"/>
                <a:cs typeface="Times New Roman"/>
              </a:rPr>
              <a:t>had only known.’ And she gave  him her</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Gideon kept it in his own. </a:t>
            </a: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think the worse </a:t>
            </a:r>
            <a:r>
              <a:rPr dirty="0" sz="1450" spc="-5">
                <a:latin typeface="Times New Roman"/>
                <a:cs typeface="Times New Roman"/>
              </a:rPr>
              <a:t>of </a:t>
            </a:r>
            <a:r>
              <a:rPr dirty="0" sz="1450" spc="-10">
                <a:latin typeface="Times New Roman"/>
                <a:cs typeface="Times New Roman"/>
              </a:rPr>
              <a:t>me for this?’ </a:t>
            </a:r>
            <a:r>
              <a:rPr dirty="0" sz="1450" spc="-5">
                <a:latin typeface="Times New Roman"/>
                <a:cs typeface="Times New Roman"/>
              </a:rPr>
              <a:t>he  </a:t>
            </a:r>
            <a:r>
              <a:rPr dirty="0" sz="1450" spc="-10">
                <a:latin typeface="Times New Roman"/>
                <a:cs typeface="Times New Roman"/>
              </a:rPr>
              <a:t>asked </a:t>
            </a:r>
            <a:r>
              <a:rPr dirty="0" sz="1450" spc="-20">
                <a:latin typeface="Times New Roman"/>
                <a:cs typeface="Times New Roman"/>
              </a:rPr>
              <a:t>tenderly.</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‘Because </a:t>
            </a:r>
            <a:r>
              <a:rPr dirty="0" sz="1450" spc="-5">
                <a:latin typeface="Times New Roman"/>
                <a:cs typeface="Times New Roman"/>
              </a:rPr>
              <a:t>you </a:t>
            </a:r>
            <a:r>
              <a:rPr dirty="0" sz="1450" spc="-10">
                <a:latin typeface="Times New Roman"/>
                <a:cs typeface="Times New Roman"/>
              </a:rPr>
              <a:t>have been so silly and </a:t>
            </a:r>
            <a:r>
              <a:rPr dirty="0" sz="1450" spc="-5">
                <a:latin typeface="Times New Roman"/>
                <a:cs typeface="Times New Roman"/>
              </a:rPr>
              <a:t>got </a:t>
            </a:r>
            <a:r>
              <a:rPr dirty="0" sz="1450" spc="-10">
                <a:latin typeface="Times New Roman"/>
                <a:cs typeface="Times New Roman"/>
              </a:rPr>
              <a:t>into such dreadful trouble? </a:t>
            </a:r>
            <a:r>
              <a:rPr dirty="0" sz="1450" spc="-5">
                <a:latin typeface="Times New Roman"/>
                <a:cs typeface="Times New Roman"/>
              </a:rPr>
              <a:t>you  poor </a:t>
            </a:r>
            <a:r>
              <a:rPr dirty="0" sz="1450" spc="-30">
                <a:latin typeface="Times New Roman"/>
                <a:cs typeface="Times New Roman"/>
              </a:rPr>
              <a:t>boy, </a:t>
            </a:r>
            <a:r>
              <a:rPr dirty="0" sz="1450" spc="-10">
                <a:latin typeface="Times New Roman"/>
                <a:cs typeface="Times New Roman"/>
              </a:rPr>
              <a:t>no!’ cried Julia; and, in the warmth </a:t>
            </a:r>
            <a:r>
              <a:rPr dirty="0" sz="1450" spc="-5">
                <a:latin typeface="Times New Roman"/>
                <a:cs typeface="Times New Roman"/>
              </a:rPr>
              <a:t>of </a:t>
            </a:r>
            <a:r>
              <a:rPr dirty="0" sz="1450" spc="-10">
                <a:latin typeface="Times New Roman"/>
                <a:cs typeface="Times New Roman"/>
              </a:rPr>
              <a:t>the moment, reached him her  other hand; ‘you may count </a:t>
            </a:r>
            <a:r>
              <a:rPr dirty="0" sz="1450" spc="-5">
                <a:latin typeface="Times New Roman"/>
                <a:cs typeface="Times New Roman"/>
              </a:rPr>
              <a:t>on </a:t>
            </a:r>
            <a:r>
              <a:rPr dirty="0" sz="1450" spc="-10">
                <a:latin typeface="Times New Roman"/>
                <a:cs typeface="Times New Roman"/>
              </a:rPr>
              <a:t>me,’ she</a:t>
            </a:r>
            <a:r>
              <a:rPr dirty="0" sz="1450" spc="-75">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‘Really?’ said</a:t>
            </a:r>
            <a:r>
              <a:rPr dirty="0" sz="1450" spc="-11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‘Really and really!’ replied the</a:t>
            </a:r>
            <a:r>
              <a:rPr dirty="0" sz="1450" spc="-90">
                <a:latin typeface="Times New Roman"/>
                <a:cs typeface="Times New Roman"/>
              </a:rPr>
              <a:t> </a:t>
            </a:r>
            <a:r>
              <a:rPr dirty="0" sz="1450" spc="-10">
                <a:latin typeface="Times New Roman"/>
                <a:cs typeface="Times New Roman"/>
              </a:rPr>
              <a:t>girl.</a:t>
            </a:r>
            <a:endParaRPr sz="1450">
              <a:latin typeface="Times New Roman"/>
              <a:cs typeface="Times New Roman"/>
            </a:endParaRPr>
          </a:p>
          <a:p>
            <a:pPr marL="12700" marR="5080" indent="255904">
              <a:lnSpc>
                <a:spcPts val="1730"/>
              </a:lnSpc>
              <a:spcBef>
                <a:spcPts val="850"/>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then, and </a:t>
            </a:r>
            <a:r>
              <a:rPr dirty="0" sz="1450" spc="-5">
                <a:latin typeface="Times New Roman"/>
                <a:cs typeface="Times New Roman"/>
              </a:rPr>
              <a:t>I </a:t>
            </a:r>
            <a:r>
              <a:rPr dirty="0" sz="1450" spc="-10">
                <a:latin typeface="Times New Roman"/>
                <a:cs typeface="Times New Roman"/>
              </a:rPr>
              <a:t>will,’ cried the </a:t>
            </a:r>
            <a:r>
              <a:rPr dirty="0" sz="1450" spc="-5">
                <a:latin typeface="Times New Roman"/>
                <a:cs typeface="Times New Roman"/>
              </a:rPr>
              <a:t>young </a:t>
            </a:r>
            <a:r>
              <a:rPr dirty="0" sz="1450" spc="-10">
                <a:latin typeface="Times New Roman"/>
                <a:cs typeface="Times New Roman"/>
              </a:rPr>
              <a:t>man. ‘I admit the moment is </a:t>
            </a:r>
            <a:r>
              <a:rPr dirty="0" sz="1450" spc="-5">
                <a:latin typeface="Times New Roman"/>
                <a:cs typeface="Times New Roman"/>
              </a:rPr>
              <a:t>not  </a:t>
            </a:r>
            <a:r>
              <a:rPr dirty="0" sz="1450" spc="-10">
                <a:latin typeface="Times New Roman"/>
                <a:cs typeface="Times New Roman"/>
              </a:rPr>
              <a:t>well chosen;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friends—to speak</a:t>
            </a:r>
            <a:r>
              <a:rPr dirty="0" sz="1450" spc="15">
                <a:latin typeface="Times New Roman"/>
                <a:cs typeface="Times New Roman"/>
              </a:rPr>
              <a:t> </a:t>
            </a:r>
            <a:r>
              <a:rPr dirty="0" sz="1450" spc="-5">
                <a:latin typeface="Times New Roman"/>
                <a:cs typeface="Times New Roman"/>
              </a:rPr>
              <a:t>of.’</a:t>
            </a:r>
            <a:endParaRPr sz="1450">
              <a:latin typeface="Times New Roman"/>
              <a:cs typeface="Times New Roman"/>
            </a:endParaRPr>
          </a:p>
          <a:p>
            <a:pPr marL="12700" marR="10795" indent="255904">
              <a:lnSpc>
                <a:spcPts val="1730"/>
              </a:lnSpc>
              <a:spcBef>
                <a:spcPts val="715"/>
              </a:spcBef>
            </a:pPr>
            <a:r>
              <a:rPr dirty="0" sz="1450" spc="-10">
                <a:latin typeface="Times New Roman"/>
                <a:cs typeface="Times New Roman"/>
              </a:rPr>
              <a:t>‘No more have </a:t>
            </a:r>
            <a:r>
              <a:rPr dirty="0" sz="1450" spc="-5">
                <a:latin typeface="Times New Roman"/>
                <a:cs typeface="Times New Roman"/>
              </a:rPr>
              <a:t>I,’ </a:t>
            </a:r>
            <a:r>
              <a:rPr dirty="0" sz="1450" spc="-10">
                <a:latin typeface="Times New Roman"/>
                <a:cs typeface="Times New Roman"/>
              </a:rPr>
              <a:t>said Julia. ‘But don’t </a:t>
            </a:r>
            <a:r>
              <a:rPr dirty="0" sz="1450" spc="-5">
                <a:latin typeface="Times New Roman"/>
                <a:cs typeface="Times New Roman"/>
              </a:rPr>
              <a:t>you </a:t>
            </a:r>
            <a:r>
              <a:rPr dirty="0" sz="1450" spc="-10">
                <a:latin typeface="Times New Roman"/>
                <a:cs typeface="Times New Roman"/>
              </a:rPr>
              <a:t>think </a:t>
            </a:r>
            <a:r>
              <a:rPr dirty="0" sz="1450" spc="-30">
                <a:latin typeface="Times New Roman"/>
                <a:cs typeface="Times New Roman"/>
              </a:rPr>
              <a:t>it’s </a:t>
            </a:r>
            <a:r>
              <a:rPr dirty="0" sz="1450" spc="-10">
                <a:latin typeface="Times New Roman"/>
                <a:cs typeface="Times New Roman"/>
              </a:rPr>
              <a:t>perhaps time </a:t>
            </a:r>
            <a:r>
              <a:rPr dirty="0" sz="1450" spc="-5">
                <a:latin typeface="Times New Roman"/>
                <a:cs typeface="Times New Roman"/>
              </a:rPr>
              <a:t>you  </a:t>
            </a:r>
            <a:r>
              <a:rPr dirty="0" sz="1450" spc="-10">
                <a:latin typeface="Times New Roman"/>
                <a:cs typeface="Times New Roman"/>
              </a:rPr>
              <a:t>gave me back my</a:t>
            </a:r>
            <a:r>
              <a:rPr dirty="0" sz="1450" spc="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marL="12700" marR="8255" indent="255904">
              <a:lnSpc>
                <a:spcPts val="1730"/>
              </a:lnSpc>
              <a:spcBef>
                <a:spcPts val="790"/>
              </a:spcBef>
            </a:pPr>
            <a:r>
              <a:rPr dirty="0" sz="1450" spc="-10">
                <a:latin typeface="Times New Roman"/>
                <a:cs typeface="Times New Roman"/>
              </a:rPr>
              <a:t>‘La ci darem la mano,’ said the </a:t>
            </a:r>
            <a:r>
              <a:rPr dirty="0" sz="1450" spc="-15">
                <a:latin typeface="Times New Roman"/>
                <a:cs typeface="Times New Roman"/>
              </a:rPr>
              <a:t>barrister, </a:t>
            </a:r>
            <a:r>
              <a:rPr dirty="0" sz="1450" spc="-10">
                <a:latin typeface="Times New Roman"/>
                <a:cs typeface="Times New Roman"/>
              </a:rPr>
              <a:t>‘the merest moment more! </a:t>
            </a:r>
            <a:r>
              <a:rPr dirty="0" sz="1450" spc="-5">
                <a:latin typeface="Times New Roman"/>
                <a:cs typeface="Times New Roman"/>
              </a:rPr>
              <a:t>I </a:t>
            </a:r>
            <a:r>
              <a:rPr dirty="0" sz="1450" spc="-10">
                <a:latin typeface="Times New Roman"/>
                <a:cs typeface="Times New Roman"/>
              </a:rPr>
              <a:t>have  so few friends,’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‘I</a:t>
            </a:r>
            <a:r>
              <a:rPr dirty="0" sz="1450" spc="20">
                <a:latin typeface="Times New Roman"/>
                <a:cs typeface="Times New Roman"/>
              </a:rPr>
              <a:t> </a:t>
            </a:r>
            <a:r>
              <a:rPr dirty="0" sz="1450" spc="-5">
                <a:latin typeface="Times New Roman"/>
                <a:cs typeface="Times New Roman"/>
              </a:rPr>
              <a:t>thought</a:t>
            </a:r>
            <a:r>
              <a:rPr dirty="0" sz="1450" spc="2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considered</a:t>
            </a:r>
            <a:r>
              <a:rPr dirty="0" sz="1450" spc="20">
                <a:latin typeface="Times New Roman"/>
                <a:cs typeface="Times New Roman"/>
              </a:rPr>
              <a:t> </a:t>
            </a:r>
            <a:r>
              <a:rPr dirty="0" sz="1450" spc="-10">
                <a:latin typeface="Times New Roman"/>
                <a:cs typeface="Times New Roman"/>
              </a:rPr>
              <a:t>such</a:t>
            </a:r>
            <a:r>
              <a:rPr dirty="0" sz="1450" spc="25">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bad</a:t>
            </a:r>
            <a:r>
              <a:rPr dirty="0" sz="1450" spc="25">
                <a:latin typeface="Times New Roman"/>
                <a:cs typeface="Times New Roman"/>
              </a:rPr>
              <a:t> </a:t>
            </a:r>
            <a:r>
              <a:rPr dirty="0" sz="1450" spc="-10">
                <a:latin typeface="Times New Roman"/>
                <a:cs typeface="Times New Roman"/>
              </a:rPr>
              <a:t>account</a:t>
            </a:r>
            <a:r>
              <a:rPr dirty="0" sz="1450" spc="2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5">
                <a:latin typeface="Times New Roman"/>
                <a:cs typeface="Times New Roman"/>
              </a:rPr>
              <a:t>young</a:t>
            </a:r>
            <a:r>
              <a:rPr dirty="0" sz="1450" spc="20">
                <a:latin typeface="Times New Roman"/>
                <a:cs typeface="Times New Roman"/>
              </a:rPr>
              <a:t> </a:t>
            </a:r>
            <a:r>
              <a:rPr dirty="0" sz="1450" spc="-10">
                <a:latin typeface="Times New Roman"/>
                <a:cs typeface="Times New Roman"/>
              </a:rPr>
              <a:t>man</a:t>
            </a:r>
            <a:r>
              <a:rPr dirty="0" sz="1450" spc="25">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have</a:t>
            </a:r>
            <a:r>
              <a:rPr dirty="0" sz="1450" spc="25">
                <a:latin typeface="Times New Roman"/>
                <a:cs typeface="Times New Roman"/>
              </a:rPr>
              <a:t> </a:t>
            </a:r>
            <a:r>
              <a:rPr dirty="0" sz="1450" spc="-5">
                <a:latin typeface="Times New Roman"/>
                <a:cs typeface="Times New Roman"/>
              </a:rPr>
              <a:t>no</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636"/>
            <a:ext cx="5806440" cy="9290685"/>
          </a:xfrm>
          <a:prstGeom prst="rect">
            <a:avLst/>
          </a:prstGeom>
        </p:spPr>
        <p:txBody>
          <a:bodyPr wrap="square" lIns="0" tIns="107314" rIns="0" bIns="0" rtlCol="0" vert="horz">
            <a:spAutoFit/>
          </a:bodyPr>
          <a:lstStyle/>
          <a:p>
            <a:pPr algn="just" marL="12700">
              <a:lnSpc>
                <a:spcPct val="100000"/>
              </a:lnSpc>
              <a:spcBef>
                <a:spcPts val="844"/>
              </a:spcBef>
            </a:pPr>
            <a:r>
              <a:rPr dirty="0" sz="1450" spc="-10">
                <a:latin typeface="Times New Roman"/>
                <a:cs typeface="Times New Roman"/>
              </a:rPr>
              <a:t>friends,’ observed</a:t>
            </a:r>
            <a:r>
              <a:rPr dirty="0" sz="1450" spc="-11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9525" indent="255904">
              <a:lnSpc>
                <a:spcPts val="1730"/>
              </a:lnSpc>
              <a:spcBef>
                <a:spcPts val="810"/>
              </a:spcBef>
            </a:pPr>
            <a:r>
              <a:rPr dirty="0" sz="1450" spc="-10">
                <a:latin typeface="Times New Roman"/>
                <a:cs typeface="Times New Roman"/>
              </a:rPr>
              <a:t>‘O, </a:t>
            </a:r>
            <a:r>
              <a:rPr dirty="0" sz="1450" spc="-5">
                <a:latin typeface="Times New Roman"/>
                <a:cs typeface="Times New Roman"/>
              </a:rPr>
              <a:t>but I </a:t>
            </a:r>
            <a:r>
              <a:rPr dirty="0" sz="1450" spc="-10">
                <a:latin typeface="Times New Roman"/>
                <a:cs typeface="Times New Roman"/>
              </a:rPr>
              <a:t>have crowds </a:t>
            </a:r>
            <a:r>
              <a:rPr dirty="0" sz="1450" spc="-5">
                <a:latin typeface="Times New Roman"/>
                <a:cs typeface="Times New Roman"/>
              </a:rPr>
              <a:t>of </a:t>
            </a:r>
            <a:r>
              <a:rPr dirty="0" sz="1450" spc="-10">
                <a:latin typeface="Times New Roman"/>
                <a:cs typeface="Times New Roman"/>
              </a:rPr>
              <a:t>FRIENDS!’ cried Gideon. </a:t>
            </a:r>
            <a:r>
              <a:rPr dirty="0" sz="1450" spc="-20">
                <a:latin typeface="Times New Roman"/>
                <a:cs typeface="Times New Roman"/>
              </a:rPr>
              <a:t>‘That’s </a:t>
            </a:r>
            <a:r>
              <a:rPr dirty="0" sz="1450" spc="-5">
                <a:latin typeface="Times New Roman"/>
                <a:cs typeface="Times New Roman"/>
              </a:rPr>
              <a:t>not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I </a:t>
            </a:r>
            <a:r>
              <a:rPr dirty="0" sz="1450" spc="-10">
                <a:latin typeface="Times New Roman"/>
                <a:cs typeface="Times New Roman"/>
              </a:rPr>
              <a:t>feel the moment is ill chosen; </a:t>
            </a:r>
            <a:r>
              <a:rPr dirty="0" sz="1450" spc="-5">
                <a:latin typeface="Times New Roman"/>
                <a:cs typeface="Times New Roman"/>
              </a:rPr>
              <a:t>but </a:t>
            </a:r>
            <a:r>
              <a:rPr dirty="0" sz="1450" spc="-10">
                <a:latin typeface="Times New Roman"/>
                <a:cs typeface="Times New Roman"/>
              </a:rPr>
              <a:t>O, Julia, if </a:t>
            </a:r>
            <a:r>
              <a:rPr dirty="0" sz="1450" spc="-5">
                <a:latin typeface="Times New Roman"/>
                <a:cs typeface="Times New Roman"/>
              </a:rPr>
              <a:t>you </a:t>
            </a:r>
            <a:r>
              <a:rPr dirty="0" sz="1450" spc="-10">
                <a:latin typeface="Times New Roman"/>
                <a:cs typeface="Times New Roman"/>
              </a:rPr>
              <a:t>could only see  yourself!’</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‘Mr Forsyth—’</a:t>
            </a:r>
            <a:endParaRPr sz="1450">
              <a:latin typeface="Times New Roman"/>
              <a:cs typeface="Times New Roman"/>
            </a:endParaRPr>
          </a:p>
          <a:p>
            <a:pPr algn="just" marL="268605" marR="5080">
              <a:lnSpc>
                <a:spcPct val="144900"/>
              </a:lnSpc>
            </a:pPr>
            <a:r>
              <a:rPr dirty="0" sz="1450" spc="-15">
                <a:latin typeface="Times New Roman"/>
                <a:cs typeface="Times New Roman"/>
              </a:rPr>
              <a:t>‘Don’t </a:t>
            </a:r>
            <a:r>
              <a:rPr dirty="0" sz="1450" spc="-10">
                <a:latin typeface="Times New Roman"/>
                <a:cs typeface="Times New Roman"/>
              </a:rPr>
              <a:t>call me </a:t>
            </a:r>
            <a:r>
              <a:rPr dirty="0" sz="1450" spc="-5">
                <a:latin typeface="Times New Roman"/>
                <a:cs typeface="Times New Roman"/>
              </a:rPr>
              <a:t>by </a:t>
            </a:r>
            <a:r>
              <a:rPr dirty="0" sz="1450" spc="-10">
                <a:latin typeface="Times New Roman"/>
                <a:cs typeface="Times New Roman"/>
              </a:rPr>
              <a:t>that beastly name!’ cried the </a:t>
            </a:r>
            <a:r>
              <a:rPr dirty="0" sz="1450" spc="-5">
                <a:latin typeface="Times New Roman"/>
                <a:cs typeface="Times New Roman"/>
              </a:rPr>
              <a:t>youth. </a:t>
            </a:r>
            <a:r>
              <a:rPr dirty="0" sz="1450" spc="-10">
                <a:latin typeface="Times New Roman"/>
                <a:cs typeface="Times New Roman"/>
              </a:rPr>
              <a:t>‘Call me Gideon!’  ‘O,</a:t>
            </a:r>
            <a:r>
              <a:rPr dirty="0" sz="1450" spc="235">
                <a:latin typeface="Times New Roman"/>
                <a:cs typeface="Times New Roman"/>
              </a:rPr>
              <a:t> </a:t>
            </a:r>
            <a:r>
              <a:rPr dirty="0" sz="1450" spc="-10">
                <a:latin typeface="Times New Roman"/>
                <a:cs typeface="Times New Roman"/>
              </a:rPr>
              <a:t>never</a:t>
            </a:r>
            <a:r>
              <a:rPr dirty="0" sz="1450" spc="229">
                <a:latin typeface="Times New Roman"/>
                <a:cs typeface="Times New Roman"/>
              </a:rPr>
              <a:t> </a:t>
            </a:r>
            <a:r>
              <a:rPr dirty="0" sz="1450" spc="-10">
                <a:latin typeface="Times New Roman"/>
                <a:cs typeface="Times New Roman"/>
              </a:rPr>
              <a:t>that,’</a:t>
            </a:r>
            <a:r>
              <a:rPr dirty="0" sz="1450" spc="130">
                <a:latin typeface="Times New Roman"/>
                <a:cs typeface="Times New Roman"/>
              </a:rPr>
              <a:t> </a:t>
            </a:r>
            <a:r>
              <a:rPr dirty="0" sz="1450" spc="-10">
                <a:latin typeface="Times New Roman"/>
                <a:cs typeface="Times New Roman"/>
              </a:rPr>
              <a:t>from</a:t>
            </a:r>
            <a:r>
              <a:rPr dirty="0" sz="1450" spc="235">
                <a:latin typeface="Times New Roman"/>
                <a:cs typeface="Times New Roman"/>
              </a:rPr>
              <a:t> </a:t>
            </a:r>
            <a:r>
              <a:rPr dirty="0" sz="1450" spc="-10">
                <a:latin typeface="Times New Roman"/>
                <a:cs typeface="Times New Roman"/>
              </a:rPr>
              <a:t>Julia.</a:t>
            </a:r>
            <a:r>
              <a:rPr dirty="0" sz="1450" spc="235">
                <a:latin typeface="Times New Roman"/>
                <a:cs typeface="Times New Roman"/>
              </a:rPr>
              <a:t> </a:t>
            </a:r>
            <a:r>
              <a:rPr dirty="0" sz="1450" spc="-10">
                <a:latin typeface="Times New Roman"/>
                <a:cs typeface="Times New Roman"/>
              </a:rPr>
              <a:t>‘Besides,</a:t>
            </a:r>
            <a:r>
              <a:rPr dirty="0" sz="1450" spc="235">
                <a:latin typeface="Times New Roman"/>
                <a:cs typeface="Times New Roman"/>
              </a:rPr>
              <a:t> </a:t>
            </a:r>
            <a:r>
              <a:rPr dirty="0" sz="1450" spc="-10">
                <a:latin typeface="Times New Roman"/>
                <a:cs typeface="Times New Roman"/>
              </a:rPr>
              <a:t>we</a:t>
            </a:r>
            <a:r>
              <a:rPr dirty="0" sz="1450" spc="235">
                <a:latin typeface="Times New Roman"/>
                <a:cs typeface="Times New Roman"/>
              </a:rPr>
              <a:t> </a:t>
            </a:r>
            <a:r>
              <a:rPr dirty="0" sz="1450" spc="-10">
                <a:latin typeface="Times New Roman"/>
                <a:cs typeface="Times New Roman"/>
              </a:rPr>
              <a:t>have</a:t>
            </a:r>
            <a:r>
              <a:rPr dirty="0" sz="1450" spc="235">
                <a:latin typeface="Times New Roman"/>
                <a:cs typeface="Times New Roman"/>
              </a:rPr>
              <a:t> </a:t>
            </a:r>
            <a:r>
              <a:rPr dirty="0" sz="1450" spc="-10">
                <a:latin typeface="Times New Roman"/>
                <a:cs typeface="Times New Roman"/>
              </a:rPr>
              <a:t>known</a:t>
            </a:r>
            <a:r>
              <a:rPr dirty="0" sz="1450" spc="235">
                <a:latin typeface="Times New Roman"/>
                <a:cs typeface="Times New Roman"/>
              </a:rPr>
              <a:t> </a:t>
            </a:r>
            <a:r>
              <a:rPr dirty="0" sz="1450" spc="-10">
                <a:latin typeface="Times New Roman"/>
                <a:cs typeface="Times New Roman"/>
              </a:rPr>
              <a:t>each</a:t>
            </a:r>
            <a:r>
              <a:rPr dirty="0" sz="1450" spc="235">
                <a:latin typeface="Times New Roman"/>
                <a:cs typeface="Times New Roman"/>
              </a:rPr>
              <a:t> </a:t>
            </a:r>
            <a:r>
              <a:rPr dirty="0" sz="1450" spc="-10">
                <a:latin typeface="Times New Roman"/>
                <a:cs typeface="Times New Roman"/>
              </a:rPr>
              <a:t>other</a:t>
            </a:r>
            <a:r>
              <a:rPr dirty="0" sz="1450" spc="235">
                <a:latin typeface="Times New Roman"/>
                <a:cs typeface="Times New Roman"/>
              </a:rPr>
              <a:t> </a:t>
            </a:r>
            <a:r>
              <a:rPr dirty="0" sz="1450" spc="-10">
                <a:latin typeface="Times New Roman"/>
                <a:cs typeface="Times New Roman"/>
              </a:rPr>
              <a:t>such</a:t>
            </a:r>
            <a:r>
              <a:rPr dirty="0" sz="1450" spc="235">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a:lnSpc>
                <a:spcPts val="1730"/>
              </a:lnSpc>
            </a:pPr>
            <a:r>
              <a:rPr dirty="0" sz="1450" spc="-10">
                <a:latin typeface="Times New Roman"/>
                <a:cs typeface="Times New Roman"/>
              </a:rPr>
              <a:t>short time.’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‘Not at all!’ protested Gideon. </a:t>
            </a:r>
            <a:r>
              <a:rPr dirty="0" sz="1450" spc="-50">
                <a:latin typeface="Times New Roman"/>
                <a:cs typeface="Times New Roman"/>
              </a:rPr>
              <a:t>‘We </a:t>
            </a:r>
            <a:r>
              <a:rPr dirty="0" sz="1450" spc="-10">
                <a:latin typeface="Times New Roman"/>
                <a:cs typeface="Times New Roman"/>
              </a:rPr>
              <a:t>met at Bournemouth ever so long ago. </a:t>
            </a:r>
            <a:r>
              <a:rPr dirty="0" sz="1450" spc="-5">
                <a:latin typeface="Times New Roman"/>
                <a:cs typeface="Times New Roman"/>
              </a:rPr>
              <a:t>I  </a:t>
            </a:r>
            <a:r>
              <a:rPr dirty="0" sz="1450" spc="-10">
                <a:latin typeface="Times New Roman"/>
                <a:cs typeface="Times New Roman"/>
              </a:rPr>
              <a:t>never forgot </a:t>
            </a:r>
            <a:r>
              <a:rPr dirty="0" sz="1450" spc="-5">
                <a:latin typeface="Times New Roman"/>
                <a:cs typeface="Times New Roman"/>
              </a:rPr>
              <a:t>you </a:t>
            </a:r>
            <a:r>
              <a:rPr dirty="0" sz="1450" spc="-10">
                <a:latin typeface="Times New Roman"/>
                <a:cs typeface="Times New Roman"/>
              </a:rPr>
              <a:t>since. Say </a:t>
            </a:r>
            <a:r>
              <a:rPr dirty="0" sz="1450" spc="-5">
                <a:latin typeface="Times New Roman"/>
                <a:cs typeface="Times New Roman"/>
              </a:rPr>
              <a:t>you </a:t>
            </a:r>
            <a:r>
              <a:rPr dirty="0" sz="1450" spc="-10">
                <a:latin typeface="Times New Roman"/>
                <a:cs typeface="Times New Roman"/>
              </a:rPr>
              <a:t>never forgot me. Say </a:t>
            </a:r>
            <a:r>
              <a:rPr dirty="0" sz="1450" spc="-5">
                <a:latin typeface="Times New Roman"/>
                <a:cs typeface="Times New Roman"/>
              </a:rPr>
              <a:t>you </a:t>
            </a:r>
            <a:r>
              <a:rPr dirty="0" sz="1450" spc="-10">
                <a:latin typeface="Times New Roman"/>
                <a:cs typeface="Times New Roman"/>
              </a:rPr>
              <a:t>never forgot me,  and call me</a:t>
            </a:r>
            <a:r>
              <a:rPr dirty="0" sz="145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268605">
              <a:lnSpc>
                <a:spcPct val="100000"/>
              </a:lnSpc>
              <a:spcBef>
                <a:spcPts val="720"/>
              </a:spcBef>
            </a:pPr>
            <a:r>
              <a:rPr dirty="0" sz="1450" spc="-15">
                <a:latin typeface="Times New Roman"/>
                <a:cs typeface="Times New Roman"/>
              </a:rPr>
              <a:t>‘Isn’t </a:t>
            </a:r>
            <a:r>
              <a:rPr dirty="0" sz="1450" spc="-10">
                <a:latin typeface="Times New Roman"/>
                <a:cs typeface="Times New Roman"/>
              </a:rPr>
              <a:t>this rather—a want </a:t>
            </a:r>
            <a:r>
              <a:rPr dirty="0" sz="1450" spc="-5">
                <a:latin typeface="Times New Roman"/>
                <a:cs typeface="Times New Roman"/>
              </a:rPr>
              <a:t>of </a:t>
            </a:r>
            <a:r>
              <a:rPr dirty="0" sz="1450" spc="-10">
                <a:latin typeface="Times New Roman"/>
                <a:cs typeface="Times New Roman"/>
              </a:rPr>
              <a:t>reserve about Jimson?’ enquired the</a:t>
            </a:r>
            <a:r>
              <a:rPr dirty="0" sz="1450" spc="-20">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‘O,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am an ass,’ cried the </a:t>
            </a:r>
            <a:r>
              <a:rPr dirty="0" sz="1450" spc="-15">
                <a:latin typeface="Times New Roman"/>
                <a:cs typeface="Times New Roman"/>
              </a:rPr>
              <a:t>barrister,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don’t care </a:t>
            </a:r>
            <a:r>
              <a:rPr dirty="0" sz="1450" spc="-5">
                <a:latin typeface="Times New Roman"/>
                <a:cs typeface="Times New Roman"/>
              </a:rPr>
              <a:t>a </a:t>
            </a:r>
            <a:r>
              <a:rPr dirty="0" sz="1450" spc="-10">
                <a:latin typeface="Times New Roman"/>
                <a:cs typeface="Times New Roman"/>
              </a:rPr>
              <a:t>halfpenny! </a:t>
            </a:r>
            <a:r>
              <a:rPr dirty="0" sz="1450" spc="-5">
                <a:latin typeface="Times New Roman"/>
                <a:cs typeface="Times New Roman"/>
              </a:rPr>
              <a:t>I  </a:t>
            </a:r>
            <a:r>
              <a:rPr dirty="0" sz="1450" spc="-10">
                <a:latin typeface="Times New Roman"/>
                <a:cs typeface="Times New Roman"/>
              </a:rPr>
              <a:t>know I’m an ass, and </a:t>
            </a:r>
            <a:r>
              <a:rPr dirty="0" sz="1450" spc="-5">
                <a:latin typeface="Times New Roman"/>
                <a:cs typeface="Times New Roman"/>
              </a:rPr>
              <a:t>you </a:t>
            </a:r>
            <a:r>
              <a:rPr dirty="0" sz="1450" spc="-10">
                <a:latin typeface="Times New Roman"/>
                <a:cs typeface="Times New Roman"/>
              </a:rPr>
              <a:t>may laugh at me to </a:t>
            </a:r>
            <a:r>
              <a:rPr dirty="0" sz="1450" spc="-5">
                <a:latin typeface="Times New Roman"/>
                <a:cs typeface="Times New Roman"/>
              </a:rPr>
              <a:t>your </a:t>
            </a:r>
            <a:r>
              <a:rPr dirty="0" sz="1450" spc="-20">
                <a:latin typeface="Times New Roman"/>
                <a:cs typeface="Times New Roman"/>
              </a:rPr>
              <a:t>heart’s </a:t>
            </a:r>
            <a:r>
              <a:rPr dirty="0" sz="1450" spc="-10">
                <a:latin typeface="Times New Roman"/>
                <a:cs typeface="Times New Roman"/>
              </a:rPr>
              <a:t>delight.’ And as  </a:t>
            </a:r>
            <a:r>
              <a:rPr dirty="0" sz="1450" spc="-20">
                <a:latin typeface="Times New Roman"/>
                <a:cs typeface="Times New Roman"/>
              </a:rPr>
              <a:t>Julia’s </a:t>
            </a:r>
            <a:r>
              <a:rPr dirty="0" sz="1450" spc="-10">
                <a:latin typeface="Times New Roman"/>
                <a:cs typeface="Times New Roman"/>
              </a:rPr>
              <a:t>lips opened with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he </a:t>
            </a:r>
            <a:r>
              <a:rPr dirty="0" sz="1450" spc="-10">
                <a:latin typeface="Times New Roman"/>
                <a:cs typeface="Times New Roman"/>
              </a:rPr>
              <a:t>once more dropped into music. </a:t>
            </a:r>
            <a:r>
              <a:rPr dirty="0" sz="1450" spc="-20">
                <a:latin typeface="Times New Roman"/>
                <a:cs typeface="Times New Roman"/>
              </a:rPr>
              <a:t>‘There’s </a:t>
            </a:r>
            <a:r>
              <a:rPr dirty="0" sz="1450" spc="320">
                <a:latin typeface="Times New Roman"/>
                <a:cs typeface="Times New Roman"/>
              </a:rPr>
              <a:t> </a:t>
            </a:r>
            <a:r>
              <a:rPr dirty="0" sz="1450" spc="-10">
                <a:latin typeface="Times New Roman"/>
                <a:cs typeface="Times New Roman"/>
              </a:rPr>
              <a:t>the Land </a:t>
            </a:r>
            <a:r>
              <a:rPr dirty="0" sz="1450" spc="-5">
                <a:latin typeface="Times New Roman"/>
                <a:cs typeface="Times New Roman"/>
              </a:rPr>
              <a:t>of </a:t>
            </a:r>
            <a:r>
              <a:rPr dirty="0" sz="1450" spc="-10">
                <a:latin typeface="Times New Roman"/>
                <a:cs typeface="Times New Roman"/>
              </a:rPr>
              <a:t>Cherry Isle!’ </a:t>
            </a:r>
            <a:r>
              <a:rPr dirty="0" sz="1450" spc="-5">
                <a:latin typeface="Times New Roman"/>
                <a:cs typeface="Times New Roman"/>
              </a:rPr>
              <a:t>he </a:t>
            </a:r>
            <a:r>
              <a:rPr dirty="0" sz="1450" spc="-10">
                <a:latin typeface="Times New Roman"/>
                <a:cs typeface="Times New Roman"/>
              </a:rPr>
              <a:t>sang, courting her with his</a:t>
            </a:r>
            <a:r>
              <a:rPr dirty="0" sz="1450" spc="-5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268605">
              <a:lnSpc>
                <a:spcPct val="100000"/>
              </a:lnSpc>
              <a:spcBef>
                <a:spcPts val="650"/>
              </a:spcBef>
            </a:pPr>
            <a:r>
              <a:rPr dirty="0" sz="1450" spc="-25">
                <a:latin typeface="Times New Roman"/>
                <a:cs typeface="Times New Roman"/>
              </a:rPr>
              <a:t>‘It’s </a:t>
            </a:r>
            <a:r>
              <a:rPr dirty="0" sz="1450" spc="-10">
                <a:latin typeface="Times New Roman"/>
                <a:cs typeface="Times New Roman"/>
              </a:rPr>
              <a:t>like an opera,’ said Julia, rather</a:t>
            </a:r>
            <a:r>
              <a:rPr dirty="0" sz="1450" spc="-65">
                <a:latin typeface="Times New Roman"/>
                <a:cs typeface="Times New Roman"/>
              </a:rPr>
              <a:t> </a:t>
            </a:r>
            <a:r>
              <a:rPr dirty="0" sz="1450" spc="-20">
                <a:latin typeface="Times New Roman"/>
                <a:cs typeface="Times New Roman"/>
              </a:rPr>
              <a:t>faintly.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‘What should it be?’ said Gideon. ‘Am </a:t>
            </a:r>
            <a:r>
              <a:rPr dirty="0" sz="1450" spc="-5">
                <a:latin typeface="Times New Roman"/>
                <a:cs typeface="Times New Roman"/>
              </a:rPr>
              <a:t>I not </a:t>
            </a:r>
            <a:r>
              <a:rPr dirty="0" sz="1450" spc="-10">
                <a:latin typeface="Times New Roman"/>
                <a:cs typeface="Times New Roman"/>
              </a:rPr>
              <a:t>Jimson? It would </a:t>
            </a:r>
            <a:r>
              <a:rPr dirty="0" sz="1450" spc="-5">
                <a:latin typeface="Times New Roman"/>
                <a:cs typeface="Times New Roman"/>
              </a:rPr>
              <a:t>be </a:t>
            </a:r>
            <a:r>
              <a:rPr dirty="0" sz="1450" spc="-10">
                <a:latin typeface="Times New Roman"/>
                <a:cs typeface="Times New Roman"/>
              </a:rPr>
              <a:t>strange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serenade my love. O yes, </a:t>
            </a:r>
            <a:r>
              <a:rPr dirty="0" sz="1450" spc="-5">
                <a:latin typeface="Times New Roman"/>
                <a:cs typeface="Times New Roman"/>
              </a:rPr>
              <a:t>I </a:t>
            </a:r>
            <a:r>
              <a:rPr dirty="0" sz="1450" spc="-10">
                <a:latin typeface="Times New Roman"/>
                <a:cs typeface="Times New Roman"/>
              </a:rPr>
              <a:t>mean the word, my Julia; and </a:t>
            </a:r>
            <a:r>
              <a:rPr dirty="0" sz="1450" spc="-5">
                <a:latin typeface="Times New Roman"/>
                <a:cs typeface="Times New Roman"/>
              </a:rPr>
              <a:t>I </a:t>
            </a:r>
            <a:r>
              <a:rPr dirty="0" sz="1450" spc="-10">
                <a:latin typeface="Times New Roman"/>
                <a:cs typeface="Times New Roman"/>
              </a:rPr>
              <a:t>mean to  win </a:t>
            </a:r>
            <a:r>
              <a:rPr dirty="0" sz="1450" spc="-5">
                <a:latin typeface="Times New Roman"/>
                <a:cs typeface="Times New Roman"/>
              </a:rPr>
              <a:t>you. I </a:t>
            </a:r>
            <a:r>
              <a:rPr dirty="0" sz="1450" spc="-10">
                <a:latin typeface="Times New Roman"/>
                <a:cs typeface="Times New Roman"/>
              </a:rPr>
              <a:t>am in dreadful trouble,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 </a:t>
            </a:r>
            <a:r>
              <a:rPr dirty="0" sz="1450" spc="-10">
                <a:latin typeface="Times New Roman"/>
                <a:cs typeface="Times New Roman"/>
              </a:rPr>
              <a:t>penny </a:t>
            </a:r>
            <a:r>
              <a:rPr dirty="0" sz="1450" spc="-5">
                <a:latin typeface="Times New Roman"/>
                <a:cs typeface="Times New Roman"/>
              </a:rPr>
              <a:t>of </a:t>
            </a:r>
            <a:r>
              <a:rPr dirty="0" sz="1450" spc="-10">
                <a:latin typeface="Times New Roman"/>
                <a:cs typeface="Times New Roman"/>
              </a:rPr>
              <a:t>my own, and </a:t>
            </a:r>
            <a:r>
              <a:rPr dirty="0" sz="1450" spc="-5">
                <a:latin typeface="Times New Roman"/>
                <a:cs typeface="Times New Roman"/>
              </a:rPr>
              <a:t>I  </a:t>
            </a:r>
            <a:r>
              <a:rPr dirty="0" sz="1450" spc="-10">
                <a:latin typeface="Times New Roman"/>
                <a:cs typeface="Times New Roman"/>
              </a:rPr>
              <a:t>have cut the silliest figure; and yet </a:t>
            </a:r>
            <a:r>
              <a:rPr dirty="0" sz="1450" spc="-5">
                <a:latin typeface="Times New Roman"/>
                <a:cs typeface="Times New Roman"/>
              </a:rPr>
              <a:t>I </a:t>
            </a:r>
            <a:r>
              <a:rPr dirty="0" sz="1450" spc="-10">
                <a:latin typeface="Times New Roman"/>
                <a:cs typeface="Times New Roman"/>
              </a:rPr>
              <a:t>mean to win </a:t>
            </a:r>
            <a:r>
              <a:rPr dirty="0" sz="1450" spc="-5">
                <a:latin typeface="Times New Roman"/>
                <a:cs typeface="Times New Roman"/>
              </a:rPr>
              <a:t>you, </a:t>
            </a:r>
            <a:r>
              <a:rPr dirty="0" sz="1450" spc="-10">
                <a:latin typeface="Times New Roman"/>
                <a:cs typeface="Times New Roman"/>
              </a:rPr>
              <a:t>Julia. Look at me, if </a:t>
            </a:r>
            <a:r>
              <a:rPr dirty="0" sz="1450" spc="-5">
                <a:latin typeface="Times New Roman"/>
                <a:cs typeface="Times New Roman"/>
              </a:rPr>
              <a:t>you  </a:t>
            </a:r>
            <a:r>
              <a:rPr dirty="0" sz="1450" spc="-10">
                <a:latin typeface="Times New Roman"/>
                <a:cs typeface="Times New Roman"/>
              </a:rPr>
              <a:t>can, and tell me</a:t>
            </a:r>
            <a:r>
              <a:rPr dirty="0" sz="1450" spc="5">
                <a:latin typeface="Times New Roman"/>
                <a:cs typeface="Times New Roman"/>
              </a:rPr>
              <a:t> </a:t>
            </a:r>
            <a:r>
              <a:rPr dirty="0" sz="1450" spc="-10">
                <a:latin typeface="Times New Roman"/>
                <a:cs typeface="Times New Roman"/>
              </a:rPr>
              <a:t>no!’</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She looked at him; and whatever her eyes may have told him, it is to </a:t>
            </a:r>
            <a:r>
              <a:rPr dirty="0" sz="1450" spc="-5">
                <a:latin typeface="Times New Roman"/>
                <a:cs typeface="Times New Roman"/>
              </a:rPr>
              <a:t>be  </a:t>
            </a:r>
            <a:r>
              <a:rPr dirty="0" sz="1450" spc="-10">
                <a:latin typeface="Times New Roman"/>
                <a:cs typeface="Times New Roman"/>
              </a:rPr>
              <a:t>supposed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pleasure in the message, for </a:t>
            </a:r>
            <a:r>
              <a:rPr dirty="0" sz="1450" spc="-5">
                <a:latin typeface="Times New Roman"/>
                <a:cs typeface="Times New Roman"/>
              </a:rPr>
              <a:t>he </a:t>
            </a:r>
            <a:r>
              <a:rPr dirty="0" sz="1450" spc="-10">
                <a:latin typeface="Times New Roman"/>
                <a:cs typeface="Times New Roman"/>
              </a:rPr>
              <a:t>read it </a:t>
            </a:r>
            <a:r>
              <a:rPr dirty="0" sz="1450" spc="-5">
                <a:latin typeface="Times New Roman"/>
                <a:cs typeface="Times New Roman"/>
              </a:rPr>
              <a:t>a </a:t>
            </a:r>
            <a:r>
              <a:rPr dirty="0" sz="1450" spc="-10">
                <a:latin typeface="Times New Roman"/>
                <a:cs typeface="Times New Roman"/>
              </a:rPr>
              <a:t>long</a:t>
            </a:r>
            <a:r>
              <a:rPr dirty="0" sz="1450" spc="80">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‘And Uncle Ned will give </a:t>
            </a:r>
            <a:r>
              <a:rPr dirty="0" sz="1450" spc="-5">
                <a:latin typeface="Times New Roman"/>
                <a:cs typeface="Times New Roman"/>
              </a:rPr>
              <a:t>us </a:t>
            </a:r>
            <a:r>
              <a:rPr dirty="0" sz="1450" spc="-10">
                <a:latin typeface="Times New Roman"/>
                <a:cs typeface="Times New Roman"/>
              </a:rPr>
              <a:t>some money to </a:t>
            </a:r>
            <a:r>
              <a:rPr dirty="0" sz="1450" spc="-5">
                <a:latin typeface="Times New Roman"/>
                <a:cs typeface="Times New Roman"/>
              </a:rPr>
              <a:t>go on upon </a:t>
            </a:r>
            <a:r>
              <a:rPr dirty="0" sz="1450" spc="-10">
                <a:latin typeface="Times New Roman"/>
                <a:cs typeface="Times New Roman"/>
              </a:rPr>
              <a:t>in the  meanwhile,’ </a:t>
            </a:r>
            <a:r>
              <a:rPr dirty="0" sz="1450" spc="-5">
                <a:latin typeface="Times New Roman"/>
                <a:cs typeface="Times New Roman"/>
              </a:rPr>
              <a:t>he </a:t>
            </a:r>
            <a:r>
              <a:rPr dirty="0" sz="1450" spc="-10">
                <a:latin typeface="Times New Roman"/>
                <a:cs typeface="Times New Roman"/>
              </a:rPr>
              <a:t>said at</a:t>
            </a:r>
            <a:r>
              <a:rPr dirty="0" sz="1450" spc="-105">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call that cool!’ said </a:t>
            </a:r>
            <a:r>
              <a:rPr dirty="0" sz="1450" spc="-5">
                <a:latin typeface="Times New Roman"/>
                <a:cs typeface="Times New Roman"/>
              </a:rPr>
              <a:t>a </a:t>
            </a:r>
            <a:r>
              <a:rPr dirty="0" sz="1450" spc="-10">
                <a:latin typeface="Times New Roman"/>
                <a:cs typeface="Times New Roman"/>
              </a:rPr>
              <a:t>cheerful voice at his</a:t>
            </a:r>
            <a:r>
              <a:rPr dirty="0" sz="1450" spc="-35">
                <a:latin typeface="Times New Roman"/>
                <a:cs typeface="Times New Roman"/>
              </a:rPr>
              <a:t> </a:t>
            </a:r>
            <a:r>
              <a:rPr dirty="0" sz="1450" spc="-25">
                <a:latin typeface="Times New Roman"/>
                <a:cs typeface="Times New Roman"/>
              </a:rPr>
              <a:t>elbow.</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Gideon and Julia sprang apart with wonderful alacrity; the latter annoyed  to observe that although they had never moved since they sat down, they were  now quite close together; both presenting faces </a:t>
            </a:r>
            <a:r>
              <a:rPr dirty="0" sz="1450" spc="-5">
                <a:latin typeface="Times New Roman"/>
                <a:cs typeface="Times New Roman"/>
              </a:rPr>
              <a:t>of a </a:t>
            </a:r>
            <a:r>
              <a:rPr dirty="0" sz="1450" spc="-10">
                <a:latin typeface="Times New Roman"/>
                <a:cs typeface="Times New Roman"/>
              </a:rPr>
              <a:t>very heightened colour to  the eyes </a:t>
            </a:r>
            <a:r>
              <a:rPr dirty="0" sz="1450" spc="-5">
                <a:latin typeface="Times New Roman"/>
                <a:cs typeface="Times New Roman"/>
              </a:rPr>
              <a:t>of </a:t>
            </a:r>
            <a:r>
              <a:rPr dirty="0" sz="1450" spc="-10">
                <a:latin typeface="Times New Roman"/>
                <a:cs typeface="Times New Roman"/>
              </a:rPr>
              <a:t>Mr Edward Hugh Bloomfield. That gentleman, coming </a:t>
            </a:r>
            <a:r>
              <a:rPr dirty="0" sz="1450" spc="-5">
                <a:latin typeface="Times New Roman"/>
                <a:cs typeface="Times New Roman"/>
              </a:rPr>
              <a:t>up </a:t>
            </a:r>
            <a:r>
              <a:rPr dirty="0" sz="1450" spc="-10">
                <a:latin typeface="Times New Roman"/>
                <a:cs typeface="Times New Roman"/>
              </a:rPr>
              <a:t>the river  in his boat, had captured the truant canoe, and divining what had happened,  had </a:t>
            </a:r>
            <a:r>
              <a:rPr dirty="0" sz="1450" spc="-5">
                <a:latin typeface="Times New Roman"/>
                <a:cs typeface="Times New Roman"/>
              </a:rPr>
              <a:t>thought </a:t>
            </a:r>
            <a:r>
              <a:rPr dirty="0" sz="1450" spc="-10">
                <a:latin typeface="Times New Roman"/>
                <a:cs typeface="Times New Roman"/>
              </a:rPr>
              <a:t>to steal </a:t>
            </a:r>
            <a:r>
              <a:rPr dirty="0" sz="1450" spc="-5">
                <a:latin typeface="Times New Roman"/>
                <a:cs typeface="Times New Roman"/>
              </a:rPr>
              <a:t>a </a:t>
            </a:r>
            <a:r>
              <a:rPr dirty="0" sz="1450" spc="-10">
                <a:latin typeface="Times New Roman"/>
                <a:cs typeface="Times New Roman"/>
              </a:rPr>
              <a:t>march </a:t>
            </a:r>
            <a:r>
              <a:rPr dirty="0" sz="1450" spc="-5">
                <a:latin typeface="Times New Roman"/>
                <a:cs typeface="Times New Roman"/>
              </a:rPr>
              <a:t>upon </a:t>
            </a:r>
            <a:r>
              <a:rPr dirty="0" sz="1450" spc="-10">
                <a:latin typeface="Times New Roman"/>
                <a:cs typeface="Times New Roman"/>
              </a:rPr>
              <a:t>Miss Hazeltine at her sketch. He had  unexpectedly </a:t>
            </a:r>
            <a:r>
              <a:rPr dirty="0" sz="1450" spc="-5">
                <a:latin typeface="Times New Roman"/>
                <a:cs typeface="Times New Roman"/>
              </a:rPr>
              <a:t>brought </a:t>
            </a:r>
            <a:r>
              <a:rPr dirty="0" sz="1450" spc="-10">
                <a:latin typeface="Times New Roman"/>
                <a:cs typeface="Times New Roman"/>
              </a:rPr>
              <a:t>down two birds with </a:t>
            </a:r>
            <a:r>
              <a:rPr dirty="0" sz="1450" spc="-5">
                <a:latin typeface="Times New Roman"/>
                <a:cs typeface="Times New Roman"/>
              </a:rPr>
              <a:t>one </a:t>
            </a:r>
            <a:r>
              <a:rPr dirty="0" sz="1450" spc="-10">
                <a:latin typeface="Times New Roman"/>
                <a:cs typeface="Times New Roman"/>
              </a:rPr>
              <a:t>stone; and as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the pair </a:t>
            </a:r>
            <a:r>
              <a:rPr dirty="0" sz="1450" spc="-5">
                <a:latin typeface="Times New Roman"/>
                <a:cs typeface="Times New Roman"/>
              </a:rPr>
              <a:t>of </a:t>
            </a:r>
            <a:r>
              <a:rPr dirty="0" sz="1450" spc="-10">
                <a:latin typeface="Times New Roman"/>
                <a:cs typeface="Times New Roman"/>
              </a:rPr>
              <a:t>flushed and breathless culprits, the pleasant human instinct </a:t>
            </a:r>
            <a:r>
              <a:rPr dirty="0" sz="1450" spc="-5">
                <a:latin typeface="Times New Roman"/>
                <a:cs typeface="Times New Roman"/>
              </a:rPr>
              <a:t>of </a:t>
            </a:r>
            <a:r>
              <a:rPr dirty="0" sz="1450" spc="-10">
                <a:latin typeface="Times New Roman"/>
                <a:cs typeface="Times New Roman"/>
              </a:rPr>
              <a:t>the  matchmaker softened his</a:t>
            </a:r>
            <a:r>
              <a:rPr dirty="0" sz="1450">
                <a:latin typeface="Times New Roman"/>
                <a:cs typeface="Times New Roman"/>
              </a:rPr>
              <a:t> </a:t>
            </a:r>
            <a:r>
              <a:rPr dirty="0" sz="1450" spc="-10">
                <a:latin typeface="Times New Roman"/>
                <a:cs typeface="Times New Roman"/>
              </a:rPr>
              <a:t>heart.</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call that cool,’ </a:t>
            </a:r>
            <a:r>
              <a:rPr dirty="0" sz="1450" spc="-5">
                <a:latin typeface="Times New Roman"/>
                <a:cs typeface="Times New Roman"/>
              </a:rPr>
              <a:t>he </a:t>
            </a:r>
            <a:r>
              <a:rPr dirty="0" sz="1450" spc="-10">
                <a:latin typeface="Times New Roman"/>
                <a:cs typeface="Times New Roman"/>
              </a:rPr>
              <a:t>repeated; ‘you seem to count very securely </a:t>
            </a:r>
            <a:r>
              <a:rPr dirty="0" sz="1450" spc="-5">
                <a:latin typeface="Times New Roman"/>
                <a:cs typeface="Times New Roman"/>
              </a:rPr>
              <a:t>upon  </a:t>
            </a:r>
            <a:r>
              <a:rPr dirty="0" sz="1450" spc="-10">
                <a:latin typeface="Times New Roman"/>
                <a:cs typeface="Times New Roman"/>
              </a:rPr>
              <a:t>Uncle Ned. But look here, Gid, </a:t>
            </a:r>
            <a:r>
              <a:rPr dirty="0" sz="1450" spc="-5">
                <a:latin typeface="Times New Roman"/>
                <a:cs typeface="Times New Roman"/>
              </a:rPr>
              <a:t>I thought I </a:t>
            </a:r>
            <a:r>
              <a:rPr dirty="0" sz="1450" spc="-10">
                <a:latin typeface="Times New Roman"/>
                <a:cs typeface="Times New Roman"/>
              </a:rPr>
              <a:t>had told </a:t>
            </a:r>
            <a:r>
              <a:rPr dirty="0" sz="1450" spc="-5">
                <a:latin typeface="Times New Roman"/>
                <a:cs typeface="Times New Roman"/>
              </a:rPr>
              <a:t>you </a:t>
            </a:r>
            <a:r>
              <a:rPr dirty="0" sz="1450" spc="-10">
                <a:latin typeface="Times New Roman"/>
                <a:cs typeface="Times New Roman"/>
              </a:rPr>
              <a:t>to keep</a:t>
            </a:r>
            <a:r>
              <a:rPr dirty="0" sz="1450" spc="65">
                <a:latin typeface="Times New Roman"/>
                <a:cs typeface="Times New Roman"/>
              </a:rPr>
              <a:t> </a:t>
            </a:r>
            <a:r>
              <a:rPr dirty="0" sz="1450" spc="-10">
                <a:latin typeface="Times New Roman"/>
                <a:cs typeface="Times New Roman"/>
              </a:rPr>
              <a:t>away?’</a:t>
            </a:r>
            <a:endParaRPr sz="1450">
              <a:latin typeface="Times New Roman"/>
              <a:cs typeface="Times New Roman"/>
            </a:endParaRPr>
          </a:p>
          <a:p>
            <a:pPr algn="just" marL="12700" marR="10160" indent="255904">
              <a:lnSpc>
                <a:spcPts val="1730"/>
              </a:lnSpc>
              <a:spcBef>
                <a:spcPts val="790"/>
              </a:spcBef>
            </a:pPr>
            <a:r>
              <a:rPr dirty="0" sz="1450" spc="-45">
                <a:latin typeface="Times New Roman"/>
                <a:cs typeface="Times New Roman"/>
              </a:rPr>
              <a:t>‘To </a:t>
            </a:r>
            <a:r>
              <a:rPr dirty="0" sz="1450" spc="-10">
                <a:latin typeface="Times New Roman"/>
                <a:cs typeface="Times New Roman"/>
              </a:rPr>
              <a:t>keep away from Maidenhead,’ replied Gid. ‘But how should </a:t>
            </a:r>
            <a:r>
              <a:rPr dirty="0" sz="1450" spc="-5">
                <a:latin typeface="Times New Roman"/>
                <a:cs typeface="Times New Roman"/>
              </a:rPr>
              <a:t>I </a:t>
            </a:r>
            <a:r>
              <a:rPr dirty="0" sz="1450" spc="-10">
                <a:latin typeface="Times New Roman"/>
                <a:cs typeface="Times New Roman"/>
              </a:rPr>
              <a:t>expect to  find </a:t>
            </a:r>
            <a:r>
              <a:rPr dirty="0" sz="1450" spc="-5">
                <a:latin typeface="Times New Roman"/>
                <a:cs typeface="Times New Roman"/>
              </a:rPr>
              <a:t>you </a:t>
            </a:r>
            <a:r>
              <a:rPr dirty="0" sz="1450" spc="-10">
                <a:latin typeface="Times New Roman"/>
                <a:cs typeface="Times New Roman"/>
              </a:rPr>
              <a:t>here?’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‘There is something in that,’ Mr Bloomfield admitted. </a:t>
            </a:r>
            <a:r>
              <a:rPr dirty="0" sz="1450" spc="-45">
                <a:latin typeface="Times New Roman"/>
                <a:cs typeface="Times New Roman"/>
              </a:rPr>
              <a:t>‘You </a:t>
            </a:r>
            <a:r>
              <a:rPr dirty="0" sz="1450" spc="-10">
                <a:latin typeface="Times New Roman"/>
                <a:cs typeface="Times New Roman"/>
              </a:rPr>
              <a:t>see </a:t>
            </a:r>
            <a:r>
              <a:rPr dirty="0" sz="1450" spc="-5">
                <a:latin typeface="Times New Roman"/>
                <a:cs typeface="Times New Roman"/>
              </a:rPr>
              <a:t>I thought </a:t>
            </a:r>
            <a:r>
              <a:rPr dirty="0" sz="1450" spc="-10">
                <a:latin typeface="Times New Roman"/>
                <a:cs typeface="Times New Roman"/>
              </a:rPr>
              <a:t>it  better that even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ignorant </a:t>
            </a:r>
            <a:r>
              <a:rPr dirty="0" sz="1450" spc="-5">
                <a:latin typeface="Times New Roman"/>
                <a:cs typeface="Times New Roman"/>
              </a:rPr>
              <a:t>of </a:t>
            </a:r>
            <a:r>
              <a:rPr dirty="0" sz="1450" spc="-10">
                <a:latin typeface="Times New Roman"/>
                <a:cs typeface="Times New Roman"/>
              </a:rPr>
              <a:t>my address; those rascals, the  Finsburys, would have wormed it </a:t>
            </a:r>
            <a:r>
              <a:rPr dirty="0" sz="1450" spc="-5">
                <a:latin typeface="Times New Roman"/>
                <a:cs typeface="Times New Roman"/>
              </a:rPr>
              <a:t>out of you. </a:t>
            </a:r>
            <a:r>
              <a:rPr dirty="0" sz="1450" spc="-10">
                <a:latin typeface="Times New Roman"/>
                <a:cs typeface="Times New Roman"/>
              </a:rPr>
              <a:t>And just to </a:t>
            </a:r>
            <a:r>
              <a:rPr dirty="0" sz="1450" spc="-5">
                <a:latin typeface="Times New Roman"/>
                <a:cs typeface="Times New Roman"/>
              </a:rPr>
              <a:t>put </a:t>
            </a:r>
            <a:r>
              <a:rPr dirty="0" sz="1450" spc="-10">
                <a:latin typeface="Times New Roman"/>
                <a:cs typeface="Times New Roman"/>
              </a:rPr>
              <a:t>them </a:t>
            </a:r>
            <a:r>
              <a:rPr dirty="0" sz="1450" spc="-15">
                <a:latin typeface="Times New Roman"/>
                <a:cs typeface="Times New Roman"/>
              </a:rPr>
              <a:t>off </a:t>
            </a:r>
            <a:r>
              <a:rPr dirty="0" sz="1450" spc="-10">
                <a:latin typeface="Times New Roman"/>
                <a:cs typeface="Times New Roman"/>
              </a:rPr>
              <a:t>the  scent </a:t>
            </a:r>
            <a:r>
              <a:rPr dirty="0" sz="1450" spc="-5">
                <a:latin typeface="Times New Roman"/>
                <a:cs typeface="Times New Roman"/>
              </a:rPr>
              <a:t>I </a:t>
            </a:r>
            <a:r>
              <a:rPr dirty="0" sz="1450" spc="-10">
                <a:latin typeface="Times New Roman"/>
                <a:cs typeface="Times New Roman"/>
              </a:rPr>
              <a:t>hoisted these abominable colours. But that is </a:t>
            </a:r>
            <a:r>
              <a:rPr dirty="0" sz="1450" spc="-5">
                <a:latin typeface="Times New Roman"/>
                <a:cs typeface="Times New Roman"/>
              </a:rPr>
              <a:t>not </a:t>
            </a:r>
            <a:r>
              <a:rPr dirty="0" sz="1450" spc="-10">
                <a:latin typeface="Times New Roman"/>
                <a:cs typeface="Times New Roman"/>
              </a:rPr>
              <a:t>all, Gid; </a:t>
            </a:r>
            <a:r>
              <a:rPr dirty="0" sz="1450" spc="-5">
                <a:latin typeface="Times New Roman"/>
                <a:cs typeface="Times New Roman"/>
              </a:rPr>
              <a:t>you </a:t>
            </a:r>
            <a:r>
              <a:rPr dirty="0" sz="1450" spc="-10">
                <a:latin typeface="Times New Roman"/>
                <a:cs typeface="Times New Roman"/>
              </a:rPr>
              <a:t>promised  me to work, and here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you </a:t>
            </a:r>
            <a:r>
              <a:rPr dirty="0" sz="1450" spc="-10">
                <a:latin typeface="Times New Roman"/>
                <a:cs typeface="Times New Roman"/>
              </a:rPr>
              <a:t>playing the </a:t>
            </a:r>
            <a:r>
              <a:rPr dirty="0" sz="1450" spc="-5">
                <a:latin typeface="Times New Roman"/>
                <a:cs typeface="Times New Roman"/>
              </a:rPr>
              <a:t>fool </a:t>
            </a:r>
            <a:r>
              <a:rPr dirty="0" sz="1450" spc="-10">
                <a:latin typeface="Times New Roman"/>
                <a:cs typeface="Times New Roman"/>
              </a:rPr>
              <a:t>at</a:t>
            </a:r>
            <a:r>
              <a:rPr dirty="0" sz="1450" spc="50">
                <a:latin typeface="Times New Roman"/>
                <a:cs typeface="Times New Roman"/>
              </a:rPr>
              <a:t> </a:t>
            </a:r>
            <a:r>
              <a:rPr dirty="0" sz="1450" spc="-10">
                <a:latin typeface="Times New Roman"/>
                <a:cs typeface="Times New Roman"/>
              </a:rPr>
              <a:t>Padwick.’</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‘Please, Mr Bloomfield,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hard </a:t>
            </a:r>
            <a:r>
              <a:rPr dirty="0" sz="1450" spc="-5">
                <a:latin typeface="Times New Roman"/>
                <a:cs typeface="Times New Roman"/>
              </a:rPr>
              <a:t>on </a:t>
            </a:r>
            <a:r>
              <a:rPr dirty="0" sz="1450" spc="-10">
                <a:latin typeface="Times New Roman"/>
                <a:cs typeface="Times New Roman"/>
              </a:rPr>
              <a:t>Mr Forsyth,’ said Julia.  ‘Poor </a:t>
            </a:r>
            <a:r>
              <a:rPr dirty="0" sz="1450" spc="-30">
                <a:latin typeface="Times New Roman"/>
                <a:cs typeface="Times New Roman"/>
              </a:rPr>
              <a:t>boy, </a:t>
            </a:r>
            <a:r>
              <a:rPr dirty="0" sz="1450" spc="-5">
                <a:latin typeface="Times New Roman"/>
                <a:cs typeface="Times New Roman"/>
              </a:rPr>
              <a:t>he </a:t>
            </a:r>
            <a:r>
              <a:rPr dirty="0" sz="1450" spc="-10">
                <a:latin typeface="Times New Roman"/>
                <a:cs typeface="Times New Roman"/>
              </a:rPr>
              <a:t>is in dreadful</a:t>
            </a:r>
            <a:r>
              <a:rPr dirty="0" sz="1450" spc="35">
                <a:latin typeface="Times New Roman"/>
                <a:cs typeface="Times New Roman"/>
              </a:rPr>
              <a:t> </a:t>
            </a:r>
            <a:r>
              <a:rPr dirty="0" sz="1450" spc="-10">
                <a:latin typeface="Times New Roman"/>
                <a:cs typeface="Times New Roman"/>
              </a:rPr>
              <a:t>straits.’</a:t>
            </a:r>
            <a:endParaRPr sz="1450">
              <a:latin typeface="Times New Roman"/>
              <a:cs typeface="Times New Roman"/>
            </a:endParaRPr>
          </a:p>
          <a:p>
            <a:pPr algn="just" marL="12700" marR="8255" indent="255904">
              <a:lnSpc>
                <a:spcPts val="1730"/>
              </a:lnSpc>
              <a:spcBef>
                <a:spcPts val="790"/>
              </a:spcBef>
            </a:pPr>
            <a:r>
              <a:rPr dirty="0" sz="1450" spc="-20">
                <a:latin typeface="Times New Roman"/>
                <a:cs typeface="Times New Roman"/>
              </a:rPr>
              <a:t>‘What’s </a:t>
            </a:r>
            <a:r>
              <a:rPr dirty="0" sz="1450" spc="-10">
                <a:latin typeface="Times New Roman"/>
                <a:cs typeface="Times New Roman"/>
              </a:rPr>
              <a:t>this, Gid?’ enquired the uncle. ‘Have </a:t>
            </a:r>
            <a:r>
              <a:rPr dirty="0" sz="1450" spc="-5">
                <a:latin typeface="Times New Roman"/>
                <a:cs typeface="Times New Roman"/>
              </a:rPr>
              <a:t>you </a:t>
            </a:r>
            <a:r>
              <a:rPr dirty="0" sz="1450" spc="-10">
                <a:latin typeface="Times New Roman"/>
                <a:cs typeface="Times New Roman"/>
              </a:rPr>
              <a:t>been fighting? </a:t>
            </a:r>
            <a:r>
              <a:rPr dirty="0" sz="1450" spc="-5">
                <a:latin typeface="Times New Roman"/>
                <a:cs typeface="Times New Roman"/>
              </a:rPr>
              <a:t>or </a:t>
            </a:r>
            <a:r>
              <a:rPr dirty="0" sz="1450" spc="-10">
                <a:latin typeface="Times New Roman"/>
                <a:cs typeface="Times New Roman"/>
              </a:rPr>
              <a:t>is it </a:t>
            </a:r>
            <a:r>
              <a:rPr dirty="0" sz="1450" spc="-5">
                <a:latin typeface="Times New Roman"/>
                <a:cs typeface="Times New Roman"/>
              </a:rPr>
              <a:t>a  </a:t>
            </a:r>
            <a:r>
              <a:rPr dirty="0" sz="1450" spc="-10">
                <a:latin typeface="Times New Roman"/>
                <a:cs typeface="Times New Roman"/>
              </a:rPr>
              <a:t>bill?’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These, in the opinion </a:t>
            </a:r>
            <a:r>
              <a:rPr dirty="0" sz="1450" spc="-5">
                <a:latin typeface="Times New Roman"/>
                <a:cs typeface="Times New Roman"/>
              </a:rPr>
              <a:t>of </a:t>
            </a:r>
            <a:r>
              <a:rPr dirty="0" sz="1450" spc="-10">
                <a:latin typeface="Times New Roman"/>
                <a:cs typeface="Times New Roman"/>
              </a:rPr>
              <a:t>the Squirradical, were the two misfortunes  incident to gentlemen; and indeed both were culled from his own </a:t>
            </a:r>
            <a:r>
              <a:rPr dirty="0" sz="1450" spc="-20">
                <a:latin typeface="Times New Roman"/>
                <a:cs typeface="Times New Roman"/>
              </a:rPr>
              <a:t>career. </a:t>
            </a:r>
            <a:r>
              <a:rPr dirty="0" sz="1450" spc="-10">
                <a:latin typeface="Times New Roman"/>
                <a:cs typeface="Times New Roman"/>
              </a:rPr>
              <a:t>He  had once </a:t>
            </a:r>
            <a:r>
              <a:rPr dirty="0" sz="1450" spc="-5">
                <a:latin typeface="Times New Roman"/>
                <a:cs typeface="Times New Roman"/>
              </a:rPr>
              <a:t>put </a:t>
            </a:r>
            <a:r>
              <a:rPr dirty="0" sz="1450" spc="-10">
                <a:latin typeface="Times New Roman"/>
                <a:cs typeface="Times New Roman"/>
              </a:rPr>
              <a:t>his name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form) </a:t>
            </a:r>
            <a:r>
              <a:rPr dirty="0" sz="1450" spc="-5">
                <a:latin typeface="Times New Roman"/>
                <a:cs typeface="Times New Roman"/>
              </a:rPr>
              <a:t>on a </a:t>
            </a:r>
            <a:r>
              <a:rPr dirty="0" sz="1450" spc="-20">
                <a:latin typeface="Times New Roman"/>
                <a:cs typeface="Times New Roman"/>
              </a:rPr>
              <a:t>friend’s </a:t>
            </a:r>
            <a:r>
              <a:rPr dirty="0" sz="1450" spc="-10">
                <a:latin typeface="Times New Roman"/>
                <a:cs typeface="Times New Roman"/>
              </a:rPr>
              <a:t>paper; it had cost  him </a:t>
            </a:r>
            <a:r>
              <a:rPr dirty="0" sz="1450" spc="-5">
                <a:latin typeface="Times New Roman"/>
                <a:cs typeface="Times New Roman"/>
              </a:rPr>
              <a:t>a </a:t>
            </a:r>
            <a:r>
              <a:rPr dirty="0" sz="1450" spc="-10">
                <a:latin typeface="Times New Roman"/>
                <a:cs typeface="Times New Roman"/>
              </a:rPr>
              <a:t>cool thousand; and the friend had </a:t>
            </a:r>
            <a:r>
              <a:rPr dirty="0" sz="1450" spc="-5">
                <a:latin typeface="Times New Roman"/>
                <a:cs typeface="Times New Roman"/>
              </a:rPr>
              <a:t>gone </a:t>
            </a:r>
            <a:r>
              <a:rPr dirty="0" sz="1450" spc="-10">
                <a:latin typeface="Times New Roman"/>
                <a:cs typeface="Times New Roman"/>
              </a:rPr>
              <a:t>about with the fear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upon  </a:t>
            </a:r>
            <a:r>
              <a:rPr dirty="0" sz="1450" spc="-10">
                <a:latin typeface="Times New Roman"/>
                <a:cs typeface="Times New Roman"/>
              </a:rPr>
              <a:t>him ever since, and never turned </a:t>
            </a:r>
            <a:r>
              <a:rPr dirty="0" sz="1450" spc="-5">
                <a:latin typeface="Times New Roman"/>
                <a:cs typeface="Times New Roman"/>
              </a:rPr>
              <a:t>a </a:t>
            </a:r>
            <a:r>
              <a:rPr dirty="0" sz="1450" spc="-10">
                <a:latin typeface="Times New Roman"/>
                <a:cs typeface="Times New Roman"/>
              </a:rPr>
              <a:t>corner without scouting in front </a:t>
            </a:r>
            <a:r>
              <a:rPr dirty="0" sz="1450" spc="-5">
                <a:latin typeface="Times New Roman"/>
                <a:cs typeface="Times New Roman"/>
              </a:rPr>
              <a:t>of </a:t>
            </a:r>
            <a:r>
              <a:rPr dirty="0" sz="1450" spc="-10">
                <a:latin typeface="Times New Roman"/>
                <a:cs typeface="Times New Roman"/>
              </a:rPr>
              <a:t>him for  Mr Bloomfield and the oaken </a:t>
            </a:r>
            <a:r>
              <a:rPr dirty="0" sz="1450" spc="-15">
                <a:latin typeface="Times New Roman"/>
                <a:cs typeface="Times New Roman"/>
              </a:rPr>
              <a:t>staff. </a:t>
            </a:r>
            <a:r>
              <a:rPr dirty="0" sz="1450" spc="-10">
                <a:latin typeface="Times New Roman"/>
                <a:cs typeface="Times New Roman"/>
              </a:rPr>
              <a:t>As for fighting, the Squirradical was  always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it; and once, when (in the character </a:t>
            </a:r>
            <a:r>
              <a:rPr dirty="0" sz="1450" spc="-5">
                <a:latin typeface="Times New Roman"/>
                <a:cs typeface="Times New Roman"/>
              </a:rPr>
              <a:t>of </a:t>
            </a:r>
            <a:r>
              <a:rPr dirty="0" sz="1450" spc="-10">
                <a:latin typeface="Times New Roman"/>
                <a:cs typeface="Times New Roman"/>
              </a:rPr>
              <a:t>president </a:t>
            </a:r>
            <a:r>
              <a:rPr dirty="0" sz="1450" spc="-5">
                <a:latin typeface="Times New Roman"/>
                <a:cs typeface="Times New Roman"/>
              </a:rPr>
              <a:t>of a  </a:t>
            </a:r>
            <a:r>
              <a:rPr dirty="0" sz="1450" spc="-10">
                <a:latin typeface="Times New Roman"/>
                <a:cs typeface="Times New Roman"/>
              </a:rPr>
              <a:t>Radical club) </a:t>
            </a:r>
            <a:r>
              <a:rPr dirty="0" sz="1450" spc="-5">
                <a:latin typeface="Times New Roman"/>
                <a:cs typeface="Times New Roman"/>
              </a:rPr>
              <a:t>he </a:t>
            </a:r>
            <a:r>
              <a:rPr dirty="0" sz="1450" spc="-10">
                <a:latin typeface="Times New Roman"/>
                <a:cs typeface="Times New Roman"/>
              </a:rPr>
              <a:t>had cleared </a:t>
            </a:r>
            <a:r>
              <a:rPr dirty="0" sz="1450" spc="-5">
                <a:latin typeface="Times New Roman"/>
                <a:cs typeface="Times New Roman"/>
              </a:rPr>
              <a:t>out </a:t>
            </a:r>
            <a:r>
              <a:rPr dirty="0" sz="1450" spc="-10">
                <a:latin typeface="Times New Roman"/>
                <a:cs typeface="Times New Roman"/>
              </a:rPr>
              <a:t>the hall </a:t>
            </a:r>
            <a:r>
              <a:rPr dirty="0" sz="1450" spc="-5">
                <a:latin typeface="Times New Roman"/>
                <a:cs typeface="Times New Roman"/>
              </a:rPr>
              <a:t>of </a:t>
            </a:r>
            <a:r>
              <a:rPr dirty="0" sz="1450" spc="-10">
                <a:latin typeface="Times New Roman"/>
                <a:cs typeface="Times New Roman"/>
              </a:rPr>
              <a:t>his opponents, things had </a:t>
            </a:r>
            <a:r>
              <a:rPr dirty="0" sz="1450" spc="-5">
                <a:latin typeface="Times New Roman"/>
                <a:cs typeface="Times New Roman"/>
              </a:rPr>
              <a:t>gone  </a:t>
            </a:r>
            <a:r>
              <a:rPr dirty="0" sz="1450" spc="-10">
                <a:latin typeface="Times New Roman"/>
                <a:cs typeface="Times New Roman"/>
              </a:rPr>
              <a:t>even </a:t>
            </a:r>
            <a:r>
              <a:rPr dirty="0" sz="1450" spc="-20">
                <a:latin typeface="Times New Roman"/>
                <a:cs typeface="Times New Roman"/>
              </a:rPr>
              <a:t>further. </a:t>
            </a:r>
            <a:r>
              <a:rPr dirty="0" sz="1450" spc="-10">
                <a:latin typeface="Times New Roman"/>
                <a:cs typeface="Times New Roman"/>
              </a:rPr>
              <a:t>Mr Holtum, the Conservative candidate, who lay so long </a:t>
            </a:r>
            <a:r>
              <a:rPr dirty="0" sz="1450" spc="-5">
                <a:latin typeface="Times New Roman"/>
                <a:cs typeface="Times New Roman"/>
              </a:rPr>
              <a:t>on </a:t>
            </a:r>
            <a:r>
              <a:rPr dirty="0" sz="1450" spc="-10">
                <a:latin typeface="Times New Roman"/>
                <a:cs typeface="Times New Roman"/>
              </a:rPr>
              <a:t>the  bed </a:t>
            </a:r>
            <a:r>
              <a:rPr dirty="0" sz="1450" spc="-5">
                <a:latin typeface="Times New Roman"/>
                <a:cs typeface="Times New Roman"/>
              </a:rPr>
              <a:t>of </a:t>
            </a:r>
            <a:r>
              <a:rPr dirty="0" sz="1450" spc="-10">
                <a:latin typeface="Times New Roman"/>
                <a:cs typeface="Times New Roman"/>
              </a:rPr>
              <a:t>sickness, was prepared to swear to Mr Bloomfield. ‘I will swear to it in  any court—it was the hand </a:t>
            </a:r>
            <a:r>
              <a:rPr dirty="0" sz="1450" spc="-5">
                <a:latin typeface="Times New Roman"/>
                <a:cs typeface="Times New Roman"/>
              </a:rPr>
              <a:t>of </a:t>
            </a:r>
            <a:r>
              <a:rPr dirty="0" sz="1450" spc="-10">
                <a:latin typeface="Times New Roman"/>
                <a:cs typeface="Times New Roman"/>
              </a:rPr>
              <a:t>that brute that struck me down,’ </a:t>
            </a:r>
            <a:r>
              <a:rPr dirty="0" sz="1450" spc="-5">
                <a:latin typeface="Times New Roman"/>
                <a:cs typeface="Times New Roman"/>
              </a:rPr>
              <a:t>he </a:t>
            </a:r>
            <a:r>
              <a:rPr dirty="0" sz="1450" spc="-10">
                <a:latin typeface="Times New Roman"/>
                <a:cs typeface="Times New Roman"/>
              </a:rPr>
              <a:t>was reported  to have said; and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thought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sinking, it was known that </a:t>
            </a:r>
            <a:r>
              <a:rPr dirty="0" sz="1450" spc="-5">
                <a:latin typeface="Times New Roman"/>
                <a:cs typeface="Times New Roman"/>
              </a:rPr>
              <a:t>he </a:t>
            </a:r>
            <a:r>
              <a:rPr dirty="0" sz="1450" spc="-10">
                <a:latin typeface="Times New Roman"/>
                <a:cs typeface="Times New Roman"/>
              </a:rPr>
              <a:t>had  made an ante-mortem statement in that sense. It was </a:t>
            </a:r>
            <a:r>
              <a:rPr dirty="0" sz="1450" spc="-5">
                <a:latin typeface="Times New Roman"/>
                <a:cs typeface="Times New Roman"/>
              </a:rPr>
              <a:t>a </a:t>
            </a:r>
            <a:r>
              <a:rPr dirty="0" sz="1450" spc="-10">
                <a:latin typeface="Times New Roman"/>
                <a:cs typeface="Times New Roman"/>
              </a:rPr>
              <a:t>cheerful day for the  Squirradical when Holtum was restored to his</a:t>
            </a:r>
            <a:r>
              <a:rPr dirty="0" sz="1450" spc="25">
                <a:latin typeface="Times New Roman"/>
                <a:cs typeface="Times New Roman"/>
              </a:rPr>
              <a:t> </a:t>
            </a:r>
            <a:r>
              <a:rPr dirty="0" sz="1450" spc="-20">
                <a:latin typeface="Times New Roman"/>
                <a:cs typeface="Times New Roman"/>
              </a:rPr>
              <a:t>brewery.</a:t>
            </a:r>
            <a:endParaRPr sz="1450">
              <a:latin typeface="Times New Roman"/>
              <a:cs typeface="Times New Roman"/>
            </a:endParaRPr>
          </a:p>
          <a:p>
            <a:pPr algn="just" marL="12700" marR="5715" indent="255904">
              <a:lnSpc>
                <a:spcPts val="1730"/>
              </a:lnSpc>
              <a:spcBef>
                <a:spcPts val="770"/>
              </a:spcBef>
            </a:pPr>
            <a:r>
              <a:rPr dirty="0" sz="1450" spc="-25">
                <a:latin typeface="Times New Roman"/>
                <a:cs typeface="Times New Roman"/>
              </a:rPr>
              <a:t>‘It’s </a:t>
            </a:r>
            <a:r>
              <a:rPr dirty="0" sz="1450" spc="-10">
                <a:latin typeface="Times New Roman"/>
                <a:cs typeface="Times New Roman"/>
              </a:rPr>
              <a:t>much worse than that,’ said Gideon; ‘a combination </a:t>
            </a:r>
            <a:r>
              <a:rPr dirty="0" sz="1450" spc="-5">
                <a:latin typeface="Times New Roman"/>
                <a:cs typeface="Times New Roman"/>
              </a:rPr>
              <a:t>of </a:t>
            </a:r>
            <a:r>
              <a:rPr dirty="0" sz="1450" spc="-10">
                <a:latin typeface="Times New Roman"/>
                <a:cs typeface="Times New Roman"/>
              </a:rPr>
              <a:t>circumstances  really providentially unjust—a—in fact, </a:t>
            </a:r>
            <a:r>
              <a:rPr dirty="0" sz="1450" spc="-5">
                <a:latin typeface="Times New Roman"/>
                <a:cs typeface="Times New Roman"/>
              </a:rPr>
              <a:t>a </a:t>
            </a:r>
            <a:r>
              <a:rPr dirty="0" sz="1450" spc="-10">
                <a:latin typeface="Times New Roman"/>
                <a:cs typeface="Times New Roman"/>
              </a:rPr>
              <a:t>syndicate </a:t>
            </a:r>
            <a:r>
              <a:rPr dirty="0" sz="1450" spc="-5">
                <a:latin typeface="Times New Roman"/>
                <a:cs typeface="Times New Roman"/>
              </a:rPr>
              <a:t>of </a:t>
            </a:r>
            <a:r>
              <a:rPr dirty="0" sz="1450" spc="-10">
                <a:latin typeface="Times New Roman"/>
                <a:cs typeface="Times New Roman"/>
              </a:rPr>
              <a:t>murderers seem to  have perceived my latent ability to rid them </a:t>
            </a:r>
            <a:r>
              <a:rPr dirty="0" sz="1450" spc="-5">
                <a:latin typeface="Times New Roman"/>
                <a:cs typeface="Times New Roman"/>
              </a:rPr>
              <a:t>of </a:t>
            </a:r>
            <a:r>
              <a:rPr dirty="0" sz="1450" spc="-10">
                <a:latin typeface="Times New Roman"/>
                <a:cs typeface="Times New Roman"/>
              </a:rPr>
              <a:t>the traces </a:t>
            </a:r>
            <a:r>
              <a:rPr dirty="0" sz="1450" spc="-5">
                <a:latin typeface="Times New Roman"/>
                <a:cs typeface="Times New Roman"/>
              </a:rPr>
              <a:t>of </a:t>
            </a:r>
            <a:r>
              <a:rPr dirty="0" sz="1450" spc="-10">
                <a:latin typeface="Times New Roman"/>
                <a:cs typeface="Times New Roman"/>
              </a:rPr>
              <a:t>their crime.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legal study after all, </a:t>
            </a:r>
            <a:r>
              <a:rPr dirty="0" sz="1450" spc="-5">
                <a:latin typeface="Times New Roman"/>
                <a:cs typeface="Times New Roman"/>
              </a:rPr>
              <a:t>you </a:t>
            </a:r>
            <a:r>
              <a:rPr dirty="0" sz="1450" spc="-10">
                <a:latin typeface="Times New Roman"/>
                <a:cs typeface="Times New Roman"/>
              </a:rPr>
              <a:t>see!’ And with these words, Gideon, for the second  time that </a:t>
            </a:r>
            <a:r>
              <a:rPr dirty="0" sz="1450" spc="-30">
                <a:latin typeface="Times New Roman"/>
                <a:cs typeface="Times New Roman"/>
              </a:rPr>
              <a:t>day, </a:t>
            </a:r>
            <a:r>
              <a:rPr dirty="0" sz="1450" spc="-10">
                <a:latin typeface="Times New Roman"/>
                <a:cs typeface="Times New Roman"/>
              </a:rPr>
              <a:t>began to describe the adventures </a:t>
            </a:r>
            <a:r>
              <a:rPr dirty="0" sz="1450" spc="-5">
                <a:latin typeface="Times New Roman"/>
                <a:cs typeface="Times New Roman"/>
              </a:rPr>
              <a:t>of </a:t>
            </a:r>
            <a:r>
              <a:rPr dirty="0" sz="1450" spc="-10">
                <a:latin typeface="Times New Roman"/>
                <a:cs typeface="Times New Roman"/>
              </a:rPr>
              <a:t>the Broadwood</a:t>
            </a:r>
            <a:r>
              <a:rPr dirty="0" sz="1450" spc="105">
                <a:latin typeface="Times New Roman"/>
                <a:cs typeface="Times New Roman"/>
              </a:rPr>
              <a:t> </a:t>
            </a:r>
            <a:r>
              <a:rPr dirty="0" sz="1450" spc="-10">
                <a:latin typeface="Times New Roman"/>
                <a:cs typeface="Times New Roman"/>
              </a:rPr>
              <a:t>Grand.</a:t>
            </a:r>
            <a:endParaRPr sz="1450">
              <a:latin typeface="Times New Roman"/>
              <a:cs typeface="Times New Roman"/>
            </a:endParaRPr>
          </a:p>
          <a:p>
            <a:pPr algn="just" marL="268605" marR="1851025">
              <a:lnSpc>
                <a:spcPct val="140700"/>
              </a:lnSpc>
              <a:spcBef>
                <a:spcPts val="10"/>
              </a:spcBef>
            </a:pPr>
            <a:r>
              <a:rPr dirty="0" sz="1450" spc="-10">
                <a:latin typeface="Times New Roman"/>
                <a:cs typeface="Times New Roman"/>
              </a:rPr>
              <a:t>‘I must write to The </a:t>
            </a:r>
            <a:r>
              <a:rPr dirty="0" sz="1450" spc="-15">
                <a:latin typeface="Times New Roman"/>
                <a:cs typeface="Times New Roman"/>
              </a:rPr>
              <a:t>Times,’ </a:t>
            </a:r>
            <a:r>
              <a:rPr dirty="0" sz="1450" spc="-10">
                <a:latin typeface="Times New Roman"/>
                <a:cs typeface="Times New Roman"/>
              </a:rPr>
              <a:t>cried Mr Bloomfield.  ‘Do </a:t>
            </a:r>
            <a:r>
              <a:rPr dirty="0" sz="1450" spc="-5">
                <a:latin typeface="Times New Roman"/>
                <a:cs typeface="Times New Roman"/>
              </a:rPr>
              <a:t>you </a:t>
            </a:r>
            <a:r>
              <a:rPr dirty="0" sz="1450" spc="-10">
                <a:latin typeface="Times New Roman"/>
                <a:cs typeface="Times New Roman"/>
              </a:rPr>
              <a:t>want to get me disbarred?’ asked</a:t>
            </a:r>
            <a:r>
              <a:rPr dirty="0" sz="1450" spc="-65">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‘Disbarred! Come, it </a:t>
            </a:r>
            <a:r>
              <a:rPr dirty="0" sz="1450" spc="-15">
                <a:latin typeface="Times New Roman"/>
                <a:cs typeface="Times New Roman"/>
              </a:rPr>
              <a:t>can’t </a:t>
            </a:r>
            <a:r>
              <a:rPr dirty="0" sz="1450" spc="-5">
                <a:latin typeface="Times New Roman"/>
                <a:cs typeface="Times New Roman"/>
              </a:rPr>
              <a:t>be </a:t>
            </a:r>
            <a:r>
              <a:rPr dirty="0" sz="1450" spc="-10">
                <a:latin typeface="Times New Roman"/>
                <a:cs typeface="Times New Roman"/>
              </a:rPr>
              <a:t>as bad as that,’ said his uncle. </a:t>
            </a:r>
            <a:r>
              <a:rPr dirty="0" sz="1450" spc="-25">
                <a:latin typeface="Times New Roman"/>
                <a:cs typeface="Times New Roman"/>
              </a:rPr>
              <a:t>‘It’s </a:t>
            </a:r>
            <a:r>
              <a:rPr dirty="0" sz="1450" spc="-5">
                <a:latin typeface="Times New Roman"/>
                <a:cs typeface="Times New Roman"/>
              </a:rPr>
              <a:t>a good,  </a:t>
            </a:r>
            <a:r>
              <a:rPr dirty="0" sz="1450" spc="-10">
                <a:latin typeface="Times New Roman"/>
                <a:cs typeface="Times New Roman"/>
              </a:rPr>
              <a:t>honest, Liberal Government </a:t>
            </a:r>
            <a:r>
              <a:rPr dirty="0" sz="1450" spc="-25">
                <a:latin typeface="Times New Roman"/>
                <a:cs typeface="Times New Roman"/>
              </a:rPr>
              <a:t>that’s </a:t>
            </a:r>
            <a:r>
              <a:rPr dirty="0" sz="1450" spc="-5">
                <a:latin typeface="Times New Roman"/>
                <a:cs typeface="Times New Roman"/>
              </a:rPr>
              <a:t>in, </a:t>
            </a:r>
            <a:r>
              <a:rPr dirty="0" sz="1450" spc="-10">
                <a:latin typeface="Times New Roman"/>
                <a:cs typeface="Times New Roman"/>
              </a:rPr>
              <a:t>and they would certainly move at my  request. Thank God, the days </a:t>
            </a:r>
            <a:r>
              <a:rPr dirty="0" sz="1450" spc="-5">
                <a:latin typeface="Times New Roman"/>
                <a:cs typeface="Times New Roman"/>
              </a:rPr>
              <a:t>of </a:t>
            </a:r>
            <a:r>
              <a:rPr dirty="0" sz="1450" spc="-35">
                <a:latin typeface="Times New Roman"/>
                <a:cs typeface="Times New Roman"/>
              </a:rPr>
              <a:t>Tory </a:t>
            </a:r>
            <a:r>
              <a:rPr dirty="0" sz="1450" spc="-10">
                <a:latin typeface="Times New Roman"/>
                <a:cs typeface="Times New Roman"/>
              </a:rPr>
              <a:t>jobbery are at an</a:t>
            </a:r>
            <a:r>
              <a:rPr dirty="0" sz="1450" spc="80">
                <a:latin typeface="Times New Roman"/>
                <a:cs typeface="Times New Roman"/>
              </a:rPr>
              <a:t> </a:t>
            </a:r>
            <a:r>
              <a:rPr dirty="0" sz="1450" spc="-5">
                <a:latin typeface="Times New Roman"/>
                <a:cs typeface="Times New Roman"/>
              </a:rPr>
              <a:t>end.’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wouldn’t </a:t>
            </a:r>
            <a:r>
              <a:rPr dirty="0" sz="1450" spc="-5">
                <a:latin typeface="Times New Roman"/>
                <a:cs typeface="Times New Roman"/>
              </a:rPr>
              <a:t>do, </a:t>
            </a:r>
            <a:r>
              <a:rPr dirty="0" sz="1450" spc="-10">
                <a:latin typeface="Times New Roman"/>
                <a:cs typeface="Times New Roman"/>
              </a:rPr>
              <a:t>Uncle Ned,’ said</a:t>
            </a:r>
            <a:r>
              <a:rPr dirty="0" sz="1450" spc="-95">
                <a:latin typeface="Times New Roman"/>
                <a:cs typeface="Times New Roman"/>
              </a:rPr>
              <a:t> </a:t>
            </a:r>
            <a:r>
              <a:rPr dirty="0" sz="1450" spc="-10">
                <a:latin typeface="Times New Roman"/>
                <a:cs typeface="Times New Roman"/>
              </a:rPr>
              <a:t>Gideon.</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10160" indent="255904">
              <a:lnSpc>
                <a:spcPts val="1730"/>
              </a:lnSpc>
              <a:spcBef>
                <a:spcPts val="155"/>
              </a:spcBef>
            </a:pPr>
            <a:r>
              <a:rPr dirty="0" sz="1450" spc="-10">
                <a:latin typeface="Times New Roman"/>
                <a:cs typeface="Times New Roman"/>
              </a:rPr>
              <a:t>‘But you’re </a:t>
            </a:r>
            <a:r>
              <a:rPr dirty="0" sz="1450" spc="-5">
                <a:latin typeface="Times New Roman"/>
                <a:cs typeface="Times New Roman"/>
              </a:rPr>
              <a:t>not </a:t>
            </a:r>
            <a:r>
              <a:rPr dirty="0" sz="1450" spc="-10">
                <a:latin typeface="Times New Roman"/>
                <a:cs typeface="Times New Roman"/>
              </a:rPr>
              <a:t>mad </a:t>
            </a:r>
            <a:r>
              <a:rPr dirty="0" sz="1450" spc="-5">
                <a:latin typeface="Times New Roman"/>
                <a:cs typeface="Times New Roman"/>
              </a:rPr>
              <a:t>enough,’ </a:t>
            </a:r>
            <a:r>
              <a:rPr dirty="0" sz="1450" spc="-10">
                <a:latin typeface="Times New Roman"/>
                <a:cs typeface="Times New Roman"/>
              </a:rPr>
              <a:t>cried Mr Bloomfield, ‘to persist in trying to  dispose </a:t>
            </a:r>
            <a:r>
              <a:rPr dirty="0" sz="1450" spc="-5">
                <a:latin typeface="Times New Roman"/>
                <a:cs typeface="Times New Roman"/>
              </a:rPr>
              <a:t>of </a:t>
            </a:r>
            <a:r>
              <a:rPr dirty="0" sz="1450" spc="-10">
                <a:latin typeface="Times New Roman"/>
                <a:cs typeface="Times New Roman"/>
              </a:rPr>
              <a:t>it</a:t>
            </a:r>
            <a:r>
              <a:rPr dirty="0" sz="1450" spc="-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other path open to me,’ said</a:t>
            </a:r>
            <a:r>
              <a:rPr dirty="0" sz="1450" spc="-70">
                <a:latin typeface="Times New Roman"/>
                <a:cs typeface="Times New Roman"/>
              </a:rPr>
              <a:t> </a:t>
            </a:r>
            <a:r>
              <a:rPr dirty="0" sz="1450" spc="-10">
                <a:latin typeface="Times New Roman"/>
                <a:cs typeface="Times New Roman"/>
              </a:rPr>
              <a:t>Gideon.</a:t>
            </a:r>
            <a:endParaRPr sz="1450">
              <a:latin typeface="Times New Roman"/>
              <a:cs typeface="Times New Roman"/>
            </a:endParaRPr>
          </a:p>
          <a:p>
            <a:pPr algn="just" marL="12700" marR="11430" indent="255904">
              <a:lnSpc>
                <a:spcPts val="1730"/>
              </a:lnSpc>
              <a:spcBef>
                <a:spcPts val="775"/>
              </a:spcBef>
            </a:pP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common sense, and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it,’ cried Mr Bloomfield. ‘I  command </a:t>
            </a:r>
            <a:r>
              <a:rPr dirty="0" sz="1450" spc="-5">
                <a:latin typeface="Times New Roman"/>
                <a:cs typeface="Times New Roman"/>
              </a:rPr>
              <a:t>you, </a:t>
            </a:r>
            <a:r>
              <a:rPr dirty="0" sz="1450" spc="-15">
                <a:latin typeface="Times New Roman"/>
                <a:cs typeface="Times New Roman"/>
              </a:rPr>
              <a:t>positively, </a:t>
            </a:r>
            <a:r>
              <a:rPr dirty="0" sz="1450" spc="-10">
                <a:latin typeface="Times New Roman"/>
                <a:cs typeface="Times New Roman"/>
              </a:rPr>
              <a:t>Gid, to desist from this criminal</a:t>
            </a:r>
            <a:r>
              <a:rPr dirty="0" sz="1450" spc="55">
                <a:latin typeface="Times New Roman"/>
                <a:cs typeface="Times New Roman"/>
              </a:rPr>
              <a:t> </a:t>
            </a:r>
            <a:r>
              <a:rPr dirty="0" sz="1450" spc="-10">
                <a:latin typeface="Times New Roman"/>
                <a:cs typeface="Times New Roman"/>
              </a:rPr>
              <a:t>interference.’</a:t>
            </a:r>
            <a:endParaRPr sz="1450">
              <a:latin typeface="Times New Roman"/>
              <a:cs typeface="Times New Roman"/>
            </a:endParaRPr>
          </a:p>
          <a:p>
            <a:pPr algn="just" marL="12700" marR="10795" indent="255904">
              <a:lnSpc>
                <a:spcPts val="1730"/>
              </a:lnSpc>
              <a:spcBef>
                <a:spcPts val="785"/>
              </a:spcBef>
            </a:pPr>
            <a:r>
              <a:rPr dirty="0" sz="1450" spc="-45">
                <a:latin typeface="Times New Roman"/>
                <a:cs typeface="Times New Roman"/>
              </a:rPr>
              <a:t>‘Very </a:t>
            </a:r>
            <a:r>
              <a:rPr dirty="0" sz="1450" spc="-10">
                <a:latin typeface="Times New Roman"/>
                <a:cs typeface="Times New Roman"/>
              </a:rPr>
              <a:t>well, then, </a:t>
            </a:r>
            <a:r>
              <a:rPr dirty="0" sz="1450" spc="-5">
                <a:latin typeface="Times New Roman"/>
                <a:cs typeface="Times New Roman"/>
              </a:rPr>
              <a:t>I </a:t>
            </a:r>
            <a:r>
              <a:rPr dirty="0" sz="1450" spc="-10">
                <a:latin typeface="Times New Roman"/>
                <a:cs typeface="Times New Roman"/>
              </a:rPr>
              <a:t>hand it over to </a:t>
            </a:r>
            <a:r>
              <a:rPr dirty="0" sz="1450" spc="-5">
                <a:latin typeface="Times New Roman"/>
                <a:cs typeface="Times New Roman"/>
              </a:rPr>
              <a:t>you,’ </a:t>
            </a:r>
            <a:r>
              <a:rPr dirty="0" sz="1450" spc="-10">
                <a:latin typeface="Times New Roman"/>
                <a:cs typeface="Times New Roman"/>
              </a:rPr>
              <a:t>said Gideon, ‘and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like with the dead</a:t>
            </a:r>
            <a:r>
              <a:rPr dirty="0" sz="1450" spc="5">
                <a:latin typeface="Times New Roman"/>
                <a:cs typeface="Times New Roman"/>
              </a:rPr>
              <a:t> </a:t>
            </a:r>
            <a:r>
              <a:rPr dirty="0" sz="1450" spc="-20">
                <a:latin typeface="Times New Roman"/>
                <a:cs typeface="Times New Roman"/>
              </a:rPr>
              <a:t>body.’</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‘God forbid!’ ejaculated the president </a:t>
            </a:r>
            <a:r>
              <a:rPr dirty="0" sz="1450" spc="-5">
                <a:latin typeface="Times New Roman"/>
                <a:cs typeface="Times New Roman"/>
              </a:rPr>
              <a:t>of </a:t>
            </a:r>
            <a:r>
              <a:rPr dirty="0" sz="1450" spc="-10">
                <a:latin typeface="Times New Roman"/>
                <a:cs typeface="Times New Roman"/>
              </a:rPr>
              <a:t>the Radical Club, ‘I’ll have  nothing to </a:t>
            </a:r>
            <a:r>
              <a:rPr dirty="0" sz="1450" spc="-5">
                <a:latin typeface="Times New Roman"/>
                <a:cs typeface="Times New Roman"/>
              </a:rPr>
              <a:t>do </a:t>
            </a:r>
            <a:r>
              <a:rPr dirty="0" sz="1450" spc="-10">
                <a:latin typeface="Times New Roman"/>
                <a:cs typeface="Times New Roman"/>
              </a:rPr>
              <a:t>with</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3970" indent="255904">
              <a:lnSpc>
                <a:spcPts val="1730"/>
              </a:lnSpc>
              <a:spcBef>
                <a:spcPts val="720"/>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must allow me to </a:t>
            </a:r>
            <a:r>
              <a:rPr dirty="0" sz="1450" spc="-5">
                <a:latin typeface="Times New Roman"/>
                <a:cs typeface="Times New Roman"/>
              </a:rPr>
              <a:t>do </a:t>
            </a:r>
            <a:r>
              <a:rPr dirty="0" sz="1450" spc="-10">
                <a:latin typeface="Times New Roman"/>
                <a:cs typeface="Times New Roman"/>
              </a:rPr>
              <a:t>the best </a:t>
            </a:r>
            <a:r>
              <a:rPr dirty="0" sz="1450" spc="-5">
                <a:latin typeface="Times New Roman"/>
                <a:cs typeface="Times New Roman"/>
              </a:rPr>
              <a:t>I </a:t>
            </a:r>
            <a:r>
              <a:rPr dirty="0" sz="1450" spc="-10">
                <a:latin typeface="Times New Roman"/>
                <a:cs typeface="Times New Roman"/>
              </a:rPr>
              <a:t>can,’ returned his </a:t>
            </a:r>
            <a:r>
              <a:rPr dirty="0" sz="1450" spc="-20">
                <a:latin typeface="Times New Roman"/>
                <a:cs typeface="Times New Roman"/>
              </a:rPr>
              <a:t>nephew.  </a:t>
            </a:r>
            <a:r>
              <a:rPr dirty="0" sz="1450" spc="-10">
                <a:latin typeface="Times New Roman"/>
                <a:cs typeface="Times New Roman"/>
              </a:rPr>
              <a:t>‘Believe me,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distinct talent for this sort </a:t>
            </a:r>
            <a:r>
              <a:rPr dirty="0" sz="1450" spc="-5">
                <a:latin typeface="Times New Roman"/>
                <a:cs typeface="Times New Roman"/>
              </a:rPr>
              <a:t>of</a:t>
            </a:r>
            <a:r>
              <a:rPr dirty="0" sz="1450" spc="55">
                <a:latin typeface="Times New Roman"/>
                <a:cs typeface="Times New Roman"/>
              </a:rPr>
              <a:t> </a:t>
            </a:r>
            <a:r>
              <a:rPr dirty="0" sz="1450" spc="-20">
                <a:latin typeface="Times New Roman"/>
                <a:cs typeface="Times New Roman"/>
              </a:rPr>
              <a:t>difficulty.’</a:t>
            </a:r>
            <a:endParaRPr sz="1450">
              <a:latin typeface="Times New Roman"/>
              <a:cs typeface="Times New Roman"/>
            </a:endParaRPr>
          </a:p>
          <a:p>
            <a:pPr algn="just" marL="12700" marR="5080" indent="255904">
              <a:lnSpc>
                <a:spcPts val="1730"/>
              </a:lnSpc>
              <a:spcBef>
                <a:spcPts val="785"/>
              </a:spcBef>
            </a:pPr>
            <a:r>
              <a:rPr dirty="0" sz="1450" spc="-50">
                <a:latin typeface="Times New Roman"/>
                <a:cs typeface="Times New Roman"/>
              </a:rPr>
              <a:t>‘We </a:t>
            </a:r>
            <a:r>
              <a:rPr dirty="0" sz="1450" spc="-10">
                <a:latin typeface="Times New Roman"/>
                <a:cs typeface="Times New Roman"/>
              </a:rPr>
              <a:t>might forward it to that pest-house, the Conservative Club,’ observed  Mr Bloomfield. ‘It might damage them in the eyes </a:t>
            </a:r>
            <a:r>
              <a:rPr dirty="0" sz="1450" spc="-5">
                <a:latin typeface="Times New Roman"/>
                <a:cs typeface="Times New Roman"/>
              </a:rPr>
              <a:t>of </a:t>
            </a:r>
            <a:r>
              <a:rPr dirty="0" sz="1450" spc="-10">
                <a:latin typeface="Times New Roman"/>
                <a:cs typeface="Times New Roman"/>
              </a:rPr>
              <a:t>their constituents; and it  could </a:t>
            </a:r>
            <a:r>
              <a:rPr dirty="0" sz="1450" spc="-5">
                <a:latin typeface="Times New Roman"/>
                <a:cs typeface="Times New Roman"/>
              </a:rPr>
              <a:t>be </a:t>
            </a:r>
            <a:r>
              <a:rPr dirty="0" sz="1450" spc="-10">
                <a:latin typeface="Times New Roman"/>
                <a:cs typeface="Times New Roman"/>
              </a:rPr>
              <a:t>profitably worked </a:t>
            </a:r>
            <a:r>
              <a:rPr dirty="0" sz="1450" spc="-5">
                <a:latin typeface="Times New Roman"/>
                <a:cs typeface="Times New Roman"/>
              </a:rPr>
              <a:t>up </a:t>
            </a:r>
            <a:r>
              <a:rPr dirty="0" sz="1450" spc="-10">
                <a:latin typeface="Times New Roman"/>
                <a:cs typeface="Times New Roman"/>
              </a:rPr>
              <a:t>in the local</a:t>
            </a:r>
            <a:r>
              <a:rPr dirty="0" sz="1450" spc="25">
                <a:latin typeface="Times New Roman"/>
                <a:cs typeface="Times New Roman"/>
              </a:rPr>
              <a:t> </a:t>
            </a:r>
            <a:r>
              <a:rPr dirty="0" sz="1450" spc="-10">
                <a:latin typeface="Times New Roman"/>
                <a:cs typeface="Times New Roman"/>
              </a:rPr>
              <a:t>journal.’</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see any political capital in the </a:t>
            </a:r>
            <a:r>
              <a:rPr dirty="0" sz="1450" spc="-5">
                <a:latin typeface="Times New Roman"/>
                <a:cs typeface="Times New Roman"/>
              </a:rPr>
              <a:t>thing,’ </a:t>
            </a:r>
            <a:r>
              <a:rPr dirty="0" sz="1450" spc="-10">
                <a:latin typeface="Times New Roman"/>
                <a:cs typeface="Times New Roman"/>
              </a:rPr>
              <a:t>said Gideon, ‘you may have it  for 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Gid—no, </a:t>
            </a:r>
            <a:r>
              <a:rPr dirty="0" sz="1450" spc="-5">
                <a:latin typeface="Times New Roman"/>
                <a:cs typeface="Times New Roman"/>
              </a:rPr>
              <a:t>no, I thought you </a:t>
            </a:r>
            <a:r>
              <a:rPr dirty="0" sz="1450" spc="-10">
                <a:latin typeface="Times New Roman"/>
                <a:cs typeface="Times New Roman"/>
              </a:rPr>
              <a:t>might. </a:t>
            </a:r>
            <a:r>
              <a:rPr dirty="0" sz="1450" spc="-5">
                <a:latin typeface="Times New Roman"/>
                <a:cs typeface="Times New Roman"/>
              </a:rPr>
              <a:t>I </a:t>
            </a:r>
            <a:r>
              <a:rPr dirty="0" sz="1450" spc="-10">
                <a:latin typeface="Times New Roman"/>
                <a:cs typeface="Times New Roman"/>
              </a:rPr>
              <a:t>will have </a:t>
            </a:r>
            <a:r>
              <a:rPr dirty="0" sz="1450" spc="-5">
                <a:latin typeface="Times New Roman"/>
                <a:cs typeface="Times New Roman"/>
              </a:rPr>
              <a:t>no </a:t>
            </a:r>
            <a:r>
              <a:rPr dirty="0" sz="1450" spc="-10">
                <a:latin typeface="Times New Roman"/>
                <a:cs typeface="Times New Roman"/>
              </a:rPr>
              <a:t>hand in the  thing. On reflection, </a:t>
            </a:r>
            <a:r>
              <a:rPr dirty="0" sz="1450" spc="-30">
                <a:latin typeface="Times New Roman"/>
                <a:cs typeface="Times New Roman"/>
              </a:rPr>
              <a:t>it’s </a:t>
            </a:r>
            <a:r>
              <a:rPr dirty="0" sz="1450" spc="-10">
                <a:latin typeface="Times New Roman"/>
                <a:cs typeface="Times New Roman"/>
              </a:rPr>
              <a:t>highly undesirable that either </a:t>
            </a:r>
            <a:r>
              <a:rPr dirty="0" sz="1450" spc="-5">
                <a:latin typeface="Times New Roman"/>
                <a:cs typeface="Times New Roman"/>
              </a:rPr>
              <a:t>I or </a:t>
            </a:r>
            <a:r>
              <a:rPr dirty="0" sz="1450" spc="-10">
                <a:latin typeface="Times New Roman"/>
                <a:cs typeface="Times New Roman"/>
              </a:rPr>
              <a:t>Miss Hazeltine  should linger here. </a:t>
            </a:r>
            <a:r>
              <a:rPr dirty="0" sz="1450" spc="-70">
                <a:latin typeface="Times New Roman"/>
                <a:cs typeface="Times New Roman"/>
              </a:rPr>
              <a:t>We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observed,’ said the president, looking </a:t>
            </a:r>
            <a:r>
              <a:rPr dirty="0" sz="1450" spc="-5">
                <a:latin typeface="Times New Roman"/>
                <a:cs typeface="Times New Roman"/>
              </a:rPr>
              <a:t>up </a:t>
            </a:r>
            <a:r>
              <a:rPr dirty="0" sz="1450" spc="-10">
                <a:latin typeface="Times New Roman"/>
                <a:cs typeface="Times New Roman"/>
              </a:rPr>
              <a:t>and  down the river; ‘and in my public position the consequences would </a:t>
            </a:r>
            <a:r>
              <a:rPr dirty="0" sz="1450" spc="-5">
                <a:latin typeface="Times New Roman"/>
                <a:cs typeface="Times New Roman"/>
              </a:rPr>
              <a:t>be </a:t>
            </a:r>
            <a:r>
              <a:rPr dirty="0" sz="1450" spc="-10">
                <a:latin typeface="Times New Roman"/>
                <a:cs typeface="Times New Roman"/>
              </a:rPr>
              <a:t>painful  for the </a:t>
            </a:r>
            <a:r>
              <a:rPr dirty="0" sz="1450" spc="-25">
                <a:latin typeface="Times New Roman"/>
                <a:cs typeface="Times New Roman"/>
              </a:rPr>
              <a:t>party. </a:t>
            </a:r>
            <a:r>
              <a:rPr dirty="0" sz="1450" spc="-10">
                <a:latin typeface="Times New Roman"/>
                <a:cs typeface="Times New Roman"/>
              </a:rPr>
              <a:t>And, at any rate, </a:t>
            </a:r>
            <a:r>
              <a:rPr dirty="0" sz="1450" spc="-30">
                <a:latin typeface="Times New Roman"/>
                <a:cs typeface="Times New Roman"/>
              </a:rPr>
              <a:t>it’s</a:t>
            </a:r>
            <a:r>
              <a:rPr dirty="0" sz="1450" spc="45">
                <a:latin typeface="Times New Roman"/>
                <a:cs typeface="Times New Roman"/>
              </a:rPr>
              <a:t> </a:t>
            </a:r>
            <a:r>
              <a:rPr dirty="0" sz="1450" spc="-10">
                <a:latin typeface="Times New Roman"/>
                <a:cs typeface="Times New Roman"/>
              </a:rPr>
              <a:t>dinner-time.’</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‘What?’ cried Gideon, plunging for his watch. ‘And so it is! Great heaven,  the piano should have been here hours</a:t>
            </a:r>
            <a:r>
              <a:rPr dirty="0" sz="1450" spc="30">
                <a:latin typeface="Times New Roman"/>
                <a:cs typeface="Times New Roman"/>
              </a:rPr>
              <a:t> </a:t>
            </a:r>
            <a:r>
              <a:rPr dirty="0" sz="1450" spc="-10">
                <a:latin typeface="Times New Roman"/>
                <a:cs typeface="Times New Roman"/>
              </a:rPr>
              <a:t>ago!’</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Mr Bloomfield was clambering back into his boat; </a:t>
            </a:r>
            <a:r>
              <a:rPr dirty="0" sz="1450" spc="-5">
                <a:latin typeface="Times New Roman"/>
                <a:cs typeface="Times New Roman"/>
              </a:rPr>
              <a:t>but </a:t>
            </a:r>
            <a:r>
              <a:rPr dirty="0" sz="1450" spc="-10">
                <a:latin typeface="Times New Roman"/>
                <a:cs typeface="Times New Roman"/>
              </a:rPr>
              <a:t>at these words </a:t>
            </a:r>
            <a:r>
              <a:rPr dirty="0" sz="1450" spc="-5">
                <a:latin typeface="Times New Roman"/>
                <a:cs typeface="Times New Roman"/>
              </a:rPr>
              <a:t>he  </a:t>
            </a:r>
            <a:r>
              <a:rPr dirty="0" sz="1450" spc="-10">
                <a:latin typeface="Times New Roman"/>
                <a:cs typeface="Times New Roman"/>
              </a:rPr>
              <a:t>paused.</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‘I saw it arrive myself at the station; </a:t>
            </a:r>
            <a:r>
              <a:rPr dirty="0" sz="1450" spc="-5">
                <a:latin typeface="Times New Roman"/>
                <a:cs typeface="Times New Roman"/>
              </a:rPr>
              <a:t>I </a:t>
            </a:r>
            <a:r>
              <a:rPr dirty="0" sz="1450" spc="-10">
                <a:latin typeface="Times New Roman"/>
                <a:cs typeface="Times New Roman"/>
              </a:rPr>
              <a:t>hired </a:t>
            </a:r>
            <a:r>
              <a:rPr dirty="0" sz="1450" spc="-5">
                <a:latin typeface="Times New Roman"/>
                <a:cs typeface="Times New Roman"/>
              </a:rPr>
              <a:t>a </a:t>
            </a:r>
            <a:r>
              <a:rPr dirty="0" sz="1450" spc="-10">
                <a:latin typeface="Times New Roman"/>
                <a:cs typeface="Times New Roman"/>
              </a:rPr>
              <a:t>carrier man;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round  to make, </a:t>
            </a:r>
            <a:r>
              <a:rPr dirty="0" sz="1450" spc="-5">
                <a:latin typeface="Times New Roman"/>
                <a:cs typeface="Times New Roman"/>
              </a:rPr>
              <a:t>but he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here </a:t>
            </a:r>
            <a:r>
              <a:rPr dirty="0" sz="1450" spc="-5">
                <a:latin typeface="Times New Roman"/>
                <a:cs typeface="Times New Roman"/>
              </a:rPr>
              <a:t>by </a:t>
            </a:r>
            <a:r>
              <a:rPr dirty="0" sz="1450" spc="-10">
                <a:latin typeface="Times New Roman"/>
                <a:cs typeface="Times New Roman"/>
              </a:rPr>
              <a:t>four at the latest,’ cried the </a:t>
            </a:r>
            <a:r>
              <a:rPr dirty="0" sz="1450" spc="-20">
                <a:latin typeface="Times New Roman"/>
                <a:cs typeface="Times New Roman"/>
              </a:rPr>
              <a:t>barrister. </a:t>
            </a:r>
            <a:r>
              <a:rPr dirty="0" sz="1450" spc="-10">
                <a:latin typeface="Times New Roman"/>
                <a:cs typeface="Times New Roman"/>
              </a:rPr>
              <a:t>‘No  </a:t>
            </a:r>
            <a:r>
              <a:rPr dirty="0" sz="1450" spc="-5">
                <a:latin typeface="Times New Roman"/>
                <a:cs typeface="Times New Roman"/>
              </a:rPr>
              <a:t>doubt </a:t>
            </a:r>
            <a:r>
              <a:rPr dirty="0" sz="1450" spc="-10">
                <a:latin typeface="Times New Roman"/>
                <a:cs typeface="Times New Roman"/>
              </a:rPr>
              <a:t>the piano is open, and the </a:t>
            </a:r>
            <a:r>
              <a:rPr dirty="0" sz="1450" spc="-5">
                <a:latin typeface="Times New Roman"/>
                <a:cs typeface="Times New Roman"/>
              </a:rPr>
              <a:t>body</a:t>
            </a:r>
            <a:r>
              <a:rPr dirty="0" sz="1450" spc="25">
                <a:latin typeface="Times New Roman"/>
                <a:cs typeface="Times New Roman"/>
              </a:rPr>
              <a:t> </a:t>
            </a:r>
            <a:r>
              <a:rPr dirty="0" sz="1450" spc="-5">
                <a:latin typeface="Times New Roman"/>
                <a:cs typeface="Times New Roman"/>
              </a:rPr>
              <a:t>found.’</a:t>
            </a:r>
            <a:endParaRPr sz="1450">
              <a:latin typeface="Times New Roman"/>
              <a:cs typeface="Times New Roman"/>
            </a:endParaRPr>
          </a:p>
          <a:p>
            <a:pPr algn="just" marL="268605" marR="9525">
              <a:lnSpc>
                <a:spcPts val="2520"/>
              </a:lnSpc>
              <a:spcBef>
                <a:spcPts val="155"/>
              </a:spcBef>
            </a:pPr>
            <a:r>
              <a:rPr dirty="0" sz="1450" spc="-45">
                <a:latin typeface="Times New Roman"/>
                <a:cs typeface="Times New Roman"/>
              </a:rPr>
              <a:t>‘You </a:t>
            </a:r>
            <a:r>
              <a:rPr dirty="0" sz="1450" spc="-10">
                <a:latin typeface="Times New Roman"/>
                <a:cs typeface="Times New Roman"/>
              </a:rPr>
              <a:t>must fly at once,’ cried Mr Bloomfield, </a:t>
            </a:r>
            <a:r>
              <a:rPr dirty="0" sz="1450" spc="-25">
                <a:latin typeface="Times New Roman"/>
                <a:cs typeface="Times New Roman"/>
              </a:rPr>
              <a:t>‘it’s </a:t>
            </a:r>
            <a:r>
              <a:rPr dirty="0" sz="1450" spc="-10">
                <a:latin typeface="Times New Roman"/>
                <a:cs typeface="Times New Roman"/>
              </a:rPr>
              <a:t>the only manly step.’  ‘But</a:t>
            </a:r>
            <a:r>
              <a:rPr dirty="0" sz="1450" spc="50">
                <a:latin typeface="Times New Roman"/>
                <a:cs typeface="Times New Roman"/>
              </a:rPr>
              <a:t> </a:t>
            </a:r>
            <a:r>
              <a:rPr dirty="0" sz="1450" spc="-10">
                <a:latin typeface="Times New Roman"/>
                <a:cs typeface="Times New Roman"/>
              </a:rPr>
              <a:t>suppose</a:t>
            </a:r>
            <a:r>
              <a:rPr dirty="0" sz="1450" spc="50">
                <a:latin typeface="Times New Roman"/>
                <a:cs typeface="Times New Roman"/>
              </a:rPr>
              <a:t> </a:t>
            </a:r>
            <a:r>
              <a:rPr dirty="0" sz="1450" spc="-30">
                <a:latin typeface="Times New Roman"/>
                <a:cs typeface="Times New Roman"/>
              </a:rPr>
              <a:t>it’s</a:t>
            </a:r>
            <a:r>
              <a:rPr dirty="0" sz="1450" spc="50">
                <a:latin typeface="Times New Roman"/>
                <a:cs typeface="Times New Roman"/>
              </a:rPr>
              <a:t> </a:t>
            </a:r>
            <a:r>
              <a:rPr dirty="0" sz="1450" spc="-10">
                <a:latin typeface="Times New Roman"/>
                <a:cs typeface="Times New Roman"/>
              </a:rPr>
              <a:t>all</a:t>
            </a:r>
            <a:r>
              <a:rPr dirty="0" sz="1450" spc="50">
                <a:latin typeface="Times New Roman"/>
                <a:cs typeface="Times New Roman"/>
              </a:rPr>
              <a:t> </a:t>
            </a:r>
            <a:r>
              <a:rPr dirty="0" sz="1450" spc="-10">
                <a:latin typeface="Times New Roman"/>
                <a:cs typeface="Times New Roman"/>
              </a:rPr>
              <a:t>right?’</a:t>
            </a:r>
            <a:r>
              <a:rPr dirty="0" sz="1450" spc="-55">
                <a:latin typeface="Times New Roman"/>
                <a:cs typeface="Times New Roman"/>
              </a:rPr>
              <a:t> </a:t>
            </a:r>
            <a:r>
              <a:rPr dirty="0" sz="1450" spc="-10">
                <a:latin typeface="Times New Roman"/>
                <a:cs typeface="Times New Roman"/>
              </a:rPr>
              <a:t>wailed</a:t>
            </a:r>
            <a:r>
              <a:rPr dirty="0" sz="1450" spc="50">
                <a:latin typeface="Times New Roman"/>
                <a:cs typeface="Times New Roman"/>
              </a:rPr>
              <a:t> </a:t>
            </a:r>
            <a:r>
              <a:rPr dirty="0" sz="1450" spc="-10">
                <a:latin typeface="Times New Roman"/>
                <a:cs typeface="Times New Roman"/>
              </a:rPr>
              <a:t>Gideon.</a:t>
            </a:r>
            <a:r>
              <a:rPr dirty="0" sz="1450" spc="50">
                <a:latin typeface="Times New Roman"/>
                <a:cs typeface="Times New Roman"/>
              </a:rPr>
              <a:t> </a:t>
            </a:r>
            <a:r>
              <a:rPr dirty="0" sz="1450" spc="-10">
                <a:latin typeface="Times New Roman"/>
                <a:cs typeface="Times New Roman"/>
              </a:rPr>
              <a:t>‘Suppose</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piano</a:t>
            </a:r>
            <a:r>
              <a:rPr dirty="0" sz="1450" spc="50">
                <a:latin typeface="Times New Roman"/>
                <a:cs typeface="Times New Roman"/>
              </a:rPr>
              <a:t> </a:t>
            </a:r>
            <a:r>
              <a:rPr dirty="0" sz="1450" spc="-10">
                <a:latin typeface="Times New Roman"/>
                <a:cs typeface="Times New Roman"/>
              </a:rPr>
              <a:t>comes,</a:t>
            </a:r>
            <a:r>
              <a:rPr dirty="0" sz="1450" spc="50">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a:lnSpc>
                <a:spcPts val="1510"/>
              </a:lnSpc>
            </a:pP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am</a:t>
            </a:r>
            <a:r>
              <a:rPr dirty="0" sz="1450" spc="70">
                <a:latin typeface="Times New Roman"/>
                <a:cs typeface="Times New Roman"/>
              </a:rPr>
              <a:t> </a:t>
            </a:r>
            <a:r>
              <a:rPr dirty="0" sz="1450" spc="-5">
                <a:latin typeface="Times New Roman"/>
                <a:cs typeface="Times New Roman"/>
              </a:rPr>
              <a:t>not</a:t>
            </a:r>
            <a:r>
              <a:rPr dirty="0" sz="1450" spc="75">
                <a:latin typeface="Times New Roman"/>
                <a:cs typeface="Times New Roman"/>
              </a:rPr>
              <a:t> </a:t>
            </a:r>
            <a:r>
              <a:rPr dirty="0" sz="1450" spc="-10">
                <a:latin typeface="Times New Roman"/>
                <a:cs typeface="Times New Roman"/>
              </a:rPr>
              <a:t>here</a:t>
            </a:r>
            <a:r>
              <a:rPr dirty="0" sz="1450" spc="80">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10">
                <a:latin typeface="Times New Roman"/>
                <a:cs typeface="Times New Roman"/>
              </a:rPr>
              <a:t>receive</a:t>
            </a:r>
            <a:r>
              <a:rPr dirty="0" sz="1450" spc="75">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shall</a:t>
            </a:r>
            <a:r>
              <a:rPr dirty="0" sz="1450" spc="75">
                <a:latin typeface="Times New Roman"/>
                <a:cs typeface="Times New Roman"/>
              </a:rPr>
              <a:t> </a:t>
            </a:r>
            <a:r>
              <a:rPr dirty="0" sz="1450" spc="-10">
                <a:latin typeface="Times New Roman"/>
                <a:cs typeface="Times New Roman"/>
              </a:rPr>
              <a:t>have</a:t>
            </a:r>
            <a:r>
              <a:rPr dirty="0" sz="1450" spc="75">
                <a:latin typeface="Times New Roman"/>
                <a:cs typeface="Times New Roman"/>
              </a:rPr>
              <a:t> </a:t>
            </a:r>
            <a:r>
              <a:rPr dirty="0" sz="1450" spc="-10">
                <a:latin typeface="Times New Roman"/>
                <a:cs typeface="Times New Roman"/>
              </a:rPr>
              <a:t>hanged</a:t>
            </a:r>
            <a:r>
              <a:rPr dirty="0" sz="1450" spc="75">
                <a:latin typeface="Times New Roman"/>
                <a:cs typeface="Times New Roman"/>
              </a:rPr>
              <a:t> </a:t>
            </a:r>
            <a:r>
              <a:rPr dirty="0" sz="1450" spc="-10">
                <a:latin typeface="Times New Roman"/>
                <a:cs typeface="Times New Roman"/>
              </a:rPr>
              <a:t>myself</a:t>
            </a:r>
            <a:r>
              <a:rPr dirty="0" sz="1450" spc="80">
                <a:latin typeface="Times New Roman"/>
                <a:cs typeface="Times New Roman"/>
              </a:rPr>
              <a:t> </a:t>
            </a:r>
            <a:r>
              <a:rPr dirty="0" sz="1450" spc="-5">
                <a:latin typeface="Times New Roman"/>
                <a:cs typeface="Times New Roman"/>
              </a:rPr>
              <a:t>by</a:t>
            </a:r>
            <a:r>
              <a:rPr dirty="0" sz="1450" spc="75">
                <a:latin typeface="Times New Roman"/>
                <a:cs typeface="Times New Roman"/>
              </a:rPr>
              <a:t> </a:t>
            </a:r>
            <a:r>
              <a:rPr dirty="0" sz="1450" spc="-10">
                <a:latin typeface="Times New Roman"/>
                <a:cs typeface="Times New Roman"/>
              </a:rPr>
              <a:t>my</a:t>
            </a:r>
            <a:r>
              <a:rPr dirty="0" sz="1450" spc="75">
                <a:latin typeface="Times New Roman"/>
                <a:cs typeface="Times New Roman"/>
              </a:rPr>
              <a:t> </a:t>
            </a:r>
            <a:r>
              <a:rPr dirty="0" sz="1450" spc="-10">
                <a:latin typeface="Times New Roman"/>
                <a:cs typeface="Times New Roman"/>
              </a:rPr>
              <a:t>cowardice.</a:t>
            </a:r>
            <a:r>
              <a:rPr dirty="0" sz="1450" spc="80">
                <a:latin typeface="Times New Roman"/>
                <a:cs typeface="Times New Roman"/>
              </a:rPr>
              <a:t> </a:t>
            </a:r>
            <a:r>
              <a:rPr dirty="0" sz="1450" spc="-10">
                <a:latin typeface="Times New Roman"/>
                <a:cs typeface="Times New Roman"/>
              </a:rPr>
              <a:t>No,</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Uncle Ned, enquiries must </a:t>
            </a:r>
            <a:r>
              <a:rPr dirty="0" sz="1450" spc="-5">
                <a:latin typeface="Times New Roman"/>
                <a:cs typeface="Times New Roman"/>
              </a:rPr>
              <a:t>be </a:t>
            </a:r>
            <a:r>
              <a:rPr dirty="0" sz="1450" spc="-10">
                <a:latin typeface="Times New Roman"/>
                <a:cs typeface="Times New Roman"/>
              </a:rPr>
              <a:t>made in Padwick;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go, of </a:t>
            </a:r>
            <a:r>
              <a:rPr dirty="0" sz="1450" spc="-10">
                <a:latin typeface="Times New Roman"/>
                <a:cs typeface="Times New Roman"/>
              </a:rPr>
              <a:t>course; </a:t>
            </a:r>
            <a:r>
              <a:rPr dirty="0" sz="1450" spc="-5">
                <a:latin typeface="Times New Roman"/>
                <a:cs typeface="Times New Roman"/>
              </a:rPr>
              <a:t>but  you </a:t>
            </a:r>
            <a:r>
              <a:rPr dirty="0" sz="1450" spc="-10">
                <a:latin typeface="Times New Roman"/>
                <a:cs typeface="Times New Roman"/>
              </a:rPr>
              <a:t>may—you could hang about the police </a:t>
            </a:r>
            <a:r>
              <a:rPr dirty="0" sz="1450" spc="-15">
                <a:latin typeface="Times New Roman"/>
                <a:cs typeface="Times New Roman"/>
              </a:rPr>
              <a:t>office, </a:t>
            </a:r>
            <a:r>
              <a:rPr dirty="0" sz="1450" spc="-10">
                <a:latin typeface="Times New Roman"/>
                <a:cs typeface="Times New Roman"/>
              </a:rPr>
              <a:t>don’t </a:t>
            </a:r>
            <a:r>
              <a:rPr dirty="0" sz="1450" spc="-5">
                <a:latin typeface="Times New Roman"/>
                <a:cs typeface="Times New Roman"/>
              </a:rPr>
              <a:t>you</a:t>
            </a:r>
            <a:r>
              <a:rPr dirty="0" sz="1450" spc="6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‘No, Gid—no, my dear </a:t>
            </a:r>
            <a:r>
              <a:rPr dirty="0" sz="1450" spc="-20">
                <a:latin typeface="Times New Roman"/>
                <a:cs typeface="Times New Roman"/>
              </a:rPr>
              <a:t>nephew,’ </a:t>
            </a:r>
            <a:r>
              <a:rPr dirty="0" sz="1450" spc="-10">
                <a:latin typeface="Times New Roman"/>
                <a:cs typeface="Times New Roman"/>
              </a:rPr>
              <a:t>said Mr Bloomfield, with the voice </a:t>
            </a:r>
            <a:r>
              <a:rPr dirty="0" sz="1450" spc="-5">
                <a:latin typeface="Times New Roman"/>
                <a:cs typeface="Times New Roman"/>
              </a:rPr>
              <a:t>of one  on </a:t>
            </a:r>
            <a:r>
              <a:rPr dirty="0" sz="1450" spc="-10">
                <a:latin typeface="Times New Roman"/>
                <a:cs typeface="Times New Roman"/>
              </a:rPr>
              <a:t>the rack. ‘I regard </a:t>
            </a:r>
            <a:r>
              <a:rPr dirty="0" sz="1450" spc="-5">
                <a:latin typeface="Times New Roman"/>
                <a:cs typeface="Times New Roman"/>
              </a:rPr>
              <a:t>you </a:t>
            </a:r>
            <a:r>
              <a:rPr dirty="0" sz="1450" spc="-10">
                <a:latin typeface="Times New Roman"/>
                <a:cs typeface="Times New Roman"/>
              </a:rPr>
              <a:t>with the most sacred affection; and </a:t>
            </a:r>
            <a:r>
              <a:rPr dirty="0" sz="1450" spc="-5">
                <a:latin typeface="Times New Roman"/>
                <a:cs typeface="Times New Roman"/>
              </a:rPr>
              <a:t>I </a:t>
            </a:r>
            <a:r>
              <a:rPr dirty="0" sz="1450" spc="-10">
                <a:latin typeface="Times New Roman"/>
                <a:cs typeface="Times New Roman"/>
              </a:rPr>
              <a:t>thank God </a:t>
            </a:r>
            <a:r>
              <a:rPr dirty="0" sz="1450" spc="-5">
                <a:latin typeface="Times New Roman"/>
                <a:cs typeface="Times New Roman"/>
              </a:rPr>
              <a:t>I </a:t>
            </a:r>
            <a:r>
              <a:rPr dirty="0" sz="1450" spc="-10">
                <a:latin typeface="Times New Roman"/>
                <a:cs typeface="Times New Roman"/>
              </a:rPr>
              <a:t>am  an Englishman—and all that. But not—not the police,</a:t>
            </a:r>
            <a:r>
              <a:rPr dirty="0" sz="1450" spc="45">
                <a:latin typeface="Times New Roman"/>
                <a:cs typeface="Times New Roman"/>
              </a:rPr>
              <a:t> </a:t>
            </a:r>
            <a:r>
              <a:rPr dirty="0" sz="1450" spc="-10">
                <a:latin typeface="Times New Roman"/>
                <a:cs typeface="Times New Roman"/>
              </a:rPr>
              <a:t>Gid.’</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dc:title>The Wrong Box</dc:title>
  <dcterms:created xsi:type="dcterms:W3CDTF">2021-02-04T16:32:54Z</dcterms:created>
  <dcterms:modified xsi:type="dcterms:W3CDTF">2021-02-04T16:32:54Z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2018-06-16T00:00:00Z</vt:filetime>
  </property>
  <property fmtid="{D5CDD505-2E9C-101B-9397-08002B2CF9AE}" pid="3" name="Creator">
    <vt:lpwstr>calibre 2.53.0 [http://calibre-ebook.com]</vt:lpwstr>
  </property>
  <property fmtid="{D5CDD505-2E9C-101B-9397-08002B2CF9AE}" pid="4" name="LastSaved">
    <vt:filetime>2018-06-16T00:00:00Z</vt:filetime>
  </property>
</Properties>
</file>