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11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CC9900"/>
    <a:srgbClr val="99FF99"/>
    <a:srgbClr val="00FF00"/>
    <a:srgbClr val="FFCC00"/>
    <a:srgbClr val="00FFFF"/>
    <a:srgbClr val="008000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 autoAdjust="0"/>
    <p:restoredTop sz="95712" autoAdjust="0"/>
  </p:normalViewPr>
  <p:slideViewPr>
    <p:cSldViewPr>
      <p:cViewPr varScale="1">
        <p:scale>
          <a:sx n="131" d="100"/>
          <a:sy n="131" d="100"/>
        </p:scale>
        <p:origin x="126" y="2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7619-4968-49DC-B49F-77EE71CCA973}" type="datetimeFigureOut">
              <a:rPr kumimoji="1" lang="ja-JP" altLang="en-US" smtClean="0"/>
              <a:t>2022/10/31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EE90-1F74-4E87-ABE9-8498119A606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80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And also FPU should be</a:t>
            </a:r>
            <a:r>
              <a:rPr kumimoji="1" lang="en-US" altLang="ja-JP" baseline="0" dirty="0">
                <a:solidFill>
                  <a:srgbClr val="FFC000"/>
                </a:solidFill>
              </a:rPr>
              <a:t> equipped for HPC and AI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srgbClr val="FFC000"/>
                </a:solidFill>
              </a:rPr>
              <a:t>In case</a:t>
            </a:r>
            <a:r>
              <a:rPr kumimoji="1" lang="en-US" altLang="ja-JP" baseline="0" dirty="0">
                <a:solidFill>
                  <a:srgbClr val="FFC000"/>
                </a:solidFill>
              </a:rPr>
              <a:t> of dense and sparse matrix, just pipelining is enough for getting high frequency.</a:t>
            </a:r>
            <a:endParaRPr kumimoji="1" lang="en-US" altLang="ja-JP" dirty="0">
              <a:solidFill>
                <a:srgbClr val="FFC000"/>
              </a:solidFill>
            </a:endParaRPr>
          </a:p>
          <a:p>
            <a:r>
              <a:rPr kumimoji="1" lang="en-US" altLang="ja-JP" baseline="0" dirty="0">
                <a:solidFill>
                  <a:srgbClr val="FFC000"/>
                </a:solidFill>
              </a:rPr>
              <a:t>----</a:t>
            </a:r>
          </a:p>
          <a:p>
            <a:r>
              <a:rPr kumimoji="1" lang="en-US" altLang="ja-JP" baseline="0" dirty="0">
                <a:solidFill>
                  <a:srgbClr val="FFC000"/>
                </a:solidFill>
              </a:rPr>
              <a:t>But in case of floating point accumulation, just putting feedback paths brings significant performance drop in CGRAs.</a:t>
            </a:r>
          </a:p>
          <a:p>
            <a:r>
              <a:rPr kumimoji="1" lang="en-US" altLang="ja-JP" baseline="0" dirty="0">
                <a:solidFill>
                  <a:srgbClr val="FFC000"/>
                </a:solidFill>
              </a:rPr>
              <a:t>So, IMAX2 has column multithreading for eliminating pipeline stall.</a:t>
            </a:r>
            <a:endParaRPr kumimoji="1" lang="en-US" altLang="ja-JP" dirty="0">
              <a:solidFill>
                <a:srgbClr val="FFC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4D63F-AED6-4D8F-9432-AE198C8BA95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676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11004250" y="-11947"/>
            <a:ext cx="1187750" cy="272595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altLang="ja-JP"/>
              <a:t>20210401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340899" y="260648"/>
            <a:ext cx="851101" cy="39957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06DC7A49-3CC3-4F3C-B83B-40D6CA7B37E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826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20210401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7A49-3CC3-4F3C-B83B-40D6CA7B37E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317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図 93">
            <a:extLst>
              <a:ext uri="{FF2B5EF4-FFF2-40B4-BE49-F238E27FC236}">
                <a16:creationId xmlns:a16="http://schemas.microsoft.com/office/drawing/2014/main" id="{D7F5701D-E3AA-4601-82C4-B6EC38F76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20737" r="4362" b="59460"/>
          <a:stretch/>
        </p:blipFill>
        <p:spPr>
          <a:xfrm>
            <a:off x="6489415" y="455765"/>
            <a:ext cx="5017354" cy="2058468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2DB0F693-2A24-49DE-BF1F-92613CA15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t="60706" r="3528" b="26885"/>
          <a:stretch/>
        </p:blipFill>
        <p:spPr>
          <a:xfrm>
            <a:off x="6384032" y="3429000"/>
            <a:ext cx="5336872" cy="1342424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3A4436CD-6552-45A4-B272-C57403873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25"/>
          <a:stretch/>
        </p:blipFill>
        <p:spPr>
          <a:xfrm>
            <a:off x="6136230" y="5217220"/>
            <a:ext cx="5765357" cy="15074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AD000-304C-43CF-93A4-DF6D09270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3920" b="80491"/>
          <a:stretch/>
        </p:blipFill>
        <p:spPr>
          <a:xfrm>
            <a:off x="463351" y="943359"/>
            <a:ext cx="4388984" cy="1765344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7AEDE87-3D0B-436B-86C4-62B7173FF2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41664" r="4133" b="41205"/>
          <a:stretch/>
        </p:blipFill>
        <p:spPr>
          <a:xfrm>
            <a:off x="799228" y="3553271"/>
            <a:ext cx="4792707" cy="1692793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B703F92D-1BB8-4F0A-B9D7-7D8A941A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" t="74253" r="2452" b="14760"/>
          <a:stretch/>
        </p:blipFill>
        <p:spPr>
          <a:xfrm>
            <a:off x="623392" y="5838239"/>
            <a:ext cx="5328592" cy="1191161"/>
          </a:xfrm>
          <a:prstGeom prst="rect">
            <a:avLst/>
          </a:prstGeom>
        </p:spPr>
      </p:pic>
      <p:sp>
        <p:nvSpPr>
          <p:cNvPr id="124" name="角丸四角形 123"/>
          <p:cNvSpPr/>
          <p:nvPr/>
        </p:nvSpPr>
        <p:spPr>
          <a:xfrm>
            <a:off x="497403" y="69212"/>
            <a:ext cx="5472608" cy="2797885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3" name="角丸四角形 122"/>
          <p:cNvSpPr/>
          <p:nvPr/>
        </p:nvSpPr>
        <p:spPr>
          <a:xfrm>
            <a:off x="6312024" y="88057"/>
            <a:ext cx="5472608" cy="256997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501148" y="3290317"/>
            <a:ext cx="5472608" cy="208887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506000" y="5722932"/>
            <a:ext cx="5472609" cy="1527201"/>
          </a:xfrm>
          <a:prstGeom prst="roundRect">
            <a:avLst>
              <a:gd name="adj" fmla="val 24775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6312024" y="3031896"/>
            <a:ext cx="5472608" cy="185401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919536" y="2676895"/>
            <a:ext cx="2566728" cy="37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2000" dirty="0">
                <a:latin typeface="+mj-ea"/>
                <a:ea typeface="+mj-ea"/>
                <a:cs typeface="Arial" panose="020B0604020202020204" pitchFamily="34" charset="0"/>
              </a:rPr>
              <a:t>(a) SIMD dense matrix</a:t>
            </a:r>
            <a:endParaRPr lang="ja-JP" altLang="en-US" sz="20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919536" y="5168999"/>
            <a:ext cx="2581156" cy="37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2000" dirty="0">
                <a:latin typeface="+mj-ea"/>
                <a:ea typeface="+mj-ea"/>
                <a:cs typeface="Arial" panose="020B0604020202020204" pitchFamily="34" charset="0"/>
              </a:rPr>
              <a:t>(c) Sequential updates</a:t>
            </a:r>
            <a:endParaRPr lang="ja-JP" altLang="en-US" sz="20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879410" y="4672623"/>
            <a:ext cx="1989647" cy="37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2000" dirty="0">
                <a:latin typeface="+mn-ea"/>
                <a:cs typeface="Arial" panose="020B0604020202020204" pitchFamily="34" charset="0"/>
              </a:rPr>
              <a:t>(d) Accumulation</a:t>
            </a:r>
            <a:endParaRPr lang="ja-JP" altLang="en-US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770816" y="2457640"/>
            <a:ext cx="2225288" cy="37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2000" dirty="0">
                <a:latin typeface="+mn-ea"/>
                <a:cs typeface="Arial" panose="020B0604020202020204" pitchFamily="34" charset="0"/>
              </a:rPr>
              <a:t>(b)</a:t>
            </a:r>
            <a:r>
              <a:rPr lang="ja-JP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latin typeface="+mn-ea"/>
                <a:cs typeface="Arial" panose="020B0604020202020204" pitchFamily="34" charset="0"/>
              </a:rPr>
              <a:t>Random access</a:t>
            </a:r>
            <a:endParaRPr lang="ja-JP" altLang="en-US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495072" y="733730"/>
            <a:ext cx="4357263" cy="1051377"/>
          </a:xfrm>
          <a:custGeom>
            <a:avLst/>
            <a:gdLst>
              <a:gd name="connsiteX0" fmla="*/ 0 w 6508800"/>
              <a:gd name="connsiteY0" fmla="*/ 0 h 1908000"/>
              <a:gd name="connsiteX1" fmla="*/ 4881600 w 6508800"/>
              <a:gd name="connsiteY1" fmla="*/ 21600 h 1908000"/>
              <a:gd name="connsiteX2" fmla="*/ 4874400 w 6508800"/>
              <a:gd name="connsiteY2" fmla="*/ 655200 h 1908000"/>
              <a:gd name="connsiteX3" fmla="*/ 6508800 w 6508800"/>
              <a:gd name="connsiteY3" fmla="*/ 676800 h 1908000"/>
              <a:gd name="connsiteX4" fmla="*/ 6501600 w 6508800"/>
              <a:gd name="connsiteY4" fmla="*/ 1908000 h 1908000"/>
              <a:gd name="connsiteX5" fmla="*/ 4903200 w 6508800"/>
              <a:gd name="connsiteY5" fmla="*/ 1893600 h 1908000"/>
              <a:gd name="connsiteX6" fmla="*/ 4910400 w 6508800"/>
              <a:gd name="connsiteY6" fmla="*/ 1281600 h 1908000"/>
              <a:gd name="connsiteX7" fmla="*/ 0 w 6508800"/>
              <a:gd name="connsiteY7" fmla="*/ 1281600 h 1908000"/>
              <a:gd name="connsiteX8" fmla="*/ 0 w 6508800"/>
              <a:gd name="connsiteY8" fmla="*/ 0 h 19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08800" h="1908000">
                <a:moveTo>
                  <a:pt x="0" y="0"/>
                </a:moveTo>
                <a:lnTo>
                  <a:pt x="4881600" y="21600"/>
                </a:lnTo>
                <a:lnTo>
                  <a:pt x="4874400" y="655200"/>
                </a:lnTo>
                <a:lnTo>
                  <a:pt x="6508800" y="676800"/>
                </a:lnTo>
                <a:lnTo>
                  <a:pt x="6501600" y="1908000"/>
                </a:lnTo>
                <a:lnTo>
                  <a:pt x="4903200" y="1893600"/>
                </a:lnTo>
                <a:lnTo>
                  <a:pt x="4910400" y="1281600"/>
                </a:lnTo>
                <a:lnTo>
                  <a:pt x="0" y="128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598604" y="116632"/>
            <a:ext cx="835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Octa ld</a:t>
            </a:r>
          </a:p>
          <a:p>
            <a:pPr algn="ctr"/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endParaRPr lang="ja-JP" alt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747362" y="119966"/>
            <a:ext cx="835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Octa ld</a:t>
            </a:r>
          </a:p>
          <a:p>
            <a:pPr algn="ctr"/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endParaRPr lang="ja-JP" alt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881206" y="123300"/>
            <a:ext cx="835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Octa ld</a:t>
            </a:r>
          </a:p>
          <a:p>
            <a:pPr algn="ctr"/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endParaRPr lang="ja-JP" alt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909712" y="1388246"/>
            <a:ext cx="1042272" cy="35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Octa</a:t>
            </a:r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ja-JP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</a:t>
            </a:r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</a:t>
            </a:r>
            <a:endParaRPr lang="ja-JP" alt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655840" y="1003632"/>
            <a:ext cx="1285801" cy="35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Octa</a:t>
            </a:r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A+B*C</a:t>
            </a:r>
            <a:endParaRPr lang="ja-JP" alt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1" name="フリーフォーム 80"/>
          <p:cNvSpPr/>
          <p:nvPr/>
        </p:nvSpPr>
        <p:spPr>
          <a:xfrm>
            <a:off x="506000" y="1478731"/>
            <a:ext cx="4346336" cy="1010337"/>
          </a:xfrm>
          <a:custGeom>
            <a:avLst/>
            <a:gdLst>
              <a:gd name="connsiteX0" fmla="*/ 0 w 6508800"/>
              <a:gd name="connsiteY0" fmla="*/ 0 h 1908000"/>
              <a:gd name="connsiteX1" fmla="*/ 4881600 w 6508800"/>
              <a:gd name="connsiteY1" fmla="*/ 21600 h 1908000"/>
              <a:gd name="connsiteX2" fmla="*/ 4874400 w 6508800"/>
              <a:gd name="connsiteY2" fmla="*/ 655200 h 1908000"/>
              <a:gd name="connsiteX3" fmla="*/ 6508800 w 6508800"/>
              <a:gd name="connsiteY3" fmla="*/ 676800 h 1908000"/>
              <a:gd name="connsiteX4" fmla="*/ 6501600 w 6508800"/>
              <a:gd name="connsiteY4" fmla="*/ 1908000 h 1908000"/>
              <a:gd name="connsiteX5" fmla="*/ 4903200 w 6508800"/>
              <a:gd name="connsiteY5" fmla="*/ 1893600 h 1908000"/>
              <a:gd name="connsiteX6" fmla="*/ 4910400 w 6508800"/>
              <a:gd name="connsiteY6" fmla="*/ 1281600 h 1908000"/>
              <a:gd name="connsiteX7" fmla="*/ 0 w 6508800"/>
              <a:gd name="connsiteY7" fmla="*/ 1281600 h 1908000"/>
              <a:gd name="connsiteX8" fmla="*/ 0 w 6508800"/>
              <a:gd name="connsiteY8" fmla="*/ 0 h 19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08800" h="1908000">
                <a:moveTo>
                  <a:pt x="0" y="0"/>
                </a:moveTo>
                <a:lnTo>
                  <a:pt x="4881600" y="21600"/>
                </a:lnTo>
                <a:lnTo>
                  <a:pt x="4874400" y="655200"/>
                </a:lnTo>
                <a:lnTo>
                  <a:pt x="6508800" y="676800"/>
                </a:lnTo>
                <a:lnTo>
                  <a:pt x="6501600" y="1908000"/>
                </a:lnTo>
                <a:lnTo>
                  <a:pt x="4903200" y="1893600"/>
                </a:lnTo>
                <a:lnTo>
                  <a:pt x="4910400" y="1281600"/>
                </a:lnTo>
                <a:lnTo>
                  <a:pt x="0" y="128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00027" y="441994"/>
            <a:ext cx="5017354" cy="671985"/>
          </a:xfrm>
          <a:prstGeom prst="rect">
            <a:avLst/>
          </a:prstGeom>
          <a:solidFill>
            <a:srgbClr val="008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6368882" y="104073"/>
            <a:ext cx="137063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Dual ld A1,A2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7648277" y="104073"/>
            <a:ext cx="137063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Dual ld A3,A4</a:t>
            </a:r>
            <a:endParaRPr lang="ja-JP" altLang="en-US" sz="1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959358" y="104073"/>
            <a:ext cx="138050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Dual ld B1,B2</a:t>
            </a:r>
            <a:endParaRPr lang="ja-JP" altLang="en-US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0311999" y="104073"/>
            <a:ext cx="138050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Dual ld B3,B4</a:t>
            </a:r>
            <a:endParaRPr lang="ja-JP" altLang="en-US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363676" y="1067592"/>
            <a:ext cx="137063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Dual ld A5,A6</a:t>
            </a:r>
          </a:p>
        </p:txBody>
      </p:sp>
      <p:sp>
        <p:nvSpPr>
          <p:cNvPr id="87" name="正方形/長方形 86"/>
          <p:cNvSpPr/>
          <p:nvPr/>
        </p:nvSpPr>
        <p:spPr>
          <a:xfrm>
            <a:off x="7677696" y="1067592"/>
            <a:ext cx="137063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Dual ld A7,A8</a:t>
            </a:r>
            <a:endParaRPr lang="ja-JP" altLang="en-US" sz="1400" dirty="0">
              <a:solidFill>
                <a:srgbClr val="0000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8991985" y="1067592"/>
            <a:ext cx="138050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Dual ld B5,B6</a:t>
            </a:r>
            <a:endParaRPr lang="ja-JP" altLang="en-US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0316421" y="1067592"/>
            <a:ext cx="138050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Dual ld B7,B8</a:t>
            </a:r>
            <a:endParaRPr lang="ja-JP" altLang="en-US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20711" y="3690015"/>
            <a:ext cx="943572" cy="854276"/>
          </a:xfrm>
          <a:prstGeom prst="rect">
            <a:avLst/>
          </a:prstGeom>
          <a:solidFill>
            <a:srgbClr val="008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8216438" y="3078391"/>
            <a:ext cx="1694310" cy="35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= A + B[i] * C[i]</a:t>
            </a:r>
            <a:endParaRPr lang="ja-JP" alt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9" name="環状矢印 38"/>
          <p:cNvSpPr/>
          <p:nvPr/>
        </p:nvSpPr>
        <p:spPr bwMode="auto">
          <a:xfrm flipH="1">
            <a:off x="6729890" y="3727794"/>
            <a:ext cx="500425" cy="493294"/>
          </a:xfrm>
          <a:prstGeom prst="circular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40" name="環状矢印 39"/>
          <p:cNvSpPr/>
          <p:nvPr/>
        </p:nvSpPr>
        <p:spPr bwMode="auto">
          <a:xfrm rot="10800000" flipH="1">
            <a:off x="6729890" y="3727794"/>
            <a:ext cx="500425" cy="493294"/>
          </a:xfrm>
          <a:prstGeom prst="circular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42" name="環状矢印 41"/>
          <p:cNvSpPr/>
          <p:nvPr/>
        </p:nvSpPr>
        <p:spPr bwMode="auto">
          <a:xfrm flipH="1">
            <a:off x="8098042" y="3727794"/>
            <a:ext cx="500425" cy="493294"/>
          </a:xfrm>
          <a:prstGeom prst="circular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43" name="環状矢印 42"/>
          <p:cNvSpPr/>
          <p:nvPr/>
        </p:nvSpPr>
        <p:spPr bwMode="auto">
          <a:xfrm rot="10800000" flipH="1">
            <a:off x="8098042" y="3727794"/>
            <a:ext cx="500425" cy="493294"/>
          </a:xfrm>
          <a:prstGeom prst="circular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98" name="環状矢印 97"/>
          <p:cNvSpPr/>
          <p:nvPr/>
        </p:nvSpPr>
        <p:spPr bwMode="auto">
          <a:xfrm flipH="1">
            <a:off x="9480583" y="3718433"/>
            <a:ext cx="500425" cy="493294"/>
          </a:xfrm>
          <a:prstGeom prst="circular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99" name="環状矢印 98"/>
          <p:cNvSpPr/>
          <p:nvPr/>
        </p:nvSpPr>
        <p:spPr bwMode="auto">
          <a:xfrm rot="10800000" flipH="1">
            <a:off x="9480583" y="3718433"/>
            <a:ext cx="500425" cy="493294"/>
          </a:xfrm>
          <a:prstGeom prst="circular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00" name="環状矢印 99"/>
          <p:cNvSpPr/>
          <p:nvPr/>
        </p:nvSpPr>
        <p:spPr bwMode="auto">
          <a:xfrm flipH="1">
            <a:off x="10845232" y="3719958"/>
            <a:ext cx="500425" cy="493294"/>
          </a:xfrm>
          <a:prstGeom prst="circular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01" name="環状矢印 100"/>
          <p:cNvSpPr/>
          <p:nvPr/>
        </p:nvSpPr>
        <p:spPr bwMode="auto">
          <a:xfrm rot="10800000" flipH="1">
            <a:off x="10845232" y="3719958"/>
            <a:ext cx="500425" cy="493294"/>
          </a:xfrm>
          <a:prstGeom prst="circularArrow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582633" y="7042250"/>
            <a:ext cx="3656770" cy="37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2000" dirty="0">
                <a:latin typeface="+mn-ea"/>
                <a:cs typeface="Arial" panose="020B0604020202020204" pitchFamily="34" charset="0"/>
              </a:rPr>
              <a:t>(e) 32 elements stochastic FMA</a:t>
            </a:r>
            <a:endParaRPr lang="ja-JP" altLang="en-US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08" name="環状矢印 107"/>
          <p:cNvSpPr/>
          <p:nvPr/>
        </p:nvSpPr>
        <p:spPr bwMode="auto">
          <a:xfrm flipH="1">
            <a:off x="4610457" y="5881981"/>
            <a:ext cx="1265241" cy="1238031"/>
          </a:xfrm>
          <a:prstGeom prst="circularArrow">
            <a:avLst>
              <a:gd name="adj1" fmla="val 6849"/>
              <a:gd name="adj2" fmla="val 1142319"/>
              <a:gd name="adj3" fmla="val 20457683"/>
              <a:gd name="adj4" fmla="val 10800000"/>
              <a:gd name="adj5" fmla="val 12500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09" name="環状矢印 108"/>
          <p:cNvSpPr/>
          <p:nvPr/>
        </p:nvSpPr>
        <p:spPr bwMode="auto">
          <a:xfrm rot="10800000" flipH="1">
            <a:off x="4610457" y="5881981"/>
            <a:ext cx="1265241" cy="1238031"/>
          </a:xfrm>
          <a:prstGeom prst="circularArrow">
            <a:avLst>
              <a:gd name="adj1" fmla="val 6867"/>
              <a:gd name="adj2" fmla="val 1142319"/>
              <a:gd name="adj3" fmla="val 20301276"/>
              <a:gd name="adj4" fmla="val 10800000"/>
              <a:gd name="adj5" fmla="val 12500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7408" y="4296918"/>
            <a:ext cx="4792707" cy="606918"/>
          </a:xfrm>
          <a:prstGeom prst="rect">
            <a:avLst/>
          </a:prstGeom>
          <a:solidFill>
            <a:srgbClr val="008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229584" y="3296791"/>
            <a:ext cx="2037609" cy="35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A[i] = A[i] + B[i] * C[i]</a:t>
            </a:r>
            <a:endParaRPr lang="ja-JP" altLang="en-US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6" name="環状矢印 95"/>
          <p:cNvSpPr/>
          <p:nvPr/>
        </p:nvSpPr>
        <p:spPr bwMode="auto">
          <a:xfrm flipH="1">
            <a:off x="4530510" y="4077072"/>
            <a:ext cx="1014316" cy="1000904"/>
          </a:xfrm>
          <a:prstGeom prst="circularArrow">
            <a:avLst>
              <a:gd name="adj1" fmla="val 5534"/>
              <a:gd name="adj2" fmla="val 841960"/>
              <a:gd name="adj3" fmla="val 20671544"/>
              <a:gd name="adj4" fmla="val 10800000"/>
              <a:gd name="adj5" fmla="val 12208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97" name="環状矢印 96"/>
          <p:cNvSpPr/>
          <p:nvPr/>
        </p:nvSpPr>
        <p:spPr bwMode="auto">
          <a:xfrm rot="10800000" flipH="1">
            <a:off x="4530510" y="4077072"/>
            <a:ext cx="1014316" cy="1000904"/>
          </a:xfrm>
          <a:prstGeom prst="circularArrow">
            <a:avLst>
              <a:gd name="adj1" fmla="val 5862"/>
              <a:gd name="adj2" fmla="val 1142319"/>
              <a:gd name="adj3" fmla="val 20499410"/>
              <a:gd name="adj4" fmla="val 10800000"/>
              <a:gd name="adj5" fmla="val 12500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11" name="環状矢印 110"/>
          <p:cNvSpPr/>
          <p:nvPr/>
        </p:nvSpPr>
        <p:spPr bwMode="auto">
          <a:xfrm flipH="1">
            <a:off x="3289416" y="4078685"/>
            <a:ext cx="1014316" cy="1000904"/>
          </a:xfrm>
          <a:prstGeom prst="circularArrow">
            <a:avLst>
              <a:gd name="adj1" fmla="val 5534"/>
              <a:gd name="adj2" fmla="val 841960"/>
              <a:gd name="adj3" fmla="val 20671544"/>
              <a:gd name="adj4" fmla="val 10800000"/>
              <a:gd name="adj5" fmla="val 12208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12" name="環状矢印 111"/>
          <p:cNvSpPr/>
          <p:nvPr/>
        </p:nvSpPr>
        <p:spPr bwMode="auto">
          <a:xfrm rot="10800000" flipH="1">
            <a:off x="3289416" y="4078685"/>
            <a:ext cx="1014316" cy="1000904"/>
          </a:xfrm>
          <a:prstGeom prst="circularArrow">
            <a:avLst>
              <a:gd name="adj1" fmla="val 5862"/>
              <a:gd name="adj2" fmla="val 1142319"/>
              <a:gd name="adj3" fmla="val 20499410"/>
              <a:gd name="adj4" fmla="val 10800000"/>
              <a:gd name="adj5" fmla="val 12500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14" name="環状矢印 113"/>
          <p:cNvSpPr/>
          <p:nvPr/>
        </p:nvSpPr>
        <p:spPr bwMode="auto">
          <a:xfrm flipH="1">
            <a:off x="2048322" y="4080298"/>
            <a:ext cx="1014316" cy="1000904"/>
          </a:xfrm>
          <a:prstGeom prst="circularArrow">
            <a:avLst>
              <a:gd name="adj1" fmla="val 5534"/>
              <a:gd name="adj2" fmla="val 841960"/>
              <a:gd name="adj3" fmla="val 20671544"/>
              <a:gd name="adj4" fmla="val 10800000"/>
              <a:gd name="adj5" fmla="val 12208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15" name="環状矢印 114"/>
          <p:cNvSpPr/>
          <p:nvPr/>
        </p:nvSpPr>
        <p:spPr bwMode="auto">
          <a:xfrm rot="10800000" flipH="1">
            <a:off x="2048322" y="4080298"/>
            <a:ext cx="1014316" cy="1000904"/>
          </a:xfrm>
          <a:prstGeom prst="circularArrow">
            <a:avLst>
              <a:gd name="adj1" fmla="val 5862"/>
              <a:gd name="adj2" fmla="val 1142319"/>
              <a:gd name="adj3" fmla="val 20499410"/>
              <a:gd name="adj4" fmla="val 10800000"/>
              <a:gd name="adj5" fmla="val 12500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17" name="環状矢印 116"/>
          <p:cNvSpPr/>
          <p:nvPr/>
        </p:nvSpPr>
        <p:spPr bwMode="auto">
          <a:xfrm flipH="1">
            <a:off x="807228" y="4077148"/>
            <a:ext cx="1014316" cy="1000904"/>
          </a:xfrm>
          <a:prstGeom prst="circularArrow">
            <a:avLst>
              <a:gd name="adj1" fmla="val 5534"/>
              <a:gd name="adj2" fmla="val 841960"/>
              <a:gd name="adj3" fmla="val 20671544"/>
              <a:gd name="adj4" fmla="val 10800000"/>
              <a:gd name="adj5" fmla="val 12208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18" name="環状矢印 117"/>
          <p:cNvSpPr/>
          <p:nvPr/>
        </p:nvSpPr>
        <p:spPr bwMode="auto">
          <a:xfrm rot="10800000" flipH="1">
            <a:off x="807228" y="4077148"/>
            <a:ext cx="1014316" cy="1000904"/>
          </a:xfrm>
          <a:prstGeom prst="circularArrow">
            <a:avLst>
              <a:gd name="adj1" fmla="val 5862"/>
              <a:gd name="adj2" fmla="val 1142319"/>
              <a:gd name="adj3" fmla="val 20499410"/>
              <a:gd name="adj4" fmla="val 10800000"/>
              <a:gd name="adj5" fmla="val 12500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312024" y="5232550"/>
            <a:ext cx="5472609" cy="2016224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558590" y="7043053"/>
            <a:ext cx="4753224" cy="37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ja-JP" sz="2000" dirty="0">
                <a:latin typeface="+mn-ea"/>
                <a:cs typeface="Arial" panose="020B0604020202020204" pitchFamily="34" charset="0"/>
              </a:rPr>
              <a:t>(f) Sparse matrix multiplication/</a:t>
            </a:r>
            <a:r>
              <a:rPr lang="en-US" altLang="ja-JP" sz="2000">
                <a:latin typeface="+mn-ea"/>
                <a:cs typeface="Arial" panose="020B0604020202020204" pitchFamily="34" charset="0"/>
              </a:rPr>
              <a:t>Merge sort</a:t>
            </a:r>
            <a:endParaRPr lang="ja-JP" altLang="en-US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05" name="環状矢印 104"/>
          <p:cNvSpPr/>
          <p:nvPr/>
        </p:nvSpPr>
        <p:spPr bwMode="auto">
          <a:xfrm flipH="1">
            <a:off x="10435306" y="5320695"/>
            <a:ext cx="1265241" cy="1238031"/>
          </a:xfrm>
          <a:prstGeom prst="circularArrow">
            <a:avLst>
              <a:gd name="adj1" fmla="val 6849"/>
              <a:gd name="adj2" fmla="val 1142319"/>
              <a:gd name="adj3" fmla="val 20457683"/>
              <a:gd name="adj4" fmla="val 10800000"/>
              <a:gd name="adj5" fmla="val 12500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125" name="環状矢印 124"/>
          <p:cNvSpPr/>
          <p:nvPr/>
        </p:nvSpPr>
        <p:spPr bwMode="auto">
          <a:xfrm rot="10800000" flipH="1">
            <a:off x="10435306" y="5320695"/>
            <a:ext cx="1265241" cy="1238031"/>
          </a:xfrm>
          <a:prstGeom prst="circularArrow">
            <a:avLst>
              <a:gd name="adj1" fmla="val 6867"/>
              <a:gd name="adj2" fmla="val 1142319"/>
              <a:gd name="adj3" fmla="val 20301276"/>
              <a:gd name="adj4" fmla="val 10800000"/>
              <a:gd name="adj5" fmla="val 12500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ja-JP" altLang="en-US" b="1" dirty="0">
              <a:solidFill>
                <a:srgbClr val="00FF00"/>
              </a:solidFill>
              <a:ea typeface="ＭＳ Ｐゴシック" pitchFamily="50" charset="-128"/>
            </a:endParaRPr>
          </a:p>
        </p:txBody>
      </p:sp>
      <p:sp>
        <p:nvSpPr>
          <p:cNvPr id="37" name="下矢印 6"/>
          <p:cNvSpPr>
            <a:spLocks noChangeArrowheads="1"/>
          </p:cNvSpPr>
          <p:nvPr/>
        </p:nvSpPr>
        <p:spPr bwMode="auto">
          <a:xfrm>
            <a:off x="511969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5" name="下矢印 6"/>
          <p:cNvSpPr>
            <a:spLocks noChangeArrowheads="1"/>
          </p:cNvSpPr>
          <p:nvPr/>
        </p:nvSpPr>
        <p:spPr bwMode="auto">
          <a:xfrm>
            <a:off x="1652103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8" name="下矢印 6"/>
          <p:cNvSpPr>
            <a:spLocks noChangeArrowheads="1"/>
          </p:cNvSpPr>
          <p:nvPr/>
        </p:nvSpPr>
        <p:spPr bwMode="auto">
          <a:xfrm>
            <a:off x="2792238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9" name="下矢印 6">
            <a:extLst>
              <a:ext uri="{FF2B5EF4-FFF2-40B4-BE49-F238E27FC236}">
                <a16:creationId xmlns:a16="http://schemas.microsoft.com/office/drawing/2014/main" id="{DD89A9C6-3C6E-4583-8B3D-07639A32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16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0" name="下矢印 6">
            <a:extLst>
              <a:ext uri="{FF2B5EF4-FFF2-40B4-BE49-F238E27FC236}">
                <a16:creationId xmlns:a16="http://schemas.microsoft.com/office/drawing/2014/main" id="{403ACDC4-A7C1-4781-81EB-45EC7F86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50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1" name="下矢印 6">
            <a:extLst>
              <a:ext uri="{FF2B5EF4-FFF2-40B4-BE49-F238E27FC236}">
                <a16:creationId xmlns:a16="http://schemas.microsoft.com/office/drawing/2014/main" id="{9FCB709F-2F1E-44FF-8040-AE4716E9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585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2" name="下矢印 6">
            <a:extLst>
              <a:ext uri="{FF2B5EF4-FFF2-40B4-BE49-F238E27FC236}">
                <a16:creationId xmlns:a16="http://schemas.microsoft.com/office/drawing/2014/main" id="{DE633B8A-A9DA-4A57-865B-41F7459A6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63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3" name="下矢印 6">
            <a:extLst>
              <a:ext uri="{FF2B5EF4-FFF2-40B4-BE49-F238E27FC236}">
                <a16:creationId xmlns:a16="http://schemas.microsoft.com/office/drawing/2014/main" id="{9F5C4448-AD38-4B1D-93EC-F2C292FE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797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4" name="下矢印 6">
            <a:extLst>
              <a:ext uri="{FF2B5EF4-FFF2-40B4-BE49-F238E27FC236}">
                <a16:creationId xmlns:a16="http://schemas.microsoft.com/office/drawing/2014/main" id="{4C7E003D-72AE-4E69-8D43-3D7062A69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932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5" name="下矢印 6">
            <a:extLst>
              <a:ext uri="{FF2B5EF4-FFF2-40B4-BE49-F238E27FC236}">
                <a16:creationId xmlns:a16="http://schemas.microsoft.com/office/drawing/2014/main" id="{23B174BF-0DC3-4A81-961E-9F0724436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10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6" name="下矢印 6">
            <a:extLst>
              <a:ext uri="{FF2B5EF4-FFF2-40B4-BE49-F238E27FC236}">
                <a16:creationId xmlns:a16="http://schemas.microsoft.com/office/drawing/2014/main" id="{D879BBBF-ABF0-4A76-9ECA-84B62B6AA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144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7" name="下矢印 6">
            <a:extLst>
              <a:ext uri="{FF2B5EF4-FFF2-40B4-BE49-F238E27FC236}">
                <a16:creationId xmlns:a16="http://schemas.microsoft.com/office/drawing/2014/main" id="{DD04FFE6-2FC3-4F82-9F49-22E90AC9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79" y="106784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8" name="下矢印 6">
            <a:extLst>
              <a:ext uri="{FF2B5EF4-FFF2-40B4-BE49-F238E27FC236}">
                <a16:creationId xmlns:a16="http://schemas.microsoft.com/office/drawing/2014/main" id="{576DC519-CD9B-49D7-AE52-31A2D789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9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9" name="下矢印 6">
            <a:extLst>
              <a:ext uri="{FF2B5EF4-FFF2-40B4-BE49-F238E27FC236}">
                <a16:creationId xmlns:a16="http://schemas.microsoft.com/office/drawing/2014/main" id="{0F573B90-1369-4102-90AF-8DD9C555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03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0" name="下矢印 6">
            <a:extLst>
              <a:ext uri="{FF2B5EF4-FFF2-40B4-BE49-F238E27FC236}">
                <a16:creationId xmlns:a16="http://schemas.microsoft.com/office/drawing/2014/main" id="{6F81EDC9-F10B-424B-BF8D-374F15A6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238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1" name="下矢印 6">
            <a:extLst>
              <a:ext uri="{FF2B5EF4-FFF2-40B4-BE49-F238E27FC236}">
                <a16:creationId xmlns:a16="http://schemas.microsoft.com/office/drawing/2014/main" id="{4DF4C851-376C-42FC-AB84-1DD650CA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16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2" name="下矢印 6">
            <a:extLst>
              <a:ext uri="{FF2B5EF4-FFF2-40B4-BE49-F238E27FC236}">
                <a16:creationId xmlns:a16="http://schemas.microsoft.com/office/drawing/2014/main" id="{AA822BDB-9156-470A-89DB-9F205188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50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3" name="下矢印 6">
            <a:extLst>
              <a:ext uri="{FF2B5EF4-FFF2-40B4-BE49-F238E27FC236}">
                <a16:creationId xmlns:a16="http://schemas.microsoft.com/office/drawing/2014/main" id="{17154598-ED3F-4339-9755-C8485E87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585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4" name="下矢印 6">
            <a:extLst>
              <a:ext uri="{FF2B5EF4-FFF2-40B4-BE49-F238E27FC236}">
                <a16:creationId xmlns:a16="http://schemas.microsoft.com/office/drawing/2014/main" id="{94FDC33A-548A-4630-B5A7-27C24A54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63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5" name="下矢印 6">
            <a:extLst>
              <a:ext uri="{FF2B5EF4-FFF2-40B4-BE49-F238E27FC236}">
                <a16:creationId xmlns:a16="http://schemas.microsoft.com/office/drawing/2014/main" id="{B44687C2-769F-4AE2-9A64-F6711913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797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6" name="下矢印 6">
            <a:extLst>
              <a:ext uri="{FF2B5EF4-FFF2-40B4-BE49-F238E27FC236}">
                <a16:creationId xmlns:a16="http://schemas.microsoft.com/office/drawing/2014/main" id="{AD31A614-0357-4EC0-AC32-B2E721C49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932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7" name="下矢印 6">
            <a:extLst>
              <a:ext uri="{FF2B5EF4-FFF2-40B4-BE49-F238E27FC236}">
                <a16:creationId xmlns:a16="http://schemas.microsoft.com/office/drawing/2014/main" id="{7B724115-253A-42E0-A7E5-093310DA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10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8" name="下矢印 6">
            <a:extLst>
              <a:ext uri="{FF2B5EF4-FFF2-40B4-BE49-F238E27FC236}">
                <a16:creationId xmlns:a16="http://schemas.microsoft.com/office/drawing/2014/main" id="{31946565-F7DD-42DA-A853-0B61F8EC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144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9" name="下矢印 6">
            <a:extLst>
              <a:ext uri="{FF2B5EF4-FFF2-40B4-BE49-F238E27FC236}">
                <a16:creationId xmlns:a16="http://schemas.microsoft.com/office/drawing/2014/main" id="{A5A373A5-192C-4937-93EA-6654D6E9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79" y="174745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0" name="下矢印 6">
            <a:extLst>
              <a:ext uri="{FF2B5EF4-FFF2-40B4-BE49-F238E27FC236}">
                <a16:creationId xmlns:a16="http://schemas.microsoft.com/office/drawing/2014/main" id="{85ADFF34-B52A-4FD2-9B04-73D6E5CF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372" y="1377604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1" name="下矢印 6">
            <a:extLst>
              <a:ext uri="{FF2B5EF4-FFF2-40B4-BE49-F238E27FC236}">
                <a16:creationId xmlns:a16="http://schemas.microsoft.com/office/drawing/2014/main" id="{029C4051-E50D-4A70-9B91-E4FFA8BF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719" y="1377604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2" name="下矢印 6">
            <a:extLst>
              <a:ext uri="{FF2B5EF4-FFF2-40B4-BE49-F238E27FC236}">
                <a16:creationId xmlns:a16="http://schemas.microsoft.com/office/drawing/2014/main" id="{B4700279-5C38-4D79-9F48-974A8B72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066" y="1377604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3" name="下矢印 6">
            <a:extLst>
              <a:ext uri="{FF2B5EF4-FFF2-40B4-BE49-F238E27FC236}">
                <a16:creationId xmlns:a16="http://schemas.microsoft.com/office/drawing/2014/main" id="{A5CB29BD-B52B-40F6-9D65-197D00FE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413" y="1377604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4" name="下矢印 6">
            <a:extLst>
              <a:ext uri="{FF2B5EF4-FFF2-40B4-BE49-F238E27FC236}">
                <a16:creationId xmlns:a16="http://schemas.microsoft.com/office/drawing/2014/main" id="{4D410DFB-E0C9-4793-9112-33A55FF0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036" y="206289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5" name="下矢印 6">
            <a:extLst>
              <a:ext uri="{FF2B5EF4-FFF2-40B4-BE49-F238E27FC236}">
                <a16:creationId xmlns:a16="http://schemas.microsoft.com/office/drawing/2014/main" id="{5866300E-B962-4525-90CF-7C72F5BE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383" y="206289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6" name="下矢印 6">
            <a:extLst>
              <a:ext uri="{FF2B5EF4-FFF2-40B4-BE49-F238E27FC236}">
                <a16:creationId xmlns:a16="http://schemas.microsoft.com/office/drawing/2014/main" id="{69183074-B70D-461E-B928-BF2DECAA7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730" y="206289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7" name="下矢印 6">
            <a:extLst>
              <a:ext uri="{FF2B5EF4-FFF2-40B4-BE49-F238E27FC236}">
                <a16:creationId xmlns:a16="http://schemas.microsoft.com/office/drawing/2014/main" id="{09400F81-3B51-48D4-91AD-8C852F35E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077" y="2062899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8" name="下矢印 6">
            <a:extLst>
              <a:ext uri="{FF2B5EF4-FFF2-40B4-BE49-F238E27FC236}">
                <a16:creationId xmlns:a16="http://schemas.microsoft.com/office/drawing/2014/main" id="{E105A517-AF61-4DD0-9F5D-A38EBAE8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74" y="708075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9" name="下矢印 6">
            <a:extLst>
              <a:ext uri="{FF2B5EF4-FFF2-40B4-BE49-F238E27FC236}">
                <a16:creationId xmlns:a16="http://schemas.microsoft.com/office/drawing/2014/main" id="{8F1703B6-63E0-40FC-A3E1-1AC9FDA1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75" y="708075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0" name="下矢印 6">
            <a:extLst>
              <a:ext uri="{FF2B5EF4-FFF2-40B4-BE49-F238E27FC236}">
                <a16:creationId xmlns:a16="http://schemas.microsoft.com/office/drawing/2014/main" id="{A47B1E52-1628-4A3F-AECD-7D9AEE1C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301" y="708075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1" name="下矢印 6">
            <a:extLst>
              <a:ext uri="{FF2B5EF4-FFF2-40B4-BE49-F238E27FC236}">
                <a16:creationId xmlns:a16="http://schemas.microsoft.com/office/drawing/2014/main" id="{BF323687-523E-499E-B164-1F1483E6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02" y="708075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2" name="下矢印 6">
            <a:extLst>
              <a:ext uri="{FF2B5EF4-FFF2-40B4-BE49-F238E27FC236}">
                <a16:creationId xmlns:a16="http://schemas.microsoft.com/office/drawing/2014/main" id="{1A604AC7-589E-4DA2-B3E0-10F1B261C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628" y="708075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3" name="下矢印 6">
            <a:extLst>
              <a:ext uri="{FF2B5EF4-FFF2-40B4-BE49-F238E27FC236}">
                <a16:creationId xmlns:a16="http://schemas.microsoft.com/office/drawing/2014/main" id="{AF4A294F-8A1D-4D86-8BD6-95579E792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4829" y="708075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4" name="下矢印 6">
            <a:extLst>
              <a:ext uri="{FF2B5EF4-FFF2-40B4-BE49-F238E27FC236}">
                <a16:creationId xmlns:a16="http://schemas.microsoft.com/office/drawing/2014/main" id="{AC66AB03-54C8-4189-9955-DFFA710B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955" y="708075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5" name="下矢印 6">
            <a:extLst>
              <a:ext uri="{FF2B5EF4-FFF2-40B4-BE49-F238E27FC236}">
                <a16:creationId xmlns:a16="http://schemas.microsoft.com/office/drawing/2014/main" id="{E6F39FED-682B-4398-BFAE-ADA87C66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7156" y="708075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6" name="下矢印 6">
            <a:extLst>
              <a:ext uri="{FF2B5EF4-FFF2-40B4-BE49-F238E27FC236}">
                <a16:creationId xmlns:a16="http://schemas.microsoft.com/office/drawing/2014/main" id="{17F0B2CA-E517-4535-96E5-B6F9F32D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74" y="149143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7" name="下矢印 6">
            <a:extLst>
              <a:ext uri="{FF2B5EF4-FFF2-40B4-BE49-F238E27FC236}">
                <a16:creationId xmlns:a16="http://schemas.microsoft.com/office/drawing/2014/main" id="{FEBA5CD1-1E83-44EC-B4DD-E3267E2A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75" y="149143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8" name="下矢印 6">
            <a:extLst>
              <a:ext uri="{FF2B5EF4-FFF2-40B4-BE49-F238E27FC236}">
                <a16:creationId xmlns:a16="http://schemas.microsoft.com/office/drawing/2014/main" id="{B3B08276-6331-4658-A421-7C921411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301" y="149143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9" name="下矢印 6">
            <a:extLst>
              <a:ext uri="{FF2B5EF4-FFF2-40B4-BE49-F238E27FC236}">
                <a16:creationId xmlns:a16="http://schemas.microsoft.com/office/drawing/2014/main" id="{663CD61E-D934-4D1D-8293-65EF8E7E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02" y="149143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70" name="下矢印 6">
            <a:extLst>
              <a:ext uri="{FF2B5EF4-FFF2-40B4-BE49-F238E27FC236}">
                <a16:creationId xmlns:a16="http://schemas.microsoft.com/office/drawing/2014/main" id="{F2DB2C1F-EB5C-46C6-B04B-CB98B61AB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628" y="149143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71" name="下矢印 6">
            <a:extLst>
              <a:ext uri="{FF2B5EF4-FFF2-40B4-BE49-F238E27FC236}">
                <a16:creationId xmlns:a16="http://schemas.microsoft.com/office/drawing/2014/main" id="{B61462B9-4593-41B3-9576-EE715B74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4829" y="149143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72" name="下矢印 6">
            <a:extLst>
              <a:ext uri="{FF2B5EF4-FFF2-40B4-BE49-F238E27FC236}">
                <a16:creationId xmlns:a16="http://schemas.microsoft.com/office/drawing/2014/main" id="{7672FCD1-5AB0-4CA5-A727-2AE5F534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955" y="149143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73" name="下矢印 6">
            <a:extLst>
              <a:ext uri="{FF2B5EF4-FFF2-40B4-BE49-F238E27FC236}">
                <a16:creationId xmlns:a16="http://schemas.microsoft.com/office/drawing/2014/main" id="{963E7E14-DD32-4533-8985-C70EADE4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7156" y="1491433"/>
            <a:ext cx="201613" cy="243283"/>
          </a:xfrm>
          <a:prstGeom prst="downArrow">
            <a:avLst>
              <a:gd name="adj1" fmla="val 50000"/>
              <a:gd name="adj2" fmla="val 50132"/>
            </a:avLst>
          </a:prstGeom>
          <a:solidFill>
            <a:srgbClr val="54FF4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42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7275</TotalTime>
  <Words>195</Words>
  <Application>Microsoft Office PowerPoint</Application>
  <PresentationFormat>ワイド画面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HGP創英角ﾎﾟｯﾌﾟ体</vt:lpstr>
      <vt:lpstr>ＭＳ Ｐゴシック</vt:lpstr>
      <vt:lpstr>游ゴシック</vt:lpstr>
      <vt:lpstr>Arial</vt:lpstr>
      <vt:lpstr>Calibri</vt:lpstr>
      <vt:lpstr>Times New Roman</vt:lpstr>
      <vt:lpstr>Office ​​テーマ</vt:lpstr>
      <vt:lpstr>PowerPoint プレゼンテーション</vt:lpstr>
    </vt:vector>
  </TitlesOfParts>
  <Company>MITSUBISHI HEAVY INDUSTRIES,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Yuichiro Kamino/神納 祐一郎</dc:creator>
  <cp:lastModifiedBy>Nakashima Yasuhiko</cp:lastModifiedBy>
  <cp:revision>1565</cp:revision>
  <dcterms:created xsi:type="dcterms:W3CDTF">2020-03-24T01:57:12Z</dcterms:created>
  <dcterms:modified xsi:type="dcterms:W3CDTF">2022-10-31T07:30:04Z</dcterms:modified>
</cp:coreProperties>
</file>