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6" r:id="rId3"/>
    <p:sldId id="258" r:id="rId4"/>
    <p:sldId id="264" r:id="rId5"/>
    <p:sldId id="259" r:id="rId6"/>
    <p:sldId id="265" r:id="rId7"/>
    <p:sldId id="260" r:id="rId8"/>
    <p:sldId id="261" r:id="rId9"/>
    <p:sldId id="263" r:id="rId10"/>
    <p:sldId id="26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FF"/>
    <a:srgbClr val="00FA2B"/>
    <a:srgbClr val="00DF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濃色スタイル 1 - アクセント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5"/>
  </p:normalViewPr>
  <p:slideViewPr>
    <p:cSldViewPr snapToGrid="0" snapToObjects="1">
      <p:cViewPr>
        <p:scale>
          <a:sx n="85" d="100"/>
          <a:sy n="85" d="100"/>
        </p:scale>
        <p:origin x="1592" y="6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86" d="100"/>
          <a:sy n="86" d="100"/>
        </p:scale>
        <p:origin x="3928" y="208"/>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CF168-D755-C444-BB41-ADC2FBEBA393}" type="datetimeFigureOut">
              <a:rPr kumimoji="1" lang="ja-JP" altLang="en-US" smtClean="0"/>
              <a:t>2017/2/18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8744F8-69AD-4D47-9EE0-ED54CDA824D5}" type="slidenum">
              <a:rPr kumimoji="1" lang="ja-JP" altLang="en-US" smtClean="0"/>
              <a:t>‹#›</a:t>
            </a:fld>
            <a:endParaRPr kumimoji="1" lang="ja-JP" altLang="en-US"/>
          </a:p>
        </p:txBody>
      </p:sp>
    </p:spTree>
    <p:extLst>
      <p:ext uri="{BB962C8B-B14F-4D97-AF65-F5344CB8AC3E}">
        <p14:creationId xmlns:p14="http://schemas.microsoft.com/office/powerpoint/2010/main" val="19176772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8744F8-69AD-4D47-9EE0-ED54CDA824D5}" type="slidenum">
              <a:rPr kumimoji="1" lang="ja-JP" altLang="en-US" smtClean="0"/>
              <a:t>1</a:t>
            </a:fld>
            <a:endParaRPr kumimoji="1" lang="ja-JP" altLang="en-US"/>
          </a:p>
        </p:txBody>
      </p:sp>
    </p:spTree>
    <p:extLst>
      <p:ext uri="{BB962C8B-B14F-4D97-AF65-F5344CB8AC3E}">
        <p14:creationId xmlns:p14="http://schemas.microsoft.com/office/powerpoint/2010/main" val="1873515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a:t>
            </a:r>
            <a:r>
              <a:rPr kumimoji="1" lang="en-US" altLang="ja-JP" dirty="0" smtClean="0"/>
              <a:t>, Small Cluster </a:t>
            </a:r>
            <a:r>
              <a:rPr kumimoji="1" lang="ja-JP" altLang="en-US" dirty="0" smtClean="0"/>
              <a:t>の周りで空孔が安定し</a:t>
            </a:r>
            <a:r>
              <a:rPr kumimoji="1" lang="en-US" altLang="ja-JP" dirty="0" smtClean="0"/>
              <a:t>, </a:t>
            </a:r>
            <a:r>
              <a:rPr kumimoji="1" lang="ja-JP" altLang="en-US" dirty="0" smtClean="0"/>
              <a:t>その空孔を利用したクラスター拡散が起こるのではないかという仮説のもと</a:t>
            </a:r>
            <a:r>
              <a:rPr kumimoji="1" lang="en-US" altLang="ja-JP" dirty="0" smtClean="0"/>
              <a:t>, </a:t>
            </a:r>
            <a:r>
              <a:rPr kumimoji="1" lang="ja-JP" altLang="en-US" dirty="0" smtClean="0"/>
              <a:t>計算をおこなった</a:t>
            </a:r>
            <a:r>
              <a:rPr kumimoji="1" lang="en-US" altLang="ja-JP" dirty="0" smtClean="0"/>
              <a:t>. </a:t>
            </a:r>
            <a:r>
              <a:rPr kumimoji="1" lang="ja-JP" altLang="en-US" dirty="0" smtClean="0"/>
              <a:t>しかし</a:t>
            </a:r>
            <a:r>
              <a:rPr kumimoji="1" lang="en-US" altLang="ja-JP" dirty="0" smtClean="0"/>
              <a:t>, </a:t>
            </a:r>
            <a:r>
              <a:rPr kumimoji="1" lang="ja-JP" altLang="en-US" dirty="0" smtClean="0"/>
              <a:t>今回の計算結果では </a:t>
            </a:r>
            <a:r>
              <a:rPr kumimoji="1" lang="en-US" altLang="ja-JP" dirty="0" smtClean="0"/>
              <a:t>Small Cluster </a:t>
            </a:r>
            <a:r>
              <a:rPr kumimoji="1" lang="ja-JP" altLang="en-US" dirty="0" smtClean="0"/>
              <a:t>から </a:t>
            </a:r>
            <a:r>
              <a:rPr kumimoji="1" lang="en-US" altLang="ja-JP" dirty="0" smtClean="0"/>
              <a:t>3 </a:t>
            </a:r>
            <a:r>
              <a:rPr kumimoji="1" lang="ja-JP" altLang="en-US" dirty="0" smtClean="0"/>
              <a:t>層離した位置に空孔を挿入したモデルが最安定であった</a:t>
            </a:r>
            <a:r>
              <a:rPr kumimoji="1" lang="en-US" altLang="ja-JP" dirty="0" smtClean="0"/>
              <a:t>. </a:t>
            </a:r>
            <a:r>
              <a:rPr kumimoji="1" lang="ja-JP" altLang="en-US" dirty="0" smtClean="0"/>
              <a:t>これは</a:t>
            </a:r>
            <a:r>
              <a:rPr kumimoji="1" lang="en-US" altLang="ja-JP" dirty="0" smtClean="0"/>
              <a:t>, Small Cluster </a:t>
            </a:r>
            <a:r>
              <a:rPr kumimoji="1" lang="ja-JP" altLang="en-US" dirty="0" smtClean="0"/>
              <a:t>の周りに空孔が吸着し</a:t>
            </a:r>
            <a:r>
              <a:rPr kumimoji="1" lang="en-US" altLang="ja-JP" dirty="0" smtClean="0"/>
              <a:t>, </a:t>
            </a:r>
            <a:r>
              <a:rPr kumimoji="1" lang="ja-JP" altLang="en-US" dirty="0" smtClean="0"/>
              <a:t>クラスター拡散が誘発されるという仮説に反するものであった</a:t>
            </a:r>
            <a:r>
              <a:rPr kumimoji="1" lang="en-US" altLang="ja-JP" dirty="0" smtClean="0"/>
              <a:t>. </a:t>
            </a:r>
            <a:r>
              <a:rPr kumimoji="1" lang="ja-JP" altLang="en-US" dirty="0" smtClean="0"/>
              <a:t>よって</a:t>
            </a:r>
            <a:r>
              <a:rPr kumimoji="1" lang="en-US" altLang="ja-JP" dirty="0" smtClean="0"/>
              <a:t>, </a:t>
            </a:r>
            <a:r>
              <a:rPr kumimoji="1" lang="ja-JP" altLang="en-US" dirty="0" smtClean="0"/>
              <a:t>今回の計算結果はこの仮説を支持しなかった</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678744F8-69AD-4D47-9EE0-ED54CDA824D5}" type="slidenum">
              <a:rPr kumimoji="1" lang="ja-JP" altLang="en-US" smtClean="0"/>
              <a:t>10</a:t>
            </a:fld>
            <a:endParaRPr kumimoji="1" lang="ja-JP" altLang="en-US"/>
          </a:p>
        </p:txBody>
      </p:sp>
    </p:spTree>
    <p:extLst>
      <p:ext uri="{BB962C8B-B14F-4D97-AF65-F5344CB8AC3E}">
        <p14:creationId xmlns:p14="http://schemas.microsoft.com/office/powerpoint/2010/main" val="92721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LPSO(Long Period Stacking Order)</a:t>
            </a:r>
            <a:r>
              <a:rPr kumimoji="1" lang="ja-JP" altLang="en-US" dirty="0" smtClean="0"/>
              <a:t>構造をもった </a:t>
            </a:r>
            <a:r>
              <a:rPr kumimoji="1" lang="en-US" altLang="ja-JP" dirty="0" smtClean="0"/>
              <a:t>Mg </a:t>
            </a:r>
            <a:r>
              <a:rPr kumimoji="1" lang="ja-JP" altLang="en-US" dirty="0" smtClean="0"/>
              <a:t>は比降伏強度でジュラルミンを上回る特性を持ち</a:t>
            </a:r>
            <a:r>
              <a:rPr kumimoji="1" lang="en-US" altLang="ja-JP" dirty="0" smtClean="0"/>
              <a:t>, </a:t>
            </a:r>
            <a:r>
              <a:rPr kumimoji="1" lang="ja-JP" altLang="en-US" dirty="0" smtClean="0"/>
              <a:t>かつ難燃性であるため次世代の航空機の構造材料として国内外から注目を集めている</a:t>
            </a:r>
            <a:r>
              <a:rPr kumimoji="1" lang="en-US" altLang="ja-JP" dirty="0" smtClean="0"/>
              <a:t>. LPSO </a:t>
            </a:r>
            <a:r>
              <a:rPr kumimoji="1" lang="ja-JP" altLang="en-US" dirty="0" smtClean="0"/>
              <a:t>構造は</a:t>
            </a:r>
            <a:r>
              <a:rPr kumimoji="1" lang="en-US" altLang="ja-JP" dirty="0" smtClean="0"/>
              <a:t>, </a:t>
            </a:r>
            <a:r>
              <a:rPr kumimoji="1" lang="ja-JP" altLang="en-US" dirty="0" smtClean="0"/>
              <a:t>母相 </a:t>
            </a:r>
            <a:r>
              <a:rPr kumimoji="1" lang="en-US" altLang="ja-JP" dirty="0" err="1" smtClean="0"/>
              <a:t>hcp</a:t>
            </a:r>
            <a:r>
              <a:rPr kumimoji="1" lang="en-US" altLang="ja-JP" dirty="0" smtClean="0"/>
              <a:t> </a:t>
            </a:r>
            <a:r>
              <a:rPr kumimoji="1" lang="ja-JP" altLang="en-US" dirty="0" smtClean="0"/>
              <a:t>構造の </a:t>
            </a:r>
            <a:r>
              <a:rPr kumimoji="1" lang="en-US" altLang="ja-JP" dirty="0" smtClean="0"/>
              <a:t>[0001] </a:t>
            </a:r>
            <a:r>
              <a:rPr kumimoji="1" lang="ja-JP" altLang="en-US" dirty="0" smtClean="0"/>
              <a:t>方向に対して周期的に積層欠陥が導入されることで長周期性を有する構造である</a:t>
            </a:r>
            <a:r>
              <a:rPr kumimoji="1" lang="en-US" altLang="ja-JP" dirty="0" smtClean="0"/>
              <a:t>.</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678744F8-69AD-4D47-9EE0-ED54CDA824D5}" type="slidenum">
              <a:rPr kumimoji="1" lang="ja-JP" altLang="en-US" smtClean="0"/>
              <a:t>2</a:t>
            </a:fld>
            <a:endParaRPr kumimoji="1" lang="ja-JP" altLang="en-US"/>
          </a:p>
        </p:txBody>
      </p:sp>
    </p:spTree>
    <p:extLst>
      <p:ext uri="{BB962C8B-B14F-4D97-AF65-F5344CB8AC3E}">
        <p14:creationId xmlns:p14="http://schemas.microsoft.com/office/powerpoint/2010/main" val="128756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西谷研究室では「積層欠陥部に </a:t>
            </a:r>
            <a:r>
              <a:rPr kumimoji="1" lang="en-US" altLang="ja-JP" sz="1200" kern="1200" dirty="0" smtClean="0">
                <a:solidFill>
                  <a:schemeClr val="tx1"/>
                </a:solidFill>
                <a:effectLst/>
                <a:latin typeface="+mn-lt"/>
                <a:ea typeface="+mn-ea"/>
                <a:cs typeface="+mn-cs"/>
              </a:rPr>
              <a:t>L12 </a:t>
            </a:r>
            <a:r>
              <a:rPr kumimoji="1" lang="ja-JP" altLang="en-US" sz="1200" kern="1200" dirty="0" smtClean="0">
                <a:solidFill>
                  <a:schemeClr val="tx1"/>
                </a:solidFill>
                <a:effectLst/>
                <a:latin typeface="+mn-lt"/>
                <a:ea typeface="+mn-ea"/>
                <a:cs typeface="+mn-cs"/>
              </a:rPr>
              <a:t>クラスターが 形成され</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そこから排斥された </a:t>
            </a:r>
            <a:r>
              <a:rPr kumimoji="1" lang="en-US" altLang="ja-JP" sz="1200" kern="1200" dirty="0" smtClean="0">
                <a:solidFill>
                  <a:schemeClr val="tx1"/>
                </a:solidFill>
                <a:effectLst/>
                <a:latin typeface="+mn-lt"/>
                <a:ea typeface="+mn-ea"/>
                <a:cs typeface="+mn-cs"/>
              </a:rPr>
              <a:t>Zn, Y </a:t>
            </a:r>
            <a:r>
              <a:rPr kumimoji="1" lang="ja-JP" altLang="en-US" sz="1200" kern="1200" dirty="0" smtClean="0">
                <a:solidFill>
                  <a:schemeClr val="tx1"/>
                </a:solidFill>
                <a:effectLst/>
                <a:latin typeface="+mn-lt"/>
                <a:ea typeface="+mn-ea"/>
                <a:cs typeface="+mn-cs"/>
              </a:rPr>
              <a:t>が</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濃化して新たな </a:t>
            </a:r>
            <a:r>
              <a:rPr kumimoji="1" lang="en-US" altLang="ja-JP" sz="1200" kern="1200" dirty="0" smtClean="0">
                <a:solidFill>
                  <a:schemeClr val="tx1"/>
                </a:solidFill>
                <a:effectLst/>
                <a:latin typeface="+mn-lt"/>
                <a:ea typeface="+mn-ea"/>
                <a:cs typeface="+mn-cs"/>
              </a:rPr>
              <a:t>L12 </a:t>
            </a:r>
            <a:r>
              <a:rPr kumimoji="1" lang="ja-JP" altLang="en-US" sz="1200" kern="1200" dirty="0" smtClean="0">
                <a:solidFill>
                  <a:schemeClr val="tx1"/>
                </a:solidFill>
                <a:effectLst/>
                <a:latin typeface="+mn-lt"/>
                <a:ea typeface="+mn-ea"/>
                <a:cs typeface="+mn-cs"/>
              </a:rPr>
              <a:t>クラスターを形成する」 </a:t>
            </a:r>
            <a:r>
              <a:rPr kumimoji="1" lang="ja-JP" altLang="en-US" dirty="0" smtClean="0"/>
              <a:t>というシナリオを立て，その実現性を第一原理計算を用いて評価してきた</a:t>
            </a:r>
            <a:r>
              <a:rPr kumimoji="1" lang="en-US" altLang="ja-JP" dirty="0" smtClean="0"/>
              <a:t>. </a:t>
            </a:r>
            <a:r>
              <a:rPr kumimoji="1" lang="ja-JP" altLang="en-US" dirty="0" smtClean="0"/>
              <a:t>計算の結果</a:t>
            </a:r>
            <a:r>
              <a:rPr kumimoji="1" lang="en-US" altLang="ja-JP" dirty="0" smtClean="0"/>
              <a:t>, </a:t>
            </a:r>
            <a:r>
              <a:rPr kumimoji="1" lang="ja-JP" altLang="en-US" dirty="0" smtClean="0"/>
              <a:t>系全体のエネルギーは溶質原子と</a:t>
            </a:r>
            <a:r>
              <a:rPr kumimoji="1" lang="en-US" altLang="ja-JP" sz="1200" kern="1200" dirty="0" smtClean="0">
                <a:solidFill>
                  <a:schemeClr val="tx1"/>
                </a:solidFill>
                <a:effectLst/>
                <a:latin typeface="+mn-lt"/>
                <a:ea typeface="+mn-ea"/>
                <a:cs typeface="+mn-cs"/>
              </a:rPr>
              <a:t>L12 </a:t>
            </a:r>
            <a:r>
              <a:rPr kumimoji="1" lang="ja-JP" altLang="en-US" sz="1200" kern="1200" dirty="0" smtClean="0">
                <a:solidFill>
                  <a:schemeClr val="tx1"/>
                </a:solidFill>
                <a:effectLst/>
                <a:latin typeface="+mn-lt"/>
                <a:ea typeface="+mn-ea"/>
                <a:cs typeface="+mn-cs"/>
              </a:rPr>
              <a:t>クラスターとの距離が離れるにつれ単調に減少した</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しかし</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それは中周期的に溶質原子が規則化するという </a:t>
            </a:r>
            <a:r>
              <a:rPr kumimoji="1" lang="en-US" altLang="ja-JP" sz="1200" kern="1200" dirty="0" smtClean="0">
                <a:solidFill>
                  <a:schemeClr val="tx1"/>
                </a:solidFill>
                <a:effectLst/>
                <a:latin typeface="+mn-lt"/>
                <a:ea typeface="+mn-ea"/>
                <a:cs typeface="+mn-cs"/>
              </a:rPr>
              <a:t>LPSO </a:t>
            </a:r>
            <a:r>
              <a:rPr kumimoji="1" lang="ja-JP" altLang="en-US" sz="1200" kern="1200" dirty="0" smtClean="0">
                <a:solidFill>
                  <a:schemeClr val="tx1"/>
                </a:solidFill>
                <a:effectLst/>
                <a:latin typeface="+mn-lt"/>
                <a:ea typeface="+mn-ea"/>
                <a:cs typeface="+mn-cs"/>
              </a:rPr>
              <a:t>の構造 から予想される結果に反するものであった</a:t>
            </a:r>
            <a:r>
              <a:rPr kumimoji="1" lang="en-US" altLang="ja-JP" sz="1200" kern="1200" dirty="0" smtClean="0">
                <a:solidFill>
                  <a:schemeClr val="tx1"/>
                </a:solidFill>
                <a:effectLst/>
                <a:latin typeface="+mn-lt"/>
                <a:ea typeface="+mn-ea"/>
                <a:cs typeface="+mn-cs"/>
              </a:rPr>
              <a:t>.</a:t>
            </a:r>
            <a:endParaRPr lang="ja-JP" altLang="en-US" dirty="0"/>
          </a:p>
        </p:txBody>
      </p:sp>
      <p:sp>
        <p:nvSpPr>
          <p:cNvPr id="4" name="スライド番号プレースホルダー 3"/>
          <p:cNvSpPr>
            <a:spLocks noGrp="1"/>
          </p:cNvSpPr>
          <p:nvPr>
            <p:ph type="sldNum" sz="quarter" idx="10"/>
          </p:nvPr>
        </p:nvSpPr>
        <p:spPr/>
        <p:txBody>
          <a:bodyPr/>
          <a:lstStyle/>
          <a:p>
            <a:fld id="{678744F8-69AD-4D47-9EE0-ED54CDA824D5}" type="slidenum">
              <a:rPr kumimoji="1" lang="ja-JP" altLang="en-US" smtClean="0"/>
              <a:t>3</a:t>
            </a:fld>
            <a:endParaRPr kumimoji="1" lang="ja-JP" altLang="en-US"/>
          </a:p>
        </p:txBody>
      </p:sp>
    </p:spTree>
    <p:extLst>
      <p:ext uri="{BB962C8B-B14F-4D97-AF65-F5344CB8AC3E}">
        <p14:creationId xmlns:p14="http://schemas.microsoft.com/office/powerpoint/2010/main" val="1013897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そこで</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いままで検証してきた溶質原子ではなく</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違う構造物として </a:t>
            </a:r>
            <a:r>
              <a:rPr kumimoji="1" lang="en-US" altLang="ja-JP" sz="1200" kern="1200" dirty="0" smtClean="0">
                <a:solidFill>
                  <a:schemeClr val="tx1"/>
                </a:solidFill>
                <a:effectLst/>
                <a:latin typeface="+mn-lt"/>
                <a:ea typeface="+mn-ea"/>
                <a:cs typeface="+mn-cs"/>
              </a:rPr>
              <a:t>Small Cluster </a:t>
            </a:r>
            <a:r>
              <a:rPr kumimoji="1" lang="ja-JP" altLang="en-US" sz="1200" kern="1200" dirty="0" smtClean="0">
                <a:solidFill>
                  <a:schemeClr val="tx1"/>
                </a:solidFill>
                <a:effectLst/>
                <a:latin typeface="+mn-lt"/>
                <a:ea typeface="+mn-ea"/>
                <a:cs typeface="+mn-cs"/>
              </a:rPr>
              <a:t>に 注目した</a:t>
            </a:r>
            <a:r>
              <a:rPr kumimoji="1" lang="en-US" altLang="ja-JP" sz="1200" kern="1200" dirty="0" smtClean="0">
                <a:solidFill>
                  <a:schemeClr val="tx1"/>
                </a:solidFill>
                <a:effectLst/>
                <a:latin typeface="+mn-lt"/>
                <a:ea typeface="+mn-ea"/>
                <a:cs typeface="+mn-cs"/>
              </a:rPr>
              <a:t>.Small Cluster </a:t>
            </a:r>
            <a:r>
              <a:rPr kumimoji="1" lang="ja-JP" altLang="en-US" sz="1200" kern="1200" dirty="0" smtClean="0">
                <a:solidFill>
                  <a:schemeClr val="tx1"/>
                </a:solidFill>
                <a:effectLst/>
                <a:latin typeface="+mn-lt"/>
                <a:ea typeface="+mn-ea"/>
                <a:cs typeface="+mn-cs"/>
              </a:rPr>
              <a:t>は清原らが見出した比較的安定な構造であり</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これと </a:t>
            </a:r>
            <a:r>
              <a:rPr kumimoji="1" lang="en-US" altLang="ja-JP" sz="1200" kern="1200" dirty="0" smtClean="0">
                <a:solidFill>
                  <a:schemeClr val="tx1"/>
                </a:solidFill>
                <a:effectLst/>
                <a:latin typeface="+mn-lt"/>
                <a:ea typeface="+mn-ea"/>
                <a:cs typeface="+mn-cs"/>
              </a:rPr>
              <a:t>L12 </a:t>
            </a:r>
            <a:r>
              <a:rPr kumimoji="1" lang="ja-JP" altLang="en-US" sz="1200" kern="1200" dirty="0" smtClean="0">
                <a:solidFill>
                  <a:schemeClr val="tx1"/>
                </a:solidFill>
                <a:effectLst/>
                <a:latin typeface="+mn-lt"/>
                <a:ea typeface="+mn-ea"/>
                <a:cs typeface="+mn-cs"/>
              </a:rPr>
              <a:t>クラ スターの相互作用を求めた</a:t>
            </a:r>
            <a:r>
              <a:rPr kumimoji="1" lang="en-US" altLang="ja-JP" sz="1200" kern="1200" dirty="0" smtClean="0">
                <a:solidFill>
                  <a:schemeClr val="tx1"/>
                </a:solidFill>
                <a:effectLst/>
                <a:latin typeface="+mn-lt"/>
                <a:ea typeface="+mn-ea"/>
                <a:cs typeface="+mn-cs"/>
              </a:rPr>
              <a:t>. Small Cluster </a:t>
            </a:r>
            <a:r>
              <a:rPr kumimoji="1" lang="ja-JP" altLang="en-US" sz="1200" kern="1200" dirty="0" smtClean="0">
                <a:solidFill>
                  <a:schemeClr val="tx1"/>
                </a:solidFill>
                <a:effectLst/>
                <a:latin typeface="+mn-lt"/>
                <a:ea typeface="+mn-ea"/>
                <a:cs typeface="+mn-cs"/>
              </a:rPr>
              <a:t>の模式図を前に示す．</a:t>
            </a:r>
            <a:r>
              <a:rPr kumimoji="1" lang="en-US" altLang="ja-JP" sz="1200" kern="1200" dirty="0" smtClean="0">
                <a:solidFill>
                  <a:schemeClr val="tx1"/>
                </a:solidFill>
                <a:effectLst/>
                <a:latin typeface="+mn-lt"/>
                <a:ea typeface="+mn-ea"/>
                <a:cs typeface="+mn-cs"/>
              </a:rPr>
              <a:t>L12 </a:t>
            </a:r>
            <a:r>
              <a:rPr kumimoji="1" lang="ja-JP" altLang="en-US" sz="1200" kern="1200" dirty="0" smtClean="0">
                <a:solidFill>
                  <a:schemeClr val="tx1"/>
                </a:solidFill>
                <a:effectLst/>
                <a:latin typeface="+mn-lt"/>
                <a:ea typeface="+mn-ea"/>
                <a:cs typeface="+mn-cs"/>
              </a:rPr>
              <a:t>クラスターを </a:t>
            </a:r>
            <a:r>
              <a:rPr kumimoji="1" lang="en-US" altLang="ja-JP" sz="1200" kern="1200" dirty="0" err="1" smtClean="0">
                <a:solidFill>
                  <a:schemeClr val="tx1"/>
                </a:solidFill>
                <a:effectLst/>
                <a:latin typeface="+mn-lt"/>
                <a:ea typeface="+mn-ea"/>
                <a:cs typeface="+mn-cs"/>
              </a:rPr>
              <a:t>hcp</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構造に強引に導入すると</a:t>
            </a:r>
            <a:r>
              <a:rPr kumimoji="1" lang="en-US" altLang="ja-JP" sz="1200" kern="1200" dirty="0" smtClean="0">
                <a:solidFill>
                  <a:schemeClr val="tx1"/>
                </a:solidFill>
                <a:effectLst/>
                <a:latin typeface="+mn-lt"/>
                <a:ea typeface="+mn-ea"/>
                <a:cs typeface="+mn-cs"/>
              </a:rPr>
              <a:t>, </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(a), (b) </a:t>
            </a:r>
            <a:r>
              <a:rPr kumimoji="1" lang="ja-JP" altLang="en-US" sz="1200" kern="1200" dirty="0" smtClean="0">
                <a:solidFill>
                  <a:schemeClr val="tx1"/>
                </a:solidFill>
                <a:effectLst/>
                <a:latin typeface="+mn-lt"/>
                <a:ea typeface="+mn-ea"/>
                <a:cs typeface="+mn-cs"/>
              </a:rPr>
              <a:t>のように 縦方向と横方向の </a:t>
            </a:r>
            <a:r>
              <a:rPr kumimoji="1" lang="en-US" altLang="ja-JP" sz="1200" kern="1200" dirty="0" smtClean="0">
                <a:solidFill>
                  <a:schemeClr val="tx1"/>
                </a:solidFill>
                <a:effectLst/>
                <a:latin typeface="+mn-lt"/>
                <a:ea typeface="+mn-ea"/>
                <a:cs typeface="+mn-cs"/>
              </a:rPr>
              <a:t>2 </a:t>
            </a:r>
            <a:r>
              <a:rPr kumimoji="1" lang="ja-JP" altLang="en-US" sz="1200" kern="1200" dirty="0" smtClean="0">
                <a:solidFill>
                  <a:schemeClr val="tx1"/>
                </a:solidFill>
                <a:effectLst/>
                <a:latin typeface="+mn-lt"/>
                <a:ea typeface="+mn-ea"/>
                <a:cs typeface="+mn-cs"/>
              </a:rPr>
              <a:t>つに分裂した集団が生成される</a:t>
            </a:r>
            <a:r>
              <a:rPr kumimoji="1" lang="en-US" altLang="ja-JP" sz="1200" kern="1200" dirty="0" smtClean="0">
                <a:solidFill>
                  <a:schemeClr val="tx1"/>
                </a:solidFill>
                <a:effectLst/>
                <a:latin typeface="+mn-lt"/>
                <a:ea typeface="+mn-ea"/>
                <a:cs typeface="+mn-cs"/>
              </a:rPr>
              <a:t>. (a) </a:t>
            </a:r>
            <a:r>
              <a:rPr kumimoji="1" lang="ja-JP" altLang="en-US" sz="1200" kern="1200" dirty="0" smtClean="0">
                <a:solidFill>
                  <a:schemeClr val="tx1"/>
                </a:solidFill>
                <a:effectLst/>
                <a:latin typeface="+mn-lt"/>
                <a:ea typeface="+mn-ea"/>
                <a:cs typeface="+mn-cs"/>
              </a:rPr>
              <a:t>のモデルのほうが </a:t>
            </a:r>
            <a:r>
              <a:rPr kumimoji="1" lang="en-US" altLang="ja-JP" sz="1200" kern="1200" dirty="0" smtClean="0">
                <a:solidFill>
                  <a:schemeClr val="tx1"/>
                </a:solidFill>
                <a:effectLst/>
                <a:latin typeface="+mn-lt"/>
                <a:ea typeface="+mn-ea"/>
                <a:cs typeface="+mn-cs"/>
              </a:rPr>
              <a:t>(b) </a:t>
            </a:r>
            <a:r>
              <a:rPr kumimoji="1" lang="ja-JP" altLang="en-US" sz="1200" kern="1200" dirty="0" smtClean="0">
                <a:solidFill>
                  <a:schemeClr val="tx1"/>
                </a:solidFill>
                <a:effectLst/>
                <a:latin typeface="+mn-lt"/>
                <a:ea typeface="+mn-ea"/>
                <a:cs typeface="+mn-cs"/>
              </a:rPr>
              <a:t>のモデルに比べてエネルギーの値が低く</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安定であるという結果が得られた</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今回</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本研究では </a:t>
            </a:r>
            <a:r>
              <a:rPr kumimoji="1" lang="en-US" altLang="ja-JP" sz="1200" kern="1200" dirty="0" smtClean="0">
                <a:solidFill>
                  <a:schemeClr val="tx1"/>
                </a:solidFill>
                <a:effectLst/>
                <a:latin typeface="+mn-lt"/>
                <a:ea typeface="+mn-ea"/>
                <a:cs typeface="+mn-cs"/>
              </a:rPr>
              <a:t>(a) </a:t>
            </a:r>
            <a:r>
              <a:rPr kumimoji="1" lang="ja-JP" altLang="en-US" sz="1200" kern="1200" dirty="0" smtClean="0">
                <a:solidFill>
                  <a:schemeClr val="tx1"/>
                </a:solidFill>
                <a:effectLst/>
                <a:latin typeface="+mn-lt"/>
                <a:ea typeface="+mn-ea"/>
                <a:cs typeface="+mn-cs"/>
              </a:rPr>
              <a:t>を </a:t>
            </a:r>
            <a:r>
              <a:rPr kumimoji="1" lang="en-US" altLang="ja-JP" sz="1200" kern="1200" dirty="0" smtClean="0">
                <a:solidFill>
                  <a:schemeClr val="tx1"/>
                </a:solidFill>
                <a:effectLst/>
                <a:latin typeface="+mn-lt"/>
                <a:ea typeface="+mn-ea"/>
                <a:cs typeface="+mn-cs"/>
              </a:rPr>
              <a:t>Small Cluster </a:t>
            </a:r>
            <a:r>
              <a:rPr kumimoji="1" lang="ja-JP" altLang="en-US" sz="1200" kern="1200" dirty="0" smtClean="0">
                <a:solidFill>
                  <a:schemeClr val="tx1"/>
                </a:solidFill>
                <a:effectLst/>
                <a:latin typeface="+mn-lt"/>
                <a:ea typeface="+mn-ea"/>
                <a:cs typeface="+mn-cs"/>
              </a:rPr>
              <a:t>とした</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また</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この </a:t>
            </a:r>
            <a:r>
              <a:rPr kumimoji="1" lang="en-US" altLang="ja-JP" sz="1200" kern="1200" dirty="0" smtClean="0">
                <a:solidFill>
                  <a:schemeClr val="tx1"/>
                </a:solidFill>
                <a:effectLst/>
                <a:latin typeface="+mn-lt"/>
                <a:ea typeface="+mn-ea"/>
                <a:cs typeface="+mn-cs"/>
              </a:rPr>
              <a:t>Small Cluster </a:t>
            </a:r>
            <a:r>
              <a:rPr kumimoji="1" lang="ja-JP" altLang="en-US" sz="1200" kern="1200" dirty="0" smtClean="0">
                <a:solidFill>
                  <a:schemeClr val="tx1"/>
                </a:solidFill>
                <a:effectLst/>
                <a:latin typeface="+mn-lt"/>
                <a:ea typeface="+mn-ea"/>
                <a:cs typeface="+mn-cs"/>
              </a:rPr>
              <a:t>の移動機構を解明するために</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一般的な拡散機構で重要となる空孔がどの位置で安定であるかを検討した</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これらのエネルギー計算には第一原理計算ソフト </a:t>
            </a:r>
            <a:r>
              <a:rPr kumimoji="1" lang="en-US" altLang="ja-JP" sz="1200" kern="1200" dirty="0" smtClean="0">
                <a:solidFill>
                  <a:schemeClr val="tx1"/>
                </a:solidFill>
                <a:effectLst/>
                <a:latin typeface="+mn-lt"/>
                <a:ea typeface="+mn-ea"/>
                <a:cs typeface="+mn-cs"/>
              </a:rPr>
              <a:t>VASP </a:t>
            </a:r>
            <a:r>
              <a:rPr kumimoji="1" lang="ja-JP" altLang="en-US" sz="1200" kern="1200" dirty="0" smtClean="0">
                <a:solidFill>
                  <a:schemeClr val="tx1"/>
                </a:solidFill>
                <a:effectLst/>
                <a:latin typeface="+mn-lt"/>
                <a:ea typeface="+mn-ea"/>
                <a:cs typeface="+mn-cs"/>
              </a:rPr>
              <a:t>を求めた</a:t>
            </a:r>
            <a:r>
              <a:rPr kumimoji="1" lang="en-US" altLang="ja-JP" sz="1200" kern="1200" dirty="0" smtClean="0">
                <a:solidFill>
                  <a:schemeClr val="tx1"/>
                </a:solidFill>
                <a:effectLst/>
                <a:latin typeface="+mn-lt"/>
                <a:ea typeface="+mn-ea"/>
                <a:cs typeface="+mn-cs"/>
              </a:rPr>
              <a:t>. </a:t>
            </a:r>
            <a:endParaRPr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smtClean="0"/>
          </a:p>
          <a:p>
            <a:endParaRPr lang="ja-JP" altLang="en-US" dirty="0"/>
          </a:p>
        </p:txBody>
      </p:sp>
      <p:sp>
        <p:nvSpPr>
          <p:cNvPr id="4" name="スライド番号プレースホルダー 3"/>
          <p:cNvSpPr>
            <a:spLocks noGrp="1"/>
          </p:cNvSpPr>
          <p:nvPr>
            <p:ph type="sldNum" sz="quarter" idx="10"/>
          </p:nvPr>
        </p:nvSpPr>
        <p:spPr/>
        <p:txBody>
          <a:bodyPr/>
          <a:lstStyle/>
          <a:p>
            <a:fld id="{678744F8-69AD-4D47-9EE0-ED54CDA824D5}" type="slidenum">
              <a:rPr kumimoji="1" lang="ja-JP" altLang="en-US" smtClean="0"/>
              <a:t>4</a:t>
            </a:fld>
            <a:endParaRPr kumimoji="1" lang="ja-JP" altLang="en-US"/>
          </a:p>
        </p:txBody>
      </p:sp>
    </p:spTree>
    <p:extLst>
      <p:ext uri="{BB962C8B-B14F-4D97-AF65-F5344CB8AC3E}">
        <p14:creationId xmlns:p14="http://schemas.microsoft.com/office/powerpoint/2010/main" val="187932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本研究では初めに</a:t>
            </a:r>
            <a:r>
              <a:rPr kumimoji="1" lang="en-US" altLang="ja-JP" dirty="0" smtClean="0"/>
              <a:t>, Small Cluster </a:t>
            </a:r>
            <a:r>
              <a:rPr kumimoji="1" lang="ja-JP" altLang="en-US" dirty="0" smtClean="0"/>
              <a:t>と </a:t>
            </a:r>
            <a:r>
              <a:rPr lang="en-US" altLang="ja-JP" sz="1200" dirty="0" smtClean="0"/>
              <a:t>L12 </a:t>
            </a:r>
            <a:r>
              <a:rPr lang="ja-JP" altLang="en-US" sz="1200" dirty="0" smtClean="0"/>
              <a:t>クラスター</a:t>
            </a:r>
            <a:r>
              <a:rPr kumimoji="1" lang="ja-JP" altLang="en-US" dirty="0" smtClean="0"/>
              <a:t>の相互作用を調べるため</a:t>
            </a:r>
            <a:r>
              <a:rPr kumimoji="1" lang="en-US" altLang="ja-JP" dirty="0" smtClean="0"/>
              <a:t>, 18</a:t>
            </a:r>
            <a:r>
              <a:rPr kumimoji="1" lang="ja-JP" altLang="en-US" dirty="0" smtClean="0"/>
              <a:t>層の </a:t>
            </a:r>
            <a:r>
              <a:rPr kumimoji="1" lang="en-US" altLang="ja-JP" dirty="0" smtClean="0"/>
              <a:t>slab </a:t>
            </a:r>
            <a:r>
              <a:rPr kumimoji="1" lang="ja-JP" altLang="en-US" dirty="0" smtClean="0"/>
              <a:t>モデルで計算をおこなった</a:t>
            </a:r>
            <a:r>
              <a:rPr kumimoji="1" lang="en-US" altLang="ja-JP" dirty="0" smtClean="0"/>
              <a:t>. L1$_2$ </a:t>
            </a:r>
            <a:r>
              <a:rPr kumimoji="1" lang="ja-JP" altLang="en-US" dirty="0" smtClean="0"/>
              <a:t>クラスターから </a:t>
            </a:r>
            <a:r>
              <a:rPr kumimoji="1" lang="en-US" altLang="ja-JP" dirty="0" smtClean="0"/>
              <a:t>[0001] </a:t>
            </a:r>
            <a:r>
              <a:rPr kumimoji="1" lang="ja-JP" altLang="en-US" dirty="0" smtClean="0"/>
              <a:t>方向に </a:t>
            </a:r>
            <a:r>
              <a:rPr kumimoji="1" lang="en-US" altLang="ja-JP" dirty="0" smtClean="0"/>
              <a:t>1</a:t>
            </a:r>
            <a:r>
              <a:rPr kumimoji="1" lang="ja-JP" altLang="en-US" dirty="0" smtClean="0"/>
              <a:t>層ずつ離した位置に </a:t>
            </a:r>
            <a:r>
              <a:rPr kumimoji="1" lang="en-US" altLang="ja-JP" dirty="0" smtClean="0"/>
              <a:t>Small Cluster </a:t>
            </a:r>
            <a:r>
              <a:rPr kumimoji="1" lang="ja-JP" altLang="en-US" dirty="0" smtClean="0"/>
              <a:t>を挿入し</a:t>
            </a:r>
            <a:r>
              <a:rPr kumimoji="1" lang="en-US" altLang="ja-JP" dirty="0" smtClean="0"/>
              <a:t>, VASP </a:t>
            </a:r>
            <a:r>
              <a:rPr kumimoji="1" lang="ja-JP" altLang="en-US" dirty="0" smtClean="0"/>
              <a:t>を用いて第一原理計算をおこない</a:t>
            </a:r>
            <a:r>
              <a:rPr kumimoji="1" lang="en-US" altLang="ja-JP" dirty="0" smtClean="0"/>
              <a:t>, </a:t>
            </a:r>
            <a:r>
              <a:rPr kumimoji="1" lang="ja-JP" altLang="en-US" dirty="0" smtClean="0"/>
              <a:t>構造緩和したエネルギーを求めた</a:t>
            </a:r>
            <a:r>
              <a:rPr kumimoji="1" lang="en-US" altLang="ja-JP" dirty="0" smtClean="0"/>
              <a:t>.</a:t>
            </a:r>
            <a:r>
              <a:rPr kumimoji="1" lang="ja-JP" altLang="en-US" dirty="0" smtClean="0"/>
              <a:t>しかし</a:t>
            </a:r>
            <a:r>
              <a:rPr kumimoji="1" lang="en-US" altLang="ja-JP" dirty="0" smtClean="0"/>
              <a:t>, 18</a:t>
            </a:r>
            <a:r>
              <a:rPr kumimoji="1" lang="ja-JP" altLang="en-US" dirty="0" smtClean="0"/>
              <a:t>層では </a:t>
            </a:r>
            <a:r>
              <a:rPr kumimoji="1" lang="en-US" altLang="ja-JP" dirty="0" smtClean="0"/>
              <a:t>Small Cluster </a:t>
            </a:r>
            <a:r>
              <a:rPr kumimoji="1" lang="ja-JP" altLang="en-US" dirty="0" smtClean="0"/>
              <a:t>と </a:t>
            </a:r>
            <a:r>
              <a:rPr lang="en-US" altLang="ja-JP" sz="1200" dirty="0" smtClean="0"/>
              <a:t>L12 </a:t>
            </a:r>
            <a:r>
              <a:rPr lang="ja-JP" altLang="en-US" sz="1200" dirty="0" smtClean="0"/>
              <a:t>クラスター</a:t>
            </a:r>
            <a:r>
              <a:rPr kumimoji="1" lang="ja-JP" altLang="en-US" dirty="0" smtClean="0"/>
              <a:t>の距離を </a:t>
            </a:r>
            <a:r>
              <a:rPr kumimoji="1" lang="en-US" altLang="ja-JP" dirty="0" smtClean="0"/>
              <a:t>8</a:t>
            </a:r>
            <a:r>
              <a:rPr kumimoji="1" lang="ja-JP" altLang="en-US" dirty="0" smtClean="0"/>
              <a:t>層以上離した計算ができなかった</a:t>
            </a:r>
            <a:r>
              <a:rPr kumimoji="1" lang="en-US" altLang="ja-JP" dirty="0" smtClean="0"/>
              <a:t>. </a:t>
            </a:r>
            <a:r>
              <a:rPr kumimoji="1" lang="ja-JP" altLang="en-US" dirty="0" smtClean="0"/>
              <a:t>そこで</a:t>
            </a:r>
            <a:r>
              <a:rPr kumimoji="1" lang="en-US" altLang="ja-JP" dirty="0" smtClean="0"/>
              <a:t>, 18</a:t>
            </a:r>
            <a:r>
              <a:rPr kumimoji="1" lang="ja-JP" altLang="en-US" dirty="0" smtClean="0"/>
              <a:t>層の </a:t>
            </a:r>
            <a:r>
              <a:rPr kumimoji="1" lang="en-US" altLang="ja-JP" dirty="0" smtClean="0"/>
              <a:t>slab </a:t>
            </a:r>
            <a:r>
              <a:rPr kumimoji="1" lang="ja-JP" altLang="en-US" dirty="0" smtClean="0"/>
              <a:t>モデルを </a:t>
            </a:r>
            <a:r>
              <a:rPr kumimoji="1" lang="en-US" altLang="ja-JP" dirty="0" smtClean="0"/>
              <a:t>[0001] </a:t>
            </a:r>
            <a:r>
              <a:rPr kumimoji="1" lang="ja-JP" altLang="en-US" dirty="0" smtClean="0"/>
              <a:t>方向に拡張した </a:t>
            </a:r>
            <a:r>
              <a:rPr kumimoji="1" lang="en-US" altLang="ja-JP" dirty="0" smtClean="0"/>
              <a:t>24</a:t>
            </a:r>
            <a:r>
              <a:rPr kumimoji="1" lang="ja-JP" altLang="en-US" dirty="0" smtClean="0"/>
              <a:t>層の </a:t>
            </a:r>
            <a:r>
              <a:rPr kumimoji="1" lang="en-US" altLang="ja-JP" dirty="0" smtClean="0"/>
              <a:t>slab </a:t>
            </a:r>
            <a:r>
              <a:rPr kumimoji="1" lang="ja-JP" altLang="en-US" dirty="0" smtClean="0"/>
              <a:t>モデルを構築し</a:t>
            </a:r>
            <a:r>
              <a:rPr kumimoji="1" lang="en-US" altLang="ja-JP" dirty="0" smtClean="0"/>
              <a:t>, </a:t>
            </a:r>
            <a:r>
              <a:rPr kumimoji="1" lang="ja-JP" altLang="en-US" dirty="0" smtClean="0"/>
              <a:t>同様にして計算をおこなった</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678744F8-69AD-4D47-9EE0-ED54CDA824D5}" type="slidenum">
              <a:rPr kumimoji="1" lang="ja-JP" altLang="en-US" smtClean="0"/>
              <a:t>5</a:t>
            </a:fld>
            <a:endParaRPr kumimoji="1" lang="ja-JP" altLang="en-US"/>
          </a:p>
        </p:txBody>
      </p:sp>
    </p:spTree>
    <p:extLst>
      <p:ext uri="{BB962C8B-B14F-4D97-AF65-F5344CB8AC3E}">
        <p14:creationId xmlns:p14="http://schemas.microsoft.com/office/powerpoint/2010/main" val="392954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クラスター拡散の様子を前の図に示す．バルク中では原子が詰まっているため，拡散を起こすことができない．そこで今回</a:t>
            </a:r>
            <a:r>
              <a:rPr kumimoji="1" lang="en-US" altLang="ja-JP" dirty="0" smtClean="0"/>
              <a:t>Small</a:t>
            </a:r>
            <a:r>
              <a:rPr kumimoji="1" lang="en-US" altLang="ja-JP" baseline="0" dirty="0" smtClean="0"/>
              <a:t> Cluster </a:t>
            </a:r>
            <a:r>
              <a:rPr kumimoji="1" lang="ja-JP" altLang="en-US" baseline="0" dirty="0" smtClean="0"/>
              <a:t>の周りに空孔を置くことによってクラスター拡散の可能性を検証した．</a:t>
            </a:r>
            <a:endParaRPr kumimoji="1" lang="ja-JP" altLang="en-US" dirty="0"/>
          </a:p>
        </p:txBody>
      </p:sp>
      <p:sp>
        <p:nvSpPr>
          <p:cNvPr id="4" name="スライド番号プレースホルダー 3"/>
          <p:cNvSpPr>
            <a:spLocks noGrp="1"/>
          </p:cNvSpPr>
          <p:nvPr>
            <p:ph type="sldNum" sz="quarter" idx="10"/>
          </p:nvPr>
        </p:nvSpPr>
        <p:spPr/>
        <p:txBody>
          <a:bodyPr/>
          <a:lstStyle/>
          <a:p>
            <a:fld id="{678744F8-69AD-4D47-9EE0-ED54CDA824D5}" type="slidenum">
              <a:rPr kumimoji="1" lang="ja-JP" altLang="en-US" smtClean="0"/>
              <a:t>6</a:t>
            </a:fld>
            <a:endParaRPr kumimoji="1" lang="ja-JP" altLang="en-US"/>
          </a:p>
        </p:txBody>
      </p:sp>
    </p:spTree>
    <p:extLst>
      <p:ext uri="{BB962C8B-B14F-4D97-AF65-F5344CB8AC3E}">
        <p14:creationId xmlns:p14="http://schemas.microsoft.com/office/powerpoint/2010/main" val="133015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空孔とクラスターを含んだ </a:t>
            </a:r>
            <a:r>
              <a:rPr kumimoji="1" lang="en-US" altLang="ja-JP" dirty="0" smtClean="0"/>
              <a:t>Mg </a:t>
            </a:r>
            <a:r>
              <a:rPr kumimoji="1" lang="ja-JP" altLang="en-US" dirty="0" smtClean="0"/>
              <a:t>結晶の安定性を検証するために</a:t>
            </a:r>
            <a:r>
              <a:rPr kumimoji="1" lang="en-US" altLang="ja-JP" dirty="0" smtClean="0"/>
              <a:t>, Small Cluster </a:t>
            </a:r>
            <a:r>
              <a:rPr kumimoji="1" lang="ja-JP" altLang="en-US" dirty="0" smtClean="0"/>
              <a:t>の周りに空孔を配置した</a:t>
            </a:r>
            <a:r>
              <a:rPr kumimoji="1" lang="en-US" altLang="ja-JP" dirty="0" smtClean="0"/>
              <a:t>. </a:t>
            </a:r>
            <a:r>
              <a:rPr kumimoji="1" lang="ja-JP" altLang="en-US" dirty="0" smtClean="0"/>
              <a:t>空孔を </a:t>
            </a:r>
            <a:r>
              <a:rPr kumimoji="1" lang="en-US" altLang="ja-JP" dirty="0" smtClean="0"/>
              <a:t>[0001] </a:t>
            </a:r>
            <a:r>
              <a:rPr kumimoji="1" lang="ja-JP" altLang="en-US" dirty="0" smtClean="0"/>
              <a:t>方向に </a:t>
            </a:r>
            <a:r>
              <a:rPr kumimoji="1" lang="en-US" altLang="ja-JP" dirty="0" smtClean="0"/>
              <a:t>Small Cluster </a:t>
            </a:r>
            <a:r>
              <a:rPr kumimoji="1" lang="ja-JP" altLang="en-US" dirty="0" smtClean="0"/>
              <a:t>の </a:t>
            </a:r>
            <a:r>
              <a:rPr kumimoji="1" lang="en-US" altLang="ja-JP" dirty="0" smtClean="0"/>
              <a:t>(a) </a:t>
            </a:r>
            <a:r>
              <a:rPr kumimoji="1" lang="ja-JP" altLang="en-US" dirty="0" smtClean="0"/>
              <a:t>真下</a:t>
            </a:r>
            <a:r>
              <a:rPr kumimoji="1" lang="en-US" altLang="ja-JP" dirty="0" smtClean="0"/>
              <a:t>, (b) </a:t>
            </a:r>
            <a:r>
              <a:rPr kumimoji="1" lang="ja-JP" altLang="en-US" dirty="0" smtClean="0"/>
              <a:t>真上</a:t>
            </a:r>
            <a:r>
              <a:rPr kumimoji="1" lang="en-US" altLang="ja-JP" dirty="0" smtClean="0"/>
              <a:t>, (c) </a:t>
            </a:r>
            <a:r>
              <a:rPr kumimoji="1" lang="ja-JP" altLang="en-US" dirty="0" smtClean="0"/>
              <a:t>バルク中 の位置に空孔を挿入した</a:t>
            </a:r>
            <a:r>
              <a:rPr kumimoji="1" lang="en-US" altLang="ja-JP" dirty="0" smtClean="0"/>
              <a:t>. (a), (b) </a:t>
            </a:r>
            <a:r>
              <a:rPr kumimoji="1" lang="ja-JP" altLang="en-US" dirty="0" smtClean="0"/>
              <a:t>は</a:t>
            </a:r>
            <a:r>
              <a:rPr kumimoji="1" lang="en-US" altLang="ja-JP" dirty="0" smtClean="0"/>
              <a:t>small cluster</a:t>
            </a:r>
            <a:r>
              <a:rPr kumimoji="1" lang="ja-JP" altLang="en-US" dirty="0" smtClean="0"/>
              <a:t>の近傍に空孔が存在することを意図しており</a:t>
            </a:r>
            <a:r>
              <a:rPr kumimoji="1" lang="en-US" altLang="ja-JP" dirty="0" smtClean="0"/>
              <a:t>, </a:t>
            </a:r>
            <a:r>
              <a:rPr kumimoji="1" lang="ja-JP" altLang="en-US" dirty="0" smtClean="0"/>
              <a:t>一方 </a:t>
            </a:r>
            <a:r>
              <a:rPr kumimoji="1" lang="en-US" altLang="ja-JP" dirty="0" smtClean="0"/>
              <a:t>(c) </a:t>
            </a:r>
            <a:r>
              <a:rPr kumimoji="1" lang="ja-JP" altLang="en-US" dirty="0" smtClean="0"/>
              <a:t>はバルク中に空孔が存在することを意図している．もし，</a:t>
            </a:r>
            <a:r>
              <a:rPr kumimoji="1" lang="en-US" altLang="ja-JP" dirty="0" smtClean="0"/>
              <a:t>(a),(b) </a:t>
            </a:r>
            <a:r>
              <a:rPr kumimoji="1" lang="ja-JP" altLang="en-US" dirty="0" smtClean="0"/>
              <a:t>の空孔形成エネルギーが低ければそちらの方が安定となり，空孔はクラスターに優先的に入ることとなる．当初の仮説ではこのようなことが起こっているのではと考えていた．</a:t>
            </a:r>
            <a:endParaRPr kumimoji="1" lang="ja-JP" altLang="en-US" dirty="0"/>
          </a:p>
        </p:txBody>
      </p:sp>
      <p:sp>
        <p:nvSpPr>
          <p:cNvPr id="4" name="スライド番号プレースホルダー 3"/>
          <p:cNvSpPr>
            <a:spLocks noGrp="1"/>
          </p:cNvSpPr>
          <p:nvPr>
            <p:ph type="sldNum" sz="quarter" idx="10"/>
          </p:nvPr>
        </p:nvSpPr>
        <p:spPr/>
        <p:txBody>
          <a:bodyPr/>
          <a:lstStyle/>
          <a:p>
            <a:fld id="{678744F8-69AD-4D47-9EE0-ED54CDA824D5}" type="slidenum">
              <a:rPr kumimoji="1" lang="ja-JP" altLang="en-US" smtClean="0"/>
              <a:t>7</a:t>
            </a:fld>
            <a:endParaRPr kumimoji="1" lang="ja-JP" altLang="en-US"/>
          </a:p>
        </p:txBody>
      </p:sp>
    </p:spTree>
    <p:extLst>
      <p:ext uri="{BB962C8B-B14F-4D97-AF65-F5344CB8AC3E}">
        <p14:creationId xmlns:p14="http://schemas.microsoft.com/office/powerpoint/2010/main" val="286054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18</a:t>
            </a:r>
            <a:r>
              <a:rPr kumimoji="1" lang="ja-JP" altLang="en-US" dirty="0" smtClean="0"/>
              <a:t>層と </a:t>
            </a:r>
            <a:r>
              <a:rPr kumimoji="1" lang="en-US" altLang="ja-JP" dirty="0" smtClean="0"/>
              <a:t>24</a:t>
            </a:r>
            <a:r>
              <a:rPr kumimoji="1" lang="ja-JP" altLang="en-US" dirty="0" smtClean="0"/>
              <a:t>層の </a:t>
            </a:r>
            <a:r>
              <a:rPr kumimoji="1" lang="en-US" altLang="ja-JP" dirty="0" err="1" smtClean="0"/>
              <a:t>slub</a:t>
            </a:r>
            <a:r>
              <a:rPr kumimoji="1" lang="en-US" altLang="ja-JP" dirty="0" smtClean="0"/>
              <a:t> </a:t>
            </a:r>
            <a:r>
              <a:rPr kumimoji="1" lang="ja-JP" altLang="en-US" dirty="0" smtClean="0"/>
              <a:t>モデルについての計算結果を示す</a:t>
            </a:r>
            <a:r>
              <a:rPr kumimoji="1" lang="en-US" altLang="ja-JP" dirty="0" smtClean="0"/>
              <a:t>. </a:t>
            </a:r>
            <a:r>
              <a:rPr kumimoji="1" lang="ja-JP" altLang="en-US" dirty="0" smtClean="0"/>
              <a:t>赤線は </a:t>
            </a:r>
            <a:r>
              <a:rPr kumimoji="1" lang="en-US" altLang="ja-JP" dirty="0" smtClean="0"/>
              <a:t>24</a:t>
            </a:r>
            <a:r>
              <a:rPr kumimoji="1" lang="ja-JP" altLang="en-US" dirty="0" smtClean="0"/>
              <a:t>層の </a:t>
            </a:r>
            <a:r>
              <a:rPr kumimoji="1" lang="en-US" altLang="ja-JP" dirty="0" err="1" smtClean="0"/>
              <a:t>slub</a:t>
            </a:r>
            <a:r>
              <a:rPr kumimoji="1" lang="en-US" altLang="ja-JP" dirty="0" smtClean="0"/>
              <a:t> </a:t>
            </a:r>
            <a:r>
              <a:rPr kumimoji="1" lang="ja-JP" altLang="en-US" dirty="0" smtClean="0"/>
              <a:t>モデルのエネルギー</a:t>
            </a:r>
            <a:r>
              <a:rPr kumimoji="1" lang="en-US" altLang="ja-JP" dirty="0" smtClean="0"/>
              <a:t>, </a:t>
            </a:r>
            <a:r>
              <a:rPr kumimoji="1" lang="ja-JP" altLang="en-US" dirty="0" smtClean="0"/>
              <a:t>緑線は </a:t>
            </a:r>
            <a:r>
              <a:rPr kumimoji="1" lang="en-US" altLang="ja-JP" dirty="0" smtClean="0"/>
              <a:t>18</a:t>
            </a:r>
            <a:r>
              <a:rPr kumimoji="1" lang="ja-JP" altLang="en-US" dirty="0" smtClean="0"/>
              <a:t>層の </a:t>
            </a:r>
            <a:r>
              <a:rPr kumimoji="1" lang="en-US" altLang="ja-JP" dirty="0" err="1" smtClean="0"/>
              <a:t>slub</a:t>
            </a:r>
            <a:r>
              <a:rPr kumimoji="1" lang="en-US" altLang="ja-JP" dirty="0" smtClean="0"/>
              <a:t> </a:t>
            </a:r>
            <a:r>
              <a:rPr kumimoji="1" lang="ja-JP" altLang="en-US" dirty="0" smtClean="0"/>
              <a:t>モデルのエネルギーを示している</a:t>
            </a:r>
            <a:r>
              <a:rPr kumimoji="1" lang="en-US" altLang="ja-JP" dirty="0" smtClean="0"/>
              <a:t>. </a:t>
            </a:r>
            <a:r>
              <a:rPr kumimoji="1" lang="ja-JP" altLang="en-US" dirty="0" smtClean="0"/>
              <a:t>また</a:t>
            </a:r>
            <a:r>
              <a:rPr kumimoji="1" lang="en-US" altLang="ja-JP" dirty="0" smtClean="0"/>
              <a:t>, </a:t>
            </a:r>
            <a:r>
              <a:rPr kumimoji="1" lang="ja-JP" altLang="en-US" dirty="0" smtClean="0"/>
              <a:t>左側の </a:t>
            </a:r>
            <a:r>
              <a:rPr kumimoji="1" lang="en-US" altLang="ja-JP" dirty="0" smtClean="0"/>
              <a:t>x </a:t>
            </a:r>
            <a:r>
              <a:rPr kumimoji="1" lang="ja-JP" altLang="en-US" dirty="0" smtClean="0"/>
              <a:t>軸は </a:t>
            </a:r>
            <a:r>
              <a:rPr kumimoji="1" lang="en-US" altLang="ja-JP" dirty="0" smtClean="0"/>
              <a:t>24</a:t>
            </a:r>
            <a:r>
              <a:rPr kumimoji="1" lang="ja-JP" altLang="en-US" dirty="0" smtClean="0"/>
              <a:t>層のエネルギー</a:t>
            </a:r>
            <a:r>
              <a:rPr kumimoji="1" lang="en-US" altLang="ja-JP" dirty="0" smtClean="0"/>
              <a:t>, </a:t>
            </a:r>
            <a:r>
              <a:rPr kumimoji="1" lang="ja-JP" altLang="en-US" dirty="0" smtClean="0"/>
              <a:t>右側は </a:t>
            </a:r>
            <a:r>
              <a:rPr kumimoji="1" lang="en-US" altLang="ja-JP" dirty="0" smtClean="0"/>
              <a:t>18</a:t>
            </a:r>
            <a:r>
              <a:rPr kumimoji="1" lang="ja-JP" altLang="en-US" dirty="0" smtClean="0"/>
              <a:t>層のエネルギーを表している</a:t>
            </a:r>
            <a:r>
              <a:rPr kumimoji="1" lang="en-US" altLang="ja-JP" dirty="0" smtClean="0"/>
              <a:t>. 18 </a:t>
            </a:r>
            <a:r>
              <a:rPr kumimoji="1" lang="ja-JP" altLang="en-US" dirty="0" smtClean="0"/>
              <a:t>層の計算では</a:t>
            </a:r>
            <a:r>
              <a:rPr kumimoji="1" lang="en-US" altLang="ja-JP" dirty="0" smtClean="0"/>
              <a:t>, 4 </a:t>
            </a:r>
            <a:r>
              <a:rPr kumimoji="1" lang="ja-JP" altLang="en-US" dirty="0" smtClean="0"/>
              <a:t>層の計算が収束しなかった</a:t>
            </a:r>
            <a:r>
              <a:rPr kumimoji="1" lang="en-US" altLang="ja-JP" dirty="0" smtClean="0"/>
              <a:t>.</a:t>
            </a:r>
            <a:r>
              <a:rPr kumimoji="1" lang="ja-JP" altLang="en-US" sz="1200" kern="1200" dirty="0" smtClean="0">
                <a:solidFill>
                  <a:schemeClr val="tx1"/>
                </a:solidFill>
                <a:effectLst/>
                <a:latin typeface="+mn-lt"/>
                <a:ea typeface="+mn-ea"/>
                <a:cs typeface="+mn-cs"/>
              </a:rPr>
              <a:t>また</a:t>
            </a:r>
            <a:r>
              <a:rPr kumimoji="1" lang="en-US" altLang="ja-JP" sz="1200" kern="1200" dirty="0" smtClean="0">
                <a:solidFill>
                  <a:schemeClr val="tx1"/>
                </a:solidFill>
                <a:effectLst/>
                <a:latin typeface="+mn-lt"/>
                <a:ea typeface="+mn-ea"/>
                <a:cs typeface="+mn-cs"/>
              </a:rPr>
              <a:t>, 8 </a:t>
            </a:r>
            <a:r>
              <a:rPr kumimoji="1" lang="ja-JP" altLang="en-US" sz="1200" kern="1200" dirty="0" smtClean="0">
                <a:solidFill>
                  <a:schemeClr val="tx1"/>
                </a:solidFill>
                <a:effectLst/>
                <a:latin typeface="+mn-lt"/>
                <a:ea typeface="+mn-ea"/>
                <a:cs typeface="+mn-cs"/>
              </a:rPr>
              <a:t>層以 降では周期的境界条件より反対側のクラスターとの相互作用 が現れ</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検証する事ができなかった</a:t>
            </a:r>
            <a:r>
              <a:rPr kumimoji="1" lang="en-US" altLang="ja-JP" sz="1200" kern="1200" dirty="0" smtClean="0">
                <a:solidFill>
                  <a:schemeClr val="tx1"/>
                </a:solidFill>
                <a:effectLst/>
                <a:latin typeface="+mn-lt"/>
                <a:ea typeface="+mn-ea"/>
                <a:cs typeface="+mn-cs"/>
              </a:rPr>
              <a:t>. </a:t>
            </a:r>
            <a:r>
              <a:rPr kumimoji="1" lang="ja-JP" altLang="en-US" dirty="0" smtClean="0"/>
              <a:t>そこで</a:t>
            </a:r>
            <a:r>
              <a:rPr kumimoji="1" lang="en-US" altLang="ja-JP" dirty="0" smtClean="0"/>
              <a:t>, 24</a:t>
            </a:r>
            <a:r>
              <a:rPr kumimoji="1" lang="ja-JP" altLang="en-US" dirty="0" smtClean="0"/>
              <a:t>層の </a:t>
            </a:r>
            <a:r>
              <a:rPr kumimoji="1" lang="en-US" altLang="ja-JP" dirty="0" err="1" smtClean="0"/>
              <a:t>slub</a:t>
            </a:r>
            <a:r>
              <a:rPr kumimoji="1" lang="en-US" altLang="ja-JP" dirty="0" smtClean="0"/>
              <a:t> </a:t>
            </a:r>
            <a:r>
              <a:rPr kumimoji="1" lang="ja-JP" altLang="en-US" dirty="0" smtClean="0"/>
              <a:t>モデルでの計算を行う事により</a:t>
            </a:r>
            <a:r>
              <a:rPr kumimoji="1" lang="en-US" altLang="ja-JP" dirty="0" smtClean="0"/>
              <a:t>, 4 </a:t>
            </a:r>
            <a:r>
              <a:rPr kumimoji="1" lang="ja-JP" altLang="en-US" dirty="0" smtClean="0"/>
              <a:t>層で計算の値が収束し</a:t>
            </a:r>
            <a:r>
              <a:rPr kumimoji="1" lang="en-US" altLang="ja-JP" dirty="0" smtClean="0"/>
              <a:t>, </a:t>
            </a:r>
            <a:r>
              <a:rPr kumimoji="1" lang="ja-JP" altLang="en-US" dirty="0" smtClean="0"/>
              <a:t>最もエネルギーが安定するという結果が得られた</a:t>
            </a:r>
            <a:r>
              <a:rPr kumimoji="1" lang="en-US" altLang="ja-JP" dirty="0" smtClean="0"/>
              <a:t>. </a:t>
            </a:r>
            <a:r>
              <a:rPr kumimoji="1" lang="ja-JP" altLang="en-US" dirty="0" smtClean="0"/>
              <a:t>また</a:t>
            </a:r>
            <a:r>
              <a:rPr kumimoji="1" lang="en-US" altLang="ja-JP" dirty="0" smtClean="0"/>
              <a:t>, 8 </a:t>
            </a:r>
            <a:r>
              <a:rPr kumimoji="1" lang="ja-JP" altLang="en-US" dirty="0" smtClean="0"/>
              <a:t>層以降の層のエネルギー傾向は単調増加が止まり</a:t>
            </a:r>
            <a:r>
              <a:rPr kumimoji="1" lang="en-US" altLang="ja-JP" dirty="0" smtClean="0"/>
              <a:t>, </a:t>
            </a:r>
            <a:r>
              <a:rPr kumimoji="1" lang="ja-JP" altLang="en-US" dirty="0" smtClean="0"/>
              <a:t>離した先にある別の </a:t>
            </a:r>
            <a:r>
              <a:rPr lang="en-US" altLang="ja-JP" sz="1200" dirty="0" smtClean="0"/>
              <a:t>L12 </a:t>
            </a:r>
            <a:r>
              <a:rPr lang="ja-JP" altLang="en-US" sz="1200" dirty="0" smtClean="0"/>
              <a:t>クラスター</a:t>
            </a:r>
            <a:r>
              <a:rPr kumimoji="1" lang="ja-JP" altLang="en-US" dirty="0" smtClean="0"/>
              <a:t>から影響を受けないという事が考察された</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678744F8-69AD-4D47-9EE0-ED54CDA824D5}" type="slidenum">
              <a:rPr kumimoji="1" lang="ja-JP" altLang="en-US" smtClean="0"/>
              <a:t>8</a:t>
            </a:fld>
            <a:endParaRPr kumimoji="1" lang="ja-JP" altLang="en-US"/>
          </a:p>
        </p:txBody>
      </p:sp>
    </p:spTree>
    <p:extLst>
      <p:ext uri="{BB962C8B-B14F-4D97-AF65-F5344CB8AC3E}">
        <p14:creationId xmlns:p14="http://schemas.microsoft.com/office/powerpoint/2010/main" val="93579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これまでは</a:t>
            </a:r>
            <a:r>
              <a:rPr kumimoji="1" lang="en-US" altLang="ja-JP" dirty="0" smtClean="0"/>
              <a:t>, </a:t>
            </a:r>
            <a:r>
              <a:rPr kumimoji="1" lang="ja-JP" altLang="en-US" dirty="0" smtClean="0"/>
              <a:t>溶質原子を </a:t>
            </a:r>
            <a:r>
              <a:rPr lang="en-US" altLang="ja-JP" sz="1200" dirty="0" smtClean="0"/>
              <a:t>L12 </a:t>
            </a:r>
            <a:r>
              <a:rPr lang="ja-JP" altLang="en-US" sz="1200" dirty="0" smtClean="0"/>
              <a:t>クラスター</a:t>
            </a:r>
            <a:r>
              <a:rPr kumimoji="1" lang="ja-JP" altLang="en-US" dirty="0" smtClean="0"/>
              <a:t>から離せば離すほどエネルギー傾向は単調減少を示し</a:t>
            </a:r>
            <a:r>
              <a:rPr kumimoji="1" lang="en-US" altLang="ja-JP" dirty="0" smtClean="0"/>
              <a:t>, </a:t>
            </a:r>
            <a:r>
              <a:rPr kumimoji="1" lang="ja-JP" altLang="en-US" dirty="0" smtClean="0"/>
              <a:t>安定化するとされていた</a:t>
            </a:r>
            <a:r>
              <a:rPr kumimoji="1" lang="en-US" altLang="ja-JP" dirty="0" smtClean="0"/>
              <a:t>. </a:t>
            </a:r>
            <a:r>
              <a:rPr kumimoji="1" lang="ja-JP" altLang="en-US" dirty="0" smtClean="0"/>
              <a:t>しかし</a:t>
            </a:r>
            <a:r>
              <a:rPr kumimoji="1" lang="en-US" altLang="ja-JP" dirty="0" smtClean="0"/>
              <a:t>, </a:t>
            </a:r>
            <a:r>
              <a:rPr kumimoji="1" lang="ja-JP" altLang="en-US" dirty="0" smtClean="0"/>
              <a:t>本研究の結果では</a:t>
            </a:r>
            <a:r>
              <a:rPr kumimoji="1" lang="en-US" altLang="ja-JP" dirty="0" smtClean="0"/>
              <a:t>, 4 </a:t>
            </a:r>
            <a:r>
              <a:rPr kumimoji="1" lang="ja-JP" altLang="en-US" dirty="0" smtClean="0"/>
              <a:t>層離れた位置でエネルギーが最安定という結果を示した</a:t>
            </a:r>
            <a:r>
              <a:rPr kumimoji="1" lang="en-US" altLang="ja-JP" dirty="0" smtClean="0"/>
              <a:t>. </a:t>
            </a:r>
            <a:r>
              <a:rPr kumimoji="1" lang="ja-JP" altLang="en-US" dirty="0" smtClean="0"/>
              <a:t>これは溶質原子が積層欠陥部から中距離離れた位置で安定化するシナリオを支持する結果となった</a:t>
            </a:r>
            <a:r>
              <a:rPr kumimoji="1" lang="en-US" altLang="ja-JP" dirty="0" smtClean="0"/>
              <a:t>.</a:t>
            </a:r>
            <a:r>
              <a:rPr kumimoji="1" lang="ja-JP" altLang="en-US" dirty="0" smtClean="0"/>
              <a:t>よって前で示したような新たなシナリオが立てられた</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678744F8-69AD-4D47-9EE0-ED54CDA824D5}" type="slidenum">
              <a:rPr kumimoji="1" lang="ja-JP" altLang="en-US" smtClean="0"/>
              <a:t>9</a:t>
            </a:fld>
            <a:endParaRPr kumimoji="1" lang="ja-JP" altLang="en-US"/>
          </a:p>
        </p:txBody>
      </p:sp>
    </p:spTree>
    <p:extLst>
      <p:ext uri="{BB962C8B-B14F-4D97-AF65-F5344CB8AC3E}">
        <p14:creationId xmlns:p14="http://schemas.microsoft.com/office/powerpoint/2010/main" val="43672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153240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110643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86552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86552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190549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2442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125631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83552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28406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43155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EF9C50B-4B7A-0E4E-A896-ED36CBC50652}" type="datetimeFigureOut">
              <a:rPr kumimoji="1" lang="ja-JP" altLang="en-US" smtClean="0"/>
              <a:t>2017/2/18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10343896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9C50B-4B7A-0E4E-A896-ED36CBC50652}" type="datetimeFigureOut">
              <a:rPr kumimoji="1" lang="ja-JP" altLang="en-US" smtClean="0"/>
              <a:t>2017/2/18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EAED9-85EC-124C-9027-E2AF67C955F0}" type="slidenum">
              <a:rPr kumimoji="1" lang="ja-JP" altLang="en-US" smtClean="0"/>
              <a:t>‹#›</a:t>
            </a:fld>
            <a:endParaRPr kumimoji="1" lang="ja-JP" altLang="en-US"/>
          </a:p>
        </p:txBody>
      </p:sp>
    </p:spTree>
    <p:extLst>
      <p:ext uri="{BB962C8B-B14F-4D97-AF65-F5344CB8AC3E}">
        <p14:creationId xmlns:p14="http://schemas.microsoft.com/office/powerpoint/2010/main" val="2142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a:t>Mg-LPSO </a:t>
            </a:r>
            <a:r>
              <a:rPr lang="ja-JP" altLang="en-US" dirty="0"/>
              <a:t>の </a:t>
            </a:r>
            <a:r>
              <a:rPr lang="en-US" altLang="ja-JP" dirty="0"/>
              <a:t>Small Cluster </a:t>
            </a:r>
            <a:r>
              <a:rPr lang="ja-JP" altLang="en-US" dirty="0"/>
              <a:t>の第一原理計算 </a:t>
            </a:r>
            <a:endParaRPr kumimoji="1" lang="ja-JP" altLang="en-US" dirty="0"/>
          </a:p>
        </p:txBody>
      </p:sp>
      <p:sp>
        <p:nvSpPr>
          <p:cNvPr id="3" name="サブタイトル 2"/>
          <p:cNvSpPr>
            <a:spLocks noGrp="1"/>
          </p:cNvSpPr>
          <p:nvPr>
            <p:ph type="subTitle" idx="1"/>
          </p:nvPr>
        </p:nvSpPr>
        <p:spPr>
          <a:xfrm>
            <a:off x="1524000" y="4666340"/>
            <a:ext cx="9144000" cy="1655762"/>
          </a:xfrm>
        </p:spPr>
        <p:txBody>
          <a:bodyPr>
            <a:normAutofit/>
          </a:bodyPr>
          <a:lstStyle/>
          <a:p>
            <a:r>
              <a:rPr lang="ja-JP" altLang="en-US" sz="4000" dirty="0"/>
              <a:t>情報科学科 西谷研究室 </a:t>
            </a:r>
            <a:r>
              <a:rPr lang="en-US" altLang="ja-JP" sz="4000" dirty="0"/>
              <a:t>3539 </a:t>
            </a:r>
            <a:r>
              <a:rPr lang="ja-JP" altLang="en-US" sz="4000" dirty="0"/>
              <a:t>山本 泰基 </a:t>
            </a:r>
          </a:p>
        </p:txBody>
      </p:sp>
    </p:spTree>
    <p:extLst>
      <p:ext uri="{BB962C8B-B14F-4D97-AF65-F5344CB8AC3E}">
        <p14:creationId xmlns:p14="http://schemas.microsoft.com/office/powerpoint/2010/main" val="781061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txBox="1">
            <a:spLocks/>
          </p:cNvSpPr>
          <p:nvPr/>
        </p:nvSpPr>
        <p:spPr>
          <a:xfrm>
            <a:off x="838200" y="6231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t>Small Cluster </a:t>
            </a:r>
            <a:r>
              <a:rPr lang="ja-JP" altLang="en-US" sz="3600" dirty="0"/>
              <a:t>および 空孔の導入 </a:t>
            </a:r>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195627324"/>
              </p:ext>
            </p:extLst>
          </p:nvPr>
        </p:nvGraphicFramePr>
        <p:xfrm>
          <a:off x="838200" y="1825625"/>
          <a:ext cx="10515600" cy="3915608"/>
        </p:xfrm>
        <a:graphic>
          <a:graphicData uri="http://schemas.openxmlformats.org/drawingml/2006/table">
            <a:tbl>
              <a:tblPr firstRow="1" bandRow="1">
                <a:tableStyleId>{5C22544A-7EE6-4342-B048-85BDC9FD1C3A}</a:tableStyleId>
              </a:tblPr>
              <a:tblGrid>
                <a:gridCol w="5257800"/>
                <a:gridCol w="5257800"/>
              </a:tblGrid>
              <a:tr h="978902">
                <a:tc>
                  <a:txBody>
                    <a:bodyPr/>
                    <a:lstStyle/>
                    <a:p>
                      <a:pPr algn="ctr"/>
                      <a:r>
                        <a:rPr kumimoji="1" lang="ja-JP" altLang="en-US" sz="3200" baseline="0" dirty="0" smtClean="0"/>
                        <a:t>挿入位置</a:t>
                      </a:r>
                      <a:endParaRPr kumimoji="1" lang="ja-JP" altLang="en-US" sz="3200" baseline="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3200" b="1" kern="1200" dirty="0" smtClean="0">
                          <a:solidFill>
                            <a:schemeClr val="lt1"/>
                          </a:solidFill>
                          <a:effectLst/>
                          <a:latin typeface="+mn-lt"/>
                          <a:ea typeface="+mn-ea"/>
                          <a:cs typeface="+mn-cs"/>
                        </a:rPr>
                        <a:t>エネルギー </a:t>
                      </a:r>
                      <a:r>
                        <a:rPr kumimoji="1" lang="en-US" altLang="ja-JP" sz="3200" b="1" kern="1200" dirty="0" smtClean="0">
                          <a:solidFill>
                            <a:schemeClr val="lt1"/>
                          </a:solidFill>
                          <a:effectLst/>
                          <a:latin typeface="+mn-lt"/>
                          <a:ea typeface="+mn-ea"/>
                          <a:cs typeface="+mn-cs"/>
                        </a:rPr>
                        <a:t>[eV] </a:t>
                      </a:r>
                      <a:endParaRPr lang="ja-JP" altLang="en-US" sz="3200" dirty="0" smtClean="0"/>
                    </a:p>
                  </a:txBody>
                  <a:tcPr anchor="ctr"/>
                </a:tc>
              </a:tr>
              <a:tr h="9789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3200" kern="1200" dirty="0" smtClean="0">
                          <a:solidFill>
                            <a:schemeClr val="dk1"/>
                          </a:solidFill>
                          <a:effectLst/>
                          <a:latin typeface="+mn-lt"/>
                          <a:ea typeface="+mn-ea"/>
                          <a:cs typeface="+mn-cs"/>
                        </a:rPr>
                        <a:t>(a) </a:t>
                      </a:r>
                      <a:r>
                        <a:rPr kumimoji="1" lang="ja-JP" altLang="en-US" sz="3200" kern="1200" dirty="0" smtClean="0">
                          <a:solidFill>
                            <a:schemeClr val="dk1"/>
                          </a:solidFill>
                          <a:effectLst/>
                          <a:latin typeface="+mn-lt"/>
                          <a:ea typeface="+mn-ea"/>
                          <a:cs typeface="+mn-cs"/>
                        </a:rPr>
                        <a:t>真下</a:t>
                      </a:r>
                      <a:endParaRPr lang="ja-JP" altLang="en-US" sz="3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3200" kern="1200" dirty="0" smtClean="0">
                          <a:solidFill>
                            <a:schemeClr val="dk1"/>
                          </a:solidFill>
                          <a:effectLst/>
                          <a:latin typeface="+mn-lt"/>
                          <a:ea typeface="+mn-ea"/>
                          <a:cs typeface="+mn-cs"/>
                        </a:rPr>
                        <a:t>-268.45</a:t>
                      </a:r>
                      <a:endParaRPr lang="ja-JP" altLang="en-US" sz="3200" dirty="0" smtClean="0"/>
                    </a:p>
                  </a:txBody>
                  <a:tcPr anchor="ctr"/>
                </a:tc>
              </a:tr>
              <a:tr h="9789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3200" kern="1200" dirty="0" smtClean="0">
                          <a:solidFill>
                            <a:schemeClr val="dk1"/>
                          </a:solidFill>
                          <a:effectLst/>
                          <a:latin typeface="+mn-lt"/>
                          <a:ea typeface="+mn-ea"/>
                          <a:cs typeface="+mn-cs"/>
                        </a:rPr>
                        <a:t>(b) </a:t>
                      </a:r>
                      <a:r>
                        <a:rPr kumimoji="1" lang="ja-JP" altLang="en-US" sz="3200" kern="1200" dirty="0" smtClean="0">
                          <a:solidFill>
                            <a:schemeClr val="dk1"/>
                          </a:solidFill>
                          <a:effectLst/>
                          <a:latin typeface="+mn-lt"/>
                          <a:ea typeface="+mn-ea"/>
                          <a:cs typeface="+mn-cs"/>
                        </a:rPr>
                        <a:t>真上</a:t>
                      </a:r>
                      <a:endParaRPr lang="ja-JP" altLang="en-US" sz="3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3200" kern="1200" dirty="0" smtClean="0">
                          <a:solidFill>
                            <a:schemeClr val="dk1"/>
                          </a:solidFill>
                          <a:effectLst/>
                          <a:latin typeface="+mn-lt"/>
                          <a:ea typeface="+mn-ea"/>
                          <a:cs typeface="+mn-cs"/>
                        </a:rPr>
                        <a:t>-267.93</a:t>
                      </a:r>
                      <a:endParaRPr lang="ja-JP" altLang="en-US" sz="3200" dirty="0" smtClean="0"/>
                    </a:p>
                  </a:txBody>
                  <a:tcPr anchor="ctr"/>
                </a:tc>
              </a:tr>
              <a:tr h="9789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3200" kern="1200" dirty="0" smtClean="0">
                          <a:solidFill>
                            <a:schemeClr val="dk1"/>
                          </a:solidFill>
                          <a:effectLst/>
                          <a:latin typeface="+mn-lt"/>
                          <a:ea typeface="+mn-ea"/>
                          <a:cs typeface="+mn-cs"/>
                        </a:rPr>
                        <a:t>(c) </a:t>
                      </a:r>
                      <a:r>
                        <a:rPr kumimoji="1" lang="ja-JP" altLang="en-US" sz="3200" kern="1200" dirty="0" smtClean="0">
                          <a:solidFill>
                            <a:schemeClr val="dk1"/>
                          </a:solidFill>
                          <a:effectLst/>
                          <a:latin typeface="+mn-lt"/>
                          <a:ea typeface="+mn-ea"/>
                          <a:cs typeface="+mn-cs"/>
                        </a:rPr>
                        <a:t>バルク中</a:t>
                      </a:r>
                      <a:endParaRPr lang="ja-JP" altLang="en-US" sz="3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3200" kern="1200" dirty="0" smtClean="0">
                          <a:solidFill>
                            <a:schemeClr val="dk1"/>
                          </a:solidFill>
                          <a:effectLst/>
                          <a:latin typeface="+mn-lt"/>
                          <a:ea typeface="+mn-ea"/>
                          <a:cs typeface="+mn-cs"/>
                        </a:rPr>
                        <a:t>-268.50</a:t>
                      </a:r>
                      <a:endParaRPr lang="ja-JP" altLang="en-US" sz="3200" dirty="0" smtClean="0"/>
                    </a:p>
                  </a:txBody>
                  <a:tcPr anchor="ctr"/>
                </a:tc>
              </a:tr>
            </a:tbl>
          </a:graphicData>
        </a:graphic>
      </p:graphicFrame>
    </p:spTree>
    <p:extLst>
      <p:ext uri="{BB962C8B-B14F-4D97-AF65-F5344CB8AC3E}">
        <p14:creationId xmlns:p14="http://schemas.microsoft.com/office/powerpoint/2010/main" val="1971089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27906"/>
            <a:ext cx="12192000" cy="5964217"/>
          </a:xfrm>
        </p:spPr>
      </p:pic>
      <p:sp>
        <p:nvSpPr>
          <p:cNvPr id="2" name="タイトル 1"/>
          <p:cNvSpPr>
            <a:spLocks noGrp="1"/>
          </p:cNvSpPr>
          <p:nvPr>
            <p:ph type="title"/>
          </p:nvPr>
        </p:nvSpPr>
        <p:spPr/>
        <p:txBody>
          <a:bodyPr/>
          <a:lstStyle/>
          <a:p>
            <a:r>
              <a:rPr kumimoji="1" lang="en-US" altLang="ja-JP" dirty="0" smtClean="0"/>
              <a:t>1. </a:t>
            </a:r>
            <a:r>
              <a:rPr kumimoji="1" lang="ja-JP" altLang="en-US" dirty="0" smtClean="0"/>
              <a:t>背景</a:t>
            </a:r>
            <a:endParaRPr kumimoji="1" lang="ja-JP" altLang="en-US" dirty="0"/>
          </a:p>
        </p:txBody>
      </p:sp>
      <p:sp>
        <p:nvSpPr>
          <p:cNvPr id="3" name="テキスト ボックス 2"/>
          <p:cNvSpPr txBox="1"/>
          <p:nvPr/>
        </p:nvSpPr>
        <p:spPr>
          <a:xfrm>
            <a:off x="2176346" y="1398300"/>
            <a:ext cx="7839308" cy="584775"/>
          </a:xfrm>
          <a:prstGeom prst="rect">
            <a:avLst/>
          </a:prstGeom>
          <a:noFill/>
        </p:spPr>
        <p:txBody>
          <a:bodyPr wrap="square" rtlCol="0">
            <a:spAutoFit/>
          </a:bodyPr>
          <a:lstStyle/>
          <a:p>
            <a:pPr algn="ctr"/>
            <a:r>
              <a:rPr kumimoji="1" lang="en-US" altLang="ja-JP" sz="3200" dirty="0" smtClean="0"/>
              <a:t>LPSO</a:t>
            </a:r>
            <a:r>
              <a:rPr kumimoji="1" lang="ja-JP" altLang="en-US" sz="3200" dirty="0" smtClean="0"/>
              <a:t>構造の模式図</a:t>
            </a:r>
            <a:endParaRPr kumimoji="1" lang="ja-JP" altLang="en-US" sz="3200" dirty="0"/>
          </a:p>
        </p:txBody>
      </p:sp>
    </p:spTree>
    <p:extLst>
      <p:ext uri="{BB962C8B-B14F-4D97-AF65-F5344CB8AC3E}">
        <p14:creationId xmlns:p14="http://schemas.microsoft.com/office/powerpoint/2010/main" val="1189883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03421"/>
            <a:ext cx="10515600" cy="1325563"/>
          </a:xfrm>
        </p:spPr>
        <p:txBody>
          <a:bodyPr>
            <a:normAutofit/>
          </a:bodyPr>
          <a:lstStyle/>
          <a:p>
            <a:pPr algn="ctr"/>
            <a:r>
              <a:rPr lang="en-US" altLang="ja-JP" sz="3600" dirty="0"/>
              <a:t>LPSO </a:t>
            </a:r>
            <a:r>
              <a:rPr lang="ja-JP" altLang="en-US" sz="3600" dirty="0"/>
              <a:t>構造の生成</a:t>
            </a:r>
            <a:r>
              <a:rPr lang="ja-JP" altLang="en-US" sz="3600" dirty="0" smtClean="0"/>
              <a:t>機構の仮説</a:t>
            </a:r>
            <a:endParaRPr kumimoji="1" lang="ja-JP" altLang="en-US" sz="3600" dirty="0"/>
          </a:p>
        </p:txBody>
      </p:sp>
      <p:sp>
        <p:nvSpPr>
          <p:cNvPr id="3" name="コンテンツ プレースホルダー 2"/>
          <p:cNvSpPr>
            <a:spLocks noGrp="1"/>
          </p:cNvSpPr>
          <p:nvPr>
            <p:ph idx="1"/>
          </p:nvPr>
        </p:nvSpPr>
        <p:spPr>
          <a:xfrm>
            <a:off x="838200" y="1768826"/>
            <a:ext cx="10515600" cy="4646964"/>
          </a:xfrm>
        </p:spPr>
        <p:txBody>
          <a:bodyPr>
            <a:normAutofit fontScale="92500" lnSpcReduction="10000"/>
          </a:bodyPr>
          <a:lstStyle/>
          <a:p>
            <a:pPr marL="514350" indent="-514350">
              <a:buAutoNum type="arabicParenBoth"/>
            </a:pPr>
            <a:r>
              <a:rPr kumimoji="1" lang="en-US" altLang="ja-JP" dirty="0" smtClean="0"/>
              <a:t>Mg </a:t>
            </a:r>
            <a:r>
              <a:rPr kumimoji="1" lang="ja-JP" altLang="en-US" dirty="0" smtClean="0"/>
              <a:t>合金中の溶質原子が安定化した層に積層欠陥が発生</a:t>
            </a:r>
            <a:r>
              <a:rPr kumimoji="1" lang="en-US" altLang="ja-JP" dirty="0" smtClean="0"/>
              <a:t>.</a:t>
            </a:r>
          </a:p>
          <a:p>
            <a:pPr marL="0" indent="0">
              <a:buNone/>
            </a:pPr>
            <a:endParaRPr kumimoji="1" lang="en-US" altLang="ja-JP" dirty="0" smtClean="0"/>
          </a:p>
          <a:p>
            <a:pPr marL="0" indent="0">
              <a:buNone/>
            </a:pPr>
            <a:r>
              <a:rPr lang="en-US" altLang="ja-JP" dirty="0" smtClean="0"/>
              <a:t>(2) </a:t>
            </a:r>
            <a:r>
              <a:rPr lang="ja-JP" altLang="en-US" dirty="0" smtClean="0"/>
              <a:t>積層欠陥が発生した層に他の溶質原子が濃化</a:t>
            </a:r>
            <a:r>
              <a:rPr lang="en-US" altLang="ja-JP" dirty="0" smtClean="0"/>
              <a:t>.</a:t>
            </a:r>
          </a:p>
          <a:p>
            <a:pPr marL="0" indent="0">
              <a:buNone/>
            </a:pPr>
            <a:endParaRPr lang="en-US" altLang="ja-JP" dirty="0" smtClean="0"/>
          </a:p>
          <a:p>
            <a:pPr marL="0" indent="0">
              <a:buNone/>
            </a:pPr>
            <a:r>
              <a:rPr lang="en-US" altLang="ja-JP" dirty="0" smtClean="0"/>
              <a:t>(3) </a:t>
            </a:r>
            <a:r>
              <a:rPr lang="ja-JP" altLang="en-US" dirty="0" smtClean="0"/>
              <a:t>濃化したところに</a:t>
            </a:r>
            <a:r>
              <a:rPr lang="en-US" altLang="ja-JP" dirty="0" smtClean="0"/>
              <a:t>L12</a:t>
            </a:r>
            <a:r>
              <a:rPr lang="ja-JP" altLang="en-US" dirty="0" smtClean="0"/>
              <a:t>クラスターが形成される</a:t>
            </a:r>
            <a:r>
              <a:rPr lang="en-US" altLang="ja-JP" dirty="0" smtClean="0"/>
              <a:t>.</a:t>
            </a:r>
          </a:p>
          <a:p>
            <a:pPr marL="0" indent="0">
              <a:buNone/>
            </a:pPr>
            <a:endParaRPr lang="en-US" altLang="ja-JP" dirty="0"/>
          </a:p>
          <a:p>
            <a:pPr marL="0" indent="0">
              <a:buNone/>
            </a:pPr>
            <a:r>
              <a:rPr lang="en-US" altLang="ja-JP" dirty="0" smtClean="0"/>
              <a:t>(4) </a:t>
            </a:r>
            <a:r>
              <a:rPr lang="ja-JP" altLang="en-US" dirty="0" smtClean="0"/>
              <a:t>クラスターが存在する層から４層以上離れた層で溶質原子が安定化</a:t>
            </a:r>
            <a:r>
              <a:rPr lang="en-US" altLang="ja-JP" dirty="0" smtClean="0"/>
              <a:t>.</a:t>
            </a:r>
          </a:p>
          <a:p>
            <a:pPr marL="0" indent="0">
              <a:buNone/>
            </a:pPr>
            <a:endParaRPr lang="en-US" altLang="ja-JP" dirty="0"/>
          </a:p>
          <a:p>
            <a:pPr marL="0" indent="0">
              <a:buNone/>
            </a:pPr>
            <a:r>
              <a:rPr lang="en-US" altLang="ja-JP" dirty="0" smtClean="0"/>
              <a:t>(5) (1)</a:t>
            </a:r>
            <a:r>
              <a:rPr lang="ja-JP" altLang="en-US" dirty="0" smtClean="0"/>
              <a:t>～</a:t>
            </a:r>
            <a:r>
              <a:rPr lang="en-US" altLang="ja-JP" dirty="0" smtClean="0"/>
              <a:t>(4)</a:t>
            </a:r>
            <a:r>
              <a:rPr lang="ja-JP" altLang="en-US" dirty="0" smtClean="0"/>
              <a:t>の過程を繰り返す</a:t>
            </a:r>
            <a:r>
              <a:rPr lang="en-US" altLang="ja-JP" dirty="0" smtClean="0"/>
              <a:t>.</a:t>
            </a:r>
          </a:p>
        </p:txBody>
      </p:sp>
    </p:spTree>
    <p:extLst>
      <p:ext uri="{BB962C8B-B14F-4D97-AF65-F5344CB8AC3E}">
        <p14:creationId xmlns:p14="http://schemas.microsoft.com/office/powerpoint/2010/main" val="694155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txBox="1">
            <a:spLocks/>
          </p:cNvSpPr>
          <p:nvPr/>
        </p:nvSpPr>
        <p:spPr>
          <a:xfrm>
            <a:off x="3521440" y="365245"/>
            <a:ext cx="52927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smtClean="0"/>
              <a:t>Small </a:t>
            </a:r>
            <a:r>
              <a:rPr lang="en-US" altLang="ja-JP" sz="3600" dirty="0"/>
              <a:t>Cluster </a:t>
            </a:r>
            <a:r>
              <a:rPr lang="ja-JP" altLang="en-US" sz="3600" dirty="0" smtClean="0"/>
              <a:t>の模式図 </a:t>
            </a:r>
            <a:endParaRPr lang="ja-JP" altLang="en-US" sz="3600"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5837" y="1713333"/>
            <a:ext cx="6398596" cy="4798946"/>
          </a:xfrm>
        </p:spPr>
      </p:pic>
    </p:spTree>
    <p:extLst>
      <p:ext uri="{BB962C8B-B14F-4D97-AF65-F5344CB8AC3E}">
        <p14:creationId xmlns:p14="http://schemas.microsoft.com/office/powerpoint/2010/main" val="1391178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6721" y="2368446"/>
            <a:ext cx="5517734" cy="4138301"/>
          </a:xfrm>
        </p:spPr>
      </p:pic>
      <p:sp>
        <p:nvSpPr>
          <p:cNvPr id="9" name="タイトル 1"/>
          <p:cNvSpPr txBox="1">
            <a:spLocks/>
          </p:cNvSpPr>
          <p:nvPr/>
        </p:nvSpPr>
        <p:spPr>
          <a:xfrm>
            <a:off x="838200" y="12228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t>L12 </a:t>
            </a:r>
            <a:r>
              <a:rPr lang="ja-JP" altLang="en-US" sz="3600" dirty="0"/>
              <a:t>クラスターおよび </a:t>
            </a:r>
            <a:r>
              <a:rPr lang="en-US" altLang="ja-JP" sz="3600" dirty="0"/>
              <a:t>Small Cluster </a:t>
            </a:r>
            <a:r>
              <a:rPr lang="ja-JP" altLang="en-US" sz="3600" dirty="0"/>
              <a:t>の導入 </a:t>
            </a:r>
          </a:p>
        </p:txBody>
      </p:sp>
      <p:sp>
        <p:nvSpPr>
          <p:cNvPr id="11" name="タイトル 1"/>
          <p:cNvSpPr>
            <a:spLocks noGrp="1"/>
          </p:cNvSpPr>
          <p:nvPr>
            <p:ph type="title"/>
          </p:nvPr>
        </p:nvSpPr>
        <p:spPr>
          <a:xfrm>
            <a:off x="838200" y="362031"/>
            <a:ext cx="10515600" cy="1325563"/>
          </a:xfrm>
        </p:spPr>
        <p:txBody>
          <a:bodyPr/>
          <a:lstStyle/>
          <a:p>
            <a:r>
              <a:rPr kumimoji="1" lang="en-US" altLang="ja-JP" dirty="0" smtClean="0"/>
              <a:t>2. </a:t>
            </a:r>
            <a:r>
              <a:rPr kumimoji="1" lang="ja-JP" altLang="en-US" dirty="0" smtClean="0"/>
              <a:t>手法</a:t>
            </a:r>
            <a:endParaRPr kumimoji="1" lang="ja-JP" altLang="en-US" dirty="0"/>
          </a:p>
        </p:txBody>
      </p:sp>
    </p:spTree>
    <p:extLst>
      <p:ext uri="{BB962C8B-B14F-4D97-AF65-F5344CB8AC3E}">
        <p14:creationId xmlns:p14="http://schemas.microsoft.com/office/powerpoint/2010/main" val="2136569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txBox="1">
            <a:spLocks/>
          </p:cNvSpPr>
          <p:nvPr/>
        </p:nvSpPr>
        <p:spPr>
          <a:xfrm>
            <a:off x="838200" y="6231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クラスター拡散の模式図</a:t>
            </a:r>
            <a:endParaRPr lang="ja-JP" altLang="en-US" sz="3600" dirty="0"/>
          </a:p>
        </p:txBody>
      </p:sp>
      <p:pic>
        <p:nvPicPr>
          <p:cNvPr id="3" name="コンテンツ プレースホルダー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3062" y="2362918"/>
            <a:ext cx="11005876" cy="3033541"/>
          </a:xfrm>
        </p:spPr>
      </p:pic>
    </p:spTree>
    <p:extLst>
      <p:ext uri="{BB962C8B-B14F-4D97-AF65-F5344CB8AC3E}">
        <p14:creationId xmlns:p14="http://schemas.microsoft.com/office/powerpoint/2010/main" val="313762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txBox="1">
            <a:spLocks/>
          </p:cNvSpPr>
          <p:nvPr/>
        </p:nvSpPr>
        <p:spPr>
          <a:xfrm>
            <a:off x="838200" y="6231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t>Small Cluster </a:t>
            </a:r>
            <a:r>
              <a:rPr lang="ja-JP" altLang="en-US" sz="3600" smtClean="0"/>
              <a:t>への空孔</a:t>
            </a:r>
            <a:r>
              <a:rPr lang="ja-JP" altLang="en-US" sz="3600" dirty="0"/>
              <a:t>の導入 </a:t>
            </a:r>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3160" y="2306606"/>
            <a:ext cx="7345680" cy="3389376"/>
          </a:xfrm>
        </p:spPr>
      </p:pic>
    </p:spTree>
    <p:extLst>
      <p:ext uri="{BB962C8B-B14F-4D97-AF65-F5344CB8AC3E}">
        <p14:creationId xmlns:p14="http://schemas.microsoft.com/office/powerpoint/2010/main" val="161344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2031"/>
            <a:ext cx="10515600" cy="1325563"/>
          </a:xfrm>
        </p:spPr>
        <p:txBody>
          <a:bodyPr/>
          <a:lstStyle/>
          <a:p>
            <a:r>
              <a:rPr kumimoji="1" lang="en-US" altLang="ja-JP" dirty="0" smtClean="0"/>
              <a:t>3. </a:t>
            </a:r>
            <a:r>
              <a:rPr lang="ja-JP" altLang="en-US" dirty="0" smtClean="0"/>
              <a:t>考察</a:t>
            </a:r>
            <a:endParaRPr kumimoji="1" lang="ja-JP" altLang="en-US" dirty="0"/>
          </a:p>
        </p:txBody>
      </p:sp>
      <p:sp>
        <p:nvSpPr>
          <p:cNvPr id="9" name="タイトル 1"/>
          <p:cNvSpPr txBox="1">
            <a:spLocks/>
          </p:cNvSpPr>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t>L12 </a:t>
            </a:r>
            <a:r>
              <a:rPr lang="ja-JP" altLang="en-US" sz="3600" dirty="0"/>
              <a:t>クラスターおよび </a:t>
            </a:r>
            <a:r>
              <a:rPr lang="en-US" altLang="ja-JP" sz="3600" dirty="0"/>
              <a:t>Small Cluster </a:t>
            </a:r>
            <a:r>
              <a:rPr lang="ja-JP" altLang="en-US" sz="3600" dirty="0"/>
              <a:t>の導入 </a:t>
            </a: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5757" y="2197165"/>
            <a:ext cx="6340930" cy="4438651"/>
          </a:xfrm>
        </p:spPr>
      </p:pic>
    </p:spTree>
    <p:extLst>
      <p:ext uri="{BB962C8B-B14F-4D97-AF65-F5344CB8AC3E}">
        <p14:creationId xmlns:p14="http://schemas.microsoft.com/office/powerpoint/2010/main" val="359517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txBox="1">
            <a:spLocks/>
          </p:cNvSpPr>
          <p:nvPr/>
        </p:nvSpPr>
        <p:spPr>
          <a:xfrm>
            <a:off x="838200" y="2484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t>修正後の</a:t>
            </a:r>
            <a:r>
              <a:rPr lang="ja-JP" altLang="en-US" sz="3600" dirty="0" smtClean="0"/>
              <a:t>シナリオ</a:t>
            </a:r>
            <a:endParaRPr lang="en-US" altLang="ja-JP" sz="3600" dirty="0" smtClean="0"/>
          </a:p>
        </p:txBody>
      </p:sp>
      <p:sp>
        <p:nvSpPr>
          <p:cNvPr id="5" name="コンテンツ プレースホルダー 2"/>
          <p:cNvSpPr>
            <a:spLocks noGrp="1"/>
          </p:cNvSpPr>
          <p:nvPr>
            <p:ph idx="1"/>
          </p:nvPr>
        </p:nvSpPr>
        <p:spPr>
          <a:xfrm>
            <a:off x="838200" y="1409051"/>
            <a:ext cx="10515600" cy="4351338"/>
          </a:xfrm>
        </p:spPr>
        <p:txBody>
          <a:bodyPr>
            <a:noAutofit/>
          </a:bodyPr>
          <a:lstStyle/>
          <a:p>
            <a:pPr marL="0" indent="0">
              <a:buNone/>
            </a:pPr>
            <a:r>
              <a:rPr lang="en-US" altLang="ja-JP" sz="2000" dirty="0" smtClean="0"/>
              <a:t>(1) </a:t>
            </a:r>
            <a:r>
              <a:rPr lang="en-US" altLang="ja-JP" sz="2000" dirty="0"/>
              <a:t>Zn-Y </a:t>
            </a:r>
            <a:r>
              <a:rPr lang="ja-JP" altLang="en-US" sz="2000" dirty="0"/>
              <a:t>ペアが 積層欠陥が導入されている同層に捕まる</a:t>
            </a:r>
            <a:r>
              <a:rPr lang="en-US" altLang="ja-JP" sz="2000" dirty="0"/>
              <a:t>. </a:t>
            </a:r>
            <a:endParaRPr lang="en-US" altLang="ja-JP" sz="2000" dirty="0" smtClean="0"/>
          </a:p>
          <a:p>
            <a:pPr marL="0" indent="0">
              <a:buNone/>
            </a:pPr>
            <a:endParaRPr kumimoji="1" lang="en-US" altLang="ja-JP" sz="2000" dirty="0" smtClean="0"/>
          </a:p>
          <a:p>
            <a:pPr marL="0" indent="0">
              <a:buNone/>
            </a:pPr>
            <a:r>
              <a:rPr lang="en-US" altLang="ja-JP" sz="2000" dirty="0" smtClean="0"/>
              <a:t>(2) </a:t>
            </a:r>
            <a:r>
              <a:rPr lang="ja-JP" altLang="en-US" sz="2000" dirty="0" smtClean="0"/>
              <a:t>濃化</a:t>
            </a:r>
            <a:r>
              <a:rPr lang="ja-JP" altLang="en-US" sz="2000" dirty="0"/>
              <a:t>した溶質原子が積層欠陥を誘起する</a:t>
            </a:r>
            <a:r>
              <a:rPr lang="en-US" altLang="ja-JP" sz="2000" dirty="0" smtClean="0"/>
              <a:t>.</a:t>
            </a:r>
            <a:endParaRPr lang="en-US" altLang="ja-JP" sz="2000" dirty="0"/>
          </a:p>
          <a:p>
            <a:pPr marL="0" indent="0">
              <a:buNone/>
            </a:pPr>
            <a:endParaRPr lang="en-US" altLang="ja-JP" sz="2000" dirty="0" smtClean="0"/>
          </a:p>
          <a:p>
            <a:pPr marL="0" indent="0">
              <a:buNone/>
            </a:pPr>
            <a:r>
              <a:rPr lang="en-US" altLang="ja-JP" sz="2000" dirty="0" smtClean="0"/>
              <a:t>(3) </a:t>
            </a:r>
            <a:r>
              <a:rPr lang="ja-JP" altLang="en-US" sz="2000" dirty="0" smtClean="0"/>
              <a:t>積層</a:t>
            </a:r>
            <a:r>
              <a:rPr lang="ja-JP" altLang="en-US" sz="2000" dirty="0"/>
              <a:t>欠陥が溶質原子を捕まえる</a:t>
            </a:r>
            <a:r>
              <a:rPr lang="en-US" altLang="ja-JP" sz="2000" dirty="0" smtClean="0"/>
              <a:t>.</a:t>
            </a:r>
            <a:endParaRPr lang="en-US" altLang="ja-JP" sz="2000" dirty="0"/>
          </a:p>
          <a:p>
            <a:pPr marL="0" indent="0">
              <a:buNone/>
            </a:pPr>
            <a:endParaRPr lang="en-US" altLang="ja-JP" sz="2000" dirty="0"/>
          </a:p>
          <a:p>
            <a:pPr marL="0" indent="0">
              <a:buNone/>
            </a:pPr>
            <a:r>
              <a:rPr lang="en-US" altLang="ja-JP" sz="2000" dirty="0" smtClean="0"/>
              <a:t>(4) </a:t>
            </a:r>
            <a:r>
              <a:rPr lang="ja-JP" altLang="en-US" sz="2000" dirty="0" smtClean="0"/>
              <a:t>積層</a:t>
            </a:r>
            <a:r>
              <a:rPr lang="ja-JP" altLang="en-US" sz="2000" dirty="0"/>
              <a:t>欠陥ができた層でクラスターが形成される</a:t>
            </a:r>
            <a:r>
              <a:rPr lang="en-US" altLang="ja-JP" sz="2000" dirty="0"/>
              <a:t>. </a:t>
            </a:r>
            <a:endParaRPr lang="en-US" altLang="ja-JP" sz="2000" dirty="0" smtClean="0"/>
          </a:p>
          <a:p>
            <a:pPr marL="0" indent="0">
              <a:buNone/>
            </a:pPr>
            <a:endParaRPr lang="en-US" altLang="ja-JP" sz="2000" dirty="0"/>
          </a:p>
          <a:p>
            <a:pPr marL="0" indent="0">
              <a:buNone/>
            </a:pPr>
            <a:r>
              <a:rPr lang="en-US" altLang="ja-JP" sz="2000" dirty="0" smtClean="0"/>
              <a:t>(5) Zn </a:t>
            </a:r>
            <a:r>
              <a:rPr lang="ja-JP" altLang="en-US" sz="2000" dirty="0"/>
              <a:t>と </a:t>
            </a:r>
            <a:r>
              <a:rPr lang="en-US" altLang="ja-JP" sz="2000" dirty="0"/>
              <a:t>Y </a:t>
            </a:r>
            <a:r>
              <a:rPr lang="ja-JP" altLang="en-US" sz="2000" dirty="0"/>
              <a:t>の両原子が共に積層欠陥から掃き出される</a:t>
            </a:r>
            <a:r>
              <a:rPr lang="en-US" altLang="ja-JP" sz="2000" dirty="0"/>
              <a:t>. </a:t>
            </a:r>
            <a:endParaRPr lang="en-US" altLang="ja-JP" sz="2000" dirty="0" smtClean="0"/>
          </a:p>
          <a:p>
            <a:pPr marL="0" indent="0">
              <a:buNone/>
            </a:pPr>
            <a:endParaRPr lang="en-US" altLang="ja-JP" sz="2000" dirty="0"/>
          </a:p>
          <a:p>
            <a:pPr marL="0" indent="0">
              <a:buNone/>
            </a:pPr>
            <a:r>
              <a:rPr lang="en-US" altLang="ja-JP" sz="2000" dirty="0" smtClean="0">
                <a:solidFill>
                  <a:srgbClr val="FF0000"/>
                </a:solidFill>
              </a:rPr>
              <a:t>(6) </a:t>
            </a:r>
            <a:r>
              <a:rPr lang="en-US" altLang="ja-JP" sz="2000" dirty="0">
                <a:solidFill>
                  <a:srgbClr val="FF0000"/>
                </a:solidFill>
              </a:rPr>
              <a:t>4 </a:t>
            </a:r>
            <a:r>
              <a:rPr lang="ja-JP" altLang="en-US" sz="2000" dirty="0">
                <a:solidFill>
                  <a:srgbClr val="FF0000"/>
                </a:solidFill>
              </a:rPr>
              <a:t>層程度離れた位置で溶質原子が濃化する</a:t>
            </a:r>
            <a:r>
              <a:rPr lang="en-US" altLang="ja-JP" sz="2000" dirty="0" smtClean="0">
                <a:solidFill>
                  <a:srgbClr val="FF0000"/>
                </a:solidFill>
              </a:rPr>
              <a:t>.</a:t>
            </a:r>
            <a:endParaRPr lang="en-US" altLang="ja-JP" sz="2000" dirty="0">
              <a:solidFill>
                <a:srgbClr val="FF0000"/>
              </a:solidFill>
            </a:endParaRPr>
          </a:p>
          <a:p>
            <a:pPr marL="0" indent="0">
              <a:buNone/>
            </a:pPr>
            <a:endParaRPr lang="en-US" altLang="ja-JP" sz="2000" dirty="0"/>
          </a:p>
          <a:p>
            <a:pPr marL="0" indent="0">
              <a:buNone/>
            </a:pPr>
            <a:r>
              <a:rPr lang="en-US" altLang="ja-JP" sz="2000" dirty="0" smtClean="0"/>
              <a:t>(7) (2)-(6) </a:t>
            </a:r>
            <a:r>
              <a:rPr lang="ja-JP" altLang="en-US" sz="2000" dirty="0"/>
              <a:t>の行程を繰り返す</a:t>
            </a:r>
            <a:r>
              <a:rPr lang="en-US" altLang="ja-JP" sz="2000" dirty="0"/>
              <a:t>. </a:t>
            </a:r>
            <a:endParaRPr lang="ja-JP" altLang="en-US" sz="2000" dirty="0"/>
          </a:p>
          <a:p>
            <a:pPr marL="0" indent="0">
              <a:buNone/>
            </a:pPr>
            <a:endParaRPr lang="ja-JP" altLang="en-US" sz="2000" dirty="0"/>
          </a:p>
        </p:txBody>
      </p:sp>
    </p:spTree>
    <p:extLst>
      <p:ext uri="{BB962C8B-B14F-4D97-AF65-F5344CB8AC3E}">
        <p14:creationId xmlns:p14="http://schemas.microsoft.com/office/powerpoint/2010/main" val="1898119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6790</TotalTime>
  <Words>1352</Words>
  <Application>Microsoft Macintosh PowerPoint</Application>
  <PresentationFormat>ワイド画面</PresentationFormat>
  <Paragraphs>63</Paragraphs>
  <Slides>10</Slides>
  <Notes>10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Yu Gothic</vt:lpstr>
      <vt:lpstr>Yu Gothic Light</vt:lpstr>
      <vt:lpstr>Arial</vt:lpstr>
      <vt:lpstr>ホワイト</vt:lpstr>
      <vt:lpstr>Mg-LPSO の Small Cluster の第一原理計算 </vt:lpstr>
      <vt:lpstr>1. 背景</vt:lpstr>
      <vt:lpstr>LPSO 構造の生成機構の仮説</vt:lpstr>
      <vt:lpstr>PowerPoint プレゼンテーション</vt:lpstr>
      <vt:lpstr>2. 手法</vt:lpstr>
      <vt:lpstr>PowerPoint プレゼンテーション</vt:lpstr>
      <vt:lpstr>PowerPoint プレゼンテーション</vt:lpstr>
      <vt:lpstr>3. 考察</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58</cp:revision>
  <dcterms:created xsi:type="dcterms:W3CDTF">2016-12-14T02:20:44Z</dcterms:created>
  <dcterms:modified xsi:type="dcterms:W3CDTF">2017-02-18T06:36:26Z</dcterms:modified>
</cp:coreProperties>
</file>