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83" r:id="rId2"/>
    <p:sldId id="284" r:id="rId3"/>
    <p:sldId id="285" r:id="rId4"/>
    <p:sldId id="286" r:id="rId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D6B04F3-6C67-499D-AFA7-A9B7F7F82FE5}" type="slidenum">
              <a:rPr lang="en-US" altLang="zh-CN"/>
              <a:pPr/>
              <a:t>‹#›</a:t>
            </a:fld>
            <a:endParaRPr lang="en-US" altLang="zh-CN"/>
          </a:p>
        </p:txBody>
      </p:sp>
    </p:spTree>
    <p:extLst>
      <p:ext uri="{BB962C8B-B14F-4D97-AF65-F5344CB8AC3E}">
        <p14:creationId xmlns:p14="http://schemas.microsoft.com/office/powerpoint/2010/main" val="10935600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F77496-784F-4C02-BD9F-871F2A947B9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E7D3C3-C4DF-4731-B060-0E2ADB75EDBE}"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D21151-00F4-4F9C-AB21-672C4531105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94A800-DD10-4586-96F6-8816652E7436}"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06BD6C-C197-41E3-B873-B15BAA0FD92F}"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BC91389-9E9D-493F-B85D-92B6D2C8DE73}"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5EAFFC1-BACB-4CD6-B2D4-9E3AAB0A6B8F}"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A386EA3-34F9-4977-A339-9EC4C5A9FE7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4B778FD-F548-4BE4-9926-DEF422E5908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4AF2FC3-CBDA-476C-9170-827E113C248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719760-A5EB-4CE6-B22D-3BB00B80A87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105C588-9461-4815-980F-E5485A7FFF4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第</a:t>
            </a:r>
            <a:r>
              <a:rPr lang="en-US" altLang="zh-CN" dirty="0" smtClean="0"/>
              <a:t>8</a:t>
            </a:r>
            <a:r>
              <a:rPr lang="zh-CN" altLang="en-US" dirty="0" smtClean="0"/>
              <a:t>章 </a:t>
            </a:r>
            <a:endParaRPr lang="zh-CN" altLang="en-US" dirty="0"/>
          </a:p>
        </p:txBody>
      </p:sp>
      <p:sp>
        <p:nvSpPr>
          <p:cNvPr id="3" name="内容占位符 2"/>
          <p:cNvSpPr>
            <a:spLocks noGrp="1"/>
          </p:cNvSpPr>
          <p:nvPr>
            <p:ph idx="1"/>
          </p:nvPr>
        </p:nvSpPr>
        <p:spPr>
          <a:xfrm>
            <a:off x="381000" y="1295400"/>
            <a:ext cx="8229600" cy="5334000"/>
          </a:xfrm>
        </p:spPr>
        <p:txBody>
          <a:bodyPr/>
          <a:lstStyle/>
          <a:p>
            <a:pPr marL="0" indent="0">
              <a:buNone/>
            </a:pPr>
            <a:r>
              <a:rPr lang="en-US" altLang="zh-CN" sz="2400" dirty="0" smtClean="0"/>
              <a:t>1. </a:t>
            </a:r>
            <a:r>
              <a:rPr lang="zh-CN" altLang="en-US" sz="2400" dirty="0"/>
              <a:t>简述数据库堆文件的链表和页目录两种组织方式中，空闲空间分别是如何组织的？</a:t>
            </a:r>
            <a:br>
              <a:rPr lang="zh-CN" altLang="en-US" sz="2400" dirty="0"/>
            </a:br>
            <a:r>
              <a:rPr lang="zh-CN" altLang="en-US" sz="2400" dirty="0"/>
              <a:t>答</a:t>
            </a:r>
            <a:r>
              <a:rPr lang="zh-CN" altLang="en-US" sz="2400" dirty="0" smtClean="0"/>
              <a:t>：链表方式下，当</a:t>
            </a:r>
            <a:r>
              <a:rPr lang="zh-CN" altLang="en-US" sz="2400" dirty="0"/>
              <a:t>只有一个堆文件时，堆文件头部设立一个</a:t>
            </a:r>
            <a:r>
              <a:rPr lang="en-US" altLang="zh-CN" sz="2400" dirty="0"/>
              <a:t>header </a:t>
            </a:r>
            <a:r>
              <a:rPr lang="zh-CN" altLang="en-US" sz="2400" dirty="0" smtClean="0"/>
              <a:t>页面，</a:t>
            </a:r>
            <a:r>
              <a:rPr lang="zh-CN" altLang="en-US" sz="2400" dirty="0"/>
              <a:t>并存放两个指针</a:t>
            </a:r>
            <a:r>
              <a:rPr lang="zh-CN" altLang="en-US" sz="2400" dirty="0" smtClean="0"/>
              <a:t>，其中一个指针指向空</a:t>
            </a:r>
            <a:r>
              <a:rPr lang="zh-CN" altLang="en-US" sz="2400" dirty="0"/>
              <a:t>页列表（</a:t>
            </a:r>
            <a:r>
              <a:rPr lang="en-US" altLang="zh-CN" sz="2400" dirty="0"/>
              <a:t>free list</a:t>
            </a:r>
            <a:r>
              <a:rPr lang="zh-CN" altLang="en-US" sz="2400" dirty="0"/>
              <a:t>）</a:t>
            </a:r>
            <a:r>
              <a:rPr lang="zh-CN" altLang="en-US" sz="2400" dirty="0" smtClean="0"/>
              <a:t>头部，而在每个页面内部，均</a:t>
            </a:r>
            <a:r>
              <a:rPr lang="zh-CN" altLang="en-US" sz="2400" dirty="0"/>
              <a:t>记录当前空闲的空间（</a:t>
            </a:r>
            <a:r>
              <a:rPr lang="en-US" altLang="zh-CN" sz="2400" dirty="0"/>
              <a:t>slot</a:t>
            </a:r>
            <a:r>
              <a:rPr lang="zh-CN" altLang="en-US" sz="2400" dirty="0" smtClean="0"/>
              <a:t>）；当有多个堆文件时</a:t>
            </a:r>
            <a:r>
              <a:rPr lang="zh-CN" altLang="en-US" sz="2400" dirty="0"/>
              <a:t>，需要元数据记录文件中有哪些页面，以及哪些页有空闲空间</a:t>
            </a:r>
            <a:r>
              <a:rPr lang="zh-CN" altLang="en-US" sz="2400" dirty="0" smtClean="0"/>
              <a:t>。</a:t>
            </a:r>
            <a:endParaRPr lang="en-US" altLang="zh-CN" sz="2400" dirty="0" smtClean="0"/>
          </a:p>
          <a:p>
            <a:pPr marL="0" indent="0">
              <a:buNone/>
            </a:pPr>
            <a:r>
              <a:rPr lang="zh-CN" altLang="en-US" sz="2400" dirty="0"/>
              <a:t>       页目录方式下， 堆文件中设立一类专门的页面（目录页），用于记录所有的数据页的存放</a:t>
            </a:r>
            <a:r>
              <a:rPr lang="zh-CN" altLang="en-US" sz="2400" dirty="0" smtClean="0"/>
              <a:t>位置，该</a:t>
            </a:r>
            <a:r>
              <a:rPr lang="zh-CN" altLang="en-US" sz="2400" dirty="0"/>
              <a:t>目录也同时记录每个页面的空闲空间信息（</a:t>
            </a:r>
            <a:r>
              <a:rPr lang="en-US" altLang="zh-CN" sz="2400" dirty="0"/>
              <a:t>slot</a:t>
            </a:r>
            <a:r>
              <a:rPr lang="zh-CN" altLang="en-US" sz="2400" dirty="0"/>
              <a:t>）</a:t>
            </a:r>
            <a:r>
              <a:rPr lang="zh-CN" altLang="en-US" sz="2400" dirty="0" smtClean="0"/>
              <a:t>。</a:t>
            </a:r>
            <a:r>
              <a:rPr lang="en-US" altLang="zh-CN" sz="2400" dirty="0" smtClean="0"/>
              <a:t>DBMS</a:t>
            </a:r>
            <a:r>
              <a:rPr lang="zh-CN" altLang="en-US" sz="2400" dirty="0"/>
              <a:t>必须保持目录页与所有页的当前信息同步。</a:t>
            </a:r>
          </a:p>
          <a:p>
            <a:pPr marL="0" indent="0">
              <a:buNone/>
            </a:pPr>
            <a:endParaRPr lang="en-US" altLang="zh-CN" sz="2400" dirty="0" smtClean="0"/>
          </a:p>
        </p:txBody>
      </p:sp>
      <p:sp>
        <p:nvSpPr>
          <p:cNvPr id="4" name="灯片编号占位符 3"/>
          <p:cNvSpPr>
            <a:spLocks noGrp="1"/>
          </p:cNvSpPr>
          <p:nvPr>
            <p:ph type="sldNum" sz="quarter" idx="12"/>
          </p:nvPr>
        </p:nvSpPr>
        <p:spPr/>
        <p:txBody>
          <a:bodyPr/>
          <a:lstStyle/>
          <a:p>
            <a:fld id="{2F94A800-DD10-4586-96F6-8816652E7436}" type="slidenum">
              <a:rPr lang="en-US" altLang="zh-CN" smtClean="0"/>
              <a:pPr/>
              <a:t>1</a:t>
            </a:fld>
            <a:endParaRPr lang="en-US" altLang="zh-CN"/>
          </a:p>
        </p:txBody>
      </p:sp>
    </p:spTree>
    <p:extLst>
      <p:ext uri="{BB962C8B-B14F-4D97-AF65-F5344CB8AC3E}">
        <p14:creationId xmlns:p14="http://schemas.microsoft.com/office/powerpoint/2010/main" val="421368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第</a:t>
            </a:r>
            <a:r>
              <a:rPr lang="en-US" altLang="zh-CN" dirty="0" smtClean="0"/>
              <a:t>8</a:t>
            </a:r>
            <a:r>
              <a:rPr lang="zh-CN" altLang="en-US" dirty="0" smtClean="0"/>
              <a:t>章 </a:t>
            </a:r>
            <a:endParaRPr lang="zh-CN" altLang="en-US" dirty="0"/>
          </a:p>
        </p:txBody>
      </p:sp>
      <p:sp>
        <p:nvSpPr>
          <p:cNvPr id="3" name="内容占位符 2"/>
          <p:cNvSpPr>
            <a:spLocks noGrp="1"/>
          </p:cNvSpPr>
          <p:nvPr>
            <p:ph idx="1"/>
          </p:nvPr>
        </p:nvSpPr>
        <p:spPr>
          <a:xfrm>
            <a:off x="381000" y="1295400"/>
            <a:ext cx="8229600" cy="5334000"/>
          </a:xfrm>
        </p:spPr>
        <p:txBody>
          <a:bodyPr/>
          <a:lstStyle/>
          <a:p>
            <a:pPr marL="0" indent="0">
              <a:buNone/>
            </a:pPr>
            <a:r>
              <a:rPr lang="en-US" altLang="zh-CN" sz="2400" dirty="0" smtClean="0"/>
              <a:t>2</a:t>
            </a:r>
            <a:r>
              <a:rPr lang="en-US" altLang="zh-CN" sz="2400" dirty="0"/>
              <a:t>. </a:t>
            </a:r>
            <a:r>
              <a:rPr lang="zh-CN" altLang="en-US" sz="2400" dirty="0"/>
              <a:t>简述面向元组型的页设计中槽页方案的基本思想，并简要说明槽页方案相对于数组式的元组存储方案的好处</a:t>
            </a:r>
            <a:r>
              <a:rPr lang="zh-CN" altLang="en-US" sz="2400" dirty="0" smtClean="0"/>
              <a:t>。</a:t>
            </a:r>
            <a:endParaRPr lang="en-US" altLang="zh-CN" sz="2400" dirty="0" smtClean="0"/>
          </a:p>
          <a:p>
            <a:pPr marL="0" indent="0">
              <a:buNone/>
            </a:pPr>
            <a:r>
              <a:rPr lang="zh-CN" altLang="en-US" sz="2400" dirty="0"/>
              <a:t>答：每个页面都有页</a:t>
            </a:r>
            <a:r>
              <a:rPr lang="zh-CN" altLang="en-US" sz="2400" dirty="0" smtClean="0"/>
              <a:t>头，包含页面</a:t>
            </a:r>
            <a:r>
              <a:rPr lang="en-US" altLang="zh-CN" sz="2400" dirty="0" smtClean="0"/>
              <a:t>ID</a:t>
            </a:r>
            <a:r>
              <a:rPr lang="zh-CN" altLang="en-US" sz="2400" dirty="0" smtClean="0"/>
              <a:t>，还会保存页面内的</a:t>
            </a:r>
            <a:r>
              <a:rPr lang="en-US" altLang="zh-CN" sz="2400" dirty="0" smtClean="0"/>
              <a:t>Slot</a:t>
            </a:r>
            <a:r>
              <a:rPr lang="zh-CN" altLang="en-US" sz="2400" dirty="0" smtClean="0"/>
              <a:t>数组，记录已占用的“槽位（</a:t>
            </a:r>
            <a:r>
              <a:rPr lang="en-US" altLang="zh-CN" sz="2400" dirty="0" smtClean="0"/>
              <a:t>slot</a:t>
            </a:r>
            <a:r>
              <a:rPr lang="zh-CN" altLang="en-US" sz="2400" dirty="0" smtClean="0"/>
              <a:t>）”、这些“槽位（</a:t>
            </a:r>
            <a:r>
              <a:rPr lang="en-US" altLang="zh-CN" sz="2400" dirty="0" smtClean="0"/>
              <a:t>slot</a:t>
            </a:r>
            <a:r>
              <a:rPr lang="zh-CN" altLang="en-US" sz="2400" dirty="0" smtClean="0"/>
              <a:t>）”</a:t>
            </a:r>
            <a:r>
              <a:rPr lang="zh-CN" altLang="en-US" sz="2400" dirty="0"/>
              <a:t>映射到特定元组开始位置的偏移</a:t>
            </a:r>
            <a:r>
              <a:rPr lang="zh-CN" altLang="en-US" sz="2400" dirty="0" smtClean="0"/>
              <a:t>量、</a:t>
            </a:r>
            <a:r>
              <a:rPr lang="zh-CN" altLang="en-US" sz="2400" dirty="0"/>
              <a:t>以及上一次使用槽位的开始位置。</a:t>
            </a:r>
          </a:p>
          <a:p>
            <a:pPr marL="0" indent="0">
              <a:buNone/>
            </a:pPr>
            <a:r>
              <a:rPr lang="zh-CN" altLang="en-US" sz="2400" smtClean="0"/>
              <a:t>      </a:t>
            </a:r>
            <a:r>
              <a:rPr lang="zh-CN" altLang="en-US" sz="2400" smtClean="0"/>
              <a:t>元组</a:t>
            </a:r>
            <a:r>
              <a:rPr lang="zh-CN" altLang="en-US" sz="2400" dirty="0" smtClean="0"/>
              <a:t>的存放则在页</a:t>
            </a:r>
            <a:r>
              <a:rPr lang="zh-CN" altLang="en-US" sz="2400" dirty="0"/>
              <a:t>内</a:t>
            </a:r>
            <a:r>
              <a:rPr lang="zh-CN" altLang="en-US" sz="2400" dirty="0" smtClean="0"/>
              <a:t>倒序从页尾向页头依次存放。元组</a:t>
            </a:r>
            <a:r>
              <a:rPr lang="zh-CN" altLang="en-US" sz="2400" dirty="0"/>
              <a:t>在内部的唯一标识符：可以</a:t>
            </a:r>
            <a:r>
              <a:rPr lang="zh-CN" altLang="en-US" sz="2400" dirty="0" smtClean="0"/>
              <a:t>使用页面</a:t>
            </a:r>
            <a:r>
              <a:rPr lang="en-US" altLang="zh-CN" sz="2400" dirty="0" smtClean="0"/>
              <a:t>ID</a:t>
            </a:r>
            <a:r>
              <a:rPr lang="zh-CN" altLang="en-US" sz="2400" dirty="0" smtClean="0"/>
              <a:t>和</a:t>
            </a:r>
            <a:r>
              <a:rPr lang="en-US" altLang="zh-CN" sz="2400" dirty="0"/>
              <a:t>slot id</a:t>
            </a:r>
            <a:r>
              <a:rPr lang="zh-CN" altLang="en-US" sz="2400" dirty="0"/>
              <a:t>（或偏移量），也可包含文件位置信息。</a:t>
            </a:r>
          </a:p>
          <a:p>
            <a:pPr marL="0" indent="0">
              <a:buNone/>
            </a:pPr>
            <a:r>
              <a:rPr lang="zh-CN" altLang="en-US" sz="2400" dirty="0" smtClean="0"/>
              <a:t>       槽页方案元组避免了删除元组时会</a:t>
            </a:r>
            <a:r>
              <a:rPr lang="zh-CN" altLang="en-US" sz="2400" dirty="0"/>
              <a:t>产生</a:t>
            </a:r>
            <a:r>
              <a:rPr lang="zh-CN" altLang="en-US" sz="2400" dirty="0" smtClean="0"/>
              <a:t>碎片的问题，同时能更好的应对变长元组的存储。</a:t>
            </a:r>
            <a:br>
              <a:rPr lang="zh-CN" altLang="en-US" sz="2400" dirty="0" smtClean="0"/>
            </a:br>
            <a:endParaRPr lang="en-US" altLang="zh-CN" sz="2400" dirty="0" smtClean="0"/>
          </a:p>
        </p:txBody>
      </p:sp>
      <p:sp>
        <p:nvSpPr>
          <p:cNvPr id="4" name="灯片编号占位符 3"/>
          <p:cNvSpPr>
            <a:spLocks noGrp="1"/>
          </p:cNvSpPr>
          <p:nvPr>
            <p:ph type="sldNum" sz="quarter" idx="12"/>
          </p:nvPr>
        </p:nvSpPr>
        <p:spPr/>
        <p:txBody>
          <a:bodyPr/>
          <a:lstStyle/>
          <a:p>
            <a:fld id="{2F94A800-DD10-4586-96F6-8816652E7436}" type="slidenum">
              <a:rPr lang="en-US" altLang="zh-CN" smtClean="0"/>
              <a:pPr/>
              <a:t>2</a:t>
            </a:fld>
            <a:endParaRPr lang="en-US" altLang="zh-CN"/>
          </a:p>
        </p:txBody>
      </p:sp>
    </p:spTree>
    <p:extLst>
      <p:ext uri="{BB962C8B-B14F-4D97-AF65-F5344CB8AC3E}">
        <p14:creationId xmlns:p14="http://schemas.microsoft.com/office/powerpoint/2010/main" val="377362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第</a:t>
            </a:r>
            <a:r>
              <a:rPr lang="en-US" altLang="zh-CN" dirty="0" smtClean="0"/>
              <a:t>8</a:t>
            </a:r>
            <a:r>
              <a:rPr lang="zh-CN" altLang="en-US" dirty="0" smtClean="0"/>
              <a:t>章 </a:t>
            </a:r>
            <a:endParaRPr lang="zh-CN" altLang="en-US" dirty="0"/>
          </a:p>
        </p:txBody>
      </p:sp>
      <p:sp>
        <p:nvSpPr>
          <p:cNvPr id="3" name="内容占位符 2"/>
          <p:cNvSpPr>
            <a:spLocks noGrp="1"/>
          </p:cNvSpPr>
          <p:nvPr>
            <p:ph idx="1"/>
          </p:nvPr>
        </p:nvSpPr>
        <p:spPr>
          <a:xfrm>
            <a:off x="381000" y="1295400"/>
            <a:ext cx="8229600" cy="5334000"/>
          </a:xfrm>
        </p:spPr>
        <p:txBody>
          <a:bodyPr/>
          <a:lstStyle/>
          <a:p>
            <a:pPr marL="0" indent="0">
              <a:buNone/>
            </a:pPr>
            <a:r>
              <a:rPr lang="en-US" altLang="zh-CN" sz="2400" dirty="0" smtClean="0"/>
              <a:t>3</a:t>
            </a:r>
            <a:r>
              <a:rPr lang="en-US" altLang="zh-CN" sz="2400" dirty="0"/>
              <a:t>. </a:t>
            </a:r>
            <a:r>
              <a:rPr lang="zh-CN" altLang="en-US" sz="2400" dirty="0"/>
              <a:t>设有学生关系</a:t>
            </a:r>
            <a:r>
              <a:rPr lang="en-US" altLang="zh-CN" sz="2400" dirty="0"/>
              <a:t>S(SNO, SNAME, SDEPT)</a:t>
            </a:r>
            <a:r>
              <a:rPr lang="zh-CN" altLang="en-US" sz="2400" dirty="0"/>
              <a:t>存储学生的学号、姓名和所属院系，学生选课关系</a:t>
            </a:r>
            <a:r>
              <a:rPr lang="en-US" altLang="zh-CN" sz="2400" dirty="0"/>
              <a:t>SC(SNO, CNO, SCORE)</a:t>
            </a:r>
            <a:r>
              <a:rPr lang="zh-CN" altLang="en-US" sz="2400" dirty="0"/>
              <a:t>存储学生选课记录的学号、课号和成绩，现有查询的</a:t>
            </a:r>
            <a:r>
              <a:rPr lang="en-US" altLang="zh-CN" sz="2400" dirty="0"/>
              <a:t>SQL</a:t>
            </a:r>
            <a:r>
              <a:rPr lang="zh-CN" altLang="en-US" sz="2400" dirty="0"/>
              <a:t>语句“</a:t>
            </a:r>
            <a:r>
              <a:rPr lang="en-US" altLang="zh-CN" sz="2400" dirty="0"/>
              <a:t>SELECT S.SNO, CNO, SCORE FROM S, SC WHERE S.SNO=SC.SNO”</a:t>
            </a:r>
            <a:r>
              <a:rPr lang="zh-CN" altLang="en-US" sz="2400" dirty="0"/>
              <a:t>，请画出查询计划的语法树，请写出该查询语法树的处理模型采用向量模型时每个查询算子的伪代码（设算子中每次处理的一个</a:t>
            </a:r>
            <a:r>
              <a:rPr lang="en-US" altLang="zh-CN" sz="2400" dirty="0"/>
              <a:t>batch</a:t>
            </a:r>
            <a:r>
              <a:rPr lang="zh-CN" altLang="en-US" sz="2400" dirty="0"/>
              <a:t>的大小为</a:t>
            </a:r>
            <a:r>
              <a:rPr lang="en-US" altLang="zh-CN" sz="2400" dirty="0"/>
              <a:t>500</a:t>
            </a:r>
            <a:r>
              <a:rPr lang="zh-CN" altLang="en-US" sz="2400" dirty="0"/>
              <a:t>）。</a:t>
            </a:r>
            <a:endParaRPr lang="en-US" altLang="zh-CN" sz="2400" dirty="0" smtClean="0"/>
          </a:p>
        </p:txBody>
      </p:sp>
      <p:sp>
        <p:nvSpPr>
          <p:cNvPr id="4" name="灯片编号占位符 3"/>
          <p:cNvSpPr>
            <a:spLocks noGrp="1"/>
          </p:cNvSpPr>
          <p:nvPr>
            <p:ph type="sldNum" sz="quarter" idx="12"/>
          </p:nvPr>
        </p:nvSpPr>
        <p:spPr/>
        <p:txBody>
          <a:bodyPr/>
          <a:lstStyle/>
          <a:p>
            <a:fld id="{2F94A800-DD10-4586-96F6-8816652E7436}" type="slidenum">
              <a:rPr lang="en-US" altLang="zh-CN" smtClean="0"/>
              <a:pPr/>
              <a:t>3</a:t>
            </a:fld>
            <a:endParaRPr lang="en-US" altLang="zh-CN"/>
          </a:p>
        </p:txBody>
      </p:sp>
    </p:spTree>
    <p:extLst>
      <p:ext uri="{BB962C8B-B14F-4D97-AF65-F5344CB8AC3E}">
        <p14:creationId xmlns:p14="http://schemas.microsoft.com/office/powerpoint/2010/main" val="195256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第</a:t>
            </a:r>
            <a:r>
              <a:rPr lang="en-US" altLang="zh-CN" dirty="0" smtClean="0"/>
              <a:t>8</a:t>
            </a:r>
            <a:r>
              <a:rPr lang="zh-CN" altLang="en-US" dirty="0" smtClean="0"/>
              <a:t>章 </a:t>
            </a:r>
            <a:endParaRPr lang="zh-CN" altLang="en-US" dirty="0"/>
          </a:p>
        </p:txBody>
      </p:sp>
      <p:sp>
        <p:nvSpPr>
          <p:cNvPr id="3" name="内容占位符 2"/>
          <p:cNvSpPr>
            <a:spLocks noGrp="1"/>
          </p:cNvSpPr>
          <p:nvPr>
            <p:ph idx="1"/>
          </p:nvPr>
        </p:nvSpPr>
        <p:spPr>
          <a:xfrm>
            <a:off x="381000" y="1295400"/>
            <a:ext cx="4041162" cy="2362200"/>
          </a:xfrm>
        </p:spPr>
        <p:txBody>
          <a:bodyPr/>
          <a:lstStyle/>
          <a:p>
            <a:pPr marL="0" indent="0">
              <a:buNone/>
            </a:pPr>
            <a:r>
              <a:rPr lang="en-US" altLang="zh-CN" sz="2400" dirty="0" smtClean="0"/>
              <a:t>3</a:t>
            </a:r>
            <a:r>
              <a:rPr lang="en-US" altLang="zh-CN" sz="2400" dirty="0"/>
              <a:t>. </a:t>
            </a:r>
            <a:r>
              <a:rPr lang="zh-CN" altLang="en-US" sz="2400" dirty="0" smtClean="0"/>
              <a:t>答：</a:t>
            </a:r>
            <a:endParaRPr lang="en-US" altLang="zh-CN" sz="2400" dirty="0" smtClean="0"/>
          </a:p>
        </p:txBody>
      </p:sp>
      <p:sp>
        <p:nvSpPr>
          <p:cNvPr id="4" name="灯片编号占位符 3"/>
          <p:cNvSpPr>
            <a:spLocks noGrp="1"/>
          </p:cNvSpPr>
          <p:nvPr>
            <p:ph type="sldNum" sz="quarter" idx="12"/>
          </p:nvPr>
        </p:nvSpPr>
        <p:spPr/>
        <p:txBody>
          <a:bodyPr/>
          <a:lstStyle/>
          <a:p>
            <a:fld id="{2F94A800-DD10-4586-96F6-8816652E7436}" type="slidenum">
              <a:rPr lang="en-US" altLang="zh-CN" smtClean="0"/>
              <a:pPr/>
              <a:t>4</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95400"/>
            <a:ext cx="2819400" cy="2229567"/>
          </a:xfrm>
          <a:prstGeom prst="rect">
            <a:avLst/>
          </a:prstGeom>
        </p:spPr>
      </p:pic>
      <p:sp>
        <p:nvSpPr>
          <p:cNvPr id="7" name="矩形 6">
            <a:extLst>
              <a:ext uri="{FF2B5EF4-FFF2-40B4-BE49-F238E27FC236}">
                <a16:creationId xmlns:a16="http://schemas.microsoft.com/office/drawing/2014/main" id="{1350803E-A679-4BCA-852B-F1145CD694F7}"/>
              </a:ext>
            </a:extLst>
          </p:cNvPr>
          <p:cNvSpPr/>
          <p:nvPr/>
        </p:nvSpPr>
        <p:spPr bwMode="auto">
          <a:xfrm>
            <a:off x="4422162" y="1203325"/>
            <a:ext cx="4104456" cy="1314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smtClean="0">
                <a:solidFill>
                  <a:prstClr val="black"/>
                </a:solidFill>
                <a:latin typeface="新宋体" panose="02010609030101010101" pitchFamily="49" charset="-122"/>
                <a:ea typeface="新宋体" panose="02010609030101010101" pitchFamily="49" charset="-122"/>
              </a:rPr>
              <a:t>|&gt;=500: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8" name="矩形 7">
            <a:extLst>
              <a:ext uri="{FF2B5EF4-FFF2-40B4-BE49-F238E27FC236}">
                <a16:creationId xmlns:a16="http://schemas.microsoft.com/office/drawing/2014/main" id="{13BA2DCD-9FC4-4BAB-8FD5-B57152D9A19C}"/>
              </a:ext>
            </a:extLst>
          </p:cNvPr>
          <p:cNvSpPr/>
          <p:nvPr/>
        </p:nvSpPr>
        <p:spPr bwMode="auto">
          <a:xfrm>
            <a:off x="4572000" y="2895327"/>
            <a:ext cx="4283360"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a:t>
            </a:r>
            <a:r>
              <a:rPr lang="en-US" altLang="zh-CN" sz="2000" b="1" dirty="0" smtClean="0">
                <a:solidFill>
                  <a:prstClr val="black"/>
                </a:solidFill>
                <a:latin typeface="新宋体" panose="02010609030101010101" pitchFamily="49" charset="-122"/>
                <a:ea typeface="新宋体" panose="02010609030101010101" pitchFamily="49" charset="-122"/>
              </a:rPr>
              <a:t>S </a:t>
            </a:r>
            <a:r>
              <a:rPr lang="en-US" altLang="zh-CN" sz="2000" b="1" dirty="0">
                <a:solidFill>
                  <a:prstClr val="black"/>
                </a:solidFill>
                <a:latin typeface="新宋体" panose="02010609030101010101" pitchFamily="49" charset="-122"/>
                <a:ea typeface="新宋体" panose="02010609030101010101" pitchFamily="49" charset="-122"/>
              </a:rPr>
              <a:t>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smtClean="0">
                <a:solidFill>
                  <a:srgbClr val="FF0000"/>
                </a:solidFill>
                <a:latin typeface="新宋体" panose="02010609030101010101" pitchFamily="49" charset="-122"/>
                <a:ea typeface="新宋体" panose="02010609030101010101" pitchFamily="49" charset="-122"/>
              </a:rPr>
              <a:t>buildHashTable</a:t>
            </a:r>
            <a:r>
              <a:rPr lang="en-US" altLang="zh-CN" sz="2000" dirty="0" smtClean="0">
                <a:solidFill>
                  <a:prstClr val="black"/>
                </a:solidFill>
                <a:latin typeface="新宋体" panose="02010609030101010101" pitchFamily="49" charset="-122"/>
                <a:ea typeface="新宋体" panose="02010609030101010101" pitchFamily="49" charset="-122"/>
              </a:rPr>
              <a:t>(S)</a:t>
            </a:r>
            <a:r>
              <a:rPr lang="en-US" altLang="zh-CN" sz="2000" b="1" dirty="0" smtClean="0">
                <a:solidFill>
                  <a:prstClr val="black"/>
                </a:solidFill>
                <a:latin typeface="新宋体" panose="02010609030101010101" pitchFamily="49" charset="-122"/>
                <a:ea typeface="新宋体" panose="02010609030101010101" pitchFamily="49" charset="-122"/>
              </a:rPr>
              <a:t> </a:t>
            </a:r>
            <a:endParaRPr lang="en-US" altLang="zh-CN" sz="2000" b="1" dirty="0">
              <a:solidFill>
                <a:prstClr val="black"/>
              </a:solidFill>
              <a:latin typeface="新宋体" panose="02010609030101010101" pitchFamily="49" charset="-122"/>
              <a:ea typeface="新宋体" panose="02010609030101010101" pitchFamily="49" charset="-122"/>
            </a:endParaRP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a:t>
            </a:r>
            <a:r>
              <a:rPr lang="en-US" altLang="zh-CN" sz="2000" b="1" dirty="0" smtClean="0">
                <a:solidFill>
                  <a:prstClr val="black"/>
                </a:solidFill>
                <a:latin typeface="新宋体" panose="02010609030101010101" pitchFamily="49" charset="-122"/>
                <a:ea typeface="新宋体" panose="02010609030101010101" pitchFamily="49" charset="-122"/>
              </a:rPr>
              <a:t>SC </a:t>
            </a:r>
            <a:r>
              <a:rPr lang="en-US" altLang="zh-CN" sz="2000" b="1" dirty="0">
                <a:solidFill>
                  <a:prstClr val="black"/>
                </a:solidFill>
                <a:latin typeface="新宋体" panose="02010609030101010101" pitchFamily="49" charset="-122"/>
                <a:ea typeface="新宋体" panose="02010609030101010101" pitchFamily="49" charset="-122"/>
              </a:rPr>
              <a:t>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smtClean="0">
                <a:solidFill>
                  <a:srgbClr val="FF0000"/>
                </a:solidFill>
                <a:latin typeface="新宋体" panose="02010609030101010101" pitchFamily="49" charset="-122"/>
                <a:ea typeface="新宋体" panose="02010609030101010101" pitchFamily="49" charset="-122"/>
              </a:rPr>
              <a:t>Probe</a:t>
            </a:r>
            <a:r>
              <a:rPr lang="en-US" altLang="zh-CN" sz="2000" dirty="0" smtClean="0">
                <a:solidFill>
                  <a:prstClr val="black"/>
                </a:solidFill>
                <a:latin typeface="新宋体" panose="02010609030101010101" pitchFamily="49" charset="-122"/>
                <a:ea typeface="新宋体" panose="02010609030101010101" pitchFamily="49" charset="-122"/>
              </a:rPr>
              <a:t>(SC)</a:t>
            </a:r>
            <a:r>
              <a:rPr lang="en-US" altLang="zh-CN" sz="2000" dirty="0" smtClean="0">
                <a:solidFill>
                  <a:srgbClr val="FF0000"/>
                </a:solidFill>
                <a:latin typeface="新宋体" panose="02010609030101010101" pitchFamily="49" charset="-122"/>
                <a:ea typeface="新宋体" panose="02010609030101010101" pitchFamily="49" charset="-122"/>
              </a:rPr>
              <a:t> </a:t>
            </a:r>
            <a:r>
              <a:rPr lang="en-US" altLang="zh-CN" sz="2000" dirty="0" err="1" smtClean="0">
                <a:solidFill>
                  <a:srgbClr val="FF0000"/>
                </a:solidFill>
                <a:latin typeface="新宋体" panose="02010609030101010101" pitchFamily="49" charset="-122"/>
                <a:ea typeface="新宋体" panose="02010609030101010101" pitchFamily="49" charset="-122"/>
              </a:rPr>
              <a:t>out.add</a:t>
            </a:r>
            <a:r>
              <a:rPr lang="en-US" altLang="zh-CN" sz="2000" dirty="0" smtClean="0">
                <a:solidFill>
                  <a:prstClr val="black"/>
                </a:solidFill>
                <a:latin typeface="新宋体" panose="02010609030101010101" pitchFamily="49" charset="-122"/>
                <a:ea typeface="新宋体" panose="02010609030101010101" pitchFamily="49" charset="-122"/>
              </a:rPr>
              <a:t>(S</a:t>
            </a:r>
            <a:r>
              <a:rPr lang="en-US" altLang="zh-CN" sz="2000" dirty="0" smtClean="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smtClean="0">
                <a:solidFill>
                  <a:srgbClr val="FF0000"/>
                </a:solidFill>
                <a:latin typeface="新宋体" panose="02010609030101010101" pitchFamily="49" charset="-122"/>
                <a:ea typeface="新宋体" panose="02010609030101010101" pitchFamily="49" charset="-122"/>
              </a:rPr>
              <a:t>SC</a:t>
            </a:r>
            <a:r>
              <a:rPr lang="en-US" altLang="zh-CN" sz="2000" dirty="0" smtClean="0">
                <a:solidFill>
                  <a:prstClr val="black"/>
                </a:solidFill>
                <a:latin typeface="新宋体" panose="02010609030101010101" pitchFamily="49" charset="-122"/>
                <a:ea typeface="新宋体" panose="02010609030101010101" pitchFamily="49" charset="-122"/>
              </a:rPr>
              <a:t>)</a:t>
            </a:r>
            <a:endParaRPr lang="en-US" altLang="zh-CN" sz="2000" dirty="0">
              <a:solidFill>
                <a:prstClr val="black"/>
              </a:solidFill>
              <a:latin typeface="新宋体" panose="02010609030101010101" pitchFamily="49" charset="-122"/>
              <a:ea typeface="新宋体" panose="02010609030101010101" pitchFamily="49" charset="-122"/>
            </a:endParaRP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smtClean="0">
                <a:solidFill>
                  <a:prstClr val="black"/>
                </a:solidFill>
                <a:latin typeface="新宋体" panose="02010609030101010101" pitchFamily="49" charset="-122"/>
                <a:ea typeface="新宋体" panose="02010609030101010101" pitchFamily="49" charset="-122"/>
              </a:rPr>
              <a:t>|&gt;=500: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9" name="矩形 8">
            <a:extLst>
              <a:ext uri="{FF2B5EF4-FFF2-40B4-BE49-F238E27FC236}">
                <a16:creationId xmlns:a16="http://schemas.microsoft.com/office/drawing/2014/main" id="{86FA59E6-5563-4D37-894F-BAE4AB54EE9B}"/>
              </a:ext>
            </a:extLst>
          </p:cNvPr>
          <p:cNvSpPr/>
          <p:nvPr/>
        </p:nvSpPr>
        <p:spPr bwMode="auto">
          <a:xfrm>
            <a:off x="4253630" y="4903009"/>
            <a:ext cx="3747370" cy="11410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smtClean="0">
                <a:solidFill>
                  <a:prstClr val="black"/>
                </a:solidFill>
                <a:latin typeface="新宋体" panose="02010609030101010101" pitchFamily="49" charset="-122"/>
                <a:ea typeface="新宋体" panose="02010609030101010101" pitchFamily="49" charset="-122"/>
              </a:rPr>
              <a:t>SC:</a:t>
            </a:r>
            <a:endParaRPr lang="en-US" altLang="zh-CN" sz="2000" b="1" dirty="0">
              <a:solidFill>
                <a:prstClr val="black"/>
              </a:solidFill>
              <a:latin typeface="新宋体" panose="02010609030101010101" pitchFamily="49" charset="-122"/>
              <a:ea typeface="新宋体" panose="02010609030101010101" pitchFamily="49" charset="-122"/>
            </a:endParaRP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smtClean="0">
                <a:solidFill>
                  <a:prstClr val="black"/>
                </a:solidFill>
                <a:latin typeface="新宋体" panose="02010609030101010101" pitchFamily="49" charset="-122"/>
                <a:ea typeface="新宋体" panose="02010609030101010101" pitchFamily="49" charset="-122"/>
              </a:rPr>
              <a:t>|&gt;=500: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10" name="矩形 9">
            <a:extLst>
              <a:ext uri="{FF2B5EF4-FFF2-40B4-BE49-F238E27FC236}">
                <a16:creationId xmlns:a16="http://schemas.microsoft.com/office/drawing/2014/main" id="{01B354BD-62CD-4841-82CD-A7EA4EEFF074}"/>
              </a:ext>
            </a:extLst>
          </p:cNvPr>
          <p:cNvSpPr/>
          <p:nvPr/>
        </p:nvSpPr>
        <p:spPr bwMode="auto">
          <a:xfrm>
            <a:off x="457200" y="4871392"/>
            <a:ext cx="3352800" cy="11989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smtClean="0">
                <a:solidFill>
                  <a:prstClr val="black"/>
                </a:solidFill>
                <a:latin typeface="新宋体" panose="02010609030101010101" pitchFamily="49" charset="-122"/>
                <a:ea typeface="新宋体" panose="02010609030101010101" pitchFamily="49" charset="-122"/>
              </a:rPr>
              <a:t>S:</a:t>
            </a:r>
            <a:endParaRPr lang="en-US" altLang="zh-CN" sz="2000" b="1" dirty="0">
              <a:solidFill>
                <a:prstClr val="black"/>
              </a:solidFill>
              <a:latin typeface="新宋体" panose="02010609030101010101" pitchFamily="49" charset="-122"/>
              <a:ea typeface="新宋体" panose="02010609030101010101" pitchFamily="49" charset="-122"/>
            </a:endParaRP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smtClean="0">
                <a:solidFill>
                  <a:prstClr val="black"/>
                </a:solidFill>
                <a:latin typeface="新宋体" panose="02010609030101010101" pitchFamily="49" charset="-122"/>
                <a:ea typeface="新宋体" panose="02010609030101010101" pitchFamily="49" charset="-122"/>
              </a:rPr>
              <a:t>|&gt;=500: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12" name="直接箭头连接符 11"/>
          <p:cNvCxnSpPr/>
          <p:nvPr/>
        </p:nvCxnSpPr>
        <p:spPr>
          <a:xfrm flipH="1">
            <a:off x="1219200" y="3524967"/>
            <a:ext cx="381000" cy="1242568"/>
          </a:xfrm>
          <a:prstGeom prst="straightConnector1">
            <a:avLst/>
          </a:prstGeom>
          <a:ln w="3810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959838" y="3429000"/>
            <a:ext cx="457200" cy="1338535"/>
          </a:xfrm>
          <a:prstGeom prst="straightConnector1">
            <a:avLst/>
          </a:prstGeom>
          <a:ln w="3810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971800" y="2517548"/>
            <a:ext cx="1595076" cy="606652"/>
          </a:xfrm>
          <a:prstGeom prst="straightConnector1">
            <a:avLst/>
          </a:prstGeom>
          <a:ln w="3810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505200" y="1524000"/>
            <a:ext cx="743306" cy="0"/>
          </a:xfrm>
          <a:prstGeom prst="straightConnector1">
            <a:avLst/>
          </a:prstGeom>
          <a:ln w="3810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57200" y="6264275"/>
            <a:ext cx="3647152" cy="369332"/>
          </a:xfrm>
          <a:prstGeom prst="rect">
            <a:avLst/>
          </a:prstGeom>
          <a:noFill/>
        </p:spPr>
        <p:txBody>
          <a:bodyPr wrap="none" rtlCol="0">
            <a:spAutoFit/>
          </a:bodyPr>
          <a:lstStyle/>
          <a:p>
            <a:r>
              <a:rPr lang="zh-CN" altLang="en-US" dirty="0" smtClean="0">
                <a:solidFill>
                  <a:srgbClr val="0000FF"/>
                </a:solidFill>
              </a:rPr>
              <a:t>注：虚线不属于语法树结构的内容</a:t>
            </a:r>
            <a:endParaRPr lang="zh-CN" altLang="en-US" dirty="0">
              <a:solidFill>
                <a:srgbClr val="0000FF"/>
              </a:solidFill>
            </a:endParaRPr>
          </a:p>
        </p:txBody>
      </p:sp>
    </p:spTree>
    <p:extLst>
      <p:ext uri="{BB962C8B-B14F-4D97-AF65-F5344CB8AC3E}">
        <p14:creationId xmlns:p14="http://schemas.microsoft.com/office/powerpoint/2010/main" val="7463636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575</Words>
  <Application>Microsoft Office PowerPoint</Application>
  <PresentationFormat>全屏显示(4:3)</PresentationFormat>
  <Paragraphs>35</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Arial Unicode MS</vt:lpstr>
      <vt:lpstr>宋体</vt:lpstr>
      <vt:lpstr>新宋体</vt:lpstr>
      <vt:lpstr>Arial</vt:lpstr>
      <vt:lpstr>默认设计模板</vt:lpstr>
      <vt:lpstr>第8章 </vt:lpstr>
      <vt:lpstr>第8章 </vt:lpstr>
      <vt:lpstr>第8章 </vt:lpstr>
      <vt:lpstr>第8章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hust</cp:lastModifiedBy>
  <cp:revision>63</cp:revision>
  <cp:lastPrinted>1601-01-01T00:00:00Z</cp:lastPrinted>
  <dcterms:created xsi:type="dcterms:W3CDTF">1601-01-01T00:00:00Z</dcterms:created>
  <dcterms:modified xsi:type="dcterms:W3CDTF">2024-06-11T02:49:30Z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