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8" r:id="rId6"/>
    <p:sldId id="272" r:id="rId7"/>
    <p:sldId id="280" r:id="rId8"/>
    <p:sldId id="269" r:id="rId9"/>
    <p:sldId id="260" r:id="rId10"/>
    <p:sldId id="274" r:id="rId11"/>
    <p:sldId id="263" r:id="rId12"/>
    <p:sldId id="273" r:id="rId13"/>
    <p:sldId id="261" r:id="rId14"/>
    <p:sldId id="281" r:id="rId15"/>
    <p:sldId id="275" r:id="rId16"/>
    <p:sldId id="264" r:id="rId17"/>
    <p:sldId id="262" r:id="rId18"/>
    <p:sldId id="276" r:id="rId19"/>
    <p:sldId id="265" r:id="rId20"/>
    <p:sldId id="267" r:id="rId21"/>
    <p:sldId id="278" r:id="rId22"/>
    <p:sldId id="270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46F7-3E29-478B-BBAE-DF8B3AB329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D203-FC37-4813-B694-91952E814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D203-FC37-4813-B694-91952E8141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9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2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8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602D-9BE2-4405-8129-EE877284B2D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7CDB-E638-4E48-B17F-A31BF53D4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基于贝叶斯推理的汉语双音节词语义推测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指导教师：张志旺</a:t>
            </a:r>
            <a:endParaRPr lang="en-US" altLang="zh-CN" dirty="0" smtClean="0"/>
          </a:p>
          <a:p>
            <a:r>
              <a:rPr lang="zh-CN" altLang="en-US" dirty="0" smtClean="0"/>
              <a:t>计本</a:t>
            </a:r>
            <a:r>
              <a:rPr lang="en-US" altLang="zh-CN" dirty="0" smtClean="0"/>
              <a:t>1502 </a:t>
            </a:r>
            <a:r>
              <a:rPr lang="zh-CN" altLang="en-US" dirty="0" smtClean="0"/>
              <a:t>郝轩廷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MSWT.</a:t>
            </a:r>
            <a:r>
              <a:rPr lang="zh-CN" altLang="en-US" b="1" dirty="0" smtClean="0"/>
              <a:t>算法描述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920"/>
                <a:ext cx="10515600" cy="478504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200" dirty="0" smtClean="0">
                    <a:solidFill>
                      <a:schemeClr val="tx1"/>
                    </a:solidFill>
                  </a:rPr>
                  <a:t>输入：两两属性变量间的互信息</a:t>
                </a:r>
                <a:r>
                  <a:rPr lang="zh-CN" altLang="en-US" sz="22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zh-CN" altLang="zh-CN" sz="2200" dirty="0" smtClean="0">
                    <a:solidFill>
                      <a:schemeClr val="tx1"/>
                    </a:solidFill>
                  </a:rPr>
                  <a:t>计算</a:t>
                </a:r>
                <a:r>
                  <a:rPr lang="zh-CN" altLang="zh-CN" sz="2200" dirty="0">
                    <a:solidFill>
                      <a:schemeClr val="tx1"/>
                    </a:solidFill>
                  </a:rPr>
                  <a:t>两个结点的互信息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zh-CN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zh-CN" sz="2200" dirty="0">
                    <a:solidFill>
                      <a:schemeClr val="tx1"/>
                    </a:solidFill>
                  </a:rPr>
                  <a:t>并把这个计算后的结果作为连接两个属性结点的权值，要求属性结点间两两计算，构建无向完全图。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/>
                  <a:t>并查集初始化，边权排序</a:t>
                </a:r>
                <a:r>
                  <a:rPr lang="en-US" altLang="zh-CN" sz="2200" dirty="0"/>
                  <a:t>;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for(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枚举所有边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faU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faV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:=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当前边的顶点所在的并查集根节点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;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if(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faU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!=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faV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	father[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faU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]:=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faV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;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	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将这条边加入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MSWT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中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;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	if(MSWT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中边数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==n-1)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			break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;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200" dirty="0" smtClean="0"/>
                  <a:t>输出</a:t>
                </a:r>
                <a:r>
                  <a:rPr lang="zh-CN" altLang="zh-CN" sz="2200" dirty="0"/>
                  <a:t>：一个最大权生成树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920"/>
                <a:ext cx="10515600" cy="478504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MSWT.</a:t>
            </a:r>
            <a:r>
              <a:rPr lang="zh-CN" altLang="en-US" b="1" dirty="0" smtClean="0"/>
              <a:t>实验结果（构建的</a:t>
            </a:r>
            <a:r>
              <a:rPr lang="en-US" altLang="zh-CN" b="1" dirty="0" smtClean="0"/>
              <a:t>MSWT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1" y="1690689"/>
            <a:ext cx="5096309" cy="413259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1564639"/>
            <a:ext cx="5212080" cy="42586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867" y="5823285"/>
            <a:ext cx="403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个样本构成的</a:t>
            </a:r>
            <a:r>
              <a:rPr lang="en-US" altLang="zh-CN" dirty="0" smtClean="0"/>
              <a:t>MSWT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60958" y="5823285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基于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个样本构成的</a:t>
            </a:r>
            <a:r>
              <a:rPr lang="en-US" altLang="zh-CN" dirty="0" smtClean="0"/>
              <a:t>MSWT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MSWT.</a:t>
            </a:r>
            <a:r>
              <a:rPr lang="zh-CN" altLang="en-US" b="1" dirty="0"/>
              <a:t>实验</a:t>
            </a:r>
            <a:r>
              <a:rPr lang="zh-CN" altLang="en-US" b="1" dirty="0" smtClean="0"/>
              <a:t>结果（基于</a:t>
            </a:r>
            <a:r>
              <a:rPr lang="en-US" altLang="zh-CN" b="1" dirty="0" smtClean="0"/>
              <a:t>800</a:t>
            </a:r>
            <a:r>
              <a:rPr lang="zh-CN" altLang="en-US" b="1" dirty="0" smtClean="0"/>
              <a:t>个样本推断）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" y="1513840"/>
            <a:ext cx="10200640" cy="4805680"/>
          </a:xfrm>
        </p:spPr>
      </p:pic>
    </p:spTree>
    <p:extLst>
      <p:ext uri="{BB962C8B-B14F-4D97-AF65-F5344CB8AC3E}">
        <p14:creationId xmlns:p14="http://schemas.microsoft.com/office/powerpoint/2010/main" val="40445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自学习贝叶斯网络</a:t>
            </a:r>
            <a:r>
              <a:rPr lang="en-US" altLang="zh-CN" b="1" dirty="0" smtClean="0"/>
              <a:t>.k2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055"/>
                <a:ext cx="10515600" cy="50176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x-none" altLang="zh-CN" dirty="0" smtClean="0"/>
                  <a:t>k2</a:t>
                </a:r>
                <a:r>
                  <a:rPr lang="zh-CN" altLang="zh-CN" dirty="0" smtClean="0"/>
                  <a:t>算法本质</a:t>
                </a:r>
                <a:r>
                  <a:rPr lang="zh-CN" altLang="zh-CN" dirty="0"/>
                  <a:t>上是一个贪心的</a:t>
                </a:r>
                <a:r>
                  <a:rPr lang="zh-CN" altLang="zh-CN" dirty="0" smtClean="0"/>
                  <a:t>爬山搜索。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k2</a:t>
                </a:r>
                <a:r>
                  <a:rPr lang="zh-CN" altLang="en-US" dirty="0" smtClean="0"/>
                  <a:t>基于的评分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none" altLang="zh-CN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none" altLang="zh-CN" sz="28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x-none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none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x-none" altLang="zh-CN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none" altLang="zh-CN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x-none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none" altLang="zh-CN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x-none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x-none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none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x-none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none" altLang="zh-C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x-none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x-none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none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x-none" altLang="zh-CN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none" altLang="zh-CN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800" dirty="0" smtClean="0"/>
              </a:p>
              <a:p>
                <a:pPr lvl="5"/>
                <a:endParaRPr lang="en-US" altLang="zh-CN" sz="2800" dirty="0" smtClean="0"/>
              </a:p>
              <a:p>
                <a:pPr lvl="5"/>
                <a:endParaRPr lang="zh-CN" altLang="zh-CN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none" altLang="zh-CN"/>
                      <m:t>P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none" altLang="zh-CN"/>
                          <m:t>B</m:t>
                        </m:r>
                        <m:r>
                          <a:rPr lang="x-none" altLang="zh-CN"/>
                          <m:t>,</m:t>
                        </m:r>
                        <m:r>
                          <m:rPr>
                            <m:sty m:val="p"/>
                          </m:rPr>
                          <a:rPr lang="x-none" altLang="zh-CN"/>
                          <m:t>D</m:t>
                        </m:r>
                      </m:e>
                    </m:d>
                    <m:r>
                      <a:rPr lang="x-none" altLang="zh-CN"/>
                      <m:t>=</m:t>
                    </m:r>
                    <m:r>
                      <m:rPr>
                        <m:sty m:val="p"/>
                      </m:rPr>
                      <a:rPr lang="x-none" altLang="zh-CN"/>
                      <m:t>P</m:t>
                    </m:r>
                    <m:r>
                      <a:rPr lang="x-none" altLang="zh-CN"/>
                      <m:t>(</m:t>
                    </m:r>
                    <m:r>
                      <m:rPr>
                        <m:sty m:val="p"/>
                      </m:rPr>
                      <a:rPr lang="x-none" altLang="zh-CN"/>
                      <m:t>B</m:t>
                    </m:r>
                    <m:r>
                      <a:rPr lang="x-none" altLang="zh-CN"/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x-none" altLang="zh-CN" i="1"/>
                          <m:t>𝑖</m:t>
                        </m:r>
                        <m:r>
                          <a:rPr lang="x-none" altLang="zh-CN" i="1"/>
                          <m:t>=1</m:t>
                        </m:r>
                      </m:sub>
                      <m:sup>
                        <m:r>
                          <a:rPr lang="x-none" altLang="zh-CN" i="1"/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x-none" altLang="zh-CN" i="1"/>
                              <m:t>𝑗</m:t>
                            </m:r>
                            <m:r>
                              <a:rPr lang="x-none" altLang="zh-CN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x-none" altLang="zh-CN" i="1"/>
                                  <m:t>𝑞</m:t>
                                </m:r>
                              </m:e>
                              <m:sub>
                                <m:r>
                                  <a:rPr lang="x-none" altLang="zh-CN" i="1"/>
                                  <m:t>𝑖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x-none" altLang="zh-CN" i="1"/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x-none" altLang="zh-CN" i="1"/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x-none" altLang="zh-CN" i="1"/>
                                      <m:t>−1</m:t>
                                    </m:r>
                                  </m:e>
                                </m:d>
                                <m:r>
                                  <a:rPr lang="x-none" altLang="zh-CN" i="1"/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x-none" altLang="zh-CN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x-none" altLang="zh-CN" i="1"/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x-none" altLang="zh-CN" i="1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x-none" altLang="zh-CN" i="1"/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x-none" altLang="zh-CN" i="1"/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x-none" altLang="zh-CN" i="1"/>
                                      <m:t>−1</m:t>
                                    </m:r>
                                  </m:e>
                                </m:d>
                                <m:r>
                                  <a:rPr lang="x-none" altLang="zh-CN" i="1"/>
                                  <m:t>!</m:t>
                                </m:r>
                              </m:den>
                            </m:f>
                          </m:e>
                        </m:nary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x-none" altLang="zh-CN" i="1"/>
                              <m:t>𝑘</m:t>
                            </m:r>
                            <m:r>
                              <a:rPr lang="x-none" altLang="zh-CN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x-none" altLang="zh-CN" i="1"/>
                                  <m:t>𝑟</m:t>
                                </m:r>
                              </m:e>
                              <m:sub>
                                <m:r>
                                  <a:rPr lang="x-none" altLang="zh-CN" i="1"/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x-none" altLang="zh-CN" i="1"/>
                                  <m:t>𝑁</m:t>
                                </m:r>
                              </m:e>
                              <m:sub>
                                <m:r>
                                  <a:rPr lang="x-none" altLang="zh-CN" i="1"/>
                                  <m:t>𝑖𝑗𝑘</m:t>
                                </m:r>
                              </m:sub>
                            </m:sSub>
                            <m:r>
                              <a:rPr lang="x-none" altLang="zh-CN" i="1"/>
                              <m:t>!</m:t>
                            </m:r>
                          </m:e>
                        </m:nary>
                      </m:e>
                    </m:nary>
                  </m:oMath>
                </a14:m>
                <a:r>
                  <a:rPr lang="x-none" altLang="zh-CN" dirty="0"/>
                  <a:t>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x-none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x-none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x-none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x-none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x-none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x-none" altLang="zh-CN"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none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none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none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x-none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x-none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x-none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x-none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x-none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x-none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  <m:r>
                              <a:rPr lang="x-none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x-none" altLang="zh-CN" dirty="0">
                    <a:solidFill>
                      <a:srgbClr val="FF0000"/>
                    </a:solidFill>
                  </a:rPr>
                  <a:t>	</a:t>
                </a:r>
                <a:r>
                  <a:rPr lang="x-none" altLang="zh-CN" dirty="0"/>
                  <a:t>	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x-none" altLang="zh-CN" dirty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055"/>
                <a:ext cx="10515600" cy="50176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3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none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none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x-none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none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x-none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x-none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x-none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r>
                  <a:rPr lang="x-none" altLang="zh-CN" dirty="0">
                    <a:solidFill>
                      <a:srgbClr val="FF0000"/>
                    </a:solidFill>
                  </a:rPr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17" y="1825625"/>
            <a:ext cx="5989165" cy="4700588"/>
          </a:xfrm>
        </p:spPr>
      </p:pic>
    </p:spTree>
    <p:extLst>
      <p:ext uri="{BB962C8B-B14F-4D97-AF65-F5344CB8AC3E}">
        <p14:creationId xmlns:p14="http://schemas.microsoft.com/office/powerpoint/2010/main" val="34335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k2.</a:t>
            </a:r>
            <a:r>
              <a:rPr lang="zh-CN" altLang="en-US" b="1" dirty="0" smtClean="0"/>
              <a:t>算法描述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2400"/>
                <a:ext cx="10896600" cy="5334000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</a:rPr>
                  <a:t>输入：一组属性，一个包含属性的顺序，一个父属性结点数量的上限，数据集</a:t>
                </a:r>
              </a:p>
              <a:p>
                <a:r>
                  <a:rPr lang="x-none" altLang="zh-CN" sz="2000" dirty="0" smtClean="0">
                    <a:solidFill>
                      <a:srgbClr val="FF0000"/>
                    </a:solidFill>
                  </a:rPr>
                  <a:t>for(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对所有属性结点进行搜索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)</a:t>
                </a:r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zh-CN" sz="2000" dirty="0" smtClean="0">
                    <a:solidFill>
                      <a:schemeClr val="tx1"/>
                    </a:solidFill>
                  </a:rPr>
                  <a:t>设置当前属性的父属性结点集合为空</a:t>
                </a:r>
                <a:r>
                  <a:rPr lang="x-none" altLang="zh-CN" sz="2000" dirty="0" smtClean="0">
                    <a:solidFill>
                      <a:schemeClr val="tx1"/>
                    </a:solidFill>
                  </a:rPr>
                  <a:t>;</a:t>
                </a:r>
                <a:endParaRPr lang="zh-CN" altLang="zh-CN" sz="2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zh-CN" sz="2000" dirty="0" smtClean="0">
                    <a:solidFill>
                      <a:schemeClr val="tx1"/>
                    </a:solidFill>
                  </a:rPr>
                  <a:t>对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当前的集合进行评分并赋值给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x-none" altLang="zh-CN" sz="2000" dirty="0">
                    <a:solidFill>
                      <a:schemeClr val="tx1"/>
                    </a:solidFill>
                  </a:rPr>
                  <a:t>;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zh-CN" sz="2000" dirty="0">
                    <a:solidFill>
                      <a:schemeClr val="tx1"/>
                    </a:solidFill>
                  </a:rPr>
                  <a:t>设置循环标志位</a:t>
                </a:r>
                <a:r>
                  <a:rPr lang="x-none" altLang="zh-CN" sz="2000" dirty="0">
                    <a:solidFill>
                      <a:schemeClr val="tx1"/>
                    </a:solidFill>
                  </a:rPr>
                  <a:t>OKToProceed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为</a:t>
                </a:r>
                <a:r>
                  <a:rPr lang="x-none" altLang="zh-CN" sz="2000" dirty="0">
                    <a:solidFill>
                      <a:schemeClr val="tx1"/>
                    </a:solidFill>
                  </a:rPr>
                  <a:t>true;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2000" dirty="0" smtClean="0">
                    <a:solidFill>
                      <a:srgbClr val="FF0000"/>
                    </a:solidFill>
                  </a:rPr>
                  <a:t>w</a:t>
                </a:r>
                <a:r>
                  <a:rPr lang="x-none" altLang="zh-CN" sz="2000" dirty="0" smtClean="0">
                    <a:solidFill>
                      <a:srgbClr val="FF0000"/>
                    </a:solidFill>
                  </a:rPr>
                  <a:t>hile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当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OKToProceed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为</a:t>
                </a:r>
                <a:r>
                  <a:rPr lang="zh-CN" altLang="zh-CN" sz="2000" dirty="0" smtClean="0">
                    <a:solidFill>
                      <a:srgbClr val="FF0000"/>
                    </a:solidFill>
                  </a:rPr>
                  <a:t>真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x-none" altLang="zh-CN" sz="2000" dirty="0" smtClean="0">
                    <a:solidFill>
                      <a:srgbClr val="FF0000"/>
                    </a:solidFill>
                  </a:rPr>
                  <a:t>&amp;&amp;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000" dirty="0" smtClean="0">
                    <a:solidFill>
                      <a:srgbClr val="FF0000"/>
                    </a:solidFill>
                  </a:rPr>
                  <a:t>当前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父属性的数量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父属性结点的上限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)</a:t>
                </a:r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zh-CN" dirty="0">
                    <a:solidFill>
                      <a:srgbClr val="FF0000"/>
                    </a:solidFill>
                  </a:rPr>
                  <a:t>让</a:t>
                </a:r>
                <a:r>
                  <a:rPr lang="x-none" altLang="zh-CN" dirty="0">
                    <a:solidFill>
                      <a:srgbClr val="FF0000"/>
                    </a:solidFill>
                  </a:rPr>
                  <a:t>Z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作为</a:t>
                </a:r>
                <a:r>
                  <a:rPr lang="x-none" altLang="zh-CN" dirty="0">
                    <a:solidFill>
                      <a:srgbClr val="FF0000"/>
                    </a:solidFill>
                  </a:rPr>
                  <a:t>Pred(Xi)(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为顺序中</a:t>
                </a:r>
                <a:r>
                  <a:rPr lang="x-none" altLang="zh-CN" dirty="0">
                    <a:solidFill>
                      <a:srgbClr val="FF0000"/>
                    </a:solidFill>
                  </a:rPr>
                  <a:t>Xi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的前驱</a:t>
                </a:r>
                <a:r>
                  <a:rPr lang="x-none" altLang="zh-CN" dirty="0">
                    <a:solidFill>
                      <a:srgbClr val="FF0000"/>
                    </a:solidFill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FF0000"/>
                    </a:solidFill>
                  </a:rPr>
                  <a:t>的属性，并在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FF0000"/>
                    </a:solidFill>
                  </a:rPr>
                  <a:t>中加入</a:t>
                </a:r>
                <a:r>
                  <a:rPr lang="x-none" altLang="zh-CN" dirty="0">
                    <a:solidFill>
                      <a:srgbClr val="FF0000"/>
                    </a:solidFill>
                  </a:rPr>
                  <a:t>Z;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zh-CN" dirty="0">
                    <a:solidFill>
                      <a:srgbClr val="FF0000"/>
                    </a:solidFill>
                  </a:rPr>
                  <a:t>对当前的集合进行评分并赋值给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x-none" altLang="zh-CN" dirty="0">
                    <a:solidFill>
                      <a:srgbClr val="FF0000"/>
                    </a:solidFill>
                  </a:rPr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x-none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x-none" altLang="zh-CN" dirty="0">
                    <a:solidFill>
                      <a:srgbClr val="FF0000"/>
                    </a:solidFill>
                  </a:rPr>
                  <a:t>)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x-none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x-none" altLang="zh-CN" sz="2000" dirty="0">
                    <a:solidFill>
                      <a:srgbClr val="FF0000"/>
                    </a:solidFill>
                  </a:rPr>
                  <a:t>;</a:t>
                </a:r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none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⋃"/>
                        <m:limLoc m:val="undOvr"/>
                        <m:subHide m:val="on"/>
                        <m:supHide m:val="on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x-none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x-none" altLang="zh-CN" sz="2000" dirty="0">
                    <a:solidFill>
                      <a:srgbClr val="FF0000"/>
                    </a:solidFill>
                  </a:rPr>
                  <a:t>;</a:t>
                </a:r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x-none" altLang="zh-CN" dirty="0">
                    <a:solidFill>
                      <a:srgbClr val="FF0000"/>
                    </a:solidFill>
                  </a:rPr>
                  <a:t>else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lvl="3"/>
                <a:r>
                  <a:rPr lang="x-none" altLang="zh-CN" sz="2000" dirty="0" smtClean="0">
                    <a:solidFill>
                      <a:srgbClr val="FF0000"/>
                    </a:solidFill>
                  </a:rPr>
                  <a:t>OKToProceed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设为</a:t>
                </a:r>
                <a:r>
                  <a:rPr lang="x-none" altLang="zh-CN" sz="2000" dirty="0">
                    <a:solidFill>
                      <a:srgbClr val="FF0000"/>
                    </a:solidFill>
                  </a:rPr>
                  <a:t>false;</a:t>
                </a:r>
                <a:endParaRPr lang="zh-CN" altLang="zh-CN" sz="2000" dirty="0">
                  <a:solidFill>
                    <a:srgbClr val="FF0000"/>
                  </a:solidFill>
                </a:endParaRPr>
              </a:p>
              <a:p>
                <a:r>
                  <a:rPr lang="zh-CN" altLang="zh-CN" sz="2000" dirty="0" smtClean="0">
                    <a:solidFill>
                      <a:schemeClr val="tx1"/>
                    </a:solidFill>
                  </a:rPr>
                  <a:t>输出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当前结点的父属性结点集</a:t>
                </a:r>
              </a:p>
              <a:p>
                <a:r>
                  <a:rPr lang="zh-CN" altLang="zh-CN" sz="2000" dirty="0"/>
                  <a:t>输出：每一个属性结点的父属性结点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2400"/>
                <a:ext cx="10896600" cy="5334000"/>
              </a:xfrm>
              <a:blipFill>
                <a:blip r:embed="rId2"/>
                <a:stretch>
                  <a:fillRect l="-503" t="-1143" b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5" y="1418250"/>
            <a:ext cx="3448855" cy="48625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1451952"/>
            <a:ext cx="3586480" cy="4828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51952"/>
            <a:ext cx="3702855" cy="48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自学习贝叶斯网络</a:t>
            </a:r>
            <a:r>
              <a:rPr lang="en-US" altLang="zh-CN" b="1" dirty="0" smtClean="0"/>
              <a:t>.k2+</a:t>
            </a:r>
            <a:r>
              <a:rPr lang="zh-CN" altLang="en-US" b="1" dirty="0" smtClean="0"/>
              <a:t>模拟退火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zh-CN" altLang="zh-CN" sz="3200" dirty="0"/>
              </a:p>
              <a:p>
                <a:pPr marL="0" indent="0">
                  <a:buNone/>
                </a:pPr>
                <a:r>
                  <a:rPr lang="x-none" altLang="zh-CN" dirty="0"/>
                  <a:t>	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none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x-none" altLang="zh-C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x-none" altLang="zh-CN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x-none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x-none" altLang="zh-CN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x-none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∏"/>
                          <m:ctrlPr>
                            <a:rPr lang="x-none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x-none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x-none" altLang="zh-CN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none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none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x-none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x-none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x-none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x-none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none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x-none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x-none" altLang="zh-CN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x-none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  <m:r>
                            <a:rPr lang="x-none" altLang="zh-CN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模拟退火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算法描述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480"/>
                <a:ext cx="10515600" cy="49377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 smtClean="0"/>
                  <a:t>获取初始解，并获得当前解的值</a:t>
                </a:r>
                <a:r>
                  <a:rPr lang="en-US" altLang="zh-CN" dirty="0"/>
                  <a:t>;</a:t>
                </a:r>
                <a:endParaRPr lang="zh-CN" altLang="zh-CN" dirty="0"/>
              </a:p>
              <a:p>
                <a:r>
                  <a:rPr lang="en-US" altLang="zh-CN" dirty="0"/>
                  <a:t>	while(</a:t>
                </a:r>
                <a:r>
                  <a:rPr lang="zh-CN" altLang="zh-CN" dirty="0"/>
                  <a:t>温度</a:t>
                </a:r>
                <a:r>
                  <a:rPr lang="en-US" altLang="zh-CN" dirty="0"/>
                  <a:t>&gt;0)</a:t>
                </a:r>
                <a:endParaRPr lang="zh-CN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zh-CN" dirty="0"/>
                  <a:t>扰动当前解获得邻接解，获得这个扰动后邻接解的值；</a:t>
                </a:r>
              </a:p>
              <a:p>
                <a:r>
                  <a:rPr lang="en-US" altLang="zh-CN" dirty="0"/>
                  <a:t>		</a:t>
                </a:r>
                <a:r>
                  <a:rPr lang="zh-CN" altLang="zh-CN" dirty="0"/>
                  <a:t>计算邻接解与当前解的能量差；</a:t>
                </a:r>
              </a:p>
              <a:p>
                <a:r>
                  <a:rPr lang="en-US" altLang="zh-CN" dirty="0"/>
                  <a:t>		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if(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能量</a:t>
                </a:r>
                <a:r>
                  <a:rPr lang="zh-CN" altLang="zh-CN" dirty="0" smtClean="0">
                    <a:solidFill>
                      <a:srgbClr val="FF0000"/>
                    </a:solidFill>
                  </a:rPr>
                  <a:t>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		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当前解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邻接解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	else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		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设置当前概率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能量差</m:t>
                        </m:r>
                      </m:num>
                      <m:den>
                        <m: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当前温度</m:t>
                        </m:r>
                      </m:den>
                    </m:f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		if(P&gt;RANDOM(0..1))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			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当前解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邻接解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480"/>
                <a:ext cx="10515600" cy="4937760"/>
              </a:xfrm>
              <a:blipFill>
                <a:blip r:embed="rId2"/>
                <a:stretch>
                  <a:fillRect l="-928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k2+</a:t>
            </a:r>
            <a:r>
              <a:rPr lang="zh-CN" altLang="en-US" b="1" dirty="0" smtClean="0"/>
              <a:t>模拟退火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1381991"/>
            <a:ext cx="10368279" cy="5257799"/>
          </a:xfrm>
        </p:spPr>
      </p:pic>
    </p:spTree>
    <p:extLst>
      <p:ext uri="{BB962C8B-B14F-4D97-AF65-F5344CB8AC3E}">
        <p14:creationId xmlns:p14="http://schemas.microsoft.com/office/powerpoint/2010/main" val="3703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双音节词问题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字的词素义标记：大类（</a:t>
            </a:r>
            <a:r>
              <a:rPr lang="en-US" altLang="zh-CN" dirty="0" smtClean="0"/>
              <a:t>WB</a:t>
            </a:r>
            <a:r>
              <a:rPr lang="zh-CN" altLang="en-US" dirty="0" smtClean="0"/>
              <a:t>），中类（</a:t>
            </a:r>
            <a:r>
              <a:rPr lang="en-US" altLang="zh-CN" dirty="0" smtClean="0"/>
              <a:t>WM</a:t>
            </a:r>
            <a:r>
              <a:rPr lang="zh-CN" altLang="en-US" dirty="0" smtClean="0"/>
              <a:t>），小类（</a:t>
            </a:r>
            <a:r>
              <a:rPr lang="en-US" altLang="zh-CN" dirty="0" smtClean="0"/>
              <a:t>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字的词性标记：大类（</a:t>
            </a:r>
            <a:r>
              <a:rPr lang="en-US" altLang="zh-CN" dirty="0" err="1" smtClean="0"/>
              <a:t>PosB</a:t>
            </a:r>
            <a:r>
              <a:rPr lang="zh-CN" altLang="en-US" dirty="0" smtClean="0"/>
              <a:t>），小类（</a:t>
            </a:r>
            <a:r>
              <a:rPr lang="en-US" altLang="zh-CN" dirty="0" err="1" smtClean="0"/>
              <a:t>PosS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由两个字构成的双音节词的词义标记：大类（</a:t>
            </a:r>
            <a:r>
              <a:rPr lang="en-US" altLang="zh-CN" dirty="0" smtClean="0"/>
              <a:t>TWB</a:t>
            </a:r>
            <a:r>
              <a:rPr lang="zh-CN" altLang="en-US" dirty="0" smtClean="0"/>
              <a:t>），中类（</a:t>
            </a:r>
            <a:r>
              <a:rPr lang="en-US" altLang="zh-CN" dirty="0" smtClean="0"/>
              <a:t>TWM</a:t>
            </a:r>
            <a:r>
              <a:rPr lang="zh-CN" altLang="en-US" dirty="0" smtClean="0"/>
              <a:t>），小类（</a:t>
            </a:r>
            <a:r>
              <a:rPr lang="en-US" altLang="zh-CN" dirty="0" smtClean="0"/>
              <a:t>TWS</a:t>
            </a:r>
            <a:r>
              <a:rPr lang="zh-CN" altLang="en-US" dirty="0" smtClean="0"/>
              <a:t>）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1725"/>
            <a:ext cx="10388600" cy="972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3976"/>
            <a:ext cx="10388600" cy="1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推理：精确推理（基于</a:t>
            </a:r>
            <a:r>
              <a:rPr lang="en-US" altLang="zh-CN" b="1" dirty="0" smtClean="0"/>
              <a:t>MSWT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05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输入：一个贝叶斯网络，证据变量</a:t>
                </a:r>
                <a:r>
                  <a:rPr lang="en-US" altLang="zh-CN" dirty="0"/>
                  <a:t>E</a:t>
                </a:r>
                <a:r>
                  <a:rPr lang="zh-CN" altLang="zh-CN" dirty="0"/>
                  <a:t>，证据变量的取值</a:t>
                </a:r>
                <a:r>
                  <a:rPr lang="en-US" altLang="zh-CN" dirty="0"/>
                  <a:t>e,</a:t>
                </a:r>
                <a:r>
                  <a:rPr lang="zh-CN" altLang="zh-CN" dirty="0"/>
                  <a:t>查询变量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，消元顺序</a:t>
                </a:r>
                <a:r>
                  <a:rPr lang="en-US" altLang="zh-CN" dirty="0"/>
                  <a:t>S</a:t>
                </a:r>
                <a:endParaRPr lang="zh-CN" altLang="zh-CN" dirty="0"/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A=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从贝叶斯网络获得一个联合概率的分解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  <a:endParaRPr lang="zh-CN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中设置证据变量的取值为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</a:t>
                </a:r>
                <a:endParaRPr lang="zh-CN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while(S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≠∅)</m:t>
                    </m:r>
                  </m:oMath>
                </a14:m>
                <a:endParaRPr lang="zh-CN" altLang="zh-CN" sz="28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Z:=S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中排在最前的变量，在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中删除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Z</a:t>
                </a:r>
                <a:endParaRPr lang="zh-CN" altLang="zh-CN" sz="28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: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=Elim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函数消元重新计算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中所有因子相乘，得到查询变量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Q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的函数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h(Q)</a:t>
                </a:r>
                <a:endParaRPr lang="zh-CN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zh-CN" dirty="0" smtClean="0"/>
                  <a:t>输出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055"/>
                <a:ext cx="10515600" cy="4351338"/>
              </a:xfrm>
              <a:blipFill>
                <a:blip r:embed="rId2"/>
                <a:stretch>
                  <a:fillRect l="-1043" t="-32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推理</a:t>
            </a:r>
            <a:r>
              <a:rPr lang="zh-CN" altLang="en-US" sz="4000" b="1" dirty="0" smtClean="0"/>
              <a:t>：随机推理</a:t>
            </a:r>
            <a:r>
              <a:rPr lang="en-US" altLang="zh-CN" sz="4000" b="1" dirty="0" smtClean="0"/>
              <a:t>.</a:t>
            </a:r>
            <a:r>
              <a:rPr lang="zh-CN" altLang="en-US" sz="4000" b="1" dirty="0" smtClean="0"/>
              <a:t>吉布斯采样法（</a:t>
            </a:r>
            <a:r>
              <a:rPr lang="zh-CN" altLang="en-US" sz="4000" b="1" dirty="0"/>
              <a:t>基于</a:t>
            </a:r>
            <a:r>
              <a:rPr lang="en-US" altLang="zh-CN" sz="4000" b="1" dirty="0"/>
              <a:t>MSWT</a:t>
            </a:r>
            <a:r>
              <a:rPr lang="zh-CN" altLang="en-US" sz="4000" b="1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1360" y="1690688"/>
                <a:ext cx="9408160" cy="48015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200" dirty="0" smtClean="0"/>
                  <a:t>输入：样本量</a:t>
                </a:r>
                <a:r>
                  <a:rPr lang="en-US" altLang="zh-CN" sz="2200" dirty="0"/>
                  <a:t>m</a:t>
                </a:r>
                <a:r>
                  <a:rPr lang="zh-CN" altLang="en-US" sz="2200" dirty="0"/>
                  <a:t>，证据变量</a:t>
                </a:r>
                <a:r>
                  <a:rPr lang="en-US" altLang="zh-CN" sz="2200" dirty="0"/>
                  <a:t>E</a:t>
                </a:r>
                <a:r>
                  <a:rPr lang="zh-CN" altLang="en-US" sz="2200" dirty="0"/>
                  <a:t>，证据变量取值</a:t>
                </a:r>
                <a:r>
                  <a:rPr lang="en-US" altLang="zh-CN" sz="2200" dirty="0"/>
                  <a:t>e</a:t>
                </a:r>
                <a:r>
                  <a:rPr lang="zh-CN" altLang="en-US" sz="2200" dirty="0"/>
                  <a:t>，查询变量</a:t>
                </a:r>
                <a:r>
                  <a:rPr lang="en-US" altLang="zh-CN" sz="2200" dirty="0"/>
                  <a:t>Q</a:t>
                </a:r>
                <a:r>
                  <a:rPr lang="zh-CN" altLang="en-US" sz="2200" dirty="0"/>
                  <a:t>，查询变量取值</a:t>
                </a:r>
                <a:r>
                  <a:rPr lang="en-US" altLang="zh-CN" sz="2200" dirty="0"/>
                  <a:t>q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:=</a:t>
                </a:r>
                <a:r>
                  <a:rPr lang="en-US" altLang="zh-CN" sz="2200" dirty="0"/>
                  <a:t>0</a:t>
                </a:r>
              </a:p>
              <a:p>
                <a:r>
                  <a:rPr lang="zh-CN" altLang="en-US" sz="2200" dirty="0" smtClean="0">
                    <a:solidFill>
                      <a:srgbClr val="FF0000"/>
                    </a:solidFill>
                  </a:rPr>
                  <a:t>随机生成一个与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E==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e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一致的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en-US" altLang="zh-CN" sz="2200" dirty="0" smtClean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/>
                  <a:t>中</a:t>
                </a:r>
                <a:r>
                  <a:rPr lang="en-US" altLang="zh-CN" sz="2200" dirty="0"/>
                  <a:t>Q==q)</a:t>
                </a:r>
              </a:p>
              <a:p>
                <a:r>
                  <a:rPr lang="en-US" altLang="zh-CN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200" dirty="0"/>
                  <a:t>++</a:t>
                </a:r>
              </a:p>
              <a:p>
                <a:r>
                  <a:rPr lang="en-US" altLang="zh-CN" sz="2200" dirty="0"/>
                  <a:t>for(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=2 to m)</a:t>
                </a:r>
              </a:p>
              <a:p>
                <a:r>
                  <a:rPr lang="en-US" altLang="zh-CN" sz="2200" dirty="0"/>
                  <a:t>	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for(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所有需要抽样的变量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不包括证据变量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))</a:t>
                </a:r>
              </a:p>
              <a:p>
                <a:r>
                  <a:rPr lang="en-US" altLang="zh-CN" sz="2200" dirty="0">
                    <a:solidFill>
                      <a:srgbClr val="FF0000"/>
                    </a:solidFill>
                  </a:rPr>
                  <a:t>		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取当前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变量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马尔科夫毯为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MB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，对马尔科夫毯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取值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</a:rPr>
                  <a:t>中的取值</a:t>
                </a:r>
              </a:p>
              <a:p>
                <a:r>
                  <a:rPr lang="zh-CN" altLang="en-US" sz="2200" dirty="0">
                    <a:solidFill>
                      <a:srgbClr val="FF0000"/>
                    </a:solidFill>
                  </a:rPr>
                  <a:t>		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=…)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中抽样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并代替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m:rPr>
                        <m:sty m:val="p"/>
                      </m:rP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取值</a:t>
                </a:r>
                <a:endParaRPr lang="en-US" altLang="zh-CN" sz="22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200" dirty="0"/>
                  <a:t>	</a:t>
                </a:r>
                <a:r>
                  <a:rPr lang="en-US" altLang="zh-CN" sz="2200" dirty="0" smtClean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/>
                  <a:t>中</a:t>
                </a:r>
                <a:r>
                  <a:rPr lang="en-US" altLang="zh-CN" sz="2200" dirty="0"/>
                  <a:t>Q==q)</a:t>
                </a:r>
              </a:p>
              <a:p>
                <a:r>
                  <a:rPr lang="en-US" altLang="zh-CN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200" dirty="0"/>
                  <a:t>++</a:t>
                </a:r>
              </a:p>
              <a:p>
                <a:r>
                  <a:rPr lang="zh-CN" altLang="en-US" sz="2200" dirty="0"/>
                  <a:t>输出</a:t>
                </a:r>
                <a:r>
                  <a:rPr lang="zh-CN" altLang="en-US" sz="22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200" dirty="0"/>
              </a:p>
              <a:p>
                <a:pPr lvl="1"/>
                <a:endParaRPr lang="en-US" altLang="zh-CN" sz="16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360" y="1690688"/>
                <a:ext cx="9408160" cy="4801552"/>
              </a:xfrm>
              <a:blipFill>
                <a:blip r:embed="rId2"/>
                <a:stretch>
                  <a:fillRect l="-583" t="-1777" r="-389" b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7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随机推理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4" y="1579418"/>
            <a:ext cx="10037619" cy="50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9520"/>
            <a:ext cx="10515600" cy="3830319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/>
              <a:t>谢 谢 观 看</a:t>
            </a:r>
            <a:r>
              <a:rPr lang="zh-CN" altLang="en-US" sz="6000" b="1" dirty="0" smtClean="0"/>
              <a:t>！</a:t>
            </a:r>
            <a:r>
              <a:rPr lang="en-US" altLang="zh-CN" sz="6000" b="1" dirty="0" smtClean="0"/>
              <a:t/>
            </a:r>
            <a:br>
              <a:rPr lang="en-US" altLang="zh-CN" sz="6000" b="1" dirty="0" smtClean="0"/>
            </a:br>
            <a:r>
              <a:rPr lang="zh-CN" altLang="en-US" sz="6000" b="1" dirty="0" smtClean="0"/>
              <a:t>感谢批评与指正！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147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贝叶斯网络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298"/>
            <a:ext cx="5885184" cy="4659397"/>
          </a:xfrm>
        </p:spPr>
      </p:pic>
      <p:sp>
        <p:nvSpPr>
          <p:cNvPr id="3" name="文本框 2"/>
          <p:cNvSpPr txBox="1"/>
          <p:nvPr/>
        </p:nvSpPr>
        <p:spPr>
          <a:xfrm>
            <a:off x="6605338" y="2478504"/>
            <a:ext cx="4748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>
                <a:solidFill>
                  <a:srgbClr val="FF0000"/>
                </a:solidFill>
              </a:rPr>
              <a:t>一个</a:t>
            </a:r>
            <a:r>
              <a:rPr lang="en-US" altLang="zh-CN" sz="2800" dirty="0" smtClean="0">
                <a:solidFill>
                  <a:srgbClr val="FF0000"/>
                </a:solidFill>
              </a:rPr>
              <a:t>DAG</a:t>
            </a:r>
            <a:r>
              <a:rPr lang="zh-CN" altLang="en-US" sz="2800" dirty="0" smtClean="0">
                <a:solidFill>
                  <a:srgbClr val="FF0000"/>
                </a:solidFill>
              </a:rPr>
              <a:t>（有向无环图）</a:t>
            </a:r>
            <a:r>
              <a:rPr lang="zh-CN" altLang="en-US" sz="2800" dirty="0" smtClean="0"/>
              <a:t>表达属性间的依赖关系，且满足马尔可夫性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每个属性结点都要有一个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条件概率表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基于双音节词的</a:t>
            </a:r>
            <a:r>
              <a:rPr lang="zh-CN" altLang="en-US" b="1" dirty="0" smtClean="0"/>
              <a:t>贝叶斯网络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3" y="1517073"/>
            <a:ext cx="5289822" cy="485255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79695" y="1690688"/>
                <a:ext cx="5077325" cy="4860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利用字的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个属性结点推断未知词汇的词义标记（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TWB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），（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TWM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），（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TWS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主要利用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枚举推理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利用的条件概率公式如下：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TWB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|1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stWB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,2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ndWB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,1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stPosB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,2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ndPosB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𝑇𝑊𝐵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𝑠𝑡𝑊𝐵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𝑛𝑑𝑊𝐵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𝑠𝑡𝑃𝑜𝑠𝐵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𝑛𝑑𝑃𝑜𝑠𝐵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𝑠𝑡𝑊𝐵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𝑛𝑑𝑊𝐵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𝑠𝑡𝑃𝑜𝑠𝐵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𝑛𝑑𝑃𝑜𝑠𝐵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TWM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TWB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stWM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ndWM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𝑇𝑊𝑀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𝑇𝑊𝐵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𝑠𝑡𝑊𝑀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𝑛𝑑𝑊𝑀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𝑇𝑊𝐵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𝑠𝑡𝑊𝑀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𝑛𝑑𝑊𝑀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TWS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TWM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stWS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ndWS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stPosS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ndPosS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𝑇𝑊𝑆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𝑇𝑊𝑀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𝑠𝑡𝑊𝑆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𝑛𝑑𝑊𝑆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𝑠𝑡𝑃𝑜𝑠𝑆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𝑛𝑑𝑃𝑜𝑠𝑆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𝑇𝑊𝑀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𝑠𝑡𝑊𝑆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𝑛𝑑𝑊𝑆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𝑠𝑡𝑃𝑜𝑠𝑆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𝑛𝑑𝑃𝑜𝑠𝑆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95" y="1690688"/>
                <a:ext cx="5077325" cy="4860498"/>
              </a:xfrm>
              <a:prstGeom prst="rect">
                <a:avLst/>
              </a:prstGeom>
              <a:blipFill>
                <a:blip r:embed="rId3"/>
                <a:stretch>
                  <a:fillRect l="-1080" t="-627" r="-1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高效数据结构设计（</a:t>
            </a:r>
            <a:r>
              <a:rPr lang="zh-CN" altLang="en-US" b="1" dirty="0"/>
              <a:t>基于条件概率表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6" y="2965690"/>
            <a:ext cx="4911824" cy="3869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66448" y="3636993"/>
                <a:ext cx="5379184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zh-CN" altLang="en-US" sz="3200" b="1" dirty="0" smtClean="0">
                    <a:solidFill>
                      <a:srgbClr val="FF0000"/>
                    </a:solidFill>
                    <a:latin typeface="+mj-lt"/>
                    <a:ea typeface="宋体" panose="02010600030101010101" pitchFamily="2" charset="-122"/>
                  </a:rPr>
                  <a:t>优化到条件概率树：</a:t>
                </a:r>
                <a:endParaRPr lang="en-US" altLang="zh-CN" sz="3200" b="1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	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𝑛𝑙𝑜𝑔𝑁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48" y="3636993"/>
                <a:ext cx="5379184" cy="1969770"/>
              </a:xfrm>
              <a:prstGeom prst="rect">
                <a:avLst/>
              </a:prstGeom>
              <a:blipFill>
                <a:blip r:embed="rId4"/>
                <a:stretch>
                  <a:fillRect l="-2948" b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64" y="1355220"/>
            <a:ext cx="5379184" cy="11387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7264" y="2619217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map&lt;vector&lt;string&gt;,{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,</a:t>
            </a:r>
            <a:r>
              <a:rPr lang="en-US" altLang="zh-CN" dirty="0"/>
              <a:t> map&lt;string,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&gt;}&gt;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10960" y="1355220"/>
            <a:ext cx="4378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约束数据量：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dirty="0"/>
              <a:t>	  </a:t>
            </a:r>
            <a:r>
              <a:rPr lang="zh-CN" altLang="en-US" dirty="0"/>
              <a:t>属性个数为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属性的取值数为</a:t>
            </a:r>
            <a:r>
              <a:rPr lang="en-US" altLang="zh-CN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10960" y="2619217"/>
                <a:ext cx="4165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ea typeface="宋体" panose="02010600030101010101" pitchFamily="2" charset="-122"/>
                  </a:rPr>
                  <a:t>二级</a:t>
                </a:r>
                <a:r>
                  <a:rPr lang="en-US" altLang="zh-CN" sz="2000" b="1" dirty="0">
                    <a:ea typeface="宋体" panose="02010600030101010101" pitchFamily="2" charset="-122"/>
                  </a:rPr>
                  <a:t>map</a:t>
                </a:r>
                <a:r>
                  <a:rPr lang="zh-CN" altLang="en-US" sz="2000" b="1" dirty="0">
                    <a:ea typeface="宋体" panose="02010600030101010101" pitchFamily="2" charset="-122"/>
                  </a:rPr>
                  <a:t>的查找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速度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1" i="1" dirty="0"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𝑛𝑙𝑜𝑔𝑁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960" y="2619217"/>
                <a:ext cx="4165600" cy="707886"/>
              </a:xfrm>
              <a:prstGeom prst="rect">
                <a:avLst/>
              </a:prstGeom>
              <a:blipFill>
                <a:blip r:embed="rId6"/>
                <a:stretch>
                  <a:fillRect l="-1611" t="-7759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高效数据结构设计（基于条件概率表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2" y="1690688"/>
            <a:ext cx="4275150" cy="42500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7387"/>
                  </p:ext>
                </p:extLst>
              </p:nvPr>
            </p:nvGraphicFramePr>
            <p:xfrm>
              <a:off x="5008878" y="1583666"/>
              <a:ext cx="6512564" cy="44640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141">
                      <a:extLst>
                        <a:ext uri="{9D8B030D-6E8A-4147-A177-3AD203B41FA5}">
                          <a16:colId xmlns:a16="http://schemas.microsoft.com/office/drawing/2014/main" val="625416196"/>
                        </a:ext>
                      </a:extLst>
                    </a:gridCol>
                    <a:gridCol w="1602741">
                      <a:extLst>
                        <a:ext uri="{9D8B030D-6E8A-4147-A177-3AD203B41FA5}">
                          <a16:colId xmlns:a16="http://schemas.microsoft.com/office/drawing/2014/main" val="2361751002"/>
                        </a:ext>
                      </a:extLst>
                    </a:gridCol>
                    <a:gridCol w="1653541">
                      <a:extLst>
                        <a:ext uri="{9D8B030D-6E8A-4147-A177-3AD203B41FA5}">
                          <a16:colId xmlns:a16="http://schemas.microsoft.com/office/drawing/2014/main" val="3873038487"/>
                        </a:ext>
                      </a:extLst>
                    </a:gridCol>
                    <a:gridCol w="1628141">
                      <a:extLst>
                        <a:ext uri="{9D8B030D-6E8A-4147-A177-3AD203B41FA5}">
                          <a16:colId xmlns:a16="http://schemas.microsoft.com/office/drawing/2014/main" val="435459617"/>
                        </a:ext>
                      </a:extLst>
                    </a:gridCol>
                  </a:tblGrid>
                  <a:tr h="928413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二级</a:t>
                          </a:r>
                          <a:r>
                            <a:rPr lang="en-US" altLang="zh-CN" dirty="0" smtClean="0"/>
                            <a:t>map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条件概率树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哈希表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683002"/>
                      </a:ext>
                    </a:extLst>
                  </a:tr>
                  <a:tr h="1162237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时间复杂度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/>
                            <a:t>    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查找时间</a:t>
                          </a:r>
                          <a:r>
                            <a:rPr lang="en-US" altLang="zh-CN" sz="1400" dirty="0" smtClean="0"/>
                            <a:t>:</a:t>
                          </a:r>
                          <a:r>
                            <a:rPr lang="en-US" altLang="zh-CN" sz="14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1.9s</a:t>
                          </a:r>
                          <a:endParaRPr lang="en-US" altLang="zh-CN" sz="2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建表时间</a:t>
                          </a:r>
                          <a:r>
                            <a:rPr lang="en-US" altLang="zh-CN" sz="2000" dirty="0" smtClean="0"/>
                            <a:t>: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787s</a:t>
                          </a:r>
                          <a:endParaRPr lang="zh-CN" altLang="en-US" sz="2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dirty="0" smtClean="0"/>
                        </a:p>
                        <a:p>
                          <a:endParaRPr lang="en-US" altLang="zh-CN" sz="2000" dirty="0" smtClean="0"/>
                        </a:p>
                        <a:p>
                          <a:r>
                            <a:rPr lang="zh-CN" altLang="en-US" sz="1400" dirty="0" smtClean="0"/>
                            <a:t>查找时间：</a:t>
                          </a:r>
                          <a:r>
                            <a:rPr lang="en-US" altLang="zh-CN" sz="2000" dirty="0" smtClean="0"/>
                            <a:t>0.67s</a:t>
                          </a:r>
                          <a:endParaRPr lang="en-US" altLang="zh-CN" sz="2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建表时间</a:t>
                          </a:r>
                          <a:r>
                            <a:rPr lang="en-US" altLang="zh-CN" sz="1400" dirty="0" smtClean="0"/>
                            <a:t>:   </a:t>
                          </a:r>
                          <a:r>
                            <a:rPr lang="en-US" altLang="zh-CN" sz="2000" dirty="0" smtClean="0"/>
                            <a:t>108s</a:t>
                          </a:r>
                          <a:endParaRPr lang="zh-CN" altLang="en-US" sz="2000" dirty="0" smtClean="0"/>
                        </a:p>
                        <a:p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altLang="zh-CN" sz="20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zh-CN" altLang="en-US" sz="1400" dirty="0" smtClean="0">
                              <a:solidFill>
                                <a:srgbClr val="FF0000"/>
                              </a:solidFill>
                            </a:rPr>
                            <a:t>查找时间</a:t>
                          </a:r>
                          <a:r>
                            <a:rPr lang="en-US" altLang="zh-CN" sz="1400" dirty="0" smtClean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0.47s</a:t>
                          </a:r>
                          <a:endParaRPr lang="en-US" altLang="zh-CN" sz="20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zh-CN" altLang="en-US" sz="1400" dirty="0" smtClean="0">
                              <a:solidFill>
                                <a:srgbClr val="FF0000"/>
                              </a:solidFill>
                            </a:rPr>
                            <a:t>建表时间</a:t>
                          </a:r>
                          <a:r>
                            <a:rPr lang="en-US" altLang="zh-CN" sz="1400" dirty="0" smtClean="0">
                              <a:solidFill>
                                <a:srgbClr val="FF0000"/>
                              </a:solidFill>
                            </a:rPr>
                            <a:t>: </a:t>
                          </a:r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59s</a:t>
                          </a:r>
                          <a:endParaRPr lang="zh-CN" altLang="en-US" sz="20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282513"/>
                      </a:ext>
                    </a:extLst>
                  </a:tr>
                  <a:tr h="136741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空间复杂度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zh-CN" sz="2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zh-CN" sz="2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zh-CN" altLang="en-US" sz="1200" dirty="0" smtClean="0">
                              <a:solidFill>
                                <a:schemeClr val="tx1"/>
                              </a:solidFill>
                            </a:rPr>
                            <a:t>内存占用</a:t>
                          </a: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359MB</a:t>
                          </a:r>
                          <a:endParaRPr lang="en-US" altLang="zh-CN" sz="20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b="0" dirty="0" smtClean="0"/>
                        </a:p>
                        <a:p>
                          <a:r>
                            <a:rPr lang="en-US" altLang="zh-CN" sz="2000" dirty="0" smtClean="0"/>
                            <a:t>    </a:t>
                          </a:r>
                        </a:p>
                        <a:p>
                          <a:r>
                            <a:rPr lang="zh-CN" altLang="en-US" sz="1200" dirty="0" smtClean="0">
                              <a:solidFill>
                                <a:schemeClr val="tx1"/>
                              </a:solidFill>
                            </a:rPr>
                            <a:t>内存占用</a:t>
                          </a: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en-US" altLang="zh-CN" sz="1200" dirty="0" smtClean="0"/>
                            <a:t> </a:t>
                          </a:r>
                          <a:r>
                            <a:rPr lang="en-US" altLang="zh-CN" sz="2000" dirty="0" smtClean="0"/>
                            <a:t>&gt;=2G</a:t>
                          </a:r>
                        </a:p>
                        <a:p>
                          <a:r>
                            <a:rPr lang="en-US" altLang="zh-CN" sz="2000" dirty="0" smtClean="0"/>
                            <a:t>      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2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 &gt;=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2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zh-CN" sz="2000" dirty="0" smtClean="0"/>
                        </a:p>
                        <a:p>
                          <a:endParaRPr lang="en-US" altLang="zh-CN" sz="2000" dirty="0" smtClean="0"/>
                        </a:p>
                        <a:p>
                          <a:r>
                            <a:rPr lang="zh-CN" altLang="en-US" sz="1200" dirty="0" smtClean="0">
                              <a:solidFill>
                                <a:schemeClr val="tx1"/>
                              </a:solidFill>
                            </a:rPr>
                            <a:t>内存占用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378MB</a:t>
                          </a:r>
                          <a:endParaRPr lang="en-US" altLang="zh-CN" sz="2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        </a:t>
                          </a:r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329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7387"/>
                  </p:ext>
                </p:extLst>
              </p:nvPr>
            </p:nvGraphicFramePr>
            <p:xfrm>
              <a:off x="5008878" y="1583666"/>
              <a:ext cx="6512564" cy="44640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141">
                      <a:extLst>
                        <a:ext uri="{9D8B030D-6E8A-4147-A177-3AD203B41FA5}">
                          <a16:colId xmlns:a16="http://schemas.microsoft.com/office/drawing/2014/main" val="625416196"/>
                        </a:ext>
                      </a:extLst>
                    </a:gridCol>
                    <a:gridCol w="1602741">
                      <a:extLst>
                        <a:ext uri="{9D8B030D-6E8A-4147-A177-3AD203B41FA5}">
                          <a16:colId xmlns:a16="http://schemas.microsoft.com/office/drawing/2014/main" val="2361751002"/>
                        </a:ext>
                      </a:extLst>
                    </a:gridCol>
                    <a:gridCol w="1653541">
                      <a:extLst>
                        <a:ext uri="{9D8B030D-6E8A-4147-A177-3AD203B41FA5}">
                          <a16:colId xmlns:a16="http://schemas.microsoft.com/office/drawing/2014/main" val="3873038487"/>
                        </a:ext>
                      </a:extLst>
                    </a:gridCol>
                    <a:gridCol w="1628141">
                      <a:extLst>
                        <a:ext uri="{9D8B030D-6E8A-4147-A177-3AD203B41FA5}">
                          <a16:colId xmlns:a16="http://schemas.microsoft.com/office/drawing/2014/main" val="435459617"/>
                        </a:ext>
                      </a:extLst>
                    </a:gridCol>
                  </a:tblGrid>
                  <a:tr h="928413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二级</a:t>
                          </a:r>
                          <a:r>
                            <a:rPr lang="en-US" altLang="zh-CN" dirty="0" smtClean="0"/>
                            <a:t>map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条件概率树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哈希表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683002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时间复杂度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281" t="-58113" r="-20646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588" t="-58113" r="-9963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124" t="-58113" r="-149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282513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空间复杂度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281" t="-132595" r="-206464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588" t="-132595" r="-99632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124" t="-132595" r="-1498" b="-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3297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11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相关实验结果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（基于</a:t>
            </a:r>
            <a:r>
              <a:rPr lang="en-US" altLang="zh-CN" b="1" dirty="0" smtClean="0"/>
              <a:t>800</a:t>
            </a:r>
            <a:r>
              <a:rPr lang="zh-CN" altLang="en-US" b="1" dirty="0" smtClean="0"/>
              <a:t>个样本推断）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588770"/>
            <a:ext cx="11007090" cy="4594860"/>
          </a:xfrm>
        </p:spPr>
      </p:pic>
    </p:spTree>
    <p:extLst>
      <p:ext uri="{BB962C8B-B14F-4D97-AF65-F5344CB8AC3E}">
        <p14:creationId xmlns:p14="http://schemas.microsoft.com/office/powerpoint/2010/main" val="14891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基于数据自学习贝叶斯网络</a:t>
            </a:r>
            <a:endParaRPr lang="en-US" altLang="zh-CN" dirty="0" smtClean="0"/>
          </a:p>
          <a:p>
            <a:r>
              <a:rPr lang="zh-CN" altLang="en-US" dirty="0" smtClean="0"/>
              <a:t>基于贝叶斯网络进行推理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自学习贝叶斯网络</a:t>
            </a:r>
            <a:r>
              <a:rPr lang="en-US" altLang="zh-CN" b="1" dirty="0" smtClean="0"/>
              <a:t>.MSWT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MSWT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即为最大权生成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树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在当前问题中，由无向完全图出发构建最后的生成树，无向图的边权基于信息论中的互信息。</a:t>
                </a:r>
                <a:endParaRPr lang="en-US" altLang="zh-CN" dirty="0" smtClean="0"/>
              </a:p>
              <a:p>
                <a:r>
                  <a:rPr lang="zh-CN" altLang="zh-CN" dirty="0" smtClean="0">
                    <a:solidFill>
                      <a:srgbClr val="FF0000"/>
                    </a:solidFill>
                  </a:rPr>
                  <a:t>互信息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：一定程度上可以将互信息理解成两个随机变量相互关联的</a:t>
                </a:r>
                <a:r>
                  <a:rPr lang="zh-CN" altLang="zh-CN" dirty="0" smtClean="0">
                    <a:solidFill>
                      <a:srgbClr val="FF0000"/>
                    </a:solidFill>
                  </a:rPr>
                  <a:t>程度。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zh-CN" dirty="0"/>
                  <a:t>定义：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743200" lvl="6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692</Words>
  <Application>Microsoft Office PowerPoint</Application>
  <PresentationFormat>宽屏</PresentationFormat>
  <Paragraphs>173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Cambria Math</vt:lpstr>
      <vt:lpstr>Office 主题​​</vt:lpstr>
      <vt:lpstr>基于贝叶斯推理的汉语双音节词语义推测</vt:lpstr>
      <vt:lpstr>双音节词问题</vt:lpstr>
      <vt:lpstr>贝叶斯网络</vt:lpstr>
      <vt:lpstr>基于双音节词的贝叶斯网络</vt:lpstr>
      <vt:lpstr>高效数据结构设计（基于条件概率表）</vt:lpstr>
      <vt:lpstr>高效数据结构设计（基于条件概率表）</vt:lpstr>
      <vt:lpstr>相关实验结果.（基于800个样本推断）</vt:lpstr>
      <vt:lpstr>扩展</vt:lpstr>
      <vt:lpstr>自学习贝叶斯网络.MSWT</vt:lpstr>
      <vt:lpstr>MSWT.算法描述</vt:lpstr>
      <vt:lpstr>MSWT.实验结果（构建的MSWT）</vt:lpstr>
      <vt:lpstr>MSWT.实验结果（基于800个样本推断）</vt:lpstr>
      <vt:lpstr>自学习贝叶斯网络.k2</vt:lpstr>
      <vt:lpstr>g(i,π_i )=∏1_(j=1)^(q_i)▒(r_i-1)!/(N_ij+r_i-1)! ∏1_(k=1)^(r_i)▒〖 N_ijk !〗 </vt:lpstr>
      <vt:lpstr>k2.算法描述</vt:lpstr>
      <vt:lpstr>k2.实验结果</vt:lpstr>
      <vt:lpstr>自学习贝叶斯网络.k2+模拟退火</vt:lpstr>
      <vt:lpstr>模拟退火.算法描述</vt:lpstr>
      <vt:lpstr>k2+模拟退火.实验结果</vt:lpstr>
      <vt:lpstr>推理：精确推理（基于MSWT）</vt:lpstr>
      <vt:lpstr>推理：随机推理.吉布斯采样法（基于MSWT）</vt:lpstr>
      <vt:lpstr>随机推理.实验结果</vt:lpstr>
      <vt:lpstr>谢 谢 观 看！ 感谢批评与指正！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2197483102@qq.com</cp:lastModifiedBy>
  <cp:revision>152</cp:revision>
  <dcterms:created xsi:type="dcterms:W3CDTF">2019-05-07T03:40:03Z</dcterms:created>
  <dcterms:modified xsi:type="dcterms:W3CDTF">2019-05-18T15:13:29Z</dcterms:modified>
</cp:coreProperties>
</file>