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8" r:id="rId6"/>
    <p:sldId id="267" r:id="rId7"/>
    <p:sldId id="270" r:id="rId8"/>
    <p:sldId id="269" r:id="rId9"/>
    <p:sldId id="271" r:id="rId10"/>
    <p:sldId id="278" r:id="rId11"/>
    <p:sldId id="279" r:id="rId12"/>
    <p:sldId id="277" r:id="rId13"/>
    <p:sldId id="276" r:id="rId14"/>
    <p:sldId id="275" r:id="rId15"/>
    <p:sldId id="274" r:id="rId16"/>
    <p:sldId id="273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kit-yb.org/en/latest/api/cluster/elbow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5FE3208-9FD8-4883-AB1F-FF214491B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72E5EC71-6645-4F98-85CD-71B3EA38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1" b="24173"/>
          <a:stretch>
            <a:fillRect/>
          </a:stretch>
        </p:blipFill>
        <p:spPr>
          <a:xfrm>
            <a:off x="0" y="0"/>
            <a:ext cx="9579429" cy="5264678"/>
          </a:xfrm>
          <a:custGeom>
            <a:avLst/>
            <a:gdLst>
              <a:gd name="connsiteX0" fmla="*/ 1067284 w 9459686"/>
              <a:gd name="connsiteY0" fmla="*/ 4740916 h 5198870"/>
              <a:gd name="connsiteX1" fmla="*/ 936171 w 9459686"/>
              <a:gd name="connsiteY1" fmla="*/ 4800600 h 5198870"/>
              <a:gd name="connsiteX2" fmla="*/ 925286 w 9459686"/>
              <a:gd name="connsiteY2" fmla="*/ 4855029 h 5198870"/>
              <a:gd name="connsiteX3" fmla="*/ 914400 w 9459686"/>
              <a:gd name="connsiteY3" fmla="*/ 4898571 h 5198870"/>
              <a:gd name="connsiteX4" fmla="*/ 925286 w 9459686"/>
              <a:gd name="connsiteY4" fmla="*/ 4985657 h 5198870"/>
              <a:gd name="connsiteX5" fmla="*/ 914400 w 9459686"/>
              <a:gd name="connsiteY5" fmla="*/ 5029200 h 5198870"/>
              <a:gd name="connsiteX6" fmla="*/ 881743 w 9459686"/>
              <a:gd name="connsiteY6" fmla="*/ 5018314 h 5198870"/>
              <a:gd name="connsiteX7" fmla="*/ 827314 w 9459686"/>
              <a:gd name="connsiteY7" fmla="*/ 4985657 h 5198870"/>
              <a:gd name="connsiteX8" fmla="*/ 794657 w 9459686"/>
              <a:gd name="connsiteY8" fmla="*/ 4963886 h 5198870"/>
              <a:gd name="connsiteX9" fmla="*/ 718457 w 9459686"/>
              <a:gd name="connsiteY9" fmla="*/ 4942114 h 5198870"/>
              <a:gd name="connsiteX10" fmla="*/ 664029 w 9459686"/>
              <a:gd name="connsiteY10" fmla="*/ 4898571 h 5198870"/>
              <a:gd name="connsiteX11" fmla="*/ 653143 w 9459686"/>
              <a:gd name="connsiteY11" fmla="*/ 4865914 h 5198870"/>
              <a:gd name="connsiteX12" fmla="*/ 609600 w 9459686"/>
              <a:gd name="connsiteY12" fmla="*/ 4822371 h 5198870"/>
              <a:gd name="connsiteX13" fmla="*/ 576943 w 9459686"/>
              <a:gd name="connsiteY13" fmla="*/ 4789714 h 5198870"/>
              <a:gd name="connsiteX14" fmla="*/ 337457 w 9459686"/>
              <a:gd name="connsiteY14" fmla="*/ 4800600 h 5198870"/>
              <a:gd name="connsiteX15" fmla="*/ 304800 w 9459686"/>
              <a:gd name="connsiteY15" fmla="*/ 4811486 h 5198870"/>
              <a:gd name="connsiteX16" fmla="*/ 272143 w 9459686"/>
              <a:gd name="connsiteY16" fmla="*/ 4833257 h 5198870"/>
              <a:gd name="connsiteX17" fmla="*/ 261257 w 9459686"/>
              <a:gd name="connsiteY17" fmla="*/ 5040086 h 5198870"/>
              <a:gd name="connsiteX18" fmla="*/ 337457 w 9459686"/>
              <a:gd name="connsiteY18" fmla="*/ 5105400 h 5198870"/>
              <a:gd name="connsiteX19" fmla="*/ 402771 w 9459686"/>
              <a:gd name="connsiteY19" fmla="*/ 5127171 h 5198870"/>
              <a:gd name="connsiteX20" fmla="*/ 1088571 w 9459686"/>
              <a:gd name="connsiteY20" fmla="*/ 5116286 h 5198870"/>
              <a:gd name="connsiteX21" fmla="*/ 1153886 w 9459686"/>
              <a:gd name="connsiteY21" fmla="*/ 5094514 h 5198870"/>
              <a:gd name="connsiteX22" fmla="*/ 1219200 w 9459686"/>
              <a:gd name="connsiteY22" fmla="*/ 5072743 h 5198870"/>
              <a:gd name="connsiteX23" fmla="*/ 1251857 w 9459686"/>
              <a:gd name="connsiteY23" fmla="*/ 5061857 h 5198870"/>
              <a:gd name="connsiteX24" fmla="*/ 1404257 w 9459686"/>
              <a:gd name="connsiteY24" fmla="*/ 5040086 h 5198870"/>
              <a:gd name="connsiteX25" fmla="*/ 1432274 w 9459686"/>
              <a:gd name="connsiteY25" fmla="*/ 5021520 h 5198870"/>
              <a:gd name="connsiteX26" fmla="*/ 1440075 w 9459686"/>
              <a:gd name="connsiteY26" fmla="*/ 5016455 h 5198870"/>
              <a:gd name="connsiteX27" fmla="*/ 1440081 w 9459686"/>
              <a:gd name="connsiteY27" fmla="*/ 5016452 h 5198870"/>
              <a:gd name="connsiteX28" fmla="*/ 1444260 w 9459686"/>
              <a:gd name="connsiteY28" fmla="*/ 5013737 h 5198870"/>
              <a:gd name="connsiteX29" fmla="*/ 1440075 w 9459686"/>
              <a:gd name="connsiteY29" fmla="*/ 5016455 h 5198870"/>
              <a:gd name="connsiteX30" fmla="*/ 1431597 w 9459686"/>
              <a:gd name="connsiteY30" fmla="*/ 5020098 h 5198870"/>
              <a:gd name="connsiteX31" fmla="*/ 1458686 w 9459686"/>
              <a:gd name="connsiteY31" fmla="*/ 4996543 h 5198870"/>
              <a:gd name="connsiteX32" fmla="*/ 1502229 w 9459686"/>
              <a:gd name="connsiteY32" fmla="*/ 4953000 h 5198870"/>
              <a:gd name="connsiteX33" fmla="*/ 1447800 w 9459686"/>
              <a:gd name="connsiteY33" fmla="*/ 4931229 h 5198870"/>
              <a:gd name="connsiteX34" fmla="*/ 1382486 w 9459686"/>
              <a:gd name="connsiteY34" fmla="*/ 4855029 h 5198870"/>
              <a:gd name="connsiteX35" fmla="*/ 1338943 w 9459686"/>
              <a:gd name="connsiteY35" fmla="*/ 4789714 h 5198870"/>
              <a:gd name="connsiteX36" fmla="*/ 1219200 w 9459686"/>
              <a:gd name="connsiteY36" fmla="*/ 4757057 h 5198870"/>
              <a:gd name="connsiteX37" fmla="*/ 1067284 w 9459686"/>
              <a:gd name="connsiteY37" fmla="*/ 4740916 h 5198870"/>
              <a:gd name="connsiteX38" fmla="*/ 1948543 w 9459686"/>
              <a:gd name="connsiteY38" fmla="*/ 4669971 h 5198870"/>
              <a:gd name="connsiteX39" fmla="*/ 1763486 w 9459686"/>
              <a:gd name="connsiteY39" fmla="*/ 4680857 h 5198870"/>
              <a:gd name="connsiteX40" fmla="*/ 1698171 w 9459686"/>
              <a:gd name="connsiteY40" fmla="*/ 4702629 h 5198870"/>
              <a:gd name="connsiteX41" fmla="*/ 1654629 w 9459686"/>
              <a:gd name="connsiteY41" fmla="*/ 4713514 h 5198870"/>
              <a:gd name="connsiteX42" fmla="*/ 1589314 w 9459686"/>
              <a:gd name="connsiteY42" fmla="*/ 4735286 h 5198870"/>
              <a:gd name="connsiteX43" fmla="*/ 1469571 w 9459686"/>
              <a:gd name="connsiteY43" fmla="*/ 4767943 h 5198870"/>
              <a:gd name="connsiteX44" fmla="*/ 1447800 w 9459686"/>
              <a:gd name="connsiteY44" fmla="*/ 4833257 h 5198870"/>
              <a:gd name="connsiteX45" fmla="*/ 1458686 w 9459686"/>
              <a:gd name="connsiteY45" fmla="*/ 4898571 h 5198870"/>
              <a:gd name="connsiteX46" fmla="*/ 1502229 w 9459686"/>
              <a:gd name="connsiteY46" fmla="*/ 4942114 h 5198870"/>
              <a:gd name="connsiteX47" fmla="*/ 1524000 w 9459686"/>
              <a:gd name="connsiteY47" fmla="*/ 4963886 h 5198870"/>
              <a:gd name="connsiteX48" fmla="*/ 1926771 w 9459686"/>
              <a:gd name="connsiteY48" fmla="*/ 5018314 h 5198870"/>
              <a:gd name="connsiteX49" fmla="*/ 2013857 w 9459686"/>
              <a:gd name="connsiteY49" fmla="*/ 5040086 h 5198870"/>
              <a:gd name="connsiteX50" fmla="*/ 2035629 w 9459686"/>
              <a:gd name="connsiteY50" fmla="*/ 5061857 h 5198870"/>
              <a:gd name="connsiteX51" fmla="*/ 2024743 w 9459686"/>
              <a:gd name="connsiteY51" fmla="*/ 4887686 h 5198870"/>
              <a:gd name="connsiteX52" fmla="*/ 2002971 w 9459686"/>
              <a:gd name="connsiteY52" fmla="*/ 4822371 h 5198870"/>
              <a:gd name="connsiteX53" fmla="*/ 1992086 w 9459686"/>
              <a:gd name="connsiteY53" fmla="*/ 4789714 h 5198870"/>
              <a:gd name="connsiteX54" fmla="*/ 1981200 w 9459686"/>
              <a:gd name="connsiteY54" fmla="*/ 4735286 h 5198870"/>
              <a:gd name="connsiteX55" fmla="*/ 1959429 w 9459686"/>
              <a:gd name="connsiteY55" fmla="*/ 4702629 h 5198870"/>
              <a:gd name="connsiteX56" fmla="*/ 1948543 w 9459686"/>
              <a:gd name="connsiteY56" fmla="*/ 4669971 h 5198870"/>
              <a:gd name="connsiteX57" fmla="*/ 0 w 9459686"/>
              <a:gd name="connsiteY57" fmla="*/ 0 h 5198870"/>
              <a:gd name="connsiteX58" fmla="*/ 9459686 w 9459686"/>
              <a:gd name="connsiteY58" fmla="*/ 0 h 5198870"/>
              <a:gd name="connsiteX59" fmla="*/ 9459686 w 9459686"/>
              <a:gd name="connsiteY59" fmla="*/ 5198870 h 5198870"/>
              <a:gd name="connsiteX60" fmla="*/ 4221370 w 9459686"/>
              <a:gd name="connsiteY60" fmla="*/ 5198870 h 5198870"/>
              <a:gd name="connsiteX61" fmla="*/ 4223659 w 9459686"/>
              <a:gd name="connsiteY61" fmla="*/ 5176158 h 5198870"/>
              <a:gd name="connsiteX62" fmla="*/ 3369129 w 9459686"/>
              <a:gd name="connsiteY62" fmla="*/ 4321629 h 5198870"/>
              <a:gd name="connsiteX63" fmla="*/ 2514600 w 9459686"/>
              <a:gd name="connsiteY63" fmla="*/ 5176158 h 5198870"/>
              <a:gd name="connsiteX64" fmla="*/ 2516890 w 9459686"/>
              <a:gd name="connsiteY64" fmla="*/ 5198870 h 5198870"/>
              <a:gd name="connsiteX65" fmla="*/ 0 w 9459686"/>
              <a:gd name="connsiteY65" fmla="*/ 5198870 h 51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459686" h="5198870">
                <a:moveTo>
                  <a:pt x="1067284" y="4740916"/>
                </a:moveTo>
                <a:cubicBezTo>
                  <a:pt x="1009733" y="4738469"/>
                  <a:pt x="955649" y="4748660"/>
                  <a:pt x="936171" y="4800600"/>
                </a:cubicBezTo>
                <a:cubicBezTo>
                  <a:pt x="929674" y="4817924"/>
                  <a:pt x="929300" y="4836967"/>
                  <a:pt x="925286" y="4855029"/>
                </a:cubicBezTo>
                <a:cubicBezTo>
                  <a:pt x="922041" y="4869633"/>
                  <a:pt x="918029" y="4884057"/>
                  <a:pt x="914400" y="4898571"/>
                </a:cubicBezTo>
                <a:cubicBezTo>
                  <a:pt x="918029" y="4927600"/>
                  <a:pt x="925286" y="4956402"/>
                  <a:pt x="925286" y="4985657"/>
                </a:cubicBezTo>
                <a:cubicBezTo>
                  <a:pt x="925286" y="5000618"/>
                  <a:pt x="926369" y="5020223"/>
                  <a:pt x="914400" y="5029200"/>
                </a:cubicBezTo>
                <a:cubicBezTo>
                  <a:pt x="905220" y="5036085"/>
                  <a:pt x="892629" y="5021943"/>
                  <a:pt x="881743" y="5018314"/>
                </a:cubicBezTo>
                <a:cubicBezTo>
                  <a:pt x="839217" y="4975790"/>
                  <a:pt x="883839" y="5013920"/>
                  <a:pt x="827314" y="4985657"/>
                </a:cubicBezTo>
                <a:cubicBezTo>
                  <a:pt x="815612" y="4979806"/>
                  <a:pt x="806359" y="4969737"/>
                  <a:pt x="794657" y="4963886"/>
                </a:cubicBezTo>
                <a:cubicBezTo>
                  <a:pt x="779039" y="4956077"/>
                  <a:pt x="732410" y="4945602"/>
                  <a:pt x="718457" y="4942114"/>
                </a:cubicBezTo>
                <a:cubicBezTo>
                  <a:pt x="703622" y="4932224"/>
                  <a:pt x="674371" y="4915808"/>
                  <a:pt x="664029" y="4898571"/>
                </a:cubicBezTo>
                <a:cubicBezTo>
                  <a:pt x="658125" y="4888732"/>
                  <a:pt x="659812" y="4875251"/>
                  <a:pt x="653143" y="4865914"/>
                </a:cubicBezTo>
                <a:cubicBezTo>
                  <a:pt x="641212" y="4849211"/>
                  <a:pt x="624114" y="4836885"/>
                  <a:pt x="609600" y="4822371"/>
                </a:cubicBezTo>
                <a:lnTo>
                  <a:pt x="576943" y="4789714"/>
                </a:lnTo>
                <a:cubicBezTo>
                  <a:pt x="497114" y="4793343"/>
                  <a:pt x="417114" y="4794227"/>
                  <a:pt x="337457" y="4800600"/>
                </a:cubicBezTo>
                <a:cubicBezTo>
                  <a:pt x="326019" y="4801515"/>
                  <a:pt x="315063" y="4806354"/>
                  <a:pt x="304800" y="4811486"/>
                </a:cubicBezTo>
                <a:cubicBezTo>
                  <a:pt x="293098" y="4817337"/>
                  <a:pt x="283029" y="4826000"/>
                  <a:pt x="272143" y="4833257"/>
                </a:cubicBezTo>
                <a:cubicBezTo>
                  <a:pt x="244611" y="4915851"/>
                  <a:pt x="229642" y="4932595"/>
                  <a:pt x="261257" y="5040086"/>
                </a:cubicBezTo>
                <a:cubicBezTo>
                  <a:pt x="265314" y="5053879"/>
                  <a:pt x="318785" y="5097101"/>
                  <a:pt x="337457" y="5105400"/>
                </a:cubicBezTo>
                <a:cubicBezTo>
                  <a:pt x="358428" y="5114720"/>
                  <a:pt x="402771" y="5127171"/>
                  <a:pt x="402771" y="5127171"/>
                </a:cubicBezTo>
                <a:cubicBezTo>
                  <a:pt x="631371" y="5123543"/>
                  <a:pt x="860158" y="5126217"/>
                  <a:pt x="1088571" y="5116286"/>
                </a:cubicBezTo>
                <a:cubicBezTo>
                  <a:pt x="1111499" y="5115289"/>
                  <a:pt x="1132114" y="5101771"/>
                  <a:pt x="1153886" y="5094514"/>
                </a:cubicBezTo>
                <a:lnTo>
                  <a:pt x="1219200" y="5072743"/>
                </a:lnTo>
                <a:cubicBezTo>
                  <a:pt x="1230086" y="5069114"/>
                  <a:pt x="1240605" y="5064107"/>
                  <a:pt x="1251857" y="5061857"/>
                </a:cubicBezTo>
                <a:cubicBezTo>
                  <a:pt x="1338506" y="5044527"/>
                  <a:pt x="1287897" y="5053014"/>
                  <a:pt x="1404257" y="5040086"/>
                </a:cubicBezTo>
                <a:cubicBezTo>
                  <a:pt x="1416822" y="5031710"/>
                  <a:pt x="1425884" y="5025716"/>
                  <a:pt x="1432274" y="5021520"/>
                </a:cubicBezTo>
                <a:lnTo>
                  <a:pt x="1440075" y="5016455"/>
                </a:lnTo>
                <a:lnTo>
                  <a:pt x="1440081" y="5016452"/>
                </a:lnTo>
                <a:cubicBezTo>
                  <a:pt x="1444407" y="5013829"/>
                  <a:pt x="1448015" y="5011361"/>
                  <a:pt x="1444260" y="5013737"/>
                </a:cubicBezTo>
                <a:lnTo>
                  <a:pt x="1440075" y="5016455"/>
                </a:lnTo>
                <a:lnTo>
                  <a:pt x="1431597" y="5020098"/>
                </a:lnTo>
                <a:cubicBezTo>
                  <a:pt x="1432483" y="5018343"/>
                  <a:pt x="1439297" y="5012055"/>
                  <a:pt x="1458686" y="4996543"/>
                </a:cubicBezTo>
                <a:cubicBezTo>
                  <a:pt x="1502472" y="4961514"/>
                  <a:pt x="1482777" y="4991903"/>
                  <a:pt x="1502229" y="4953000"/>
                </a:cubicBezTo>
                <a:lnTo>
                  <a:pt x="1447800" y="4931229"/>
                </a:lnTo>
                <a:cubicBezTo>
                  <a:pt x="1426029" y="4905829"/>
                  <a:pt x="1402883" y="4881545"/>
                  <a:pt x="1382486" y="4855029"/>
                </a:cubicBezTo>
                <a:cubicBezTo>
                  <a:pt x="1366532" y="4834289"/>
                  <a:pt x="1363766" y="4797988"/>
                  <a:pt x="1338943" y="4789714"/>
                </a:cubicBezTo>
                <a:cubicBezTo>
                  <a:pt x="1256076" y="4762092"/>
                  <a:pt x="1296132" y="4772444"/>
                  <a:pt x="1219200" y="4757057"/>
                </a:cubicBezTo>
                <a:cubicBezTo>
                  <a:pt x="1185854" y="4758447"/>
                  <a:pt x="1124836" y="4743362"/>
                  <a:pt x="1067284" y="4740916"/>
                </a:cubicBezTo>
                <a:close/>
                <a:moveTo>
                  <a:pt x="1948543" y="4669971"/>
                </a:moveTo>
                <a:cubicBezTo>
                  <a:pt x="1886857" y="4673600"/>
                  <a:pt x="1824759" y="4672865"/>
                  <a:pt x="1763486" y="4680857"/>
                </a:cubicBezTo>
                <a:cubicBezTo>
                  <a:pt x="1740729" y="4683825"/>
                  <a:pt x="1720435" y="4697063"/>
                  <a:pt x="1698171" y="4702629"/>
                </a:cubicBezTo>
                <a:cubicBezTo>
                  <a:pt x="1683657" y="4706257"/>
                  <a:pt x="1668959" y="4709215"/>
                  <a:pt x="1654629" y="4713514"/>
                </a:cubicBezTo>
                <a:cubicBezTo>
                  <a:pt x="1632647" y="4720108"/>
                  <a:pt x="1611578" y="4729720"/>
                  <a:pt x="1589314" y="4735286"/>
                </a:cubicBezTo>
                <a:cubicBezTo>
                  <a:pt x="1491097" y="4759840"/>
                  <a:pt x="1530615" y="4747595"/>
                  <a:pt x="1469571" y="4767943"/>
                </a:cubicBezTo>
                <a:cubicBezTo>
                  <a:pt x="1462314" y="4789714"/>
                  <a:pt x="1444027" y="4810620"/>
                  <a:pt x="1447800" y="4833257"/>
                </a:cubicBezTo>
                <a:cubicBezTo>
                  <a:pt x="1451429" y="4855028"/>
                  <a:pt x="1448815" y="4878830"/>
                  <a:pt x="1458686" y="4898571"/>
                </a:cubicBezTo>
                <a:cubicBezTo>
                  <a:pt x="1467866" y="4916930"/>
                  <a:pt x="1487715" y="4927600"/>
                  <a:pt x="1502229" y="4942114"/>
                </a:cubicBezTo>
                <a:cubicBezTo>
                  <a:pt x="1509486" y="4949371"/>
                  <a:pt x="1515461" y="4958193"/>
                  <a:pt x="1524000" y="4963886"/>
                </a:cubicBezTo>
                <a:cubicBezTo>
                  <a:pt x="1682956" y="5069858"/>
                  <a:pt x="1563162" y="5006585"/>
                  <a:pt x="1926771" y="5018314"/>
                </a:cubicBezTo>
                <a:cubicBezTo>
                  <a:pt x="1934624" y="5019885"/>
                  <a:pt x="1999510" y="5030522"/>
                  <a:pt x="2013857" y="5040086"/>
                </a:cubicBezTo>
                <a:cubicBezTo>
                  <a:pt x="2016876" y="5042099"/>
                  <a:pt x="2032000" y="5058229"/>
                  <a:pt x="2035629" y="5061857"/>
                </a:cubicBezTo>
                <a:cubicBezTo>
                  <a:pt x="2032000" y="5003800"/>
                  <a:pt x="2032603" y="4945323"/>
                  <a:pt x="2024743" y="4887686"/>
                </a:cubicBezTo>
                <a:cubicBezTo>
                  <a:pt x="2021642" y="4864947"/>
                  <a:pt x="2010228" y="4844143"/>
                  <a:pt x="2002971" y="4822371"/>
                </a:cubicBezTo>
                <a:cubicBezTo>
                  <a:pt x="1999342" y="4811485"/>
                  <a:pt x="1994336" y="4800966"/>
                  <a:pt x="1992086" y="4789714"/>
                </a:cubicBezTo>
                <a:cubicBezTo>
                  <a:pt x="1988457" y="4771571"/>
                  <a:pt x="1987697" y="4752610"/>
                  <a:pt x="1981200" y="4735286"/>
                </a:cubicBezTo>
                <a:cubicBezTo>
                  <a:pt x="1976606" y="4723036"/>
                  <a:pt x="1965280" y="4714331"/>
                  <a:pt x="1959429" y="4702629"/>
                </a:cubicBezTo>
                <a:cubicBezTo>
                  <a:pt x="1954297" y="4692366"/>
                  <a:pt x="1952172" y="4680857"/>
                  <a:pt x="1948543" y="4669971"/>
                </a:cubicBezTo>
                <a:close/>
                <a:moveTo>
                  <a:pt x="0" y="0"/>
                </a:moveTo>
                <a:lnTo>
                  <a:pt x="9459686" y="0"/>
                </a:lnTo>
                <a:lnTo>
                  <a:pt x="9459686" y="5198870"/>
                </a:lnTo>
                <a:lnTo>
                  <a:pt x="4221370" y="5198870"/>
                </a:lnTo>
                <a:lnTo>
                  <a:pt x="4223659" y="5176158"/>
                </a:lnTo>
                <a:cubicBezTo>
                  <a:pt x="4223659" y="4704215"/>
                  <a:pt x="3841072" y="4321629"/>
                  <a:pt x="3369129" y="4321629"/>
                </a:cubicBezTo>
                <a:cubicBezTo>
                  <a:pt x="2897186" y="4321629"/>
                  <a:pt x="2514600" y="4704215"/>
                  <a:pt x="2514600" y="5176158"/>
                </a:cubicBezTo>
                <a:lnTo>
                  <a:pt x="2516890" y="5198870"/>
                </a:lnTo>
                <a:lnTo>
                  <a:pt x="0" y="519887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2701030-5EF9-C716-5E7E-BB11A839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12" y="587209"/>
            <a:ext cx="10645775" cy="2469932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3200" dirty="0"/>
            </a:br>
            <a:br>
              <a:rPr lang="tr-TR" sz="3200" dirty="0"/>
            </a:br>
            <a:br>
              <a:rPr lang="tr-TR" sz="3200" dirty="0"/>
            </a:br>
            <a:r>
              <a:rPr lang="tr-TR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SENG 352 TERM PROJECT PRESENTATION</a:t>
            </a:r>
            <a:br>
              <a:rPr lang="tr-TR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200" b="1" dirty="0"/>
            </a:b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 ANALYSIS ACCORDING TO ATTRIBUTES</a:t>
            </a:r>
            <a:b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(MARKETING CAMPAIGN)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E6E1A7C-A9E7-4BB0-AD38-5060AA3E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7138"/>
            <a:ext cx="12192000" cy="19808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46AF1E9-6B75-5E4E-72E8-56F58789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8555" y="5480596"/>
            <a:ext cx="2105891" cy="1006113"/>
          </a:xfrm>
        </p:spPr>
        <p:txBody>
          <a:bodyPr>
            <a:normAutofit/>
          </a:bodyPr>
          <a:lstStyle/>
          <a:p>
            <a:pPr algn="ctr"/>
            <a:r>
              <a:rPr lang="tr-T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YASMİN ÇINAR </a:t>
            </a:r>
          </a:p>
          <a:p>
            <a:pPr algn="ctr"/>
            <a:r>
              <a:rPr lang="tr-T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201928009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172774-5443-7597-363D-FEB2C0EC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85" y="4389304"/>
            <a:ext cx="3186617" cy="3188699"/>
          </a:xfrm>
          <a:prstGeom prst="rect">
            <a:avLst/>
          </a:prstGeom>
        </p:spPr>
      </p:pic>
      <p:pic>
        <p:nvPicPr>
          <p:cNvPr id="1026" name="Picture 2" descr="How Data, Analysis, and Reports Can Improve Customer Service - CommBox">
            <a:extLst>
              <a:ext uri="{FF2B5EF4-FFF2-40B4-BE49-F238E27FC236}">
                <a16:creationId xmlns:a16="http://schemas.microsoft.com/office/drawing/2014/main" id="{F446FCCE-7C7E-13B3-CCEB-0EDDDD2D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7138"/>
            <a:ext cx="3398982" cy="19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8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2225399" y="5858040"/>
            <a:ext cx="774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Marial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50000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8E776E-C122-B780-31DC-C9E8FB7F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1" y="265313"/>
            <a:ext cx="10741891" cy="44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384927" y="5742741"/>
            <a:ext cx="1142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Kidhome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Teenhome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Kids.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TotalAcceptedCampaigns,NumberofTotalPurchases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Dt_customer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timestamp format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EAA3145-CC40-C1B5-E8B0-01CF166A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7" y="805817"/>
            <a:ext cx="11921843" cy="35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2345922" y="5655205"/>
            <a:ext cx="750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how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marial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F869D1C-7C32-241D-A07B-7AAE9FC8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131194"/>
            <a:ext cx="4882496" cy="35019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58BBBA8-2DA0-4835-7B88-0FEE1145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9" y="1605052"/>
            <a:ext cx="5282996" cy="350196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ED71B90-D8A7-1F31-6340-237D27567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305" y="131194"/>
            <a:ext cx="3425276" cy="38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5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2804273" y="5858040"/>
            <a:ext cx="6583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14EE84-426A-C5B0-F5ED-6CEB35AD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7" y="784468"/>
            <a:ext cx="10416619" cy="3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1753534" y="5858040"/>
            <a:ext cx="8684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making data points generalized so that the distance between them will be lower.</a:t>
            </a:r>
            <a:endParaRPr lang="tr-TR" sz="1600" b="0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tr-TR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certainty in the results of the model</a:t>
            </a:r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89DA13E-A442-44D9-76BA-51759875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16533"/>
            <a:ext cx="118681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1032925" y="5598662"/>
            <a:ext cx="1012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becomes more difficult to work with as the number of features increases. Many of these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linked together, making them redundant. </a:t>
            </a:r>
            <a:endParaRPr lang="tr-TR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why, before putting the selected features through a classifier,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perform dimensionality reduction on them.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15645B0-9C9E-2677-2C5D-7D86DAD6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37" y="40793"/>
            <a:ext cx="4800516" cy="51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0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761894" y="5611504"/>
            <a:ext cx="1066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Elbow method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very popular technique and the idea is to run k-means clustering for a range of clusters </a:t>
            </a:r>
            <a:r>
              <a:rPr lang="en-US" sz="1600" b="0" i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(let’s say from 1 to 10) and for each value, </a:t>
            </a:r>
            <a:endParaRPr lang="tr-TR" sz="1600" b="0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calculating the sum of squared distances from each point to its assigned center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9E78B1-3361-0A5A-1964-2860165FE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031"/>
          <a:stretch/>
        </p:blipFill>
        <p:spPr>
          <a:xfrm>
            <a:off x="3480829" y="510801"/>
            <a:ext cx="4860881" cy="37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1462420" y="5690592"/>
            <a:ext cx="9267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is used to evaluate the quality of clusters created using clustering algorithms </a:t>
            </a:r>
            <a:endParaRPr lang="tr-TR" sz="1600" b="0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K-Means in terms of how well samples are clustered with other samples that are similar to each other. </a:t>
            </a:r>
            <a:endParaRPr lang="tr-TR" sz="1600" b="0" i="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Silhouette score is calculated for each sample of different clusters.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C5E613D-25F2-0EF4-9176-FDFA4B97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75" y="0"/>
            <a:ext cx="3252443" cy="52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1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1262106" y="5748488"/>
            <a:ext cx="8254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in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1600" b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br>
              <a:rPr kumimoji="0" lang="tr-TR" altLang="tr-TR" sz="1600" b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tr-TR" altLang="tr-TR" sz="1600" b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813E73-FBA2-1F5C-CABA-CE94E2FE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7" y="983687"/>
            <a:ext cx="6430946" cy="3716793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F1966AA-8181-5DB0-B77D-01CE28D01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69" y="983686"/>
            <a:ext cx="5765658" cy="37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7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B254EB6-7B1B-A184-DB44-6D0408EA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1" y="1111628"/>
            <a:ext cx="6515100" cy="27622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F927D4A-1D57-9180-47D0-2468D24D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97" y="350550"/>
            <a:ext cx="4724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1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8E2874-C2DD-423B-8BAD-6F0EF6FB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537703" cy="6858000"/>
          </a:xfrm>
          <a:custGeom>
            <a:avLst/>
            <a:gdLst>
              <a:gd name="connsiteX0" fmla="*/ 0 w 7537703"/>
              <a:gd name="connsiteY0" fmla="*/ 0 h 6858000"/>
              <a:gd name="connsiteX1" fmla="*/ 7537703 w 7537703"/>
              <a:gd name="connsiteY1" fmla="*/ 0 h 6858000"/>
              <a:gd name="connsiteX2" fmla="*/ 7537703 w 7537703"/>
              <a:gd name="connsiteY2" fmla="*/ 6858000 h 6858000"/>
              <a:gd name="connsiteX3" fmla="*/ 20957 w 7537703"/>
              <a:gd name="connsiteY3" fmla="*/ 6858000 h 6858000"/>
              <a:gd name="connsiteX4" fmla="*/ 46002 w 7537703"/>
              <a:gd name="connsiteY4" fmla="*/ 6702325 h 6858000"/>
              <a:gd name="connsiteX5" fmla="*/ 69870 w 7537703"/>
              <a:gd name="connsiteY5" fmla="*/ 6547334 h 6858000"/>
              <a:gd name="connsiteX6" fmla="*/ 93234 w 7537703"/>
              <a:gd name="connsiteY6" fmla="*/ 6391658 h 6858000"/>
              <a:gd name="connsiteX7" fmla="*/ 113237 w 7537703"/>
              <a:gd name="connsiteY7" fmla="*/ 6235295 h 6858000"/>
              <a:gd name="connsiteX8" fmla="*/ 133409 w 7537703"/>
              <a:gd name="connsiteY8" fmla="*/ 6079619 h 6858000"/>
              <a:gd name="connsiteX9" fmla="*/ 152234 w 7537703"/>
              <a:gd name="connsiteY9" fmla="*/ 5923256 h 6858000"/>
              <a:gd name="connsiteX10" fmla="*/ 168370 w 7537703"/>
              <a:gd name="connsiteY10" fmla="*/ 5768951 h 6858000"/>
              <a:gd name="connsiteX11" fmla="*/ 183667 w 7537703"/>
              <a:gd name="connsiteY11" fmla="*/ 5612589 h 6858000"/>
              <a:gd name="connsiteX12" fmla="*/ 197619 w 7537703"/>
              <a:gd name="connsiteY12" fmla="*/ 5456912 h 6858000"/>
              <a:gd name="connsiteX13" fmla="*/ 209720 w 7537703"/>
              <a:gd name="connsiteY13" fmla="*/ 5303979 h 6858000"/>
              <a:gd name="connsiteX14" fmla="*/ 221823 w 7537703"/>
              <a:gd name="connsiteY14" fmla="*/ 5148988 h 6858000"/>
              <a:gd name="connsiteX15" fmla="*/ 231908 w 7537703"/>
              <a:gd name="connsiteY15" fmla="*/ 4996055 h 6858000"/>
              <a:gd name="connsiteX16" fmla="*/ 239808 w 7537703"/>
              <a:gd name="connsiteY16" fmla="*/ 4843121 h 6858000"/>
              <a:gd name="connsiteX17" fmla="*/ 248045 w 7537703"/>
              <a:gd name="connsiteY17" fmla="*/ 4690874 h 6858000"/>
              <a:gd name="connsiteX18" fmla="*/ 254936 w 7537703"/>
              <a:gd name="connsiteY18" fmla="*/ 4539998 h 6858000"/>
              <a:gd name="connsiteX19" fmla="*/ 259811 w 7537703"/>
              <a:gd name="connsiteY19" fmla="*/ 4390493 h 6858000"/>
              <a:gd name="connsiteX20" fmla="*/ 264014 w 7537703"/>
              <a:gd name="connsiteY20" fmla="*/ 4240989 h 6858000"/>
              <a:gd name="connsiteX21" fmla="*/ 268047 w 7537703"/>
              <a:gd name="connsiteY21" fmla="*/ 4092856 h 6858000"/>
              <a:gd name="connsiteX22" fmla="*/ 269897 w 7537703"/>
              <a:gd name="connsiteY22" fmla="*/ 3946781 h 6858000"/>
              <a:gd name="connsiteX23" fmla="*/ 271913 w 7537703"/>
              <a:gd name="connsiteY23" fmla="*/ 3800705 h 6858000"/>
              <a:gd name="connsiteX24" fmla="*/ 272922 w 7537703"/>
              <a:gd name="connsiteY24" fmla="*/ 3656687 h 6858000"/>
              <a:gd name="connsiteX25" fmla="*/ 271913 w 7537703"/>
              <a:gd name="connsiteY25" fmla="*/ 3514041 h 6858000"/>
              <a:gd name="connsiteX26" fmla="*/ 271913 w 7537703"/>
              <a:gd name="connsiteY26" fmla="*/ 3372766 h 6858000"/>
              <a:gd name="connsiteX27" fmla="*/ 269897 w 7537703"/>
              <a:gd name="connsiteY27" fmla="*/ 3232863 h 6858000"/>
              <a:gd name="connsiteX28" fmla="*/ 266871 w 7537703"/>
              <a:gd name="connsiteY28" fmla="*/ 3095703 h 6858000"/>
              <a:gd name="connsiteX29" fmla="*/ 264014 w 7537703"/>
              <a:gd name="connsiteY29" fmla="*/ 2959915 h 6858000"/>
              <a:gd name="connsiteX30" fmla="*/ 260820 w 7537703"/>
              <a:gd name="connsiteY30" fmla="*/ 2826869 h 6858000"/>
              <a:gd name="connsiteX31" fmla="*/ 255946 w 7537703"/>
              <a:gd name="connsiteY31" fmla="*/ 2694510 h 6858000"/>
              <a:gd name="connsiteX32" fmla="*/ 250734 w 7537703"/>
              <a:gd name="connsiteY32" fmla="*/ 2564209 h 6858000"/>
              <a:gd name="connsiteX33" fmla="*/ 246028 w 7537703"/>
              <a:gd name="connsiteY33" fmla="*/ 2436650 h 6858000"/>
              <a:gd name="connsiteX34" fmla="*/ 232749 w 7537703"/>
              <a:gd name="connsiteY34" fmla="*/ 2187704 h 6858000"/>
              <a:gd name="connsiteX35" fmla="*/ 218630 w 7537703"/>
              <a:gd name="connsiteY35" fmla="*/ 1949046 h 6858000"/>
              <a:gd name="connsiteX36" fmla="*/ 203837 w 7537703"/>
              <a:gd name="connsiteY36" fmla="*/ 1719989 h 6858000"/>
              <a:gd name="connsiteX37" fmla="*/ 187532 w 7537703"/>
              <a:gd name="connsiteY37" fmla="*/ 1503276 h 6858000"/>
              <a:gd name="connsiteX38" fmla="*/ 170555 w 7537703"/>
              <a:gd name="connsiteY38" fmla="*/ 1296164 h 6858000"/>
              <a:gd name="connsiteX39" fmla="*/ 152234 w 7537703"/>
              <a:gd name="connsiteY39" fmla="*/ 1104140 h 6858000"/>
              <a:gd name="connsiteX40" fmla="*/ 134248 w 7537703"/>
              <a:gd name="connsiteY40" fmla="*/ 923775 h 6858000"/>
              <a:gd name="connsiteX41" fmla="*/ 116263 w 7537703"/>
              <a:gd name="connsiteY41" fmla="*/ 757811 h 6858000"/>
              <a:gd name="connsiteX42" fmla="*/ 99286 w 7537703"/>
              <a:gd name="connsiteY42" fmla="*/ 605564 h 6858000"/>
              <a:gd name="connsiteX43" fmla="*/ 83149 w 7537703"/>
              <a:gd name="connsiteY43" fmla="*/ 470461 h 6858000"/>
              <a:gd name="connsiteX44" fmla="*/ 67853 w 7537703"/>
              <a:gd name="connsiteY44" fmla="*/ 348389 h 6858000"/>
              <a:gd name="connsiteX45" fmla="*/ 55078 w 7537703"/>
              <a:gd name="connsiteY45" fmla="*/ 245519 h 6858000"/>
              <a:gd name="connsiteX46" fmla="*/ 42976 w 7537703"/>
              <a:gd name="connsiteY46" fmla="*/ 159108 h 6858000"/>
              <a:gd name="connsiteX47" fmla="*/ 25662 w 7537703"/>
              <a:gd name="connsiteY47" fmla="*/ 40464 h 6858000"/>
              <a:gd name="connsiteX48" fmla="*/ 19779 w 7537703"/>
              <a:gd name="connsiteY48" fmla="*/ 2 h 6858000"/>
              <a:gd name="connsiteX49" fmla="*/ 26532 w 7537703"/>
              <a:gd name="connsiteY49" fmla="*/ 2 h 6858000"/>
              <a:gd name="connsiteX50" fmla="*/ 26532 w 7537703"/>
              <a:gd name="connsiteY50" fmla="*/ 1 h 6858000"/>
              <a:gd name="connsiteX51" fmla="*/ 0 w 7537703"/>
              <a:gd name="connsiteY5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37703" h="6858000">
                <a:moveTo>
                  <a:pt x="0" y="0"/>
                </a:moveTo>
                <a:lnTo>
                  <a:pt x="7537703" y="0"/>
                </a:lnTo>
                <a:lnTo>
                  <a:pt x="7537703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98C25D-341B-44E1-9FB9-0A40796D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1" y="978354"/>
            <a:ext cx="8858249" cy="47652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will observe customers features and relation between their expenses. (Features such as marital status , education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level,age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-&gt; Customer’s unique identifier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Year_Birth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Customer's birth year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-&gt; Education Qualification of customer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Marital_Status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Marital Status of customer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-&gt; Customer's yearly household income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Number of children in customer's household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Teenhome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Number of teenagers in customer's household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Dt_Customer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Date of customer's enrollment with the company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 -&gt; Number of days since customer's last purchase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MntWines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Amount spent on wine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0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2406808" y="5811873"/>
            <a:ext cx="753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 of the Correlation between Marital Status and Expenses with respect to Clusters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C28E76E-B9E5-B783-9C03-2AD9B9D3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52" y="106179"/>
            <a:ext cx="5972544" cy="50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F7C63F1-99CE-B885-5C58-392BA821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2" y="834760"/>
            <a:ext cx="56959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2B1FA47-6D9A-EBE4-1CB6-9CB1FDC8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56" y="695251"/>
            <a:ext cx="6562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8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291F785-3798-712E-D1FB-AF4A762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7" y="415185"/>
            <a:ext cx="5372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4EDEA35-FC21-144A-C2D9-99EE35DB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20608"/>
            <a:ext cx="5529263" cy="50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5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DE964F-D081-BDBB-D48B-079DBBC2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2981" y="666409"/>
            <a:ext cx="5066035" cy="4110038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3987281" y="5900297"/>
            <a:ext cx="4217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7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3095017" y="5900297"/>
            <a:ext cx="6001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data.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80957CA-E522-0BBD-6CBD-616F40CE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75" y="448168"/>
            <a:ext cx="5246848" cy="60267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9210BD6-2D22-925C-D6A6-8E2147B9D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36" y="1508286"/>
            <a:ext cx="11166327" cy="18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734789" y="5900297"/>
            <a:ext cx="107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prints information about a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including the index </a:t>
            </a:r>
            <a:r>
              <a:rPr lang="en-US" sz="16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columns, non-null values and memory usage.</a:t>
            </a:r>
            <a:endParaRPr lang="tr-TR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7820F27-72BA-1B57-20D8-1C0A6A60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79" y="303317"/>
            <a:ext cx="2689667" cy="4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1031149" y="5904231"/>
            <a:ext cx="10129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missing values for each column of the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E64C563-7FC2-B64D-F764-962D621F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71" y="172547"/>
            <a:ext cx="10021455" cy="45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5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4353572" y="5904231"/>
            <a:ext cx="348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443524E-4CD5-E9B3-C812-0C4C66E0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00" y="527037"/>
            <a:ext cx="10305594" cy="36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3032498" y="5858040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df’s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many rows and columns our data consists of.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4D9DA1-F56F-6598-36B0-93FDE5554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16"/>
          <a:stretch/>
        </p:blipFill>
        <p:spPr>
          <a:xfrm>
            <a:off x="992906" y="516970"/>
            <a:ext cx="10206182" cy="2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78E4C-0272-41FB-8B97-50C4AB231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D48B0-7040-4402-8504-C41FCB9A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8" b="7452"/>
          <a:stretch/>
        </p:blipFill>
        <p:spPr>
          <a:xfrm>
            <a:off x="3799113" y="0"/>
            <a:ext cx="8389711" cy="5442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90E8F5-FE36-4603-A85E-D47D5F40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9019"/>
            <a:ext cx="12192000" cy="156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DEB5BD-198F-4F39-BEAA-799D642D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32" r="78369"/>
          <a:stretch/>
        </p:blipFill>
        <p:spPr>
          <a:xfrm>
            <a:off x="3177" y="3933751"/>
            <a:ext cx="2261629" cy="159777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2E059-2A5D-EA08-DADA-35E7D4F77102}"/>
              </a:ext>
            </a:extLst>
          </p:cNvPr>
          <p:cNvSpPr txBox="1"/>
          <p:nvPr/>
        </p:nvSpPr>
        <p:spPr>
          <a:xfrm>
            <a:off x="2559615" y="5577764"/>
            <a:ext cx="7072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expressions, we fill in with the average of the income values.</a:t>
            </a:r>
            <a:endParaRPr lang="tr-TR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wrongly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beetween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tr-TR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1600" dirty="0" err="1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1043E93-AA9C-3966-0886-DC44909F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06" y="0"/>
            <a:ext cx="7221960" cy="52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8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757</TotalTime>
  <Words>609</Words>
  <Application>Microsoft Office PowerPoint</Application>
  <PresentationFormat>Geniş ekran</PresentationFormat>
  <Paragraphs>46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Gökyüzü</vt:lpstr>
      <vt:lpstr>   SENG 352 TERM PROJECT PRESENTATION  Customer BEHAVIOR ANALYSIS ACCORDING TO ATTRIBUTES (MARKETING CAMPAIGN)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SENG 352 TERM PROJECT PRESENTATION  Customer BEHAVIOR ANALYSIS ACCORDING TO ATTRIBUTES (MARKETING CAMPAIGN) </dc:title>
  <dc:creator>Yasmin Çınar</dc:creator>
  <cp:lastModifiedBy>Yasmin Çınar</cp:lastModifiedBy>
  <cp:revision>4</cp:revision>
  <dcterms:created xsi:type="dcterms:W3CDTF">2022-05-31T07:43:14Z</dcterms:created>
  <dcterms:modified xsi:type="dcterms:W3CDTF">2022-06-02T17:50:10Z</dcterms:modified>
</cp:coreProperties>
</file>