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6"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fr-FR" smtClean="0"/>
              <a:t>Modifiez le style du titre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5/22/2024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fr-FR" smtClean="0"/>
              <a:t>Modifiez le style du titre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5/22/2024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‹N°›</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fr-FR" smtClean="0"/>
              <a:t>Modifiez le style du titre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8" name="Date Placeholder 7"/>
          <p:cNvSpPr>
            <a:spLocks noGrp="1"/>
          </p:cNvSpPr>
          <p:nvPr>
            <p:ph type="dt" sz="half" idx="10"/>
          </p:nvPr>
        </p:nvSpPr>
        <p:spPr/>
        <p:txBody>
          <a:bodyPr/>
          <a:lstStyle/>
          <a:p>
            <a:fld id="{1CF131DD-A141-4471-BCF9-C6073EDD7E20}" type="datetimeFigureOut">
              <a:rPr lang="en-US" dirty="0"/>
              <a:t>5/22/2024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‹N°›</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5/22/2024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‹N°›</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5/22/2024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1600" dirty="0" smtClean="0"/>
              <a:t/>
            </a:r>
            <a:br>
              <a:rPr lang="fr-FR" sz="1600" dirty="0" smtClean="0"/>
            </a:br>
            <a:r>
              <a:rPr lang="fr-FR" sz="1600" dirty="0"/>
              <a:t/>
            </a:r>
            <a:br>
              <a:rPr lang="fr-FR" sz="1600" dirty="0"/>
            </a:br>
            <a:r>
              <a:rPr lang="fr-FR" sz="1600" dirty="0" smtClean="0"/>
              <a:t/>
            </a:r>
            <a:br>
              <a:rPr lang="fr-FR" sz="1600" dirty="0" smtClean="0"/>
            </a:br>
            <a:r>
              <a:rPr lang="fr-FR" sz="1600" dirty="0"/>
              <a:t/>
            </a:r>
            <a:br>
              <a:rPr lang="fr-FR" sz="1600" dirty="0"/>
            </a:br>
            <a:r>
              <a:rPr lang="fr-FR" sz="2000" dirty="0" smtClean="0">
                <a:latin typeface="Arial Narrow" panose="020B0606020202030204" pitchFamily="34" charset="0"/>
              </a:rPr>
              <a:t/>
            </a:r>
            <a:br>
              <a:rPr lang="fr-FR" sz="2000" dirty="0" smtClean="0">
                <a:latin typeface="Arial Narrow" panose="020B0606020202030204" pitchFamily="34" charset="0"/>
              </a:rPr>
            </a:br>
            <a:r>
              <a:rPr lang="fr-FR" sz="2000" dirty="0" smtClean="0">
                <a:latin typeface="Arial Narrow" panose="020B0606020202030204" pitchFamily="34" charset="0"/>
              </a:rPr>
              <a:t>Bienvenue </a:t>
            </a:r>
            <a:r>
              <a:rPr lang="fr-FR" sz="2000" dirty="0">
                <a:latin typeface="Arial Narrow" panose="020B0606020202030204" pitchFamily="34" charset="0"/>
              </a:rPr>
              <a:t>à notre présentation du Cabinet Médical .Nous sommes ravis de vous accueillir et de vous présenter notre établissement, nos services, et notre philosophie de soins.</a:t>
            </a:r>
            <a:br>
              <a:rPr lang="fr-FR" sz="2000" dirty="0">
                <a:latin typeface="Arial Narrow" panose="020B0606020202030204" pitchFamily="34" charset="0"/>
              </a:rPr>
            </a:br>
            <a:r>
              <a:rPr lang="fr-FR" sz="2000" dirty="0">
                <a:latin typeface="Arial Narrow" panose="020B0606020202030204" pitchFamily="34" charset="0"/>
              </a:rPr>
              <a:t/>
            </a:r>
            <a:br>
              <a:rPr lang="fr-FR" sz="2000" dirty="0">
                <a:latin typeface="Arial Narrow" panose="020B0606020202030204" pitchFamily="34" charset="0"/>
              </a:rPr>
            </a:br>
            <a:r>
              <a:rPr lang="fr-FR" sz="2000" dirty="0">
                <a:latin typeface="Arial Narrow" panose="020B0606020202030204" pitchFamily="34" charset="0"/>
              </a:rPr>
              <a:t>Notre objectif est de fournir des soins de santé de qualité, centrés sur le patient, tout en intégrant les dernières innovations médicales pour répondre aux besoins de notre communauté.</a:t>
            </a:r>
            <a:r>
              <a:rPr lang="en-US" sz="1600" dirty="0"/>
              <a:t/>
            </a:r>
            <a:br>
              <a:rPr lang="en-US" sz="1600" dirty="0"/>
            </a:br>
            <a:r>
              <a:rPr lang="fr-FR" sz="6000" dirty="0" smtClean="0"/>
              <a:t/>
            </a:r>
            <a:br>
              <a:rPr lang="fr-FR" sz="6000" dirty="0" smtClean="0"/>
            </a:br>
            <a:endParaRPr lang="fr-FR" sz="6000"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921792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62100" y="2372617"/>
            <a:ext cx="9068586" cy="3423272"/>
          </a:xfrm>
        </p:spPr>
        <p:txBody>
          <a:bodyPr/>
          <a:lstStyle/>
          <a:p>
            <a:pPr fontAlgn="base"/>
            <a:r>
              <a:rPr lang="fr-FR" sz="1800" dirty="0" smtClean="0"/>
              <a:t/>
            </a:r>
            <a:br>
              <a:rPr lang="fr-FR" sz="1800" dirty="0" smtClean="0"/>
            </a:br>
            <a:r>
              <a:rPr lang="fr-FR" sz="1800" dirty="0" smtClean="0"/>
              <a:t/>
            </a:r>
            <a:br>
              <a:rPr lang="fr-FR" sz="1800" dirty="0" smtClean="0"/>
            </a:br>
            <a:r>
              <a:rPr lang="fr-FR" sz="1800" dirty="0"/>
              <a:t/>
            </a:r>
            <a:br>
              <a:rPr lang="fr-FR" sz="1800" dirty="0"/>
            </a:br>
            <a:r>
              <a:rPr lang="fr-FR" sz="1800" dirty="0" smtClean="0"/>
              <a:t/>
            </a:r>
            <a:br>
              <a:rPr lang="fr-FR" sz="1800" dirty="0" smtClean="0"/>
            </a:br>
            <a:r>
              <a:rPr lang="fr-FR" sz="1800" dirty="0"/>
              <a:t/>
            </a:r>
            <a:br>
              <a:rPr lang="fr-FR" sz="1800" dirty="0"/>
            </a:br>
            <a:r>
              <a:rPr lang="fr-FR" sz="1800" dirty="0" smtClean="0"/>
              <a:t/>
            </a:r>
            <a:br>
              <a:rPr lang="fr-FR" sz="1800" dirty="0" smtClean="0"/>
            </a:br>
            <a:r>
              <a:rPr lang="fr-FR" sz="1800" dirty="0" smtClean="0"/>
              <a:t>Résumé </a:t>
            </a:r>
            <a:r>
              <a:rPr lang="fr-FR" sz="1800" dirty="0"/>
              <a:t>des gains de notre application</a:t>
            </a:r>
            <a:r>
              <a:rPr lang="fr-FR" sz="1800" dirty="0" smtClean="0"/>
              <a:t>:</a:t>
            </a:r>
            <a:br>
              <a:rPr lang="fr-FR" sz="1800" dirty="0" smtClean="0"/>
            </a:br>
            <a:r>
              <a:rPr lang="fr-FR" sz="1800" dirty="0"/>
              <a:t/>
            </a:r>
            <a:br>
              <a:rPr lang="fr-FR" sz="1800" dirty="0"/>
            </a:br>
            <a:r>
              <a:rPr lang="fr-FR" sz="1800" dirty="0"/>
              <a:t>. </a:t>
            </a:r>
            <a:r>
              <a:rPr lang="fr-FR" sz="1800" dirty="0"/>
              <a:t>Efficacité Améliorée : Simplifiez la gestion des rendez-vous et des dossiers médicaux. Réduction des Erreurs : Minimisez les erreurs de facturation et de planification. . Gain de Temps : Libérez du temps pour vous concentrer sur les soins aux patients. . Sécurité et Conformité : Assurez la confidentialité et le respect des réglementations. Appel à l'Action</a:t>
            </a:r>
            <a:br>
              <a:rPr lang="fr-FR" sz="1800" dirty="0"/>
            </a:br>
            <a:r>
              <a:rPr lang="fr-FR" sz="1800" dirty="0"/>
              <a:t>Pour découvrir comment notre logiciel peut transformer votre cabinet, contactez-nous dès aujourd'hui pour : . Une Démonstration Gratuite . Un Essai Gratuit de 30 Jours . Plus d'Informations et Questions Merci Merci encore pour votre temps et votre intérêt pour notre logiciel. </a:t>
            </a:r>
            <a:r>
              <a:rPr lang="fr-FR" sz="1800" dirty="0"/>
              <a:t>Nous espérons avoir l'opportunité de collaborer avec vous pour améliorer la gestion de votre cabinet médical</a:t>
            </a:r>
            <a:r>
              <a:rPr lang="fr-FR" sz="1800" dirty="0"/>
              <a:t/>
            </a:r>
            <a:br>
              <a:rPr lang="fr-FR" sz="1800" dirty="0"/>
            </a:br>
            <a:r>
              <a:rPr lang="fr-FR" sz="1600" dirty="0" smtClean="0"/>
              <a:t/>
            </a:r>
            <a:br>
              <a:rPr lang="fr-FR" sz="1600" dirty="0" smtClean="0"/>
            </a:br>
            <a:r>
              <a:rPr lang="fr-FR" sz="1600" dirty="0"/>
              <a:t/>
            </a:r>
            <a:br>
              <a:rPr lang="fr-FR" sz="1600" dirty="0"/>
            </a:br>
            <a:r>
              <a:rPr lang="fr-FR" sz="2000" dirty="0" smtClean="0">
                <a:latin typeface="Arial Narrow" panose="020B0606020202030204" pitchFamily="34" charset="0"/>
              </a:rPr>
              <a:t/>
            </a:r>
            <a:br>
              <a:rPr lang="fr-FR" sz="2000" dirty="0" smtClean="0">
                <a:latin typeface="Arial Narrow" panose="020B0606020202030204" pitchFamily="34" charset="0"/>
              </a:rPr>
            </a:br>
            <a:r>
              <a:rPr lang="fr-FR" sz="6000" dirty="0" smtClean="0"/>
              <a:t/>
            </a:r>
            <a:br>
              <a:rPr lang="fr-FR" sz="6000" dirty="0" smtClean="0"/>
            </a:br>
            <a:endParaRPr lang="fr-FR" sz="6000"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346840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Réaliseée</a:t>
            </a:r>
            <a:r>
              <a:rPr lang="fr-FR" dirty="0" smtClean="0"/>
              <a:t> par : </a:t>
            </a:r>
            <a:endParaRPr lang="fr-FR" dirty="0"/>
          </a:p>
        </p:txBody>
      </p:sp>
      <p:pic>
        <p:nvPicPr>
          <p:cNvPr id="7" name="Espace réservé pour une image  6"/>
          <p:cNvPicPr>
            <a:picLocks noGrp="1" noChangeAspect="1"/>
          </p:cNvPicPr>
          <p:nvPr>
            <p:ph type="pic" idx="1"/>
          </p:nvPr>
        </p:nvPicPr>
        <p:blipFill>
          <a:blip r:embed="rId2">
            <a:extLst>
              <a:ext uri="{28A0092B-C50C-407E-A947-70E740481C1C}">
                <a14:useLocalDpi xmlns:a14="http://schemas.microsoft.com/office/drawing/2010/main" val="0"/>
              </a:ext>
            </a:extLst>
          </a:blip>
          <a:srcRect l="23020" r="23020"/>
          <a:stretch>
            <a:fillRect/>
          </a:stretch>
        </p:blipFill>
        <p:spPr>
          <a:xfrm>
            <a:off x="172328" y="125202"/>
            <a:ext cx="8531352" cy="6382512"/>
          </a:xfrm>
        </p:spPr>
      </p:pic>
      <p:sp>
        <p:nvSpPr>
          <p:cNvPr id="6" name="Espace réservé du texte 5"/>
          <p:cNvSpPr>
            <a:spLocks noGrp="1"/>
          </p:cNvSpPr>
          <p:nvPr>
            <p:ph type="body" sz="half" idx="2"/>
          </p:nvPr>
        </p:nvSpPr>
        <p:spPr/>
        <p:txBody>
          <a:bodyPr>
            <a:normAutofit/>
          </a:bodyPr>
          <a:lstStyle/>
          <a:p>
            <a:r>
              <a:rPr lang="fr-FR" sz="1800" dirty="0" smtClean="0">
                <a:latin typeface="Yu Gothic UI Semilight" panose="020B0400000000000000" pitchFamily="34" charset="-128"/>
                <a:ea typeface="Yu Gothic UI Semilight" panose="020B0400000000000000" pitchFamily="34" charset="-128"/>
              </a:rPr>
              <a:t>• </a:t>
            </a:r>
            <a:r>
              <a:rPr lang="fr-FR" sz="1800" dirty="0" err="1" smtClean="0">
                <a:latin typeface="Yu Gothic UI Semilight" panose="020B0400000000000000" pitchFamily="34" charset="-128"/>
                <a:ea typeface="Yu Gothic UI Semilight" panose="020B0400000000000000" pitchFamily="34" charset="-128"/>
              </a:rPr>
              <a:t>Seddad</a:t>
            </a:r>
            <a:r>
              <a:rPr lang="fr-FR" sz="1800" dirty="0" smtClean="0">
                <a:latin typeface="Yu Gothic UI Semilight" panose="020B0400000000000000" pitchFamily="34" charset="-128"/>
                <a:ea typeface="Yu Gothic UI Semilight" panose="020B0400000000000000" pitchFamily="34" charset="-128"/>
              </a:rPr>
              <a:t> islam</a:t>
            </a:r>
          </a:p>
          <a:p>
            <a:r>
              <a:rPr lang="fr-FR" sz="1800" dirty="0" smtClean="0">
                <a:latin typeface="Yu Gothic UI Semilight" panose="020B0400000000000000" pitchFamily="34" charset="-128"/>
                <a:ea typeface="Yu Gothic UI Semilight" panose="020B0400000000000000" pitchFamily="34" charset="-128"/>
              </a:rPr>
              <a:t>•Ben Hamada Hocine</a:t>
            </a:r>
          </a:p>
          <a:p>
            <a:r>
              <a:rPr lang="fr-FR" sz="1800" dirty="0" smtClean="0">
                <a:latin typeface="Yu Gothic UI Semilight" panose="020B0400000000000000" pitchFamily="34" charset="-128"/>
                <a:ea typeface="Yu Gothic UI Semilight" panose="020B0400000000000000" pitchFamily="34" charset="-128"/>
              </a:rPr>
              <a:t>•</a:t>
            </a:r>
            <a:r>
              <a:rPr lang="fr-FR" sz="1800" dirty="0" err="1" smtClean="0">
                <a:latin typeface="Yu Gothic UI Semilight" panose="020B0400000000000000" pitchFamily="34" charset="-128"/>
                <a:ea typeface="Yu Gothic UI Semilight" panose="020B0400000000000000" pitchFamily="34" charset="-128"/>
              </a:rPr>
              <a:t>Acheli</a:t>
            </a:r>
            <a:r>
              <a:rPr lang="fr-FR" sz="1800" dirty="0" smtClean="0">
                <a:latin typeface="Yu Gothic UI Semilight" panose="020B0400000000000000" pitchFamily="34" charset="-128"/>
                <a:ea typeface="Yu Gothic UI Semilight" panose="020B0400000000000000" pitchFamily="34" charset="-128"/>
              </a:rPr>
              <a:t> </a:t>
            </a:r>
            <a:r>
              <a:rPr lang="fr-FR" sz="1800" dirty="0" err="1" smtClean="0">
                <a:latin typeface="Yu Gothic UI Semilight" panose="020B0400000000000000" pitchFamily="34" charset="-128"/>
                <a:ea typeface="Yu Gothic UI Semilight" panose="020B0400000000000000" pitchFamily="34" charset="-128"/>
              </a:rPr>
              <a:t>Badreddine</a:t>
            </a:r>
            <a:endParaRPr lang="fr-FR" sz="1800" dirty="0"/>
          </a:p>
          <a:p>
            <a:r>
              <a:rPr lang="fr-FR" sz="1800" dirty="0" smtClean="0">
                <a:latin typeface="Yu Gothic UI Semilight" panose="020B0400000000000000" pitchFamily="34" charset="-128"/>
                <a:ea typeface="Yu Gothic UI Semilight" panose="020B0400000000000000" pitchFamily="34" charset="-128"/>
              </a:rPr>
              <a:t>•</a:t>
            </a:r>
            <a:r>
              <a:rPr lang="fr-FR" sz="1800" dirty="0" err="1" smtClean="0">
                <a:latin typeface="Yu Gothic UI Semilight" panose="020B0400000000000000" pitchFamily="34" charset="-128"/>
                <a:ea typeface="Yu Gothic UI Semilight" panose="020B0400000000000000" pitchFamily="34" charset="-128"/>
              </a:rPr>
              <a:t>Tayebbey</a:t>
            </a:r>
            <a:r>
              <a:rPr lang="fr-FR" sz="1800" dirty="0" smtClean="0">
                <a:latin typeface="Yu Gothic UI Semilight" panose="020B0400000000000000" pitchFamily="34" charset="-128"/>
                <a:ea typeface="Yu Gothic UI Semilight" panose="020B0400000000000000" pitchFamily="34" charset="-128"/>
              </a:rPr>
              <a:t> </a:t>
            </a:r>
            <a:r>
              <a:rPr lang="fr-FR" sz="1800" dirty="0" err="1" smtClean="0">
                <a:latin typeface="Yu Gothic UI Semilight" panose="020B0400000000000000" pitchFamily="34" charset="-128"/>
                <a:ea typeface="Yu Gothic UI Semilight" panose="020B0400000000000000" pitchFamily="34" charset="-128"/>
              </a:rPr>
              <a:t>Abdelhadi</a:t>
            </a:r>
            <a:endParaRPr lang="fr-FR" sz="1800" dirty="0"/>
          </a:p>
          <a:p>
            <a:endParaRPr lang="fr-FR" sz="1800" dirty="0"/>
          </a:p>
        </p:txBody>
      </p:sp>
    </p:spTree>
    <p:extLst>
      <p:ext uri="{BB962C8B-B14F-4D97-AF65-F5344CB8AC3E}">
        <p14:creationId xmlns:p14="http://schemas.microsoft.com/office/powerpoint/2010/main" val="3726910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3999" y="627743"/>
            <a:ext cx="5014514" cy="369332"/>
          </a:xfrm>
          <a:prstGeom prst="rect">
            <a:avLst/>
          </a:prstGeom>
        </p:spPr>
        <p:txBody>
          <a:bodyPr wrap="none">
            <a:spAutoFit/>
          </a:bodyPr>
          <a:lstStyle/>
          <a:p>
            <a:r>
              <a:rPr lang="fr-FR" dirty="0">
                <a:solidFill>
                  <a:srgbClr val="FF0000"/>
                </a:solidFill>
              </a:rPr>
              <a:t>Problèmes courants qu'un cabinet médical</a:t>
            </a:r>
            <a:endParaRPr lang="fr-FR" dirty="0"/>
          </a:p>
        </p:txBody>
      </p:sp>
      <p:sp>
        <p:nvSpPr>
          <p:cNvPr id="3" name="Rectangle 2"/>
          <p:cNvSpPr/>
          <p:nvPr/>
        </p:nvSpPr>
        <p:spPr>
          <a:xfrm>
            <a:off x="208671" y="812409"/>
            <a:ext cx="11465169" cy="5847755"/>
          </a:xfrm>
          <a:prstGeom prst="rect">
            <a:avLst/>
          </a:prstGeom>
        </p:spPr>
        <p:txBody>
          <a:bodyPr wrap="square">
            <a:spAutoFit/>
          </a:bodyPr>
          <a:lstStyle/>
          <a:p>
            <a:pPr marL="514350" indent="-514350">
              <a:buFont typeface="+mj-lt"/>
              <a:buAutoNum type="arabicPeriod"/>
            </a:pPr>
            <a:r>
              <a:rPr lang="en-US" sz="1700" u="sng" dirty="0" err="1">
                <a:solidFill>
                  <a:srgbClr val="00B050"/>
                </a:solidFill>
              </a:rPr>
              <a:t>Gestion</a:t>
            </a:r>
            <a:r>
              <a:rPr lang="en-US" sz="1700" u="sng" dirty="0">
                <a:solidFill>
                  <a:srgbClr val="00B050"/>
                </a:solidFill>
              </a:rPr>
              <a:t> des </a:t>
            </a:r>
            <a:r>
              <a:rPr lang="en-US" sz="1700" u="sng" dirty="0" err="1">
                <a:solidFill>
                  <a:srgbClr val="00B050"/>
                </a:solidFill>
              </a:rPr>
              <a:t>Rendez-vous</a:t>
            </a:r>
            <a:r>
              <a:rPr lang="en-US" sz="1700" u="sng" dirty="0">
                <a:solidFill>
                  <a:srgbClr val="00B050"/>
                </a:solidFill>
              </a:rPr>
              <a:t>:</a:t>
            </a:r>
          </a:p>
          <a:p>
            <a:r>
              <a:rPr lang="fr-FR" sz="1700" dirty="0"/>
              <a:t>Double réservation et erreurs de planification : Sans un système automatisé, il est facile de commettre des erreurs dans la planification des rendez-vous, ce qui peut entraîner des conflits de temps et des doubles réservations.</a:t>
            </a:r>
          </a:p>
          <a:p>
            <a:r>
              <a:rPr lang="fr-FR" sz="1700" dirty="0"/>
              <a:t>Longs temps d'attente pour les patients : Une gestion inefficace des rendez-vous peut prolonger les temps d'attente des patients, entraînant insatisfaction et frustration.</a:t>
            </a:r>
          </a:p>
          <a:p>
            <a:r>
              <a:rPr lang="en-US" sz="1700" dirty="0"/>
              <a:t>2. </a:t>
            </a:r>
            <a:r>
              <a:rPr lang="en-US" sz="1700" u="sng" dirty="0" err="1">
                <a:solidFill>
                  <a:srgbClr val="00B050"/>
                </a:solidFill>
              </a:rPr>
              <a:t>Suivi</a:t>
            </a:r>
            <a:r>
              <a:rPr lang="en-US" sz="1700" u="sng" dirty="0">
                <a:solidFill>
                  <a:srgbClr val="00B050"/>
                </a:solidFill>
              </a:rPr>
              <a:t> des Dossiers </a:t>
            </a:r>
            <a:r>
              <a:rPr lang="en-US" sz="1700" u="sng" dirty="0" err="1">
                <a:solidFill>
                  <a:srgbClr val="00B050"/>
                </a:solidFill>
              </a:rPr>
              <a:t>Médicaux</a:t>
            </a:r>
            <a:r>
              <a:rPr lang="en-US" sz="1700" u="sng" dirty="0">
                <a:solidFill>
                  <a:srgbClr val="00B050"/>
                </a:solidFill>
              </a:rPr>
              <a:t>:</a:t>
            </a:r>
          </a:p>
          <a:p>
            <a:r>
              <a:rPr lang="fr-FR" sz="1700" dirty="0"/>
              <a:t>Dossiers incomplets ou mal organisés : La gestion manuelle des dossiers peut conduire à des erreurs, des omissions ou des difficultés pour retrouver les informations nécessaires rapidement.</a:t>
            </a:r>
          </a:p>
          <a:p>
            <a:r>
              <a:rPr lang="fr-FR" sz="1700" dirty="0"/>
              <a:t>Sécurité et confidentialité des données : Assurer la sécurité des informations sensibles des patients peut être difficile sans un système sécurisé et automatisé.</a:t>
            </a:r>
            <a:endParaRPr lang="en-US" sz="1700" dirty="0"/>
          </a:p>
          <a:p>
            <a:r>
              <a:rPr lang="en-US" sz="1700" dirty="0"/>
              <a:t>3. </a:t>
            </a:r>
            <a:r>
              <a:rPr lang="en-US" sz="1700" u="sng" dirty="0" err="1">
                <a:solidFill>
                  <a:srgbClr val="00B050"/>
                </a:solidFill>
              </a:rPr>
              <a:t>Facturation</a:t>
            </a:r>
            <a:r>
              <a:rPr lang="en-US" sz="1700" u="sng" dirty="0">
                <a:solidFill>
                  <a:srgbClr val="00B050"/>
                </a:solidFill>
              </a:rPr>
              <a:t> et </a:t>
            </a:r>
            <a:r>
              <a:rPr lang="en-US" sz="1700" u="sng" dirty="0" err="1">
                <a:solidFill>
                  <a:srgbClr val="00B050"/>
                </a:solidFill>
              </a:rPr>
              <a:t>Gestion</a:t>
            </a:r>
            <a:r>
              <a:rPr lang="en-US" sz="1700" u="sng" dirty="0">
                <a:solidFill>
                  <a:srgbClr val="00B050"/>
                </a:solidFill>
              </a:rPr>
              <a:t> </a:t>
            </a:r>
            <a:r>
              <a:rPr lang="en-US" sz="1700" u="sng" dirty="0" err="1">
                <a:solidFill>
                  <a:srgbClr val="00B050"/>
                </a:solidFill>
              </a:rPr>
              <a:t>Financière</a:t>
            </a:r>
            <a:r>
              <a:rPr lang="en-US" sz="1700" u="sng" dirty="0">
                <a:solidFill>
                  <a:srgbClr val="00B050"/>
                </a:solidFill>
              </a:rPr>
              <a:t>:</a:t>
            </a:r>
          </a:p>
          <a:p>
            <a:r>
              <a:rPr lang="fr-FR" sz="1700" dirty="0"/>
              <a:t>Erreurs de facturation : Les erreurs dans la facturation peuvent entraîner des pertes financières ou des conflits avec les patients et les assureurs.</a:t>
            </a:r>
          </a:p>
          <a:p>
            <a:r>
              <a:rPr lang="fr-FR" sz="1700" dirty="0"/>
              <a:t>Gestion complexe des paiements et des remboursements : Suivre les paiements, les remboursements et les relations avec les compagnies d'assurance peut être complexe et sujet à des erreurs sans un système automatisé.</a:t>
            </a:r>
          </a:p>
          <a:p>
            <a:r>
              <a:rPr lang="fr-FR" sz="1700" dirty="0"/>
              <a:t>4. </a:t>
            </a:r>
            <a:r>
              <a:rPr lang="fr-FR" sz="1700" u="sng" dirty="0">
                <a:solidFill>
                  <a:srgbClr val="00B050"/>
                </a:solidFill>
              </a:rPr>
              <a:t>Communication avec les Patients:</a:t>
            </a:r>
          </a:p>
          <a:p>
            <a:r>
              <a:rPr lang="fr-FR" sz="1700" dirty="0"/>
              <a:t>Rappels de rendez-vous : Sans automatisation, il peut être difficile de rappeler aux patients leurs rendez-vous, ce qui augmente le taux de rendez-vous manqués.</a:t>
            </a:r>
          </a:p>
          <a:p>
            <a:r>
              <a:rPr lang="fr-FR" sz="1700" dirty="0"/>
              <a:t>Suivi post-consultation : Assurer un suivi adéquat après les consultations peut être négligé sans un système automatisé pour gérer les communications.</a:t>
            </a:r>
          </a:p>
        </p:txBody>
      </p:sp>
    </p:spTree>
    <p:extLst>
      <p:ext uri="{BB962C8B-B14F-4D97-AF65-F5344CB8AC3E}">
        <p14:creationId xmlns:p14="http://schemas.microsoft.com/office/powerpoint/2010/main" val="3268861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3" name="Rectangle 2"/>
          <p:cNvSpPr/>
          <p:nvPr/>
        </p:nvSpPr>
        <p:spPr>
          <a:xfrm>
            <a:off x="7610622" y="225082"/>
            <a:ext cx="4473526" cy="66329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a:p>
        </p:txBody>
      </p:sp>
      <p:sp>
        <p:nvSpPr>
          <p:cNvPr id="4" name="ZoneTexte 3"/>
          <p:cNvSpPr txBox="1"/>
          <p:nvPr/>
        </p:nvSpPr>
        <p:spPr>
          <a:xfrm>
            <a:off x="7556696" y="881338"/>
            <a:ext cx="4581378" cy="5616922"/>
          </a:xfrm>
          <a:prstGeom prst="rect">
            <a:avLst/>
          </a:prstGeom>
          <a:noFill/>
        </p:spPr>
        <p:txBody>
          <a:bodyPr wrap="square" rtlCol="0">
            <a:spAutoFit/>
          </a:bodyPr>
          <a:lstStyle/>
          <a:p>
            <a:r>
              <a:rPr lang="fr-FR" dirty="0"/>
              <a:t>Un logiciel de gestion automatisé peut aider à résoudre ces problèmes en offrant des solutions intégrées pour la gestion des rendez-vous, des dossiers médicaux, de la facturation, de la communication, de la gestion du personnel et de la conformité, améliorant ainsi l'efficacité et la qualité des soins au sein du cabinet médical</a:t>
            </a:r>
            <a:r>
              <a:rPr lang="fr-FR" dirty="0" smtClean="0"/>
              <a:t>.</a:t>
            </a:r>
            <a:endParaRPr lang="en-US" dirty="0"/>
          </a:p>
          <a:p>
            <a:r>
              <a:rPr lang="fr-FR" b="1" dirty="0"/>
              <a:t>Création d'une application sous </a:t>
            </a:r>
            <a:r>
              <a:rPr lang="fr-FR" b="1" dirty="0" err="1"/>
              <a:t>WindowBuilder</a:t>
            </a:r>
            <a:r>
              <a:rPr lang="fr-FR" b="1" dirty="0"/>
              <a:t>:</a:t>
            </a:r>
            <a:r>
              <a:rPr lang="fr-FR" dirty="0"/>
              <a:t> conception graphique d'interfaces dans Eclipse </a:t>
            </a:r>
            <a:r>
              <a:rPr lang="fr-FR" dirty="0" smtClean="0"/>
              <a:t>avec java et</a:t>
            </a:r>
          </a:p>
          <a:p>
            <a:r>
              <a:rPr lang="fr-FR" sz="1700" b="1" dirty="0" smtClean="0"/>
              <a:t>BASE DES DONNEES RELATIONELLE ORACLE</a:t>
            </a:r>
          </a:p>
          <a:p>
            <a:r>
              <a:rPr lang="fr-FR" dirty="0" smtClean="0"/>
              <a:t>Conception des tables de base de données qui sauvegarde les informations nécessaire (Excel)</a:t>
            </a:r>
          </a:p>
          <a:p>
            <a:r>
              <a:rPr lang="fr-FR" dirty="0" smtClean="0"/>
              <a:t>après </a:t>
            </a:r>
            <a:r>
              <a:rPr lang="fr-FR" dirty="0"/>
              <a:t>avoir renseigné les informations utilisateur qui pourrait être un administrateur ou un super administrateur</a:t>
            </a:r>
          </a:p>
        </p:txBody>
      </p:sp>
      <p:sp>
        <p:nvSpPr>
          <p:cNvPr id="5" name="ZoneTexte 4"/>
          <p:cNvSpPr txBox="1"/>
          <p:nvPr/>
        </p:nvSpPr>
        <p:spPr>
          <a:xfrm>
            <a:off x="7610622" y="258901"/>
            <a:ext cx="4107766" cy="707886"/>
          </a:xfrm>
          <a:prstGeom prst="rect">
            <a:avLst/>
          </a:prstGeom>
          <a:noFill/>
        </p:spPr>
        <p:txBody>
          <a:bodyPr wrap="square" rtlCol="0">
            <a:spAutoFit/>
          </a:bodyPr>
          <a:lstStyle/>
          <a:p>
            <a:r>
              <a:rPr lang="fr-FR" sz="4000" i="1" dirty="0" smtClean="0">
                <a:latin typeface="Arial Narrow" panose="020B0606020202030204" pitchFamily="34" charset="0"/>
              </a:rPr>
              <a:t>solution</a:t>
            </a:r>
            <a:endParaRPr lang="fr-FR" sz="4000" i="1" dirty="0">
              <a:latin typeface="Arial Narrow" panose="020B0606020202030204" pitchFamily="34" charset="0"/>
            </a:endParaRPr>
          </a:p>
        </p:txBody>
      </p:sp>
    </p:spTree>
    <p:extLst>
      <p:ext uri="{BB962C8B-B14F-4D97-AF65-F5344CB8AC3E}">
        <p14:creationId xmlns:p14="http://schemas.microsoft.com/office/powerpoint/2010/main" val="1519095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432"/>
          </a:xfrm>
          <a:prstGeom prst="rect">
            <a:avLst/>
          </a:prstGeom>
        </p:spPr>
      </p:pic>
      <p:sp>
        <p:nvSpPr>
          <p:cNvPr id="3" name="Rectangle 2"/>
          <p:cNvSpPr/>
          <p:nvPr/>
        </p:nvSpPr>
        <p:spPr>
          <a:xfrm>
            <a:off x="8328075" y="1716257"/>
            <a:ext cx="3685735" cy="759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a:p>
        </p:txBody>
      </p:sp>
      <p:sp>
        <p:nvSpPr>
          <p:cNvPr id="4" name="ZoneTexte 3"/>
          <p:cNvSpPr txBox="1"/>
          <p:nvPr/>
        </p:nvSpPr>
        <p:spPr>
          <a:xfrm>
            <a:off x="8925952" y="1911418"/>
            <a:ext cx="2996418" cy="369332"/>
          </a:xfrm>
          <a:prstGeom prst="rect">
            <a:avLst/>
          </a:prstGeom>
          <a:noFill/>
        </p:spPr>
        <p:txBody>
          <a:bodyPr wrap="square" rtlCol="0">
            <a:spAutoFit/>
          </a:bodyPr>
          <a:lstStyle/>
          <a:p>
            <a:r>
              <a:rPr lang="fr-FR" dirty="0" smtClean="0"/>
              <a:t>Case de patient</a:t>
            </a:r>
            <a:endParaRPr lang="fr-FR" dirty="0"/>
          </a:p>
        </p:txBody>
      </p:sp>
    </p:spTree>
    <p:extLst>
      <p:ext uri="{BB962C8B-B14F-4D97-AF65-F5344CB8AC3E}">
        <p14:creationId xmlns:p14="http://schemas.microsoft.com/office/powerpoint/2010/main" val="338930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6907238" y="422030"/>
            <a:ext cx="3685735" cy="50503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ici, dans ce cas, nous entrons les informations qui sont </a:t>
            </a:r>
            <a:r>
              <a:rPr lang="fr-FR" dirty="0" smtClean="0"/>
              <a:t>vraiment </a:t>
            </a:r>
            <a:r>
              <a:rPr lang="fr-FR" dirty="0"/>
              <a:t>spécifiques et détaillées </a:t>
            </a:r>
            <a:r>
              <a:rPr lang="fr-FR" dirty="0" smtClean="0"/>
              <a:t>et après un </a:t>
            </a:r>
            <a:r>
              <a:rPr lang="fr-FR" dirty="0"/>
              <a:t>identifiant est généré avec ces informations </a:t>
            </a:r>
          </a:p>
          <a:p>
            <a:pPr algn="ctr"/>
            <a:r>
              <a:rPr lang="fr-FR" dirty="0" smtClean="0"/>
              <a:t>On réserve </a:t>
            </a:r>
            <a:r>
              <a:rPr lang="fr-FR" dirty="0"/>
              <a:t>un rdv et </a:t>
            </a:r>
            <a:r>
              <a:rPr lang="fr-FR" dirty="0" err="1" smtClean="0"/>
              <a:t>compléte</a:t>
            </a:r>
            <a:endParaRPr lang="fr-FR" dirty="0"/>
          </a:p>
        </p:txBody>
      </p:sp>
    </p:spTree>
    <p:extLst>
      <p:ext uri="{BB962C8B-B14F-4D97-AF65-F5344CB8AC3E}">
        <p14:creationId xmlns:p14="http://schemas.microsoft.com/office/powerpoint/2010/main" val="374562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432"/>
          </a:xfrm>
          <a:prstGeom prst="rect">
            <a:avLst/>
          </a:prstGeom>
        </p:spPr>
      </p:pic>
      <p:sp>
        <p:nvSpPr>
          <p:cNvPr id="3" name="Rectangle 2"/>
          <p:cNvSpPr/>
          <p:nvPr/>
        </p:nvSpPr>
        <p:spPr>
          <a:xfrm>
            <a:off x="8236635" y="3047388"/>
            <a:ext cx="3685735" cy="759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a:p>
        </p:txBody>
      </p:sp>
      <p:sp>
        <p:nvSpPr>
          <p:cNvPr id="4" name="ZoneTexte 3"/>
          <p:cNvSpPr txBox="1"/>
          <p:nvPr/>
        </p:nvSpPr>
        <p:spPr>
          <a:xfrm>
            <a:off x="8925952" y="3242549"/>
            <a:ext cx="2996418" cy="369332"/>
          </a:xfrm>
          <a:prstGeom prst="rect">
            <a:avLst/>
          </a:prstGeom>
          <a:noFill/>
        </p:spPr>
        <p:txBody>
          <a:bodyPr wrap="square" rtlCol="0">
            <a:spAutoFit/>
          </a:bodyPr>
          <a:lstStyle/>
          <a:p>
            <a:r>
              <a:rPr lang="fr-FR" dirty="0" smtClean="0"/>
              <a:t>Case de RDV</a:t>
            </a:r>
            <a:endParaRPr lang="fr-FR" dirty="0"/>
          </a:p>
        </p:txBody>
      </p:sp>
    </p:spTree>
    <p:extLst>
      <p:ext uri="{BB962C8B-B14F-4D97-AF65-F5344CB8AC3E}">
        <p14:creationId xmlns:p14="http://schemas.microsoft.com/office/powerpoint/2010/main" val="285865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7540284" y="168812"/>
            <a:ext cx="4543864" cy="65274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4" name="ZoneTexte 3"/>
          <p:cNvSpPr txBox="1"/>
          <p:nvPr/>
        </p:nvSpPr>
        <p:spPr>
          <a:xfrm>
            <a:off x="7793502" y="618978"/>
            <a:ext cx="4093698" cy="3477875"/>
          </a:xfrm>
          <a:prstGeom prst="rect">
            <a:avLst/>
          </a:prstGeom>
          <a:noFill/>
        </p:spPr>
        <p:txBody>
          <a:bodyPr wrap="square" rtlCol="0">
            <a:spAutoFit/>
          </a:bodyPr>
          <a:lstStyle/>
          <a:p>
            <a:r>
              <a:rPr lang="fr-FR" sz="2000" dirty="0">
                <a:latin typeface="+mj-lt"/>
              </a:rPr>
              <a:t>nous pouvons rechercher ici le patient en saisissant ses informations, le sélectionner et faire notre consultation </a:t>
            </a:r>
          </a:p>
          <a:p>
            <a:r>
              <a:rPr lang="fr-FR" sz="2000" dirty="0">
                <a:latin typeface="+mj-lt"/>
              </a:rPr>
              <a:t>créer une ordonnance et un certificat et à la fin nous saisissons un court </a:t>
            </a:r>
            <a:r>
              <a:rPr lang="fr-FR" sz="2000" dirty="0" smtClean="0">
                <a:latin typeface="+mj-lt"/>
              </a:rPr>
              <a:t>résumé pour </a:t>
            </a:r>
            <a:r>
              <a:rPr lang="fr-FR" sz="2000" dirty="0">
                <a:latin typeface="+mj-lt"/>
              </a:rPr>
              <a:t>décrire l'état du patient afin que nous puissions </a:t>
            </a:r>
            <a:r>
              <a:rPr lang="fr-FR" sz="2000" dirty="0" smtClean="0">
                <a:latin typeface="+mj-lt"/>
              </a:rPr>
              <a:t>l'analyser</a:t>
            </a:r>
          </a:p>
          <a:p>
            <a:r>
              <a:rPr lang="fr-FR" sz="2000" dirty="0" smtClean="0">
                <a:latin typeface="+mj-lt"/>
              </a:rPr>
              <a:t>Avec le temps pour obtiens la meilleur résultat </a:t>
            </a:r>
            <a:endParaRPr lang="fr-FR" sz="2000" dirty="0">
              <a:latin typeface="+mj-lt"/>
            </a:endParaRPr>
          </a:p>
        </p:txBody>
      </p:sp>
    </p:spTree>
    <p:extLst>
      <p:ext uri="{BB962C8B-B14F-4D97-AF65-F5344CB8AC3E}">
        <p14:creationId xmlns:p14="http://schemas.microsoft.com/office/powerpoint/2010/main" val="571845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432"/>
          </a:xfrm>
          <a:prstGeom prst="rect">
            <a:avLst/>
          </a:prstGeom>
        </p:spPr>
      </p:pic>
      <p:sp>
        <p:nvSpPr>
          <p:cNvPr id="3" name="Rectangle 2"/>
          <p:cNvSpPr/>
          <p:nvPr/>
        </p:nvSpPr>
        <p:spPr>
          <a:xfrm>
            <a:off x="8236635" y="4290647"/>
            <a:ext cx="3685735" cy="15052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smtClean="0"/>
          </a:p>
          <a:p>
            <a:pPr algn="ctr"/>
            <a:endParaRPr lang="fr-FR" dirty="0"/>
          </a:p>
          <a:p>
            <a:pPr algn="ctr"/>
            <a:endParaRPr lang="fr-FR" dirty="0"/>
          </a:p>
        </p:txBody>
      </p:sp>
      <p:sp>
        <p:nvSpPr>
          <p:cNvPr id="4" name="ZoneTexte 3"/>
          <p:cNvSpPr txBox="1"/>
          <p:nvPr/>
        </p:nvSpPr>
        <p:spPr>
          <a:xfrm>
            <a:off x="8349177" y="4668662"/>
            <a:ext cx="2996418" cy="923330"/>
          </a:xfrm>
          <a:prstGeom prst="rect">
            <a:avLst/>
          </a:prstGeom>
          <a:noFill/>
        </p:spPr>
        <p:txBody>
          <a:bodyPr wrap="square" rtlCol="0">
            <a:spAutoFit/>
          </a:bodyPr>
          <a:lstStyle/>
          <a:p>
            <a:r>
              <a:rPr lang="fr-FR" dirty="0" smtClean="0"/>
              <a:t>Et ici on peut gérer le dossier médicale des patient </a:t>
            </a:r>
            <a:endParaRPr lang="fr-FR" dirty="0"/>
          </a:p>
        </p:txBody>
      </p:sp>
    </p:spTree>
    <p:extLst>
      <p:ext uri="{BB962C8B-B14F-4D97-AF65-F5344CB8AC3E}">
        <p14:creationId xmlns:p14="http://schemas.microsoft.com/office/powerpoint/2010/main" val="414709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61</TotalTime>
  <Words>687</Words>
  <Application>Microsoft Office PowerPoint</Application>
  <PresentationFormat>Grand écran</PresentationFormat>
  <Paragraphs>110</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Yu Gothic UI Semilight</vt:lpstr>
      <vt:lpstr>Arial Narrow</vt:lpstr>
      <vt:lpstr>Century Gothic</vt:lpstr>
      <vt:lpstr>Garamond</vt:lpstr>
      <vt:lpstr>Savon</vt:lpstr>
      <vt:lpstr>     Bienvenue à notre présentation du Cabinet Médical .Nous sommes ravis de vous accueillir et de vous présenter notre établissement, nos services, et notre philosophie de soins.  Notre objectif est de fournir des soins de santé de qualité, centrés sur le patient, tout en intégrant les dernières innovations médicales pour répondre aux besoins de notre communauté.  </vt:lpstr>
      <vt:lpstr>Réaliseée par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Résumé des gains de notre application:  . Efficacité Améliorée : Simplifiez la gestion des rendez-vous et des dossiers médicaux. Réduction des Erreurs : Minimisez les erreurs de facturation et de planification. . Gain de Temps : Libérez du temps pour vous concentrer sur les soins aux patients. . Sécurité et Conformité : Assurez la confidentialité et le respect des réglementations. Appel à l'Action Pour découvrir comment notre logiciel peut transformer votre cabinet, contactez-nous dès aujourd'hui pour : . Une Démonstration Gratuite . Un Essai Gratuit de 30 Jours . Plus d'Informations et Questions Merci Merci encore pour votre temps et votre intérêt pour notre logiciel. Nous espérons avoir l'opportunité de collaborer avec vous pour améliorer la gestion de votre cabinet médical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d’une cabinet medicale</dc:title>
  <dc:creator>Haki</dc:creator>
  <cp:lastModifiedBy>Haki</cp:lastModifiedBy>
  <cp:revision>6</cp:revision>
  <dcterms:created xsi:type="dcterms:W3CDTF">2024-05-22T14:28:59Z</dcterms:created>
  <dcterms:modified xsi:type="dcterms:W3CDTF">2024-05-22T15:30:25Z</dcterms:modified>
</cp:coreProperties>
</file>