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4" r:id="rId3"/>
    <p:sldId id="265" r:id="rId4"/>
    <p:sldId id="258" r:id="rId5"/>
    <p:sldId id="266" r:id="rId6"/>
    <p:sldId id="267" r:id="rId7"/>
    <p:sldId id="268" r:id="rId8"/>
    <p:sldId id="269" r:id="rId9"/>
    <p:sldId id="270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32"/>
    <a:srgbClr val="FFD85D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574" autoAdjust="0"/>
  </p:normalViewPr>
  <p:slideViewPr>
    <p:cSldViewPr>
      <p:cViewPr varScale="1">
        <p:scale>
          <a:sx n="120" d="100"/>
          <a:sy n="120" d="100"/>
        </p:scale>
        <p:origin x="14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8810B-62FF-9D46-A7C5-1DEE63A740FF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66F9D-16C3-0B41-A19E-E923075A2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937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66F9D-16C3-0B41-A19E-E923075A2F0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996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806763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rirc.psych.ac.cn/RfMRIMap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E40E28-B3A5-3148-B52D-FA9250C9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ja-JP" altLang="en-US"/>
              <a:t>中間発表</a:t>
            </a:r>
            <a:br>
              <a:rPr kumimoji="1" lang="en-US" altLang="ja-JP" dirty="0"/>
            </a:br>
            <a:br>
              <a:rPr kumimoji="1" lang="en-US" altLang="ja-JP" sz="2200" dirty="0"/>
            </a:br>
            <a:r>
              <a:rPr kumimoji="1" lang="ja-JP" altLang="en-US" sz="2200"/>
              <a:t>卒業発表の内容、進捗や課題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47884800-C526-2B45-859C-425786BA1094}"/>
              </a:ext>
            </a:extLst>
          </p:cNvPr>
          <p:cNvSpPr txBox="1">
            <a:spLocks/>
          </p:cNvSpPr>
          <p:nvPr/>
        </p:nvSpPr>
        <p:spPr>
          <a:xfrm>
            <a:off x="6444208" y="5022304"/>
            <a:ext cx="2242592" cy="926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/>
              <a:t>2018</a:t>
            </a:r>
            <a:r>
              <a:rPr lang="ja-JP" altLang="en-US" sz="1600"/>
              <a:t>年</a:t>
            </a:r>
            <a:r>
              <a:rPr lang="en-US" altLang="ja-JP" sz="1600" dirty="0"/>
              <a:t>5</a:t>
            </a:r>
            <a:r>
              <a:rPr lang="ja-JP" altLang="en-US" sz="1600"/>
              <a:t>月</a:t>
            </a:r>
            <a:r>
              <a:rPr lang="en-US" altLang="ja-JP" sz="1600" dirty="0"/>
              <a:t>26</a:t>
            </a:r>
            <a:r>
              <a:rPr lang="ja-JP" altLang="en-US" sz="1600"/>
              <a:t>日</a:t>
            </a:r>
          </a:p>
          <a:p>
            <a:r>
              <a:rPr lang="ja-JP" altLang="en-US" sz="1600"/>
              <a:t>大久保</a:t>
            </a:r>
            <a:r>
              <a:rPr lang="en-US" altLang="ja-JP" sz="1600" dirty="0"/>
              <a:t> </a:t>
            </a:r>
            <a:r>
              <a:rPr lang="ja-JP" altLang="en-US" sz="1600"/>
              <a:t>泰之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410120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03C9D-0A55-7140-8AB8-2737FA3B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836712"/>
            <a:ext cx="7776864" cy="4968552"/>
          </a:xfrm>
        </p:spPr>
        <p:txBody>
          <a:bodyPr anchor="t" anchorCtr="0">
            <a:noAutofit/>
          </a:bodyPr>
          <a:lstStyle/>
          <a:p>
            <a:pPr algn="l"/>
            <a:r>
              <a:rPr lang="ja-JP" altLang="en-US" sz="1800" b="1"/>
              <a:t>・自己紹介</a:t>
            </a:r>
            <a:br>
              <a:rPr lang="en-US" altLang="ja-JP" sz="1800" b="1" dirty="0"/>
            </a:br>
            <a:br>
              <a:rPr lang="en-US" altLang="ja-JP" sz="1800" b="1" dirty="0"/>
            </a:br>
            <a:r>
              <a:rPr lang="ja-JP" altLang="en-US" sz="1800" b="1"/>
              <a:t>・卒業発表の内容</a:t>
            </a:r>
            <a:br>
              <a:rPr lang="en-US" altLang="ja-JP" sz="1800" b="1" dirty="0"/>
            </a:br>
            <a:br>
              <a:rPr lang="en-US" altLang="ja-JP" sz="1800" b="1" dirty="0"/>
            </a:br>
            <a:r>
              <a:rPr lang="ja-JP" altLang="en-US" sz="1800" b="1"/>
              <a:t>・データについて</a:t>
            </a:r>
            <a:br>
              <a:rPr lang="en-US" altLang="ja-JP" sz="1800" b="1" dirty="0"/>
            </a:br>
            <a:br>
              <a:rPr lang="en-US" altLang="ja-JP" sz="1800" b="1" dirty="0"/>
            </a:br>
            <a:r>
              <a:rPr lang="ja-JP" altLang="en-US" sz="1800" b="1"/>
              <a:t>・モデルについて</a:t>
            </a:r>
            <a:br>
              <a:rPr lang="en-US" altLang="ja-JP" sz="1800" b="1" dirty="0"/>
            </a:br>
            <a:br>
              <a:rPr lang="en-US" altLang="ja-JP" sz="1800" b="1" dirty="0"/>
            </a:br>
            <a:r>
              <a:rPr lang="ja-JP" altLang="en-US" sz="1800" b="1"/>
              <a:t>・現在までの進捗</a:t>
            </a:r>
            <a:br>
              <a:rPr lang="en-US" altLang="ja-JP" sz="1800" b="1" dirty="0"/>
            </a:br>
            <a:br>
              <a:rPr lang="en-US" altLang="ja-JP" sz="1800" b="1" dirty="0"/>
            </a:br>
            <a:r>
              <a:rPr lang="ja-JP" altLang="en-US" sz="1800" b="1"/>
              <a:t>・課題と解決方法</a:t>
            </a:r>
            <a:br>
              <a:rPr lang="en-US" altLang="ja-JP" sz="1800" dirty="0"/>
            </a:br>
            <a:br>
              <a:rPr lang="en-US" altLang="ja-JP" sz="1800" dirty="0"/>
            </a:br>
            <a:br>
              <a:rPr lang="en-US" altLang="ja-JP" sz="1000" dirty="0"/>
            </a:b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44084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03C9D-0A55-7140-8AB8-2737FA3B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836712"/>
            <a:ext cx="7776864" cy="4968552"/>
          </a:xfrm>
        </p:spPr>
        <p:txBody>
          <a:bodyPr anchor="t" anchorCtr="0">
            <a:noAutofit/>
          </a:bodyPr>
          <a:lstStyle/>
          <a:p>
            <a:pPr algn="l"/>
            <a:r>
              <a:rPr lang="en-US" altLang="ja-JP" sz="1800" b="1" dirty="0"/>
              <a:t>1. </a:t>
            </a:r>
            <a:r>
              <a:rPr lang="ja-JP" altLang="en-US" sz="1800" b="1"/>
              <a:t>自己紹介</a:t>
            </a:r>
            <a:br>
              <a:rPr lang="en-US" altLang="ja-JP" sz="1800" b="1" dirty="0"/>
            </a:br>
            <a:br>
              <a:rPr lang="en-US" altLang="ja-JP" sz="1800" b="1" dirty="0"/>
            </a:br>
            <a:r>
              <a:rPr lang="ja-JP" altLang="en-US" sz="1400"/>
              <a:t>大久保</a:t>
            </a:r>
            <a:r>
              <a:rPr lang="en-US" altLang="ja-JP" sz="1400" dirty="0"/>
              <a:t> </a:t>
            </a:r>
            <a:r>
              <a:rPr lang="ja-JP" altLang="en-US" sz="1400"/>
              <a:t>泰之</a:t>
            </a:r>
            <a:br>
              <a:rPr lang="en-US" altLang="ja-JP" sz="1800" b="1" dirty="0"/>
            </a:br>
            <a:r>
              <a:rPr lang="en-US" altLang="ja-JP" sz="1400" dirty="0"/>
              <a:t>Dive</a:t>
            </a:r>
            <a:r>
              <a:rPr lang="ja-JP" altLang="en-US" sz="1400"/>
              <a:t> </a:t>
            </a:r>
            <a:r>
              <a:rPr lang="en-US" altLang="ja-JP" sz="1400" dirty="0"/>
              <a:t>Into Code 2017</a:t>
            </a:r>
            <a:r>
              <a:rPr lang="ja-JP" altLang="en-US" sz="1400"/>
              <a:t>年</a:t>
            </a:r>
            <a:r>
              <a:rPr lang="en-US" altLang="ja-JP" sz="1400" dirty="0"/>
              <a:t>7</a:t>
            </a:r>
            <a:r>
              <a:rPr lang="ja-JP" altLang="en-US" sz="1400"/>
              <a:t>月期</a:t>
            </a:r>
            <a:r>
              <a:rPr lang="en-US" altLang="ja-JP" sz="1400" dirty="0"/>
              <a:t>AI</a:t>
            </a:r>
            <a:r>
              <a:rPr lang="ja-JP" altLang="en-US" sz="1400"/>
              <a:t>コース</a:t>
            </a:r>
            <a:br>
              <a:rPr lang="en-US" altLang="ja-JP" sz="1400" dirty="0"/>
            </a:br>
            <a:br>
              <a:rPr lang="en-US" altLang="ja-JP" sz="1400" dirty="0"/>
            </a:br>
            <a:r>
              <a:rPr lang="ja-JP" altLang="en-US" sz="1400"/>
              <a:t>生命保険会社に勤務し、情報システム部門にて開発を担当</a:t>
            </a:r>
            <a:br>
              <a:rPr lang="en-US" altLang="ja-JP" sz="1400" dirty="0"/>
            </a:br>
            <a:br>
              <a:rPr lang="en-US" altLang="ja-JP" sz="1400" dirty="0"/>
            </a:br>
            <a:r>
              <a:rPr lang="en-US" altLang="ja-JP" sz="1400" dirty="0"/>
              <a:t>AI</a:t>
            </a:r>
            <a:r>
              <a:rPr lang="ja-JP" altLang="en-US" sz="1400"/>
              <a:t>を学ぶ目的は、当初は現在の職場で活かしたいと思っていたが、今は、</a:t>
            </a:r>
            <a:br>
              <a:rPr lang="en-US" altLang="ja-JP" sz="1400" dirty="0"/>
            </a:br>
            <a:r>
              <a:rPr lang="ja-JP" altLang="en-US" sz="1400"/>
              <a:t>どちらかというと趣味となってきている。</a:t>
            </a:r>
            <a:br>
              <a:rPr lang="en-US" altLang="ja-JP" sz="1400" dirty="0"/>
            </a:br>
            <a:br>
              <a:rPr lang="en-US" altLang="ja-JP" sz="1400" dirty="0"/>
            </a:br>
            <a:br>
              <a:rPr lang="en-US" altLang="ja-JP" sz="1400" dirty="0"/>
            </a:br>
            <a:br>
              <a:rPr lang="en-US" altLang="ja-JP" sz="1400" dirty="0"/>
            </a:br>
            <a:br>
              <a:rPr lang="en-US" altLang="ja-JP" sz="1400" dirty="0"/>
            </a:b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52888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03C9D-0A55-7140-8AB8-2737FA3B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836712"/>
            <a:ext cx="7776864" cy="4968552"/>
          </a:xfrm>
        </p:spPr>
        <p:txBody>
          <a:bodyPr anchor="t" anchorCtr="0">
            <a:noAutofit/>
          </a:bodyPr>
          <a:lstStyle/>
          <a:p>
            <a:pPr algn="l"/>
            <a:r>
              <a:rPr lang="ja-JP" altLang="en-US" sz="1800" b="1"/>
              <a:t>・卒業発表の内容</a:t>
            </a:r>
            <a:br>
              <a:rPr lang="en-US" altLang="ja-JP" sz="1800" dirty="0"/>
            </a:br>
            <a:br>
              <a:rPr lang="en-US" altLang="ja-JP" sz="1800" dirty="0"/>
            </a:br>
            <a:r>
              <a:rPr lang="ja-JP" altLang="en-US" sz="1400"/>
              <a:t>脳の発達障害の一つである</a:t>
            </a:r>
            <a:r>
              <a:rPr lang="en-US" altLang="ja-JP" sz="1400" dirty="0"/>
              <a:t>ADHD</a:t>
            </a:r>
            <a:r>
              <a:rPr lang="en-US" altLang="ja-JP" sz="1000" dirty="0"/>
              <a:t>(</a:t>
            </a:r>
            <a:r>
              <a:rPr lang="ja-JP" altLang="en-US" sz="1000"/>
              <a:t>補足</a:t>
            </a:r>
            <a:r>
              <a:rPr lang="en-US" altLang="ja-JP" sz="1000" dirty="0"/>
              <a:t>)</a:t>
            </a:r>
            <a:r>
              <a:rPr lang="ja-JP" altLang="en-US" sz="1400"/>
              <a:t>という症状を、脳の</a:t>
            </a:r>
            <a:r>
              <a:rPr lang="en-US" altLang="ja-JP" sz="1400" dirty="0"/>
              <a:t>MRI</a:t>
            </a:r>
            <a:r>
              <a:rPr lang="ja-JP" altLang="en-US" sz="1400"/>
              <a:t>画像を用いて予測するモデルの構築</a:t>
            </a:r>
            <a:br>
              <a:rPr lang="en-US" altLang="ja-JP" sz="1400" dirty="0"/>
            </a:br>
            <a:br>
              <a:rPr lang="en-US" altLang="ja-JP" sz="1400" dirty="0"/>
            </a:br>
            <a:r>
              <a:rPr lang="en-US" altLang="ja-JP" sz="1400" dirty="0"/>
              <a:t>3</a:t>
            </a:r>
            <a:r>
              <a:rPr lang="ja-JP" altLang="en-US" sz="1400"/>
              <a:t>次元の脳の</a:t>
            </a:r>
            <a:r>
              <a:rPr lang="en-US" altLang="ja-JP" sz="1400" dirty="0"/>
              <a:t>MRI</a:t>
            </a:r>
            <a:r>
              <a:rPr lang="ja-JP" altLang="en-US" sz="1400"/>
              <a:t>画像をデータセットとし、</a:t>
            </a:r>
            <a:r>
              <a:rPr lang="en-US" altLang="ja-JP" sz="1400" dirty="0" err="1"/>
              <a:t>keras</a:t>
            </a:r>
            <a:r>
              <a:rPr lang="ja-JP" altLang="en-US" sz="1400"/>
              <a:t>と</a:t>
            </a:r>
            <a:r>
              <a:rPr lang="en-US" altLang="ja-JP" sz="1400" dirty="0"/>
              <a:t>TensorFlow</a:t>
            </a:r>
            <a:r>
              <a:rPr lang="ja-JP" altLang="en-US" sz="1400"/>
              <a:t>で構築する</a:t>
            </a:r>
            <a:r>
              <a:rPr lang="en-US" altLang="ja-JP" sz="1400" dirty="0"/>
              <a:t>3</a:t>
            </a:r>
            <a:r>
              <a:rPr lang="ja-JP" altLang="en-US" sz="1400"/>
              <a:t>次元のニューラルネットワークで予測をする </a:t>
            </a:r>
            <a:br>
              <a:rPr lang="en-US" altLang="ja-JP" sz="1400" dirty="0"/>
            </a:br>
            <a:br>
              <a:rPr lang="en-US" altLang="ja-JP" sz="1400" dirty="0"/>
            </a:br>
            <a:r>
              <a:rPr lang="ja-JP" altLang="en-US" sz="1400"/>
              <a:t>予測モデルは下記</a:t>
            </a:r>
            <a:r>
              <a:rPr lang="en-US" altLang="ja-JP" sz="1400" dirty="0"/>
              <a:t> </a:t>
            </a:r>
            <a:r>
              <a:rPr lang="en-US" altLang="ja-JP" sz="1400" i="1" u="sng" dirty="0"/>
              <a:t>IEEE Xplore Digital Library </a:t>
            </a:r>
            <a:r>
              <a:rPr lang="ja-JP" altLang="en-US" sz="1400"/>
              <a:t>に掲載の論文の内容を実装</a:t>
            </a:r>
            <a:br>
              <a:rPr lang="en-US" altLang="ja-JP" sz="1400" dirty="0"/>
            </a:br>
            <a:r>
              <a:rPr lang="en-US" altLang="ja-JP" sz="1400" dirty="0">
                <a:hlinkClick r:id="rId2"/>
              </a:rPr>
              <a:t>https://ieeexplore.ieee.org/document/8067637</a:t>
            </a:r>
            <a:br>
              <a:rPr lang="en-US" altLang="ja-JP" sz="1400" dirty="0"/>
            </a:br>
            <a:br>
              <a:rPr lang="en-US" altLang="ja-JP" sz="1400" dirty="0"/>
            </a:br>
            <a:br>
              <a:rPr lang="en-US" altLang="ja-JP" sz="1400" dirty="0"/>
            </a:br>
            <a:br>
              <a:rPr lang="en-US" altLang="ja-JP" sz="1400" dirty="0"/>
            </a:br>
            <a:r>
              <a:rPr lang="ja-JP" altLang="en-US" sz="1400"/>
              <a:t>補足</a:t>
            </a:r>
            <a:r>
              <a:rPr lang="en-US" altLang="ja-JP" sz="1400" dirty="0"/>
              <a:t>:</a:t>
            </a:r>
            <a:br>
              <a:rPr lang="en-US" altLang="ja-JP" sz="1400" dirty="0"/>
            </a:br>
            <a:r>
              <a:rPr lang="en-US" altLang="ja-JP" sz="1400" dirty="0"/>
              <a:t>ADHD</a:t>
            </a:r>
            <a:r>
              <a:rPr lang="ja-JP" altLang="en-US" sz="1400"/>
              <a:t>とは脳の発達障害の一種である「注意欠如・多動症 </a:t>
            </a:r>
            <a:r>
              <a:rPr lang="en-US" altLang="ja-JP" sz="1400" dirty="0"/>
              <a:t>/ </a:t>
            </a:r>
            <a:r>
              <a:rPr lang="ja-JP" altLang="en-US" sz="1400"/>
              <a:t>注意欠如・多動性障害」のことで、</a:t>
            </a:r>
            <a:br>
              <a:rPr lang="en-US" altLang="ja-JP" sz="1400" dirty="0"/>
            </a:br>
            <a:r>
              <a:rPr lang="ja-JP" altLang="en-US" sz="1400"/>
              <a:t>英語の「</a:t>
            </a:r>
            <a:r>
              <a:rPr lang="en-US" altLang="ja-JP" sz="1400" dirty="0"/>
              <a:t>Attention-Deficit / Hyperactivity Disorder</a:t>
            </a:r>
            <a:r>
              <a:rPr lang="ja-JP" altLang="en-US" sz="1400"/>
              <a:t>」の頭文字をとった名称である。</a:t>
            </a:r>
            <a:br>
              <a:rPr lang="ja-JP" altLang="en-US" sz="1400"/>
            </a:br>
            <a:r>
              <a:rPr lang="en-US" altLang="ja-JP" sz="1400" dirty="0"/>
              <a:t>ADHD</a:t>
            </a:r>
            <a:r>
              <a:rPr lang="ja-JP" altLang="en-US" sz="1400"/>
              <a:t>の一般的な症状として、落ち着きのなさ、衝動的な行動、集中力の欠如などが挙げられる。</a:t>
            </a:r>
            <a:br>
              <a:rPr lang="en-US" altLang="ja-JP" sz="1400" dirty="0"/>
            </a:br>
            <a:r>
              <a:rPr lang="ja-JP" altLang="en-US" sz="1400"/>
              <a:t>成人しても完治することはなく、仕事や学業、日常のコミュニケーションに支障をきたすことがある。</a:t>
            </a:r>
            <a:br>
              <a:rPr lang="en-US" altLang="ja-JP" sz="1400" dirty="0"/>
            </a:br>
            <a:r>
              <a:rPr lang="ja-JP" altLang="en-US" sz="1400"/>
              <a:t>そのために、うつ病の発症などにつながることもある。</a:t>
            </a:r>
            <a:br>
              <a:rPr lang="en-US" altLang="ja-JP" sz="1400" dirty="0"/>
            </a:br>
            <a:r>
              <a:rPr lang="ja-JP" altLang="en-US" sz="1400"/>
              <a:t>治療方法としては、学校や会社としての社会的な取り組みや、薬による治療などがあるが、</a:t>
            </a:r>
            <a:br>
              <a:rPr lang="en-US" altLang="ja-JP" sz="1400" dirty="0"/>
            </a:br>
            <a:r>
              <a:rPr lang="ja-JP" altLang="en-US" sz="1400"/>
              <a:t>完治することはない。</a:t>
            </a:r>
            <a:br>
              <a:rPr lang="en-US" altLang="ja-JP" sz="1400" dirty="0"/>
            </a:br>
            <a:br>
              <a:rPr lang="en-US" altLang="ja-JP" sz="1000" dirty="0"/>
            </a:br>
            <a:br>
              <a:rPr lang="en-US" altLang="ja-JP" sz="1000" dirty="0"/>
            </a:b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3944439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03C9D-0A55-7140-8AB8-2737FA3B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836712"/>
            <a:ext cx="7776864" cy="4968552"/>
          </a:xfrm>
        </p:spPr>
        <p:txBody>
          <a:bodyPr anchor="t" anchorCtr="0">
            <a:noAutofit/>
          </a:bodyPr>
          <a:lstStyle/>
          <a:p>
            <a:pPr algn="l"/>
            <a:r>
              <a:rPr lang="ja-JP" altLang="en-US" sz="1800" b="1"/>
              <a:t>・データについて</a:t>
            </a:r>
            <a:br>
              <a:rPr lang="en-US" altLang="ja-JP" sz="1800" dirty="0"/>
            </a:br>
            <a:br>
              <a:rPr lang="en-US" altLang="ja-JP" sz="1800" dirty="0"/>
            </a:br>
            <a:r>
              <a:rPr lang="en-US" altLang="ja-JP" sz="1400" dirty="0"/>
              <a:t>MRI</a:t>
            </a:r>
            <a:r>
              <a:rPr lang="ja-JP" altLang="en-US" sz="1400"/>
              <a:t>画像には、脳機能を観察するために用いられる</a:t>
            </a:r>
            <a:r>
              <a:rPr lang="en-US" altLang="ja-JP" sz="1400" dirty="0"/>
              <a:t>fMRI</a:t>
            </a:r>
            <a:r>
              <a:rPr lang="ja-JP" altLang="en-US" sz="1400"/>
              <a:t>と、構造を観察するために用いられる</a:t>
            </a:r>
            <a:r>
              <a:rPr lang="en-US" altLang="ja-JP" sz="1400" dirty="0" err="1"/>
              <a:t>sMRI</a:t>
            </a:r>
            <a:r>
              <a:rPr lang="ja-JP" altLang="en-US" sz="1400"/>
              <a:t>に分かれる。</a:t>
            </a:r>
            <a:br>
              <a:rPr lang="en-US" altLang="ja-JP" sz="1400" dirty="0"/>
            </a:br>
            <a:r>
              <a:rPr lang="ja-JP" altLang="en-US" sz="1400"/>
              <a:t>また、</a:t>
            </a:r>
            <a:r>
              <a:rPr lang="en-US" altLang="ja-JP" sz="1400" dirty="0"/>
              <a:t>fMRI</a:t>
            </a:r>
            <a:r>
              <a:rPr lang="ja-JP" altLang="en-US" sz="1400"/>
              <a:t>には三つの指標があり、</a:t>
            </a:r>
            <a:r>
              <a:rPr lang="en-US" altLang="ja-JP" sz="1400" dirty="0" err="1"/>
              <a:t>sMRI</a:t>
            </a:r>
            <a:r>
              <a:rPr lang="ja-JP" altLang="en-US" sz="1400"/>
              <a:t>には三つの部位に分かれる。</a:t>
            </a:r>
            <a:br>
              <a:rPr lang="en-US" altLang="ja-JP" sz="1400" dirty="0"/>
            </a:br>
            <a:br>
              <a:rPr lang="en-US" altLang="ja-JP" sz="1400" dirty="0"/>
            </a:br>
            <a:r>
              <a:rPr lang="en-US" altLang="ja-JP" sz="1400" u="sng" dirty="0"/>
              <a:t>fMRI</a:t>
            </a:r>
            <a:r>
              <a:rPr lang="ja-JP" altLang="en-US" sz="1400" u="sng"/>
              <a:t>の指標</a:t>
            </a:r>
            <a:r>
              <a:rPr lang="en-US" altLang="ja-JP" sz="1400" u="sng" dirty="0"/>
              <a:t>:</a:t>
            </a:r>
            <a:br>
              <a:rPr lang="en-US" altLang="ja-JP" sz="1400" dirty="0"/>
            </a:br>
            <a:r>
              <a:rPr lang="ja-JP" altLang="en-US" sz="1400"/>
              <a:t>・</a:t>
            </a:r>
            <a:r>
              <a:rPr lang="en-US" altLang="ja-JP" sz="1400" dirty="0" err="1"/>
              <a:t>ReHo</a:t>
            </a:r>
            <a:r>
              <a:rPr lang="en-US" altLang="ja-JP" sz="1400" dirty="0"/>
              <a:t>:    </a:t>
            </a:r>
            <a:r>
              <a:rPr lang="ja-JP" altLang="en-US" sz="1400"/>
              <a:t>ある脳の部位とその部位と近隣の部位の類似性を比べる指標</a:t>
            </a:r>
            <a:br>
              <a:rPr lang="en-US" altLang="ja-JP" sz="1400" dirty="0"/>
            </a:br>
            <a:r>
              <a:rPr lang="ja-JP" altLang="en-US" sz="1400"/>
              <a:t>・</a:t>
            </a:r>
            <a:r>
              <a:rPr lang="en-US" altLang="ja-JP" sz="1400" dirty="0" err="1"/>
              <a:t>fALFF</a:t>
            </a:r>
            <a:r>
              <a:rPr lang="en-US" altLang="ja-JP" sz="1400" dirty="0"/>
              <a:t>:    </a:t>
            </a:r>
            <a:r>
              <a:rPr lang="ja-JP" altLang="en-US" sz="1400"/>
              <a:t>自発的な脳活動の強さを表す指標</a:t>
            </a:r>
            <a:br>
              <a:rPr lang="en-US" altLang="ja-JP" sz="1400" dirty="0"/>
            </a:br>
            <a:r>
              <a:rPr lang="ja-JP" altLang="en-US" sz="1400"/>
              <a:t>・</a:t>
            </a:r>
            <a:r>
              <a:rPr lang="en-US" altLang="ja-JP" sz="1400" dirty="0"/>
              <a:t>VMHC:  </a:t>
            </a:r>
            <a:r>
              <a:rPr lang="ja-JP" altLang="en-US" sz="1400"/>
              <a:t>右脳と左脳の結合度を表す指標</a:t>
            </a:r>
            <a:br>
              <a:rPr lang="en-US" altLang="ja-JP" sz="1400" dirty="0"/>
            </a:br>
            <a:br>
              <a:rPr lang="en-US" altLang="ja-JP" sz="1400" dirty="0"/>
            </a:br>
            <a:r>
              <a:rPr lang="en-US" altLang="ja-JP" sz="1400" u="sng" dirty="0" err="1"/>
              <a:t>sMRI</a:t>
            </a:r>
            <a:r>
              <a:rPr lang="ja-JP" altLang="en-US" sz="1400" u="sng"/>
              <a:t>の部位</a:t>
            </a:r>
            <a:r>
              <a:rPr lang="en-US" altLang="ja-JP" sz="1400" u="sng" dirty="0"/>
              <a:t>:</a:t>
            </a:r>
            <a:br>
              <a:rPr lang="en-US" altLang="ja-JP" sz="1400" dirty="0"/>
            </a:br>
            <a:r>
              <a:rPr lang="ja-JP" altLang="en-US" sz="1400"/>
              <a:t>・</a:t>
            </a:r>
            <a:r>
              <a:rPr lang="en-US" altLang="ja-JP" sz="1400" dirty="0"/>
              <a:t>GM:       </a:t>
            </a:r>
            <a:r>
              <a:rPr lang="ja-JP" altLang="en-US" sz="1400"/>
              <a:t>中枢神経系の神経組織のうち、神経細胞の細胞体が存在している部位</a:t>
            </a:r>
            <a:br>
              <a:rPr lang="en-US" altLang="ja-JP" sz="1400" dirty="0"/>
            </a:br>
            <a:r>
              <a:rPr lang="ja-JP" altLang="en-US" sz="1400"/>
              <a:t>・</a:t>
            </a:r>
            <a:r>
              <a:rPr lang="en-US" altLang="ja-JP" sz="1400" dirty="0"/>
              <a:t>WM:      </a:t>
            </a:r>
            <a:r>
              <a:rPr lang="ja-JP" altLang="en-US" sz="1400"/>
              <a:t>神経細胞体がなく、有髄神経線維ばかりの部位</a:t>
            </a:r>
            <a:br>
              <a:rPr lang="en-US" altLang="ja-JP" sz="1400" dirty="0"/>
            </a:br>
            <a:r>
              <a:rPr lang="ja-JP" altLang="en-US" sz="1400"/>
              <a:t>・</a:t>
            </a:r>
            <a:r>
              <a:rPr lang="en-US" altLang="ja-JP" sz="1400" dirty="0"/>
              <a:t>CSF:        </a:t>
            </a:r>
            <a:r>
              <a:rPr lang="ja-JP" altLang="en-US" sz="1400"/>
              <a:t>脳脊髄液の量</a:t>
            </a:r>
            <a:br>
              <a:rPr lang="en-US" altLang="ja-JP" sz="1400" dirty="0"/>
            </a:br>
            <a:br>
              <a:rPr lang="en-US" altLang="ja-JP" sz="1400" dirty="0"/>
            </a:br>
            <a:r>
              <a:rPr lang="ja-JP" altLang="en-US" sz="1400"/>
              <a:t>今回使うデータは、</a:t>
            </a:r>
            <a:r>
              <a:rPr lang="en-US" altLang="ja-JP" sz="1400" dirty="0" err="1"/>
              <a:t>fALFF</a:t>
            </a:r>
            <a:r>
              <a:rPr lang="ja-JP" altLang="en-US" sz="1400"/>
              <a:t>と</a:t>
            </a:r>
            <a:r>
              <a:rPr lang="en-US" altLang="ja-JP" sz="1400" dirty="0"/>
              <a:t>GM</a:t>
            </a:r>
            <a:br>
              <a:rPr lang="en-US" altLang="ja-JP" sz="1400" dirty="0"/>
            </a:br>
            <a:br>
              <a:rPr lang="en-US" altLang="ja-JP" sz="1400" dirty="0"/>
            </a:br>
            <a:r>
              <a:rPr lang="ja-JP" altLang="en-US" sz="1400"/>
              <a:t>これらのデータは、論文の関連の下記サイトから入手可能</a:t>
            </a:r>
            <a:br>
              <a:rPr lang="en-US" altLang="ja-JP" sz="1400" dirty="0"/>
            </a:br>
            <a:r>
              <a:rPr lang="en-US" altLang="ja-JP" sz="1400" dirty="0">
                <a:hlinkClick r:id="rId2"/>
              </a:rPr>
              <a:t>http://mrirc.psych.ac.cn/RfMRIMaps</a:t>
            </a:r>
            <a:br>
              <a:rPr lang="en-US" altLang="ja-JP" sz="1400" dirty="0"/>
            </a:br>
            <a:br>
              <a:rPr lang="en-US" altLang="ja-JP" sz="1000" dirty="0"/>
            </a:b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336941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03C9D-0A55-7140-8AB8-2737FA3B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836712"/>
            <a:ext cx="7776864" cy="4968552"/>
          </a:xfrm>
        </p:spPr>
        <p:txBody>
          <a:bodyPr anchor="t" anchorCtr="0">
            <a:noAutofit/>
          </a:bodyPr>
          <a:lstStyle/>
          <a:p>
            <a:pPr algn="l"/>
            <a:r>
              <a:rPr lang="ja-JP" altLang="en-US" sz="1800" b="1"/>
              <a:t>・モデルについて</a:t>
            </a:r>
            <a:br>
              <a:rPr lang="en-US" altLang="ja-JP" sz="1800" dirty="0"/>
            </a:br>
            <a:br>
              <a:rPr lang="en-US" altLang="ja-JP" sz="1800" dirty="0"/>
            </a:br>
            <a:r>
              <a:rPr lang="ja-JP" altLang="en-US" sz="1400"/>
              <a:t>今回構築するモデルは論文の内容を基に</a:t>
            </a:r>
            <a:r>
              <a:rPr lang="en-US" altLang="ja-JP" sz="1400" dirty="0"/>
              <a:t>fMRI</a:t>
            </a:r>
            <a:r>
              <a:rPr lang="ja-JP" altLang="en-US" sz="1400"/>
              <a:t>の脳画像から「</a:t>
            </a:r>
            <a:r>
              <a:rPr lang="en-US" altLang="ja-JP" sz="1400" dirty="0" err="1"/>
              <a:t>fALFF</a:t>
            </a:r>
            <a:r>
              <a:rPr lang="ja-JP" altLang="en-US" sz="1400"/>
              <a:t>」、</a:t>
            </a:r>
            <a:r>
              <a:rPr lang="en-US" altLang="ja-JP" sz="1400" dirty="0" err="1"/>
              <a:t>sMRI</a:t>
            </a:r>
            <a:r>
              <a:rPr lang="en-US" altLang="ja-JP" sz="1400" dirty="0"/>
              <a:t> </a:t>
            </a:r>
            <a:r>
              <a:rPr lang="ja-JP" altLang="en-US" sz="1400"/>
              <a:t>の脳画像から「</a:t>
            </a:r>
            <a:r>
              <a:rPr lang="en-US" altLang="ja-JP" sz="1400" dirty="0"/>
              <a:t>GM</a:t>
            </a:r>
            <a:r>
              <a:rPr lang="ja-JP" altLang="en-US" sz="1400"/>
              <a:t>」のみを用いる</a:t>
            </a:r>
            <a:br>
              <a:rPr lang="en-US" altLang="ja-JP" sz="1400" dirty="0"/>
            </a:br>
            <a:r>
              <a:rPr lang="ja-JP" altLang="en-US" sz="1400"/>
              <a:t>それぞれの脳画像を個別の</a:t>
            </a:r>
            <a:r>
              <a:rPr lang="en-US" altLang="ja-JP" sz="1400" dirty="0"/>
              <a:t>3DCNN</a:t>
            </a:r>
            <a:r>
              <a:rPr lang="ja-JP" altLang="en-US" sz="1400"/>
              <a:t>で予測し、最後に両方モデルを結合させて更に予測するモデル</a:t>
            </a:r>
            <a:br>
              <a:rPr lang="en-US" altLang="ja-JP" sz="1400" dirty="0"/>
            </a:br>
            <a:br>
              <a:rPr lang="en-US" altLang="ja-JP" sz="1400" dirty="0"/>
            </a:br>
            <a:br>
              <a:rPr lang="en-US" altLang="ja-JP" sz="1400" dirty="0"/>
            </a:br>
            <a:r>
              <a:rPr lang="ja-JP" altLang="en-US" sz="1000" u="sng"/>
              <a:t>論文から抜粋</a:t>
            </a:r>
            <a:br>
              <a:rPr lang="en-US" altLang="ja-JP" sz="1400" dirty="0"/>
            </a:br>
            <a:br>
              <a:rPr lang="en-US" altLang="ja-JP" sz="1400" dirty="0"/>
            </a:br>
            <a:br>
              <a:rPr lang="en-US" altLang="ja-JP" sz="1400" dirty="0"/>
            </a:br>
            <a:br>
              <a:rPr lang="en-US" altLang="ja-JP" sz="1400" dirty="0"/>
            </a:br>
            <a:br>
              <a:rPr lang="en-US" altLang="ja-JP" sz="1000" dirty="0"/>
            </a:br>
            <a:endParaRPr kumimoji="1" lang="ja-JP" altLang="en-US" sz="10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E55EB50-F1A4-4647-B1E4-A064C3907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08920"/>
            <a:ext cx="7851936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9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03C9D-0A55-7140-8AB8-2737FA3B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836712"/>
            <a:ext cx="7776864" cy="4968552"/>
          </a:xfrm>
        </p:spPr>
        <p:txBody>
          <a:bodyPr anchor="t" anchorCtr="0">
            <a:noAutofit/>
          </a:bodyPr>
          <a:lstStyle/>
          <a:p>
            <a:pPr algn="l"/>
            <a:r>
              <a:rPr lang="ja-JP" altLang="en-US" sz="1800" b="1"/>
              <a:t>・現在までの進捗</a:t>
            </a:r>
            <a:br>
              <a:rPr lang="en-US" altLang="ja-JP" sz="1800" dirty="0"/>
            </a:br>
            <a:br>
              <a:rPr lang="en-US" altLang="ja-JP" sz="1800" dirty="0"/>
            </a:br>
            <a:r>
              <a:rPr lang="en-US" altLang="ja-JP" sz="1400" dirty="0"/>
              <a:t>5</a:t>
            </a:r>
            <a:r>
              <a:rPr lang="ja-JP" altLang="en-US" sz="1400"/>
              <a:t>月</a:t>
            </a:r>
            <a:r>
              <a:rPr lang="en-US" altLang="ja-JP" sz="1400" dirty="0"/>
              <a:t>25</a:t>
            </a:r>
            <a:r>
              <a:rPr lang="ja-JP" altLang="en-US" sz="1400"/>
              <a:t>日までの時点で</a:t>
            </a:r>
            <a:r>
              <a:rPr lang="en-US" altLang="ja-JP" sz="1400" dirty="0"/>
              <a:t>fMRI</a:t>
            </a:r>
            <a:r>
              <a:rPr lang="ja-JP" altLang="en-US" sz="1400"/>
              <a:t>のモデルの構築中</a:t>
            </a:r>
            <a:r>
              <a:rPr lang="en-US" altLang="ja-JP" sz="1400" dirty="0"/>
              <a:t>(</a:t>
            </a:r>
            <a:r>
              <a:rPr lang="ja-JP" altLang="en-US" sz="1400"/>
              <a:t>下記、赤枠</a:t>
            </a:r>
            <a:r>
              <a:rPr lang="en-US" altLang="ja-JP" sz="1400" dirty="0"/>
              <a:t>)</a:t>
            </a:r>
            <a:br>
              <a:rPr lang="en-US" altLang="ja-JP" sz="1400" dirty="0"/>
            </a:br>
            <a:br>
              <a:rPr lang="en-US" altLang="ja-JP" sz="1400" dirty="0"/>
            </a:br>
            <a:r>
              <a:rPr lang="ja-JP" altLang="en-US" sz="1400"/>
              <a:t>現在、</a:t>
            </a:r>
            <a:r>
              <a:rPr lang="en-US" altLang="ja-JP" sz="1400" dirty="0"/>
              <a:t>fMRI</a:t>
            </a:r>
            <a:r>
              <a:rPr lang="ja-JP" altLang="en-US" sz="1400"/>
              <a:t>のニューラルネットワークモデルは構築済みであるが、データセットをモデルに取り込む加工処理を構築中</a:t>
            </a:r>
            <a:br>
              <a:rPr lang="en-US" altLang="ja-JP" sz="1400" dirty="0"/>
            </a:br>
            <a:endParaRPr kumimoji="1" lang="ja-JP" altLang="en-US" sz="100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8DB3476-12F2-A840-9D59-C645B2933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636912"/>
            <a:ext cx="7851936" cy="3600400"/>
          </a:xfrm>
          <a:prstGeom prst="rect">
            <a:avLst/>
          </a:prstGeom>
        </p:spPr>
      </p:pic>
      <p:sp>
        <p:nvSpPr>
          <p:cNvPr id="4" name="角丸四角形 3">
            <a:extLst>
              <a:ext uri="{FF2B5EF4-FFF2-40B4-BE49-F238E27FC236}">
                <a16:creationId xmlns:a16="http://schemas.microsoft.com/office/drawing/2014/main" id="{994F3B96-8036-544F-B864-9F04C40FF95C}"/>
              </a:ext>
            </a:extLst>
          </p:cNvPr>
          <p:cNvSpPr/>
          <p:nvPr/>
        </p:nvSpPr>
        <p:spPr>
          <a:xfrm>
            <a:off x="608496" y="2636912"/>
            <a:ext cx="6771816" cy="172819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219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03C9D-0A55-7140-8AB8-2737FA3B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836712"/>
            <a:ext cx="7776864" cy="4968552"/>
          </a:xfrm>
        </p:spPr>
        <p:txBody>
          <a:bodyPr anchor="t" anchorCtr="0">
            <a:noAutofit/>
          </a:bodyPr>
          <a:lstStyle/>
          <a:p>
            <a:pPr algn="l"/>
            <a:r>
              <a:rPr lang="ja-JP" altLang="en-US" sz="1800" b="1"/>
              <a:t>・課題と解決方法</a:t>
            </a:r>
            <a:br>
              <a:rPr lang="en-US" altLang="ja-JP" sz="1800" dirty="0"/>
            </a:br>
            <a:br>
              <a:rPr lang="en-US" altLang="ja-JP" sz="1800" dirty="0"/>
            </a:br>
            <a:r>
              <a:rPr lang="ja-JP" altLang="en-US" sz="1400"/>
              <a:t>構築中のデータ加工処理が現時点での問題であり、どの様に解決するかが今後の課題</a:t>
            </a:r>
            <a:br>
              <a:rPr lang="en-US" altLang="ja-JP" sz="1400" dirty="0"/>
            </a:br>
            <a:r>
              <a:rPr lang="ja-JP" altLang="en-US" sz="1400"/>
              <a:t>加工処理は構築当初からの課題であり、今まで直面した大きな問題</a:t>
            </a:r>
            <a:r>
              <a:rPr lang="en-US" altLang="ja-JP" sz="1400" dirty="0"/>
              <a:t>(</a:t>
            </a:r>
            <a:r>
              <a:rPr lang="ja-JP" altLang="en-US" sz="1400"/>
              <a:t>エラー</a:t>
            </a:r>
            <a:r>
              <a:rPr lang="en-US" altLang="ja-JP" sz="1400" dirty="0"/>
              <a:t>)</a:t>
            </a:r>
            <a:r>
              <a:rPr lang="ja-JP" altLang="en-US" sz="1400"/>
              <a:t>と対応内容は以下の通り</a:t>
            </a:r>
            <a:br>
              <a:rPr lang="en-US" altLang="ja-JP" sz="1400" dirty="0"/>
            </a:br>
            <a:br>
              <a:rPr lang="en-US" altLang="ja-JP" sz="1400" dirty="0"/>
            </a:br>
            <a:r>
              <a:rPr lang="ja-JP" altLang="en-US" sz="1200"/>
              <a:t>問題</a:t>
            </a:r>
            <a:r>
              <a:rPr lang="en-US" altLang="ja-JP" sz="1200" dirty="0"/>
              <a:t>1: </a:t>
            </a:r>
            <a:r>
              <a:rPr lang="ja-JP" altLang="en-US" sz="1200"/>
              <a:t>サイズがまちまちな</a:t>
            </a:r>
            <a:r>
              <a:rPr lang="en-US" altLang="ja-JP" sz="1200" dirty="0"/>
              <a:t>3</a:t>
            </a:r>
            <a:r>
              <a:rPr lang="ja-JP" altLang="en-US" sz="1200"/>
              <a:t> 次元画像をどのように加工していくか</a:t>
            </a:r>
            <a:r>
              <a:rPr lang="en-US" altLang="ja-JP" sz="1200" dirty="0"/>
              <a:t>(</a:t>
            </a:r>
            <a:r>
              <a:rPr lang="ja-JP" altLang="en-US" sz="1200"/>
              <a:t>質問</a:t>
            </a:r>
            <a:r>
              <a:rPr lang="en-US" altLang="ja-JP" sz="1200" dirty="0"/>
              <a:t>)</a:t>
            </a:r>
            <a:br>
              <a:rPr lang="en-US" altLang="ja-JP" sz="1200" dirty="0"/>
            </a:br>
            <a:r>
              <a:rPr lang="ja-JP" altLang="en-US" sz="1200"/>
              <a:t>解決</a:t>
            </a:r>
            <a:r>
              <a:rPr lang="en-US" altLang="ja-JP" sz="1200" dirty="0"/>
              <a:t>1: - </a:t>
            </a:r>
            <a:r>
              <a:rPr lang="ja-JP" altLang="en-US" sz="1200"/>
              <a:t>画像の縮小、拡大</a:t>
            </a:r>
            <a:r>
              <a:rPr lang="en-US" altLang="ja-JP" sz="1200" dirty="0"/>
              <a:t> - </a:t>
            </a:r>
            <a:r>
              <a:rPr lang="ja-JP" altLang="en-US" sz="1200"/>
              <a:t>画像のセンタリング</a:t>
            </a:r>
            <a:r>
              <a:rPr lang="en-US" altLang="ja-JP" sz="1200" dirty="0"/>
              <a:t> - </a:t>
            </a:r>
            <a:r>
              <a:rPr lang="ja-JP" altLang="en-US" sz="1200"/>
              <a:t>パディング</a:t>
            </a:r>
            <a:r>
              <a:rPr lang="en-US" altLang="ja-JP" sz="1200" dirty="0"/>
              <a:t> - </a:t>
            </a:r>
            <a:r>
              <a:rPr lang="ja-JP" altLang="en-US" sz="1200"/>
              <a:t>画像の切り取り</a:t>
            </a:r>
            <a:r>
              <a:rPr lang="en-US" altLang="ja-JP" sz="1200" dirty="0"/>
              <a:t> (</a:t>
            </a:r>
            <a:r>
              <a:rPr lang="ja-JP" altLang="en-US" sz="1200"/>
              <a:t>詳細</a:t>
            </a:r>
            <a:r>
              <a:rPr lang="en-US" altLang="ja-JP" sz="1200" dirty="0"/>
              <a:t>: 5/8</a:t>
            </a:r>
            <a:r>
              <a:rPr lang="ja-JP" altLang="en-US" sz="1200"/>
              <a:t>の</a:t>
            </a:r>
            <a:r>
              <a:rPr lang="en-US" altLang="ja-JP" sz="1200" dirty="0"/>
              <a:t>slack)</a:t>
            </a:r>
            <a:br>
              <a:rPr lang="en-US" altLang="ja-JP" sz="1200" dirty="0"/>
            </a:br>
            <a:br>
              <a:rPr lang="en-US" altLang="ja-JP" sz="1200" dirty="0"/>
            </a:br>
            <a:r>
              <a:rPr lang="ja-JP" altLang="en-US" sz="1200"/>
              <a:t>問題</a:t>
            </a:r>
            <a:r>
              <a:rPr lang="en-US" altLang="ja-JP" sz="1200" dirty="0"/>
              <a:t>2: 3</a:t>
            </a:r>
            <a:r>
              <a:rPr lang="ja-JP" altLang="en-US" sz="1200"/>
              <a:t>次元の訓練データとして取り込みができない</a:t>
            </a:r>
            <a:r>
              <a:rPr lang="en-US" altLang="ja-JP" sz="1200" dirty="0"/>
              <a:t>(</a:t>
            </a:r>
            <a:r>
              <a:rPr lang="ja-JP" altLang="en-US" sz="1200"/>
              <a:t>エラー</a:t>
            </a:r>
            <a:r>
              <a:rPr lang="en-US" altLang="ja-JP" sz="1200" dirty="0"/>
              <a:t>)</a:t>
            </a:r>
            <a:br>
              <a:rPr lang="en-US" altLang="ja-JP" sz="1200" dirty="0"/>
            </a:br>
            <a:r>
              <a:rPr lang="ja-JP" altLang="en-US" sz="1200"/>
              <a:t>解決</a:t>
            </a:r>
            <a:r>
              <a:rPr lang="en-US" altLang="ja-JP" sz="1200" dirty="0"/>
              <a:t>2: </a:t>
            </a:r>
            <a:r>
              <a:rPr lang="en-US" altLang="ja-JP" sz="1200" dirty="0" err="1"/>
              <a:t>numpy</a:t>
            </a:r>
            <a:r>
              <a:rPr lang="ja-JP" altLang="en-US" sz="1200"/>
              <a:t>配列を用意し、画像の次元を</a:t>
            </a:r>
            <a:r>
              <a:rPr lang="en-US" altLang="ja-JP" sz="1200" dirty="0"/>
              <a:t>1</a:t>
            </a:r>
            <a:r>
              <a:rPr lang="ja-JP" altLang="en-US" sz="1200"/>
              <a:t>次元に変換し、</a:t>
            </a:r>
            <a:r>
              <a:rPr lang="en-US" altLang="ja-JP" sz="1200" dirty="0" err="1"/>
              <a:t>numpy</a:t>
            </a:r>
            <a:r>
              <a:rPr lang="ja-JP" altLang="en-US" sz="1200"/>
              <a:t>配列にインサートし、画像の複数の次元に変換</a:t>
            </a:r>
            <a:br>
              <a:rPr lang="en-US" altLang="ja-JP" sz="1200" dirty="0"/>
            </a:br>
            <a:r>
              <a:rPr lang="ja-JP" altLang="en-US" sz="1200"/>
              <a:t>参考</a:t>
            </a:r>
            <a:r>
              <a:rPr lang="en-US" altLang="ja-JP" sz="1200" dirty="0"/>
              <a:t>2: </a:t>
            </a:r>
            <a:r>
              <a:rPr lang="en-US" altLang="ja-JP" sz="1200" dirty="0" err="1"/>
              <a:t>mnist</a:t>
            </a:r>
            <a:r>
              <a:rPr lang="ja-JP" altLang="en-US" sz="1200"/>
              <a:t>などの基本モデルや</a:t>
            </a:r>
            <a:r>
              <a:rPr lang="en-US" altLang="ja-JP" sz="1200" dirty="0" err="1"/>
              <a:t>keras</a:t>
            </a:r>
            <a:r>
              <a:rPr lang="ja-JP" altLang="en-US" sz="1200"/>
              <a:t>の公式資料を確認する</a:t>
            </a:r>
            <a:r>
              <a:rPr lang="en-US" altLang="ja-JP" sz="1200" dirty="0"/>
              <a:t> (</a:t>
            </a:r>
            <a:r>
              <a:rPr lang="ja-JP" altLang="en-US" sz="1200"/>
              <a:t>詳細</a:t>
            </a:r>
            <a:r>
              <a:rPr lang="en-US" altLang="ja-JP" sz="1200" dirty="0"/>
              <a:t>: 5/8</a:t>
            </a:r>
            <a:r>
              <a:rPr lang="ja-JP" altLang="en-US" sz="1200"/>
              <a:t>から</a:t>
            </a:r>
            <a:r>
              <a:rPr lang="en-US" altLang="ja-JP" sz="1200" dirty="0"/>
              <a:t>5/19</a:t>
            </a:r>
            <a:r>
              <a:rPr lang="ja-JP" altLang="en-US" sz="1200"/>
              <a:t>までの</a:t>
            </a:r>
            <a:r>
              <a:rPr lang="en-US" altLang="ja-JP" sz="1200" dirty="0"/>
              <a:t>slack)</a:t>
            </a:r>
            <a:br>
              <a:rPr lang="en-US" altLang="ja-JP" sz="1200" dirty="0"/>
            </a:br>
            <a:br>
              <a:rPr lang="en-US" altLang="ja-JP" sz="1200" dirty="0"/>
            </a:br>
            <a:r>
              <a:rPr lang="ja-JP" altLang="en-US" sz="1200"/>
              <a:t>問題</a:t>
            </a:r>
            <a:r>
              <a:rPr lang="en-US" altLang="ja-JP" sz="1200" dirty="0"/>
              <a:t>3: model</a:t>
            </a:r>
            <a:r>
              <a:rPr lang="ja-JP" altLang="en-US" sz="1200"/>
              <a:t>変数が</a:t>
            </a:r>
            <a:r>
              <a:rPr lang="en-US" altLang="ja-JP" sz="1200" dirty="0" err="1"/>
              <a:t>NoneType</a:t>
            </a:r>
            <a:r>
              <a:rPr lang="ja-JP" altLang="en-US" sz="1200"/>
              <a:t>となってしまう</a:t>
            </a:r>
            <a:r>
              <a:rPr lang="en-US" altLang="ja-JP" sz="1200" dirty="0"/>
              <a:t>(</a:t>
            </a:r>
            <a:r>
              <a:rPr lang="ja-JP" altLang="en-US" sz="1200"/>
              <a:t>エラー</a:t>
            </a:r>
            <a:r>
              <a:rPr lang="en-US" altLang="ja-JP" sz="1200" dirty="0"/>
              <a:t>)</a:t>
            </a:r>
            <a:br>
              <a:rPr lang="en-US" altLang="ja-JP" sz="1200" dirty="0"/>
            </a:br>
            <a:r>
              <a:rPr lang="ja-JP" altLang="en-US" sz="1200"/>
              <a:t>解決</a:t>
            </a:r>
            <a:r>
              <a:rPr lang="en-US" altLang="ja-JP" sz="1200" dirty="0"/>
              <a:t>3: model</a:t>
            </a:r>
            <a:r>
              <a:rPr lang="ja-JP" altLang="en-US" sz="1200"/>
              <a:t>を</a:t>
            </a:r>
            <a:r>
              <a:rPr lang="en-US" altLang="ja-JP" sz="1200" dirty="0"/>
              <a:t>return</a:t>
            </a:r>
            <a:r>
              <a:rPr lang="ja-JP" altLang="en-US" sz="1200"/>
              <a:t>していなかった</a:t>
            </a:r>
            <a:br>
              <a:rPr lang="en-US" altLang="ja-JP" sz="1200" dirty="0"/>
            </a:br>
            <a:r>
              <a:rPr lang="ja-JP" altLang="en-US" sz="1200"/>
              <a:t>参考</a:t>
            </a:r>
            <a:r>
              <a:rPr lang="en-US" altLang="ja-JP" sz="1200" dirty="0"/>
              <a:t>3: </a:t>
            </a:r>
            <a:r>
              <a:rPr lang="ja-JP" altLang="en-US" sz="1200"/>
              <a:t>別のモデルを確認したり、</a:t>
            </a:r>
            <a:r>
              <a:rPr lang="en-US" altLang="ja-JP" sz="1200" dirty="0"/>
              <a:t>model</a:t>
            </a:r>
            <a:r>
              <a:rPr lang="ja-JP" altLang="en-US" sz="1200"/>
              <a:t>の中身を確認</a:t>
            </a:r>
            <a:r>
              <a:rPr lang="en-US" altLang="ja-JP" sz="1200" dirty="0"/>
              <a:t>(print)</a:t>
            </a:r>
            <a:r>
              <a:rPr lang="ja-JP" altLang="en-US" sz="1200"/>
              <a:t>したりする　</a:t>
            </a:r>
            <a:r>
              <a:rPr lang="en-US" altLang="ja-JP" sz="1200" dirty="0"/>
              <a:t>(</a:t>
            </a:r>
            <a:r>
              <a:rPr lang="ja-JP" altLang="en-US" sz="1200"/>
              <a:t>詳細</a:t>
            </a:r>
            <a:r>
              <a:rPr lang="en-US" altLang="ja-JP" sz="1200" dirty="0"/>
              <a:t>: 5/20</a:t>
            </a:r>
            <a:r>
              <a:rPr lang="ja-JP" altLang="en-US" sz="1200"/>
              <a:t>から</a:t>
            </a:r>
            <a:r>
              <a:rPr lang="en-US" altLang="ja-JP" sz="1200" dirty="0"/>
              <a:t>5/21</a:t>
            </a:r>
            <a:r>
              <a:rPr lang="ja-JP" altLang="en-US" sz="1200"/>
              <a:t>の</a:t>
            </a:r>
            <a:r>
              <a:rPr lang="en-US" altLang="ja-JP" sz="1200" dirty="0"/>
              <a:t>slack)</a:t>
            </a:r>
            <a:br>
              <a:rPr lang="en-US" altLang="ja-JP" sz="1200" dirty="0"/>
            </a:br>
            <a:br>
              <a:rPr lang="en-US" altLang="ja-JP" sz="1200" dirty="0"/>
            </a:br>
            <a:r>
              <a:rPr lang="ja-JP" altLang="en-US" sz="1200"/>
              <a:t>問題</a:t>
            </a:r>
            <a:r>
              <a:rPr lang="en-US" altLang="ja-JP" sz="1200" dirty="0"/>
              <a:t>4: </a:t>
            </a:r>
            <a:r>
              <a:rPr lang="ja-JP" altLang="en-US" sz="1200"/>
              <a:t>ニューラルネットワーク 第一層で訓練データの取り込みができない</a:t>
            </a:r>
            <a:r>
              <a:rPr lang="en-US" altLang="ja-JP" sz="1200" dirty="0"/>
              <a:t>(</a:t>
            </a:r>
            <a:r>
              <a:rPr lang="ja-JP" altLang="en-US" sz="1200"/>
              <a:t>エラー</a:t>
            </a:r>
            <a:r>
              <a:rPr lang="en-US" altLang="ja-JP" sz="1200" dirty="0"/>
              <a:t>)</a:t>
            </a:r>
            <a:br>
              <a:rPr lang="en-US" altLang="ja-JP" sz="1200" dirty="0"/>
            </a:br>
            <a:r>
              <a:rPr lang="ja-JP" altLang="en-US" sz="1200"/>
              <a:t>解決</a:t>
            </a:r>
            <a:r>
              <a:rPr lang="en-US" altLang="ja-JP" sz="1200" dirty="0"/>
              <a:t>4: reshape</a:t>
            </a:r>
            <a:r>
              <a:rPr lang="ja-JP" altLang="en-US" sz="1200"/>
              <a:t>を</a:t>
            </a:r>
            <a:r>
              <a:rPr lang="en-US" altLang="ja-JP" sz="1200" dirty="0"/>
              <a:t>1</a:t>
            </a:r>
            <a:r>
              <a:rPr lang="ja-JP" altLang="en-US" sz="1200"/>
              <a:t>次元に変換した時のサイズに合わせて、複数次元に戻す</a:t>
            </a:r>
            <a:br>
              <a:rPr lang="en-US" altLang="ja-JP" sz="1200" dirty="0"/>
            </a:br>
            <a:r>
              <a:rPr lang="ja-JP" altLang="en-US" sz="1200"/>
              <a:t>参考</a:t>
            </a:r>
            <a:r>
              <a:rPr lang="en-US" altLang="ja-JP" sz="1200" dirty="0"/>
              <a:t>4: </a:t>
            </a:r>
            <a:r>
              <a:rPr lang="en-US" altLang="ja-JP" sz="1200" dirty="0" err="1"/>
              <a:t>np.empty</a:t>
            </a:r>
            <a:r>
              <a:rPr lang="ja-JP" altLang="en-US" sz="1200"/>
              <a:t>で確認用に複数次元の配列を作って試してみる</a:t>
            </a:r>
            <a:r>
              <a:rPr lang="en-US" altLang="ja-JP" sz="1200" dirty="0"/>
              <a:t> (</a:t>
            </a:r>
            <a:r>
              <a:rPr lang="ja-JP" altLang="en-US" sz="1200"/>
              <a:t>詳細</a:t>
            </a:r>
            <a:r>
              <a:rPr lang="en-US" altLang="ja-JP" sz="1200" dirty="0"/>
              <a:t>: 5/22</a:t>
            </a:r>
            <a:r>
              <a:rPr lang="ja-JP" altLang="en-US" sz="1200"/>
              <a:t>から</a:t>
            </a:r>
            <a:r>
              <a:rPr lang="en-US" altLang="ja-JP" sz="1200" dirty="0"/>
              <a:t>5/23</a:t>
            </a:r>
            <a:r>
              <a:rPr lang="ja-JP" altLang="en-US" sz="1200"/>
              <a:t>までの</a:t>
            </a:r>
            <a:r>
              <a:rPr lang="en-US" altLang="ja-JP" sz="1200" dirty="0"/>
              <a:t>slack)</a:t>
            </a:r>
            <a:br>
              <a:rPr lang="en-US" altLang="ja-JP" sz="1200" dirty="0"/>
            </a:br>
            <a:br>
              <a:rPr lang="en-US" altLang="ja-JP" sz="1200" dirty="0"/>
            </a:br>
            <a:r>
              <a:rPr lang="ja-JP" altLang="en-US" sz="1200"/>
              <a:t>問題</a:t>
            </a:r>
            <a:r>
              <a:rPr lang="en-US" altLang="ja-JP" sz="1200" dirty="0"/>
              <a:t>5: </a:t>
            </a:r>
            <a:r>
              <a:rPr lang="ja-JP" altLang="en-US" sz="1200"/>
              <a:t>ニューラルネットワーク 最後の層でラベルデータの取り込みができない</a:t>
            </a:r>
            <a:r>
              <a:rPr lang="en-US" altLang="ja-JP" sz="1200" dirty="0"/>
              <a:t>(</a:t>
            </a:r>
            <a:r>
              <a:rPr lang="ja-JP" altLang="en-US" sz="1200"/>
              <a:t>エラー</a:t>
            </a:r>
            <a:r>
              <a:rPr lang="en-US" altLang="ja-JP" sz="1200" dirty="0"/>
              <a:t>)</a:t>
            </a:r>
            <a:br>
              <a:rPr lang="en-US" altLang="ja-JP" sz="1200" dirty="0"/>
            </a:br>
            <a:r>
              <a:rPr lang="ja-JP" altLang="en-US" sz="1200"/>
              <a:t>解決</a:t>
            </a:r>
            <a:r>
              <a:rPr lang="en-US" altLang="ja-JP" sz="1200" dirty="0"/>
              <a:t>5: </a:t>
            </a:r>
            <a:r>
              <a:rPr lang="ja-JP" altLang="en-US" sz="1200"/>
              <a:t>現在対応中</a:t>
            </a:r>
            <a:br>
              <a:rPr lang="en-US" altLang="ja-JP" sz="1200" dirty="0"/>
            </a:br>
            <a:r>
              <a:rPr lang="ja-JP" altLang="en-US" sz="1200"/>
              <a:t>参考</a:t>
            </a:r>
            <a:r>
              <a:rPr lang="en-US" altLang="ja-JP" sz="1200" dirty="0"/>
              <a:t>5: </a:t>
            </a:r>
            <a:r>
              <a:rPr lang="en-US" altLang="ja-JP" sz="1200" dirty="0" err="1"/>
              <a:t>model.summary</a:t>
            </a:r>
            <a:r>
              <a:rPr lang="en-US" altLang="ja-JP" sz="1200" dirty="0"/>
              <a:t>()</a:t>
            </a:r>
            <a:r>
              <a:rPr lang="ja-JP" altLang="en-US" sz="1200"/>
              <a:t>を取ったり、</a:t>
            </a:r>
            <a:r>
              <a:rPr lang="en-US" altLang="ja-JP" sz="1200" dirty="0" err="1"/>
              <a:t>mnist</a:t>
            </a:r>
            <a:r>
              <a:rPr lang="ja-JP" altLang="en-US" sz="1200"/>
              <a:t>などの基本モデルを確認する</a:t>
            </a:r>
            <a:r>
              <a:rPr lang="en-US" altLang="ja-JP" sz="1200" dirty="0"/>
              <a:t> (</a:t>
            </a:r>
            <a:r>
              <a:rPr lang="ja-JP" altLang="en-US" sz="1200"/>
              <a:t>詳細</a:t>
            </a:r>
            <a:r>
              <a:rPr lang="en-US" altLang="ja-JP" sz="1200" dirty="0"/>
              <a:t>: 5/24</a:t>
            </a:r>
            <a:r>
              <a:rPr lang="ja-JP" altLang="en-US" sz="1200"/>
              <a:t>から</a:t>
            </a:r>
            <a:r>
              <a:rPr lang="en-US" altLang="ja-JP" sz="1200" dirty="0"/>
              <a:t>5/25</a:t>
            </a:r>
            <a:r>
              <a:rPr lang="ja-JP" altLang="en-US" sz="1200"/>
              <a:t>までの</a:t>
            </a:r>
            <a:r>
              <a:rPr lang="en-US" altLang="ja-JP" sz="1200" dirty="0"/>
              <a:t>slack)</a:t>
            </a:r>
            <a:br>
              <a:rPr lang="en-US" altLang="ja-JP" sz="1400" dirty="0"/>
            </a:br>
            <a:br>
              <a:rPr lang="en-US" altLang="ja-JP" sz="1400" dirty="0"/>
            </a:br>
            <a:br>
              <a:rPr lang="en-US" altLang="ja-JP" sz="1400" dirty="0"/>
            </a:b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3885149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03C9D-0A55-7140-8AB8-2737FA3B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836712"/>
            <a:ext cx="7776864" cy="4968552"/>
          </a:xfrm>
        </p:spPr>
        <p:txBody>
          <a:bodyPr anchor="t" anchorCtr="0">
            <a:noAutofit/>
          </a:bodyPr>
          <a:lstStyle/>
          <a:p>
            <a:pPr algn="l"/>
            <a:r>
              <a:rPr lang="ja-JP" altLang="en-US" sz="1800" b="1"/>
              <a:t>・今後</a:t>
            </a:r>
            <a:br>
              <a:rPr lang="en-US" altLang="ja-JP" sz="1800" dirty="0"/>
            </a:br>
            <a:br>
              <a:rPr lang="en-US" altLang="ja-JP" sz="1800" dirty="0"/>
            </a:br>
            <a:r>
              <a:rPr lang="ja-JP" altLang="en-US" sz="1400"/>
              <a:t>現在までの問題を解決することと、残りのモデル</a:t>
            </a:r>
            <a:r>
              <a:rPr lang="en-US" altLang="ja-JP" sz="1400" dirty="0"/>
              <a:t>(</a:t>
            </a:r>
            <a:r>
              <a:rPr lang="ja-JP" altLang="en-US" sz="1400"/>
              <a:t>下記赤枠</a:t>
            </a:r>
            <a:r>
              <a:rPr lang="en-US" altLang="ja-JP" sz="1400" dirty="0"/>
              <a:t>)</a:t>
            </a:r>
            <a:r>
              <a:rPr lang="ja-JP" altLang="en-US" sz="1400"/>
              <a:t>の構築</a:t>
            </a:r>
            <a:br>
              <a:rPr lang="en-US" altLang="ja-JP" sz="1400" dirty="0"/>
            </a:br>
            <a:br>
              <a:rPr lang="en-US" altLang="ja-JP" sz="1400" dirty="0"/>
            </a:br>
            <a:br>
              <a:rPr lang="en-US" altLang="ja-JP" sz="1400" dirty="0"/>
            </a:br>
            <a:br>
              <a:rPr lang="en-US" altLang="ja-JP" sz="1400" dirty="0"/>
            </a:br>
            <a:endParaRPr kumimoji="1" lang="ja-JP" altLang="en-US" sz="100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8DB3476-12F2-A840-9D59-C645B2933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7851936" cy="3600400"/>
          </a:xfrm>
          <a:prstGeom prst="rect">
            <a:avLst/>
          </a:prstGeom>
        </p:spPr>
      </p:pic>
      <p:sp>
        <p:nvSpPr>
          <p:cNvPr id="4" name="角丸四角形 3">
            <a:extLst>
              <a:ext uri="{FF2B5EF4-FFF2-40B4-BE49-F238E27FC236}">
                <a16:creationId xmlns:a16="http://schemas.microsoft.com/office/drawing/2014/main" id="{994F3B96-8036-544F-B864-9F04C40FF95C}"/>
              </a:ext>
            </a:extLst>
          </p:cNvPr>
          <p:cNvSpPr/>
          <p:nvPr/>
        </p:nvSpPr>
        <p:spPr>
          <a:xfrm>
            <a:off x="608496" y="3861048"/>
            <a:ext cx="6771816" cy="172819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DEFD722C-40F5-7245-A467-0860C96D0CDB}"/>
              </a:ext>
            </a:extLst>
          </p:cNvPr>
          <p:cNvSpPr/>
          <p:nvPr/>
        </p:nvSpPr>
        <p:spPr>
          <a:xfrm>
            <a:off x="7097600" y="2713208"/>
            <a:ext cx="1434840" cy="172819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DE0B9443-B7BA-2B46-A479-CE1D17D97943}"/>
              </a:ext>
            </a:extLst>
          </p:cNvPr>
          <p:cNvSpPr txBox="1">
            <a:spLocks/>
          </p:cNvSpPr>
          <p:nvPr/>
        </p:nvSpPr>
        <p:spPr>
          <a:xfrm>
            <a:off x="7262278" y="5925948"/>
            <a:ext cx="1179748" cy="3876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ja-JP" altLang="en-US" sz="1400"/>
              <a:t>以上</a:t>
            </a:r>
            <a:br>
              <a:rPr lang="en-US" altLang="ja-JP" sz="1400" dirty="0"/>
            </a:br>
            <a:br>
              <a:rPr lang="en-US" altLang="ja-JP" sz="1400" dirty="0"/>
            </a:br>
            <a:br>
              <a:rPr lang="en-US" altLang="ja-JP" sz="1400" dirty="0"/>
            </a:br>
            <a:br>
              <a:rPr lang="en-US" altLang="ja-JP" sz="1400" dirty="0"/>
            </a:br>
            <a:endParaRPr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65119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44</Words>
  <Application>Microsoft Macintosh PowerPoint</Application>
  <PresentationFormat>画面に合わせる (4:3)</PresentationFormat>
  <Paragraphs>13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游ゴシック</vt:lpstr>
      <vt:lpstr>Arial</vt:lpstr>
      <vt:lpstr>Calibri</vt:lpstr>
      <vt:lpstr>Office テーマ</vt:lpstr>
      <vt:lpstr>中間発表  卒業発表の内容、進捗や課題</vt:lpstr>
      <vt:lpstr>・自己紹介  ・卒業発表の内容  ・データについて  ・モデルについて  ・現在までの進捗  ・課題と解決方法   </vt:lpstr>
      <vt:lpstr>1. 自己紹介  大久保 泰之 Dive Into Code 2017年7月期AIコース  生命保険会社に勤務し、情報システム部門にて開発を担当  AIを学ぶ目的は、当初は現在の職場で活かしたいと思っていたが、今は、 どちらかというと趣味となってきている。     </vt:lpstr>
      <vt:lpstr>・卒業発表の内容  脳の発達障害の一つであるADHD(補足)という症状を、脳のMRI画像を用いて予測するモデルの構築  3次元の脳のMRI画像をデータセットとし、kerasとTensorFlowで構築する3次元のニューラルネットワークで予測をする   予測モデルは下記 IEEE Xplore Digital Library に掲載の論文の内容を実装 https://ieeexplore.ieee.org/document/8067637    補足: ADHDとは脳の発達障害の一種である「注意欠如・多動症 / 注意欠如・多動性障害」のことで、 英語の「Attention-Deficit / Hyperactivity Disorder」の頭文字をとった名称である。 ADHDの一般的な症状として、落ち着きのなさ、衝動的な行動、集中力の欠如などが挙げられる。 成人しても完治することはなく、仕事や学業、日常のコミュニケーションに支障をきたすことがある。 そのために、うつ病の発症などにつながることもある。 治療方法としては、学校や会社としての社会的な取り組みや、薬による治療などがあるが、 完治することはない。   </vt:lpstr>
      <vt:lpstr>・データについて  MRI画像には、脳機能を観察するために用いられるfMRIと、構造を観察するために用いられるsMRIに分かれる。 また、fMRIには三つの指標があり、sMRIには三つの部位に分かれる。  fMRIの指標: ・ReHo:    ある脳の部位とその部位と近隣の部位の類似性を比べる指標 ・fALFF:    自発的な脳活動の強さを表す指標 ・VMHC:  右脳と左脳の結合度を表す指標  sMRIの部位: ・GM:       中枢神経系の神経組織のうち、神経細胞の細胞体が存在している部位 ・WM:      神経細胞体がなく、有髄神経線維ばかりの部位 ・CSF:        脳脊髄液の量  今回使うデータは、fALFFとGM  これらのデータは、論文の関連の下記サイトから入手可能 http://mrirc.psych.ac.cn/RfMRIMaps  </vt:lpstr>
      <vt:lpstr>・モデルについて  今回構築するモデルは論文の内容を基にfMRIの脳画像から「fALFF」、sMRI の脳画像から「GM」のみを用いる それぞれの脳画像を個別の3DCNNで予測し、最後に両方モデルを結合させて更に予測するモデル   論文から抜粋     </vt:lpstr>
      <vt:lpstr>・現在までの進捗  5月25日までの時点でfMRIのモデルの構築中(下記、赤枠)  現在、fMRIのニューラルネットワークモデルは構築済みであるが、データセットをモデルに取り込む加工処理を構築中 </vt:lpstr>
      <vt:lpstr>・課題と解決方法  構築中のデータ加工処理が現時点での問題であり、どの様に解決するかが今後の課題 加工処理は構築当初からの課題であり、今まで直面した大きな問題(エラー)と対応内容は以下の通り  問題1: サイズがまちまちな3 次元画像をどのように加工していくか(質問) 解決1: - 画像の縮小、拡大 - 画像のセンタリング - パディング - 画像の切り取り (詳細: 5/8のslack)  問題2: 3次元の訓練データとして取り込みができない(エラー) 解決2: numpy配列を用意し、画像の次元を1次元に変換し、numpy配列にインサートし、画像の複数の次元に変換 参考2: mnistなどの基本モデルやkerasの公式資料を確認する (詳細: 5/8から5/19までのslack)  問題3: model変数がNoneTypeとなってしまう(エラー) 解決3: modelをreturnしていなかった 参考3: 別のモデルを確認したり、modelの中身を確認(print)したりする　(詳細: 5/20から5/21のslack)  問題4: ニューラルネットワーク 第一層で訓練データの取り込みができない(エラー) 解決4: reshapeを1次元に変換した時のサイズに合わせて、複数次元に戻す 参考4: np.emptyで確認用に複数次元の配列を作って試してみる (詳細: 5/22から5/23までのslack)  問題5: ニューラルネットワーク 最後の層でラベルデータの取り込みができない(エラー) 解決5: 現在対応中 参考5: model.summary()を取ったり、mnistなどの基本モデルを確認する (詳細: 5/24から5/25までのslack)   </vt:lpstr>
      <vt:lpstr>・今後  現在までの問題を解決することと、残りのモデル(下記赤枠)の構築    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Yasuyuki Ohkubo</dc:creator>
  <cp:lastModifiedBy>大久保泰之</cp:lastModifiedBy>
  <cp:revision>74</cp:revision>
  <dcterms:created xsi:type="dcterms:W3CDTF">2018-04-26T07:47:07Z</dcterms:created>
  <dcterms:modified xsi:type="dcterms:W3CDTF">2018-05-26T00:37:24Z</dcterms:modified>
</cp:coreProperties>
</file>