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4" r:id="rId4"/>
    <p:sldId id="263" r:id="rId5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B932"/>
    <a:srgbClr val="FFD85D"/>
    <a:srgbClr val="ABE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5" autoAdjust="0"/>
    <p:restoredTop sz="94574" autoAdjust="0"/>
  </p:normalViewPr>
  <p:slideViewPr>
    <p:cSldViewPr>
      <p:cViewPr varScale="1">
        <p:scale>
          <a:sx n="120" d="100"/>
          <a:sy n="120" d="100"/>
        </p:scale>
        <p:origin x="1400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 サブタイトルの書式設定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2018/4/30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2018/4/30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2018/4/30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2018/4/30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2018/4/30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2018/4/30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2018/4/30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2018/4/30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2018/4/30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2018/4/30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2018/4/30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2018/4/30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://nilearn.github.io/auto_examples/index.html" TargetMode="External"/><Relationship Id="rId3" Type="http://schemas.openxmlformats.org/officeDocument/2006/relationships/hyperlink" Target="https://www.nitrc.org/" TargetMode="External"/><Relationship Id="rId7" Type="http://schemas.openxmlformats.org/officeDocument/2006/relationships/hyperlink" Target="https://www.nitrc.org/frs/download.php/7781/adhd40_metadata.tgz" TargetMode="External"/><Relationship Id="rId2" Type="http://schemas.openxmlformats.org/officeDocument/2006/relationships/hyperlink" Target="https://ieeexplore.ieee.org/document/8067637/all-figure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nilearn.github.io/modules/generated/nilearn.datasets.fetch_adhd.html" TargetMode="External"/><Relationship Id="rId5" Type="http://schemas.openxmlformats.org/officeDocument/2006/relationships/hyperlink" Target="https://www.nitrc.org/frs/?group_id=383" TargetMode="External"/><Relationship Id="rId4" Type="http://schemas.openxmlformats.org/officeDocument/2006/relationships/hyperlink" Target="http://nilearn.github.io/index.html" TargetMode="External"/><Relationship Id="rId9" Type="http://schemas.openxmlformats.org/officeDocument/2006/relationships/hyperlink" Target="http://preprocessed-connectomes-project.org/adhd200/index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4E40E28-B3A5-3148-B52D-FA9250C94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564904"/>
            <a:ext cx="8229600" cy="1143000"/>
          </a:xfrm>
        </p:spPr>
        <p:txBody>
          <a:bodyPr>
            <a:normAutofit fontScale="90000"/>
          </a:bodyPr>
          <a:lstStyle/>
          <a:p>
            <a:r>
              <a:rPr kumimoji="1" lang="ja-JP" altLang="en-US"/>
              <a:t>システム設計書</a:t>
            </a:r>
            <a:r>
              <a:rPr kumimoji="1" lang="en-US" altLang="ja-JP" dirty="0"/>
              <a:t>1</a:t>
            </a:r>
            <a:br>
              <a:rPr kumimoji="1" lang="en-US" altLang="ja-JP" dirty="0"/>
            </a:br>
            <a:br>
              <a:rPr kumimoji="1" lang="en-US" altLang="ja-JP" sz="2200" dirty="0"/>
            </a:br>
            <a:r>
              <a:rPr kumimoji="1" lang="en-US" altLang="ja-JP" sz="2200" dirty="0"/>
              <a:t>MRI</a:t>
            </a:r>
            <a:r>
              <a:rPr kumimoji="1" lang="ja-JP" altLang="en-US" sz="2200"/>
              <a:t>画像による</a:t>
            </a:r>
            <a:r>
              <a:rPr kumimoji="1" lang="en-US" altLang="ja-JP" sz="2200" dirty="0"/>
              <a:t>ADHD</a:t>
            </a:r>
            <a:r>
              <a:rPr kumimoji="1" lang="ja-JP" altLang="en-US" sz="2200"/>
              <a:t>予測システム</a:t>
            </a:r>
            <a:r>
              <a:rPr kumimoji="1" lang="en-US" altLang="ja-JP" sz="2200" dirty="0"/>
              <a:t> – </a:t>
            </a:r>
            <a:r>
              <a:rPr kumimoji="1" lang="ja-JP" altLang="en-US" sz="2200"/>
              <a:t>学習モデル</a:t>
            </a:r>
          </a:p>
        </p:txBody>
      </p:sp>
      <p:sp>
        <p:nvSpPr>
          <p:cNvPr id="4" name="タイトル 1">
            <a:extLst>
              <a:ext uri="{FF2B5EF4-FFF2-40B4-BE49-F238E27FC236}">
                <a16:creationId xmlns:a16="http://schemas.microsoft.com/office/drawing/2014/main" id="{47884800-C526-2B45-859C-425786BA1094}"/>
              </a:ext>
            </a:extLst>
          </p:cNvPr>
          <p:cNvSpPr txBox="1">
            <a:spLocks/>
          </p:cNvSpPr>
          <p:nvPr/>
        </p:nvSpPr>
        <p:spPr>
          <a:xfrm>
            <a:off x="6956648" y="5229200"/>
            <a:ext cx="1730152" cy="5669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ja-JP" altLang="en-US" sz="1600"/>
              <a:t>大久保</a:t>
            </a:r>
            <a:r>
              <a:rPr lang="en-US" altLang="ja-JP" sz="1600" dirty="0"/>
              <a:t> </a:t>
            </a:r>
            <a:r>
              <a:rPr lang="ja-JP" altLang="en-US" sz="1600"/>
              <a:t>泰之</a:t>
            </a:r>
            <a:endParaRPr lang="en-US" altLang="ja-JP" sz="1600" dirty="0"/>
          </a:p>
          <a:p>
            <a:pPr algn="l"/>
            <a:r>
              <a:rPr lang="en-US" altLang="ja-JP" sz="1600" dirty="0"/>
              <a:t>2018</a:t>
            </a:r>
            <a:r>
              <a:rPr lang="ja-JP" altLang="en-US" sz="1600"/>
              <a:t>年</a:t>
            </a:r>
            <a:r>
              <a:rPr lang="en-US" altLang="ja-JP" sz="1600" dirty="0"/>
              <a:t>4</a:t>
            </a:r>
            <a:r>
              <a:rPr lang="ja-JP" altLang="en-US" sz="1600"/>
              <a:t>月</a:t>
            </a:r>
            <a:r>
              <a:rPr lang="en-US" altLang="ja-JP" sz="1600" dirty="0"/>
              <a:t>29</a:t>
            </a:r>
            <a:r>
              <a:rPr lang="ja-JP" altLang="en-US" sz="1600"/>
              <a:t>日</a:t>
            </a:r>
          </a:p>
        </p:txBody>
      </p:sp>
    </p:spTree>
    <p:extLst>
      <p:ext uri="{BB962C8B-B14F-4D97-AF65-F5344CB8AC3E}">
        <p14:creationId xmlns:p14="http://schemas.microsoft.com/office/powerpoint/2010/main" val="4101202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2303C9D-0A55-7140-8AB8-2737FA3B1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68" y="836712"/>
            <a:ext cx="7776864" cy="4968552"/>
          </a:xfrm>
        </p:spPr>
        <p:txBody>
          <a:bodyPr anchor="t" anchorCtr="0">
            <a:noAutofit/>
          </a:bodyPr>
          <a:lstStyle/>
          <a:p>
            <a:pPr algn="l"/>
            <a:r>
              <a:rPr lang="ja-JP" altLang="en-US" sz="1800" b="1">
                <a:latin typeface="+mj-ea"/>
              </a:rPr>
              <a:t>目次</a:t>
            </a:r>
            <a:br>
              <a:rPr lang="en-US" altLang="ja-JP" sz="1800" b="1" dirty="0">
                <a:latin typeface="+mj-ea"/>
              </a:rPr>
            </a:br>
            <a:br>
              <a:rPr lang="en-US" altLang="ja-JP" sz="1800" b="1" dirty="0">
                <a:latin typeface="+mj-ea"/>
              </a:rPr>
            </a:br>
            <a:r>
              <a:rPr lang="en-US" altLang="ja-JP" sz="1800" b="1" dirty="0">
                <a:latin typeface="+mj-ea"/>
              </a:rPr>
              <a:t>1. </a:t>
            </a:r>
            <a:r>
              <a:rPr lang="ja-JP" altLang="en-US" sz="1800" b="1">
                <a:latin typeface="+mj-ea"/>
              </a:rPr>
              <a:t>本ドキュメントの説明</a:t>
            </a:r>
            <a:r>
              <a:rPr lang="en-US" altLang="ja-JP" sz="1800" b="1" dirty="0">
                <a:latin typeface="+mj-ea"/>
              </a:rPr>
              <a:t>  </a:t>
            </a:r>
            <a:r>
              <a:rPr lang="ja-JP" altLang="en-US" sz="1800" b="1">
                <a:latin typeface="+mj-ea"/>
              </a:rPr>
              <a:t>・・・・・・・・・・・・・・・</a:t>
            </a:r>
            <a:r>
              <a:rPr lang="en-US" altLang="ja-JP" sz="1800" b="1" dirty="0">
                <a:latin typeface="+mj-ea"/>
              </a:rPr>
              <a:t> Page 1</a:t>
            </a:r>
            <a:br>
              <a:rPr lang="en-US" altLang="ja-JP" sz="1800" b="1" dirty="0">
                <a:latin typeface="+mj-ea"/>
              </a:rPr>
            </a:br>
            <a:r>
              <a:rPr lang="en-US" altLang="ja-JP" sz="1800" b="1" dirty="0">
                <a:latin typeface="+mj-ea"/>
              </a:rPr>
              <a:t>2. </a:t>
            </a:r>
            <a:r>
              <a:rPr lang="ja-JP" altLang="en-US" sz="1800" b="1">
                <a:latin typeface="+mj-ea"/>
              </a:rPr>
              <a:t>システム概要</a:t>
            </a:r>
            <a:r>
              <a:rPr lang="en-US" altLang="ja-JP" sz="1800" b="1" dirty="0">
                <a:latin typeface="+mj-ea"/>
              </a:rPr>
              <a:t> </a:t>
            </a:r>
            <a:r>
              <a:rPr lang="ja-JP" altLang="en-US" sz="1800" b="1">
                <a:latin typeface="+mj-ea"/>
              </a:rPr>
              <a:t>・・・・・・・・・・・・・・・・・・・・・</a:t>
            </a:r>
            <a:r>
              <a:rPr lang="en-US" altLang="ja-JP" sz="1800" b="1" dirty="0">
                <a:latin typeface="+mj-ea"/>
              </a:rPr>
              <a:t>  Page x</a:t>
            </a:r>
            <a:br>
              <a:rPr lang="en-US" altLang="ja-JP" sz="1800" b="1" dirty="0">
                <a:latin typeface="+mj-ea"/>
              </a:rPr>
            </a:br>
            <a:r>
              <a:rPr lang="en-US" altLang="ja-JP" sz="1800" b="1" dirty="0">
                <a:latin typeface="+mj-ea"/>
              </a:rPr>
              <a:t>3. </a:t>
            </a:r>
            <a:r>
              <a:rPr lang="ja-JP" altLang="en-US" sz="1800" b="1">
                <a:latin typeface="+mj-ea"/>
              </a:rPr>
              <a:t>システムフロー図</a:t>
            </a:r>
            <a:r>
              <a:rPr lang="en-US" altLang="ja-JP" sz="1800" b="1" dirty="0">
                <a:latin typeface="+mj-ea"/>
              </a:rPr>
              <a:t> </a:t>
            </a:r>
            <a:r>
              <a:rPr lang="ja-JP" altLang="en-US" sz="1800" b="1">
                <a:latin typeface="+mj-ea"/>
              </a:rPr>
              <a:t>・・・・・・・・・・・・・・・・・</a:t>
            </a:r>
            <a:r>
              <a:rPr lang="en-US" altLang="ja-JP" sz="1800" b="1" dirty="0">
                <a:latin typeface="+mj-ea"/>
              </a:rPr>
              <a:t> </a:t>
            </a:r>
            <a:r>
              <a:rPr lang="ja-JP" altLang="en-US" sz="1800" b="1">
                <a:latin typeface="+mj-ea"/>
              </a:rPr>
              <a:t>  </a:t>
            </a:r>
            <a:r>
              <a:rPr lang="en-US" altLang="ja-JP" sz="1800" b="1" dirty="0">
                <a:latin typeface="+mj-ea"/>
              </a:rPr>
              <a:t>Page x</a:t>
            </a:r>
            <a:br>
              <a:rPr lang="en-US" altLang="ja-JP" sz="1800" b="1" dirty="0">
                <a:latin typeface="+mj-ea"/>
              </a:rPr>
            </a:br>
            <a:r>
              <a:rPr lang="en-US" altLang="ja-JP" sz="1800" b="1" dirty="0">
                <a:latin typeface="+mj-ea"/>
              </a:rPr>
              <a:t>4. </a:t>
            </a:r>
            <a:r>
              <a:rPr lang="ja-JP" altLang="en-US" sz="1800" b="1">
                <a:latin typeface="+mj-ea"/>
              </a:rPr>
              <a:t>使用言語</a:t>
            </a:r>
            <a:r>
              <a:rPr lang="en-US" altLang="ja-JP" sz="1800" b="1" dirty="0">
                <a:latin typeface="+mj-ea"/>
              </a:rPr>
              <a:t> </a:t>
            </a:r>
            <a:r>
              <a:rPr lang="ja-JP" altLang="en-US" sz="1800" b="1">
                <a:latin typeface="+mj-ea"/>
              </a:rPr>
              <a:t>・・・・・・・・・・・・・・・・・・・・・・・・</a:t>
            </a:r>
            <a:r>
              <a:rPr lang="en-US" altLang="ja-JP" sz="1800" b="1" dirty="0">
                <a:latin typeface="+mj-ea"/>
              </a:rPr>
              <a:t>  Page x</a:t>
            </a:r>
            <a:br>
              <a:rPr lang="en-US" altLang="ja-JP" sz="1800" b="1" dirty="0">
                <a:latin typeface="+mj-ea"/>
              </a:rPr>
            </a:br>
            <a:r>
              <a:rPr lang="en-US" altLang="ja-JP" sz="1800" b="1" dirty="0">
                <a:latin typeface="+mj-ea"/>
              </a:rPr>
              <a:t>5. </a:t>
            </a:r>
            <a:r>
              <a:rPr lang="ja-JP" altLang="en-US" sz="1800" b="1">
                <a:latin typeface="+mj-ea"/>
              </a:rPr>
              <a:t>文字コード</a:t>
            </a:r>
            <a:r>
              <a:rPr lang="en-US" altLang="ja-JP" sz="1800" b="1" dirty="0">
                <a:latin typeface="+mj-ea"/>
              </a:rPr>
              <a:t> </a:t>
            </a:r>
            <a:r>
              <a:rPr lang="ja-JP" altLang="en-US" sz="1800" b="1">
                <a:latin typeface="+mj-ea"/>
              </a:rPr>
              <a:t>・・・・・・・・・・・・・・・・・・・・・・・</a:t>
            </a:r>
            <a:r>
              <a:rPr lang="en-US" altLang="ja-JP" sz="1800" b="1" dirty="0">
                <a:latin typeface="+mj-ea"/>
              </a:rPr>
              <a:t>  Page x</a:t>
            </a:r>
            <a:br>
              <a:rPr lang="en-US" altLang="ja-JP" sz="1800" b="1" dirty="0">
                <a:latin typeface="+mj-ea"/>
              </a:rPr>
            </a:br>
            <a:r>
              <a:rPr lang="en-US" altLang="ja-JP" sz="1800" b="1" dirty="0">
                <a:latin typeface="+mj-ea"/>
              </a:rPr>
              <a:t>6. </a:t>
            </a:r>
            <a:r>
              <a:rPr lang="ja-JP" altLang="en-US" sz="1800" b="1">
                <a:latin typeface="+mj-ea"/>
              </a:rPr>
              <a:t>入力・出力形式</a:t>
            </a:r>
            <a:r>
              <a:rPr lang="en-US" altLang="ja-JP" sz="1800" b="1" dirty="0">
                <a:latin typeface="+mj-ea"/>
              </a:rPr>
              <a:t> </a:t>
            </a:r>
            <a:r>
              <a:rPr lang="ja-JP" altLang="en-US" sz="1800" b="1">
                <a:latin typeface="+mj-ea"/>
              </a:rPr>
              <a:t>・・・・・・・・・・・・・・・・・・・</a:t>
            </a:r>
            <a:r>
              <a:rPr lang="en-US" altLang="ja-JP" sz="1800" b="1" dirty="0">
                <a:latin typeface="+mj-ea"/>
              </a:rPr>
              <a:t>  Page x</a:t>
            </a:r>
            <a:br>
              <a:rPr lang="en-US" altLang="ja-JP" sz="1800" b="1" dirty="0">
                <a:latin typeface="+mj-ea"/>
              </a:rPr>
            </a:br>
            <a:r>
              <a:rPr lang="en-US" altLang="ja-JP" sz="1800" b="1" dirty="0">
                <a:latin typeface="+mj-ea"/>
              </a:rPr>
              <a:t>7. </a:t>
            </a:r>
            <a:r>
              <a:rPr lang="ja-JP" altLang="en-US" sz="1800" b="1">
                <a:latin typeface="+mj-ea"/>
              </a:rPr>
              <a:t>機能詳細</a:t>
            </a:r>
            <a:r>
              <a:rPr lang="en-US" altLang="ja-JP" sz="1800" b="1" dirty="0">
                <a:latin typeface="+mj-ea"/>
              </a:rPr>
              <a:t> </a:t>
            </a:r>
            <a:r>
              <a:rPr lang="ja-JP" altLang="en-US" sz="1800" b="1">
                <a:latin typeface="+mj-ea"/>
              </a:rPr>
              <a:t>・・・・・・・・・・・・・・・・・・・・・・・・</a:t>
            </a:r>
            <a:r>
              <a:rPr lang="en-US" altLang="ja-JP" sz="1800" b="1" dirty="0">
                <a:latin typeface="+mj-ea"/>
              </a:rPr>
              <a:t>  Page x</a:t>
            </a:r>
            <a:br>
              <a:rPr lang="en-US" altLang="ja-JP" sz="1800" b="1" dirty="0">
                <a:latin typeface="+mj-ea"/>
              </a:rPr>
            </a:br>
            <a:r>
              <a:rPr lang="en-US" altLang="ja-JP" sz="1600" b="1" dirty="0">
                <a:latin typeface="+mj-ea"/>
              </a:rPr>
              <a:t>    7-1. </a:t>
            </a:r>
            <a:r>
              <a:rPr lang="ja-JP" altLang="en-US" sz="1600" b="1">
                <a:latin typeface="+mj-ea"/>
              </a:rPr>
              <a:t>入力処理</a:t>
            </a:r>
            <a:r>
              <a:rPr lang="en-US" altLang="ja-JP" sz="1600" b="1" dirty="0">
                <a:latin typeface="+mj-ea"/>
              </a:rPr>
              <a:t>(Input Process) </a:t>
            </a:r>
            <a:r>
              <a:rPr lang="ja-JP" altLang="en-US" sz="1600" b="1">
                <a:latin typeface="+mj-ea"/>
              </a:rPr>
              <a:t>・・・・・・・・・・・</a:t>
            </a:r>
            <a:r>
              <a:rPr lang="en-US" altLang="ja-JP" sz="1600" b="1" dirty="0">
                <a:latin typeface="+mj-ea"/>
              </a:rPr>
              <a:t>  Page x</a:t>
            </a:r>
            <a:br>
              <a:rPr lang="en-US" altLang="ja-JP" sz="1600" b="1" dirty="0">
                <a:latin typeface="+mj-ea"/>
              </a:rPr>
            </a:br>
            <a:r>
              <a:rPr lang="en-US" altLang="ja-JP" sz="1600" b="1" dirty="0">
                <a:latin typeface="+mj-ea"/>
              </a:rPr>
              <a:t>    7-2. </a:t>
            </a:r>
            <a:r>
              <a:rPr lang="ja-JP" altLang="en-US" sz="1600" b="1">
                <a:latin typeface="+mj-ea"/>
              </a:rPr>
              <a:t>前処理</a:t>
            </a:r>
            <a:r>
              <a:rPr lang="en-US" altLang="ja-JP" sz="1600" b="1" dirty="0">
                <a:latin typeface="+mj-ea"/>
              </a:rPr>
              <a:t>(</a:t>
            </a:r>
            <a:r>
              <a:rPr lang="en-US" altLang="ja-JP" sz="1600" b="1" dirty="0" err="1">
                <a:latin typeface="+mj-ea"/>
              </a:rPr>
              <a:t>PreProcess</a:t>
            </a:r>
            <a:r>
              <a:rPr lang="en-US" altLang="ja-JP" sz="1600" b="1" dirty="0">
                <a:latin typeface="+mj-ea"/>
              </a:rPr>
              <a:t>) </a:t>
            </a:r>
            <a:r>
              <a:rPr lang="ja-JP" altLang="en-US" sz="1600" b="1">
                <a:latin typeface="+mj-ea"/>
              </a:rPr>
              <a:t>・・・・・・・・・・・・・・・</a:t>
            </a:r>
            <a:r>
              <a:rPr lang="en-US" altLang="ja-JP" sz="1600" b="1" dirty="0">
                <a:latin typeface="+mj-ea"/>
              </a:rPr>
              <a:t>  Page x</a:t>
            </a:r>
            <a:br>
              <a:rPr lang="en-US" altLang="ja-JP" sz="1600" b="1" dirty="0">
                <a:latin typeface="+mj-ea"/>
              </a:rPr>
            </a:br>
            <a:r>
              <a:rPr lang="en-US" altLang="ja-JP" sz="1600" b="1" dirty="0">
                <a:latin typeface="+mj-ea"/>
              </a:rPr>
              <a:t>    7-3. </a:t>
            </a:r>
            <a:r>
              <a:rPr lang="ja-JP" altLang="en-US" sz="1600" b="1">
                <a:latin typeface="+mj-ea"/>
              </a:rPr>
              <a:t>学習処理</a:t>
            </a:r>
            <a:r>
              <a:rPr lang="en-US" altLang="ja-JP" sz="1600" b="1" dirty="0">
                <a:latin typeface="+mj-ea"/>
              </a:rPr>
              <a:t>(Learning Process) </a:t>
            </a:r>
            <a:r>
              <a:rPr lang="ja-JP" altLang="en-US" sz="1600" b="1">
                <a:latin typeface="+mj-ea"/>
              </a:rPr>
              <a:t>・・・・・・・・</a:t>
            </a:r>
            <a:r>
              <a:rPr lang="en-US" altLang="ja-JP" sz="1600" b="1" dirty="0">
                <a:latin typeface="+mj-ea"/>
              </a:rPr>
              <a:t>   Page x</a:t>
            </a:r>
            <a:br>
              <a:rPr lang="en-US" altLang="ja-JP" sz="1600" b="1" dirty="0">
                <a:latin typeface="+mj-ea"/>
              </a:rPr>
            </a:br>
            <a:r>
              <a:rPr lang="en-US" altLang="ja-JP" sz="1400" b="1" dirty="0">
                <a:latin typeface="+mj-ea"/>
              </a:rPr>
              <a:t>            </a:t>
            </a:r>
            <a:r>
              <a:rPr lang="ja-JP" altLang="en-US" sz="1400" b="1">
                <a:latin typeface="+mj-ea"/>
              </a:rPr>
              <a:t>学習</a:t>
            </a:r>
            <a:r>
              <a:rPr lang="en-US" altLang="ja-JP" sz="1400" b="1" dirty="0">
                <a:latin typeface="+mj-ea"/>
              </a:rPr>
              <a:t>/</a:t>
            </a:r>
            <a:r>
              <a:rPr lang="ja-JP" altLang="en-US" sz="1400" b="1">
                <a:latin typeface="+mj-ea"/>
              </a:rPr>
              <a:t>損失関数</a:t>
            </a:r>
            <a:r>
              <a:rPr lang="en-US" altLang="ja-JP" sz="1400" b="1" dirty="0">
                <a:latin typeface="+mj-ea"/>
              </a:rPr>
              <a:t>  </a:t>
            </a:r>
            <a:r>
              <a:rPr lang="ja-JP" altLang="en-US" sz="1400" b="1">
                <a:latin typeface="+mj-ea"/>
              </a:rPr>
              <a:t>・・・・・・・・・・・・・・・・・・・・・・・・</a:t>
            </a:r>
            <a:r>
              <a:rPr lang="en-US" altLang="ja-JP" sz="1400" b="1" dirty="0">
                <a:latin typeface="+mj-ea"/>
              </a:rPr>
              <a:t>  Page x</a:t>
            </a:r>
            <a:br>
              <a:rPr lang="en-US" altLang="ja-JP" sz="1600" b="1" dirty="0">
                <a:latin typeface="+mj-ea"/>
              </a:rPr>
            </a:br>
            <a:r>
              <a:rPr lang="en-US" altLang="ja-JP" sz="1600" b="1" dirty="0">
                <a:latin typeface="+mj-ea"/>
              </a:rPr>
              <a:t> </a:t>
            </a:r>
            <a:r>
              <a:rPr lang="ja-JP" altLang="en-US" sz="1600" b="1">
                <a:latin typeface="+mj-ea"/>
              </a:rPr>
              <a:t>   </a:t>
            </a:r>
            <a:r>
              <a:rPr lang="en-US" altLang="ja-JP" sz="1600" b="1" dirty="0">
                <a:latin typeface="+mj-ea"/>
              </a:rPr>
              <a:t>7-4. </a:t>
            </a:r>
            <a:r>
              <a:rPr lang="ja-JP" altLang="en-US" sz="1600" b="1">
                <a:latin typeface="+mj-ea"/>
              </a:rPr>
              <a:t>テスト処理</a:t>
            </a:r>
            <a:r>
              <a:rPr lang="en-US" altLang="ja-JP" sz="1600" b="1" dirty="0">
                <a:latin typeface="+mj-ea"/>
              </a:rPr>
              <a:t>(Testing Process) </a:t>
            </a:r>
            <a:r>
              <a:rPr lang="ja-JP" altLang="en-US" sz="1600" b="1">
                <a:latin typeface="+mj-ea"/>
              </a:rPr>
              <a:t>・・・・・・・・</a:t>
            </a:r>
            <a:r>
              <a:rPr lang="en-US" altLang="ja-JP" sz="1600" b="1" dirty="0">
                <a:latin typeface="+mj-ea"/>
              </a:rPr>
              <a:t>   Page</a:t>
            </a:r>
            <a:r>
              <a:rPr lang="ja-JP" altLang="en-US" sz="1600" b="1">
                <a:latin typeface="+mj-ea"/>
              </a:rPr>
              <a:t> </a:t>
            </a:r>
            <a:r>
              <a:rPr lang="en-US" altLang="ja-JP" sz="1600" b="1" dirty="0">
                <a:latin typeface="+mj-ea"/>
              </a:rPr>
              <a:t>x</a:t>
            </a:r>
            <a:br>
              <a:rPr lang="en-US" altLang="ja-JP" sz="1600" b="1" dirty="0">
                <a:latin typeface="+mj-ea"/>
              </a:rPr>
            </a:br>
            <a:r>
              <a:rPr lang="en-US" altLang="ja-JP" sz="1600" b="1" dirty="0">
                <a:latin typeface="+mj-ea"/>
              </a:rPr>
              <a:t>    7-5. </a:t>
            </a:r>
            <a:r>
              <a:rPr lang="ja-JP" altLang="en-US" sz="1600" b="1">
                <a:latin typeface="+mj-ea"/>
              </a:rPr>
              <a:t>出力処理</a:t>
            </a:r>
            <a:r>
              <a:rPr lang="en-US" altLang="ja-JP" sz="1600" b="1" dirty="0">
                <a:latin typeface="+mj-ea"/>
              </a:rPr>
              <a:t>(Output Process)</a:t>
            </a:r>
            <a:r>
              <a:rPr lang="ja-JP" altLang="en-US" sz="1600" b="1">
                <a:latin typeface="+mj-ea"/>
              </a:rPr>
              <a:t> ・・・・・・・・・</a:t>
            </a:r>
            <a:r>
              <a:rPr lang="en-US" altLang="ja-JP" sz="1600" b="1" dirty="0">
                <a:latin typeface="+mj-ea"/>
              </a:rPr>
              <a:t> </a:t>
            </a:r>
            <a:r>
              <a:rPr lang="ja-JP" altLang="en-US" sz="1600" b="1">
                <a:latin typeface="+mj-ea"/>
              </a:rPr>
              <a:t> </a:t>
            </a:r>
            <a:r>
              <a:rPr lang="en-US" altLang="ja-JP" sz="1600" b="1" dirty="0">
                <a:latin typeface="+mj-ea"/>
              </a:rPr>
              <a:t> Page x</a:t>
            </a:r>
            <a:br>
              <a:rPr lang="en-US" altLang="ja-JP" sz="1800" b="1" dirty="0">
                <a:latin typeface="+mj-ea"/>
              </a:rPr>
            </a:br>
            <a:r>
              <a:rPr lang="en-US" altLang="ja-JP" sz="1800" b="1" dirty="0">
                <a:latin typeface="+mj-ea"/>
              </a:rPr>
              <a:t>8. </a:t>
            </a:r>
            <a:r>
              <a:rPr lang="ja-JP" altLang="en-US" sz="1800" b="1">
                <a:latin typeface="+mj-ea"/>
              </a:rPr>
              <a:t>関連ドキュメント</a:t>
            </a:r>
            <a:r>
              <a:rPr lang="en-US" altLang="ja-JP" sz="1800" b="1" dirty="0">
                <a:latin typeface="+mj-ea"/>
              </a:rPr>
              <a:t>  </a:t>
            </a:r>
            <a:r>
              <a:rPr lang="ja-JP" altLang="en-US" sz="1800" b="1">
                <a:latin typeface="+mj-ea"/>
              </a:rPr>
              <a:t>・・・・・・・・・・・・・・・・・・</a:t>
            </a:r>
            <a:r>
              <a:rPr lang="en-US" altLang="ja-JP" sz="1800" b="1" dirty="0">
                <a:latin typeface="+mj-ea"/>
              </a:rPr>
              <a:t>  Page x</a:t>
            </a:r>
            <a:br>
              <a:rPr lang="en-US" altLang="ja-JP" sz="1800" b="1" dirty="0">
                <a:latin typeface="+mj-ea"/>
              </a:rPr>
            </a:br>
            <a:r>
              <a:rPr lang="en-US" altLang="ja-JP" sz="1800" b="1" dirty="0">
                <a:latin typeface="+mj-ea"/>
              </a:rPr>
              <a:t>9. </a:t>
            </a:r>
            <a:r>
              <a:rPr lang="ja-JP" altLang="en-US" sz="1800" b="1">
                <a:latin typeface="+mj-ea"/>
              </a:rPr>
              <a:t>参考文献</a:t>
            </a:r>
            <a:r>
              <a:rPr lang="en-US" altLang="ja-JP" sz="1800" b="1" dirty="0">
                <a:latin typeface="+mj-ea"/>
              </a:rPr>
              <a:t>  </a:t>
            </a:r>
            <a:r>
              <a:rPr lang="ja-JP" altLang="en-US" sz="1800" b="1">
                <a:latin typeface="+mj-ea"/>
              </a:rPr>
              <a:t>・・・・・・・・・・・・・・・・・・・・・・・</a:t>
            </a:r>
            <a:r>
              <a:rPr lang="en-US" altLang="ja-JP" sz="1800" b="1" dirty="0">
                <a:latin typeface="+mj-ea"/>
              </a:rPr>
              <a:t>   </a:t>
            </a:r>
            <a:r>
              <a:rPr lang="ja-JP" altLang="en-US" sz="1800" b="1">
                <a:latin typeface="+mj-ea"/>
              </a:rPr>
              <a:t>ページ</a:t>
            </a:r>
            <a:r>
              <a:rPr lang="en-US" altLang="ja-JP" sz="1800" b="1" dirty="0">
                <a:latin typeface="+mj-ea"/>
              </a:rPr>
              <a:t>x</a:t>
            </a:r>
            <a:br>
              <a:rPr lang="en-US" altLang="ja-JP" sz="1800" b="1" dirty="0">
                <a:latin typeface="+mj-ea"/>
              </a:rPr>
            </a:br>
            <a:endParaRPr kumimoji="1" lang="ja-JP" altLang="en-US" sz="100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944439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2303C9D-0A55-7140-8AB8-2737FA3B1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68" y="836712"/>
            <a:ext cx="7776864" cy="4234482"/>
          </a:xfrm>
        </p:spPr>
        <p:txBody>
          <a:bodyPr anchor="t" anchorCtr="0">
            <a:noAutofit/>
          </a:bodyPr>
          <a:lstStyle/>
          <a:p>
            <a:pPr algn="l"/>
            <a:r>
              <a:rPr lang="en-US" altLang="ja-JP" sz="1800" b="1" dirty="0"/>
              <a:t>6. </a:t>
            </a:r>
            <a:r>
              <a:rPr lang="ja-JP" altLang="en-US" sz="1800" b="1">
                <a:latin typeface="+mj-ea"/>
              </a:rPr>
              <a:t>入力・出力形式</a:t>
            </a:r>
            <a:r>
              <a:rPr lang="en-US" altLang="ja-JP" sz="1800" b="1" dirty="0">
                <a:latin typeface="+mj-ea"/>
              </a:rPr>
              <a:t> </a:t>
            </a:r>
            <a:br>
              <a:rPr lang="en-US" altLang="ja-JP" sz="1800" dirty="0"/>
            </a:br>
            <a:br>
              <a:rPr lang="en-US" altLang="ja-JP" sz="1200" dirty="0"/>
            </a:br>
            <a:r>
              <a:rPr lang="en-US" altLang="ja-JP" sz="1200" dirty="0"/>
              <a:t>6-1. </a:t>
            </a:r>
            <a:r>
              <a:rPr lang="ja-JP" altLang="en-US" sz="1200"/>
              <a:t>入力形式</a:t>
            </a:r>
            <a:br>
              <a:rPr lang="en-US" altLang="ja-JP" sz="1200" dirty="0"/>
            </a:br>
            <a:r>
              <a:rPr lang="ja-JP" altLang="en-US" sz="1200"/>
              <a:t>画像イメージ</a:t>
            </a:r>
            <a:br>
              <a:rPr lang="en-US" altLang="ja-JP" sz="1200" dirty="0"/>
            </a:br>
            <a:br>
              <a:rPr lang="en-US" altLang="ja-JP" sz="1200" dirty="0"/>
            </a:br>
            <a:br>
              <a:rPr lang="en-US" altLang="ja-JP" sz="1200" dirty="0"/>
            </a:br>
            <a:br>
              <a:rPr lang="en-US" altLang="ja-JP" sz="1200" dirty="0"/>
            </a:br>
            <a:br>
              <a:rPr lang="en-US" altLang="ja-JP" sz="1200" dirty="0"/>
            </a:br>
            <a:br>
              <a:rPr lang="en-US" altLang="ja-JP" sz="1200" dirty="0"/>
            </a:br>
            <a:endParaRPr kumimoji="1" lang="ja-JP" altLang="en-US" sz="1200"/>
          </a:p>
        </p:txBody>
      </p:sp>
    </p:spTree>
    <p:extLst>
      <p:ext uri="{BB962C8B-B14F-4D97-AF65-F5344CB8AC3E}">
        <p14:creationId xmlns:p14="http://schemas.microsoft.com/office/powerpoint/2010/main" val="1478301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2303C9D-0A55-7140-8AB8-2737FA3B1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68" y="836712"/>
            <a:ext cx="7776864" cy="5688632"/>
          </a:xfrm>
        </p:spPr>
        <p:txBody>
          <a:bodyPr anchor="t" anchorCtr="0">
            <a:noAutofit/>
          </a:bodyPr>
          <a:lstStyle/>
          <a:p>
            <a:pPr algn="l"/>
            <a:r>
              <a:rPr lang="en-US" altLang="ja-JP" sz="1800" b="1" dirty="0"/>
              <a:t>10. </a:t>
            </a:r>
            <a:r>
              <a:rPr lang="ja-JP" altLang="en-US" sz="1800" b="1">
                <a:latin typeface="+mj-ea"/>
              </a:rPr>
              <a:t>参考文献</a:t>
            </a:r>
            <a:r>
              <a:rPr lang="en-US" altLang="ja-JP" sz="1800" b="1" dirty="0">
                <a:latin typeface="+mj-ea"/>
              </a:rPr>
              <a:t> </a:t>
            </a:r>
            <a:br>
              <a:rPr lang="en-US" altLang="ja-JP" sz="1800" dirty="0"/>
            </a:br>
            <a:r>
              <a:rPr lang="ja-JP" altLang="en-US" sz="1200"/>
              <a:t>メインで利用するものは下記</a:t>
            </a:r>
            <a:r>
              <a:rPr lang="en-US" altLang="ja-JP" sz="1200" dirty="0"/>
              <a:t>[M]</a:t>
            </a:r>
            <a:r>
              <a:rPr lang="ja-JP" altLang="en-US" sz="1200"/>
              <a:t>マーク、サブ的に利用するものは</a:t>
            </a:r>
            <a:r>
              <a:rPr lang="en-US" altLang="ja-JP" sz="1200" dirty="0"/>
              <a:t>[S]</a:t>
            </a:r>
            <a:br>
              <a:rPr lang="en-US" altLang="ja-JP" sz="1200" dirty="0"/>
            </a:br>
            <a:br>
              <a:rPr lang="en-US" altLang="ja-JP" sz="1200" dirty="0"/>
            </a:br>
            <a:r>
              <a:rPr lang="en-US" altLang="ja-JP" sz="1200" dirty="0"/>
              <a:t>10-1. </a:t>
            </a:r>
            <a:r>
              <a:rPr lang="ja-JP" altLang="en-US" sz="1200"/>
              <a:t>論文</a:t>
            </a:r>
            <a:br>
              <a:rPr lang="en-US" altLang="ja-JP" sz="1200" dirty="0"/>
            </a:br>
            <a:r>
              <a:rPr lang="en-US" altLang="ja-JP" sz="1200" dirty="0"/>
              <a:t>    [M] </a:t>
            </a:r>
            <a:r>
              <a:rPr lang="en-US" altLang="ja-JP" sz="1200" dirty="0">
                <a:hlinkClick r:id="rId2"/>
              </a:rPr>
              <a:t>https://ieeexplore.ieee.org/document/8067637/all-figures</a:t>
            </a:r>
            <a:br>
              <a:rPr lang="en-US" altLang="ja-JP" sz="1200" dirty="0"/>
            </a:br>
            <a:br>
              <a:rPr lang="en-US" altLang="ja-JP" sz="1200" dirty="0"/>
            </a:br>
            <a:r>
              <a:rPr lang="en-US" altLang="ja-JP" sz="1200" dirty="0"/>
              <a:t>10-2. </a:t>
            </a:r>
            <a:r>
              <a:rPr lang="ja-JP" altLang="en-US" sz="1200"/>
              <a:t>脳画像イメージ情報提供サイト</a:t>
            </a:r>
            <a:br>
              <a:rPr lang="en-US" altLang="ja-JP" sz="1200" dirty="0"/>
            </a:br>
            <a:r>
              <a:rPr lang="en-US" altLang="ja-JP" sz="1200" dirty="0"/>
              <a:t>10-2-1. </a:t>
            </a:r>
            <a:r>
              <a:rPr lang="ja-JP" altLang="en-US" sz="1200"/>
              <a:t>脳画像イメージのツールやデータセット提供サイト</a:t>
            </a:r>
            <a:r>
              <a:rPr lang="en-US" altLang="ja-JP" sz="1200" dirty="0"/>
              <a:t> – NITRC</a:t>
            </a:r>
            <a:br>
              <a:rPr lang="en-US" altLang="ja-JP" sz="1200" dirty="0"/>
            </a:br>
            <a:r>
              <a:rPr lang="en-US" altLang="ja-JP" sz="1200" dirty="0"/>
              <a:t>    [S] </a:t>
            </a:r>
            <a:r>
              <a:rPr lang="en-US" altLang="ja-JP" sz="1200" dirty="0">
                <a:hlinkClick r:id="rId3"/>
              </a:rPr>
              <a:t>https://www.nitrc.org</a:t>
            </a:r>
            <a:br>
              <a:rPr lang="en-US" altLang="ja-JP" sz="1200" dirty="0"/>
            </a:br>
            <a:r>
              <a:rPr lang="en-US" altLang="ja-JP" sz="1200" dirty="0"/>
              <a:t>10-2-2. </a:t>
            </a:r>
            <a:r>
              <a:rPr lang="ja-JP" altLang="en-US" sz="1200"/>
              <a:t>脳画像イメージの</a:t>
            </a:r>
            <a:r>
              <a:rPr lang="en-US" altLang="ja-JP" sz="1200" dirty="0"/>
              <a:t>python</a:t>
            </a:r>
            <a:r>
              <a:rPr lang="ja-JP" altLang="en-US" sz="1200"/>
              <a:t>ライブラリやチュートリアル提供サイト</a:t>
            </a:r>
            <a:r>
              <a:rPr lang="en-US" altLang="ja-JP" sz="1200" dirty="0"/>
              <a:t>- </a:t>
            </a:r>
            <a:r>
              <a:rPr lang="en-US" altLang="ja-JP" sz="1200" dirty="0" err="1"/>
              <a:t>Nilearn</a:t>
            </a:r>
            <a:br>
              <a:rPr lang="en-US" altLang="ja-JP" sz="1200" dirty="0"/>
            </a:br>
            <a:r>
              <a:rPr lang="en-US" altLang="ja-JP" sz="1200" dirty="0"/>
              <a:t>    [S]</a:t>
            </a:r>
            <a:r>
              <a:rPr lang="en-US" altLang="ja-JP" sz="1200" dirty="0">
                <a:hlinkClick r:id="rId4"/>
              </a:rPr>
              <a:t>http://nilearn.github.io/index.html</a:t>
            </a:r>
            <a:br>
              <a:rPr lang="en-US" altLang="ja-JP" sz="1200" dirty="0"/>
            </a:br>
            <a:br>
              <a:rPr lang="en-US" altLang="ja-JP" sz="1200" dirty="0"/>
            </a:br>
            <a:r>
              <a:rPr lang="en-US" altLang="ja-JP" sz="1200" dirty="0"/>
              <a:t>10-3. </a:t>
            </a:r>
            <a:r>
              <a:rPr lang="ja-JP" altLang="en-US" sz="1200"/>
              <a:t>データセットやプログラム提供サイト</a:t>
            </a:r>
            <a:br>
              <a:rPr lang="en-US" altLang="ja-JP" sz="1200" dirty="0"/>
            </a:br>
            <a:r>
              <a:rPr lang="en-US" altLang="ja-JP" sz="1200" dirty="0"/>
              <a:t>10-3-1. ADHD-200</a:t>
            </a:r>
            <a:r>
              <a:rPr lang="ja-JP" altLang="en-US" sz="1200"/>
              <a:t>コンペティション用の前処理済みのデータセット</a:t>
            </a:r>
            <a:br>
              <a:rPr lang="en-US" altLang="ja-JP" sz="1200" dirty="0"/>
            </a:br>
            <a:r>
              <a:rPr lang="en-US" altLang="ja-JP" sz="1200" dirty="0"/>
              <a:t>    [S] </a:t>
            </a:r>
            <a:r>
              <a:rPr lang="en-US" altLang="ja-JP" sz="1200" dirty="0">
                <a:hlinkClick r:id="rId5"/>
              </a:rPr>
              <a:t>https://www.nitrc.org/frs/?group_id=383</a:t>
            </a:r>
            <a:br>
              <a:rPr lang="en-US" altLang="ja-JP" sz="1200" dirty="0"/>
            </a:br>
            <a:r>
              <a:rPr lang="en-US" altLang="ja-JP" sz="1200" dirty="0"/>
              <a:t>    (</a:t>
            </a:r>
            <a:r>
              <a:rPr lang="ja-JP" altLang="en-US" sz="1200"/>
              <a:t>三つのパッケージが存在</a:t>
            </a:r>
            <a:r>
              <a:rPr lang="en-US" altLang="ja-JP" sz="1200" dirty="0"/>
              <a:t> – ADHD200 </a:t>
            </a:r>
            <a:r>
              <a:rPr lang="en-US" altLang="ja-JP" sz="1200" dirty="0" err="1"/>
              <a:t>Preproc</a:t>
            </a:r>
            <a:r>
              <a:rPr lang="en-US" altLang="ja-JP" sz="1200" dirty="0"/>
              <a:t> NIAK</a:t>
            </a:r>
            <a:r>
              <a:rPr lang="ja-JP" altLang="en-US" sz="1200"/>
              <a:t>、</a:t>
            </a:r>
            <a:r>
              <a:rPr lang="en-US" altLang="ja-JP" sz="1200" dirty="0"/>
              <a:t>ADHD </a:t>
            </a:r>
            <a:r>
              <a:rPr lang="en-US" altLang="ja-JP" sz="1200" dirty="0" err="1"/>
              <a:t>Preproc</a:t>
            </a:r>
            <a:r>
              <a:rPr lang="en-US" altLang="ja-JP" sz="1200" dirty="0"/>
              <a:t> Burner</a:t>
            </a:r>
            <a:r>
              <a:rPr lang="ja-JP" altLang="en-US" sz="1200"/>
              <a:t>、</a:t>
            </a:r>
            <a:r>
              <a:rPr lang="en-US" altLang="ja-JP" sz="1200" dirty="0"/>
              <a:t>ADHD </a:t>
            </a:r>
            <a:r>
              <a:rPr lang="en-US" altLang="ja-JP" sz="1200" dirty="0" err="1"/>
              <a:t>Preproc</a:t>
            </a:r>
            <a:r>
              <a:rPr lang="en-US" altLang="ja-JP" sz="1200" dirty="0"/>
              <a:t> Athena)</a:t>
            </a:r>
            <a:br>
              <a:rPr lang="en-US" altLang="ja-JP" sz="1200" dirty="0"/>
            </a:br>
            <a:r>
              <a:rPr lang="en-US" altLang="ja-JP" sz="1200" dirty="0"/>
              <a:t>10-3-2. ADHD</a:t>
            </a:r>
            <a:r>
              <a:rPr lang="ja-JP" altLang="en-US" sz="1200"/>
              <a:t>のデータセットとその画像処理プログラム</a:t>
            </a:r>
            <a:br>
              <a:rPr lang="en-US" altLang="ja-JP" sz="1200" dirty="0"/>
            </a:br>
            <a:r>
              <a:rPr lang="en-US" altLang="ja-JP" sz="1200" dirty="0"/>
              <a:t>    [M] </a:t>
            </a:r>
            <a:r>
              <a:rPr lang="en-US" altLang="ja-JP" sz="1200" dirty="0">
                <a:hlinkClick r:id="rId6"/>
              </a:rPr>
              <a:t>http://nilearn.github.io/modules/generated/nilearn.datasets.fetch_adhd.html</a:t>
            </a:r>
            <a:br>
              <a:rPr lang="en-US" altLang="ja-JP" sz="1200" dirty="0"/>
            </a:br>
            <a:r>
              <a:rPr lang="en-US" altLang="ja-JP" sz="1200" dirty="0"/>
              <a:t>    (</a:t>
            </a:r>
            <a:r>
              <a:rPr lang="en-US" altLang="ja-JP" sz="1200" dirty="0" err="1"/>
              <a:t>Jupyter</a:t>
            </a:r>
            <a:r>
              <a:rPr lang="en-US" altLang="ja-JP" sz="1200" dirty="0"/>
              <a:t> notebook</a:t>
            </a:r>
            <a:r>
              <a:rPr lang="ja-JP" altLang="en-US" sz="1200"/>
              <a:t>形式のプログラムのダウンロード可</a:t>
            </a:r>
            <a:r>
              <a:rPr lang="en-US" altLang="ja-JP" sz="1200" dirty="0"/>
              <a:t>)</a:t>
            </a:r>
            <a:br>
              <a:rPr lang="en-US" altLang="ja-JP" sz="1200" dirty="0"/>
            </a:br>
            <a:r>
              <a:rPr lang="en-US" altLang="ja-JP" sz="1200" dirty="0"/>
              <a:t>    [M] </a:t>
            </a:r>
            <a:r>
              <a:rPr lang="en" altLang="ja-JP" sz="1200" dirty="0">
                <a:hlinkClick r:id="rId7"/>
              </a:rPr>
              <a:t>https://www.nitrc.org/frs/download.php/7781/adhd40_metadata.tgz</a:t>
            </a:r>
            <a:br>
              <a:rPr lang="en" altLang="ja-JP" sz="1200" dirty="0"/>
            </a:br>
            <a:r>
              <a:rPr lang="en" altLang="ja-JP" sz="1200" dirty="0"/>
              <a:t>     </a:t>
            </a:r>
            <a:r>
              <a:rPr lang="ja-JP" altLang="en-US" sz="1200"/>
              <a:t>あるいは、</a:t>
            </a:r>
            <a:r>
              <a:rPr lang="en-US" altLang="ja-JP" sz="1200" dirty="0" err="1"/>
              <a:t>Jupyter</a:t>
            </a:r>
            <a:r>
              <a:rPr lang="en-US" altLang="ja-JP" sz="1200" dirty="0"/>
              <a:t> Notebook</a:t>
            </a:r>
            <a:r>
              <a:rPr lang="ja-JP" altLang="en-US" sz="1200"/>
              <a:t>の下記コマンドでデータセットダウンロード可能</a:t>
            </a:r>
            <a:br>
              <a:rPr lang="en-US" altLang="ja-JP" sz="1200" dirty="0"/>
            </a:br>
            <a:r>
              <a:rPr lang="en-US" altLang="ja-JP" sz="1200" dirty="0"/>
              <a:t>      from </a:t>
            </a:r>
            <a:r>
              <a:rPr lang="en-US" altLang="ja-JP" sz="1200" dirty="0" err="1"/>
              <a:t>nilearn</a:t>
            </a:r>
            <a:r>
              <a:rPr lang="en-US" altLang="ja-JP" sz="1200" dirty="0"/>
              <a:t> import </a:t>
            </a:r>
            <a:r>
              <a:rPr lang="en-US" altLang="ja-JP" sz="1200" dirty="0" err="1"/>
              <a:t>input_data</a:t>
            </a:r>
            <a:br>
              <a:rPr lang="en-US" altLang="ja-JP" sz="1200" dirty="0"/>
            </a:br>
            <a:r>
              <a:rPr lang="en-US" altLang="ja-JP" sz="1200" dirty="0"/>
              <a:t>       </a:t>
            </a:r>
            <a:r>
              <a:rPr lang="en-US" altLang="ja-JP" sz="1200" dirty="0" err="1"/>
              <a:t>adhd_dataset</a:t>
            </a:r>
            <a:r>
              <a:rPr lang="en-US" altLang="ja-JP" sz="1200" dirty="0"/>
              <a:t> = </a:t>
            </a:r>
            <a:r>
              <a:rPr lang="en-US" altLang="ja-JP" sz="1200" dirty="0" err="1"/>
              <a:t>datasets.fetch_adhd</a:t>
            </a:r>
            <a:r>
              <a:rPr lang="en-US" altLang="ja-JP" sz="1200" dirty="0"/>
              <a:t>(</a:t>
            </a:r>
            <a:r>
              <a:rPr lang="en-US" altLang="ja-JP" sz="1200" dirty="0" err="1"/>
              <a:t>n_subjects</a:t>
            </a:r>
            <a:r>
              <a:rPr lang="en-US" altLang="ja-JP" sz="1200" dirty="0"/>
              <a:t>=None)</a:t>
            </a:r>
            <a:br>
              <a:rPr lang="en-US" altLang="ja-JP" sz="1200" dirty="0"/>
            </a:br>
            <a:r>
              <a:rPr lang="en-US" altLang="ja-JP" sz="1200" dirty="0"/>
              <a:t>    </a:t>
            </a:r>
            <a:br>
              <a:rPr lang="en-US" altLang="ja-JP" sz="1200" dirty="0"/>
            </a:br>
            <a:r>
              <a:rPr lang="en-US" altLang="ja-JP" sz="1200" dirty="0"/>
              <a:t>10-3-3. </a:t>
            </a:r>
            <a:r>
              <a:rPr lang="ja-JP" altLang="en-US" sz="1200"/>
              <a:t>脳画像の機械学習</a:t>
            </a:r>
            <a:r>
              <a:rPr lang="en-US" altLang="ja-JP" sz="1200" dirty="0"/>
              <a:t>Python</a:t>
            </a:r>
            <a:r>
              <a:rPr lang="ja-JP" altLang="en-US" sz="1200"/>
              <a:t>コード</a:t>
            </a:r>
            <a:br>
              <a:rPr lang="en-US" altLang="ja-JP" sz="1200" dirty="0"/>
            </a:br>
            <a:r>
              <a:rPr lang="en-US" altLang="ja-JP" sz="1200" dirty="0"/>
              <a:t>    [S] </a:t>
            </a:r>
            <a:r>
              <a:rPr lang="en-US" altLang="ja-JP" sz="1200" dirty="0">
                <a:hlinkClick r:id="rId8"/>
              </a:rPr>
              <a:t>http://nilearn.github.io/auto_examples/index.html</a:t>
            </a:r>
            <a:br>
              <a:rPr lang="en-US" altLang="ja-JP" sz="1200" dirty="0"/>
            </a:br>
            <a:br>
              <a:rPr lang="en-US" altLang="ja-JP" sz="1200" dirty="0"/>
            </a:br>
            <a:r>
              <a:rPr lang="en-US" altLang="ja-JP" sz="1200" dirty="0"/>
              <a:t>10-4. ADHD-200</a:t>
            </a:r>
            <a:r>
              <a:rPr lang="ja-JP" altLang="en-US" sz="1200"/>
              <a:t>コンペティション情報提供サイト</a:t>
            </a:r>
            <a:br>
              <a:rPr lang="en-US" altLang="ja-JP" sz="1200" dirty="0"/>
            </a:br>
            <a:r>
              <a:rPr lang="en-US" altLang="ja-JP" sz="1200" dirty="0"/>
              <a:t>10-4-1. ADHD-200 </a:t>
            </a:r>
            <a:r>
              <a:rPr lang="ja-JP" altLang="en-US" sz="1200"/>
              <a:t>コンペティションサイト</a:t>
            </a:r>
            <a:br>
              <a:rPr lang="en-US" altLang="ja-JP" sz="1200" dirty="0"/>
            </a:br>
            <a:r>
              <a:rPr lang="en-US" altLang="ja-JP" sz="1200" dirty="0"/>
              <a:t>    [S] http://fcon_1000.projects.nitrc.org/</a:t>
            </a:r>
            <a:r>
              <a:rPr lang="en-US" altLang="ja-JP" sz="1200" dirty="0" err="1"/>
              <a:t>indi</a:t>
            </a:r>
            <a:r>
              <a:rPr lang="en-US" altLang="ja-JP" sz="1200" dirty="0"/>
              <a:t>/adhd200/</a:t>
            </a:r>
            <a:br>
              <a:rPr lang="en-US" altLang="ja-JP" sz="1200" dirty="0"/>
            </a:br>
            <a:r>
              <a:rPr lang="en-US" altLang="ja-JP" sz="1200" dirty="0"/>
              <a:t>10-4-2. ADHD-200</a:t>
            </a:r>
            <a:r>
              <a:rPr lang="ja-JP" altLang="en-US" sz="1200"/>
              <a:t>コンペティションのサポートサイト</a:t>
            </a:r>
            <a:br>
              <a:rPr lang="en-US" altLang="ja-JP" sz="1200" dirty="0"/>
            </a:br>
            <a:r>
              <a:rPr lang="en-US" altLang="ja-JP" sz="1200" dirty="0"/>
              <a:t>    [S] </a:t>
            </a:r>
            <a:r>
              <a:rPr lang="en-US" altLang="ja-JP" sz="1200" dirty="0">
                <a:hlinkClick r:id="rId9"/>
              </a:rPr>
              <a:t>http://preprocessed-connectomes-project.org/adhd200/index.html</a:t>
            </a:r>
            <a:br>
              <a:rPr lang="en-US" altLang="ja-JP" sz="1200" dirty="0"/>
            </a:br>
            <a:br>
              <a:rPr lang="en-US" altLang="ja-JP" sz="1200" dirty="0"/>
            </a:br>
            <a:br>
              <a:rPr lang="en-US" altLang="ja-JP" sz="1200" dirty="0"/>
            </a:br>
            <a:endParaRPr kumimoji="1" lang="ja-JP" altLang="en-US" sz="1200"/>
          </a:p>
        </p:txBody>
      </p:sp>
    </p:spTree>
    <p:extLst>
      <p:ext uri="{BB962C8B-B14F-4D97-AF65-F5344CB8AC3E}">
        <p14:creationId xmlns:p14="http://schemas.microsoft.com/office/powerpoint/2010/main" val="4659944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892</TotalTime>
  <Words>22</Words>
  <Application>Microsoft Macintosh PowerPoint</Application>
  <PresentationFormat>画面に合わせる (4:3)</PresentationFormat>
  <Paragraphs>6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8" baseType="lpstr">
      <vt:lpstr>ＭＳ Ｐゴシック</vt:lpstr>
      <vt:lpstr>Arial</vt:lpstr>
      <vt:lpstr>Calibri</vt:lpstr>
      <vt:lpstr>Office テーマ</vt:lpstr>
      <vt:lpstr>システム設計書1  MRI画像によるADHD予測システム – 学習モデル</vt:lpstr>
      <vt:lpstr>目次  1. 本ドキュメントの説明  ・・・・・・・・・・・・・・・ Page 1 2. システム概要 ・・・・・・・・・・・・・・・・・・・・・  Page x 3. システムフロー図 ・・・・・・・・・・・・・・・・・   Page x 4. 使用言語 ・・・・・・・・・・・・・・・・・・・・・・・・  Page x 5. 文字コード ・・・・・・・・・・・・・・・・・・・・・・・  Page x 6. 入力・出力形式 ・・・・・・・・・・・・・・・・・・・  Page x 7. 機能詳細 ・・・・・・・・・・・・・・・・・・・・・・・・  Page x     7-1. 入力処理(Input Process) ・・・・・・・・・・・  Page x     7-2. 前処理(PreProcess) ・・・・・・・・・・・・・・・  Page x     7-3. 学習処理(Learning Process) ・・・・・・・・   Page x             学習/損失関数  ・・・・・・・・・・・・・・・・・・・・・・・・  Page x     7-4. テスト処理(Testing Process) ・・・・・・・・   Page x     7-5. 出力処理(Output Process) ・・・・・・・・・   Page x 8. 関連ドキュメント  ・・・・・・・・・・・・・・・・・・  Page x 9. 参考文献  ・・・・・・・・・・・・・・・・・・・・・・・   ページx </vt:lpstr>
      <vt:lpstr>6. 入力・出力形式   6-1. 入力形式 画像イメージ      </vt:lpstr>
      <vt:lpstr>10. 参考文献  メインで利用するものは下記[M]マーク、サブ的に利用するものは[S]  10-1. 論文     [M] https://ieeexplore.ieee.org/document/8067637/all-figures  10-2. 脳画像イメージ情報提供サイト 10-2-1. 脳画像イメージのツールやデータセット提供サイト – NITRC     [S] https://www.nitrc.org 10-2-2. 脳画像イメージのpythonライブラリやチュートリアル提供サイト- Nilearn     [S]http://nilearn.github.io/index.html  10-3. データセットやプログラム提供サイト 10-3-1. ADHD-200コンペティション用の前処理済みのデータセット     [S] https://www.nitrc.org/frs/?group_id=383     (三つのパッケージが存在 – ADHD200 Preproc NIAK、ADHD Preproc Burner、ADHD Preproc Athena) 10-3-2. ADHDのデータセットとその画像処理プログラム     [M] http://nilearn.github.io/modules/generated/nilearn.datasets.fetch_adhd.html     (Jupyter notebook形式のプログラムのダウンロード可)     [M] https://www.nitrc.org/frs/download.php/7781/adhd40_metadata.tgz      あるいは、Jupyter Notebookの下記コマンドでデータセットダウンロード可能       from nilearn import input_data        adhd_dataset = datasets.fetch_adhd(n_subjects=None)      10-3-3. 脳画像の機械学習Pythonコード     [S] http://nilearn.github.io/auto_examples/index.html  10-4. ADHD-200コンペティション情報提供サイト 10-4-1. ADHD-200 コンペティションサイト     [S] http://fcon_1000.projects.nitrc.org/indi/adhd200/ 10-4-2. ADHD-200コンペティションのサポートサイト     [S] http://preprocessed-connectomes-project.org/adhd200/index.html   </vt:lpstr>
    </vt:vector>
  </TitlesOfParts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Yasuyuki Ohkubo</dc:creator>
  <cp:lastModifiedBy>大久保泰之</cp:lastModifiedBy>
  <cp:revision>57</cp:revision>
  <dcterms:created xsi:type="dcterms:W3CDTF">2018-04-26T07:47:07Z</dcterms:created>
  <dcterms:modified xsi:type="dcterms:W3CDTF">2018-04-30T07:51:28Z</dcterms:modified>
</cp:coreProperties>
</file>