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2" r:id="rId6"/>
    <p:sldId id="263" r:id="rId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932"/>
    <a:srgbClr val="FFD85D"/>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autoAdjust="0"/>
    <p:restoredTop sz="94574" autoAdjust="0"/>
  </p:normalViewPr>
  <p:slideViewPr>
    <p:cSldViewPr>
      <p:cViewPr varScale="1">
        <p:scale>
          <a:sx n="120" d="100"/>
          <a:sy n="120" d="100"/>
        </p:scale>
        <p:origin x="140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2018/4/29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2018/4/29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2018/4/29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2018/4/29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2018/4/29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2018/4/29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2018/4/29</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2018/4/29</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2018/4/29</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2018/4/29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2018/4/29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2018/4/29</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3.jpeg"/><Relationship Id="rId7" Type="http://schemas.openxmlformats.org/officeDocument/2006/relationships/image" Target="../media/image8.jpe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image" Target="../media/image7.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E40E28-B3A5-3148-B52D-FA9250C94252}"/>
              </a:ext>
            </a:extLst>
          </p:cNvPr>
          <p:cNvSpPr>
            <a:spLocks noGrp="1"/>
          </p:cNvSpPr>
          <p:nvPr>
            <p:ph type="title"/>
          </p:nvPr>
        </p:nvSpPr>
        <p:spPr>
          <a:xfrm>
            <a:off x="457200" y="2564904"/>
            <a:ext cx="8229600" cy="1143000"/>
          </a:xfrm>
        </p:spPr>
        <p:txBody>
          <a:bodyPr>
            <a:normAutofit fontScale="90000"/>
          </a:bodyPr>
          <a:lstStyle/>
          <a:p>
            <a:r>
              <a:rPr kumimoji="1" lang="ja-JP" altLang="en-US"/>
              <a:t>要件定義書</a:t>
            </a:r>
            <a:br>
              <a:rPr kumimoji="1" lang="en-US" altLang="ja-JP" dirty="0"/>
            </a:br>
            <a:br>
              <a:rPr kumimoji="1" lang="en-US" altLang="ja-JP" sz="2200" dirty="0"/>
            </a:br>
            <a:r>
              <a:rPr kumimoji="1" lang="en-US" altLang="ja-JP" sz="2200" dirty="0"/>
              <a:t>MRI</a:t>
            </a:r>
            <a:r>
              <a:rPr kumimoji="1" lang="ja-JP" altLang="en-US" sz="2200"/>
              <a:t>画像による</a:t>
            </a:r>
            <a:r>
              <a:rPr kumimoji="1" lang="en-US" altLang="ja-JP" sz="2200" dirty="0"/>
              <a:t>ADHD</a:t>
            </a:r>
            <a:r>
              <a:rPr kumimoji="1" lang="ja-JP" altLang="en-US" sz="2200"/>
              <a:t>予測システム</a:t>
            </a:r>
          </a:p>
        </p:txBody>
      </p:sp>
      <p:sp>
        <p:nvSpPr>
          <p:cNvPr id="4" name="タイトル 1">
            <a:extLst>
              <a:ext uri="{FF2B5EF4-FFF2-40B4-BE49-F238E27FC236}">
                <a16:creationId xmlns:a16="http://schemas.microsoft.com/office/drawing/2014/main" id="{47884800-C526-2B45-859C-425786BA1094}"/>
              </a:ext>
            </a:extLst>
          </p:cNvPr>
          <p:cNvSpPr txBox="1">
            <a:spLocks/>
          </p:cNvSpPr>
          <p:nvPr/>
        </p:nvSpPr>
        <p:spPr>
          <a:xfrm>
            <a:off x="6956648" y="5229200"/>
            <a:ext cx="1730152" cy="566936"/>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1600"/>
              <a:t>大久保</a:t>
            </a:r>
            <a:r>
              <a:rPr lang="en-US" altLang="ja-JP" sz="1600" dirty="0"/>
              <a:t> </a:t>
            </a:r>
            <a:r>
              <a:rPr lang="ja-JP" altLang="en-US" sz="1600"/>
              <a:t>泰之</a:t>
            </a:r>
            <a:endParaRPr lang="en-US" altLang="ja-JP" sz="1600" dirty="0"/>
          </a:p>
          <a:p>
            <a:pPr algn="l"/>
            <a:r>
              <a:rPr lang="en-US" altLang="ja-JP" sz="1600" dirty="0"/>
              <a:t>2018</a:t>
            </a:r>
            <a:r>
              <a:rPr lang="ja-JP" altLang="en-US" sz="1600"/>
              <a:t>年</a:t>
            </a:r>
            <a:r>
              <a:rPr lang="en-US" altLang="ja-JP" sz="1600" dirty="0"/>
              <a:t>4</a:t>
            </a:r>
            <a:r>
              <a:rPr lang="ja-JP" altLang="en-US" sz="1600"/>
              <a:t>月</a:t>
            </a:r>
            <a:r>
              <a:rPr lang="en-US" altLang="ja-JP" sz="1600" dirty="0"/>
              <a:t>28</a:t>
            </a:r>
            <a:r>
              <a:rPr lang="ja-JP" altLang="en-US" sz="1600"/>
              <a:t>日</a:t>
            </a:r>
          </a:p>
        </p:txBody>
      </p:sp>
    </p:spTree>
    <p:extLst>
      <p:ext uri="{BB962C8B-B14F-4D97-AF65-F5344CB8AC3E}">
        <p14:creationId xmlns:p14="http://schemas.microsoft.com/office/powerpoint/2010/main" val="4101202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4968552"/>
          </a:xfrm>
        </p:spPr>
        <p:txBody>
          <a:bodyPr anchor="t" anchorCtr="0">
            <a:noAutofit/>
          </a:bodyPr>
          <a:lstStyle/>
          <a:p>
            <a:pPr algn="l"/>
            <a:r>
              <a:rPr lang="en-US" altLang="ja-JP" sz="1800" b="1" dirty="0"/>
              <a:t>1. </a:t>
            </a:r>
            <a:r>
              <a:rPr lang="ja-JP" altLang="en-US" sz="1800" b="1"/>
              <a:t>システム導入の目的と目標</a:t>
            </a:r>
            <a:br>
              <a:rPr lang="en-US" altLang="ja-JP" sz="1800" dirty="0"/>
            </a:br>
            <a:br>
              <a:rPr lang="en-US" altLang="ja-JP" sz="1800" dirty="0"/>
            </a:br>
            <a:r>
              <a:rPr lang="ja-JP" altLang="en-US" sz="1400"/>
              <a:t>幼少期の一部の子どもにのみ発生すると考えられていた発達障害の一つである</a:t>
            </a:r>
            <a:r>
              <a:rPr lang="en-US" altLang="ja-JP" sz="1400" dirty="0"/>
              <a:t>ADHD(</a:t>
            </a:r>
            <a:r>
              <a:rPr lang="ja-JP" altLang="en-US" sz="1400"/>
              <a:t>注</a:t>
            </a:r>
            <a:r>
              <a:rPr lang="en-US" altLang="ja-JP" sz="1400" dirty="0"/>
              <a:t>)</a:t>
            </a:r>
            <a:r>
              <a:rPr lang="ja-JP" altLang="en-US" sz="1400"/>
              <a:t>が、近年、</a:t>
            </a:r>
            <a:br>
              <a:rPr lang="en-US" altLang="ja-JP" sz="1400" dirty="0"/>
            </a:br>
            <a:r>
              <a:rPr lang="ja-JP" altLang="en-US" sz="1400"/>
              <a:t>大人になっても継続することが分かり、そのために心療内科や精神科を訪れる人の数も増え、</a:t>
            </a:r>
            <a:br>
              <a:rPr lang="en-US" altLang="ja-JP" sz="1400" dirty="0"/>
            </a:br>
            <a:r>
              <a:rPr lang="ja-JP" altLang="en-US" sz="1400"/>
              <a:t>この障害の社会的認知度が高まってきている。</a:t>
            </a:r>
            <a:br>
              <a:rPr lang="en-US" altLang="ja-JP" sz="1400" dirty="0"/>
            </a:br>
            <a:br>
              <a:rPr lang="en-US" altLang="ja-JP" sz="1400" dirty="0"/>
            </a:br>
            <a:r>
              <a:rPr lang="ja-JP" altLang="en-US" sz="1400"/>
              <a:t>実際の診断の現場においては、アメリカ精神医学会が規定する「診断基準第</a:t>
            </a:r>
            <a:r>
              <a:rPr lang="en-US" altLang="ja-JP" sz="1400" dirty="0"/>
              <a:t>5</a:t>
            </a:r>
            <a:r>
              <a:rPr lang="ja-JP" altLang="en-US" sz="1400"/>
              <a:t>版」</a:t>
            </a:r>
            <a:r>
              <a:rPr lang="en-US" altLang="ja-JP" sz="1400" dirty="0"/>
              <a:t>(</a:t>
            </a:r>
            <a:r>
              <a:rPr lang="ja-JP" altLang="en-US" sz="1400"/>
              <a:t>通称、</a:t>
            </a:r>
            <a:r>
              <a:rPr lang="en-US" altLang="ja-JP" sz="1400" dirty="0"/>
              <a:t>DSM-V)</a:t>
            </a:r>
            <a:r>
              <a:rPr lang="ja-JP" altLang="en-US" sz="1400"/>
              <a:t>に基づき、数回の診断を行なった上で、医師の判断に基づいている。</a:t>
            </a:r>
            <a:br>
              <a:rPr lang="en-US" altLang="ja-JP" sz="1400" dirty="0"/>
            </a:br>
            <a:r>
              <a:rPr lang="ja-JP" altLang="en-US" sz="1400"/>
              <a:t>場合によっては、</a:t>
            </a:r>
            <a:r>
              <a:rPr lang="en-US" altLang="ja-JP" sz="1400" dirty="0"/>
              <a:t>MRI</a:t>
            </a:r>
            <a:r>
              <a:rPr lang="ja-JP" altLang="en-US" sz="1400"/>
              <a:t>や</a:t>
            </a:r>
            <a:r>
              <a:rPr lang="en-US" altLang="ja-JP" sz="1400" dirty="0"/>
              <a:t>CT</a:t>
            </a:r>
            <a:r>
              <a:rPr lang="ja-JP" altLang="en-US" sz="1400"/>
              <a:t>スキャンなども行い、脳疾患等の可能性を考慮することもある。</a:t>
            </a:r>
            <a:br>
              <a:rPr lang="en-US" altLang="ja-JP" sz="1400" dirty="0"/>
            </a:br>
            <a:r>
              <a:rPr lang="en-US" altLang="ja-JP" sz="1400" dirty="0"/>
              <a:t>    </a:t>
            </a:r>
            <a:br>
              <a:rPr lang="en-US" altLang="ja-JP" sz="1400" dirty="0"/>
            </a:br>
            <a:r>
              <a:rPr lang="ja-JP" altLang="en-US" sz="1400"/>
              <a:t>しかしながら、診断は医師個人の経験などに委ねられることも相応にあり、更なる客観的な診断の必要性が生じている。</a:t>
            </a:r>
            <a:br>
              <a:rPr lang="en-US" altLang="ja-JP" sz="1400" dirty="0"/>
            </a:br>
            <a:r>
              <a:rPr lang="ja-JP" altLang="en-US" sz="1400"/>
              <a:t>また、数回の診断において、被験者は個人の過去やプライベートを他人である医師に正確に伝える必要があり、被験者自身の精神的な負担も大きいものがある。</a:t>
            </a:r>
            <a:br>
              <a:rPr lang="en-US" altLang="ja-JP" sz="1400" dirty="0"/>
            </a:br>
            <a:br>
              <a:rPr lang="en-US" altLang="ja-JP" sz="1400" dirty="0"/>
            </a:br>
            <a:r>
              <a:rPr lang="ja-JP" altLang="en-US" sz="1400"/>
              <a:t>このような状況を改善するために、今回、診断の客観性の向上と被験者の負担の減少を目的とし、</a:t>
            </a:r>
            <a:r>
              <a:rPr lang="en-US" altLang="ja-JP" sz="1400" dirty="0"/>
              <a:t>MRI</a:t>
            </a:r>
            <a:r>
              <a:rPr lang="ja-JP" altLang="en-US" sz="1400"/>
              <a:t>画像による</a:t>
            </a:r>
            <a:r>
              <a:rPr lang="en-US" altLang="ja-JP" sz="1400" dirty="0"/>
              <a:t>ADHD</a:t>
            </a:r>
            <a:r>
              <a:rPr lang="ja-JP" altLang="en-US" sz="1400"/>
              <a:t>を予測するシステムを導入することを目標とする。</a:t>
            </a:r>
            <a:br>
              <a:rPr lang="en-US" altLang="ja-JP" sz="1400" dirty="0"/>
            </a:br>
            <a:br>
              <a:rPr lang="en-US" altLang="ja-JP" sz="1400" dirty="0"/>
            </a:br>
            <a:br>
              <a:rPr lang="en-US" altLang="ja-JP" sz="1400" dirty="0"/>
            </a:br>
            <a:r>
              <a:rPr lang="en-US" altLang="ja-JP" sz="1000" dirty="0"/>
              <a:t>(</a:t>
            </a:r>
            <a:r>
              <a:rPr lang="ja-JP" altLang="en-US" sz="1000"/>
              <a:t>注</a:t>
            </a:r>
            <a:r>
              <a:rPr lang="en-US" altLang="ja-JP" sz="1000" dirty="0"/>
              <a:t>) ADHD</a:t>
            </a:r>
            <a:r>
              <a:rPr lang="ja-JP" altLang="en-US" sz="1000"/>
              <a:t>とは脳の発達障害の一種である「注意欠如・多動症 </a:t>
            </a:r>
            <a:r>
              <a:rPr lang="en-US" altLang="ja-JP" sz="1000" dirty="0"/>
              <a:t>/ </a:t>
            </a:r>
            <a:r>
              <a:rPr lang="ja-JP" altLang="en-US" sz="1000"/>
              <a:t>注意欠如・多動性障害」のことで、英語の「</a:t>
            </a:r>
            <a:r>
              <a:rPr lang="en-US" altLang="ja-JP" sz="1000" dirty="0"/>
              <a:t>Attention-Deficit / Hyperactivity Disorder</a:t>
            </a:r>
            <a:r>
              <a:rPr lang="ja-JP" altLang="en-US" sz="1000"/>
              <a:t>」の頭文字をとった名称である。</a:t>
            </a:r>
            <a:br>
              <a:rPr lang="ja-JP" altLang="en-US" sz="1000"/>
            </a:br>
            <a:r>
              <a:rPr lang="en-US" altLang="ja-JP" sz="1000" dirty="0"/>
              <a:t>ADHD</a:t>
            </a:r>
            <a:r>
              <a:rPr lang="ja-JP" altLang="en-US" sz="1000"/>
              <a:t>の一般的な症状として、落ち着きのなさ、衝動的な行動、集中力の欠如などが挙げられる。</a:t>
            </a:r>
            <a:br>
              <a:rPr lang="en-US" altLang="ja-JP" sz="1000" dirty="0"/>
            </a:br>
            <a:r>
              <a:rPr lang="ja-JP" altLang="en-US" sz="1000"/>
              <a:t>成人しても完治することはなく、仕事や学業、日常のコミュニケーションに支障をきたすとがある。</a:t>
            </a:r>
            <a:br>
              <a:rPr lang="en-US" altLang="ja-JP" sz="1000" dirty="0"/>
            </a:br>
            <a:r>
              <a:rPr lang="ja-JP" altLang="en-US" sz="1000"/>
              <a:t>治療方法としては、学校や会社としての社会的な取り組みや、薬による治療などがある。</a:t>
            </a:r>
            <a:br>
              <a:rPr lang="en-US" altLang="ja-JP" sz="1000" dirty="0"/>
            </a:br>
            <a:endParaRPr kumimoji="1" lang="ja-JP" altLang="en-US" sz="1000"/>
          </a:p>
        </p:txBody>
      </p:sp>
    </p:spTree>
    <p:extLst>
      <p:ext uri="{BB962C8B-B14F-4D97-AF65-F5344CB8AC3E}">
        <p14:creationId xmlns:p14="http://schemas.microsoft.com/office/powerpoint/2010/main" val="394443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2805506"/>
          </a:xfrm>
        </p:spPr>
        <p:txBody>
          <a:bodyPr anchor="t" anchorCtr="0">
            <a:noAutofit/>
          </a:bodyPr>
          <a:lstStyle/>
          <a:p>
            <a:pPr algn="l"/>
            <a:r>
              <a:rPr lang="en-US" altLang="ja-JP" sz="1800" b="1" dirty="0"/>
              <a:t>2. </a:t>
            </a:r>
            <a:r>
              <a:rPr lang="ja-JP" altLang="en-US" sz="1800" b="1"/>
              <a:t>システムの概要</a:t>
            </a:r>
            <a:br>
              <a:rPr lang="en-US" altLang="ja-JP" sz="1800" dirty="0"/>
            </a:br>
            <a:br>
              <a:rPr lang="en-US" altLang="ja-JP" sz="1800" dirty="0"/>
            </a:br>
            <a:r>
              <a:rPr lang="ja-JP" altLang="en-US" sz="1400"/>
              <a:t>今回導入するシステムは、現状の診断に更なる客観性と正確性を持たせることと、現場で使われる技術をできる限り流用して使うことを基本方針とする。</a:t>
            </a:r>
            <a:br>
              <a:rPr lang="en-US" altLang="ja-JP" sz="1400" dirty="0"/>
            </a:br>
            <a:r>
              <a:rPr lang="ja-JP" altLang="en-US" sz="1400"/>
              <a:t>この基本方針のもと、今回、</a:t>
            </a:r>
            <a:r>
              <a:rPr lang="en-US" altLang="ja-JP" sz="1400" dirty="0"/>
              <a:t>MRI</a:t>
            </a:r>
            <a:r>
              <a:rPr lang="ja-JP" altLang="en-US" sz="1400"/>
              <a:t>画像から</a:t>
            </a:r>
            <a:r>
              <a:rPr lang="en-US" altLang="ja-JP" sz="1400" dirty="0"/>
              <a:t>ADHD</a:t>
            </a:r>
            <a:r>
              <a:rPr lang="ja-JP" altLang="en-US" sz="1400"/>
              <a:t>の可能性を人工知能を用いて予測するシステムを構築する。</a:t>
            </a:r>
            <a:br>
              <a:rPr lang="en-US" altLang="ja-JP" sz="1400" dirty="0"/>
            </a:br>
            <a:br>
              <a:rPr lang="en-US" altLang="ja-JP" sz="1400" dirty="0"/>
            </a:br>
            <a:r>
              <a:rPr lang="ja-JP" altLang="en-US" sz="1400"/>
              <a:t>診断の現場である心療内科あるいは精神科にて</a:t>
            </a:r>
            <a:r>
              <a:rPr lang="en-US" altLang="ja-JP" sz="1400" dirty="0"/>
              <a:t>MRI</a:t>
            </a:r>
            <a:r>
              <a:rPr lang="ja-JP" altLang="en-US" sz="1400"/>
              <a:t>スキャンを行い、スキャンした画像データを人工知能の技術で構築した予測システムに判定させ、判定した結果を医師の判断材料の一部とする。</a:t>
            </a:r>
            <a:br>
              <a:rPr lang="en-US" altLang="ja-JP" sz="1400" dirty="0"/>
            </a:br>
            <a:br>
              <a:rPr lang="en-US" altLang="ja-JP" sz="1400" dirty="0"/>
            </a:br>
            <a:r>
              <a:rPr lang="ja-JP" altLang="en-US" sz="1400"/>
              <a:t>予測システム自体はウェブ上に公開し、利用者である医師が使用するパソコンにダウンロードして利用するスタンドアロンのアプリケーションとする。</a:t>
            </a:r>
            <a:br>
              <a:rPr lang="en-US" altLang="ja-JP" sz="1400" dirty="0"/>
            </a:br>
            <a:br>
              <a:rPr lang="en-US" altLang="ja-JP" sz="1400" dirty="0"/>
            </a:br>
            <a:br>
              <a:rPr lang="en-US" altLang="ja-JP" sz="1400" dirty="0"/>
            </a:br>
            <a:r>
              <a:rPr lang="ja-JP" altLang="en-US" sz="1400" u="sng"/>
              <a:t>システムの概要図</a:t>
            </a:r>
            <a:r>
              <a:rPr lang="en-US" altLang="ja-JP" sz="1400" u="sng" dirty="0"/>
              <a:t>:</a:t>
            </a:r>
            <a:br>
              <a:rPr lang="en-US" altLang="ja-JP" sz="1400" dirty="0"/>
            </a:br>
            <a:br>
              <a:rPr lang="en-US" altLang="ja-JP" sz="1400" dirty="0"/>
            </a:br>
            <a:endParaRPr kumimoji="1" lang="ja-JP" altLang="en-US" sz="1800"/>
          </a:p>
        </p:txBody>
      </p:sp>
      <p:pic>
        <p:nvPicPr>
          <p:cNvPr id="4" name="図 3">
            <a:extLst>
              <a:ext uri="{FF2B5EF4-FFF2-40B4-BE49-F238E27FC236}">
                <a16:creationId xmlns:a16="http://schemas.microsoft.com/office/drawing/2014/main" id="{512857A1-1029-1A42-AFAC-347488F25E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334" y="4607102"/>
            <a:ext cx="925423" cy="666024"/>
          </a:xfrm>
          <a:prstGeom prst="rect">
            <a:avLst/>
          </a:prstGeom>
        </p:spPr>
      </p:pic>
      <p:pic>
        <p:nvPicPr>
          <p:cNvPr id="6" name="図 5">
            <a:extLst>
              <a:ext uri="{FF2B5EF4-FFF2-40B4-BE49-F238E27FC236}">
                <a16:creationId xmlns:a16="http://schemas.microsoft.com/office/drawing/2014/main" id="{F0EE841A-DA1C-5142-AB74-252A0B9F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1" y="4626256"/>
            <a:ext cx="597250" cy="653068"/>
          </a:xfrm>
          <a:prstGeom prst="rect">
            <a:avLst/>
          </a:prstGeom>
        </p:spPr>
      </p:pic>
      <p:pic>
        <p:nvPicPr>
          <p:cNvPr id="8" name="図 7">
            <a:extLst>
              <a:ext uri="{FF2B5EF4-FFF2-40B4-BE49-F238E27FC236}">
                <a16:creationId xmlns:a16="http://schemas.microsoft.com/office/drawing/2014/main" id="{E0617F04-E102-2C44-ACF5-D127084020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7951" y="4672957"/>
            <a:ext cx="975127" cy="701796"/>
          </a:xfrm>
          <a:prstGeom prst="rect">
            <a:avLst/>
          </a:prstGeom>
        </p:spPr>
      </p:pic>
      <p:pic>
        <p:nvPicPr>
          <p:cNvPr id="10" name="図 9">
            <a:extLst>
              <a:ext uri="{FF2B5EF4-FFF2-40B4-BE49-F238E27FC236}">
                <a16:creationId xmlns:a16="http://schemas.microsoft.com/office/drawing/2014/main" id="{24D2E97D-F576-B743-A541-FD954C3F04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9582" y="4674215"/>
            <a:ext cx="413538" cy="444171"/>
          </a:xfrm>
          <a:prstGeom prst="rect">
            <a:avLst/>
          </a:prstGeom>
        </p:spPr>
      </p:pic>
      <p:pic>
        <p:nvPicPr>
          <p:cNvPr id="12" name="図 11">
            <a:extLst>
              <a:ext uri="{FF2B5EF4-FFF2-40B4-BE49-F238E27FC236}">
                <a16:creationId xmlns:a16="http://schemas.microsoft.com/office/drawing/2014/main" id="{05799A6B-2600-134C-9D12-7A3150AAC8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64189" y="4602206"/>
            <a:ext cx="401601" cy="669335"/>
          </a:xfrm>
          <a:prstGeom prst="rect">
            <a:avLst/>
          </a:prstGeom>
        </p:spPr>
      </p:pic>
      <p:sp>
        <p:nvSpPr>
          <p:cNvPr id="13" name="テキスト ボックス 12">
            <a:extLst>
              <a:ext uri="{FF2B5EF4-FFF2-40B4-BE49-F238E27FC236}">
                <a16:creationId xmlns:a16="http://schemas.microsoft.com/office/drawing/2014/main" id="{45D488F4-2C2E-0841-85CF-F8FCDA7D18CE}"/>
              </a:ext>
            </a:extLst>
          </p:cNvPr>
          <p:cNvSpPr txBox="1"/>
          <p:nvPr/>
        </p:nvSpPr>
        <p:spPr>
          <a:xfrm>
            <a:off x="4572000" y="4325207"/>
            <a:ext cx="2347020" cy="261610"/>
          </a:xfrm>
          <a:prstGeom prst="rect">
            <a:avLst/>
          </a:prstGeom>
          <a:noFill/>
        </p:spPr>
        <p:txBody>
          <a:bodyPr wrap="square" rtlCol="0">
            <a:spAutoFit/>
          </a:bodyPr>
          <a:lstStyle/>
          <a:p>
            <a:pPr algn="ctr"/>
            <a:r>
              <a:rPr lang="en-US" altLang="ja-JP" sz="1100" dirty="0"/>
              <a:t>3. </a:t>
            </a:r>
            <a:r>
              <a:rPr lang="ja-JP" altLang="en-US" sz="1100"/>
              <a:t>予測システムによる予測と出力</a:t>
            </a:r>
            <a:endParaRPr kumimoji="1" lang="ja-JP" altLang="en-US" sz="1100"/>
          </a:p>
        </p:txBody>
      </p:sp>
      <p:sp>
        <p:nvSpPr>
          <p:cNvPr id="14" name="テキスト ボックス 13">
            <a:extLst>
              <a:ext uri="{FF2B5EF4-FFF2-40B4-BE49-F238E27FC236}">
                <a16:creationId xmlns:a16="http://schemas.microsoft.com/office/drawing/2014/main" id="{A700FFDF-12BC-E14A-BB62-317E96A96251}"/>
              </a:ext>
            </a:extLst>
          </p:cNvPr>
          <p:cNvSpPr txBox="1"/>
          <p:nvPr/>
        </p:nvSpPr>
        <p:spPr>
          <a:xfrm>
            <a:off x="2411760" y="4312916"/>
            <a:ext cx="2061792" cy="261610"/>
          </a:xfrm>
          <a:prstGeom prst="rect">
            <a:avLst/>
          </a:prstGeom>
          <a:noFill/>
        </p:spPr>
        <p:txBody>
          <a:bodyPr wrap="square" rtlCol="0">
            <a:spAutoFit/>
          </a:bodyPr>
          <a:lstStyle/>
          <a:p>
            <a:pPr algn="ctr"/>
            <a:r>
              <a:rPr kumimoji="1" lang="en-US" altLang="ja-JP" sz="1100" dirty="0"/>
              <a:t>2. MRI</a:t>
            </a:r>
            <a:r>
              <a:rPr kumimoji="1" lang="ja-JP" altLang="en-US" sz="1100"/>
              <a:t>画像データの取り込み</a:t>
            </a:r>
          </a:p>
        </p:txBody>
      </p:sp>
      <p:sp>
        <p:nvSpPr>
          <p:cNvPr id="16" name="テキスト ボックス 15">
            <a:extLst>
              <a:ext uri="{FF2B5EF4-FFF2-40B4-BE49-F238E27FC236}">
                <a16:creationId xmlns:a16="http://schemas.microsoft.com/office/drawing/2014/main" id="{8D13A5A1-C9A7-CE4D-8BEF-C80606C04F55}"/>
              </a:ext>
            </a:extLst>
          </p:cNvPr>
          <p:cNvSpPr txBox="1"/>
          <p:nvPr/>
        </p:nvSpPr>
        <p:spPr>
          <a:xfrm>
            <a:off x="971600" y="4323949"/>
            <a:ext cx="1234439" cy="261610"/>
          </a:xfrm>
          <a:prstGeom prst="rect">
            <a:avLst/>
          </a:prstGeom>
          <a:noFill/>
        </p:spPr>
        <p:txBody>
          <a:bodyPr wrap="square" rtlCol="0">
            <a:spAutoFit/>
          </a:bodyPr>
          <a:lstStyle/>
          <a:p>
            <a:pPr algn="ctr"/>
            <a:r>
              <a:rPr kumimoji="1" lang="en-US" altLang="ja-JP" sz="1100" dirty="0"/>
              <a:t>1. MRI</a:t>
            </a:r>
            <a:r>
              <a:rPr kumimoji="1" lang="ja-JP" altLang="en-US" sz="1100"/>
              <a:t>スキャン</a:t>
            </a:r>
          </a:p>
        </p:txBody>
      </p:sp>
      <p:sp>
        <p:nvSpPr>
          <p:cNvPr id="17" name="テキスト ボックス 16">
            <a:extLst>
              <a:ext uri="{FF2B5EF4-FFF2-40B4-BE49-F238E27FC236}">
                <a16:creationId xmlns:a16="http://schemas.microsoft.com/office/drawing/2014/main" id="{0111AC2B-5867-2843-B1B5-55521F28D383}"/>
              </a:ext>
            </a:extLst>
          </p:cNvPr>
          <p:cNvSpPr txBox="1"/>
          <p:nvPr/>
        </p:nvSpPr>
        <p:spPr>
          <a:xfrm>
            <a:off x="7046997" y="4325207"/>
            <a:ext cx="1557451" cy="261610"/>
          </a:xfrm>
          <a:prstGeom prst="rect">
            <a:avLst/>
          </a:prstGeom>
          <a:noFill/>
        </p:spPr>
        <p:txBody>
          <a:bodyPr wrap="square" rtlCol="0">
            <a:spAutoFit/>
          </a:bodyPr>
          <a:lstStyle/>
          <a:p>
            <a:pPr algn="ctr"/>
            <a:r>
              <a:rPr kumimoji="1" lang="en-US" altLang="ja-JP" sz="1100" dirty="0"/>
              <a:t>4. </a:t>
            </a:r>
            <a:r>
              <a:rPr kumimoji="1" lang="ja-JP" altLang="en-US" sz="1100"/>
              <a:t>医師による診断</a:t>
            </a:r>
          </a:p>
        </p:txBody>
      </p:sp>
      <p:pic>
        <p:nvPicPr>
          <p:cNvPr id="19" name="図 18">
            <a:extLst>
              <a:ext uri="{FF2B5EF4-FFF2-40B4-BE49-F238E27FC236}">
                <a16:creationId xmlns:a16="http://schemas.microsoft.com/office/drawing/2014/main" id="{B41970CA-CB89-C54B-8EB3-D2BDACD28A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92080" y="5805264"/>
            <a:ext cx="504056" cy="504056"/>
          </a:xfrm>
          <a:prstGeom prst="rect">
            <a:avLst/>
          </a:prstGeom>
        </p:spPr>
      </p:pic>
      <p:sp>
        <p:nvSpPr>
          <p:cNvPr id="20" name="テキスト ボックス 19">
            <a:extLst>
              <a:ext uri="{FF2B5EF4-FFF2-40B4-BE49-F238E27FC236}">
                <a16:creationId xmlns:a16="http://schemas.microsoft.com/office/drawing/2014/main" id="{F764F63D-7C9D-4648-994C-9DCB3B908565}"/>
              </a:ext>
            </a:extLst>
          </p:cNvPr>
          <p:cNvSpPr txBox="1"/>
          <p:nvPr/>
        </p:nvSpPr>
        <p:spPr>
          <a:xfrm>
            <a:off x="4644008" y="5500881"/>
            <a:ext cx="1931413" cy="261610"/>
          </a:xfrm>
          <a:prstGeom prst="rect">
            <a:avLst/>
          </a:prstGeom>
          <a:noFill/>
        </p:spPr>
        <p:txBody>
          <a:bodyPr wrap="square" rtlCol="0">
            <a:spAutoFit/>
          </a:bodyPr>
          <a:lstStyle/>
          <a:p>
            <a:pPr algn="ctr"/>
            <a:r>
              <a:rPr kumimoji="1" lang="en-US" altLang="ja-JP" sz="1100" dirty="0"/>
              <a:t>DSM-V</a:t>
            </a:r>
            <a:r>
              <a:rPr kumimoji="1" lang="ja-JP" altLang="en-US" sz="1100"/>
              <a:t>に</a:t>
            </a:r>
            <a:r>
              <a:rPr lang="ja-JP" altLang="en-US" sz="1100"/>
              <a:t>よる診断</a:t>
            </a:r>
            <a:r>
              <a:rPr lang="en-US" altLang="ja-JP" sz="1100" dirty="0"/>
              <a:t>(</a:t>
            </a:r>
            <a:r>
              <a:rPr lang="ja-JP" altLang="en-US" sz="1100"/>
              <a:t>現行</a:t>
            </a:r>
            <a:r>
              <a:rPr lang="en-US" altLang="ja-JP" sz="1100" dirty="0"/>
              <a:t>)</a:t>
            </a:r>
            <a:endParaRPr kumimoji="1" lang="ja-JP" altLang="en-US" sz="1100"/>
          </a:p>
        </p:txBody>
      </p:sp>
      <p:sp>
        <p:nvSpPr>
          <p:cNvPr id="21" name="ストライプ矢印 20">
            <a:extLst>
              <a:ext uri="{FF2B5EF4-FFF2-40B4-BE49-F238E27FC236}">
                <a16:creationId xmlns:a16="http://schemas.microsoft.com/office/drawing/2014/main" id="{559DF066-6419-394D-BF0D-6E2244A36A53}"/>
              </a:ext>
            </a:extLst>
          </p:cNvPr>
          <p:cNvSpPr/>
          <p:nvPr/>
        </p:nvSpPr>
        <p:spPr>
          <a:xfrm>
            <a:off x="2555776" y="4888980"/>
            <a:ext cx="288032" cy="204991"/>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ストライプ矢印 21">
            <a:extLst>
              <a:ext uri="{FF2B5EF4-FFF2-40B4-BE49-F238E27FC236}">
                <a16:creationId xmlns:a16="http://schemas.microsoft.com/office/drawing/2014/main" id="{8A6D5D5C-10B1-D840-83F2-1A90B592B613}"/>
              </a:ext>
            </a:extLst>
          </p:cNvPr>
          <p:cNvSpPr/>
          <p:nvPr/>
        </p:nvSpPr>
        <p:spPr>
          <a:xfrm>
            <a:off x="4283968" y="4888980"/>
            <a:ext cx="288032" cy="204991"/>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ストライプ矢印 22">
            <a:extLst>
              <a:ext uri="{FF2B5EF4-FFF2-40B4-BE49-F238E27FC236}">
                <a16:creationId xmlns:a16="http://schemas.microsoft.com/office/drawing/2014/main" id="{4553DF88-67A5-A449-B070-01D242499BBA}"/>
              </a:ext>
            </a:extLst>
          </p:cNvPr>
          <p:cNvSpPr/>
          <p:nvPr/>
        </p:nvSpPr>
        <p:spPr>
          <a:xfrm>
            <a:off x="6630988" y="4888980"/>
            <a:ext cx="288032" cy="204991"/>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ストライプ矢印 23">
            <a:extLst>
              <a:ext uri="{FF2B5EF4-FFF2-40B4-BE49-F238E27FC236}">
                <a16:creationId xmlns:a16="http://schemas.microsoft.com/office/drawing/2014/main" id="{7A7E2CB7-D526-944B-B33F-256B99C84805}"/>
              </a:ext>
            </a:extLst>
          </p:cNvPr>
          <p:cNvSpPr/>
          <p:nvPr/>
        </p:nvSpPr>
        <p:spPr>
          <a:xfrm rot="18787891">
            <a:off x="6702996" y="5717577"/>
            <a:ext cx="288032" cy="204991"/>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11842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タイトル 1">
            <a:extLst>
              <a:ext uri="{FF2B5EF4-FFF2-40B4-BE49-F238E27FC236}">
                <a16:creationId xmlns:a16="http://schemas.microsoft.com/office/drawing/2014/main" id="{EF0FC60C-7C7A-1645-9D58-EEE842052913}"/>
              </a:ext>
            </a:extLst>
          </p:cNvPr>
          <p:cNvSpPr txBox="1">
            <a:spLocks/>
          </p:cNvSpPr>
          <p:nvPr/>
        </p:nvSpPr>
        <p:spPr>
          <a:xfrm>
            <a:off x="683568" y="836712"/>
            <a:ext cx="7776864" cy="4234482"/>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en-US" altLang="ja-JP" sz="1800" b="1" dirty="0"/>
              <a:t>3.</a:t>
            </a:r>
            <a:r>
              <a:rPr lang="ja-JP" altLang="en-US" sz="1800" b="1"/>
              <a:t>システム導入後の業務フロー</a:t>
            </a:r>
            <a:br>
              <a:rPr lang="en-US" altLang="ja-JP" sz="1800" b="1" dirty="0"/>
            </a:br>
            <a:endParaRPr lang="en-US" altLang="ja-JP" sz="1800" b="1" dirty="0"/>
          </a:p>
          <a:p>
            <a:pPr algn="l"/>
            <a:r>
              <a:rPr lang="ja-JP" altLang="en-US" sz="1400"/>
              <a:t>今回構築する</a:t>
            </a:r>
            <a:r>
              <a:rPr lang="en-US" altLang="ja-JP" sz="1400" dirty="0"/>
              <a:t>MRI</a:t>
            </a:r>
            <a:r>
              <a:rPr lang="ja-JP" altLang="en-US" sz="1400"/>
              <a:t>画像による</a:t>
            </a:r>
            <a:r>
              <a:rPr lang="en-US" altLang="ja-JP" sz="1400" dirty="0"/>
              <a:t>ADHD</a:t>
            </a:r>
            <a:r>
              <a:rPr lang="ja-JP" altLang="en-US" sz="1400"/>
              <a:t>予測システムを導入した後の業務フローを記載する。</a:t>
            </a:r>
            <a:endParaRPr lang="en-US" altLang="ja-JP" sz="1400" dirty="0"/>
          </a:p>
          <a:p>
            <a:pPr algn="l"/>
            <a:endParaRPr lang="en-US" altLang="ja-JP" sz="1400" dirty="0"/>
          </a:p>
          <a:p>
            <a:pPr algn="l"/>
            <a:endParaRPr lang="en-US" altLang="ja-JP" sz="1400" dirty="0"/>
          </a:p>
          <a:p>
            <a:pPr algn="l"/>
            <a:r>
              <a:rPr lang="ja-JP" altLang="en-US" sz="1400" u="sng"/>
              <a:t>業務フロー図</a:t>
            </a:r>
            <a:r>
              <a:rPr lang="en-US" altLang="ja-JP" sz="1400" u="sng" dirty="0"/>
              <a:t>:</a:t>
            </a:r>
            <a:endParaRPr lang="ja-JP" altLang="en-US" sz="1400" u="sng"/>
          </a:p>
        </p:txBody>
      </p:sp>
      <p:sp>
        <p:nvSpPr>
          <p:cNvPr id="98" name="二等辺三角形 97"/>
          <p:cNvSpPr/>
          <p:nvPr/>
        </p:nvSpPr>
        <p:spPr>
          <a:xfrm rot="16200000">
            <a:off x="6871012" y="3961556"/>
            <a:ext cx="376249" cy="365759"/>
          </a:xfrm>
          <a:prstGeom prst="triangle">
            <a:avLst/>
          </a:prstGeom>
          <a:no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1691679" y="3370982"/>
            <a:ext cx="1569422" cy="246221"/>
          </a:xfrm>
          <a:prstGeom prst="rect">
            <a:avLst/>
          </a:prstGeom>
          <a:solidFill>
            <a:schemeClr val="bg1"/>
          </a:solidFill>
          <a:ln w="9525">
            <a:noFill/>
          </a:ln>
        </p:spPr>
        <p:txBody>
          <a:bodyPr wrap="square" rtlCol="0" anchor="ctr" anchorCtr="0">
            <a:spAutoFit/>
          </a:bodyPr>
          <a:lstStyle/>
          <a:p>
            <a:pPr algn="ctr"/>
            <a:r>
              <a:rPr lang="en-US" altLang="ja-JP" sz="1000" dirty="0"/>
              <a:t>ADHD</a:t>
            </a:r>
            <a:r>
              <a:rPr lang="ja-JP" altLang="en-US" sz="1000"/>
              <a:t>診断のため</a:t>
            </a:r>
            <a:r>
              <a:rPr lang="ja-JP" altLang="en-US" sz="1000" dirty="0"/>
              <a:t>の</a:t>
            </a:r>
            <a:r>
              <a:rPr kumimoji="1" lang="ja-JP" altLang="en-US" sz="1000" dirty="0"/>
              <a:t>受診</a:t>
            </a:r>
            <a:endParaRPr kumimoji="1" lang="en-US" altLang="ja-JP" sz="1000" dirty="0"/>
          </a:p>
        </p:txBody>
      </p:sp>
      <p:sp>
        <p:nvSpPr>
          <p:cNvPr id="9" name="テキスト ボックス 8"/>
          <p:cNvSpPr txBox="1"/>
          <p:nvPr/>
        </p:nvSpPr>
        <p:spPr>
          <a:xfrm>
            <a:off x="1792267" y="5198123"/>
            <a:ext cx="1195556" cy="246221"/>
          </a:xfrm>
          <a:prstGeom prst="rect">
            <a:avLst/>
          </a:prstGeom>
          <a:solidFill>
            <a:schemeClr val="bg1"/>
          </a:solidFill>
          <a:ln w="9525">
            <a:noFill/>
          </a:ln>
        </p:spPr>
        <p:txBody>
          <a:bodyPr wrap="square" rtlCol="0" anchor="ctr" anchorCtr="0">
            <a:spAutoFit/>
          </a:bodyPr>
          <a:lstStyle/>
          <a:p>
            <a:pPr algn="ctr"/>
            <a:r>
              <a:rPr lang="ja-JP" altLang="en-US" sz="1000" dirty="0"/>
              <a:t>医師</a:t>
            </a:r>
            <a:r>
              <a:rPr lang="ja-JP" altLang="en-US" sz="1000"/>
              <a:t>による問診</a:t>
            </a:r>
            <a:endParaRPr kumimoji="1" lang="en-US" altLang="ja-JP" sz="1000" dirty="0"/>
          </a:p>
        </p:txBody>
      </p:sp>
      <p:sp>
        <p:nvSpPr>
          <p:cNvPr id="18" name="テキスト ボックス 17"/>
          <p:cNvSpPr txBox="1"/>
          <p:nvPr/>
        </p:nvSpPr>
        <p:spPr>
          <a:xfrm>
            <a:off x="5977826" y="3370982"/>
            <a:ext cx="1114454" cy="400110"/>
          </a:xfrm>
          <a:prstGeom prst="rect">
            <a:avLst/>
          </a:prstGeom>
          <a:noFill/>
          <a:ln w="19050">
            <a:noFill/>
          </a:ln>
        </p:spPr>
        <p:txBody>
          <a:bodyPr wrap="square" rtlCol="0" anchor="ctr" anchorCtr="0">
            <a:spAutoFit/>
          </a:bodyPr>
          <a:lstStyle/>
          <a:p>
            <a:pPr algn="ctr"/>
            <a:r>
              <a:rPr lang="en-US" altLang="ja-JP" sz="1000" dirty="0"/>
              <a:t>ADHD</a:t>
            </a:r>
            <a:r>
              <a:rPr lang="ja-JP" altLang="en-US" sz="1000"/>
              <a:t>予測システムによる予測</a:t>
            </a:r>
            <a:endParaRPr lang="en-US" altLang="ja-JP" sz="1000" dirty="0"/>
          </a:p>
        </p:txBody>
      </p:sp>
      <p:sp>
        <p:nvSpPr>
          <p:cNvPr id="24" name="テキスト ボックス 23"/>
          <p:cNvSpPr txBox="1"/>
          <p:nvPr/>
        </p:nvSpPr>
        <p:spPr>
          <a:xfrm rot="16200000">
            <a:off x="2119080" y="2056201"/>
            <a:ext cx="369332" cy="1512169"/>
          </a:xfrm>
          <a:prstGeom prst="rect">
            <a:avLst/>
          </a:prstGeom>
          <a:noFill/>
        </p:spPr>
        <p:txBody>
          <a:bodyPr vert="eaVert" wrap="square" rtlCol="0">
            <a:spAutoFit/>
          </a:bodyPr>
          <a:lstStyle/>
          <a:p>
            <a:pPr algn="ctr"/>
            <a:r>
              <a:rPr lang="ja-JP" altLang="en-US" sz="1200" u="sng"/>
              <a:t>心療内科</a:t>
            </a:r>
            <a:r>
              <a:rPr lang="en-US" altLang="ja-JP" sz="1200" u="sng" dirty="0"/>
              <a:t>/</a:t>
            </a:r>
            <a:r>
              <a:rPr lang="ja-JP" altLang="en-US" sz="1200" u="sng"/>
              <a:t>精神科</a:t>
            </a:r>
            <a:endParaRPr kumimoji="1" lang="ja-JP" altLang="en-US" sz="1200" u="sng" dirty="0"/>
          </a:p>
        </p:txBody>
      </p:sp>
      <p:sp>
        <p:nvSpPr>
          <p:cNvPr id="42" name="テキスト ボックス 41"/>
          <p:cNvSpPr txBox="1"/>
          <p:nvPr/>
        </p:nvSpPr>
        <p:spPr>
          <a:xfrm>
            <a:off x="4499991" y="5162989"/>
            <a:ext cx="1595890" cy="246221"/>
          </a:xfrm>
          <a:prstGeom prst="rect">
            <a:avLst/>
          </a:prstGeom>
          <a:noFill/>
          <a:ln w="9525">
            <a:noFill/>
          </a:ln>
        </p:spPr>
        <p:txBody>
          <a:bodyPr wrap="square" rtlCol="0" anchor="ctr" anchorCtr="0">
            <a:spAutoFit/>
          </a:bodyPr>
          <a:lstStyle/>
          <a:p>
            <a:pPr algn="ctr"/>
            <a:r>
              <a:rPr lang="ja-JP" altLang="en-US" sz="1000" dirty="0"/>
              <a:t>医師による脳疾患の検査</a:t>
            </a:r>
            <a:endParaRPr kumimoji="1" lang="en-US" altLang="ja-JP" sz="1000" dirty="0"/>
          </a:p>
        </p:txBody>
      </p:sp>
      <p:sp>
        <p:nvSpPr>
          <p:cNvPr id="93" name="テキスト ボックス 92"/>
          <p:cNvSpPr txBox="1"/>
          <p:nvPr/>
        </p:nvSpPr>
        <p:spPr>
          <a:xfrm>
            <a:off x="5148064" y="2318683"/>
            <a:ext cx="3672408" cy="246221"/>
          </a:xfrm>
          <a:prstGeom prst="rect">
            <a:avLst/>
          </a:prstGeom>
          <a:solidFill>
            <a:schemeClr val="bg1"/>
          </a:solidFill>
          <a:ln w="9525">
            <a:noFill/>
          </a:ln>
        </p:spPr>
        <p:txBody>
          <a:bodyPr wrap="square" rtlCol="0" anchor="ctr" anchorCtr="0">
            <a:spAutoFit/>
          </a:bodyPr>
          <a:lstStyle/>
          <a:p>
            <a:pPr lvl="1" algn="ctr"/>
            <a:r>
              <a:rPr kumimoji="1" lang="ja-JP" altLang="en-US" sz="1000" dirty="0"/>
              <a:t>注釈</a:t>
            </a:r>
            <a:r>
              <a:rPr kumimoji="1" lang="en-US" altLang="ja-JP" sz="1000" dirty="0"/>
              <a:t>: </a:t>
            </a:r>
            <a:r>
              <a:rPr kumimoji="1" lang="ja-JP" altLang="en-US" sz="1000" dirty="0"/>
              <a:t>今回の開発対象はオレンジ</a:t>
            </a:r>
            <a:r>
              <a:rPr kumimoji="1" lang="ja-JP" altLang="en-US" sz="1000"/>
              <a:t>色の</a:t>
            </a:r>
            <a:r>
              <a:rPr lang="ja-JP" altLang="en-US" sz="1000"/>
              <a:t>枠線</a:t>
            </a:r>
            <a:r>
              <a:rPr kumimoji="1" lang="ja-JP" altLang="en-US" sz="1000"/>
              <a:t>で</a:t>
            </a:r>
            <a:r>
              <a:rPr kumimoji="1" lang="ja-JP" altLang="en-US" sz="1000" dirty="0"/>
              <a:t>表記</a:t>
            </a:r>
          </a:p>
        </p:txBody>
      </p:sp>
      <p:sp>
        <p:nvSpPr>
          <p:cNvPr id="96" name="円柱 95"/>
          <p:cNvSpPr/>
          <p:nvPr/>
        </p:nvSpPr>
        <p:spPr>
          <a:xfrm>
            <a:off x="7197515" y="3912251"/>
            <a:ext cx="673532" cy="466843"/>
          </a:xfrm>
          <a:prstGeom prst="can">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p:cNvSpPr txBox="1"/>
          <p:nvPr/>
        </p:nvSpPr>
        <p:spPr>
          <a:xfrm>
            <a:off x="7092280" y="4019054"/>
            <a:ext cx="864096" cy="369332"/>
          </a:xfrm>
          <a:prstGeom prst="rect">
            <a:avLst/>
          </a:prstGeom>
          <a:noFill/>
          <a:ln w="9525">
            <a:noFill/>
          </a:ln>
        </p:spPr>
        <p:txBody>
          <a:bodyPr wrap="square" rtlCol="0" anchor="ctr" anchorCtr="0">
            <a:spAutoFit/>
          </a:bodyPr>
          <a:lstStyle/>
          <a:p>
            <a:pPr algn="ctr"/>
            <a:r>
              <a:rPr kumimoji="1" lang="ja-JP" altLang="en-US" sz="900" dirty="0"/>
              <a:t>学習済み</a:t>
            </a:r>
            <a:endParaRPr kumimoji="1" lang="en-US" altLang="ja-JP" sz="900" dirty="0"/>
          </a:p>
          <a:p>
            <a:pPr algn="ctr"/>
            <a:r>
              <a:rPr kumimoji="1" lang="ja-JP" altLang="en-US" sz="900" dirty="0"/>
              <a:t>モデル</a:t>
            </a:r>
          </a:p>
        </p:txBody>
      </p:sp>
      <p:sp>
        <p:nvSpPr>
          <p:cNvPr id="46" name="正方形/長方形 45"/>
          <p:cNvSpPr/>
          <p:nvPr/>
        </p:nvSpPr>
        <p:spPr>
          <a:xfrm>
            <a:off x="1613088" y="2564904"/>
            <a:ext cx="6991360" cy="3888432"/>
          </a:xfrm>
          <a:prstGeom prst="rect">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p:cNvSpPr txBox="1"/>
          <p:nvPr/>
        </p:nvSpPr>
        <p:spPr>
          <a:xfrm rot="16200000">
            <a:off x="855650" y="2743570"/>
            <a:ext cx="369332" cy="1001527"/>
          </a:xfrm>
          <a:prstGeom prst="rect">
            <a:avLst/>
          </a:prstGeom>
          <a:noFill/>
        </p:spPr>
        <p:txBody>
          <a:bodyPr vert="eaVert" wrap="square" rtlCol="0">
            <a:spAutoFit/>
          </a:bodyPr>
          <a:lstStyle/>
          <a:p>
            <a:pPr algn="ctr"/>
            <a:r>
              <a:rPr lang="ja-JP" altLang="en-US" sz="1200" u="sng" dirty="0"/>
              <a:t>被験者</a:t>
            </a:r>
            <a:endParaRPr kumimoji="1" lang="ja-JP" altLang="en-US" sz="1200" u="sng" dirty="0"/>
          </a:p>
        </p:txBody>
      </p:sp>
      <p:sp>
        <p:nvSpPr>
          <p:cNvPr id="51" name="フローチャート : 判断 50"/>
          <p:cNvSpPr/>
          <p:nvPr/>
        </p:nvSpPr>
        <p:spPr>
          <a:xfrm>
            <a:off x="3203847" y="5409211"/>
            <a:ext cx="1008113" cy="842091"/>
          </a:xfrm>
          <a:prstGeom prst="flowChartDecision">
            <a:avLst/>
          </a:prstGeom>
          <a:no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p:nvSpPr>
        <p:spPr>
          <a:xfrm>
            <a:off x="3203848" y="5611147"/>
            <a:ext cx="1008112" cy="400110"/>
          </a:xfrm>
          <a:prstGeom prst="rect">
            <a:avLst/>
          </a:prstGeom>
          <a:noFill/>
          <a:ln w="9525">
            <a:noFill/>
          </a:ln>
        </p:spPr>
        <p:txBody>
          <a:bodyPr wrap="square" rtlCol="0" anchor="ctr" anchorCtr="0">
            <a:spAutoFit/>
          </a:bodyPr>
          <a:lstStyle/>
          <a:p>
            <a:pPr algn="ctr"/>
            <a:r>
              <a:rPr kumimoji="1" lang="en-US" altLang="ja-JP" sz="1000" dirty="0"/>
              <a:t>MRI</a:t>
            </a:r>
            <a:r>
              <a:rPr kumimoji="1" lang="ja-JP" altLang="en-US" sz="1000" dirty="0"/>
              <a:t>検査</a:t>
            </a:r>
            <a:endParaRPr kumimoji="1" lang="en-US" altLang="ja-JP" sz="1000" dirty="0"/>
          </a:p>
          <a:p>
            <a:pPr algn="ctr"/>
            <a:r>
              <a:rPr kumimoji="1" lang="ja-JP" altLang="en-US" sz="1000" dirty="0"/>
              <a:t>の</a:t>
            </a:r>
            <a:r>
              <a:rPr lang="ja-JP" altLang="en-US" sz="1000" dirty="0"/>
              <a:t>必要性</a:t>
            </a:r>
            <a:endParaRPr kumimoji="1" lang="ja-JP" altLang="en-US" sz="1000" dirty="0"/>
          </a:p>
        </p:txBody>
      </p:sp>
      <p:sp>
        <p:nvSpPr>
          <p:cNvPr id="77" name="テキスト ボックス 76"/>
          <p:cNvSpPr txBox="1"/>
          <p:nvPr/>
        </p:nvSpPr>
        <p:spPr>
          <a:xfrm>
            <a:off x="3779911" y="5697243"/>
            <a:ext cx="1008112" cy="246221"/>
          </a:xfrm>
          <a:prstGeom prst="rect">
            <a:avLst/>
          </a:prstGeom>
          <a:noFill/>
          <a:ln w="9525">
            <a:noFill/>
          </a:ln>
        </p:spPr>
        <p:txBody>
          <a:bodyPr wrap="square" rtlCol="0" anchor="ctr" anchorCtr="0">
            <a:spAutoFit/>
          </a:bodyPr>
          <a:lstStyle/>
          <a:p>
            <a:pPr lvl="1"/>
            <a:r>
              <a:rPr kumimoji="1" lang="ja-JP" altLang="en-US" sz="1000" dirty="0"/>
              <a:t>なし</a:t>
            </a:r>
          </a:p>
        </p:txBody>
      </p:sp>
      <p:sp>
        <p:nvSpPr>
          <p:cNvPr id="82" name="テキスト ボックス 81"/>
          <p:cNvSpPr txBox="1"/>
          <p:nvPr/>
        </p:nvSpPr>
        <p:spPr>
          <a:xfrm>
            <a:off x="3203847" y="3370982"/>
            <a:ext cx="1008112" cy="246221"/>
          </a:xfrm>
          <a:prstGeom prst="rect">
            <a:avLst/>
          </a:prstGeom>
          <a:noFill/>
          <a:ln w="9525">
            <a:noFill/>
          </a:ln>
        </p:spPr>
        <p:txBody>
          <a:bodyPr wrap="square" rtlCol="0" anchor="ctr" anchorCtr="0">
            <a:spAutoFit/>
          </a:bodyPr>
          <a:lstStyle/>
          <a:p>
            <a:pPr algn="ctr"/>
            <a:r>
              <a:rPr lang="en-US" altLang="ja-JP" sz="1000" dirty="0"/>
              <a:t>MRI</a:t>
            </a:r>
            <a:r>
              <a:rPr lang="ja-JP" altLang="en-US" sz="1000"/>
              <a:t>スキャン</a:t>
            </a:r>
            <a:endParaRPr lang="en-US" altLang="ja-JP" sz="1000" dirty="0"/>
          </a:p>
        </p:txBody>
      </p:sp>
      <p:sp>
        <p:nvSpPr>
          <p:cNvPr id="86" name="テキスト ボックス 85"/>
          <p:cNvSpPr txBox="1"/>
          <p:nvPr/>
        </p:nvSpPr>
        <p:spPr>
          <a:xfrm>
            <a:off x="3059831" y="5162990"/>
            <a:ext cx="1008112" cy="246221"/>
          </a:xfrm>
          <a:prstGeom prst="rect">
            <a:avLst/>
          </a:prstGeom>
          <a:noFill/>
          <a:ln w="9525">
            <a:noFill/>
          </a:ln>
        </p:spPr>
        <p:txBody>
          <a:bodyPr wrap="square" rtlCol="0" anchor="ctr" anchorCtr="0">
            <a:spAutoFit/>
          </a:bodyPr>
          <a:lstStyle/>
          <a:p>
            <a:pPr lvl="1"/>
            <a:r>
              <a:rPr kumimoji="1" lang="ja-JP" altLang="en-US" sz="1000" dirty="0"/>
              <a:t>あり</a:t>
            </a:r>
          </a:p>
        </p:txBody>
      </p:sp>
      <p:sp>
        <p:nvSpPr>
          <p:cNvPr id="95" name="テキスト ボックス 94"/>
          <p:cNvSpPr txBox="1"/>
          <p:nvPr/>
        </p:nvSpPr>
        <p:spPr>
          <a:xfrm>
            <a:off x="7308304" y="3370982"/>
            <a:ext cx="1008112" cy="400110"/>
          </a:xfrm>
          <a:prstGeom prst="rect">
            <a:avLst/>
          </a:prstGeom>
          <a:noFill/>
          <a:ln w="19050">
            <a:noFill/>
          </a:ln>
        </p:spPr>
        <p:txBody>
          <a:bodyPr wrap="square" rtlCol="0" anchor="ctr" anchorCtr="0">
            <a:spAutoFit/>
          </a:bodyPr>
          <a:lstStyle/>
          <a:p>
            <a:pPr algn="ctr"/>
            <a:r>
              <a:rPr lang="ja-JP" altLang="en-US" sz="1000" dirty="0"/>
              <a:t>結果の出力</a:t>
            </a:r>
            <a:endParaRPr lang="en-US" altLang="ja-JP" sz="1000" dirty="0"/>
          </a:p>
          <a:p>
            <a:pPr algn="ctr"/>
            <a:endParaRPr lang="en-US" altLang="ja-JP" sz="1000" dirty="0"/>
          </a:p>
        </p:txBody>
      </p:sp>
      <p:sp>
        <p:nvSpPr>
          <p:cNvPr id="110" name="正方形/長方形 109"/>
          <p:cNvSpPr/>
          <p:nvPr/>
        </p:nvSpPr>
        <p:spPr>
          <a:xfrm>
            <a:off x="4716016" y="2970871"/>
            <a:ext cx="3581941" cy="1764844"/>
          </a:xfrm>
          <a:prstGeom prst="rect">
            <a:avLst/>
          </a:prstGeom>
          <a:noFill/>
          <a:ln w="25400">
            <a:solidFill>
              <a:srgbClr val="FFB93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テキスト ボックス 111"/>
          <p:cNvSpPr txBox="1"/>
          <p:nvPr/>
        </p:nvSpPr>
        <p:spPr>
          <a:xfrm rot="16200000">
            <a:off x="6352166" y="2414842"/>
            <a:ext cx="400110" cy="1512169"/>
          </a:xfrm>
          <a:prstGeom prst="rect">
            <a:avLst/>
          </a:prstGeom>
          <a:noFill/>
        </p:spPr>
        <p:txBody>
          <a:bodyPr vert="eaVert" wrap="square" rtlCol="0">
            <a:spAutoFit/>
          </a:bodyPr>
          <a:lstStyle/>
          <a:p>
            <a:pPr algn="ctr"/>
            <a:r>
              <a:rPr lang="ja-JP" altLang="en-US" sz="1400" dirty="0"/>
              <a:t>今回の開発対象</a:t>
            </a:r>
            <a:endParaRPr kumimoji="1" lang="ja-JP" altLang="en-US" sz="1400" dirty="0"/>
          </a:p>
        </p:txBody>
      </p:sp>
      <p:sp>
        <p:nvSpPr>
          <p:cNvPr id="114" name="テキスト ボックス 113"/>
          <p:cNvSpPr txBox="1"/>
          <p:nvPr/>
        </p:nvSpPr>
        <p:spPr>
          <a:xfrm>
            <a:off x="6996016" y="5171182"/>
            <a:ext cx="1392407" cy="246221"/>
          </a:xfrm>
          <a:prstGeom prst="rect">
            <a:avLst/>
          </a:prstGeom>
          <a:noFill/>
          <a:ln w="19050">
            <a:noFill/>
          </a:ln>
        </p:spPr>
        <p:txBody>
          <a:bodyPr wrap="square" rtlCol="0" anchor="ctr" anchorCtr="0">
            <a:spAutoFit/>
          </a:bodyPr>
          <a:lstStyle/>
          <a:p>
            <a:pPr algn="ctr"/>
            <a:r>
              <a:rPr lang="ja-JP" altLang="en-US" sz="1000" dirty="0"/>
              <a:t>医師による最終診断</a:t>
            </a:r>
            <a:endParaRPr kumimoji="1" lang="en-US" altLang="ja-JP" sz="1000" dirty="0"/>
          </a:p>
        </p:txBody>
      </p:sp>
      <p:pic>
        <p:nvPicPr>
          <p:cNvPr id="43" name="図 42">
            <a:extLst>
              <a:ext uri="{FF2B5EF4-FFF2-40B4-BE49-F238E27FC236}">
                <a16:creationId xmlns:a16="http://schemas.microsoft.com/office/drawing/2014/main" id="{8D01C57B-0F05-F44A-9D1B-B41741525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5" y="5481219"/>
            <a:ext cx="401182" cy="668636"/>
          </a:xfrm>
          <a:prstGeom prst="rect">
            <a:avLst/>
          </a:prstGeom>
        </p:spPr>
      </p:pic>
      <p:pic>
        <p:nvPicPr>
          <p:cNvPr id="44" name="図 43">
            <a:extLst>
              <a:ext uri="{FF2B5EF4-FFF2-40B4-BE49-F238E27FC236}">
                <a16:creationId xmlns:a16="http://schemas.microsoft.com/office/drawing/2014/main" id="{1DD1BF75-11D7-C244-BA2C-7634AAD5F6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7801" y="3956310"/>
            <a:ext cx="1004439" cy="722892"/>
          </a:xfrm>
          <a:prstGeom prst="rect">
            <a:avLst/>
          </a:prstGeom>
        </p:spPr>
      </p:pic>
      <p:pic>
        <p:nvPicPr>
          <p:cNvPr id="45" name="図 44">
            <a:extLst>
              <a:ext uri="{FF2B5EF4-FFF2-40B4-BE49-F238E27FC236}">
                <a16:creationId xmlns:a16="http://schemas.microsoft.com/office/drawing/2014/main" id="{94BFE611-6F1A-A84F-ADB9-BBFA3F2246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005" y="3875038"/>
            <a:ext cx="425969" cy="457522"/>
          </a:xfrm>
          <a:prstGeom prst="rect">
            <a:avLst/>
          </a:prstGeom>
        </p:spPr>
      </p:pic>
      <p:pic>
        <p:nvPicPr>
          <p:cNvPr id="3" name="図 2">
            <a:extLst>
              <a:ext uri="{FF2B5EF4-FFF2-40B4-BE49-F238E27FC236}">
                <a16:creationId xmlns:a16="http://schemas.microsoft.com/office/drawing/2014/main" id="{78758BCB-3804-254B-876C-4173919EB5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15" y="3498089"/>
            <a:ext cx="563911" cy="742291"/>
          </a:xfrm>
          <a:prstGeom prst="rect">
            <a:avLst/>
          </a:prstGeom>
        </p:spPr>
      </p:pic>
      <p:pic>
        <p:nvPicPr>
          <p:cNvPr id="47" name="図 46">
            <a:extLst>
              <a:ext uri="{FF2B5EF4-FFF2-40B4-BE49-F238E27FC236}">
                <a16:creationId xmlns:a16="http://schemas.microsoft.com/office/drawing/2014/main" id="{15D09BB2-659C-D04F-A132-E11CEB734B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44122" y="3659014"/>
            <a:ext cx="700373" cy="538091"/>
          </a:xfrm>
          <a:prstGeom prst="rect">
            <a:avLst/>
          </a:prstGeom>
        </p:spPr>
      </p:pic>
      <p:sp>
        <p:nvSpPr>
          <p:cNvPr id="50" name="ストライプ矢印 49">
            <a:extLst>
              <a:ext uri="{FF2B5EF4-FFF2-40B4-BE49-F238E27FC236}">
                <a16:creationId xmlns:a16="http://schemas.microsoft.com/office/drawing/2014/main" id="{1E08FFF0-2F9C-4846-9D61-25BF302EBE79}"/>
              </a:ext>
            </a:extLst>
          </p:cNvPr>
          <p:cNvSpPr/>
          <p:nvPr/>
        </p:nvSpPr>
        <p:spPr>
          <a:xfrm>
            <a:off x="1519742" y="3617514"/>
            <a:ext cx="288032" cy="204991"/>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a:extLst>
              <a:ext uri="{FF2B5EF4-FFF2-40B4-BE49-F238E27FC236}">
                <a16:creationId xmlns:a16="http://schemas.microsoft.com/office/drawing/2014/main" id="{7DEBBC08-223F-214B-BAF9-225612E4866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0289" y="3659014"/>
            <a:ext cx="728951" cy="548126"/>
          </a:xfrm>
          <a:prstGeom prst="rect">
            <a:avLst/>
          </a:prstGeom>
        </p:spPr>
      </p:pic>
      <p:sp>
        <p:nvSpPr>
          <p:cNvPr id="53" name="ストライプ矢印 52">
            <a:extLst>
              <a:ext uri="{FF2B5EF4-FFF2-40B4-BE49-F238E27FC236}">
                <a16:creationId xmlns:a16="http://schemas.microsoft.com/office/drawing/2014/main" id="{1351D227-4C36-3642-B5E9-11C001CD052E}"/>
              </a:ext>
            </a:extLst>
          </p:cNvPr>
          <p:cNvSpPr/>
          <p:nvPr/>
        </p:nvSpPr>
        <p:spPr>
          <a:xfrm rot="5400000">
            <a:off x="2193947" y="4607941"/>
            <a:ext cx="360038" cy="190380"/>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ストライプ矢印 53">
            <a:extLst>
              <a:ext uri="{FF2B5EF4-FFF2-40B4-BE49-F238E27FC236}">
                <a16:creationId xmlns:a16="http://schemas.microsoft.com/office/drawing/2014/main" id="{ED83FC2B-E6A3-3A46-9B5C-CD597D72F41C}"/>
              </a:ext>
            </a:extLst>
          </p:cNvPr>
          <p:cNvSpPr/>
          <p:nvPr/>
        </p:nvSpPr>
        <p:spPr>
          <a:xfrm rot="16200000">
            <a:off x="3497396" y="4600634"/>
            <a:ext cx="360041" cy="204993"/>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ストライプ矢印 54">
            <a:extLst>
              <a:ext uri="{FF2B5EF4-FFF2-40B4-BE49-F238E27FC236}">
                <a16:creationId xmlns:a16="http://schemas.microsoft.com/office/drawing/2014/main" id="{2C272772-C675-C74C-B1E7-EE2F072E6381}"/>
              </a:ext>
            </a:extLst>
          </p:cNvPr>
          <p:cNvSpPr/>
          <p:nvPr/>
        </p:nvSpPr>
        <p:spPr>
          <a:xfrm>
            <a:off x="2843807" y="5708276"/>
            <a:ext cx="288032" cy="204991"/>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ストライプ矢印 55">
            <a:extLst>
              <a:ext uri="{FF2B5EF4-FFF2-40B4-BE49-F238E27FC236}">
                <a16:creationId xmlns:a16="http://schemas.microsoft.com/office/drawing/2014/main" id="{E41523CF-6B8F-1F47-8B87-875E643603BE}"/>
              </a:ext>
            </a:extLst>
          </p:cNvPr>
          <p:cNvSpPr/>
          <p:nvPr/>
        </p:nvSpPr>
        <p:spPr>
          <a:xfrm>
            <a:off x="4211959" y="3816602"/>
            <a:ext cx="288032" cy="204991"/>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ストライプ矢印 56">
            <a:extLst>
              <a:ext uri="{FF2B5EF4-FFF2-40B4-BE49-F238E27FC236}">
                <a16:creationId xmlns:a16="http://schemas.microsoft.com/office/drawing/2014/main" id="{3F758EB2-1B72-9645-A4B6-BE068B699DAE}"/>
              </a:ext>
            </a:extLst>
          </p:cNvPr>
          <p:cNvSpPr/>
          <p:nvPr/>
        </p:nvSpPr>
        <p:spPr>
          <a:xfrm>
            <a:off x="7092280" y="3514998"/>
            <a:ext cx="288032" cy="204991"/>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9" name="図 58">
            <a:extLst>
              <a:ext uri="{FF2B5EF4-FFF2-40B4-BE49-F238E27FC236}">
                <a16:creationId xmlns:a16="http://schemas.microsoft.com/office/drawing/2014/main" id="{33ACD9D5-3CF3-3442-B803-EFF3FE1E41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9865" y="5438650"/>
            <a:ext cx="401182" cy="668636"/>
          </a:xfrm>
          <a:prstGeom prst="rect">
            <a:avLst/>
          </a:prstGeom>
        </p:spPr>
      </p:pic>
      <p:sp>
        <p:nvSpPr>
          <p:cNvPr id="61" name="ストライプ矢印 60">
            <a:extLst>
              <a:ext uri="{FF2B5EF4-FFF2-40B4-BE49-F238E27FC236}">
                <a16:creationId xmlns:a16="http://schemas.microsoft.com/office/drawing/2014/main" id="{5174335D-9AB4-404D-818B-50EF4C4EEE4E}"/>
              </a:ext>
            </a:extLst>
          </p:cNvPr>
          <p:cNvSpPr/>
          <p:nvPr/>
        </p:nvSpPr>
        <p:spPr>
          <a:xfrm rot="3486019">
            <a:off x="4143311" y="4635891"/>
            <a:ext cx="536229" cy="214144"/>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ストライプ矢印 61">
            <a:extLst>
              <a:ext uri="{FF2B5EF4-FFF2-40B4-BE49-F238E27FC236}">
                <a16:creationId xmlns:a16="http://schemas.microsoft.com/office/drawing/2014/main" id="{96C7DBD5-83FC-DC4C-8B72-70ED43901AC3}"/>
              </a:ext>
            </a:extLst>
          </p:cNvPr>
          <p:cNvSpPr/>
          <p:nvPr/>
        </p:nvSpPr>
        <p:spPr>
          <a:xfrm>
            <a:off x="6228183" y="5193187"/>
            <a:ext cx="288032" cy="204991"/>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ストライプ矢印 62">
            <a:extLst>
              <a:ext uri="{FF2B5EF4-FFF2-40B4-BE49-F238E27FC236}">
                <a16:creationId xmlns:a16="http://schemas.microsoft.com/office/drawing/2014/main" id="{5D7A7339-5536-E841-B9BB-FF299EF34A79}"/>
              </a:ext>
            </a:extLst>
          </p:cNvPr>
          <p:cNvSpPr/>
          <p:nvPr/>
        </p:nvSpPr>
        <p:spPr>
          <a:xfrm rot="5400000">
            <a:off x="7493840" y="4852662"/>
            <a:ext cx="288032" cy="204991"/>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ストライプ矢印 63">
            <a:extLst>
              <a:ext uri="{FF2B5EF4-FFF2-40B4-BE49-F238E27FC236}">
                <a16:creationId xmlns:a16="http://schemas.microsoft.com/office/drawing/2014/main" id="{7A603132-0EB9-C149-B89A-E64236DD7479}"/>
              </a:ext>
            </a:extLst>
          </p:cNvPr>
          <p:cNvSpPr/>
          <p:nvPr/>
        </p:nvSpPr>
        <p:spPr>
          <a:xfrm>
            <a:off x="4716015" y="5706797"/>
            <a:ext cx="773630" cy="224417"/>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5" name="図 64">
            <a:extLst>
              <a:ext uri="{FF2B5EF4-FFF2-40B4-BE49-F238E27FC236}">
                <a16:creationId xmlns:a16="http://schemas.microsoft.com/office/drawing/2014/main" id="{14C15E48-1242-3548-AB04-39F204A7F00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48422" y="3851453"/>
            <a:ext cx="539146" cy="589534"/>
          </a:xfrm>
          <a:prstGeom prst="rect">
            <a:avLst/>
          </a:prstGeom>
        </p:spPr>
      </p:pic>
      <p:sp>
        <p:nvSpPr>
          <p:cNvPr id="66" name="テキスト ボックス 65">
            <a:extLst>
              <a:ext uri="{FF2B5EF4-FFF2-40B4-BE49-F238E27FC236}">
                <a16:creationId xmlns:a16="http://schemas.microsoft.com/office/drawing/2014/main" id="{4B240A27-55B3-D641-A058-2AB1708651C4}"/>
              </a:ext>
            </a:extLst>
          </p:cNvPr>
          <p:cNvSpPr txBox="1"/>
          <p:nvPr/>
        </p:nvSpPr>
        <p:spPr>
          <a:xfrm>
            <a:off x="4716016" y="3370982"/>
            <a:ext cx="1008112" cy="400110"/>
          </a:xfrm>
          <a:prstGeom prst="rect">
            <a:avLst/>
          </a:prstGeom>
          <a:noFill/>
          <a:ln w="9525">
            <a:noFill/>
          </a:ln>
        </p:spPr>
        <p:txBody>
          <a:bodyPr wrap="square" rtlCol="0" anchor="ctr" anchorCtr="0">
            <a:spAutoFit/>
          </a:bodyPr>
          <a:lstStyle/>
          <a:p>
            <a:pPr algn="ctr"/>
            <a:r>
              <a:rPr lang="en-US" altLang="ja-JP" sz="1000" dirty="0"/>
              <a:t>MRI</a:t>
            </a:r>
            <a:r>
              <a:rPr lang="ja-JP" altLang="en-US" sz="1000"/>
              <a:t>画像データの取り込み</a:t>
            </a:r>
            <a:endParaRPr lang="en-US" altLang="ja-JP" sz="1000" dirty="0"/>
          </a:p>
        </p:txBody>
      </p:sp>
      <p:sp>
        <p:nvSpPr>
          <p:cNvPr id="67" name="ストライプ矢印 66">
            <a:extLst>
              <a:ext uri="{FF2B5EF4-FFF2-40B4-BE49-F238E27FC236}">
                <a16:creationId xmlns:a16="http://schemas.microsoft.com/office/drawing/2014/main" id="{51761B96-26AF-8D48-A0D5-718E9295780D}"/>
              </a:ext>
            </a:extLst>
          </p:cNvPr>
          <p:cNvSpPr/>
          <p:nvPr/>
        </p:nvSpPr>
        <p:spPr>
          <a:xfrm>
            <a:off x="5700550" y="3540625"/>
            <a:ext cx="288032" cy="204991"/>
          </a:xfrm>
          <a:prstGeom prst="striped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8747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4234482"/>
          </a:xfrm>
        </p:spPr>
        <p:txBody>
          <a:bodyPr anchor="t" anchorCtr="0">
            <a:noAutofit/>
          </a:bodyPr>
          <a:lstStyle/>
          <a:p>
            <a:pPr algn="l"/>
            <a:r>
              <a:rPr lang="en-US" altLang="ja-JP" sz="1800" b="1" dirty="0"/>
              <a:t>4. </a:t>
            </a:r>
            <a:r>
              <a:rPr lang="ja-JP" altLang="en-US" sz="1800" b="1"/>
              <a:t>機能・品質・性能要求</a:t>
            </a:r>
            <a:br>
              <a:rPr lang="en-US" altLang="ja-JP" sz="1800" dirty="0"/>
            </a:br>
            <a:br>
              <a:rPr lang="en-US" altLang="ja-JP" sz="1800" dirty="0"/>
            </a:br>
            <a:r>
              <a:rPr lang="ja-JP" altLang="en-US" sz="1400"/>
              <a:t>今回構築する</a:t>
            </a:r>
            <a:r>
              <a:rPr lang="en-US" altLang="ja-JP" sz="1400" dirty="0"/>
              <a:t>MRI</a:t>
            </a:r>
            <a:r>
              <a:rPr lang="ja-JP" altLang="en-US" sz="1400"/>
              <a:t>画像による</a:t>
            </a:r>
            <a:r>
              <a:rPr lang="en-US" altLang="ja-JP" sz="1400" dirty="0"/>
              <a:t>ADHD</a:t>
            </a:r>
            <a:r>
              <a:rPr lang="ja-JP" altLang="en-US" sz="1400"/>
              <a:t>予測システムの機能・品質・性能要求は下記の通り。</a:t>
            </a:r>
            <a:br>
              <a:rPr lang="en-US" altLang="ja-JP" sz="1400" dirty="0"/>
            </a:br>
            <a:br>
              <a:rPr lang="en-US" altLang="ja-JP" sz="1400" dirty="0"/>
            </a:br>
            <a:br>
              <a:rPr lang="en-US" altLang="ja-JP" sz="1400" dirty="0"/>
            </a:br>
            <a:r>
              <a:rPr lang="ja-JP" altLang="en-US" sz="1400" u="sng"/>
              <a:t>機能・品質・性能要求</a:t>
            </a:r>
            <a:r>
              <a:rPr lang="en-US" altLang="ja-JP" sz="1400" u="sng" dirty="0"/>
              <a:t>:</a:t>
            </a:r>
            <a:br>
              <a:rPr lang="en-US" altLang="ja-JP" sz="1400" u="sng" dirty="0"/>
            </a:br>
            <a:br>
              <a:rPr lang="en-US" altLang="ja-JP" sz="1400" dirty="0"/>
            </a:br>
            <a:r>
              <a:rPr lang="ja-JP" altLang="en-US" sz="1400"/>
              <a:t>・インターネット上に公開し、パソコンにダウンロードして利用するアプリケーション</a:t>
            </a:r>
            <a:br>
              <a:rPr lang="en-US" altLang="ja-JP" sz="1400" dirty="0"/>
            </a:br>
            <a:br>
              <a:rPr lang="en-US" altLang="ja-JP" sz="1400" dirty="0"/>
            </a:br>
            <a:r>
              <a:rPr lang="ja-JP" altLang="en-US" sz="1400"/>
              <a:t>・イメージ形式の</a:t>
            </a:r>
            <a:r>
              <a:rPr lang="en-US" altLang="ja-JP" sz="1400" dirty="0"/>
              <a:t>MRI</a:t>
            </a:r>
            <a:r>
              <a:rPr lang="ja-JP" altLang="en-US" sz="1400"/>
              <a:t>画像データの取り込みと予測</a:t>
            </a:r>
            <a:br>
              <a:rPr lang="en-US" altLang="ja-JP" sz="1400" dirty="0"/>
            </a:br>
            <a:br>
              <a:rPr lang="en-US" altLang="ja-JP" sz="1400" dirty="0"/>
            </a:br>
            <a:r>
              <a:rPr lang="ja-JP" altLang="en-US" sz="1400"/>
              <a:t>・予測の正確性は</a:t>
            </a:r>
            <a:r>
              <a:rPr lang="en-US" altLang="ja-JP" sz="1400" dirty="0"/>
              <a:t>65%</a:t>
            </a:r>
            <a:r>
              <a:rPr lang="ja-JP" altLang="en-US" sz="1400"/>
              <a:t>以上</a:t>
            </a:r>
            <a:br>
              <a:rPr lang="en-US" altLang="ja-JP" sz="1400" dirty="0"/>
            </a:br>
            <a:br>
              <a:rPr lang="en-US" altLang="ja-JP" sz="1400" dirty="0"/>
            </a:br>
            <a:r>
              <a:rPr lang="ja-JP" altLang="en-US" sz="1400"/>
              <a:t>・予測処理の開始から結果の出力までのターンアラウンドタイムは</a:t>
            </a:r>
            <a:r>
              <a:rPr lang="en-US" altLang="ja-JP" sz="1400" dirty="0"/>
              <a:t>10</a:t>
            </a:r>
            <a:r>
              <a:rPr lang="ja-JP" altLang="en-US" sz="1400"/>
              <a:t>秒以内</a:t>
            </a:r>
            <a:br>
              <a:rPr lang="en-US" altLang="ja-JP" sz="1400" dirty="0"/>
            </a:br>
            <a:r>
              <a:rPr lang="en-US" altLang="ja-JP" sz="1400" dirty="0"/>
              <a:t>  (</a:t>
            </a:r>
            <a:r>
              <a:rPr lang="ja-JP" altLang="en-US" sz="1400"/>
              <a:t>ただし、計測は開発機のスペックを基準とする</a:t>
            </a:r>
            <a:r>
              <a:rPr lang="en-US" altLang="ja-JP" sz="1400" dirty="0"/>
              <a:t>)</a:t>
            </a:r>
            <a:br>
              <a:rPr lang="en-US" altLang="ja-JP" sz="1400" dirty="0"/>
            </a:br>
            <a:br>
              <a:rPr lang="en-US" altLang="ja-JP" sz="1400" dirty="0"/>
            </a:br>
            <a:endParaRPr kumimoji="1" lang="ja-JP" altLang="en-US" sz="1800"/>
          </a:p>
        </p:txBody>
      </p:sp>
    </p:spTree>
    <p:extLst>
      <p:ext uri="{BB962C8B-B14F-4D97-AF65-F5344CB8AC3E}">
        <p14:creationId xmlns:p14="http://schemas.microsoft.com/office/powerpoint/2010/main" val="3401225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03C9D-0A55-7140-8AB8-2737FA3B160A}"/>
              </a:ext>
            </a:extLst>
          </p:cNvPr>
          <p:cNvSpPr>
            <a:spLocks noGrp="1"/>
          </p:cNvSpPr>
          <p:nvPr>
            <p:ph type="title"/>
          </p:nvPr>
        </p:nvSpPr>
        <p:spPr>
          <a:xfrm>
            <a:off x="683568" y="836712"/>
            <a:ext cx="7776864" cy="4234482"/>
          </a:xfrm>
        </p:spPr>
        <p:txBody>
          <a:bodyPr anchor="t" anchorCtr="0">
            <a:noAutofit/>
          </a:bodyPr>
          <a:lstStyle/>
          <a:p>
            <a:pPr algn="l"/>
            <a:r>
              <a:rPr lang="en-US" altLang="ja-JP" sz="1800" b="1" dirty="0"/>
              <a:t>5. </a:t>
            </a:r>
            <a:r>
              <a:rPr lang="ja-JP" altLang="en-US" sz="1800" b="1"/>
              <a:t>セキュリティ要求</a:t>
            </a:r>
            <a:br>
              <a:rPr lang="en-US" altLang="ja-JP" sz="1800" dirty="0"/>
            </a:br>
            <a:br>
              <a:rPr lang="en-US" altLang="ja-JP" sz="1800" dirty="0"/>
            </a:br>
            <a:r>
              <a:rPr lang="ja-JP" altLang="en-US" sz="1400"/>
              <a:t>今回構築する</a:t>
            </a:r>
            <a:r>
              <a:rPr lang="en-US" altLang="ja-JP" sz="1400" dirty="0"/>
              <a:t>MRI</a:t>
            </a:r>
            <a:r>
              <a:rPr lang="ja-JP" altLang="en-US" sz="1400"/>
              <a:t>画像による</a:t>
            </a:r>
            <a:r>
              <a:rPr lang="en-US" altLang="ja-JP" sz="1400" dirty="0"/>
              <a:t>ADHD</a:t>
            </a:r>
            <a:r>
              <a:rPr lang="ja-JP" altLang="en-US" sz="1400"/>
              <a:t>予測システムのセキュリティ要求は下記の通り。</a:t>
            </a:r>
            <a:br>
              <a:rPr lang="en-US" altLang="ja-JP" sz="1400" dirty="0"/>
            </a:br>
            <a:br>
              <a:rPr lang="en-US" altLang="ja-JP" sz="1400" dirty="0"/>
            </a:br>
            <a:br>
              <a:rPr lang="en-US" altLang="ja-JP" sz="1400" dirty="0"/>
            </a:br>
            <a:r>
              <a:rPr lang="ja-JP" altLang="en-US" sz="1400" u="sng"/>
              <a:t>セキュリティ要求</a:t>
            </a:r>
            <a:r>
              <a:rPr lang="en-US" altLang="ja-JP" sz="1400" u="sng" dirty="0"/>
              <a:t>:</a:t>
            </a:r>
            <a:br>
              <a:rPr lang="en-US" altLang="ja-JP" sz="1400" u="sng" dirty="0"/>
            </a:br>
            <a:br>
              <a:rPr lang="en-US" altLang="ja-JP" sz="1400" dirty="0"/>
            </a:br>
            <a:r>
              <a:rPr lang="ja-JP" altLang="en-US" sz="1400"/>
              <a:t>・</a:t>
            </a:r>
            <a:r>
              <a:rPr lang="en-US" altLang="ja-JP" sz="1400" dirty="0"/>
              <a:t>MRI</a:t>
            </a:r>
            <a:r>
              <a:rPr lang="ja-JP" altLang="en-US" sz="1400"/>
              <a:t>画像以外に個人を特定する情報の入力は必要としない</a:t>
            </a:r>
            <a:br>
              <a:rPr lang="en-US" altLang="ja-JP" sz="1400" dirty="0"/>
            </a:br>
            <a:br>
              <a:rPr lang="en-US" altLang="ja-JP" sz="1400" dirty="0"/>
            </a:br>
            <a:r>
              <a:rPr lang="ja-JP" altLang="en-US" sz="1400"/>
              <a:t>・最終的なアウトプットを出力する以外にデータの保存をしない</a:t>
            </a:r>
            <a:br>
              <a:rPr lang="en-US" altLang="ja-JP" sz="1400" dirty="0"/>
            </a:br>
            <a:br>
              <a:rPr lang="en-US" altLang="ja-JP" sz="1400" dirty="0"/>
            </a:br>
            <a:r>
              <a:rPr lang="ja-JP" altLang="en-US" sz="1400"/>
              <a:t>・アプリケーションからインターネット上のリソースを必要としない</a:t>
            </a:r>
            <a:r>
              <a:rPr lang="en-US" altLang="ja-JP" sz="1400" dirty="0"/>
              <a:t>(</a:t>
            </a:r>
            <a:r>
              <a:rPr lang="ja-JP" altLang="en-US" sz="1400"/>
              <a:t>スタンドアロン</a:t>
            </a:r>
            <a:r>
              <a:rPr lang="en-US" altLang="ja-JP" sz="1400" dirty="0"/>
              <a:t>)</a:t>
            </a:r>
            <a:br>
              <a:rPr lang="en-US" altLang="ja-JP" sz="1400" dirty="0"/>
            </a:br>
            <a:br>
              <a:rPr lang="en-US" altLang="ja-JP" sz="1400" dirty="0"/>
            </a:br>
            <a:endParaRPr kumimoji="1" lang="ja-JP" altLang="en-US" sz="1800"/>
          </a:p>
        </p:txBody>
      </p:sp>
    </p:spTree>
    <p:extLst>
      <p:ext uri="{BB962C8B-B14F-4D97-AF65-F5344CB8AC3E}">
        <p14:creationId xmlns:p14="http://schemas.microsoft.com/office/powerpoint/2010/main" val="46599445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TotalTime>
  <Words>144</Words>
  <Application>Microsoft Macintosh PowerPoint</Application>
  <PresentationFormat>画面に合わせる (4:3)</PresentationFormat>
  <Paragraphs>35</Paragraphs>
  <Slides>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ＭＳ Ｐゴシック</vt:lpstr>
      <vt:lpstr>Arial</vt:lpstr>
      <vt:lpstr>Calibri</vt:lpstr>
      <vt:lpstr>Office テーマ</vt:lpstr>
      <vt:lpstr>要件定義書  MRI画像によるADHD予測システム</vt:lpstr>
      <vt:lpstr>1. システム導入の目的と目標  幼少期の一部の子どもにのみ発生すると考えられていた発達障害の一つであるADHD(注)が、近年、 大人になっても継続することが分かり、そのために心療内科や精神科を訪れる人の数も増え、 この障害の社会的認知度が高まってきている。  実際の診断の現場においては、アメリカ精神医学会が規定する「診断基準第5版」(通称、DSM-V)に基づき、数回の診断を行なった上で、医師の判断に基づいている。 場合によっては、MRIやCTスキャンなども行い、脳疾患等の可能性を考慮することもある。      しかしながら、診断は医師個人の経験などに委ねられることも相応にあり、更なる客観的な診断の必要性が生じている。 また、数回の診断において、被験者は個人の過去やプライベートを他人である医師に正確に伝える必要があり、被験者自身の精神的な負担も大きいものがある。  このような状況を改善するために、今回、診断の客観性の向上と被験者の負担の減少を目的とし、MRI画像によるADHDを予測するシステムを導入することを目標とする。   (注) ADHDとは脳の発達障害の一種である「注意欠如・多動症 / 注意欠如・多動性障害」のことで、英語の「Attention-Deficit / Hyperactivity Disorder」の頭文字をとった名称である。 ADHDの一般的な症状として、落ち着きのなさ、衝動的な行動、集中力の欠如などが挙げられる。 成人しても完治することはなく、仕事や学業、日常のコミュニケーションに支障をきたすとがある。 治療方法としては、学校や会社としての社会的な取り組みや、薬による治療などがある。 </vt:lpstr>
      <vt:lpstr>2. システムの概要  今回導入するシステムは、現状の診断に更なる客観性と正確性を持たせることと、現場で使われる技術をできる限り流用して使うことを基本方針とする。 この基本方針のもと、今回、MRI画像からADHDの可能性を人工知能を用いて予測するシステムを構築する。  診断の現場である心療内科あるいは精神科にてMRIスキャンを行い、スキャンした画像データを人工知能の技術で構築した予測システムに判定させ、判定した結果を医師の判断材料の一部とする。  予測システム自体はウェブ上に公開し、利用者である医師が使用するパソコンにダウンロードして利用するスタンドアロンのアプリケーションとする。   システムの概要図:  </vt:lpstr>
      <vt:lpstr>PowerPoint プレゼンテーション</vt:lpstr>
      <vt:lpstr>4. 機能・品質・性能要求  今回構築するMRI画像によるADHD予測システムの機能・品質・性能要求は下記の通り。   機能・品質・性能要求:  ・インターネット上に公開し、パソコンにダウンロードして利用するアプリケーション  ・イメージ形式のMRI画像データの取り込みと予測  ・予測の正確性は65%以上  ・予測処理の開始から結果の出力までのターンアラウンドタイムは10秒以内   (ただし、計測は開発機のスペックを基準とする)  </vt:lpstr>
      <vt:lpstr>5. セキュリティ要求  今回構築するMRI画像によるADHD予測システムのセキュリティ要求は下記の通り。   セキュリティ要求:  ・MRI画像以外に個人を特定する情報の入力は必要としない  ・最終的なアウトプットを出力する以外にデータの保存をしない  ・アプリケーションからインターネット上のリソースを必要としない(スタンドアロン)  </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Yasuyuki Ohkubo</dc:creator>
  <cp:lastModifiedBy>大久保泰之</cp:lastModifiedBy>
  <cp:revision>41</cp:revision>
  <dcterms:created xsi:type="dcterms:W3CDTF">2018-04-26T07:47:07Z</dcterms:created>
  <dcterms:modified xsi:type="dcterms:W3CDTF">2018-04-29T03:15:04Z</dcterms:modified>
</cp:coreProperties>
</file>