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0" r:id="rId4"/>
    <p:sldId id="271" r:id="rId5"/>
    <p:sldId id="266" r:id="rId6"/>
    <p:sldId id="265" r:id="rId7"/>
    <p:sldId id="267" r:id="rId8"/>
    <p:sldId id="268" r:id="rId9"/>
    <p:sldId id="269" r:id="rId10"/>
    <p:sldId id="263" r:id="rId11"/>
    <p:sldId id="272"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932"/>
    <a:srgbClr val="FFD85D"/>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6" autoAdjust="0"/>
    <p:restoredTop sz="94574" autoAdjust="0"/>
  </p:normalViewPr>
  <p:slideViewPr>
    <p:cSldViewPr>
      <p:cViewPr>
        <p:scale>
          <a:sx n="140" d="100"/>
          <a:sy n="140" d="100"/>
        </p:scale>
        <p:origin x="840" y="-6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2018/5/4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2018/5/4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2018/5/4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2018/5/4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2018/5/4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2018/5/4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2018/5/4</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2018/5/4</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2018/5/4</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2018/5/4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2018/5/4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2018/5/4</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nitrc.org/" TargetMode="External"/><Relationship Id="rId7" Type="http://schemas.openxmlformats.org/officeDocument/2006/relationships/hyperlink" Target="https://www.nitrc.org/frs/download.php/7781/adhd40_metadata.tgz" TargetMode="External"/><Relationship Id="rId2" Type="http://schemas.openxmlformats.org/officeDocument/2006/relationships/hyperlink" Target="https://ieeexplore.ieee.org/document/8067637/all-figures" TargetMode="External"/><Relationship Id="rId1" Type="http://schemas.openxmlformats.org/officeDocument/2006/relationships/slideLayout" Target="../slideLayouts/slideLayout2.xml"/><Relationship Id="rId6" Type="http://schemas.openxmlformats.org/officeDocument/2006/relationships/hyperlink" Target="http://nilearn.github.io/modules/generated/nilearn.datasets.fetch_adhd.html" TargetMode="External"/><Relationship Id="rId5" Type="http://schemas.openxmlformats.org/officeDocument/2006/relationships/hyperlink" Target="https://www.nitrc.org/frs/?group_id=383" TargetMode="External"/><Relationship Id="rId4" Type="http://schemas.openxmlformats.org/officeDocument/2006/relationships/hyperlink" Target="http://nilearn.github.io/index.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preprocessed-connectomes-project.org/adhd200/index.html" TargetMode="External"/><Relationship Id="rId2" Type="http://schemas.openxmlformats.org/officeDocument/2006/relationships/hyperlink" Target="http://nilearn.github.io/auto_examples/inde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jstage.jst.go.jp/article/jjb/33/2/33_145/_pdf" TargetMode="External"/><Relationship Id="rId2" Type="http://schemas.openxmlformats.org/officeDocument/2006/relationships/hyperlink" Target="http://mrirc.psych.ac.cn/DownloadRfMRIMap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E40E28-B3A5-3148-B52D-FA9250C94252}"/>
              </a:ext>
            </a:extLst>
          </p:cNvPr>
          <p:cNvSpPr>
            <a:spLocks noGrp="1"/>
          </p:cNvSpPr>
          <p:nvPr>
            <p:ph type="title"/>
          </p:nvPr>
        </p:nvSpPr>
        <p:spPr>
          <a:xfrm>
            <a:off x="457200" y="2564904"/>
            <a:ext cx="8229600" cy="1143000"/>
          </a:xfrm>
        </p:spPr>
        <p:txBody>
          <a:bodyPr>
            <a:normAutofit fontScale="90000"/>
          </a:bodyPr>
          <a:lstStyle/>
          <a:p>
            <a:r>
              <a:rPr kumimoji="1" lang="ja-JP" altLang="en-US"/>
              <a:t>システム設計書</a:t>
            </a:r>
            <a:br>
              <a:rPr kumimoji="1" lang="en-US" altLang="ja-JP" dirty="0"/>
            </a:br>
            <a:br>
              <a:rPr kumimoji="1" lang="en-US" altLang="ja-JP" sz="2200" dirty="0"/>
            </a:br>
            <a:r>
              <a:rPr kumimoji="1" lang="en-US" altLang="ja-JP" sz="2200" dirty="0"/>
              <a:t>MRI</a:t>
            </a:r>
            <a:r>
              <a:rPr kumimoji="1" lang="ja-JP" altLang="en-US" sz="2200"/>
              <a:t>画像による</a:t>
            </a:r>
            <a:r>
              <a:rPr kumimoji="1" lang="en-US" altLang="ja-JP" sz="2200" dirty="0"/>
              <a:t>ADHD</a:t>
            </a:r>
            <a:r>
              <a:rPr kumimoji="1" lang="ja-JP" altLang="en-US" sz="2200"/>
              <a:t>予測システム</a:t>
            </a:r>
            <a:r>
              <a:rPr kumimoji="1" lang="en-US" altLang="ja-JP" sz="2200" dirty="0"/>
              <a:t> – </a:t>
            </a:r>
            <a:r>
              <a:rPr kumimoji="1" lang="ja-JP" altLang="en-US" sz="2200"/>
              <a:t>学習モデル</a:t>
            </a:r>
          </a:p>
        </p:txBody>
      </p:sp>
      <p:sp>
        <p:nvSpPr>
          <p:cNvPr id="4" name="タイトル 1">
            <a:extLst>
              <a:ext uri="{FF2B5EF4-FFF2-40B4-BE49-F238E27FC236}">
                <a16:creationId xmlns:a16="http://schemas.microsoft.com/office/drawing/2014/main" id="{47884800-C526-2B45-859C-425786BA1094}"/>
              </a:ext>
            </a:extLst>
          </p:cNvPr>
          <p:cNvSpPr txBox="1">
            <a:spLocks/>
          </p:cNvSpPr>
          <p:nvPr/>
        </p:nvSpPr>
        <p:spPr>
          <a:xfrm>
            <a:off x="6956648" y="5229200"/>
            <a:ext cx="1730152" cy="566936"/>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1600"/>
              <a:t>大久保</a:t>
            </a:r>
            <a:r>
              <a:rPr lang="en-US" altLang="ja-JP" sz="1600" dirty="0"/>
              <a:t> </a:t>
            </a:r>
            <a:r>
              <a:rPr lang="ja-JP" altLang="en-US" sz="1600"/>
              <a:t>泰之</a:t>
            </a:r>
            <a:endParaRPr lang="en-US" altLang="ja-JP" sz="1600" dirty="0"/>
          </a:p>
          <a:p>
            <a:pPr algn="l"/>
            <a:r>
              <a:rPr lang="en-US" altLang="ja-JP" sz="1600" dirty="0"/>
              <a:t>2018</a:t>
            </a:r>
            <a:r>
              <a:rPr lang="ja-JP" altLang="en-US" sz="1600"/>
              <a:t>年</a:t>
            </a:r>
            <a:r>
              <a:rPr lang="en-US" altLang="ja-JP" sz="1600" dirty="0"/>
              <a:t>5</a:t>
            </a:r>
            <a:r>
              <a:rPr lang="ja-JP" altLang="en-US" sz="1600"/>
              <a:t>月</a:t>
            </a:r>
            <a:r>
              <a:rPr lang="en-US" altLang="ja-JP" sz="1600" dirty="0"/>
              <a:t>4</a:t>
            </a:r>
            <a:r>
              <a:rPr lang="ja-JP" altLang="en-US" sz="1600"/>
              <a:t>日</a:t>
            </a:r>
          </a:p>
        </p:txBody>
      </p:sp>
    </p:spTree>
    <p:extLst>
      <p:ext uri="{BB962C8B-B14F-4D97-AF65-F5344CB8AC3E}">
        <p14:creationId xmlns:p14="http://schemas.microsoft.com/office/powerpoint/2010/main" val="4101202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5688632"/>
          </a:xfrm>
        </p:spPr>
        <p:txBody>
          <a:bodyPr anchor="t" anchorCtr="0">
            <a:noAutofit/>
          </a:bodyPr>
          <a:lstStyle/>
          <a:p>
            <a:pPr marL="285750" indent="-285750" algn="l">
              <a:buFont typeface="Arial" panose="020B0604020202020204" pitchFamily="34" charset="0"/>
              <a:buChar char="•"/>
            </a:pPr>
            <a:r>
              <a:rPr lang="en-US" altLang="ja-JP" sz="1800" b="1" dirty="0"/>
              <a:t>7. </a:t>
            </a:r>
            <a:r>
              <a:rPr lang="ja-JP" altLang="en-US" sz="1800" b="1">
                <a:latin typeface="+mj-ea"/>
              </a:rPr>
              <a:t>関連ドキュメント</a:t>
            </a:r>
            <a:br>
              <a:rPr lang="en-US" altLang="ja-JP" sz="1800" b="1" dirty="0"/>
            </a:br>
            <a:br>
              <a:rPr lang="en-US" altLang="ja-JP" sz="1800" b="1" dirty="0"/>
            </a:br>
            <a:r>
              <a:rPr lang="ja-JP" altLang="en-US" sz="1200"/>
              <a:t>要件定義書</a:t>
            </a:r>
            <a:r>
              <a:rPr lang="en-US" altLang="ja-JP" sz="1200" dirty="0"/>
              <a:t>_MRI</a:t>
            </a:r>
            <a:r>
              <a:rPr lang="ja-JP" altLang="en-US" sz="1200"/>
              <a:t>画像による</a:t>
            </a:r>
            <a:r>
              <a:rPr lang="en-US" altLang="ja-JP" sz="1200" dirty="0"/>
              <a:t>ADHD</a:t>
            </a:r>
            <a:r>
              <a:rPr lang="ja-JP" altLang="en-US" sz="1200"/>
              <a:t>予測</a:t>
            </a:r>
            <a:r>
              <a:rPr lang="en-US" altLang="ja-JP" sz="1200" dirty="0"/>
              <a:t>.Pptx</a:t>
            </a:r>
            <a:br>
              <a:rPr lang="en-US" altLang="ja-JP" sz="1200" dirty="0"/>
            </a:br>
            <a:r>
              <a:rPr lang="ja-JP" altLang="en-US" sz="1200"/>
              <a:t>システム設計書</a:t>
            </a:r>
            <a:r>
              <a:rPr lang="en-US" altLang="ja-JP" sz="1200" dirty="0"/>
              <a:t>_MRI</a:t>
            </a:r>
            <a:r>
              <a:rPr lang="ja-JP" altLang="en-US" sz="1200"/>
              <a:t>画像による</a:t>
            </a:r>
            <a:r>
              <a:rPr lang="en-US" altLang="ja-JP" sz="1200" dirty="0"/>
              <a:t>ADHD</a:t>
            </a:r>
            <a:r>
              <a:rPr lang="ja-JP" altLang="en-US" sz="1200"/>
              <a:t>予測システム</a:t>
            </a:r>
            <a:r>
              <a:rPr lang="en-US" altLang="ja-JP" sz="1200" dirty="0"/>
              <a:t>_</a:t>
            </a:r>
            <a:r>
              <a:rPr lang="ja-JP" altLang="en-US" sz="1200"/>
              <a:t>ユーザインターフェース</a:t>
            </a:r>
            <a:r>
              <a:rPr lang="en-US" altLang="ja-JP" sz="1200" dirty="0"/>
              <a:t>.pptx</a:t>
            </a:r>
            <a:br>
              <a:rPr lang="en-US" altLang="ja-JP" sz="1200" dirty="0"/>
            </a:br>
            <a:br>
              <a:rPr lang="en-US" altLang="ja-JP" sz="1800" b="1" dirty="0"/>
            </a:br>
            <a:r>
              <a:rPr lang="en-US" altLang="ja-JP" sz="1800" b="1" dirty="0"/>
              <a:t>8. </a:t>
            </a:r>
            <a:r>
              <a:rPr lang="ja-JP" altLang="en-US" sz="1800" b="1">
                <a:latin typeface="+mj-ea"/>
              </a:rPr>
              <a:t>参考文献</a:t>
            </a:r>
            <a:r>
              <a:rPr lang="en-US" altLang="ja-JP" sz="1800" b="1" dirty="0">
                <a:latin typeface="+mj-ea"/>
              </a:rPr>
              <a:t> </a:t>
            </a:r>
            <a:br>
              <a:rPr lang="en-US" altLang="ja-JP" sz="1800" dirty="0"/>
            </a:br>
            <a:r>
              <a:rPr lang="ja-JP" altLang="en-US" sz="1200"/>
              <a:t>メインで利用するものは下記</a:t>
            </a:r>
            <a:r>
              <a:rPr lang="en-US" altLang="ja-JP" sz="1200" dirty="0"/>
              <a:t>[M]</a:t>
            </a:r>
            <a:r>
              <a:rPr lang="ja-JP" altLang="en-US" sz="1200"/>
              <a:t>マーク、サブ的に利用するものは</a:t>
            </a:r>
            <a:r>
              <a:rPr lang="en-US" altLang="ja-JP" sz="1200" dirty="0"/>
              <a:t>[S]</a:t>
            </a:r>
            <a:br>
              <a:rPr lang="en-US" altLang="ja-JP" sz="1200" dirty="0"/>
            </a:br>
            <a:br>
              <a:rPr lang="en-US" altLang="ja-JP" sz="1200" dirty="0"/>
            </a:br>
            <a:r>
              <a:rPr lang="en-US" altLang="ja-JP" sz="1200" dirty="0"/>
              <a:t>8-1. </a:t>
            </a:r>
            <a:r>
              <a:rPr lang="ja-JP" altLang="en-US" sz="1200"/>
              <a:t>論文</a:t>
            </a:r>
            <a:br>
              <a:rPr lang="en-US" altLang="ja-JP" sz="1200" dirty="0"/>
            </a:br>
            <a:r>
              <a:rPr lang="en-US" altLang="ja-JP" sz="1200" dirty="0"/>
              <a:t>    [M] </a:t>
            </a:r>
            <a:r>
              <a:rPr lang="en-US" altLang="ja-JP" sz="1200" dirty="0">
                <a:hlinkClick r:id="rId2"/>
              </a:rPr>
              <a:t>https://ieeexplore.ieee.org/document/8067637/all-figures</a:t>
            </a:r>
            <a:br>
              <a:rPr lang="en-US" altLang="ja-JP" sz="1200" dirty="0"/>
            </a:br>
            <a:r>
              <a:rPr lang="en-US" altLang="ja-JP" sz="1200" dirty="0"/>
              <a:t>8-2. </a:t>
            </a:r>
            <a:r>
              <a:rPr lang="ja-JP" altLang="en-US" sz="1200"/>
              <a:t>脳画像イメージ情報提供サイト</a:t>
            </a:r>
            <a:br>
              <a:rPr lang="en-US" altLang="ja-JP" sz="1200" dirty="0"/>
            </a:br>
            <a:r>
              <a:rPr lang="en-US" altLang="ja-JP" sz="1200" dirty="0"/>
              <a:t>8-2-1. </a:t>
            </a:r>
            <a:r>
              <a:rPr lang="ja-JP" altLang="en-US" sz="1200"/>
              <a:t>脳画像イメージのツールやデータセット提供サイト</a:t>
            </a:r>
            <a:r>
              <a:rPr lang="en-US" altLang="ja-JP" sz="1200" dirty="0"/>
              <a:t> – NITRC</a:t>
            </a:r>
            <a:br>
              <a:rPr lang="en-US" altLang="ja-JP" sz="1200" dirty="0"/>
            </a:br>
            <a:r>
              <a:rPr lang="en-US" altLang="ja-JP" sz="1200" dirty="0"/>
              <a:t>    [S] </a:t>
            </a:r>
            <a:r>
              <a:rPr lang="en-US" altLang="ja-JP" sz="1200" dirty="0">
                <a:hlinkClick r:id="rId3"/>
              </a:rPr>
              <a:t>https://www.nitrc.org</a:t>
            </a:r>
            <a:br>
              <a:rPr lang="en-US" altLang="ja-JP" sz="1200" dirty="0"/>
            </a:br>
            <a:r>
              <a:rPr lang="en-US" altLang="ja-JP" sz="1200" dirty="0"/>
              <a:t>8-2-2. </a:t>
            </a:r>
            <a:r>
              <a:rPr lang="ja-JP" altLang="en-US" sz="1200"/>
              <a:t>脳画像イメージの</a:t>
            </a:r>
            <a:r>
              <a:rPr lang="en-US" altLang="ja-JP" sz="1200" dirty="0"/>
              <a:t>python</a:t>
            </a:r>
            <a:r>
              <a:rPr lang="ja-JP" altLang="en-US" sz="1200"/>
              <a:t>ライブラリやチュートリアル提供サイト</a:t>
            </a:r>
            <a:r>
              <a:rPr lang="en-US" altLang="ja-JP" sz="1200" dirty="0"/>
              <a:t>- </a:t>
            </a:r>
            <a:r>
              <a:rPr lang="en-US" altLang="ja-JP" sz="1200" dirty="0" err="1"/>
              <a:t>Nilearn</a:t>
            </a:r>
            <a:br>
              <a:rPr lang="en-US" altLang="ja-JP" sz="1200" dirty="0"/>
            </a:br>
            <a:r>
              <a:rPr lang="en-US" altLang="ja-JP" sz="1200" dirty="0"/>
              <a:t>    [S]</a:t>
            </a:r>
            <a:r>
              <a:rPr lang="en-US" altLang="ja-JP" sz="1200" dirty="0">
                <a:hlinkClick r:id="rId4"/>
              </a:rPr>
              <a:t>http://nilearn.github.io/index.html</a:t>
            </a:r>
            <a:br>
              <a:rPr lang="en-US" altLang="ja-JP" sz="1200" dirty="0"/>
            </a:br>
            <a:r>
              <a:rPr lang="en-US" altLang="ja-JP" sz="1200" dirty="0"/>
              <a:t>8-3. </a:t>
            </a:r>
            <a:r>
              <a:rPr lang="ja-JP" altLang="en-US" sz="1200"/>
              <a:t>データセットやプログラム提供サイト</a:t>
            </a:r>
            <a:br>
              <a:rPr lang="en-US" altLang="ja-JP" sz="1200" dirty="0"/>
            </a:br>
            <a:r>
              <a:rPr lang="en-US" altLang="ja-JP" sz="1200" dirty="0"/>
              <a:t>8-3-1. ADHD-200</a:t>
            </a:r>
            <a:r>
              <a:rPr lang="ja-JP" altLang="en-US" sz="1200"/>
              <a:t>コンペティション用の前処理済みのデータセット</a:t>
            </a:r>
            <a:br>
              <a:rPr lang="en-US" altLang="ja-JP" sz="1200" dirty="0"/>
            </a:br>
            <a:r>
              <a:rPr lang="en-US" altLang="ja-JP" sz="1200" dirty="0"/>
              <a:t>    [S] </a:t>
            </a:r>
            <a:r>
              <a:rPr lang="en-US" altLang="ja-JP" sz="1200" dirty="0">
                <a:hlinkClick r:id="rId5"/>
              </a:rPr>
              <a:t>https://www.nitrc.org/frs/?group_id=383</a:t>
            </a:r>
            <a:br>
              <a:rPr lang="en-US" altLang="ja-JP" sz="1200" dirty="0"/>
            </a:br>
            <a:r>
              <a:rPr lang="en-US" altLang="ja-JP" sz="1200" dirty="0"/>
              <a:t>    (</a:t>
            </a:r>
            <a:r>
              <a:rPr lang="ja-JP" altLang="en-US" sz="1200"/>
              <a:t>三つのパッケージが存在</a:t>
            </a:r>
            <a:r>
              <a:rPr lang="en-US" altLang="ja-JP" sz="1200" dirty="0"/>
              <a:t> – ADHD200 </a:t>
            </a:r>
            <a:r>
              <a:rPr lang="en-US" altLang="ja-JP" sz="1200" dirty="0" err="1"/>
              <a:t>Preproc</a:t>
            </a:r>
            <a:r>
              <a:rPr lang="en-US" altLang="ja-JP" sz="1200" dirty="0"/>
              <a:t> NIAK</a:t>
            </a:r>
            <a:r>
              <a:rPr lang="ja-JP" altLang="en-US" sz="1200"/>
              <a:t>、</a:t>
            </a:r>
            <a:r>
              <a:rPr lang="en-US" altLang="ja-JP" sz="1200" dirty="0"/>
              <a:t>ADHD </a:t>
            </a:r>
            <a:r>
              <a:rPr lang="en-US" altLang="ja-JP" sz="1200" dirty="0" err="1"/>
              <a:t>Preproc</a:t>
            </a:r>
            <a:r>
              <a:rPr lang="en-US" altLang="ja-JP" sz="1200" dirty="0"/>
              <a:t> Burner</a:t>
            </a:r>
            <a:r>
              <a:rPr lang="ja-JP" altLang="en-US" sz="1200"/>
              <a:t>、</a:t>
            </a:r>
            <a:r>
              <a:rPr lang="en-US" altLang="ja-JP" sz="1200" dirty="0"/>
              <a:t>ADHD </a:t>
            </a:r>
            <a:r>
              <a:rPr lang="en-US" altLang="ja-JP" sz="1200" dirty="0" err="1"/>
              <a:t>Preproc</a:t>
            </a:r>
            <a:r>
              <a:rPr lang="en-US" altLang="ja-JP" sz="1200" dirty="0"/>
              <a:t> Athena)</a:t>
            </a:r>
            <a:br>
              <a:rPr lang="en-US" altLang="ja-JP" sz="1200" dirty="0"/>
            </a:br>
            <a:r>
              <a:rPr lang="en-US" altLang="ja-JP" sz="1200" dirty="0"/>
              <a:t>8-3-2. ADHD</a:t>
            </a:r>
            <a:r>
              <a:rPr lang="ja-JP" altLang="en-US" sz="1200"/>
              <a:t>のデータセットとその画像処理プログラム</a:t>
            </a:r>
            <a:br>
              <a:rPr lang="en-US" altLang="ja-JP" sz="1200" dirty="0"/>
            </a:br>
            <a:r>
              <a:rPr lang="en-US" altLang="ja-JP" sz="1200" dirty="0"/>
              <a:t>    [M] </a:t>
            </a:r>
            <a:r>
              <a:rPr lang="en-US" altLang="ja-JP" sz="1200" dirty="0">
                <a:hlinkClick r:id="rId6"/>
              </a:rPr>
              <a:t>http://nilearn.github.io/modules/generated/nilearn.datasets.fetch_adhd.html</a:t>
            </a:r>
            <a:br>
              <a:rPr lang="en-US" altLang="ja-JP" sz="1200" dirty="0"/>
            </a:br>
            <a:r>
              <a:rPr lang="en-US" altLang="ja-JP" sz="1200" dirty="0"/>
              <a:t>    (</a:t>
            </a:r>
            <a:r>
              <a:rPr lang="en-US" altLang="ja-JP" sz="1200" dirty="0" err="1"/>
              <a:t>Jupyter</a:t>
            </a:r>
            <a:r>
              <a:rPr lang="en-US" altLang="ja-JP" sz="1200" dirty="0"/>
              <a:t> notebook</a:t>
            </a:r>
            <a:r>
              <a:rPr lang="ja-JP" altLang="en-US" sz="1200"/>
              <a:t>形式のプログラムのダウンロード可</a:t>
            </a:r>
            <a:r>
              <a:rPr lang="en-US" altLang="ja-JP" sz="1200" dirty="0"/>
              <a:t>)</a:t>
            </a:r>
            <a:br>
              <a:rPr lang="en-US" altLang="ja-JP" sz="1200" dirty="0"/>
            </a:br>
            <a:r>
              <a:rPr lang="en-US" altLang="ja-JP" sz="1200" dirty="0"/>
              <a:t>    [M] </a:t>
            </a:r>
            <a:r>
              <a:rPr lang="en" altLang="ja-JP" sz="1200" dirty="0">
                <a:hlinkClick r:id="rId7"/>
              </a:rPr>
              <a:t>https://www.nitrc.org/frs/download.php/7781/adhd40_metadata.tgz</a:t>
            </a:r>
            <a:br>
              <a:rPr lang="en" altLang="ja-JP" sz="1200" dirty="0"/>
            </a:br>
            <a:r>
              <a:rPr lang="en" altLang="ja-JP" sz="1200" dirty="0"/>
              <a:t>     </a:t>
            </a:r>
            <a:r>
              <a:rPr lang="ja-JP" altLang="en-US" sz="1200"/>
              <a:t>あるいは、</a:t>
            </a:r>
            <a:r>
              <a:rPr lang="en-US" altLang="ja-JP" sz="1200" dirty="0" err="1"/>
              <a:t>Jupyter</a:t>
            </a:r>
            <a:r>
              <a:rPr lang="en-US" altLang="ja-JP" sz="1200" dirty="0"/>
              <a:t> Notebook</a:t>
            </a:r>
            <a:r>
              <a:rPr lang="ja-JP" altLang="en-US" sz="1200"/>
              <a:t>の下記コマンドでデータセットダウンロード可能</a:t>
            </a:r>
            <a:br>
              <a:rPr lang="en-US" altLang="ja-JP" sz="1200" dirty="0"/>
            </a:br>
            <a:r>
              <a:rPr lang="en-US" altLang="ja-JP" sz="1200" dirty="0"/>
              <a:t>      from </a:t>
            </a:r>
            <a:r>
              <a:rPr lang="en-US" altLang="ja-JP" sz="1200" dirty="0" err="1"/>
              <a:t>nilearn</a:t>
            </a:r>
            <a:r>
              <a:rPr lang="en-US" altLang="ja-JP" sz="1200" dirty="0"/>
              <a:t> import </a:t>
            </a:r>
            <a:r>
              <a:rPr lang="en-US" altLang="ja-JP" sz="1200" dirty="0" err="1"/>
              <a:t>input_data</a:t>
            </a:r>
            <a:br>
              <a:rPr lang="en-US" altLang="ja-JP" sz="1200" dirty="0"/>
            </a:br>
            <a:r>
              <a:rPr lang="en-US" altLang="ja-JP" sz="1200" dirty="0"/>
              <a:t>       </a:t>
            </a:r>
            <a:r>
              <a:rPr lang="en-US" altLang="ja-JP" sz="1200" dirty="0" err="1"/>
              <a:t>adhd_dataset</a:t>
            </a:r>
            <a:r>
              <a:rPr lang="en-US" altLang="ja-JP" sz="1200" dirty="0"/>
              <a:t> = </a:t>
            </a:r>
            <a:r>
              <a:rPr lang="en-US" altLang="ja-JP" sz="1200" dirty="0" err="1"/>
              <a:t>datasets.fetch_adhd</a:t>
            </a:r>
            <a:r>
              <a:rPr lang="en-US" altLang="ja-JP" sz="1200" dirty="0"/>
              <a:t>(</a:t>
            </a:r>
            <a:r>
              <a:rPr lang="en-US" altLang="ja-JP" sz="1200" dirty="0" err="1"/>
              <a:t>n_subjects</a:t>
            </a:r>
            <a:r>
              <a:rPr lang="en-US" altLang="ja-JP" sz="1200" dirty="0"/>
              <a:t>=None) </a:t>
            </a:r>
            <a:br>
              <a:rPr lang="en-US" altLang="ja-JP" sz="1200" dirty="0"/>
            </a:br>
            <a:endParaRPr kumimoji="1" lang="ja-JP" altLang="en-US" sz="1200"/>
          </a:p>
        </p:txBody>
      </p:sp>
    </p:spTree>
    <p:extLst>
      <p:ext uri="{BB962C8B-B14F-4D97-AF65-F5344CB8AC3E}">
        <p14:creationId xmlns:p14="http://schemas.microsoft.com/office/powerpoint/2010/main" val="465994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5688632"/>
          </a:xfrm>
        </p:spPr>
        <p:txBody>
          <a:bodyPr anchor="t" anchorCtr="0">
            <a:noAutofit/>
          </a:bodyPr>
          <a:lstStyle/>
          <a:p>
            <a:pPr algn="l"/>
            <a:r>
              <a:rPr lang="en-US" altLang="ja-JP" sz="1200" dirty="0"/>
              <a:t>8-3-3. </a:t>
            </a:r>
            <a:r>
              <a:rPr lang="ja-JP" altLang="en-US" sz="1200"/>
              <a:t>脳画像の機械学習</a:t>
            </a:r>
            <a:r>
              <a:rPr lang="en-US" altLang="ja-JP" sz="1200" dirty="0"/>
              <a:t>Python</a:t>
            </a:r>
            <a:r>
              <a:rPr lang="ja-JP" altLang="en-US" sz="1200"/>
              <a:t>コード</a:t>
            </a:r>
            <a:br>
              <a:rPr lang="en-US" altLang="ja-JP" sz="1200" dirty="0"/>
            </a:br>
            <a:r>
              <a:rPr lang="en-US" altLang="ja-JP" sz="1200" dirty="0"/>
              <a:t>    [S] </a:t>
            </a:r>
            <a:r>
              <a:rPr lang="en-US" altLang="ja-JP" sz="1200" dirty="0">
                <a:hlinkClick r:id="rId2"/>
              </a:rPr>
              <a:t>http://nilearn.github.io/auto_examples/index.html</a:t>
            </a:r>
            <a:br>
              <a:rPr lang="en-US" altLang="ja-JP" sz="1200" dirty="0"/>
            </a:br>
            <a:r>
              <a:rPr lang="en-US" altLang="ja-JP" sz="1200" dirty="0"/>
              <a:t>8-4. ADHD-200</a:t>
            </a:r>
            <a:r>
              <a:rPr lang="ja-JP" altLang="en-US" sz="1200"/>
              <a:t>コンペティション情報提供サイト</a:t>
            </a:r>
            <a:br>
              <a:rPr lang="en-US" altLang="ja-JP" sz="1200" dirty="0"/>
            </a:br>
            <a:r>
              <a:rPr lang="en-US" altLang="ja-JP" sz="1200" dirty="0"/>
              <a:t>8-4-1. ADHD-200 </a:t>
            </a:r>
            <a:r>
              <a:rPr lang="ja-JP" altLang="en-US" sz="1200"/>
              <a:t>コンペティションサイト</a:t>
            </a:r>
            <a:br>
              <a:rPr lang="en-US" altLang="ja-JP" sz="1200" dirty="0"/>
            </a:br>
            <a:r>
              <a:rPr lang="en-US" altLang="ja-JP" sz="1200" dirty="0"/>
              <a:t>    [S] http://fcon_1000.projects.nitrc.org/</a:t>
            </a:r>
            <a:r>
              <a:rPr lang="en-US" altLang="ja-JP" sz="1200" dirty="0" err="1"/>
              <a:t>indi</a:t>
            </a:r>
            <a:r>
              <a:rPr lang="en-US" altLang="ja-JP" sz="1200" dirty="0"/>
              <a:t>/adhd200/</a:t>
            </a:r>
            <a:br>
              <a:rPr lang="en-US" altLang="ja-JP" sz="1200" dirty="0"/>
            </a:br>
            <a:r>
              <a:rPr lang="en-US" altLang="ja-JP" sz="1200" dirty="0"/>
              <a:t>8-4-2. ADHD-200</a:t>
            </a:r>
            <a:r>
              <a:rPr lang="ja-JP" altLang="en-US" sz="1200"/>
              <a:t>コンペティションのサポートサイト</a:t>
            </a:r>
            <a:br>
              <a:rPr lang="en-US" altLang="ja-JP" sz="1200" dirty="0"/>
            </a:br>
            <a:r>
              <a:rPr lang="en-US" altLang="ja-JP" sz="1200" dirty="0"/>
              <a:t>    [S] </a:t>
            </a:r>
            <a:r>
              <a:rPr lang="en-US" altLang="ja-JP" sz="1200" dirty="0">
                <a:hlinkClick r:id="rId3"/>
              </a:rPr>
              <a:t>http://preprocessed-connectomes-project.org/adhd200/index.html</a:t>
            </a:r>
            <a:br>
              <a:rPr lang="en-US" altLang="ja-JP" sz="1200" dirty="0"/>
            </a:br>
            <a:br>
              <a:rPr lang="en-US" altLang="ja-JP" sz="1200" dirty="0"/>
            </a:br>
            <a:br>
              <a:rPr lang="en-US" altLang="ja-JP" sz="1200" dirty="0"/>
            </a:br>
            <a:endParaRPr kumimoji="1" lang="ja-JP" altLang="en-US" sz="1200"/>
          </a:p>
        </p:txBody>
      </p:sp>
    </p:spTree>
    <p:extLst>
      <p:ext uri="{BB962C8B-B14F-4D97-AF65-F5344CB8AC3E}">
        <p14:creationId xmlns:p14="http://schemas.microsoft.com/office/powerpoint/2010/main" val="366499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4968552"/>
          </a:xfrm>
        </p:spPr>
        <p:txBody>
          <a:bodyPr anchor="t" anchorCtr="0">
            <a:noAutofit/>
          </a:bodyPr>
          <a:lstStyle/>
          <a:p>
            <a:pPr algn="l"/>
            <a:r>
              <a:rPr lang="ja-JP" altLang="en-US" sz="1800" b="1">
                <a:latin typeface="+mj-ea"/>
              </a:rPr>
              <a:t>目次</a:t>
            </a:r>
            <a:br>
              <a:rPr lang="en-US" altLang="ja-JP" sz="1800" b="1" dirty="0">
                <a:latin typeface="+mj-ea"/>
              </a:rPr>
            </a:br>
            <a:br>
              <a:rPr lang="en-US" altLang="ja-JP" sz="1800" b="1" dirty="0">
                <a:latin typeface="+mj-ea"/>
              </a:rPr>
            </a:br>
            <a:r>
              <a:rPr lang="en-US" altLang="ja-JP" sz="1800" b="1" dirty="0">
                <a:latin typeface="+mj-ea"/>
              </a:rPr>
              <a:t>1. </a:t>
            </a:r>
            <a:r>
              <a:rPr lang="ja-JP" altLang="en-US" sz="1800" b="1">
                <a:latin typeface="+mj-ea"/>
              </a:rPr>
              <a:t>本ドキュメントの説明</a:t>
            </a:r>
            <a:r>
              <a:rPr lang="en-US" altLang="ja-JP" sz="1800" b="1" dirty="0">
                <a:latin typeface="+mj-ea"/>
              </a:rPr>
              <a:t>  </a:t>
            </a:r>
            <a:r>
              <a:rPr lang="ja-JP" altLang="en-US" sz="1800" b="1">
                <a:latin typeface="+mj-ea"/>
              </a:rPr>
              <a:t>・・・・・・・・・・・・・・・</a:t>
            </a:r>
            <a:r>
              <a:rPr lang="en-US" altLang="ja-JP" sz="1800" b="1" dirty="0">
                <a:latin typeface="+mj-ea"/>
              </a:rPr>
              <a:t> Page 1</a:t>
            </a:r>
            <a:br>
              <a:rPr lang="en-US" altLang="ja-JP" sz="1800" b="1" dirty="0">
                <a:latin typeface="+mj-ea"/>
              </a:rPr>
            </a:br>
            <a:r>
              <a:rPr lang="en-US" altLang="ja-JP" sz="1800" b="1" dirty="0">
                <a:latin typeface="+mj-ea"/>
              </a:rPr>
              <a:t>2. </a:t>
            </a:r>
            <a:r>
              <a:rPr lang="ja-JP" altLang="en-US" sz="1800" b="1">
                <a:latin typeface="+mj-ea"/>
              </a:rPr>
              <a:t>システム概要</a:t>
            </a:r>
            <a:r>
              <a:rPr lang="en-US" altLang="ja-JP" sz="1800" b="1" dirty="0">
                <a:latin typeface="+mj-ea"/>
              </a:rPr>
              <a:t> </a:t>
            </a:r>
            <a:r>
              <a:rPr lang="ja-JP" altLang="en-US" sz="1800" b="1">
                <a:latin typeface="+mj-ea"/>
              </a:rPr>
              <a:t>・・・・・・・・・・・・・・・・・・・・・</a:t>
            </a:r>
            <a:r>
              <a:rPr lang="en-US" altLang="ja-JP" sz="1800" b="1" dirty="0">
                <a:latin typeface="+mj-ea"/>
              </a:rPr>
              <a:t>  Page x</a:t>
            </a:r>
            <a:br>
              <a:rPr lang="en-US" altLang="ja-JP" sz="1800" b="1" dirty="0">
                <a:latin typeface="+mj-ea"/>
              </a:rPr>
            </a:br>
            <a:r>
              <a:rPr lang="en-US" altLang="ja-JP" sz="1800" b="1" dirty="0">
                <a:latin typeface="+mj-ea"/>
              </a:rPr>
              <a:t>3. </a:t>
            </a:r>
            <a:r>
              <a:rPr lang="ja-JP" altLang="en-US" sz="1800" b="1">
                <a:latin typeface="+mj-ea"/>
              </a:rPr>
              <a:t>データフロー図</a:t>
            </a:r>
            <a:r>
              <a:rPr lang="en-US" altLang="ja-JP" sz="1800" b="1" dirty="0">
                <a:latin typeface="+mj-ea"/>
              </a:rPr>
              <a:t> </a:t>
            </a:r>
            <a:r>
              <a:rPr lang="ja-JP" altLang="en-US" sz="1800" b="1">
                <a:latin typeface="+mj-ea"/>
              </a:rPr>
              <a:t>・・・・・・・・・・・・・・・・・・・</a:t>
            </a:r>
            <a:r>
              <a:rPr lang="en-US" altLang="ja-JP" sz="1800" b="1" dirty="0">
                <a:latin typeface="+mj-ea"/>
              </a:rPr>
              <a:t> </a:t>
            </a:r>
            <a:r>
              <a:rPr lang="ja-JP" altLang="en-US" sz="1800" b="1">
                <a:latin typeface="+mj-ea"/>
              </a:rPr>
              <a:t>  </a:t>
            </a:r>
            <a:r>
              <a:rPr lang="en-US" altLang="ja-JP" sz="1800" b="1" dirty="0">
                <a:latin typeface="+mj-ea"/>
              </a:rPr>
              <a:t>Page x</a:t>
            </a:r>
            <a:br>
              <a:rPr lang="en-US" altLang="ja-JP" sz="1800" b="1" dirty="0">
                <a:latin typeface="+mj-ea"/>
              </a:rPr>
            </a:br>
            <a:r>
              <a:rPr lang="en-US" altLang="ja-JP" sz="1800" b="1" dirty="0">
                <a:latin typeface="+mj-ea"/>
              </a:rPr>
              <a:t>4. </a:t>
            </a:r>
            <a:r>
              <a:rPr lang="ja-JP" altLang="en-US" sz="1800" b="1">
                <a:latin typeface="+mj-ea"/>
              </a:rPr>
              <a:t>使用言語</a:t>
            </a:r>
            <a:r>
              <a:rPr lang="en-US" altLang="ja-JP" sz="1800" b="1" dirty="0">
                <a:latin typeface="+mj-ea"/>
              </a:rPr>
              <a:t> </a:t>
            </a:r>
            <a:r>
              <a:rPr lang="ja-JP" altLang="en-US" sz="1800" b="1">
                <a:latin typeface="+mj-ea"/>
              </a:rPr>
              <a:t>・・・・・・・・・・・・・・・・・・・・・・・・</a:t>
            </a:r>
            <a:r>
              <a:rPr lang="en-US" altLang="ja-JP" sz="1800" b="1" dirty="0">
                <a:latin typeface="+mj-ea"/>
              </a:rPr>
              <a:t>  Page x</a:t>
            </a:r>
            <a:br>
              <a:rPr lang="en-US" altLang="ja-JP" sz="1800" b="1" dirty="0">
                <a:latin typeface="+mj-ea"/>
              </a:rPr>
            </a:br>
            <a:r>
              <a:rPr lang="en-US" altLang="ja-JP" sz="1800" b="1" dirty="0">
                <a:latin typeface="+mj-ea"/>
              </a:rPr>
              <a:t>5. </a:t>
            </a:r>
            <a:r>
              <a:rPr lang="ja-JP" altLang="en-US" sz="1800" b="1">
                <a:latin typeface="+mj-ea"/>
              </a:rPr>
              <a:t>入力・出力形式</a:t>
            </a:r>
            <a:r>
              <a:rPr lang="en-US" altLang="ja-JP" sz="1800" b="1" dirty="0">
                <a:latin typeface="+mj-ea"/>
              </a:rPr>
              <a:t> </a:t>
            </a:r>
            <a:r>
              <a:rPr lang="ja-JP" altLang="en-US" sz="1800" b="1">
                <a:latin typeface="+mj-ea"/>
              </a:rPr>
              <a:t>・・・・・・・・・・・・・・・・・・・</a:t>
            </a:r>
            <a:r>
              <a:rPr lang="en-US" altLang="ja-JP" sz="1800" b="1" dirty="0">
                <a:latin typeface="+mj-ea"/>
              </a:rPr>
              <a:t>  Page x</a:t>
            </a:r>
            <a:br>
              <a:rPr lang="en-US" altLang="ja-JP" sz="1800" b="1" dirty="0">
                <a:latin typeface="+mj-ea"/>
              </a:rPr>
            </a:br>
            <a:r>
              <a:rPr lang="en-US" altLang="ja-JP" sz="1800" b="1" dirty="0">
                <a:latin typeface="+mj-ea"/>
              </a:rPr>
              <a:t>6. </a:t>
            </a:r>
            <a:r>
              <a:rPr lang="ja-JP" altLang="en-US" sz="1800" b="1">
                <a:latin typeface="+mj-ea"/>
              </a:rPr>
              <a:t>機能詳細</a:t>
            </a:r>
            <a:r>
              <a:rPr lang="en-US" altLang="ja-JP" sz="1800" b="1" dirty="0">
                <a:latin typeface="+mj-ea"/>
              </a:rPr>
              <a:t> </a:t>
            </a:r>
            <a:r>
              <a:rPr lang="ja-JP" altLang="en-US" sz="1800" b="1">
                <a:latin typeface="+mj-ea"/>
              </a:rPr>
              <a:t>・・・・・・・・・・・・・・・・・・・・・・・・</a:t>
            </a:r>
            <a:r>
              <a:rPr lang="en-US" altLang="ja-JP" sz="1800" b="1" dirty="0">
                <a:latin typeface="+mj-ea"/>
              </a:rPr>
              <a:t>  Page x</a:t>
            </a:r>
            <a:br>
              <a:rPr lang="en-US" altLang="ja-JP" sz="1800" b="1" dirty="0">
                <a:latin typeface="+mj-ea"/>
              </a:rPr>
            </a:br>
            <a:r>
              <a:rPr lang="en-US" altLang="ja-JP" sz="1600" b="1" dirty="0">
                <a:latin typeface="+mj-ea"/>
              </a:rPr>
              <a:t>    6-1. </a:t>
            </a:r>
            <a:r>
              <a:rPr lang="ja-JP" altLang="en-US" sz="1600" b="1">
                <a:latin typeface="+mj-ea"/>
              </a:rPr>
              <a:t>入力処理</a:t>
            </a:r>
            <a:r>
              <a:rPr lang="en-US" altLang="ja-JP" sz="1600" b="1" dirty="0">
                <a:latin typeface="+mj-ea"/>
              </a:rPr>
              <a:t>(Input Process) </a:t>
            </a:r>
            <a:r>
              <a:rPr lang="ja-JP" altLang="en-US" sz="1600" b="1">
                <a:latin typeface="+mj-ea"/>
              </a:rPr>
              <a:t>・・・・・・・・・・・</a:t>
            </a:r>
            <a:r>
              <a:rPr lang="en-US" altLang="ja-JP" sz="1600" b="1" dirty="0">
                <a:latin typeface="+mj-ea"/>
              </a:rPr>
              <a:t>  Page x</a:t>
            </a:r>
            <a:br>
              <a:rPr lang="en-US" altLang="ja-JP" sz="1600" b="1" dirty="0">
                <a:latin typeface="+mj-ea"/>
              </a:rPr>
            </a:br>
            <a:r>
              <a:rPr lang="en-US" altLang="ja-JP" sz="1600" b="1" dirty="0">
                <a:latin typeface="+mj-ea"/>
              </a:rPr>
              <a:t>    6-2. </a:t>
            </a:r>
            <a:r>
              <a:rPr lang="ja-JP" altLang="en-US" sz="1600" b="1">
                <a:latin typeface="+mj-ea"/>
              </a:rPr>
              <a:t>前処理</a:t>
            </a:r>
            <a:r>
              <a:rPr lang="en-US" altLang="ja-JP" sz="1600" b="1" dirty="0">
                <a:latin typeface="+mj-ea"/>
              </a:rPr>
              <a:t>(</a:t>
            </a:r>
            <a:r>
              <a:rPr lang="en-US" altLang="ja-JP" sz="1600" b="1" dirty="0" err="1">
                <a:latin typeface="+mj-ea"/>
              </a:rPr>
              <a:t>PreProcess</a:t>
            </a:r>
            <a:r>
              <a:rPr lang="en-US" altLang="ja-JP" sz="1600" b="1" dirty="0">
                <a:latin typeface="+mj-ea"/>
              </a:rPr>
              <a:t>) </a:t>
            </a:r>
            <a:r>
              <a:rPr lang="ja-JP" altLang="en-US" sz="1600" b="1">
                <a:latin typeface="+mj-ea"/>
              </a:rPr>
              <a:t>・・・・・・・・・・・・・・・</a:t>
            </a:r>
            <a:r>
              <a:rPr lang="en-US" altLang="ja-JP" sz="1600" b="1" dirty="0">
                <a:latin typeface="+mj-ea"/>
              </a:rPr>
              <a:t>  Page x</a:t>
            </a:r>
            <a:br>
              <a:rPr lang="en-US" altLang="ja-JP" sz="1600" b="1" dirty="0">
                <a:latin typeface="+mj-ea"/>
              </a:rPr>
            </a:br>
            <a:r>
              <a:rPr lang="en-US" altLang="ja-JP" sz="1600" b="1" dirty="0">
                <a:latin typeface="+mj-ea"/>
              </a:rPr>
              <a:t>    6-3. </a:t>
            </a:r>
            <a:r>
              <a:rPr lang="ja-JP" altLang="en-US" sz="1600" b="1">
                <a:latin typeface="+mj-ea"/>
              </a:rPr>
              <a:t>学習処理</a:t>
            </a:r>
            <a:r>
              <a:rPr lang="en-US" altLang="ja-JP" sz="1600" b="1" dirty="0">
                <a:latin typeface="+mj-ea"/>
              </a:rPr>
              <a:t>(Learning Process) </a:t>
            </a:r>
            <a:r>
              <a:rPr lang="ja-JP" altLang="en-US" sz="1600" b="1">
                <a:latin typeface="+mj-ea"/>
              </a:rPr>
              <a:t>・・・・・・・・</a:t>
            </a:r>
            <a:r>
              <a:rPr lang="en-US" altLang="ja-JP" sz="1600" b="1" dirty="0">
                <a:latin typeface="+mj-ea"/>
              </a:rPr>
              <a:t>   Page x</a:t>
            </a:r>
            <a:br>
              <a:rPr lang="en-US" altLang="ja-JP" sz="1600" b="1" dirty="0">
                <a:latin typeface="+mj-ea"/>
              </a:rPr>
            </a:br>
            <a:r>
              <a:rPr lang="en-US" altLang="ja-JP" sz="1400" b="1" dirty="0">
                <a:latin typeface="+mj-ea"/>
              </a:rPr>
              <a:t>            </a:t>
            </a:r>
            <a:r>
              <a:rPr lang="ja-JP" altLang="en-US" sz="1400" b="1">
                <a:latin typeface="+mj-ea"/>
              </a:rPr>
              <a:t>学習</a:t>
            </a:r>
            <a:r>
              <a:rPr lang="en-US" altLang="ja-JP" sz="1400" b="1" dirty="0">
                <a:latin typeface="+mj-ea"/>
              </a:rPr>
              <a:t>/</a:t>
            </a:r>
            <a:r>
              <a:rPr lang="ja-JP" altLang="en-US" sz="1400" b="1">
                <a:latin typeface="+mj-ea"/>
              </a:rPr>
              <a:t>損失関数</a:t>
            </a:r>
            <a:r>
              <a:rPr lang="en-US" altLang="ja-JP" sz="1400" b="1" dirty="0">
                <a:latin typeface="+mj-ea"/>
              </a:rPr>
              <a:t>  </a:t>
            </a:r>
            <a:r>
              <a:rPr lang="ja-JP" altLang="en-US" sz="1400" b="1">
                <a:latin typeface="+mj-ea"/>
              </a:rPr>
              <a:t>・・・・・・・・・・・・・・・・・・・・・・・・</a:t>
            </a:r>
            <a:r>
              <a:rPr lang="en-US" altLang="ja-JP" sz="1400" b="1" dirty="0">
                <a:latin typeface="+mj-ea"/>
              </a:rPr>
              <a:t>  Page x</a:t>
            </a:r>
            <a:br>
              <a:rPr lang="en-US" altLang="ja-JP" sz="1600" b="1" dirty="0">
                <a:latin typeface="+mj-ea"/>
              </a:rPr>
            </a:br>
            <a:r>
              <a:rPr lang="en-US" altLang="ja-JP" sz="1600" b="1" dirty="0">
                <a:latin typeface="+mj-ea"/>
              </a:rPr>
              <a:t>    6-4. </a:t>
            </a:r>
            <a:r>
              <a:rPr lang="ja-JP" altLang="en-US" sz="1600" b="1">
                <a:latin typeface="+mj-ea"/>
              </a:rPr>
              <a:t>出力処理</a:t>
            </a:r>
            <a:r>
              <a:rPr lang="en-US" altLang="ja-JP" sz="1600" b="1" dirty="0">
                <a:latin typeface="+mj-ea"/>
              </a:rPr>
              <a:t>(Output Process)</a:t>
            </a:r>
            <a:r>
              <a:rPr lang="ja-JP" altLang="en-US" sz="1600" b="1">
                <a:latin typeface="+mj-ea"/>
              </a:rPr>
              <a:t> ・・・・・・・・・</a:t>
            </a:r>
            <a:r>
              <a:rPr lang="en-US" altLang="ja-JP" sz="1600" b="1" dirty="0">
                <a:latin typeface="+mj-ea"/>
              </a:rPr>
              <a:t> </a:t>
            </a:r>
            <a:r>
              <a:rPr lang="ja-JP" altLang="en-US" sz="1600" b="1">
                <a:latin typeface="+mj-ea"/>
              </a:rPr>
              <a:t> </a:t>
            </a:r>
            <a:r>
              <a:rPr lang="en-US" altLang="ja-JP" sz="1600" b="1" dirty="0">
                <a:latin typeface="+mj-ea"/>
              </a:rPr>
              <a:t> Page x</a:t>
            </a:r>
            <a:br>
              <a:rPr lang="en-US" altLang="ja-JP" sz="1800" b="1" dirty="0">
                <a:latin typeface="+mj-ea"/>
              </a:rPr>
            </a:br>
            <a:r>
              <a:rPr lang="en-US" altLang="ja-JP" sz="1800" b="1" dirty="0">
                <a:latin typeface="+mj-ea"/>
              </a:rPr>
              <a:t>7. </a:t>
            </a:r>
            <a:r>
              <a:rPr lang="ja-JP" altLang="en-US" sz="1800" b="1">
                <a:latin typeface="+mj-ea"/>
              </a:rPr>
              <a:t>関連ドキュメント</a:t>
            </a:r>
            <a:r>
              <a:rPr lang="en-US" altLang="ja-JP" sz="1800" b="1" dirty="0">
                <a:latin typeface="+mj-ea"/>
              </a:rPr>
              <a:t>  </a:t>
            </a:r>
            <a:r>
              <a:rPr lang="ja-JP" altLang="en-US" sz="1800" b="1">
                <a:latin typeface="+mj-ea"/>
              </a:rPr>
              <a:t>・・・・・・・・・・・・・・・・・・</a:t>
            </a:r>
            <a:r>
              <a:rPr lang="en-US" altLang="ja-JP" sz="1800" b="1" dirty="0">
                <a:latin typeface="+mj-ea"/>
              </a:rPr>
              <a:t>  Page x</a:t>
            </a:r>
            <a:br>
              <a:rPr lang="en-US" altLang="ja-JP" sz="1800" b="1" dirty="0">
                <a:latin typeface="+mj-ea"/>
              </a:rPr>
            </a:br>
            <a:r>
              <a:rPr lang="en-US" altLang="ja-JP" sz="1800" b="1" dirty="0">
                <a:latin typeface="+mj-ea"/>
              </a:rPr>
              <a:t>8. </a:t>
            </a:r>
            <a:r>
              <a:rPr lang="ja-JP" altLang="en-US" sz="1800" b="1">
                <a:latin typeface="+mj-ea"/>
              </a:rPr>
              <a:t>参考文献</a:t>
            </a:r>
            <a:r>
              <a:rPr lang="en-US" altLang="ja-JP" sz="1800" b="1" dirty="0">
                <a:latin typeface="+mj-ea"/>
              </a:rPr>
              <a:t>  </a:t>
            </a:r>
            <a:r>
              <a:rPr lang="ja-JP" altLang="en-US" sz="1800" b="1">
                <a:latin typeface="+mj-ea"/>
              </a:rPr>
              <a:t>・・・・・・・・・・・・・・・・・・・・・・・</a:t>
            </a:r>
            <a:r>
              <a:rPr lang="en-US" altLang="ja-JP" sz="1800" b="1" dirty="0">
                <a:latin typeface="+mj-ea"/>
              </a:rPr>
              <a:t>   </a:t>
            </a:r>
            <a:r>
              <a:rPr lang="ja-JP" altLang="en-US" sz="1800" b="1">
                <a:latin typeface="+mj-ea"/>
              </a:rPr>
              <a:t>ページ</a:t>
            </a:r>
            <a:r>
              <a:rPr lang="en-US" altLang="ja-JP" sz="1800" b="1" dirty="0">
                <a:latin typeface="+mj-ea"/>
              </a:rPr>
              <a:t>x</a:t>
            </a:r>
            <a:br>
              <a:rPr lang="en-US" altLang="ja-JP" sz="1800" b="1" dirty="0">
                <a:latin typeface="+mj-ea"/>
              </a:rPr>
            </a:br>
            <a:endParaRPr kumimoji="1" lang="ja-JP" altLang="en-US" sz="1000">
              <a:latin typeface="+mj-ea"/>
            </a:endParaRPr>
          </a:p>
        </p:txBody>
      </p:sp>
    </p:spTree>
    <p:extLst>
      <p:ext uri="{BB962C8B-B14F-4D97-AF65-F5344CB8AC3E}">
        <p14:creationId xmlns:p14="http://schemas.microsoft.com/office/powerpoint/2010/main" val="394443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4234482"/>
          </a:xfrm>
        </p:spPr>
        <p:txBody>
          <a:bodyPr anchor="t" anchorCtr="0">
            <a:noAutofit/>
          </a:bodyPr>
          <a:lstStyle/>
          <a:p>
            <a:pPr algn="l"/>
            <a:r>
              <a:rPr lang="en-US" altLang="ja-JP" sz="1800" b="1" dirty="0"/>
              <a:t>1. </a:t>
            </a:r>
            <a:r>
              <a:rPr lang="ja-JP" altLang="en-US" sz="1800" b="1">
                <a:latin typeface="+mj-ea"/>
              </a:rPr>
              <a:t>本ドキュメントの説明</a:t>
            </a:r>
            <a:br>
              <a:rPr lang="en-US" altLang="ja-JP" sz="1800" dirty="0"/>
            </a:br>
            <a:br>
              <a:rPr lang="en-US" altLang="ja-JP" sz="1200" dirty="0"/>
            </a:br>
            <a:r>
              <a:rPr lang="ja-JP" altLang="en-US" sz="1200"/>
              <a:t>本ドキュメントは、「要件定義書</a:t>
            </a:r>
            <a:r>
              <a:rPr lang="en-US" altLang="ja-JP" sz="1200" dirty="0"/>
              <a:t>_MRI</a:t>
            </a:r>
            <a:r>
              <a:rPr lang="ja-JP" altLang="en-US" sz="1200"/>
              <a:t>画像による</a:t>
            </a:r>
            <a:r>
              <a:rPr lang="en-US" altLang="ja-JP" sz="1200" dirty="0"/>
              <a:t>ADHD</a:t>
            </a:r>
            <a:r>
              <a:rPr lang="ja-JP" altLang="en-US" sz="1200"/>
              <a:t>予測</a:t>
            </a:r>
            <a:r>
              <a:rPr lang="en-US" altLang="ja-JP" sz="1200" dirty="0"/>
              <a:t>.pptx</a:t>
            </a:r>
            <a:r>
              <a:rPr lang="ja-JP" altLang="en-US" sz="1200"/>
              <a:t>」</a:t>
            </a:r>
            <a:r>
              <a:rPr lang="en-US" altLang="ja-JP" sz="1200" dirty="0"/>
              <a:t>(</a:t>
            </a:r>
            <a:r>
              <a:rPr lang="ja-JP" altLang="en-US" sz="1200"/>
              <a:t>以下、要件定義書</a:t>
            </a:r>
            <a:r>
              <a:rPr lang="en-US" altLang="ja-JP" sz="1200" dirty="0"/>
              <a:t>)</a:t>
            </a:r>
            <a:r>
              <a:rPr lang="ja-JP" altLang="en-US" sz="1200"/>
              <a:t>に定義された業務要件のうち、今回新規に構築する</a:t>
            </a:r>
            <a:r>
              <a:rPr lang="en-US" altLang="ja-JP" sz="1200" dirty="0"/>
              <a:t>MRI</a:t>
            </a:r>
            <a:r>
              <a:rPr lang="ja-JP" altLang="en-US" sz="1200"/>
              <a:t>画像による</a:t>
            </a:r>
            <a:r>
              <a:rPr lang="en-US" altLang="ja-JP" sz="1200" dirty="0"/>
              <a:t>ADHD</a:t>
            </a:r>
            <a:r>
              <a:rPr lang="ja-JP" altLang="en-US" sz="1200"/>
              <a:t>予測システム</a:t>
            </a:r>
            <a:r>
              <a:rPr lang="en-US" altLang="ja-JP" sz="1200" dirty="0"/>
              <a:t>(</a:t>
            </a:r>
            <a:r>
              <a:rPr lang="ja-JP" altLang="en-US" sz="1200"/>
              <a:t>以下、本システム</a:t>
            </a:r>
            <a:r>
              <a:rPr lang="en-US" altLang="ja-JP" sz="1200" dirty="0"/>
              <a:t>)</a:t>
            </a:r>
            <a:r>
              <a:rPr lang="ja-JP" altLang="en-US" sz="1200"/>
              <a:t>の、学習モデルのシステム構築方法について記載する。</a:t>
            </a:r>
            <a:br>
              <a:rPr lang="en-US" altLang="ja-JP" sz="1200" dirty="0"/>
            </a:br>
            <a:br>
              <a:rPr lang="en-US" altLang="ja-JP" sz="1200" dirty="0"/>
            </a:br>
            <a:r>
              <a:rPr lang="ja-JP" altLang="en-US" sz="1200"/>
              <a:t>ユーザとのインターフェースとなる部分のシステム構築方法については、別途、「システム設計書</a:t>
            </a:r>
            <a:r>
              <a:rPr lang="en-US" altLang="ja-JP" sz="1200" dirty="0"/>
              <a:t>_MRI</a:t>
            </a:r>
            <a:r>
              <a:rPr lang="ja-JP" altLang="en-US" sz="1200"/>
              <a:t>画像による</a:t>
            </a:r>
            <a:r>
              <a:rPr lang="en-US" altLang="ja-JP" sz="1200" dirty="0"/>
              <a:t>ADHD</a:t>
            </a:r>
            <a:r>
              <a:rPr lang="ja-JP" altLang="en-US" sz="1200"/>
              <a:t>予測システム</a:t>
            </a:r>
            <a:r>
              <a:rPr lang="en-US" altLang="ja-JP" sz="1200" dirty="0"/>
              <a:t>_</a:t>
            </a:r>
            <a:r>
              <a:rPr lang="ja-JP" altLang="en-US" sz="1200"/>
              <a:t>ユーザインターフェース</a:t>
            </a:r>
            <a:r>
              <a:rPr lang="en-US" altLang="ja-JP" sz="1200" dirty="0"/>
              <a:t>.pptx</a:t>
            </a:r>
            <a:r>
              <a:rPr lang="ja-JP" altLang="en-US" sz="1200"/>
              <a:t>」に記載する。</a:t>
            </a:r>
            <a:br>
              <a:rPr lang="en-US" altLang="ja-JP" sz="1200" dirty="0"/>
            </a:br>
            <a:br>
              <a:rPr lang="en-US" altLang="ja-JP" sz="1200" dirty="0"/>
            </a:br>
            <a:br>
              <a:rPr lang="en-US" altLang="ja-JP" sz="1200" dirty="0"/>
            </a:br>
            <a:r>
              <a:rPr lang="en-US" altLang="ja-JP" sz="1800" b="1" dirty="0"/>
              <a:t>2. </a:t>
            </a:r>
            <a:r>
              <a:rPr lang="ja-JP" altLang="en-US" sz="1800" b="1">
                <a:latin typeface="+mj-ea"/>
              </a:rPr>
              <a:t>システム概要</a:t>
            </a:r>
            <a:br>
              <a:rPr lang="en-US" altLang="ja-JP" sz="1200" dirty="0"/>
            </a:br>
            <a:br>
              <a:rPr lang="en-US" altLang="ja-JP" sz="1200" dirty="0"/>
            </a:br>
            <a:r>
              <a:rPr lang="ja-JP" altLang="en-US" sz="1200"/>
              <a:t>本システムは、被験者から提供される</a:t>
            </a:r>
            <a:r>
              <a:rPr lang="en-US" altLang="ja-JP" sz="1200" dirty="0"/>
              <a:t>MRI</a:t>
            </a:r>
            <a:r>
              <a:rPr lang="ja-JP" altLang="en-US" sz="1200"/>
              <a:t>画像を入力とし、既に予測の学習をした予測モデルに判定処理をさせることで、被験者の</a:t>
            </a:r>
            <a:r>
              <a:rPr lang="en-US" altLang="ja-JP" sz="1200" dirty="0"/>
              <a:t>ADHD</a:t>
            </a:r>
            <a:r>
              <a:rPr lang="ja-JP" altLang="en-US" sz="1200"/>
              <a:t>の可能性を予測するものである。</a:t>
            </a:r>
            <a:br>
              <a:rPr lang="en-US" altLang="ja-JP" sz="1200" dirty="0"/>
            </a:br>
            <a:br>
              <a:rPr lang="en-US" altLang="ja-JP" sz="1200" dirty="0"/>
            </a:br>
            <a:r>
              <a:rPr lang="ja-JP" altLang="en-US" sz="1200"/>
              <a:t>本システムの利用者は、診療内科や精神科などで、</a:t>
            </a:r>
            <a:r>
              <a:rPr lang="en-US" altLang="ja-JP" sz="1200" dirty="0"/>
              <a:t>ADHD</a:t>
            </a:r>
            <a:r>
              <a:rPr lang="ja-JP" altLang="en-US" sz="1200"/>
              <a:t>の診断に携わる医師である。</a:t>
            </a:r>
            <a:br>
              <a:rPr lang="en-US" altLang="ja-JP" sz="1200" dirty="0"/>
            </a:br>
            <a:br>
              <a:rPr lang="en-US" altLang="ja-JP" sz="1200" dirty="0"/>
            </a:br>
            <a:r>
              <a:rPr lang="ja-JP" altLang="en-US" sz="1200"/>
              <a:t>予測された結果から最終的に判断するのは、被験者の診断を担当する医師にあり、本システムでの予測結果だけをもって被験者の最終的な診断が下されるべきではない。</a:t>
            </a: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endParaRPr kumimoji="1" lang="ja-JP" altLang="en-US" sz="1200"/>
          </a:p>
        </p:txBody>
      </p:sp>
    </p:spTree>
    <p:extLst>
      <p:ext uri="{BB962C8B-B14F-4D97-AF65-F5344CB8AC3E}">
        <p14:creationId xmlns:p14="http://schemas.microsoft.com/office/powerpoint/2010/main" val="2865367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4234482"/>
          </a:xfrm>
        </p:spPr>
        <p:txBody>
          <a:bodyPr anchor="t" anchorCtr="0">
            <a:noAutofit/>
          </a:bodyPr>
          <a:lstStyle/>
          <a:p>
            <a:pPr algn="l"/>
            <a:r>
              <a:rPr lang="en-US" altLang="ja-JP" sz="1800" b="1" dirty="0"/>
              <a:t>3. </a:t>
            </a:r>
            <a:r>
              <a:rPr lang="ja-JP" altLang="en-US" sz="1800" b="1">
                <a:latin typeface="+mj-ea"/>
              </a:rPr>
              <a:t>データフロー図</a:t>
            </a:r>
            <a:br>
              <a:rPr lang="en-US" altLang="ja-JP" sz="18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endParaRPr kumimoji="1" lang="ja-JP" altLang="en-US" sz="1200"/>
          </a:p>
        </p:txBody>
      </p:sp>
      <p:pic>
        <p:nvPicPr>
          <p:cNvPr id="26" name="図 25">
            <a:extLst>
              <a:ext uri="{FF2B5EF4-FFF2-40B4-BE49-F238E27FC236}">
                <a16:creationId xmlns:a16="http://schemas.microsoft.com/office/drawing/2014/main" id="{1C93B878-6600-1540-90A6-FDE29B87E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088" y="1268760"/>
            <a:ext cx="7812360" cy="4874459"/>
          </a:xfrm>
          <a:prstGeom prst="rect">
            <a:avLst/>
          </a:prstGeom>
        </p:spPr>
      </p:pic>
    </p:spTree>
    <p:extLst>
      <p:ext uri="{BB962C8B-B14F-4D97-AF65-F5344CB8AC3E}">
        <p14:creationId xmlns:p14="http://schemas.microsoft.com/office/powerpoint/2010/main" val="463793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5184576"/>
          </a:xfrm>
        </p:spPr>
        <p:txBody>
          <a:bodyPr anchor="t" anchorCtr="0">
            <a:noAutofit/>
          </a:bodyPr>
          <a:lstStyle/>
          <a:p>
            <a:pPr algn="l"/>
            <a:r>
              <a:rPr lang="en-US" altLang="ja-JP" sz="1800" b="1" dirty="0"/>
              <a:t>4. </a:t>
            </a:r>
            <a:r>
              <a:rPr lang="ja-JP" altLang="en-US" sz="1800" b="1">
                <a:latin typeface="+mj-ea"/>
              </a:rPr>
              <a:t>使用言語</a:t>
            </a:r>
            <a:br>
              <a:rPr lang="en-US" altLang="ja-JP" sz="1800" dirty="0"/>
            </a:br>
            <a:br>
              <a:rPr lang="en-US" altLang="ja-JP" sz="1200" dirty="0"/>
            </a:br>
            <a:r>
              <a:rPr lang="en-US" altLang="ja-JP" sz="1200" dirty="0"/>
              <a:t>4-1. </a:t>
            </a:r>
            <a:r>
              <a:rPr lang="ja-JP" altLang="en-US" sz="1200"/>
              <a:t>主要言語</a:t>
            </a:r>
            <a:br>
              <a:rPr lang="en-US" altLang="ja-JP" sz="1200" dirty="0"/>
            </a:br>
            <a:r>
              <a:rPr lang="en-US" altLang="ja-JP" sz="1200" dirty="0"/>
              <a:t>python – version 3.6.x</a:t>
            </a:r>
            <a:br>
              <a:rPr lang="en-US" altLang="ja-JP" sz="1200" dirty="0"/>
            </a:br>
            <a:br>
              <a:rPr lang="en-US" altLang="ja-JP" sz="1200" dirty="0"/>
            </a:br>
            <a:r>
              <a:rPr lang="en-US" altLang="ja-JP" sz="1200" dirty="0"/>
              <a:t>4-2. Library</a:t>
            </a:r>
            <a:br>
              <a:rPr lang="en-US" altLang="ja-JP" sz="1200" dirty="0"/>
            </a:br>
            <a:r>
              <a:rPr lang="en-US" altLang="ja-JP" sz="1200" dirty="0"/>
              <a:t>TensorFlow – version 1.7</a:t>
            </a:r>
            <a:br>
              <a:rPr lang="en-US" altLang="ja-JP" sz="1200" dirty="0"/>
            </a:br>
            <a:r>
              <a:rPr lang="en-US" altLang="ja-JP" sz="1200" dirty="0" err="1"/>
              <a:t>keras</a:t>
            </a:r>
            <a:r>
              <a:rPr lang="en-US" altLang="ja-JP" sz="1200" dirty="0"/>
              <a:t> – version xx</a:t>
            </a:r>
            <a:br>
              <a:rPr lang="en-US" altLang="ja-JP" sz="1200" dirty="0"/>
            </a:br>
            <a:r>
              <a:rPr lang="en-US" altLang="ja-JP" sz="1200" dirty="0" err="1"/>
              <a:t>nilearn</a:t>
            </a:r>
            <a:br>
              <a:rPr lang="en-US" altLang="ja-JP" sz="1200" dirty="0"/>
            </a:br>
            <a:br>
              <a:rPr lang="en-US" altLang="ja-JP" sz="1200" dirty="0"/>
            </a:br>
            <a:br>
              <a:rPr lang="en-US" altLang="ja-JP" sz="1200" dirty="0"/>
            </a:br>
            <a:r>
              <a:rPr lang="en-US" altLang="ja-JP" sz="1800" b="1" dirty="0"/>
              <a:t>5. </a:t>
            </a:r>
            <a:r>
              <a:rPr lang="ja-JP" altLang="en-US" sz="1800" b="1">
                <a:latin typeface="+mj-ea"/>
              </a:rPr>
              <a:t>入力・出力形式</a:t>
            </a:r>
            <a:r>
              <a:rPr lang="en-US" altLang="ja-JP" sz="1800" b="1" dirty="0">
                <a:latin typeface="+mj-ea"/>
              </a:rPr>
              <a:t> </a:t>
            </a:r>
            <a:br>
              <a:rPr lang="en-US" altLang="ja-JP" sz="1800" dirty="0"/>
            </a:br>
            <a:br>
              <a:rPr lang="en-US" altLang="ja-JP" sz="1200" dirty="0"/>
            </a:br>
            <a:r>
              <a:rPr lang="en-US" altLang="ja-JP" sz="1200" dirty="0"/>
              <a:t>5-1. </a:t>
            </a:r>
            <a:r>
              <a:rPr lang="ja-JP" altLang="en-US" sz="1200"/>
              <a:t>入力形式</a:t>
            </a:r>
            <a:br>
              <a:rPr lang="en-US" altLang="ja-JP" sz="1200" dirty="0"/>
            </a:br>
            <a:r>
              <a:rPr lang="ja-JP" altLang="en-US" sz="1200"/>
              <a:t>脳画像イメージ</a:t>
            </a:r>
            <a:r>
              <a:rPr lang="en-US" altLang="ja-JP" sz="1200" dirty="0"/>
              <a:t>: </a:t>
            </a:r>
            <a:r>
              <a:rPr lang="en-US" altLang="ja-JP" sz="1200" dirty="0" err="1"/>
              <a:t>NIfTI</a:t>
            </a:r>
            <a:r>
              <a:rPr lang="ja-JP" altLang="en-US" sz="1200"/>
              <a:t>フォーマット</a:t>
            </a:r>
            <a:r>
              <a:rPr lang="en-US" altLang="ja-JP" sz="1200" dirty="0"/>
              <a:t> (.</a:t>
            </a:r>
            <a:r>
              <a:rPr lang="en-US" altLang="ja-JP" sz="1200" dirty="0" err="1"/>
              <a:t>nii</a:t>
            </a:r>
            <a:r>
              <a:rPr lang="en-US" altLang="ja-JP" sz="1200" dirty="0"/>
              <a:t>)(</a:t>
            </a:r>
            <a:r>
              <a:rPr lang="ja-JP" altLang="en-US" sz="1200"/>
              <a:t>注</a:t>
            </a:r>
            <a:r>
              <a:rPr lang="en-US" altLang="ja-JP" sz="1200" dirty="0"/>
              <a:t>)</a:t>
            </a:r>
            <a:br>
              <a:rPr lang="en-US" altLang="ja-JP" sz="1200" dirty="0"/>
            </a:br>
            <a:r>
              <a:rPr lang="en-US" altLang="ja-JP" sz="1200" dirty="0"/>
              <a:t>876</a:t>
            </a:r>
            <a:r>
              <a:rPr lang="ja-JP" altLang="en-US" sz="1200"/>
              <a:t>被験者の前処理を施した</a:t>
            </a:r>
            <a:r>
              <a:rPr lang="en-US" altLang="ja-JP" sz="1200" dirty="0"/>
              <a:t>fMRI(</a:t>
            </a:r>
            <a:r>
              <a:rPr lang="en-US" altLang="ja-JP" sz="1200" dirty="0" err="1"/>
              <a:t>Reho</a:t>
            </a:r>
            <a:r>
              <a:rPr lang="en-US" altLang="ja-JP" sz="1200" dirty="0"/>
              <a:t>/</a:t>
            </a:r>
            <a:r>
              <a:rPr lang="en-US" altLang="ja-JP" sz="1200" dirty="0" err="1"/>
              <a:t>fALFF</a:t>
            </a:r>
            <a:r>
              <a:rPr lang="en-US" altLang="ja-JP" sz="1200" dirty="0"/>
              <a:t>/VMHC)</a:t>
            </a:r>
            <a:r>
              <a:rPr lang="ja-JP" altLang="en-US" sz="1200"/>
              <a:t>と</a:t>
            </a:r>
            <a:r>
              <a:rPr lang="en-US" altLang="ja-JP" sz="1200" dirty="0" err="1"/>
              <a:t>sMRI</a:t>
            </a:r>
            <a:r>
              <a:rPr lang="en-US" altLang="ja-JP" sz="1200" dirty="0"/>
              <a:t>(GM/WM/CSF)</a:t>
            </a:r>
            <a:r>
              <a:rPr lang="ja-JP" altLang="en-US" sz="1200"/>
              <a:t>の</a:t>
            </a:r>
            <a:r>
              <a:rPr lang="en-US" altLang="ja-JP" sz="1200" dirty="0" err="1"/>
              <a:t>NIfTI</a:t>
            </a:r>
            <a:r>
              <a:rPr lang="ja-JP" altLang="en-US" sz="1200"/>
              <a:t>フォーマットファイル</a:t>
            </a:r>
            <a:br>
              <a:rPr lang="en-US" altLang="ja-JP" sz="1200" dirty="0"/>
            </a:br>
            <a:r>
              <a:rPr lang="en-US" altLang="ja-JP" sz="1200" dirty="0" err="1"/>
              <a:t>RfMRIMaps</a:t>
            </a:r>
            <a:r>
              <a:rPr lang="ja-JP" altLang="en-US" sz="1200"/>
              <a:t>プロジェクトのサイトからダウンロード</a:t>
            </a:r>
            <a:r>
              <a:rPr lang="en-US" altLang="ja-JP" sz="1200" dirty="0"/>
              <a:t>: </a:t>
            </a:r>
            <a:r>
              <a:rPr lang="en-US" altLang="ja-JP" sz="1200" dirty="0">
                <a:hlinkClick r:id="rId2"/>
              </a:rPr>
              <a:t>http://mrirc.psych.ac.cn/DownloadRfMRIMaps</a:t>
            </a:r>
            <a:br>
              <a:rPr lang="en-US" altLang="ja-JP" sz="1200" dirty="0"/>
            </a:br>
            <a:br>
              <a:rPr lang="en-US" altLang="ja-JP" sz="1200" dirty="0"/>
            </a:br>
            <a:r>
              <a:rPr lang="en-US" altLang="ja-JP" sz="1200" dirty="0"/>
              <a:t>5-2. </a:t>
            </a:r>
            <a:r>
              <a:rPr lang="ja-JP" altLang="en-US" sz="1200"/>
              <a:t>出力形式</a:t>
            </a:r>
            <a:br>
              <a:rPr lang="en-US" altLang="ja-JP" sz="1200" dirty="0"/>
            </a:br>
            <a:r>
              <a:rPr lang="ja-JP" altLang="en-US" sz="1200"/>
              <a:t>学習モデル</a:t>
            </a:r>
            <a:r>
              <a:rPr lang="en-US" altLang="ja-JP" sz="1200" dirty="0"/>
              <a:t>: JSON</a:t>
            </a:r>
            <a:r>
              <a:rPr lang="ja-JP" altLang="en-US" sz="1200"/>
              <a:t>フォーマット</a:t>
            </a:r>
            <a:r>
              <a:rPr lang="en-US" altLang="ja-JP" sz="1200" dirty="0"/>
              <a:t> (.</a:t>
            </a:r>
            <a:r>
              <a:rPr lang="en-US" altLang="ja-JP" sz="1200" dirty="0" err="1"/>
              <a:t>json</a:t>
            </a:r>
            <a:r>
              <a:rPr lang="en-US" altLang="ja-JP" sz="1200" dirty="0"/>
              <a:t>)</a:t>
            </a:r>
            <a:br>
              <a:rPr lang="en-US" altLang="ja-JP" sz="1200" dirty="0"/>
            </a:br>
            <a:r>
              <a:rPr lang="ja-JP" altLang="en-US" sz="1200"/>
              <a:t>学習済み重み</a:t>
            </a:r>
            <a:r>
              <a:rPr lang="en-US" altLang="ja-JP" sz="1200" dirty="0"/>
              <a:t>/</a:t>
            </a:r>
            <a:r>
              <a:rPr lang="ja-JP" altLang="en-US" sz="1200"/>
              <a:t>バイアス</a:t>
            </a:r>
            <a:r>
              <a:rPr lang="en-US" altLang="ja-JP" sz="1200" dirty="0"/>
              <a:t>: HDF5</a:t>
            </a:r>
            <a:r>
              <a:rPr lang="ja-JP" altLang="en-US" sz="1200"/>
              <a:t>フォーマット</a:t>
            </a:r>
            <a:r>
              <a:rPr lang="en-US" altLang="ja-JP" sz="1200" dirty="0"/>
              <a:t> (.h5)</a:t>
            </a:r>
            <a:br>
              <a:rPr lang="en-US" altLang="ja-JP" sz="1200" dirty="0"/>
            </a:br>
            <a:r>
              <a:rPr lang="ja-JP" altLang="en-US" sz="1200"/>
              <a:t>予測結果</a:t>
            </a:r>
            <a:r>
              <a:rPr lang="en-US" altLang="ja-JP" sz="1200" dirty="0"/>
              <a:t>: </a:t>
            </a:r>
            <a:r>
              <a:rPr lang="ja-JP" altLang="en-US" sz="1200"/>
              <a:t>ユーザインターフェース画面から呼び出されるパラメータ</a:t>
            </a:r>
            <a:br>
              <a:rPr lang="en-US" altLang="ja-JP" sz="1200" dirty="0"/>
            </a:br>
            <a:br>
              <a:rPr lang="en-US" altLang="ja-JP" sz="1200" dirty="0"/>
            </a:br>
            <a:r>
              <a:rPr lang="en-US" altLang="ja-JP" sz="1000" dirty="0"/>
              <a:t>(</a:t>
            </a:r>
            <a:r>
              <a:rPr lang="ja-JP" altLang="en-US" sz="1000"/>
              <a:t>注</a:t>
            </a:r>
            <a:r>
              <a:rPr lang="en-US" altLang="ja-JP" sz="1000" dirty="0"/>
              <a:t>)</a:t>
            </a:r>
            <a:br>
              <a:rPr lang="en-US" altLang="ja-JP" sz="1000" dirty="0"/>
            </a:br>
            <a:r>
              <a:rPr lang="ja-JP" altLang="en-US" sz="1000"/>
              <a:t>医用画像の共通フォーマットとし</a:t>
            </a:r>
            <a:r>
              <a:rPr lang="en-US" altLang="ja-JP" sz="1000" dirty="0"/>
              <a:t>DICOM(Digital Imaging and Communication in Medicine)</a:t>
            </a:r>
            <a:r>
              <a:rPr lang="ja-JP" altLang="en-US" sz="1000"/>
              <a:t>があるが、空間情報を捉えるための体積</a:t>
            </a:r>
            <a:r>
              <a:rPr lang="en-US" altLang="ja-JP" sz="1000" dirty="0"/>
              <a:t>(Volume)</a:t>
            </a:r>
            <a:r>
              <a:rPr lang="ja-JP" altLang="en-US" sz="1000"/>
              <a:t>とピクセル</a:t>
            </a:r>
            <a:r>
              <a:rPr lang="en-US" altLang="ja-JP" sz="1000" dirty="0"/>
              <a:t>(pixel)</a:t>
            </a:r>
            <a:r>
              <a:rPr lang="ja-JP" altLang="en-US" sz="1000"/>
              <a:t>を組み合わせたボクセル</a:t>
            </a:r>
            <a:r>
              <a:rPr lang="en-US" altLang="ja-JP" sz="1000" dirty="0"/>
              <a:t>(voxel)</a:t>
            </a:r>
            <a:r>
              <a:rPr lang="ja-JP" altLang="en-US" sz="1000"/>
              <a:t>という三次元での正規格子で捉えるに</a:t>
            </a:r>
            <a:r>
              <a:rPr lang="en-US" altLang="ja-JP" sz="1000" dirty="0" err="1"/>
              <a:t>NIfTI</a:t>
            </a:r>
            <a:r>
              <a:rPr lang="ja-JP" altLang="en-US" sz="1000"/>
              <a:t>フォーマットが使われる。つまり脳のメタ情報と空間情報を組み合わせるために利用されるのが、</a:t>
            </a:r>
            <a:r>
              <a:rPr lang="en-US" altLang="ja-JP" sz="1000" dirty="0" err="1"/>
              <a:t>NIfTI</a:t>
            </a:r>
            <a:r>
              <a:rPr lang="ja-JP" altLang="en-US" sz="1000"/>
              <a:t>フォーマットである。</a:t>
            </a:r>
            <a:br>
              <a:rPr lang="en-US" altLang="ja-JP" sz="1000" dirty="0"/>
            </a:br>
            <a:r>
              <a:rPr lang="ja-JP" altLang="en-US" sz="1000"/>
              <a:t>参考文献</a:t>
            </a:r>
            <a:r>
              <a:rPr lang="en-US" altLang="ja-JP" sz="1000" dirty="0"/>
              <a:t>: </a:t>
            </a:r>
            <a:r>
              <a:rPr lang="en-US" altLang="ja-JP" sz="1000" dirty="0">
                <a:hlinkClick r:id="rId3"/>
              </a:rPr>
              <a:t>https://www.jstage.jst.go.jp/article/jjb/33/2/33_145/_pdf</a:t>
            </a: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endParaRPr kumimoji="1" lang="ja-JP" altLang="en-US" sz="1200"/>
          </a:p>
        </p:txBody>
      </p:sp>
    </p:spTree>
    <p:extLst>
      <p:ext uri="{BB962C8B-B14F-4D97-AF65-F5344CB8AC3E}">
        <p14:creationId xmlns:p14="http://schemas.microsoft.com/office/powerpoint/2010/main" val="450190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5112568"/>
          </a:xfrm>
        </p:spPr>
        <p:txBody>
          <a:bodyPr anchor="t" anchorCtr="0">
            <a:noAutofit/>
          </a:bodyPr>
          <a:lstStyle/>
          <a:p>
            <a:pPr algn="l"/>
            <a:r>
              <a:rPr lang="en-US" altLang="ja-JP" sz="1800" b="1" dirty="0"/>
              <a:t>6. </a:t>
            </a:r>
            <a:r>
              <a:rPr lang="ja-JP" altLang="en-US" sz="1800" b="1">
                <a:latin typeface="+mj-ea"/>
              </a:rPr>
              <a:t>機能詳細</a:t>
            </a:r>
            <a:br>
              <a:rPr lang="en-US" altLang="ja-JP" sz="1200" dirty="0"/>
            </a:br>
            <a:r>
              <a:rPr lang="en-US" altLang="ja-JP" sz="1000" dirty="0"/>
              <a:t>* </a:t>
            </a:r>
            <a:r>
              <a:rPr lang="ja-JP" altLang="en-US" sz="1000"/>
              <a:t>パラメータの値は、論文を参考にしているため、コーディング時に調整しながら決定する</a:t>
            </a:r>
            <a:br>
              <a:rPr lang="en-US" altLang="ja-JP" sz="1200" dirty="0"/>
            </a:br>
            <a:br>
              <a:rPr lang="en-US" altLang="ja-JP" sz="1200" dirty="0"/>
            </a:br>
            <a:r>
              <a:rPr lang="en-US" altLang="ja-JP" sz="1200" dirty="0"/>
              <a:t>6-1. </a:t>
            </a:r>
            <a:r>
              <a:rPr lang="ja-JP" altLang="en-US" sz="1200"/>
              <a:t>入力処理</a:t>
            </a:r>
            <a:br>
              <a:rPr lang="en-US" altLang="ja-JP" sz="1200" dirty="0"/>
            </a:br>
            <a:r>
              <a:rPr lang="en-US" altLang="ja-JP" sz="1200" dirty="0"/>
              <a:t>6-1-1. MRI</a:t>
            </a:r>
            <a:r>
              <a:rPr lang="ja-JP" altLang="en-US" sz="1200"/>
              <a:t>画像データ</a:t>
            </a:r>
            <a:r>
              <a:rPr lang="en-US" altLang="ja-JP" sz="1200" dirty="0"/>
              <a:t>(</a:t>
            </a:r>
            <a:r>
              <a:rPr lang="en-US" altLang="ja-JP" sz="1200" dirty="0" err="1"/>
              <a:t>NIfTI</a:t>
            </a:r>
            <a:r>
              <a:rPr lang="ja-JP" altLang="en-US" sz="1200"/>
              <a:t>ファイル</a:t>
            </a:r>
            <a:r>
              <a:rPr lang="en-US" altLang="ja-JP" sz="1200" dirty="0"/>
              <a:t>)</a:t>
            </a:r>
            <a:r>
              <a:rPr lang="ja-JP" altLang="en-US" sz="1200"/>
              <a:t>の取り込み</a:t>
            </a:r>
            <a:r>
              <a:rPr lang="en-US" altLang="ja-JP" sz="1200" dirty="0"/>
              <a:t>:</a:t>
            </a:r>
            <a:br>
              <a:rPr lang="en-US" altLang="ja-JP" sz="1200" dirty="0"/>
            </a:br>
            <a:r>
              <a:rPr lang="ja-JP" altLang="en-US" sz="1200"/>
              <a:t>・</a:t>
            </a:r>
            <a:r>
              <a:rPr lang="en-US" altLang="ja-JP" sz="1200" dirty="0"/>
              <a:t>import glob</a:t>
            </a:r>
            <a:br>
              <a:rPr lang="en-US" altLang="ja-JP" sz="1200" dirty="0"/>
            </a:br>
            <a:r>
              <a:rPr lang="ja-JP" altLang="en-US" sz="1200"/>
              <a:t>・</a:t>
            </a:r>
            <a:r>
              <a:rPr lang="en-US" altLang="ja-JP" sz="1200" dirty="0" err="1"/>
              <a:t>input_mri</a:t>
            </a:r>
            <a:r>
              <a:rPr lang="en-US" altLang="ja-JP" sz="1200" dirty="0"/>
              <a:t> = </a:t>
            </a:r>
            <a:r>
              <a:rPr lang="en-US" altLang="ja-JP" sz="1200" dirty="0" err="1"/>
              <a:t>glob.glob</a:t>
            </a:r>
            <a:r>
              <a:rPr lang="en-US" altLang="ja-JP" sz="1200" dirty="0"/>
              <a:t>((”/Users/</a:t>
            </a:r>
            <a:r>
              <a:rPr lang="en-US" altLang="ja-JP" sz="1200" dirty="0" err="1"/>
              <a:t>yasu</a:t>
            </a:r>
            <a:r>
              <a:rPr lang="en-US" altLang="ja-JP" sz="1200" dirty="0"/>
              <a:t>/school/presentation/datasets/ADHD200/*.</a:t>
            </a:r>
            <a:r>
              <a:rPr lang="en-US" altLang="ja-JP" sz="1200" dirty="0" err="1"/>
              <a:t>nii.gz</a:t>
            </a:r>
            <a:r>
              <a:rPr lang="en-US" altLang="ja-JP" sz="1200" dirty="0"/>
              <a:t>“))</a:t>
            </a:r>
            <a:br>
              <a:rPr lang="en-US" altLang="ja-JP" sz="1200" dirty="0"/>
            </a:br>
            <a:br>
              <a:rPr lang="en-US" altLang="ja-JP" sz="1200" dirty="0"/>
            </a:br>
            <a:r>
              <a:rPr lang="en-US" altLang="ja-JP" sz="1200" dirty="0"/>
              <a:t>6-1-2. </a:t>
            </a:r>
            <a:r>
              <a:rPr lang="ja-JP" altLang="en-US" sz="1200"/>
              <a:t>ラベルデータ</a:t>
            </a:r>
            <a:r>
              <a:rPr lang="en-US" altLang="ja-JP" sz="1200" dirty="0"/>
              <a:t>(CSV</a:t>
            </a:r>
            <a:r>
              <a:rPr lang="ja-JP" altLang="en-US" sz="1200"/>
              <a:t>ファイル</a:t>
            </a:r>
            <a:r>
              <a:rPr lang="en-US" altLang="ja-JP" sz="1200" dirty="0"/>
              <a:t>)</a:t>
            </a:r>
            <a:r>
              <a:rPr lang="ja-JP" altLang="en-US" sz="1200"/>
              <a:t>の取り込み</a:t>
            </a:r>
            <a:r>
              <a:rPr lang="en-US" altLang="ja-JP" sz="1200" dirty="0"/>
              <a:t>:</a:t>
            </a:r>
            <a:br>
              <a:rPr lang="en-US" altLang="ja-JP" sz="1200" dirty="0"/>
            </a:br>
            <a:r>
              <a:rPr lang="ja-JP" altLang="en-US" sz="1200"/>
              <a:t>・</a:t>
            </a:r>
            <a:r>
              <a:rPr lang="en-US" altLang="ja-JP" sz="1200" dirty="0"/>
              <a:t>import pandas as </a:t>
            </a:r>
            <a:r>
              <a:rPr lang="en-US" altLang="ja-JP" sz="1200" dirty="0" err="1"/>
              <a:t>pd</a:t>
            </a:r>
            <a:br>
              <a:rPr lang="en-US" altLang="ja-JP" sz="1200" dirty="0"/>
            </a:br>
            <a:r>
              <a:rPr lang="ja-JP" altLang="en-US" sz="1200"/>
              <a:t>・</a:t>
            </a:r>
            <a:r>
              <a:rPr lang="en-US" altLang="ja-JP" sz="1200" dirty="0" err="1"/>
              <a:t>input_label</a:t>
            </a:r>
            <a:r>
              <a:rPr lang="en-US" altLang="ja-JP" sz="1200" dirty="0"/>
              <a:t> = </a:t>
            </a:r>
            <a:r>
              <a:rPr lang="en-US" altLang="ja-JP" sz="1200" dirty="0" err="1"/>
              <a:t>pd.read_csv</a:t>
            </a:r>
            <a:r>
              <a:rPr lang="en-US" altLang="ja-JP" sz="1200" dirty="0"/>
              <a:t>(”/Users/</a:t>
            </a:r>
            <a:r>
              <a:rPr lang="en-US" altLang="ja-JP" sz="1200" dirty="0" err="1"/>
              <a:t>yasu</a:t>
            </a:r>
            <a:r>
              <a:rPr lang="en-US" altLang="ja-JP" sz="1200" dirty="0"/>
              <a:t>/school/presentation/datasets/ADHD200/ADHD200_Phenotypic.csv“)</a:t>
            </a:r>
            <a:br>
              <a:rPr lang="en-US" altLang="ja-JP" sz="1200" dirty="0"/>
            </a:br>
            <a:br>
              <a:rPr lang="en-US" altLang="ja-JP" sz="1200" dirty="0"/>
            </a:br>
            <a:r>
              <a:rPr lang="en-US" altLang="ja-JP" sz="1200" dirty="0"/>
              <a:t>6-2. </a:t>
            </a:r>
            <a:r>
              <a:rPr lang="ja-JP" altLang="en-US" sz="1200"/>
              <a:t>学習データとテストデータの分割</a:t>
            </a:r>
            <a:br>
              <a:rPr lang="en-US" altLang="ja-JP" sz="1200" dirty="0"/>
            </a:br>
            <a:r>
              <a:rPr lang="ja-JP" altLang="en-US" sz="1200"/>
              <a:t>ホールドアウト法により訓練データとテストデータを分割</a:t>
            </a:r>
            <a:br>
              <a:rPr lang="en-US" altLang="ja-JP" sz="1200" dirty="0"/>
            </a:br>
            <a:r>
              <a:rPr lang="ja-JP" altLang="en-US" sz="1200"/>
              <a:t>・</a:t>
            </a:r>
            <a:r>
              <a:rPr lang="en-US" altLang="ja-JP" sz="1200" dirty="0"/>
              <a:t>from </a:t>
            </a:r>
            <a:r>
              <a:rPr lang="en-US" altLang="ja-JP" sz="1200" dirty="0" err="1"/>
              <a:t>sklearn.model_selection</a:t>
            </a:r>
            <a:r>
              <a:rPr lang="en-US" altLang="ja-JP" sz="1200" dirty="0"/>
              <a:t> import </a:t>
            </a:r>
            <a:r>
              <a:rPr lang="en-US" altLang="ja-JP" sz="1200" dirty="0" err="1"/>
              <a:t>train_test_split</a:t>
            </a:r>
            <a:br>
              <a:rPr lang="en-US" altLang="ja-JP" sz="1200" dirty="0"/>
            </a:br>
            <a:r>
              <a:rPr lang="ja-JP" altLang="en-US" sz="1200"/>
              <a:t>・</a:t>
            </a:r>
            <a:r>
              <a:rPr lang="en-US" altLang="ja-JP" sz="1200" dirty="0" err="1"/>
              <a:t>X_train</a:t>
            </a:r>
            <a:r>
              <a:rPr lang="en-US" altLang="ja-JP" sz="1200" dirty="0"/>
              <a:t>, </a:t>
            </a:r>
            <a:r>
              <a:rPr lang="en-US" altLang="ja-JP" sz="1200" dirty="0" err="1"/>
              <a:t>X_test</a:t>
            </a:r>
            <a:r>
              <a:rPr lang="en-US" altLang="ja-JP" sz="1200" dirty="0"/>
              <a:t> = </a:t>
            </a:r>
            <a:r>
              <a:rPr lang="en-US" altLang="ja-JP" sz="1200" dirty="0" err="1"/>
              <a:t>train_test_split</a:t>
            </a:r>
            <a:r>
              <a:rPr lang="en-US" altLang="ja-JP" sz="1200" dirty="0"/>
              <a:t>(</a:t>
            </a:r>
            <a:r>
              <a:rPr lang="en-US" altLang="ja-JP" sz="1200" dirty="0" err="1"/>
              <a:t>input_mri</a:t>
            </a:r>
            <a:r>
              <a:rPr lang="en-US" altLang="ja-JP" sz="1200" dirty="0"/>
              <a:t>, </a:t>
            </a:r>
            <a:r>
              <a:rPr lang="en-US" altLang="ja-JP" sz="1200" dirty="0" err="1"/>
              <a:t>test_size</a:t>
            </a:r>
            <a:r>
              <a:rPr lang="en-US" altLang="ja-JP" sz="1200" dirty="0"/>
              <a:t> = 0.2, </a:t>
            </a:r>
            <a:r>
              <a:rPr lang="en-US" altLang="ja-JP" sz="1200" dirty="0" err="1"/>
              <a:t>random_state</a:t>
            </a:r>
            <a:r>
              <a:rPr lang="en-US" altLang="ja-JP" sz="1200" dirty="0"/>
              <a:t> = 0)</a:t>
            </a: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endParaRPr kumimoji="1" lang="ja-JP" altLang="en-US" sz="1200"/>
          </a:p>
        </p:txBody>
      </p:sp>
    </p:spTree>
    <p:extLst>
      <p:ext uri="{BB962C8B-B14F-4D97-AF65-F5344CB8AC3E}">
        <p14:creationId xmlns:p14="http://schemas.microsoft.com/office/powerpoint/2010/main" val="3158821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5256584"/>
          </a:xfrm>
        </p:spPr>
        <p:txBody>
          <a:bodyPr anchor="t" anchorCtr="0">
            <a:noAutofit/>
          </a:bodyPr>
          <a:lstStyle/>
          <a:p>
            <a:pPr algn="l"/>
            <a:r>
              <a:rPr lang="en-US" altLang="ja-JP" sz="1200" dirty="0"/>
              <a:t>6-3. </a:t>
            </a:r>
            <a:r>
              <a:rPr lang="ja-JP" altLang="en-US" sz="1200"/>
              <a:t>学習処理</a:t>
            </a:r>
            <a:br>
              <a:rPr lang="en-US" altLang="ja-JP" sz="1200" dirty="0"/>
            </a:br>
            <a:r>
              <a:rPr lang="en-US" altLang="ja-JP" sz="1200" dirty="0"/>
              <a:t>6-3-1. </a:t>
            </a:r>
            <a:r>
              <a:rPr lang="ja-JP" altLang="en-US" sz="1200"/>
              <a:t>機能的</a:t>
            </a:r>
            <a:r>
              <a:rPr lang="en-US" altLang="ja-JP" sz="1200" dirty="0"/>
              <a:t>MRI(fMRI)</a:t>
            </a:r>
            <a:r>
              <a:rPr lang="ja-JP" altLang="en-US" sz="1200"/>
              <a:t>の学習</a:t>
            </a:r>
            <a:br>
              <a:rPr lang="en-US" altLang="ja-JP" sz="1200" dirty="0"/>
            </a:br>
            <a:r>
              <a:rPr lang="ja-JP" altLang="en-US" sz="1200"/>
              <a:t>ネットワーク構造</a:t>
            </a:r>
            <a:r>
              <a:rPr lang="en-US" altLang="ja-JP" sz="1200" dirty="0"/>
              <a:t>: 4</a:t>
            </a:r>
            <a:r>
              <a:rPr lang="ja-JP" altLang="en-US" sz="1200"/>
              <a:t>層の</a:t>
            </a:r>
            <a:r>
              <a:rPr lang="en-US" altLang="ja-JP" sz="1200" dirty="0"/>
              <a:t>3</a:t>
            </a:r>
            <a:r>
              <a:rPr lang="ja-JP" altLang="en-US" sz="1200"/>
              <a:t>次元畳み込み</a:t>
            </a:r>
            <a:r>
              <a:rPr lang="en-US" altLang="ja-JP" sz="1200" dirty="0"/>
              <a:t>(</a:t>
            </a:r>
            <a:r>
              <a:rPr lang="ja-JP" altLang="en-US" sz="1200"/>
              <a:t>フィルタ数は</a:t>
            </a:r>
            <a:r>
              <a:rPr lang="en-US" altLang="ja-JP" sz="1200" dirty="0"/>
              <a:t>32</a:t>
            </a:r>
            <a:r>
              <a:rPr lang="ja-JP" altLang="en-US" sz="1200"/>
              <a:t>と</a:t>
            </a:r>
            <a:r>
              <a:rPr lang="en-US" altLang="ja-JP" sz="1200" dirty="0"/>
              <a:t>64)</a:t>
            </a:r>
            <a:r>
              <a:rPr lang="ja-JP" altLang="en-US" sz="1200"/>
              <a:t>、</a:t>
            </a:r>
            <a:r>
              <a:rPr lang="en-US" altLang="ja-JP" sz="1200" dirty="0"/>
              <a:t>2</a:t>
            </a:r>
            <a:r>
              <a:rPr lang="ja-JP" altLang="en-US" sz="1200"/>
              <a:t>層の</a:t>
            </a:r>
            <a:r>
              <a:rPr lang="en-US" altLang="ja-JP" sz="1200" dirty="0"/>
              <a:t>3</a:t>
            </a:r>
            <a:r>
              <a:rPr lang="ja-JP" altLang="en-US" sz="1200"/>
              <a:t>次元マックスプーリング</a:t>
            </a:r>
            <a:r>
              <a:rPr lang="en-US" altLang="ja-JP" sz="1200" dirty="0"/>
              <a:t>(</a:t>
            </a:r>
            <a:r>
              <a:rPr lang="ja-JP" altLang="en-US" sz="1200"/>
              <a:t>サイズは</a:t>
            </a:r>
            <a:r>
              <a:rPr lang="en-US" altLang="ja-JP" sz="1200" dirty="0"/>
              <a:t>2)</a:t>
            </a:r>
            <a:r>
              <a:rPr lang="ja-JP" altLang="en-US" sz="1200"/>
              <a:t>、</a:t>
            </a:r>
            <a:r>
              <a:rPr lang="en-US" altLang="ja-JP" sz="1200" dirty="0"/>
              <a:t>1</a:t>
            </a:r>
            <a:r>
              <a:rPr lang="ja-JP" altLang="en-US" sz="1200"/>
              <a:t>層の結合</a:t>
            </a:r>
            <a:br>
              <a:rPr lang="en-US" altLang="ja-JP" sz="1200" dirty="0"/>
            </a:br>
            <a:r>
              <a:rPr lang="ja-JP" altLang="en-US" sz="1200"/>
              <a:t>過学習抑制</a:t>
            </a:r>
            <a:r>
              <a:rPr lang="en-US" altLang="ja-JP" sz="1200" dirty="0"/>
              <a:t>: 4</a:t>
            </a:r>
            <a:r>
              <a:rPr lang="ja-JP" altLang="en-US" sz="1200"/>
              <a:t>層のバッチノーマライゼーション、</a:t>
            </a:r>
            <a:r>
              <a:rPr lang="en-US" altLang="ja-JP" sz="1200" dirty="0"/>
              <a:t>L2</a:t>
            </a:r>
            <a:r>
              <a:rPr lang="ja-JP" altLang="en-US" sz="1200"/>
              <a:t>ノルム正則化</a:t>
            </a:r>
            <a:r>
              <a:rPr lang="en-US" altLang="ja-JP" sz="1200" dirty="0"/>
              <a:t>(Weight Decay</a:t>
            </a:r>
            <a:r>
              <a:rPr lang="ja-JP" altLang="en-US" sz="1200"/>
              <a:t>は</a:t>
            </a:r>
            <a:r>
              <a:rPr lang="en-US" altLang="ja-JP" sz="1200" dirty="0"/>
              <a:t>0.0001)</a:t>
            </a:r>
            <a:br>
              <a:rPr lang="en-US" altLang="ja-JP" sz="1200" dirty="0"/>
            </a:br>
            <a:r>
              <a:rPr lang="ja-JP" altLang="en-US" sz="1200"/>
              <a:t>活性化関数</a:t>
            </a:r>
            <a:r>
              <a:rPr lang="en-US" altLang="ja-JP" sz="1200" dirty="0"/>
              <a:t>: </a:t>
            </a:r>
            <a:r>
              <a:rPr lang="ja-JP" altLang="en-US" sz="1200"/>
              <a:t>畳み込み層は</a:t>
            </a:r>
            <a:r>
              <a:rPr lang="en-US" altLang="ja-JP" sz="1200" dirty="0" err="1"/>
              <a:t>relu</a:t>
            </a:r>
            <a:r>
              <a:rPr lang="ja-JP" altLang="en-US" sz="1200"/>
              <a:t>、結合層は</a:t>
            </a:r>
            <a:r>
              <a:rPr lang="en-US" altLang="ja-JP" sz="1200" dirty="0" err="1"/>
              <a:t>softmax</a:t>
            </a:r>
            <a:br>
              <a:rPr lang="en-US" altLang="ja-JP" sz="1200" dirty="0"/>
            </a:br>
            <a:r>
              <a:rPr lang="ja-JP" altLang="en-US" sz="1200"/>
              <a:t>損失関数</a:t>
            </a:r>
            <a:r>
              <a:rPr lang="en-US" altLang="ja-JP" sz="1200" dirty="0"/>
              <a:t>: Categorical </a:t>
            </a:r>
            <a:r>
              <a:rPr lang="en-US" altLang="ja-JP" sz="1200" dirty="0" err="1"/>
              <a:t>Crossentropy</a:t>
            </a:r>
            <a:br>
              <a:rPr lang="en-US" altLang="ja-JP" sz="1200" dirty="0"/>
            </a:br>
            <a:r>
              <a:rPr lang="ja-JP" altLang="en-US" sz="1200"/>
              <a:t>最適化関数</a:t>
            </a:r>
            <a:r>
              <a:rPr lang="en-US" altLang="ja-JP" sz="1200" dirty="0"/>
              <a:t>: </a:t>
            </a:r>
            <a:r>
              <a:rPr lang="en-US" altLang="ja-JP" sz="1200" dirty="0" err="1"/>
              <a:t>adam</a:t>
            </a:r>
            <a:br>
              <a:rPr lang="en-US" altLang="ja-JP" sz="1200" dirty="0"/>
            </a:br>
            <a:r>
              <a:rPr lang="ja-JP" altLang="en-US" sz="1200"/>
              <a:t>性能評価指標</a:t>
            </a:r>
            <a:r>
              <a:rPr lang="en-US" altLang="ja-JP" sz="1200" dirty="0"/>
              <a:t>: accuracy</a:t>
            </a:r>
            <a:br>
              <a:rPr lang="en-US" altLang="ja-JP" sz="1200" dirty="0"/>
            </a:br>
            <a:r>
              <a:rPr lang="ja-JP" altLang="en-US" sz="1200"/>
              <a:t>・</a:t>
            </a:r>
            <a:r>
              <a:rPr lang="en-US" altLang="ja-JP" sz="1200" dirty="0"/>
              <a:t>MaxPooling3D(</a:t>
            </a:r>
            <a:r>
              <a:rPr lang="en-US" altLang="ja-JP" sz="1200" dirty="0" err="1"/>
              <a:t>pool_size</a:t>
            </a:r>
            <a:r>
              <a:rPr lang="en-US" altLang="ja-JP" sz="1200" dirty="0"/>
              <a:t> = (2, 2, 2))</a:t>
            </a:r>
            <a:br>
              <a:rPr lang="en-US" altLang="ja-JP" sz="1200" dirty="0"/>
            </a:br>
            <a:r>
              <a:rPr lang="ja-JP" altLang="en-US" sz="1200"/>
              <a:t>・</a:t>
            </a:r>
            <a:r>
              <a:rPr lang="en-US" altLang="ja-JP" sz="1200" dirty="0"/>
              <a:t>Conv3D(filters = 32, strides = (5, 5, 5), activation = “</a:t>
            </a:r>
            <a:r>
              <a:rPr lang="en-US" altLang="ja-JP" sz="1200" dirty="0" err="1"/>
              <a:t>relu</a:t>
            </a:r>
            <a:r>
              <a:rPr lang="en-US" altLang="ja-JP" sz="1200" dirty="0"/>
              <a:t>”, </a:t>
            </a:r>
            <a:r>
              <a:rPr lang="en-US" altLang="ja-JP" sz="1200" dirty="0" err="1"/>
              <a:t>kernel_regularizer</a:t>
            </a:r>
            <a:r>
              <a:rPr lang="en-US" altLang="ja-JP" sz="1200" dirty="0"/>
              <a:t> = regularizers.l2(0.0001))</a:t>
            </a:r>
            <a:br>
              <a:rPr lang="en-US" altLang="ja-JP" sz="1200" dirty="0"/>
            </a:br>
            <a:r>
              <a:rPr lang="ja-JP" altLang="en-US" sz="1200"/>
              <a:t>・</a:t>
            </a:r>
            <a:r>
              <a:rPr lang="en-US" altLang="ja-JP" sz="1200" dirty="0" err="1"/>
              <a:t>BatchNormalization</a:t>
            </a:r>
            <a:r>
              <a:rPr lang="en-US" altLang="ja-JP" sz="1200" dirty="0"/>
              <a:t>()</a:t>
            </a:r>
            <a:br>
              <a:rPr lang="en-US" altLang="ja-JP" sz="1200" dirty="0"/>
            </a:br>
            <a:r>
              <a:rPr lang="ja-JP" altLang="en-US" sz="1200"/>
              <a:t>・</a:t>
            </a:r>
            <a:r>
              <a:rPr lang="en-US" altLang="ja-JP" sz="1200" dirty="0"/>
              <a:t>MaxPooling3D(</a:t>
            </a:r>
            <a:r>
              <a:rPr lang="en-US" altLang="ja-JP" sz="1200" dirty="0" err="1"/>
              <a:t>pool_size</a:t>
            </a:r>
            <a:r>
              <a:rPr lang="en-US" altLang="ja-JP" sz="1200" dirty="0"/>
              <a:t> = (2, 2, 2))</a:t>
            </a:r>
            <a:br>
              <a:rPr lang="en-US" altLang="ja-JP" sz="1200" dirty="0"/>
            </a:br>
            <a:r>
              <a:rPr lang="ja-JP" altLang="en-US" sz="1200"/>
              <a:t>・</a:t>
            </a:r>
            <a:r>
              <a:rPr lang="en-US" altLang="ja-JP" sz="1200" dirty="0"/>
              <a:t>Conv3D(filters = 32, strides = (3, 5, 3), activation = “</a:t>
            </a:r>
            <a:r>
              <a:rPr lang="en-US" altLang="ja-JP" sz="1200" dirty="0" err="1"/>
              <a:t>relu</a:t>
            </a:r>
            <a:r>
              <a:rPr lang="en-US" altLang="ja-JP" sz="1200" dirty="0"/>
              <a:t>”, </a:t>
            </a:r>
            <a:r>
              <a:rPr lang="en-US" altLang="ja-JP" sz="1200" dirty="0" err="1"/>
              <a:t>kernel_regularizer</a:t>
            </a:r>
            <a:r>
              <a:rPr lang="en-US" altLang="ja-JP" sz="1200" dirty="0"/>
              <a:t> = regularizers.l2(0.0001))</a:t>
            </a:r>
            <a:br>
              <a:rPr lang="en-US" altLang="ja-JP" sz="1200" dirty="0"/>
            </a:br>
            <a:r>
              <a:rPr lang="ja-JP" altLang="en-US" sz="1200"/>
              <a:t>・</a:t>
            </a:r>
            <a:r>
              <a:rPr lang="en-US" altLang="ja-JP" sz="1200" dirty="0" err="1"/>
              <a:t>BatchNormalization</a:t>
            </a:r>
            <a:r>
              <a:rPr lang="en-US" altLang="ja-JP" sz="1200" dirty="0"/>
              <a:t>()</a:t>
            </a:r>
            <a:br>
              <a:rPr lang="en-US" altLang="ja-JP" sz="1200" dirty="0"/>
            </a:br>
            <a:r>
              <a:rPr lang="ja-JP" altLang="en-US" sz="1200"/>
              <a:t>・</a:t>
            </a:r>
            <a:r>
              <a:rPr lang="en-US" altLang="ja-JP" sz="1200" dirty="0"/>
              <a:t>Conv3D(filters = 64, strides = (3, 3, 3), activation = “</a:t>
            </a:r>
            <a:r>
              <a:rPr lang="en-US" altLang="ja-JP" sz="1200" dirty="0" err="1"/>
              <a:t>relu</a:t>
            </a:r>
            <a:r>
              <a:rPr lang="en-US" altLang="ja-JP" sz="1200" dirty="0"/>
              <a:t>”, </a:t>
            </a:r>
            <a:r>
              <a:rPr lang="en-US" altLang="ja-JP" sz="1200" dirty="0" err="1"/>
              <a:t>kernel_regularizer</a:t>
            </a:r>
            <a:r>
              <a:rPr lang="en-US" altLang="ja-JP" sz="1200" dirty="0"/>
              <a:t> = regularizers.l2(0.0001))</a:t>
            </a:r>
            <a:br>
              <a:rPr lang="en-US" altLang="ja-JP" sz="1200" dirty="0"/>
            </a:br>
            <a:r>
              <a:rPr lang="ja-JP" altLang="en-US" sz="1200"/>
              <a:t>・</a:t>
            </a:r>
            <a:r>
              <a:rPr lang="en-US" altLang="ja-JP" sz="1200" dirty="0" err="1"/>
              <a:t>BatchNormalization</a:t>
            </a:r>
            <a:r>
              <a:rPr lang="en-US" altLang="ja-JP" sz="1200" dirty="0"/>
              <a:t>()</a:t>
            </a:r>
            <a:br>
              <a:rPr lang="en-US" altLang="ja-JP" sz="1200" dirty="0"/>
            </a:br>
            <a:r>
              <a:rPr lang="ja-JP" altLang="en-US" sz="1200"/>
              <a:t>・</a:t>
            </a:r>
            <a:r>
              <a:rPr lang="en-US" altLang="ja-JP" sz="1200" dirty="0"/>
              <a:t>Conv3D(filters = 64, strides = (3, 3, 3), activation = “</a:t>
            </a:r>
            <a:r>
              <a:rPr lang="en-US" altLang="ja-JP" sz="1200" dirty="0" err="1"/>
              <a:t>relu</a:t>
            </a:r>
            <a:r>
              <a:rPr lang="en-US" altLang="ja-JP" sz="1200" dirty="0"/>
              <a:t>”, </a:t>
            </a:r>
            <a:r>
              <a:rPr lang="en-US" altLang="ja-JP" sz="1200" dirty="0" err="1"/>
              <a:t>kernel_regularizer</a:t>
            </a:r>
            <a:r>
              <a:rPr lang="en-US" altLang="ja-JP" sz="1200" dirty="0"/>
              <a:t> = regularizers.l2(0.0001))</a:t>
            </a:r>
            <a:br>
              <a:rPr lang="en-US" altLang="ja-JP" sz="1200" dirty="0"/>
            </a:br>
            <a:r>
              <a:rPr lang="ja-JP" altLang="en-US" sz="1200"/>
              <a:t>・</a:t>
            </a:r>
            <a:r>
              <a:rPr lang="en-US" altLang="ja-JP" sz="1200" dirty="0" err="1"/>
              <a:t>BatchNormalization</a:t>
            </a:r>
            <a:r>
              <a:rPr lang="en-US" altLang="ja-JP" sz="1200" dirty="0"/>
              <a:t>()</a:t>
            </a:r>
            <a:br>
              <a:rPr lang="en-US" altLang="ja-JP" sz="1200" dirty="0"/>
            </a:br>
            <a:r>
              <a:rPr lang="ja-JP" altLang="en-US" sz="1200"/>
              <a:t>・</a:t>
            </a:r>
            <a:r>
              <a:rPr lang="en-US" altLang="ja-JP" sz="1200" dirty="0"/>
              <a:t>Dense(512, activation = “</a:t>
            </a:r>
            <a:r>
              <a:rPr lang="en-US" altLang="ja-JP" sz="1200" dirty="0" err="1"/>
              <a:t>softmax</a:t>
            </a:r>
            <a:r>
              <a:rPr lang="en-US" altLang="ja-JP" sz="1200" dirty="0"/>
              <a:t>”) </a:t>
            </a:r>
            <a:br>
              <a:rPr lang="en-US" altLang="ja-JP" sz="1200" dirty="0"/>
            </a:br>
            <a:r>
              <a:rPr lang="ja-JP" altLang="en-US" sz="1200"/>
              <a:t>・</a:t>
            </a:r>
            <a:r>
              <a:rPr lang="en-US" altLang="ja-JP" sz="1200" dirty="0"/>
              <a:t>loss = </a:t>
            </a:r>
            <a:r>
              <a:rPr lang="en-US" altLang="ja-JP" sz="1200" dirty="0" err="1"/>
              <a:t>losses.categorical_crossentropy</a:t>
            </a:r>
            <a:r>
              <a:rPr lang="en-US" altLang="ja-JP" sz="1200" dirty="0"/>
              <a:t>, optimizer = </a:t>
            </a:r>
            <a:r>
              <a:rPr lang="en-US" altLang="ja-JP" sz="1200" dirty="0" err="1"/>
              <a:t>optimizers.Adam</a:t>
            </a:r>
            <a:r>
              <a:rPr lang="en-US" altLang="ja-JP" sz="1200" dirty="0"/>
              <a:t>(), metrics = [“accuracy”]</a:t>
            </a: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endParaRPr kumimoji="1" lang="ja-JP" altLang="en-US" sz="1200"/>
          </a:p>
        </p:txBody>
      </p:sp>
    </p:spTree>
    <p:extLst>
      <p:ext uri="{BB962C8B-B14F-4D97-AF65-F5344CB8AC3E}">
        <p14:creationId xmlns:p14="http://schemas.microsoft.com/office/powerpoint/2010/main" val="4100995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5112568"/>
          </a:xfrm>
        </p:spPr>
        <p:txBody>
          <a:bodyPr anchor="t" anchorCtr="0">
            <a:noAutofit/>
          </a:bodyPr>
          <a:lstStyle/>
          <a:p>
            <a:pPr algn="l"/>
            <a:r>
              <a:rPr lang="en-US" altLang="ja-JP" sz="1200" dirty="0"/>
              <a:t>6-3-2. </a:t>
            </a:r>
            <a:r>
              <a:rPr lang="ja-JP" altLang="en-US" sz="1200"/>
              <a:t>構造的</a:t>
            </a:r>
            <a:r>
              <a:rPr lang="en-US" altLang="ja-JP" sz="1200" dirty="0"/>
              <a:t>MRI(</a:t>
            </a:r>
            <a:r>
              <a:rPr lang="en-US" altLang="ja-JP" sz="1200" dirty="0" err="1"/>
              <a:t>sMRI</a:t>
            </a:r>
            <a:r>
              <a:rPr lang="en-US" altLang="ja-JP" sz="1200" dirty="0"/>
              <a:t>)</a:t>
            </a:r>
            <a:r>
              <a:rPr lang="ja-JP" altLang="en-US" sz="1200"/>
              <a:t>の学習</a:t>
            </a:r>
            <a:br>
              <a:rPr lang="en-US" altLang="ja-JP" sz="1200" dirty="0"/>
            </a:br>
            <a:r>
              <a:rPr lang="ja-JP" altLang="en-US" sz="1200"/>
              <a:t>ネットワーク構造</a:t>
            </a:r>
            <a:r>
              <a:rPr lang="en-US" altLang="ja-JP" sz="1200" dirty="0"/>
              <a:t>: 4</a:t>
            </a:r>
            <a:r>
              <a:rPr lang="ja-JP" altLang="en-US" sz="1200"/>
              <a:t>層の</a:t>
            </a:r>
            <a:r>
              <a:rPr lang="en-US" altLang="ja-JP" sz="1200" dirty="0"/>
              <a:t>3</a:t>
            </a:r>
            <a:r>
              <a:rPr lang="ja-JP" altLang="en-US" sz="1200"/>
              <a:t>次元畳み込み</a:t>
            </a:r>
            <a:r>
              <a:rPr lang="en-US" altLang="ja-JP" sz="1200" dirty="0"/>
              <a:t>(</a:t>
            </a:r>
            <a:r>
              <a:rPr lang="ja-JP" altLang="en-US" sz="1200"/>
              <a:t>フィルタ数は</a:t>
            </a:r>
            <a:r>
              <a:rPr lang="en-US" altLang="ja-JP" sz="1200" dirty="0"/>
              <a:t>32</a:t>
            </a:r>
            <a:r>
              <a:rPr lang="ja-JP" altLang="en-US" sz="1200"/>
              <a:t>と</a:t>
            </a:r>
            <a:r>
              <a:rPr lang="en-US" altLang="ja-JP" sz="1200" dirty="0"/>
              <a:t>64)</a:t>
            </a:r>
            <a:r>
              <a:rPr lang="ja-JP" altLang="en-US" sz="1200"/>
              <a:t>、</a:t>
            </a:r>
            <a:r>
              <a:rPr lang="en-US" altLang="ja-JP" sz="1200" dirty="0"/>
              <a:t>2</a:t>
            </a:r>
            <a:r>
              <a:rPr lang="ja-JP" altLang="en-US" sz="1200"/>
              <a:t>層の</a:t>
            </a:r>
            <a:r>
              <a:rPr lang="en-US" altLang="ja-JP" sz="1200" dirty="0"/>
              <a:t>3</a:t>
            </a:r>
            <a:r>
              <a:rPr lang="ja-JP" altLang="en-US" sz="1200"/>
              <a:t>次元マックスプーリング</a:t>
            </a:r>
            <a:r>
              <a:rPr lang="en-US" altLang="ja-JP" sz="1200" dirty="0"/>
              <a:t>(</a:t>
            </a:r>
            <a:r>
              <a:rPr lang="ja-JP" altLang="en-US" sz="1200"/>
              <a:t>サイズは</a:t>
            </a:r>
            <a:r>
              <a:rPr lang="en-US" altLang="ja-JP" sz="1200" dirty="0"/>
              <a:t>4)</a:t>
            </a:r>
            <a:r>
              <a:rPr lang="ja-JP" altLang="en-US" sz="1200"/>
              <a:t>、</a:t>
            </a:r>
            <a:r>
              <a:rPr lang="en-US" altLang="ja-JP" sz="1200" dirty="0"/>
              <a:t>1</a:t>
            </a:r>
            <a:r>
              <a:rPr lang="ja-JP" altLang="en-US" sz="1200"/>
              <a:t>層の結合</a:t>
            </a:r>
            <a:br>
              <a:rPr lang="en-US" altLang="ja-JP" sz="1200" dirty="0"/>
            </a:br>
            <a:r>
              <a:rPr lang="ja-JP" altLang="en-US" sz="1200"/>
              <a:t>過学習抑制</a:t>
            </a:r>
            <a:r>
              <a:rPr lang="en-US" altLang="ja-JP" sz="1200" dirty="0"/>
              <a:t>: 4</a:t>
            </a:r>
            <a:r>
              <a:rPr lang="ja-JP" altLang="en-US" sz="1200"/>
              <a:t>層のバッチノーマライゼーション、</a:t>
            </a:r>
            <a:r>
              <a:rPr lang="en-US" altLang="ja-JP" sz="1200" dirty="0"/>
              <a:t>L2</a:t>
            </a:r>
            <a:r>
              <a:rPr lang="ja-JP" altLang="en-US" sz="1200"/>
              <a:t>ノルム正則化</a:t>
            </a:r>
            <a:r>
              <a:rPr lang="en-US" altLang="ja-JP" sz="1200" dirty="0"/>
              <a:t>(Weight Decay</a:t>
            </a:r>
            <a:r>
              <a:rPr lang="ja-JP" altLang="en-US" sz="1200"/>
              <a:t>は</a:t>
            </a:r>
            <a:r>
              <a:rPr lang="en-US" altLang="ja-JP" sz="1200" dirty="0"/>
              <a:t>0.0001)</a:t>
            </a:r>
            <a:br>
              <a:rPr lang="en-US" altLang="ja-JP" sz="1200" dirty="0"/>
            </a:br>
            <a:r>
              <a:rPr lang="ja-JP" altLang="en-US" sz="1200"/>
              <a:t>活性化関数</a:t>
            </a:r>
            <a:r>
              <a:rPr lang="en-US" altLang="ja-JP" sz="1200" dirty="0"/>
              <a:t>: </a:t>
            </a:r>
            <a:r>
              <a:rPr lang="ja-JP" altLang="en-US" sz="1200"/>
              <a:t>畳み込み層は</a:t>
            </a:r>
            <a:r>
              <a:rPr lang="en-US" altLang="ja-JP" sz="1200" dirty="0" err="1"/>
              <a:t>relu</a:t>
            </a:r>
            <a:r>
              <a:rPr lang="ja-JP" altLang="en-US" sz="1200"/>
              <a:t>、結合層は</a:t>
            </a:r>
            <a:r>
              <a:rPr lang="en-US" altLang="ja-JP" sz="1200" dirty="0" err="1"/>
              <a:t>softmax</a:t>
            </a:r>
            <a:br>
              <a:rPr lang="en-US" altLang="ja-JP" sz="1200" dirty="0"/>
            </a:br>
            <a:r>
              <a:rPr lang="ja-JP" altLang="en-US" sz="1200"/>
              <a:t>損失関数</a:t>
            </a:r>
            <a:r>
              <a:rPr lang="en-US" altLang="ja-JP" sz="1200" dirty="0"/>
              <a:t>: Categorical </a:t>
            </a:r>
            <a:r>
              <a:rPr lang="en-US" altLang="ja-JP" sz="1200" dirty="0" err="1"/>
              <a:t>Crossentropy</a:t>
            </a:r>
            <a:br>
              <a:rPr lang="en-US" altLang="ja-JP" sz="1200" dirty="0"/>
            </a:br>
            <a:r>
              <a:rPr lang="ja-JP" altLang="en-US" sz="1200"/>
              <a:t>最適化関数</a:t>
            </a:r>
            <a:r>
              <a:rPr lang="en-US" altLang="ja-JP" sz="1200" dirty="0"/>
              <a:t>: </a:t>
            </a:r>
            <a:r>
              <a:rPr lang="en-US" altLang="ja-JP" sz="1200" dirty="0" err="1"/>
              <a:t>adam</a:t>
            </a:r>
            <a:br>
              <a:rPr lang="en-US" altLang="ja-JP" sz="1200" dirty="0"/>
            </a:br>
            <a:r>
              <a:rPr lang="ja-JP" altLang="en-US" sz="1200"/>
              <a:t>性能評価指標</a:t>
            </a:r>
            <a:r>
              <a:rPr lang="en-US" altLang="ja-JP" sz="1200" dirty="0"/>
              <a:t>: accuracy</a:t>
            </a:r>
            <a:br>
              <a:rPr lang="en-US" altLang="ja-JP" sz="1200" dirty="0"/>
            </a:br>
            <a:r>
              <a:rPr lang="ja-JP" altLang="en-US" sz="1200"/>
              <a:t>・</a:t>
            </a:r>
            <a:r>
              <a:rPr lang="en-US" altLang="ja-JP" sz="1200" dirty="0"/>
              <a:t>MaxPooling3D(</a:t>
            </a:r>
            <a:r>
              <a:rPr lang="en-US" altLang="ja-JP" sz="1200" dirty="0" err="1"/>
              <a:t>pool_size</a:t>
            </a:r>
            <a:r>
              <a:rPr lang="en-US" altLang="ja-JP" sz="1200" dirty="0"/>
              <a:t> = (4, 4, 4))</a:t>
            </a:r>
            <a:br>
              <a:rPr lang="en-US" altLang="ja-JP" sz="1200" dirty="0"/>
            </a:br>
            <a:r>
              <a:rPr lang="ja-JP" altLang="en-US" sz="1200"/>
              <a:t>・</a:t>
            </a:r>
            <a:r>
              <a:rPr lang="en-US" altLang="ja-JP" sz="1200" dirty="0"/>
              <a:t>Conv3D(filters = 32, strides = (5, 5, 5), activation = “</a:t>
            </a:r>
            <a:r>
              <a:rPr lang="en-US" altLang="ja-JP" sz="1200" dirty="0" err="1"/>
              <a:t>relu</a:t>
            </a:r>
            <a:r>
              <a:rPr lang="en-US" altLang="ja-JP" sz="1200" dirty="0"/>
              <a:t>”, </a:t>
            </a:r>
            <a:r>
              <a:rPr lang="en-US" altLang="ja-JP" sz="1200" dirty="0" err="1"/>
              <a:t>kernel_regularizer</a:t>
            </a:r>
            <a:r>
              <a:rPr lang="en-US" altLang="ja-JP" sz="1200" dirty="0"/>
              <a:t> = regularizers.l2(0.0001))</a:t>
            </a:r>
            <a:br>
              <a:rPr lang="en-US" altLang="ja-JP" sz="1200" dirty="0"/>
            </a:br>
            <a:r>
              <a:rPr lang="ja-JP" altLang="en-US" sz="1200"/>
              <a:t>・</a:t>
            </a:r>
            <a:r>
              <a:rPr lang="en-US" altLang="ja-JP" sz="1200" dirty="0" err="1"/>
              <a:t>BatchNormalization</a:t>
            </a:r>
            <a:r>
              <a:rPr lang="en-US" altLang="ja-JP" sz="1200" dirty="0"/>
              <a:t>()</a:t>
            </a:r>
            <a:br>
              <a:rPr lang="en-US" altLang="ja-JP" sz="1200" dirty="0"/>
            </a:br>
            <a:r>
              <a:rPr lang="ja-JP" altLang="en-US" sz="1200"/>
              <a:t>・</a:t>
            </a:r>
            <a:r>
              <a:rPr lang="en-US" altLang="ja-JP" sz="1200" dirty="0"/>
              <a:t>MaxPooling3D(</a:t>
            </a:r>
            <a:r>
              <a:rPr lang="en-US" altLang="ja-JP" sz="1200" dirty="0" err="1"/>
              <a:t>pool_size</a:t>
            </a:r>
            <a:r>
              <a:rPr lang="en-US" altLang="ja-JP" sz="1200" dirty="0"/>
              <a:t> = (2, 2, 2))</a:t>
            </a:r>
            <a:br>
              <a:rPr lang="en-US" altLang="ja-JP" sz="1200" dirty="0"/>
            </a:br>
            <a:r>
              <a:rPr lang="ja-JP" altLang="en-US" sz="1200"/>
              <a:t>・</a:t>
            </a:r>
            <a:r>
              <a:rPr lang="en-US" altLang="ja-JP" sz="1200" dirty="0"/>
              <a:t>Conv3D(filters = 32, strides = (3, 5, 3), activation = “</a:t>
            </a:r>
            <a:r>
              <a:rPr lang="en-US" altLang="ja-JP" sz="1200" dirty="0" err="1"/>
              <a:t>relu</a:t>
            </a:r>
            <a:r>
              <a:rPr lang="en-US" altLang="ja-JP" sz="1200" dirty="0"/>
              <a:t>”, </a:t>
            </a:r>
            <a:r>
              <a:rPr lang="en-US" altLang="ja-JP" sz="1200" dirty="0" err="1"/>
              <a:t>kernel_regularizer</a:t>
            </a:r>
            <a:r>
              <a:rPr lang="en-US" altLang="ja-JP" sz="1200" dirty="0"/>
              <a:t> = regularizers.l2(0.0001))</a:t>
            </a:r>
            <a:br>
              <a:rPr lang="en-US" altLang="ja-JP" sz="1200" dirty="0"/>
            </a:br>
            <a:r>
              <a:rPr lang="ja-JP" altLang="en-US" sz="1200"/>
              <a:t>・</a:t>
            </a:r>
            <a:r>
              <a:rPr lang="en-US" altLang="ja-JP" sz="1200" dirty="0" err="1"/>
              <a:t>BatchNormalization</a:t>
            </a:r>
            <a:r>
              <a:rPr lang="en-US" altLang="ja-JP" sz="1200" dirty="0"/>
              <a:t>()</a:t>
            </a:r>
            <a:br>
              <a:rPr lang="en-US" altLang="ja-JP" sz="1200" dirty="0"/>
            </a:br>
            <a:r>
              <a:rPr lang="ja-JP" altLang="en-US" sz="1200"/>
              <a:t>・</a:t>
            </a:r>
            <a:r>
              <a:rPr lang="en-US" altLang="ja-JP" sz="1200" dirty="0"/>
              <a:t>Conv3D(filters = 64, strides = (3, 3, 3), activation = “</a:t>
            </a:r>
            <a:r>
              <a:rPr lang="en-US" altLang="ja-JP" sz="1200" dirty="0" err="1"/>
              <a:t>relu</a:t>
            </a:r>
            <a:r>
              <a:rPr lang="en-US" altLang="ja-JP" sz="1200" dirty="0"/>
              <a:t>”, </a:t>
            </a:r>
            <a:r>
              <a:rPr lang="en-US" altLang="ja-JP" sz="1200" dirty="0" err="1"/>
              <a:t>kernel_regularizer</a:t>
            </a:r>
            <a:r>
              <a:rPr lang="en-US" altLang="ja-JP" sz="1200" dirty="0"/>
              <a:t> = regularizers.l2(0.0001))</a:t>
            </a:r>
            <a:br>
              <a:rPr lang="en-US" altLang="ja-JP" sz="1200" dirty="0"/>
            </a:br>
            <a:r>
              <a:rPr lang="ja-JP" altLang="en-US" sz="1200"/>
              <a:t>・</a:t>
            </a:r>
            <a:r>
              <a:rPr lang="en-US" altLang="ja-JP" sz="1200" dirty="0" err="1"/>
              <a:t>BatchNormalization</a:t>
            </a:r>
            <a:r>
              <a:rPr lang="en-US" altLang="ja-JP" sz="1200" dirty="0"/>
              <a:t>()</a:t>
            </a:r>
            <a:br>
              <a:rPr lang="en-US" altLang="ja-JP" sz="1200" dirty="0"/>
            </a:br>
            <a:r>
              <a:rPr lang="ja-JP" altLang="en-US" sz="1200"/>
              <a:t>・</a:t>
            </a:r>
            <a:r>
              <a:rPr lang="en-US" altLang="ja-JP" sz="1200" dirty="0"/>
              <a:t>Conv3D(filters = 64, strides = (3, 3, 3), activation = “</a:t>
            </a:r>
            <a:r>
              <a:rPr lang="en-US" altLang="ja-JP" sz="1200" dirty="0" err="1"/>
              <a:t>relu</a:t>
            </a:r>
            <a:r>
              <a:rPr lang="en-US" altLang="ja-JP" sz="1200" dirty="0"/>
              <a:t>”, </a:t>
            </a:r>
            <a:r>
              <a:rPr lang="en-US" altLang="ja-JP" sz="1200" dirty="0" err="1"/>
              <a:t>kernel_regularizer</a:t>
            </a:r>
            <a:r>
              <a:rPr lang="en-US" altLang="ja-JP" sz="1200" dirty="0"/>
              <a:t> = regularizers.l2(0.0001))</a:t>
            </a:r>
            <a:br>
              <a:rPr lang="en-US" altLang="ja-JP" sz="1200" dirty="0"/>
            </a:br>
            <a:r>
              <a:rPr lang="ja-JP" altLang="en-US" sz="1200"/>
              <a:t>・</a:t>
            </a:r>
            <a:r>
              <a:rPr lang="en-US" altLang="ja-JP" sz="1200" dirty="0" err="1"/>
              <a:t>BatchNormalization</a:t>
            </a:r>
            <a:r>
              <a:rPr lang="en-US" altLang="ja-JP" sz="1200" dirty="0"/>
              <a:t>()</a:t>
            </a:r>
            <a:br>
              <a:rPr lang="en-US" altLang="ja-JP" sz="1200" dirty="0"/>
            </a:br>
            <a:r>
              <a:rPr lang="ja-JP" altLang="en-US" sz="1200"/>
              <a:t>・</a:t>
            </a:r>
            <a:r>
              <a:rPr lang="en-US" altLang="ja-JP" sz="1200" dirty="0"/>
              <a:t>Dense(512, activation = “</a:t>
            </a:r>
            <a:r>
              <a:rPr lang="en-US" altLang="ja-JP" sz="1200" dirty="0" err="1"/>
              <a:t>softmax</a:t>
            </a:r>
            <a:r>
              <a:rPr lang="en-US" altLang="ja-JP" sz="1200" dirty="0"/>
              <a:t>”) </a:t>
            </a:r>
            <a:br>
              <a:rPr lang="en-US" altLang="ja-JP" sz="1200" dirty="0"/>
            </a:br>
            <a:r>
              <a:rPr lang="ja-JP" altLang="en-US" sz="1200"/>
              <a:t>・</a:t>
            </a:r>
            <a:r>
              <a:rPr lang="en-US" altLang="ja-JP" sz="1200" dirty="0"/>
              <a:t>loss = </a:t>
            </a:r>
            <a:r>
              <a:rPr lang="en-US" altLang="ja-JP" sz="1200" dirty="0" err="1"/>
              <a:t>losses.categorical_crossentropy</a:t>
            </a:r>
            <a:r>
              <a:rPr lang="en-US" altLang="ja-JP" sz="1200" dirty="0"/>
              <a:t>, optimizer = </a:t>
            </a:r>
            <a:r>
              <a:rPr lang="en-US" altLang="ja-JP" sz="1200" dirty="0" err="1"/>
              <a:t>optimizers.Adam</a:t>
            </a:r>
            <a:r>
              <a:rPr lang="en-US" altLang="ja-JP" sz="1200" dirty="0"/>
              <a:t>(), metrics = [“accuracy”]</a:t>
            </a: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endParaRPr kumimoji="1" lang="ja-JP" altLang="en-US" sz="1200"/>
          </a:p>
        </p:txBody>
      </p:sp>
    </p:spTree>
    <p:extLst>
      <p:ext uri="{BB962C8B-B14F-4D97-AF65-F5344CB8AC3E}">
        <p14:creationId xmlns:p14="http://schemas.microsoft.com/office/powerpoint/2010/main" val="382906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5112568"/>
          </a:xfrm>
        </p:spPr>
        <p:txBody>
          <a:bodyPr anchor="t" anchorCtr="0">
            <a:noAutofit/>
          </a:bodyPr>
          <a:lstStyle/>
          <a:p>
            <a:pPr algn="l"/>
            <a:r>
              <a:rPr lang="en-US" altLang="ja-JP" sz="1200" dirty="0"/>
              <a:t>6-3-3. fMRI</a:t>
            </a:r>
            <a:r>
              <a:rPr lang="ja-JP" altLang="en-US" sz="1200"/>
              <a:t>と</a:t>
            </a:r>
            <a:r>
              <a:rPr lang="en-US" altLang="ja-JP" sz="1200" dirty="0" err="1"/>
              <a:t>sMRI</a:t>
            </a:r>
            <a:r>
              <a:rPr lang="ja-JP" altLang="en-US" sz="1200"/>
              <a:t>の結合</a:t>
            </a:r>
            <a:br>
              <a:rPr lang="en-US" altLang="ja-JP" sz="1200" dirty="0"/>
            </a:br>
            <a:r>
              <a:rPr lang="ja-JP" altLang="en-US" sz="1200"/>
              <a:t>ネットワーク構造</a:t>
            </a:r>
            <a:r>
              <a:rPr lang="en-US" altLang="ja-JP" sz="1200" dirty="0"/>
              <a:t>: 1</a:t>
            </a:r>
            <a:r>
              <a:rPr lang="ja-JP" altLang="en-US" sz="1200"/>
              <a:t>層の</a:t>
            </a:r>
            <a:r>
              <a:rPr lang="en-US" altLang="ja-JP" sz="1200" dirty="0"/>
              <a:t>fMRI</a:t>
            </a:r>
            <a:r>
              <a:rPr lang="ja-JP" altLang="en-US" sz="1200"/>
              <a:t>と</a:t>
            </a:r>
            <a:r>
              <a:rPr lang="en-US" altLang="ja-JP" sz="1200" dirty="0" err="1"/>
              <a:t>sMRI</a:t>
            </a:r>
            <a:r>
              <a:rPr lang="ja-JP" altLang="en-US" sz="1200"/>
              <a:t>の学習結果の全結合</a:t>
            </a:r>
            <a:br>
              <a:rPr lang="en-US" altLang="ja-JP" sz="1200" dirty="0"/>
            </a:br>
            <a:r>
              <a:rPr lang="ja-JP" altLang="en-US" sz="1200"/>
              <a:t>過学習抑制</a:t>
            </a:r>
            <a:r>
              <a:rPr lang="en-US" altLang="ja-JP" sz="1200" dirty="0"/>
              <a:t>: 1</a:t>
            </a:r>
            <a:r>
              <a:rPr lang="ja-JP" altLang="en-US" sz="1200"/>
              <a:t>層のドロップアウト、</a:t>
            </a:r>
            <a:r>
              <a:rPr lang="en-US" altLang="ja-JP" sz="1200" dirty="0"/>
              <a:t> 1</a:t>
            </a:r>
            <a:r>
              <a:rPr lang="ja-JP" altLang="en-US" sz="1200"/>
              <a:t>層のバッチノーマライゼーション</a:t>
            </a:r>
            <a:br>
              <a:rPr lang="en-US" altLang="ja-JP" sz="1200" dirty="0"/>
            </a:br>
            <a:r>
              <a:rPr lang="ja-JP" altLang="en-US" sz="1200"/>
              <a:t>活性化関数</a:t>
            </a:r>
            <a:r>
              <a:rPr lang="en-US" altLang="ja-JP" sz="1200" dirty="0"/>
              <a:t>: </a:t>
            </a:r>
            <a:r>
              <a:rPr lang="en-US" altLang="ja-JP" sz="1200" dirty="0" err="1"/>
              <a:t>softmax</a:t>
            </a:r>
            <a:br>
              <a:rPr lang="en-US" altLang="ja-JP" sz="1200" dirty="0"/>
            </a:br>
            <a:r>
              <a:rPr lang="ja-JP" altLang="en-US" sz="1200"/>
              <a:t>損失関数</a:t>
            </a:r>
            <a:r>
              <a:rPr lang="en-US" altLang="ja-JP" sz="1200" dirty="0"/>
              <a:t>: Categorical </a:t>
            </a:r>
            <a:r>
              <a:rPr lang="en-US" altLang="ja-JP" sz="1200" dirty="0" err="1"/>
              <a:t>Crossentropy</a:t>
            </a:r>
            <a:br>
              <a:rPr lang="en-US" altLang="ja-JP" sz="1200" dirty="0"/>
            </a:br>
            <a:r>
              <a:rPr lang="ja-JP" altLang="en-US" sz="1200"/>
              <a:t>最適化関数</a:t>
            </a:r>
            <a:r>
              <a:rPr lang="en-US" altLang="ja-JP" sz="1200" dirty="0"/>
              <a:t>: </a:t>
            </a:r>
            <a:r>
              <a:rPr lang="en-US" altLang="ja-JP" sz="1200" dirty="0" err="1"/>
              <a:t>adam</a:t>
            </a:r>
            <a:br>
              <a:rPr lang="en-US" altLang="ja-JP" sz="1200" dirty="0"/>
            </a:br>
            <a:r>
              <a:rPr lang="ja-JP" altLang="en-US" sz="1200"/>
              <a:t>性能評価指標</a:t>
            </a:r>
            <a:r>
              <a:rPr lang="en-US" altLang="ja-JP" sz="1200" dirty="0"/>
              <a:t>: accuracy</a:t>
            </a:r>
            <a:br>
              <a:rPr lang="en-US" altLang="ja-JP" sz="1200" dirty="0"/>
            </a:br>
            <a:r>
              <a:rPr lang="ja-JP" altLang="en-US" sz="1200"/>
              <a:t>・</a:t>
            </a:r>
            <a:r>
              <a:rPr lang="en-US" altLang="ja-JP" sz="1200" dirty="0"/>
              <a:t>Dense(512, activation = “</a:t>
            </a:r>
            <a:r>
              <a:rPr lang="en-US" altLang="ja-JP" sz="1200" dirty="0" err="1"/>
              <a:t>softmax</a:t>
            </a:r>
            <a:r>
              <a:rPr lang="en-US" altLang="ja-JP" sz="1200" dirty="0"/>
              <a:t>”)</a:t>
            </a:r>
            <a:br>
              <a:rPr lang="en-US" altLang="ja-JP" sz="1200" dirty="0"/>
            </a:br>
            <a:r>
              <a:rPr lang="ja-JP" altLang="en-US" sz="1200"/>
              <a:t>・</a:t>
            </a:r>
            <a:r>
              <a:rPr lang="en-US" altLang="ja-JP" sz="1200" dirty="0"/>
              <a:t>Dropout(0.5)</a:t>
            </a:r>
            <a:br>
              <a:rPr lang="en-US" altLang="ja-JP" sz="1200" dirty="0"/>
            </a:br>
            <a:r>
              <a:rPr lang="ja-JP" altLang="en-US" sz="1200"/>
              <a:t>・</a:t>
            </a:r>
            <a:r>
              <a:rPr lang="en-US" altLang="ja-JP" sz="1200" dirty="0" err="1"/>
              <a:t>BatchNormalization</a:t>
            </a:r>
            <a:r>
              <a:rPr lang="en-US" altLang="ja-JP" sz="1200" dirty="0"/>
              <a:t>()</a:t>
            </a:r>
            <a:br>
              <a:rPr lang="en-US" altLang="ja-JP" sz="1200" dirty="0"/>
            </a:br>
            <a:r>
              <a:rPr lang="ja-JP" altLang="en-US" sz="1200"/>
              <a:t>・</a:t>
            </a:r>
            <a:r>
              <a:rPr lang="en-US" altLang="ja-JP" sz="1200" dirty="0"/>
              <a:t>loss = </a:t>
            </a:r>
            <a:r>
              <a:rPr lang="en-US" altLang="ja-JP" sz="1200" dirty="0" err="1"/>
              <a:t>losses.categorical_crossentropy</a:t>
            </a:r>
            <a:r>
              <a:rPr lang="en-US" altLang="ja-JP" sz="1200" dirty="0"/>
              <a:t>, optimizer = </a:t>
            </a:r>
            <a:r>
              <a:rPr lang="en-US" altLang="ja-JP" sz="1200" dirty="0" err="1"/>
              <a:t>optimizers.Adam</a:t>
            </a:r>
            <a:r>
              <a:rPr lang="en-US" altLang="ja-JP" sz="1200" dirty="0"/>
              <a:t>(), metrics = [“accuracy”]</a:t>
            </a:r>
            <a:br>
              <a:rPr lang="en-US" altLang="ja-JP" sz="1200" dirty="0"/>
            </a:br>
            <a:br>
              <a:rPr lang="en-US" altLang="ja-JP" sz="1200" dirty="0"/>
            </a:br>
            <a:r>
              <a:rPr lang="en-US" altLang="ja-JP" sz="1200" dirty="0"/>
              <a:t>6-3-4. </a:t>
            </a:r>
            <a:r>
              <a:rPr lang="ja-JP" altLang="en-US" sz="1200"/>
              <a:t>学習の実行</a:t>
            </a:r>
            <a:br>
              <a:rPr lang="en-US" altLang="ja-JP" sz="1200" dirty="0"/>
            </a:br>
            <a:r>
              <a:rPr lang="ja-JP" altLang="en-US" sz="1200"/>
              <a:t>バッチサイズ</a:t>
            </a:r>
            <a:r>
              <a:rPr lang="en-US" altLang="ja-JP" sz="1200" dirty="0"/>
              <a:t>: 20</a:t>
            </a:r>
            <a:br>
              <a:rPr lang="en-US" altLang="ja-JP" sz="1200" dirty="0"/>
            </a:br>
            <a:r>
              <a:rPr lang="ja-JP" altLang="en-US" sz="1200"/>
              <a:t>エポック数</a:t>
            </a:r>
            <a:r>
              <a:rPr lang="en-US" altLang="ja-JP" sz="1200" dirty="0"/>
              <a:t>: 100</a:t>
            </a:r>
            <a:br>
              <a:rPr lang="en-US" altLang="ja-JP" sz="1200" dirty="0"/>
            </a:br>
            <a:r>
              <a:rPr lang="ja-JP" altLang="en-US" sz="1200"/>
              <a:t>・</a:t>
            </a:r>
            <a:r>
              <a:rPr lang="en-US" altLang="ja-JP" sz="1200" dirty="0" err="1"/>
              <a:t>batch_size</a:t>
            </a:r>
            <a:r>
              <a:rPr lang="en-US" altLang="ja-JP" sz="1200" dirty="0"/>
              <a:t> = 128, epochs = 100</a:t>
            </a:r>
            <a:br>
              <a:rPr lang="en-US" altLang="ja-JP" sz="1200" dirty="0"/>
            </a:br>
            <a:br>
              <a:rPr lang="en-US" altLang="ja-JP" sz="1200" dirty="0"/>
            </a:br>
            <a:r>
              <a:rPr lang="en-US" altLang="ja-JP" sz="1200" dirty="0"/>
              <a:t>6-4. </a:t>
            </a:r>
            <a:r>
              <a:rPr lang="ja-JP" altLang="en-US" sz="1200"/>
              <a:t>出力処理</a:t>
            </a:r>
            <a:br>
              <a:rPr lang="en-US" altLang="ja-JP" sz="1200" dirty="0"/>
            </a:br>
            <a:r>
              <a:rPr lang="en-US" altLang="ja-JP" sz="1200" dirty="0"/>
              <a:t>6-4-1. </a:t>
            </a:r>
            <a:r>
              <a:rPr lang="ja-JP" altLang="en-US" sz="1200"/>
              <a:t>学習済みモデル</a:t>
            </a:r>
            <a:r>
              <a:rPr lang="en-US" altLang="ja-JP" sz="1200" dirty="0"/>
              <a:t>(JSON</a:t>
            </a:r>
            <a:r>
              <a:rPr lang="ja-JP" altLang="en-US" sz="1200"/>
              <a:t>ファイル</a:t>
            </a:r>
            <a:r>
              <a:rPr lang="en-US" altLang="ja-JP" sz="1200" dirty="0"/>
              <a:t>)</a:t>
            </a:r>
            <a:r>
              <a:rPr lang="ja-JP" altLang="en-US" sz="1200"/>
              <a:t>の出力</a:t>
            </a:r>
            <a:r>
              <a:rPr lang="en-US" altLang="ja-JP" sz="1200" dirty="0"/>
              <a:t>:</a:t>
            </a:r>
            <a:br>
              <a:rPr lang="en-US" altLang="ja-JP" sz="1200" dirty="0"/>
            </a:br>
            <a:r>
              <a:rPr lang="ja-JP" altLang="en-US" sz="1200"/>
              <a:t>・</a:t>
            </a:r>
            <a:r>
              <a:rPr lang="en-US" altLang="ja-JP" sz="1200" dirty="0" err="1"/>
              <a:t>json_string</a:t>
            </a:r>
            <a:r>
              <a:rPr lang="en-US" altLang="ja-JP" sz="1200" dirty="0"/>
              <a:t> = </a:t>
            </a:r>
            <a:r>
              <a:rPr lang="en-US" altLang="ja-JP" sz="1200" dirty="0" err="1"/>
              <a:t>model.to_json</a:t>
            </a:r>
            <a:r>
              <a:rPr lang="en-US" altLang="ja-JP" sz="1200" dirty="0"/>
              <a:t>()</a:t>
            </a:r>
            <a:br>
              <a:rPr lang="en-US" altLang="ja-JP" sz="1200" dirty="0"/>
            </a:br>
            <a:r>
              <a:rPr lang="ja-JP" altLang="en-US" sz="1200"/>
              <a:t>・</a:t>
            </a:r>
            <a:r>
              <a:rPr lang="en-US" altLang="ja-JP" sz="1200" dirty="0"/>
              <a:t>open(“</a:t>
            </a:r>
            <a:r>
              <a:rPr lang="en-US" altLang="ja-JP" sz="1200" dirty="0" err="1"/>
              <a:t>adhd_mri.json</a:t>
            </a:r>
            <a:r>
              <a:rPr lang="en-US" altLang="ja-JP" sz="1200" dirty="0"/>
              <a:t>”, “w”).write(</a:t>
            </a:r>
            <a:r>
              <a:rPr lang="en-US" altLang="ja-JP" sz="1200" dirty="0" err="1"/>
              <a:t>json_string</a:t>
            </a:r>
            <a:r>
              <a:rPr lang="en-US" altLang="ja-JP" sz="1200" dirty="0"/>
              <a:t>)</a:t>
            </a:r>
            <a:br>
              <a:rPr lang="en-US" altLang="ja-JP" sz="1200" dirty="0"/>
            </a:br>
            <a:br>
              <a:rPr lang="en-US" altLang="ja-JP" sz="1200" dirty="0"/>
            </a:br>
            <a:r>
              <a:rPr lang="en-US" altLang="ja-JP" sz="1200" dirty="0"/>
              <a:t>6-4-2. </a:t>
            </a:r>
            <a:r>
              <a:rPr lang="ja-JP" altLang="en-US" sz="1200"/>
              <a:t>学習済み重みとバイアス</a:t>
            </a:r>
            <a:r>
              <a:rPr lang="en-US" altLang="ja-JP" sz="1200" dirty="0"/>
              <a:t>(HDF5</a:t>
            </a:r>
            <a:r>
              <a:rPr lang="ja-JP" altLang="en-US" sz="1200"/>
              <a:t>ファイル</a:t>
            </a:r>
            <a:r>
              <a:rPr lang="en-US" altLang="ja-JP" sz="1200" dirty="0"/>
              <a:t>)</a:t>
            </a:r>
            <a:r>
              <a:rPr lang="ja-JP" altLang="en-US" sz="1200"/>
              <a:t>の出力</a:t>
            </a:r>
            <a:r>
              <a:rPr lang="en-US" altLang="ja-JP" sz="1200" dirty="0"/>
              <a:t>:</a:t>
            </a:r>
            <a:br>
              <a:rPr lang="en-US" altLang="ja-JP" sz="1200" dirty="0"/>
            </a:br>
            <a:r>
              <a:rPr lang="ja-JP" altLang="en-US" sz="1200"/>
              <a:t>・</a:t>
            </a:r>
            <a:r>
              <a:rPr lang="en-US" altLang="ja-JP" sz="1200" dirty="0" err="1"/>
              <a:t>model.save_weights</a:t>
            </a:r>
            <a:r>
              <a:rPr lang="en-US" altLang="ja-JP" sz="1200" dirty="0"/>
              <a:t>(“adhd_mri.h5”)</a:t>
            </a:r>
            <a:br>
              <a:rPr lang="en-US" altLang="ja-JP" sz="1200" dirty="0"/>
            </a:br>
            <a:br>
              <a:rPr lang="en-US" altLang="ja-JP" sz="1200" dirty="0"/>
            </a:br>
            <a:br>
              <a:rPr lang="en-US" altLang="ja-JP" sz="1200" dirty="0"/>
            </a:br>
            <a:endParaRPr kumimoji="1" lang="ja-JP" altLang="en-US" sz="1200"/>
          </a:p>
        </p:txBody>
      </p:sp>
    </p:spTree>
    <p:extLst>
      <p:ext uri="{BB962C8B-B14F-4D97-AF65-F5344CB8AC3E}">
        <p14:creationId xmlns:p14="http://schemas.microsoft.com/office/powerpoint/2010/main" val="241535175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1795</TotalTime>
  <Words>60</Words>
  <Application>Microsoft Macintosh PowerPoint</Application>
  <PresentationFormat>画面に合わせる (4:3)</PresentationFormat>
  <Paragraphs>13</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ＭＳ Ｐゴシック</vt:lpstr>
      <vt:lpstr>Arial</vt:lpstr>
      <vt:lpstr>Calibri</vt:lpstr>
      <vt:lpstr>Office テーマ</vt:lpstr>
      <vt:lpstr>システム設計書  MRI画像によるADHD予測システム – 学習モデル</vt:lpstr>
      <vt:lpstr>目次  1. 本ドキュメントの説明  ・・・・・・・・・・・・・・・ Page 1 2. システム概要 ・・・・・・・・・・・・・・・・・・・・・  Page x 3. データフロー図 ・・・・・・・・・・・・・・・・・・・   Page x 4. 使用言語 ・・・・・・・・・・・・・・・・・・・・・・・・  Page x 5. 入力・出力形式 ・・・・・・・・・・・・・・・・・・・  Page x 6. 機能詳細 ・・・・・・・・・・・・・・・・・・・・・・・・  Page x     6-1. 入力処理(Input Process) ・・・・・・・・・・・  Page x     6-2. 前処理(PreProcess) ・・・・・・・・・・・・・・・  Page x     6-3. 学習処理(Learning Process) ・・・・・・・・   Page x             学習/損失関数  ・・・・・・・・・・・・・・・・・・・・・・・・  Page x     6-4. 出力処理(Output Process) ・・・・・・・・・   Page x 7. 関連ドキュメント  ・・・・・・・・・・・・・・・・・・  Page x 8. 参考文献  ・・・・・・・・・・・・・・・・・・・・・・・   ページx </vt:lpstr>
      <vt:lpstr>1. 本ドキュメントの説明  本ドキュメントは、「要件定義書_MRI画像によるADHD予測.pptx」(以下、要件定義書)に定義された業務要件のうち、今回新規に構築するMRI画像によるADHD予測システム(以下、本システム)の、学習モデルのシステム構築方法について記載する。  ユーザとのインターフェースとなる部分のシステム構築方法については、別途、「システム設計書_MRI画像によるADHD予測システム_ユーザインターフェース.pptx」に記載する。   2. システム概要  本システムは、被験者から提供されるMRI画像を入力とし、既に予測の学習をした予測モデルに判定処理をさせることで、被験者のADHDの可能性を予測するものである。  本システムの利用者は、診療内科や精神科などで、ADHDの診断に携わる医師である。  予測された結果から最終的に判断するのは、被験者の診断を担当する医師にあり、本システムでの予測結果だけをもって被験者の最終的な診断が下されるべきではない。      </vt:lpstr>
      <vt:lpstr>3. データフロー図         </vt:lpstr>
      <vt:lpstr>4. 使用言語  4-1. 主要言語 python – version 3.6.x  4-2. Library TensorFlow – version 1.7 keras – version xx nilearn   5. 入力・出力形式   5-1. 入力形式 脳画像イメージ: NIfTIフォーマット (.nii)(注) 876被験者の前処理を施したfMRI(Reho/fALFF/VMHC)とsMRI(GM/WM/CSF)のNIfTIフォーマットファイル RfMRIMapsプロジェクトのサイトからダウンロード: http://mrirc.psych.ac.cn/DownloadRfMRIMaps  5-2. 出力形式 学習モデル: JSONフォーマット (.json) 学習済み重み/バイアス: HDF5フォーマット (.h5) 予測結果: ユーザインターフェース画面から呼び出されるパラメータ  (注) 医用画像の共通フォーマットとしDICOM(Digital Imaging and Communication in Medicine)があるが、空間情報を捉えるための体積(Volume)とピクセル(pixel)を組み合わせたボクセル(voxel)という三次元での正規格子で捉えるにNIfTIフォーマットが使われる。つまり脳のメタ情報と空間情報を組み合わせるために利用されるのが、NIfTIフォーマットである。 参考文献: https://www.jstage.jst.go.jp/article/jjb/33/2/33_145/_pdf        </vt:lpstr>
      <vt:lpstr>6. 機能詳細 * パラメータの値は、論文を参考にしているため、コーディング時に調整しながら決定する  6-1. 入力処理 6-1-1. MRI画像データ(NIfTIファイル)の取り込み: ・import glob ・input_mri = glob.glob((”/Users/yasu/school/presentation/datasets/ADHD200/*.nii.gz“))  6-1-2. ラベルデータ(CSVファイル)の取り込み: ・import pandas as pd ・input_label = pd.read_csv(”/Users/yasu/school/presentation/datasets/ADHD200/ADHD200_Phenotypic.csv“)  6-2. 学習データとテストデータの分割 ホールドアウト法により訓練データとテストデータを分割 ・from sklearn.model_selection import train_test_split ・X_train, X_test = train_test_split(input_mri, test_size = 0.2, random_state = 0)        </vt:lpstr>
      <vt:lpstr>6-3. 学習処理 6-3-1. 機能的MRI(fMRI)の学習 ネットワーク構造: 4層の3次元畳み込み(フィルタ数は32と64)、2層の3次元マックスプーリング(サイズは2)、1層の結合 過学習抑制: 4層のバッチノーマライゼーション、L2ノルム正則化(Weight Decayは0.0001) 活性化関数: 畳み込み層はrelu、結合層はsoftmax 損失関数: Categorical Crossentropy 最適化関数: adam 性能評価指標: accuracy ・MaxPooling3D(pool_size = (2, 2, 2)) ・Conv3D(filters = 32, strides = (5, 5, 5), activation = “relu”, kernel_regularizer = regularizers.l2(0.0001)) ・BatchNormalization() ・MaxPooling3D(pool_size = (2, 2, 2)) ・Conv3D(filters = 32, strides = (3, 5, 3), activation = “relu”, kernel_regularizer = regularizers.l2(0.0001)) ・BatchNormalization() ・Conv3D(filters = 64, strides = (3, 3, 3), activation = “relu”, kernel_regularizer = regularizers.l2(0.0001)) ・BatchNormalization() ・Conv3D(filters = 64, strides = (3, 3, 3), activation = “relu”, kernel_regularizer = regularizers.l2(0.0001)) ・BatchNormalization() ・Dense(512, activation = “softmax”)  ・loss = losses.categorical_crossentropy, optimizer = optimizers.Adam(), metrics = [“accuracy”]        </vt:lpstr>
      <vt:lpstr>6-3-2. 構造的MRI(sMRI)の学習 ネットワーク構造: 4層の3次元畳み込み(フィルタ数は32と64)、2層の3次元マックスプーリング(サイズは4)、1層の結合 過学習抑制: 4層のバッチノーマライゼーション、L2ノルム正則化(Weight Decayは0.0001) 活性化関数: 畳み込み層はrelu、結合層はsoftmax 損失関数: Categorical Crossentropy 最適化関数: adam 性能評価指標: accuracy ・MaxPooling3D(pool_size = (4, 4, 4)) ・Conv3D(filters = 32, strides = (5, 5, 5), activation = “relu”, kernel_regularizer = regularizers.l2(0.0001)) ・BatchNormalization() ・MaxPooling3D(pool_size = (2, 2, 2)) ・Conv3D(filters = 32, strides = (3, 5, 3), activation = “relu”, kernel_regularizer = regularizers.l2(0.0001)) ・BatchNormalization() ・Conv3D(filters = 64, strides = (3, 3, 3), activation = “relu”, kernel_regularizer = regularizers.l2(0.0001)) ・BatchNormalization() ・Conv3D(filters = 64, strides = (3, 3, 3), activation = “relu”, kernel_regularizer = regularizers.l2(0.0001)) ・BatchNormalization() ・Dense(512, activation = “softmax”)  ・loss = losses.categorical_crossentropy, optimizer = optimizers.Adam(), metrics = [“accuracy”]       </vt:lpstr>
      <vt:lpstr>6-3-3. fMRIとsMRIの結合 ネットワーク構造: 1層のfMRIとsMRIの学習結果の全結合 過学習抑制: 1層のドロップアウト、 1層のバッチノーマライゼーション 活性化関数: softmax 損失関数: Categorical Crossentropy 最適化関数: adam 性能評価指標: accuracy ・Dense(512, activation = “softmax”) ・Dropout(0.5) ・BatchNormalization() ・loss = losses.categorical_crossentropy, optimizer = optimizers.Adam(), metrics = [“accuracy”]  6-3-4. 学習の実行 バッチサイズ: 20 エポック数: 100 ・batch_size = 128, epochs = 100  6-4. 出力処理 6-4-1. 学習済みモデル(JSONファイル)の出力: ・json_string = model.to_json() ・open(“adhd_mri.json”, “w”).write(json_string)  6-4-2. 学習済み重みとバイアス(HDF5ファイル)の出力: ・model.save_weights(“adhd_mri.h5”)   </vt:lpstr>
      <vt:lpstr>7. 関連ドキュメント  要件定義書_MRI画像によるADHD予測.Pptx システム設計書_MRI画像によるADHD予測システム_ユーザインターフェース.pptx  8. 参考文献  メインで利用するものは下記[M]マーク、サブ的に利用するものは[S]  8-1. 論文     [M] https://ieeexplore.ieee.org/document/8067637/all-figures 8-2. 脳画像イメージ情報提供サイト 8-2-1. 脳画像イメージのツールやデータセット提供サイト – NITRC     [S] https://www.nitrc.org 8-2-2. 脳画像イメージのpythonライブラリやチュートリアル提供サイト- Nilearn     [S]http://nilearn.github.io/index.html 8-3. データセットやプログラム提供サイト 8-3-1. ADHD-200コンペティション用の前処理済みのデータセット     [S] https://www.nitrc.org/frs/?group_id=383     (三つのパッケージが存在 – ADHD200 Preproc NIAK、ADHD Preproc Burner、ADHD Preproc Athena) 8-3-2. ADHDのデータセットとその画像処理プログラム     [M] http://nilearn.github.io/modules/generated/nilearn.datasets.fetch_adhd.html     (Jupyter notebook形式のプログラムのダウンロード可)     [M] https://www.nitrc.org/frs/download.php/7781/adhd40_metadata.tgz      あるいは、Jupyter Notebookの下記コマンドでデータセットダウンロード可能       from nilearn import input_data        adhd_dataset = datasets.fetch_adhd(n_subjects=None)  </vt:lpstr>
      <vt:lpstr>8-3-3. 脳画像の機械学習Pythonコード     [S] http://nilearn.github.io/auto_examples/index.html 8-4. ADHD-200コンペティション情報提供サイト 8-4-1. ADHD-200 コンペティションサイト     [S] http://fcon_1000.projects.nitrc.org/indi/adhd200/ 8-4-2. ADHD-200コンペティションのサポートサイト     [S] http://preprocessed-connectomes-project.org/adhd200/index.html   </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Yasuyuki Ohkubo</dc:creator>
  <cp:lastModifiedBy>大久保泰之</cp:lastModifiedBy>
  <cp:revision>108</cp:revision>
  <dcterms:created xsi:type="dcterms:W3CDTF">2018-04-26T07:47:07Z</dcterms:created>
  <dcterms:modified xsi:type="dcterms:W3CDTF">2018-05-04T08:32:20Z</dcterms:modified>
</cp:coreProperties>
</file>