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6" r:id="rId4"/>
    <p:sldId id="264" r:id="rId5"/>
    <p:sldId id="265" r:id="rId6"/>
    <p:sldId id="263"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32"/>
    <a:srgbClr val="FFD85D"/>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94574" autoAdjust="0"/>
  </p:normalViewPr>
  <p:slideViewPr>
    <p:cSldViewPr>
      <p:cViewPr varScale="1">
        <p:scale>
          <a:sx n="120" d="100"/>
          <a:sy n="120" d="100"/>
        </p:scale>
        <p:origin x="14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2018/5/1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2018/5/1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2018/5/1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2018/5/1</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stage.jst.go.jp/article/jjb/33/2/33_145/_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nilearn.github.io/auto_examples/index.html" TargetMode="External"/><Relationship Id="rId3" Type="http://schemas.openxmlformats.org/officeDocument/2006/relationships/hyperlink" Target="https://www.nitrc.org/" TargetMode="External"/><Relationship Id="rId7" Type="http://schemas.openxmlformats.org/officeDocument/2006/relationships/hyperlink" Target="https://www.nitrc.org/frs/download.php/7781/adhd40_metadata.tgz" TargetMode="External"/><Relationship Id="rId2" Type="http://schemas.openxmlformats.org/officeDocument/2006/relationships/hyperlink" Target="https://ieeexplore.ieee.org/document/8067637/all-figures" TargetMode="External"/><Relationship Id="rId1" Type="http://schemas.openxmlformats.org/officeDocument/2006/relationships/slideLayout" Target="../slideLayouts/slideLayout2.xml"/><Relationship Id="rId6" Type="http://schemas.openxmlformats.org/officeDocument/2006/relationships/hyperlink" Target="http://nilearn.github.io/modules/generated/nilearn.datasets.fetch_adhd.html" TargetMode="External"/><Relationship Id="rId5" Type="http://schemas.openxmlformats.org/officeDocument/2006/relationships/hyperlink" Target="https://www.nitrc.org/frs/?group_id=383" TargetMode="External"/><Relationship Id="rId4" Type="http://schemas.openxmlformats.org/officeDocument/2006/relationships/hyperlink" Target="http://nilearn.github.io/index.html" TargetMode="External"/><Relationship Id="rId9" Type="http://schemas.openxmlformats.org/officeDocument/2006/relationships/hyperlink" Target="http://preprocessed-connectomes-project.org/adhd200/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40E28-B3A5-3148-B52D-FA9250C94252}"/>
              </a:ext>
            </a:extLst>
          </p:cNvPr>
          <p:cNvSpPr>
            <a:spLocks noGrp="1"/>
          </p:cNvSpPr>
          <p:nvPr>
            <p:ph type="title"/>
          </p:nvPr>
        </p:nvSpPr>
        <p:spPr>
          <a:xfrm>
            <a:off x="457200" y="2564904"/>
            <a:ext cx="8229600" cy="1143000"/>
          </a:xfrm>
        </p:spPr>
        <p:txBody>
          <a:bodyPr>
            <a:normAutofit fontScale="90000"/>
          </a:bodyPr>
          <a:lstStyle/>
          <a:p>
            <a:r>
              <a:rPr kumimoji="1" lang="ja-JP" altLang="en-US"/>
              <a:t>システム設計書</a:t>
            </a:r>
            <a:r>
              <a:rPr kumimoji="1" lang="en-US" altLang="ja-JP" dirty="0"/>
              <a:t>1</a:t>
            </a:r>
            <a:br>
              <a:rPr kumimoji="1" lang="en-US" altLang="ja-JP" dirty="0"/>
            </a:br>
            <a:br>
              <a:rPr kumimoji="1" lang="en-US" altLang="ja-JP" sz="2200" dirty="0"/>
            </a:br>
            <a:r>
              <a:rPr kumimoji="1" lang="en-US" altLang="ja-JP" sz="2200" dirty="0"/>
              <a:t>MRI</a:t>
            </a:r>
            <a:r>
              <a:rPr kumimoji="1" lang="ja-JP" altLang="en-US" sz="2200"/>
              <a:t>画像による</a:t>
            </a:r>
            <a:r>
              <a:rPr kumimoji="1" lang="en-US" altLang="ja-JP" sz="2200" dirty="0"/>
              <a:t>ADHD</a:t>
            </a:r>
            <a:r>
              <a:rPr kumimoji="1" lang="ja-JP" altLang="en-US" sz="2200"/>
              <a:t>予測システム</a:t>
            </a:r>
            <a:r>
              <a:rPr kumimoji="1" lang="en-US" altLang="ja-JP" sz="2200" dirty="0"/>
              <a:t> – </a:t>
            </a:r>
            <a:r>
              <a:rPr kumimoji="1" lang="ja-JP" altLang="en-US" sz="2200"/>
              <a:t>学習モデル</a:t>
            </a:r>
          </a:p>
        </p:txBody>
      </p:sp>
      <p:sp>
        <p:nvSpPr>
          <p:cNvPr id="4" name="タイトル 1">
            <a:extLst>
              <a:ext uri="{FF2B5EF4-FFF2-40B4-BE49-F238E27FC236}">
                <a16:creationId xmlns:a16="http://schemas.microsoft.com/office/drawing/2014/main" id="{47884800-C526-2B45-859C-425786BA1094}"/>
              </a:ext>
            </a:extLst>
          </p:cNvPr>
          <p:cNvSpPr txBox="1">
            <a:spLocks/>
          </p:cNvSpPr>
          <p:nvPr/>
        </p:nvSpPr>
        <p:spPr>
          <a:xfrm>
            <a:off x="6956648" y="5229200"/>
            <a:ext cx="1730152" cy="566936"/>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1600"/>
              <a:t>大久保</a:t>
            </a:r>
            <a:r>
              <a:rPr lang="en-US" altLang="ja-JP" sz="1600" dirty="0"/>
              <a:t> </a:t>
            </a:r>
            <a:r>
              <a:rPr lang="ja-JP" altLang="en-US" sz="1600"/>
              <a:t>泰之</a:t>
            </a:r>
            <a:endParaRPr lang="en-US" altLang="ja-JP" sz="1600" dirty="0"/>
          </a:p>
          <a:p>
            <a:pPr algn="l"/>
            <a:r>
              <a:rPr lang="en-US" altLang="ja-JP" sz="1600" dirty="0"/>
              <a:t>2018</a:t>
            </a:r>
            <a:r>
              <a:rPr lang="ja-JP" altLang="en-US" sz="1600"/>
              <a:t>年</a:t>
            </a:r>
            <a:r>
              <a:rPr lang="en-US" altLang="ja-JP" sz="1600" dirty="0"/>
              <a:t>4</a:t>
            </a:r>
            <a:r>
              <a:rPr lang="ja-JP" altLang="en-US" sz="1600"/>
              <a:t>月</a:t>
            </a:r>
            <a:r>
              <a:rPr lang="en-US" altLang="ja-JP" sz="1600" dirty="0"/>
              <a:t>29</a:t>
            </a:r>
            <a:r>
              <a:rPr lang="ja-JP" altLang="en-US" sz="1600"/>
              <a:t>日</a:t>
            </a:r>
          </a:p>
        </p:txBody>
      </p:sp>
    </p:spTree>
    <p:extLst>
      <p:ext uri="{BB962C8B-B14F-4D97-AF65-F5344CB8AC3E}">
        <p14:creationId xmlns:p14="http://schemas.microsoft.com/office/powerpoint/2010/main" val="410120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968552"/>
          </a:xfrm>
        </p:spPr>
        <p:txBody>
          <a:bodyPr anchor="t" anchorCtr="0">
            <a:noAutofit/>
          </a:bodyPr>
          <a:lstStyle/>
          <a:p>
            <a:pPr algn="l"/>
            <a:r>
              <a:rPr lang="ja-JP" altLang="en-US" sz="1800" b="1">
                <a:latin typeface="+mj-ea"/>
              </a:rPr>
              <a:t>目次</a:t>
            </a:r>
            <a:br>
              <a:rPr lang="en-US" altLang="ja-JP" sz="1800" b="1" dirty="0">
                <a:latin typeface="+mj-ea"/>
              </a:rPr>
            </a:br>
            <a:br>
              <a:rPr lang="en-US" altLang="ja-JP" sz="1800" b="1" dirty="0">
                <a:latin typeface="+mj-ea"/>
              </a:rPr>
            </a:br>
            <a:r>
              <a:rPr lang="en-US" altLang="ja-JP" sz="1800" b="1" dirty="0">
                <a:latin typeface="+mj-ea"/>
              </a:rPr>
              <a:t>1. </a:t>
            </a:r>
            <a:r>
              <a:rPr lang="ja-JP" altLang="en-US" sz="1800" b="1">
                <a:latin typeface="+mj-ea"/>
              </a:rPr>
              <a:t>本ドキュメントの説明</a:t>
            </a:r>
            <a:r>
              <a:rPr lang="en-US" altLang="ja-JP" sz="1800" b="1" dirty="0">
                <a:latin typeface="+mj-ea"/>
              </a:rPr>
              <a:t>  </a:t>
            </a:r>
            <a:r>
              <a:rPr lang="ja-JP" altLang="en-US" sz="1800" b="1">
                <a:latin typeface="+mj-ea"/>
              </a:rPr>
              <a:t>・・・・・・・・・・・・・・・</a:t>
            </a:r>
            <a:r>
              <a:rPr lang="en-US" altLang="ja-JP" sz="1800" b="1" dirty="0">
                <a:latin typeface="+mj-ea"/>
              </a:rPr>
              <a:t> Page 1</a:t>
            </a:r>
            <a:br>
              <a:rPr lang="en-US" altLang="ja-JP" sz="1800" b="1" dirty="0">
                <a:latin typeface="+mj-ea"/>
              </a:rPr>
            </a:br>
            <a:r>
              <a:rPr lang="en-US" altLang="ja-JP" sz="1800" b="1" dirty="0">
                <a:latin typeface="+mj-ea"/>
              </a:rPr>
              <a:t>2. </a:t>
            </a:r>
            <a:r>
              <a:rPr lang="ja-JP" altLang="en-US" sz="1800" b="1">
                <a:latin typeface="+mj-ea"/>
              </a:rPr>
              <a:t>システム概要</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800" b="1" dirty="0">
                <a:latin typeface="+mj-ea"/>
              </a:rPr>
              <a:t>3. </a:t>
            </a:r>
            <a:r>
              <a:rPr lang="ja-JP" altLang="en-US" sz="1800" b="1">
                <a:latin typeface="+mj-ea"/>
              </a:rPr>
              <a:t>システムフロー図</a:t>
            </a:r>
            <a:r>
              <a:rPr lang="en-US" altLang="ja-JP" sz="1800" b="1" dirty="0">
                <a:latin typeface="+mj-ea"/>
              </a:rPr>
              <a:t> </a:t>
            </a:r>
            <a:r>
              <a:rPr lang="ja-JP" altLang="en-US" sz="1800" b="1">
                <a:latin typeface="+mj-ea"/>
              </a:rPr>
              <a:t>・・・・・・・・・・・・・・・・・</a:t>
            </a:r>
            <a:r>
              <a:rPr lang="en-US" altLang="ja-JP" sz="1800" b="1" dirty="0">
                <a:latin typeface="+mj-ea"/>
              </a:rPr>
              <a:t> </a:t>
            </a:r>
            <a:r>
              <a:rPr lang="ja-JP" altLang="en-US" sz="1800" b="1">
                <a:latin typeface="+mj-ea"/>
              </a:rPr>
              <a:t>  </a:t>
            </a:r>
            <a:r>
              <a:rPr lang="en-US" altLang="ja-JP" sz="1800" b="1" dirty="0">
                <a:latin typeface="+mj-ea"/>
              </a:rPr>
              <a:t>Page x</a:t>
            </a:r>
            <a:br>
              <a:rPr lang="en-US" altLang="ja-JP" sz="1800" b="1" dirty="0">
                <a:latin typeface="+mj-ea"/>
              </a:rPr>
            </a:br>
            <a:r>
              <a:rPr lang="en-US" altLang="ja-JP" sz="1800" b="1" dirty="0">
                <a:latin typeface="+mj-ea"/>
              </a:rPr>
              <a:t>4. </a:t>
            </a:r>
            <a:r>
              <a:rPr lang="ja-JP" altLang="en-US" sz="1800" b="1">
                <a:latin typeface="+mj-ea"/>
              </a:rPr>
              <a:t>使用言語</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800" b="1" dirty="0">
                <a:latin typeface="+mj-ea"/>
              </a:rPr>
              <a:t>5. </a:t>
            </a:r>
            <a:r>
              <a:rPr lang="ja-JP" altLang="en-US" sz="1800" b="1">
                <a:latin typeface="+mj-ea"/>
              </a:rPr>
              <a:t>文字コード</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800" b="1" dirty="0">
                <a:latin typeface="+mj-ea"/>
              </a:rPr>
              <a:t>6. </a:t>
            </a:r>
            <a:r>
              <a:rPr lang="ja-JP" altLang="en-US" sz="1800" b="1">
                <a:latin typeface="+mj-ea"/>
              </a:rPr>
              <a:t>入力・出力形式</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800" b="1" dirty="0">
                <a:latin typeface="+mj-ea"/>
              </a:rPr>
              <a:t>7. </a:t>
            </a:r>
            <a:r>
              <a:rPr lang="ja-JP" altLang="en-US" sz="1800" b="1">
                <a:latin typeface="+mj-ea"/>
              </a:rPr>
              <a:t>機能詳細</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600" b="1" dirty="0">
                <a:latin typeface="+mj-ea"/>
              </a:rPr>
              <a:t>    7-1. </a:t>
            </a:r>
            <a:r>
              <a:rPr lang="ja-JP" altLang="en-US" sz="1600" b="1">
                <a:latin typeface="+mj-ea"/>
              </a:rPr>
              <a:t>入力処理</a:t>
            </a:r>
            <a:r>
              <a:rPr lang="en-US" altLang="ja-JP" sz="1600" b="1" dirty="0">
                <a:latin typeface="+mj-ea"/>
              </a:rPr>
              <a:t>(Input Process) </a:t>
            </a:r>
            <a:r>
              <a:rPr lang="ja-JP" altLang="en-US" sz="1600" b="1">
                <a:latin typeface="+mj-ea"/>
              </a:rPr>
              <a:t>・・・・・・・・・・・</a:t>
            </a:r>
            <a:r>
              <a:rPr lang="en-US" altLang="ja-JP" sz="1600" b="1" dirty="0">
                <a:latin typeface="+mj-ea"/>
              </a:rPr>
              <a:t>  Page x</a:t>
            </a:r>
            <a:br>
              <a:rPr lang="en-US" altLang="ja-JP" sz="1600" b="1" dirty="0">
                <a:latin typeface="+mj-ea"/>
              </a:rPr>
            </a:br>
            <a:r>
              <a:rPr lang="en-US" altLang="ja-JP" sz="1600" b="1" dirty="0">
                <a:latin typeface="+mj-ea"/>
              </a:rPr>
              <a:t>    7-2. </a:t>
            </a:r>
            <a:r>
              <a:rPr lang="ja-JP" altLang="en-US" sz="1600" b="1">
                <a:latin typeface="+mj-ea"/>
              </a:rPr>
              <a:t>前処理</a:t>
            </a:r>
            <a:r>
              <a:rPr lang="en-US" altLang="ja-JP" sz="1600" b="1" dirty="0">
                <a:latin typeface="+mj-ea"/>
              </a:rPr>
              <a:t>(</a:t>
            </a:r>
            <a:r>
              <a:rPr lang="en-US" altLang="ja-JP" sz="1600" b="1" dirty="0" err="1">
                <a:latin typeface="+mj-ea"/>
              </a:rPr>
              <a:t>PreProcess</a:t>
            </a:r>
            <a:r>
              <a:rPr lang="en-US" altLang="ja-JP" sz="1600" b="1" dirty="0">
                <a:latin typeface="+mj-ea"/>
              </a:rPr>
              <a:t>) </a:t>
            </a:r>
            <a:r>
              <a:rPr lang="ja-JP" altLang="en-US" sz="1600" b="1">
                <a:latin typeface="+mj-ea"/>
              </a:rPr>
              <a:t>・・・・・・・・・・・・・・・</a:t>
            </a:r>
            <a:r>
              <a:rPr lang="en-US" altLang="ja-JP" sz="1600" b="1" dirty="0">
                <a:latin typeface="+mj-ea"/>
              </a:rPr>
              <a:t>  Page x</a:t>
            </a:r>
            <a:br>
              <a:rPr lang="en-US" altLang="ja-JP" sz="1600" b="1" dirty="0">
                <a:latin typeface="+mj-ea"/>
              </a:rPr>
            </a:br>
            <a:r>
              <a:rPr lang="en-US" altLang="ja-JP" sz="1600" b="1" dirty="0">
                <a:latin typeface="+mj-ea"/>
              </a:rPr>
              <a:t>    7-3. </a:t>
            </a:r>
            <a:r>
              <a:rPr lang="ja-JP" altLang="en-US" sz="1600" b="1">
                <a:latin typeface="+mj-ea"/>
              </a:rPr>
              <a:t>学習処理</a:t>
            </a:r>
            <a:r>
              <a:rPr lang="en-US" altLang="ja-JP" sz="1600" b="1" dirty="0">
                <a:latin typeface="+mj-ea"/>
              </a:rPr>
              <a:t>(Learning Process) </a:t>
            </a:r>
            <a:r>
              <a:rPr lang="ja-JP" altLang="en-US" sz="1600" b="1">
                <a:latin typeface="+mj-ea"/>
              </a:rPr>
              <a:t>・・・・・・・・</a:t>
            </a:r>
            <a:r>
              <a:rPr lang="en-US" altLang="ja-JP" sz="1600" b="1" dirty="0">
                <a:latin typeface="+mj-ea"/>
              </a:rPr>
              <a:t>   Page x</a:t>
            </a:r>
            <a:br>
              <a:rPr lang="en-US" altLang="ja-JP" sz="1600" b="1" dirty="0">
                <a:latin typeface="+mj-ea"/>
              </a:rPr>
            </a:br>
            <a:r>
              <a:rPr lang="en-US" altLang="ja-JP" sz="1400" b="1" dirty="0">
                <a:latin typeface="+mj-ea"/>
              </a:rPr>
              <a:t>            </a:t>
            </a:r>
            <a:r>
              <a:rPr lang="ja-JP" altLang="en-US" sz="1400" b="1">
                <a:latin typeface="+mj-ea"/>
              </a:rPr>
              <a:t>学習</a:t>
            </a:r>
            <a:r>
              <a:rPr lang="en-US" altLang="ja-JP" sz="1400" b="1" dirty="0">
                <a:latin typeface="+mj-ea"/>
              </a:rPr>
              <a:t>/</a:t>
            </a:r>
            <a:r>
              <a:rPr lang="ja-JP" altLang="en-US" sz="1400" b="1">
                <a:latin typeface="+mj-ea"/>
              </a:rPr>
              <a:t>損失関数</a:t>
            </a:r>
            <a:r>
              <a:rPr lang="en-US" altLang="ja-JP" sz="1400" b="1" dirty="0">
                <a:latin typeface="+mj-ea"/>
              </a:rPr>
              <a:t>  </a:t>
            </a:r>
            <a:r>
              <a:rPr lang="ja-JP" altLang="en-US" sz="1400" b="1">
                <a:latin typeface="+mj-ea"/>
              </a:rPr>
              <a:t>・・・・・・・・・・・・・・・・・・・・・・・・</a:t>
            </a:r>
            <a:r>
              <a:rPr lang="en-US" altLang="ja-JP" sz="1400" b="1" dirty="0">
                <a:latin typeface="+mj-ea"/>
              </a:rPr>
              <a:t>  Page x</a:t>
            </a:r>
            <a:br>
              <a:rPr lang="en-US" altLang="ja-JP" sz="1600" b="1" dirty="0">
                <a:latin typeface="+mj-ea"/>
              </a:rPr>
            </a:br>
            <a:r>
              <a:rPr lang="en-US" altLang="ja-JP" sz="1600" b="1" dirty="0">
                <a:latin typeface="+mj-ea"/>
              </a:rPr>
              <a:t> </a:t>
            </a:r>
            <a:r>
              <a:rPr lang="ja-JP" altLang="en-US" sz="1600" b="1">
                <a:latin typeface="+mj-ea"/>
              </a:rPr>
              <a:t>   </a:t>
            </a:r>
            <a:r>
              <a:rPr lang="en-US" altLang="ja-JP" sz="1600" b="1" dirty="0">
                <a:latin typeface="+mj-ea"/>
              </a:rPr>
              <a:t>7-4. </a:t>
            </a:r>
            <a:r>
              <a:rPr lang="ja-JP" altLang="en-US" sz="1600" b="1">
                <a:latin typeface="+mj-ea"/>
              </a:rPr>
              <a:t>テスト処理</a:t>
            </a:r>
            <a:r>
              <a:rPr lang="en-US" altLang="ja-JP" sz="1600" b="1" dirty="0">
                <a:latin typeface="+mj-ea"/>
              </a:rPr>
              <a:t>(Testing Process) </a:t>
            </a:r>
            <a:r>
              <a:rPr lang="ja-JP" altLang="en-US" sz="1600" b="1">
                <a:latin typeface="+mj-ea"/>
              </a:rPr>
              <a:t>・・・・・・・・</a:t>
            </a:r>
            <a:r>
              <a:rPr lang="en-US" altLang="ja-JP" sz="1600" b="1" dirty="0">
                <a:latin typeface="+mj-ea"/>
              </a:rPr>
              <a:t>   Page</a:t>
            </a:r>
            <a:r>
              <a:rPr lang="ja-JP" altLang="en-US" sz="1600" b="1">
                <a:latin typeface="+mj-ea"/>
              </a:rPr>
              <a:t> </a:t>
            </a:r>
            <a:r>
              <a:rPr lang="en-US" altLang="ja-JP" sz="1600" b="1" dirty="0">
                <a:latin typeface="+mj-ea"/>
              </a:rPr>
              <a:t>x</a:t>
            </a:r>
            <a:br>
              <a:rPr lang="en-US" altLang="ja-JP" sz="1600" b="1" dirty="0">
                <a:latin typeface="+mj-ea"/>
              </a:rPr>
            </a:br>
            <a:r>
              <a:rPr lang="en-US" altLang="ja-JP" sz="1600" b="1" dirty="0">
                <a:latin typeface="+mj-ea"/>
              </a:rPr>
              <a:t>    7-5. </a:t>
            </a:r>
            <a:r>
              <a:rPr lang="ja-JP" altLang="en-US" sz="1600" b="1">
                <a:latin typeface="+mj-ea"/>
              </a:rPr>
              <a:t>出力処理</a:t>
            </a:r>
            <a:r>
              <a:rPr lang="en-US" altLang="ja-JP" sz="1600" b="1" dirty="0">
                <a:latin typeface="+mj-ea"/>
              </a:rPr>
              <a:t>(Output Process)</a:t>
            </a:r>
            <a:r>
              <a:rPr lang="ja-JP" altLang="en-US" sz="1600" b="1">
                <a:latin typeface="+mj-ea"/>
              </a:rPr>
              <a:t> ・・・・・・・・・</a:t>
            </a:r>
            <a:r>
              <a:rPr lang="en-US" altLang="ja-JP" sz="1600" b="1" dirty="0">
                <a:latin typeface="+mj-ea"/>
              </a:rPr>
              <a:t> </a:t>
            </a:r>
            <a:r>
              <a:rPr lang="ja-JP" altLang="en-US" sz="1600" b="1">
                <a:latin typeface="+mj-ea"/>
              </a:rPr>
              <a:t> </a:t>
            </a:r>
            <a:r>
              <a:rPr lang="en-US" altLang="ja-JP" sz="1600" b="1" dirty="0">
                <a:latin typeface="+mj-ea"/>
              </a:rPr>
              <a:t> Page x</a:t>
            </a:r>
            <a:br>
              <a:rPr lang="en-US" altLang="ja-JP" sz="1800" b="1" dirty="0">
                <a:latin typeface="+mj-ea"/>
              </a:rPr>
            </a:br>
            <a:r>
              <a:rPr lang="en-US" altLang="ja-JP" sz="1800" b="1" dirty="0">
                <a:latin typeface="+mj-ea"/>
              </a:rPr>
              <a:t>8. </a:t>
            </a:r>
            <a:r>
              <a:rPr lang="ja-JP" altLang="en-US" sz="1800" b="1">
                <a:latin typeface="+mj-ea"/>
              </a:rPr>
              <a:t>関連ドキュメント</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800" b="1" dirty="0">
                <a:latin typeface="+mj-ea"/>
              </a:rPr>
              <a:t>9. </a:t>
            </a:r>
            <a:r>
              <a:rPr lang="ja-JP" altLang="en-US" sz="1800" b="1">
                <a:latin typeface="+mj-ea"/>
              </a:rPr>
              <a:t>参考文献</a:t>
            </a:r>
            <a:r>
              <a:rPr lang="en-US" altLang="ja-JP" sz="1800" b="1" dirty="0">
                <a:latin typeface="+mj-ea"/>
              </a:rPr>
              <a:t>  </a:t>
            </a:r>
            <a:r>
              <a:rPr lang="ja-JP" altLang="en-US" sz="1800" b="1">
                <a:latin typeface="+mj-ea"/>
              </a:rPr>
              <a:t>・・・・・・・・・・・・・・・・・・・・・・・</a:t>
            </a:r>
            <a:r>
              <a:rPr lang="en-US" altLang="ja-JP" sz="1800" b="1" dirty="0">
                <a:latin typeface="+mj-ea"/>
              </a:rPr>
              <a:t>   </a:t>
            </a:r>
            <a:r>
              <a:rPr lang="ja-JP" altLang="en-US" sz="1800" b="1">
                <a:latin typeface="+mj-ea"/>
              </a:rPr>
              <a:t>ページ</a:t>
            </a:r>
            <a:r>
              <a:rPr lang="en-US" altLang="ja-JP" sz="1800" b="1" dirty="0">
                <a:latin typeface="+mj-ea"/>
              </a:rPr>
              <a:t>x</a:t>
            </a:r>
            <a:br>
              <a:rPr lang="en-US" altLang="ja-JP" sz="1800" b="1" dirty="0">
                <a:latin typeface="+mj-ea"/>
              </a:rPr>
            </a:br>
            <a:endParaRPr kumimoji="1" lang="ja-JP" altLang="en-US" sz="1000">
              <a:latin typeface="+mj-ea"/>
            </a:endParaRPr>
          </a:p>
        </p:txBody>
      </p:sp>
    </p:spTree>
    <p:extLst>
      <p:ext uri="{BB962C8B-B14F-4D97-AF65-F5344CB8AC3E}">
        <p14:creationId xmlns:p14="http://schemas.microsoft.com/office/powerpoint/2010/main" val="394443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4. </a:t>
            </a:r>
            <a:r>
              <a:rPr lang="ja-JP" altLang="en-US" sz="1800" b="1">
                <a:latin typeface="+mj-ea"/>
              </a:rPr>
              <a:t>使用言語</a:t>
            </a:r>
            <a:r>
              <a:rPr lang="en-US" altLang="ja-JP" sz="1800" b="1" dirty="0">
                <a:latin typeface="+mj-ea"/>
              </a:rPr>
              <a:t> </a:t>
            </a:r>
            <a:br>
              <a:rPr lang="en-US" altLang="ja-JP" sz="1800" dirty="0"/>
            </a:br>
            <a:br>
              <a:rPr lang="en-US" altLang="ja-JP" sz="1200" dirty="0"/>
            </a:br>
            <a:r>
              <a:rPr lang="en-US" altLang="ja-JP" sz="1200" dirty="0"/>
              <a:t>4-1. </a:t>
            </a:r>
            <a:r>
              <a:rPr lang="ja-JP" altLang="en-US" sz="1200"/>
              <a:t>主要言語</a:t>
            </a:r>
            <a:br>
              <a:rPr lang="en-US" altLang="ja-JP" sz="1200" dirty="0"/>
            </a:br>
            <a:r>
              <a:rPr lang="en-US" altLang="ja-JP" sz="1200" dirty="0"/>
              <a:t>python – version 3.6.x</a:t>
            </a:r>
            <a:br>
              <a:rPr lang="en-US" altLang="ja-JP" sz="1200" dirty="0"/>
            </a:br>
            <a:br>
              <a:rPr lang="en-US" altLang="ja-JP" sz="1200" dirty="0"/>
            </a:br>
            <a:r>
              <a:rPr lang="en-US" altLang="ja-JP" sz="1200" dirty="0"/>
              <a:t>4-2. Library</a:t>
            </a:r>
            <a:br>
              <a:rPr lang="en-US" altLang="ja-JP" sz="1200" dirty="0"/>
            </a:br>
            <a:r>
              <a:rPr lang="en-US" altLang="ja-JP" sz="1200" dirty="0"/>
              <a:t>TensorFlow – version 1.7</a:t>
            </a:r>
            <a:br>
              <a:rPr lang="en-US" altLang="ja-JP" sz="1200" dirty="0"/>
            </a:br>
            <a:r>
              <a:rPr lang="en-US" altLang="ja-JP" sz="1200" dirty="0" err="1"/>
              <a:t>keras</a:t>
            </a:r>
            <a:r>
              <a:rPr lang="en-US" altLang="ja-JP" sz="1200" dirty="0"/>
              <a:t> – version xx</a:t>
            </a:r>
            <a:br>
              <a:rPr lang="en-US" altLang="ja-JP" sz="1200" dirty="0"/>
            </a:br>
            <a:r>
              <a:rPr lang="en-US" altLang="ja-JP" sz="1200" dirty="0" err="1"/>
              <a:t>nilearn</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45019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6. </a:t>
            </a:r>
            <a:r>
              <a:rPr lang="ja-JP" altLang="en-US" sz="1800" b="1">
                <a:latin typeface="+mj-ea"/>
              </a:rPr>
              <a:t>入力・出力形式</a:t>
            </a:r>
            <a:r>
              <a:rPr lang="en-US" altLang="ja-JP" sz="1800" b="1" dirty="0">
                <a:latin typeface="+mj-ea"/>
              </a:rPr>
              <a:t> </a:t>
            </a:r>
            <a:br>
              <a:rPr lang="en-US" altLang="ja-JP" sz="1800" dirty="0"/>
            </a:br>
            <a:br>
              <a:rPr lang="en-US" altLang="ja-JP" sz="1200" dirty="0"/>
            </a:br>
            <a:r>
              <a:rPr lang="en-US" altLang="ja-JP" sz="1200" dirty="0"/>
              <a:t>6-1. </a:t>
            </a:r>
            <a:r>
              <a:rPr lang="ja-JP" altLang="en-US" sz="1200"/>
              <a:t>入力形式</a:t>
            </a:r>
            <a:br>
              <a:rPr lang="en-US" altLang="ja-JP" sz="1200" dirty="0"/>
            </a:br>
            <a:r>
              <a:rPr lang="ja-JP" altLang="en-US" sz="1200"/>
              <a:t>脳画像イメージ</a:t>
            </a:r>
            <a:r>
              <a:rPr lang="en-US" altLang="ja-JP" sz="1200" dirty="0"/>
              <a:t>: </a:t>
            </a:r>
            <a:r>
              <a:rPr lang="en-US" altLang="ja-JP" sz="1200" dirty="0" err="1"/>
              <a:t>NIfTI</a:t>
            </a:r>
            <a:r>
              <a:rPr lang="ja-JP" altLang="en-US" sz="1200"/>
              <a:t>フォーマット</a:t>
            </a:r>
            <a:r>
              <a:rPr lang="en-US" altLang="ja-JP" sz="1200" dirty="0"/>
              <a:t> (.</a:t>
            </a:r>
            <a:r>
              <a:rPr lang="en-US" altLang="ja-JP" sz="1200" dirty="0" err="1"/>
              <a:t>nii</a:t>
            </a:r>
            <a:r>
              <a:rPr lang="en-US" altLang="ja-JP" sz="1200" dirty="0"/>
              <a:t>)(</a:t>
            </a:r>
            <a:r>
              <a:rPr lang="ja-JP" altLang="en-US" sz="1200"/>
              <a:t>注</a:t>
            </a:r>
            <a:r>
              <a:rPr lang="en-US" altLang="ja-JP" sz="1200" dirty="0"/>
              <a:t>)</a:t>
            </a:r>
            <a:br>
              <a:rPr lang="en-US" altLang="ja-JP" sz="1200" dirty="0"/>
            </a:br>
            <a:br>
              <a:rPr lang="en-US" altLang="ja-JP" sz="1200" dirty="0"/>
            </a:br>
            <a:r>
              <a:rPr lang="en-US" altLang="ja-JP" sz="1200" dirty="0"/>
              <a:t>6-2. </a:t>
            </a:r>
            <a:r>
              <a:rPr lang="ja-JP" altLang="en-US" sz="1200"/>
              <a:t>出力形式</a:t>
            </a:r>
            <a:br>
              <a:rPr lang="en-US" altLang="ja-JP" sz="1200" dirty="0"/>
            </a:br>
            <a:r>
              <a:rPr lang="ja-JP" altLang="en-US" sz="1200"/>
              <a:t>学習モデル</a:t>
            </a:r>
            <a:r>
              <a:rPr lang="en-US" altLang="ja-JP" sz="1200" dirty="0"/>
              <a:t>: JSON</a:t>
            </a:r>
            <a:r>
              <a:rPr lang="ja-JP" altLang="en-US" sz="1200"/>
              <a:t>フォーマット</a:t>
            </a:r>
            <a:r>
              <a:rPr lang="en-US" altLang="ja-JP" sz="1200" dirty="0"/>
              <a:t> (.</a:t>
            </a:r>
            <a:r>
              <a:rPr lang="en-US" altLang="ja-JP" sz="1200" dirty="0" err="1"/>
              <a:t>json</a:t>
            </a:r>
            <a:r>
              <a:rPr lang="en-US" altLang="ja-JP" sz="1200" dirty="0"/>
              <a:t>)</a:t>
            </a:r>
            <a:br>
              <a:rPr lang="en-US" altLang="ja-JP" sz="1200" dirty="0"/>
            </a:br>
            <a:r>
              <a:rPr lang="ja-JP" altLang="en-US" sz="1200"/>
              <a:t>学習済み重み</a:t>
            </a:r>
            <a:r>
              <a:rPr lang="en-US" altLang="ja-JP" sz="1200" dirty="0"/>
              <a:t>/</a:t>
            </a:r>
            <a:r>
              <a:rPr lang="ja-JP" altLang="en-US" sz="1200"/>
              <a:t>バイアス</a:t>
            </a:r>
            <a:r>
              <a:rPr lang="en-US" altLang="ja-JP" sz="1200" dirty="0"/>
              <a:t>: HDF5</a:t>
            </a:r>
            <a:r>
              <a:rPr lang="ja-JP" altLang="en-US" sz="1200"/>
              <a:t>フォーマット</a:t>
            </a:r>
            <a:r>
              <a:rPr lang="en-US" altLang="ja-JP" sz="1200" dirty="0"/>
              <a:t> (.h5)</a:t>
            </a:r>
            <a:br>
              <a:rPr lang="en-US" altLang="ja-JP" sz="1200" dirty="0"/>
            </a:br>
            <a:r>
              <a:rPr lang="ja-JP" altLang="en-US" sz="1200"/>
              <a:t>予測結果</a:t>
            </a:r>
            <a:r>
              <a:rPr lang="en-US" altLang="ja-JP" sz="1200" dirty="0"/>
              <a:t>: </a:t>
            </a:r>
            <a:r>
              <a:rPr lang="ja-JP" altLang="en-US" sz="1200"/>
              <a:t>ユーザインターフェース画面から呼び出されるパラメータ</a:t>
            </a:r>
            <a:br>
              <a:rPr lang="en-US" altLang="ja-JP" sz="1200" dirty="0"/>
            </a:br>
            <a:br>
              <a:rPr lang="en-US" altLang="ja-JP" sz="1200" dirty="0"/>
            </a:br>
            <a:r>
              <a:rPr lang="en-US" altLang="ja-JP" sz="1000" dirty="0"/>
              <a:t>(</a:t>
            </a:r>
            <a:r>
              <a:rPr lang="ja-JP" altLang="en-US" sz="1000"/>
              <a:t>注</a:t>
            </a:r>
            <a:r>
              <a:rPr lang="en-US" altLang="ja-JP" sz="1000" dirty="0"/>
              <a:t>)</a:t>
            </a:r>
            <a:br>
              <a:rPr lang="en-US" altLang="ja-JP" sz="1000" dirty="0"/>
            </a:br>
            <a:r>
              <a:rPr lang="ja-JP" altLang="en-US" sz="1000"/>
              <a:t>医用画像の共通フォーマットとし</a:t>
            </a:r>
            <a:r>
              <a:rPr lang="en-US" altLang="ja-JP" sz="1000" dirty="0"/>
              <a:t>DICOM(Digital Imaging and Communication in Medicine)</a:t>
            </a:r>
            <a:r>
              <a:rPr lang="ja-JP" altLang="en-US" sz="1000"/>
              <a:t>があるが、空間情報を捉えるための体積</a:t>
            </a:r>
            <a:r>
              <a:rPr lang="en-US" altLang="ja-JP" sz="1000" dirty="0"/>
              <a:t>(Volume)</a:t>
            </a:r>
            <a:r>
              <a:rPr lang="ja-JP" altLang="en-US" sz="1000"/>
              <a:t>とピクセル</a:t>
            </a:r>
            <a:r>
              <a:rPr lang="en-US" altLang="ja-JP" sz="1000" dirty="0"/>
              <a:t>(pixel)</a:t>
            </a:r>
            <a:r>
              <a:rPr lang="ja-JP" altLang="en-US" sz="1000"/>
              <a:t>を組み合わせたボクセル</a:t>
            </a:r>
            <a:r>
              <a:rPr lang="en-US" altLang="ja-JP" sz="1000" dirty="0"/>
              <a:t>(voxel)</a:t>
            </a:r>
            <a:r>
              <a:rPr lang="ja-JP" altLang="en-US" sz="1000"/>
              <a:t>という三次元での正規格子で捉えるに</a:t>
            </a:r>
            <a:r>
              <a:rPr lang="en-US" altLang="ja-JP" sz="1000" dirty="0" err="1"/>
              <a:t>NIfTI</a:t>
            </a:r>
            <a:r>
              <a:rPr lang="ja-JP" altLang="en-US" sz="1000"/>
              <a:t>フォーマットが使われる。つまり脳のメタ情報と空間情報を組み合わせるために利用されるのが、</a:t>
            </a:r>
            <a:r>
              <a:rPr lang="en-US" altLang="ja-JP" sz="1000" dirty="0" err="1"/>
              <a:t>NIfTI</a:t>
            </a:r>
            <a:r>
              <a:rPr lang="ja-JP" altLang="en-US" sz="1000"/>
              <a:t>フォーマットである。</a:t>
            </a:r>
            <a:br>
              <a:rPr lang="en-US" altLang="ja-JP" sz="1000" dirty="0"/>
            </a:br>
            <a:r>
              <a:rPr lang="ja-JP" altLang="en-US" sz="1000"/>
              <a:t>参考文献</a:t>
            </a:r>
            <a:r>
              <a:rPr lang="en-US" altLang="ja-JP" sz="1000" dirty="0"/>
              <a:t>: </a:t>
            </a:r>
            <a:r>
              <a:rPr lang="en-US" altLang="ja-JP" sz="1000" dirty="0">
                <a:hlinkClick r:id="rId2"/>
              </a:rPr>
              <a:t>https://www.jstage.jst.go.jp/article/jjb/33/2/33_145/_pdf</a:t>
            </a:r>
            <a:br>
              <a:rPr lang="en-US" altLang="ja-JP" sz="18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147830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7. </a:t>
            </a:r>
            <a:r>
              <a:rPr lang="ja-JP" altLang="en-US" sz="1800" b="1">
                <a:latin typeface="+mj-ea"/>
              </a:rPr>
              <a:t>機能詳細</a:t>
            </a:r>
            <a:br>
              <a:rPr lang="en-US" altLang="ja-JP" sz="1800" dirty="0"/>
            </a:br>
            <a:br>
              <a:rPr lang="en-US" altLang="ja-JP" sz="1200" dirty="0"/>
            </a:br>
            <a:r>
              <a:rPr lang="en-US" altLang="ja-JP" sz="1200" dirty="0"/>
              <a:t>7-1. </a:t>
            </a:r>
            <a:r>
              <a:rPr lang="ja-JP" altLang="en-US" sz="1200"/>
              <a:t>入力処理</a:t>
            </a:r>
            <a:br>
              <a:rPr lang="en-US" altLang="ja-JP" sz="1200" dirty="0"/>
            </a:br>
            <a:r>
              <a:rPr lang="en-US" altLang="ja-JP" sz="1200" dirty="0" err="1"/>
              <a:t>NIfTI</a:t>
            </a:r>
            <a:r>
              <a:rPr lang="ja-JP" altLang="en-US" sz="1200"/>
              <a:t>ファイルの取り込み</a:t>
            </a:r>
            <a:r>
              <a:rPr lang="en-US" altLang="ja-JP" sz="1200" dirty="0"/>
              <a:t>:</a:t>
            </a:r>
            <a:br>
              <a:rPr lang="en-US" altLang="ja-JP" sz="1200" dirty="0"/>
            </a:br>
            <a:r>
              <a:rPr lang="en-US" altLang="ja-JP" sz="1200" dirty="0"/>
              <a:t>from </a:t>
            </a:r>
            <a:r>
              <a:rPr lang="en-US" altLang="ja-JP" sz="1200" dirty="0" err="1"/>
              <a:t>nilearn</a:t>
            </a:r>
            <a:r>
              <a:rPr lang="en-US" altLang="ja-JP" sz="1200" dirty="0"/>
              <a:t> import datasets</a:t>
            </a:r>
            <a:br>
              <a:rPr lang="en-US" altLang="ja-JP" sz="1200" dirty="0"/>
            </a:br>
            <a:r>
              <a:rPr lang="en-US" altLang="ja-JP" sz="1200" dirty="0" err="1"/>
              <a:t>adhd_datasets</a:t>
            </a:r>
            <a:r>
              <a:rPr lang="en-US" altLang="ja-JP" sz="1200" dirty="0"/>
              <a:t> = </a:t>
            </a:r>
            <a:r>
              <a:rPr lang="en-US" altLang="ja-JP" sz="1200" dirty="0" err="1"/>
              <a:t>datasets.fetch_adhd</a:t>
            </a:r>
            <a:r>
              <a:rPr lang="en-US" altLang="ja-JP" sz="1200" dirty="0"/>
              <a:t>()</a:t>
            </a:r>
            <a:br>
              <a:rPr lang="en-US" altLang="ja-JP" sz="1200" dirty="0"/>
            </a:br>
            <a:br>
              <a:rPr lang="en-US" altLang="ja-JP" sz="1200" dirty="0"/>
            </a:br>
            <a:br>
              <a:rPr lang="en-US" altLang="ja-JP" sz="1200" dirty="0"/>
            </a:br>
            <a:r>
              <a:rPr lang="en-US" altLang="ja-JP" sz="1200" dirty="0"/>
              <a:t>7-2. </a:t>
            </a:r>
            <a:r>
              <a:rPr lang="ja-JP" altLang="en-US" sz="1200"/>
              <a:t>出力形式</a:t>
            </a:r>
            <a:br>
              <a:rPr lang="en-US" altLang="ja-JP" sz="1200" dirty="0"/>
            </a:br>
            <a:r>
              <a:rPr lang="en-US" altLang="ja-JP" sz="1200" dirty="0"/>
              <a:t>JSON</a:t>
            </a:r>
            <a:r>
              <a:rPr lang="ja-JP" altLang="en-US" sz="1200"/>
              <a:t>ファイル</a:t>
            </a:r>
            <a:r>
              <a:rPr lang="en-US" altLang="ja-JP" sz="1200" dirty="0"/>
              <a:t>(</a:t>
            </a:r>
            <a:r>
              <a:rPr lang="ja-JP" altLang="en-US" sz="1200"/>
              <a:t>学習モデル</a:t>
            </a:r>
            <a:r>
              <a:rPr lang="en-US" altLang="ja-JP" sz="1200" dirty="0"/>
              <a:t>)</a:t>
            </a:r>
            <a:r>
              <a:rPr lang="ja-JP" altLang="en-US" sz="1200"/>
              <a:t>の出力</a:t>
            </a:r>
            <a:r>
              <a:rPr lang="en-US" altLang="ja-JP" sz="1200" dirty="0"/>
              <a:t>:</a:t>
            </a:r>
            <a:br>
              <a:rPr lang="en-US" altLang="ja-JP" sz="1200" dirty="0"/>
            </a:br>
            <a:r>
              <a:rPr lang="en-US" altLang="ja-JP" sz="1200" dirty="0" err="1"/>
              <a:t>json_string</a:t>
            </a:r>
            <a:r>
              <a:rPr lang="en-US" altLang="ja-JP" sz="1200" dirty="0"/>
              <a:t> = </a:t>
            </a:r>
            <a:r>
              <a:rPr lang="en-US" altLang="ja-JP" sz="1200" dirty="0" err="1"/>
              <a:t>model.to_json</a:t>
            </a:r>
            <a:r>
              <a:rPr lang="en-US" altLang="ja-JP" sz="1200" dirty="0"/>
              <a:t>()</a:t>
            </a:r>
            <a:br>
              <a:rPr lang="en-US" altLang="ja-JP" sz="1200" dirty="0"/>
            </a:br>
            <a:r>
              <a:rPr lang="en-US" altLang="ja-JP" sz="1200" dirty="0"/>
              <a:t>open(“</a:t>
            </a:r>
            <a:r>
              <a:rPr lang="en-US" altLang="ja-JP" sz="1200" dirty="0" err="1"/>
              <a:t>adhd_mri.json</a:t>
            </a:r>
            <a:r>
              <a:rPr lang="en-US" altLang="ja-JP" sz="1200" dirty="0"/>
              <a:t>”, “w”).write(</a:t>
            </a:r>
            <a:r>
              <a:rPr lang="en-US" altLang="ja-JP" sz="1200" dirty="0" err="1"/>
              <a:t>json_string</a:t>
            </a:r>
            <a:r>
              <a:rPr lang="en-US" altLang="ja-JP" sz="1200" dirty="0"/>
              <a:t>)</a:t>
            </a:r>
            <a:br>
              <a:rPr lang="en-US" altLang="ja-JP" sz="1200" dirty="0"/>
            </a:br>
            <a:br>
              <a:rPr lang="en-US" altLang="ja-JP" sz="1200" dirty="0"/>
            </a:br>
            <a:r>
              <a:rPr lang="en-US" altLang="ja-JP" sz="1200" dirty="0"/>
              <a:t>HDF5</a:t>
            </a:r>
            <a:r>
              <a:rPr lang="ja-JP" altLang="en-US" sz="1200"/>
              <a:t>ファイル</a:t>
            </a:r>
            <a:r>
              <a:rPr lang="en-US" altLang="ja-JP" sz="1200" dirty="0"/>
              <a:t>(</a:t>
            </a:r>
            <a:r>
              <a:rPr lang="ja-JP" altLang="en-US" sz="1200"/>
              <a:t>学習済み重み</a:t>
            </a:r>
            <a:r>
              <a:rPr lang="en-US" altLang="ja-JP" sz="1200" dirty="0"/>
              <a:t>/</a:t>
            </a:r>
            <a:r>
              <a:rPr lang="ja-JP" altLang="en-US" sz="1200"/>
              <a:t>バイアス</a:t>
            </a:r>
            <a:r>
              <a:rPr lang="en-US" altLang="ja-JP" sz="1200" dirty="0"/>
              <a:t>)</a:t>
            </a:r>
            <a:r>
              <a:rPr lang="ja-JP" altLang="en-US" sz="1200"/>
              <a:t>の出力</a:t>
            </a:r>
            <a:r>
              <a:rPr lang="en-US" altLang="ja-JP" sz="1200" dirty="0"/>
              <a:t>:</a:t>
            </a:r>
            <a:br>
              <a:rPr lang="en-US" altLang="ja-JP" sz="1200" dirty="0"/>
            </a:br>
            <a:r>
              <a:rPr lang="en-US" altLang="ja-JP" sz="1200" dirty="0" err="1"/>
              <a:t>model.save_weights</a:t>
            </a:r>
            <a:r>
              <a:rPr lang="en-US" altLang="ja-JP" sz="1200" dirty="0"/>
              <a:t>(“adhd_mri.h5”)</a:t>
            </a:r>
            <a:br>
              <a:rPr lang="en-US" altLang="ja-JP" sz="1200" dirty="0"/>
            </a:br>
            <a:br>
              <a:rPr lang="en-US" altLang="ja-JP" sz="1200" dirty="0"/>
            </a:br>
            <a:r>
              <a:rPr lang="ja-JP" altLang="en-US" sz="1200"/>
              <a:t>予測結果</a:t>
            </a:r>
            <a:r>
              <a:rPr lang="en-US" altLang="ja-JP" sz="1200" dirty="0"/>
              <a:t>: TBD</a:t>
            </a: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3158821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688632"/>
          </a:xfrm>
        </p:spPr>
        <p:txBody>
          <a:bodyPr anchor="t" anchorCtr="0">
            <a:noAutofit/>
          </a:bodyPr>
          <a:lstStyle/>
          <a:p>
            <a:pPr algn="l"/>
            <a:r>
              <a:rPr lang="en-US" altLang="ja-JP" sz="1800" b="1" dirty="0"/>
              <a:t>10. </a:t>
            </a:r>
            <a:r>
              <a:rPr lang="ja-JP" altLang="en-US" sz="1800" b="1">
                <a:latin typeface="+mj-ea"/>
              </a:rPr>
              <a:t>参考文献</a:t>
            </a:r>
            <a:r>
              <a:rPr lang="en-US" altLang="ja-JP" sz="1800" b="1" dirty="0">
                <a:latin typeface="+mj-ea"/>
              </a:rPr>
              <a:t> </a:t>
            </a:r>
            <a:br>
              <a:rPr lang="en-US" altLang="ja-JP" sz="1800" dirty="0"/>
            </a:br>
            <a:r>
              <a:rPr lang="ja-JP" altLang="en-US" sz="1200"/>
              <a:t>メインで利用するものは下記</a:t>
            </a:r>
            <a:r>
              <a:rPr lang="en-US" altLang="ja-JP" sz="1200" dirty="0"/>
              <a:t>[M]</a:t>
            </a:r>
            <a:r>
              <a:rPr lang="ja-JP" altLang="en-US" sz="1200"/>
              <a:t>マーク、サブ的に利用するものは</a:t>
            </a:r>
            <a:r>
              <a:rPr lang="en-US" altLang="ja-JP" sz="1200" dirty="0"/>
              <a:t>[S]</a:t>
            </a:r>
            <a:br>
              <a:rPr lang="en-US" altLang="ja-JP" sz="1200" dirty="0"/>
            </a:br>
            <a:br>
              <a:rPr lang="en-US" altLang="ja-JP" sz="1200" dirty="0"/>
            </a:br>
            <a:r>
              <a:rPr lang="en-US" altLang="ja-JP" sz="1200" dirty="0"/>
              <a:t>10-1. </a:t>
            </a:r>
            <a:r>
              <a:rPr lang="ja-JP" altLang="en-US" sz="1200"/>
              <a:t>論文</a:t>
            </a:r>
            <a:br>
              <a:rPr lang="en-US" altLang="ja-JP" sz="1200" dirty="0"/>
            </a:br>
            <a:r>
              <a:rPr lang="en-US" altLang="ja-JP" sz="1200" dirty="0"/>
              <a:t>    [M] </a:t>
            </a:r>
            <a:r>
              <a:rPr lang="en-US" altLang="ja-JP" sz="1200" dirty="0">
                <a:hlinkClick r:id="rId2"/>
              </a:rPr>
              <a:t>https://ieeexplore.ieee.org/document/8067637/all-figures</a:t>
            </a:r>
            <a:br>
              <a:rPr lang="en-US" altLang="ja-JP" sz="1200" dirty="0"/>
            </a:br>
            <a:br>
              <a:rPr lang="en-US" altLang="ja-JP" sz="1200" dirty="0"/>
            </a:br>
            <a:r>
              <a:rPr lang="en-US" altLang="ja-JP" sz="1200" dirty="0"/>
              <a:t>10-2. </a:t>
            </a:r>
            <a:r>
              <a:rPr lang="ja-JP" altLang="en-US" sz="1200"/>
              <a:t>脳画像イメージ情報提供サイト</a:t>
            </a:r>
            <a:br>
              <a:rPr lang="en-US" altLang="ja-JP" sz="1200" dirty="0"/>
            </a:br>
            <a:r>
              <a:rPr lang="en-US" altLang="ja-JP" sz="1200" dirty="0"/>
              <a:t>10-2-1. </a:t>
            </a:r>
            <a:r>
              <a:rPr lang="ja-JP" altLang="en-US" sz="1200"/>
              <a:t>脳画像イメージのツールやデータセット提供サイト</a:t>
            </a:r>
            <a:r>
              <a:rPr lang="en-US" altLang="ja-JP" sz="1200" dirty="0"/>
              <a:t> – NITRC</a:t>
            </a:r>
            <a:br>
              <a:rPr lang="en-US" altLang="ja-JP" sz="1200" dirty="0"/>
            </a:br>
            <a:r>
              <a:rPr lang="en-US" altLang="ja-JP" sz="1200" dirty="0"/>
              <a:t>    [S] </a:t>
            </a:r>
            <a:r>
              <a:rPr lang="en-US" altLang="ja-JP" sz="1200" dirty="0">
                <a:hlinkClick r:id="rId3"/>
              </a:rPr>
              <a:t>https://www.nitrc.org</a:t>
            </a:r>
            <a:br>
              <a:rPr lang="en-US" altLang="ja-JP" sz="1200" dirty="0"/>
            </a:br>
            <a:r>
              <a:rPr lang="en-US" altLang="ja-JP" sz="1200" dirty="0"/>
              <a:t>10-2-2. </a:t>
            </a:r>
            <a:r>
              <a:rPr lang="ja-JP" altLang="en-US" sz="1200"/>
              <a:t>脳画像イメージの</a:t>
            </a:r>
            <a:r>
              <a:rPr lang="en-US" altLang="ja-JP" sz="1200" dirty="0"/>
              <a:t>python</a:t>
            </a:r>
            <a:r>
              <a:rPr lang="ja-JP" altLang="en-US" sz="1200"/>
              <a:t>ライブラリやチュートリアル提供サイト</a:t>
            </a:r>
            <a:r>
              <a:rPr lang="en-US" altLang="ja-JP" sz="1200" dirty="0"/>
              <a:t>- </a:t>
            </a:r>
            <a:r>
              <a:rPr lang="en-US" altLang="ja-JP" sz="1200" dirty="0" err="1"/>
              <a:t>Nilearn</a:t>
            </a:r>
            <a:br>
              <a:rPr lang="en-US" altLang="ja-JP" sz="1200" dirty="0"/>
            </a:br>
            <a:r>
              <a:rPr lang="en-US" altLang="ja-JP" sz="1200" dirty="0"/>
              <a:t>    [S]</a:t>
            </a:r>
            <a:r>
              <a:rPr lang="en-US" altLang="ja-JP" sz="1200" dirty="0">
                <a:hlinkClick r:id="rId4"/>
              </a:rPr>
              <a:t>http://nilearn.github.io/index.html</a:t>
            </a:r>
            <a:br>
              <a:rPr lang="en-US" altLang="ja-JP" sz="1200" dirty="0"/>
            </a:br>
            <a:br>
              <a:rPr lang="en-US" altLang="ja-JP" sz="1200" dirty="0"/>
            </a:br>
            <a:r>
              <a:rPr lang="en-US" altLang="ja-JP" sz="1200" dirty="0"/>
              <a:t>10-3. </a:t>
            </a:r>
            <a:r>
              <a:rPr lang="ja-JP" altLang="en-US" sz="1200"/>
              <a:t>データセットやプログラム提供サイト</a:t>
            </a:r>
            <a:br>
              <a:rPr lang="en-US" altLang="ja-JP" sz="1200" dirty="0"/>
            </a:br>
            <a:r>
              <a:rPr lang="en-US" altLang="ja-JP" sz="1200" dirty="0"/>
              <a:t>10-3-1. ADHD-200</a:t>
            </a:r>
            <a:r>
              <a:rPr lang="ja-JP" altLang="en-US" sz="1200"/>
              <a:t>コンペティション用の前処理済みのデータセット</a:t>
            </a:r>
            <a:br>
              <a:rPr lang="en-US" altLang="ja-JP" sz="1200" dirty="0"/>
            </a:br>
            <a:r>
              <a:rPr lang="en-US" altLang="ja-JP" sz="1200" dirty="0"/>
              <a:t>    [S] </a:t>
            </a:r>
            <a:r>
              <a:rPr lang="en-US" altLang="ja-JP" sz="1200" dirty="0">
                <a:hlinkClick r:id="rId5"/>
              </a:rPr>
              <a:t>https://www.nitrc.org/frs/?group_id=383</a:t>
            </a:r>
            <a:br>
              <a:rPr lang="en-US" altLang="ja-JP" sz="1200" dirty="0"/>
            </a:br>
            <a:r>
              <a:rPr lang="en-US" altLang="ja-JP" sz="1200" dirty="0"/>
              <a:t>    (</a:t>
            </a:r>
            <a:r>
              <a:rPr lang="ja-JP" altLang="en-US" sz="1200"/>
              <a:t>三つのパッケージが存在</a:t>
            </a:r>
            <a:r>
              <a:rPr lang="en-US" altLang="ja-JP" sz="1200" dirty="0"/>
              <a:t> – ADHD200 </a:t>
            </a:r>
            <a:r>
              <a:rPr lang="en-US" altLang="ja-JP" sz="1200" dirty="0" err="1"/>
              <a:t>Preproc</a:t>
            </a:r>
            <a:r>
              <a:rPr lang="en-US" altLang="ja-JP" sz="1200" dirty="0"/>
              <a:t> NIAK</a:t>
            </a:r>
            <a:r>
              <a:rPr lang="ja-JP" altLang="en-US" sz="1200"/>
              <a:t>、</a:t>
            </a:r>
            <a:r>
              <a:rPr lang="en-US" altLang="ja-JP" sz="1200" dirty="0"/>
              <a:t>ADHD </a:t>
            </a:r>
            <a:r>
              <a:rPr lang="en-US" altLang="ja-JP" sz="1200" dirty="0" err="1"/>
              <a:t>Preproc</a:t>
            </a:r>
            <a:r>
              <a:rPr lang="en-US" altLang="ja-JP" sz="1200" dirty="0"/>
              <a:t> Burner</a:t>
            </a:r>
            <a:r>
              <a:rPr lang="ja-JP" altLang="en-US" sz="1200"/>
              <a:t>、</a:t>
            </a:r>
            <a:r>
              <a:rPr lang="en-US" altLang="ja-JP" sz="1200" dirty="0"/>
              <a:t>ADHD </a:t>
            </a:r>
            <a:r>
              <a:rPr lang="en-US" altLang="ja-JP" sz="1200" dirty="0" err="1"/>
              <a:t>Preproc</a:t>
            </a:r>
            <a:r>
              <a:rPr lang="en-US" altLang="ja-JP" sz="1200" dirty="0"/>
              <a:t> Athena)</a:t>
            </a:r>
            <a:br>
              <a:rPr lang="en-US" altLang="ja-JP" sz="1200" dirty="0"/>
            </a:br>
            <a:r>
              <a:rPr lang="en-US" altLang="ja-JP" sz="1200" dirty="0"/>
              <a:t>10-3-2. ADHD</a:t>
            </a:r>
            <a:r>
              <a:rPr lang="ja-JP" altLang="en-US" sz="1200"/>
              <a:t>のデータセットとその画像処理プログラム</a:t>
            </a:r>
            <a:br>
              <a:rPr lang="en-US" altLang="ja-JP" sz="1200" dirty="0"/>
            </a:br>
            <a:r>
              <a:rPr lang="en-US" altLang="ja-JP" sz="1200" dirty="0"/>
              <a:t>    [M] </a:t>
            </a:r>
            <a:r>
              <a:rPr lang="en-US" altLang="ja-JP" sz="1200" dirty="0">
                <a:hlinkClick r:id="rId6"/>
              </a:rPr>
              <a:t>http://nilearn.github.io/modules/generated/nilearn.datasets.fetch_adhd.html</a:t>
            </a:r>
            <a:br>
              <a:rPr lang="en-US" altLang="ja-JP" sz="1200" dirty="0"/>
            </a:br>
            <a:r>
              <a:rPr lang="en-US" altLang="ja-JP" sz="1200" dirty="0"/>
              <a:t>    (</a:t>
            </a:r>
            <a:r>
              <a:rPr lang="en-US" altLang="ja-JP" sz="1200" dirty="0" err="1"/>
              <a:t>Jupyter</a:t>
            </a:r>
            <a:r>
              <a:rPr lang="en-US" altLang="ja-JP" sz="1200" dirty="0"/>
              <a:t> notebook</a:t>
            </a:r>
            <a:r>
              <a:rPr lang="ja-JP" altLang="en-US" sz="1200"/>
              <a:t>形式のプログラムのダウンロード可</a:t>
            </a:r>
            <a:r>
              <a:rPr lang="en-US" altLang="ja-JP" sz="1200" dirty="0"/>
              <a:t>)</a:t>
            </a:r>
            <a:br>
              <a:rPr lang="en-US" altLang="ja-JP" sz="1200" dirty="0"/>
            </a:br>
            <a:r>
              <a:rPr lang="en-US" altLang="ja-JP" sz="1200" dirty="0"/>
              <a:t>    [M] </a:t>
            </a:r>
            <a:r>
              <a:rPr lang="en" altLang="ja-JP" sz="1200" dirty="0">
                <a:hlinkClick r:id="rId7"/>
              </a:rPr>
              <a:t>https://www.nitrc.org/frs/download.php/7781/adhd40_metadata.tgz</a:t>
            </a:r>
            <a:br>
              <a:rPr lang="en" altLang="ja-JP" sz="1200" dirty="0"/>
            </a:br>
            <a:r>
              <a:rPr lang="en" altLang="ja-JP" sz="1200" dirty="0"/>
              <a:t>     </a:t>
            </a:r>
            <a:r>
              <a:rPr lang="ja-JP" altLang="en-US" sz="1200"/>
              <a:t>あるいは、</a:t>
            </a:r>
            <a:r>
              <a:rPr lang="en-US" altLang="ja-JP" sz="1200" dirty="0" err="1"/>
              <a:t>Jupyter</a:t>
            </a:r>
            <a:r>
              <a:rPr lang="en-US" altLang="ja-JP" sz="1200" dirty="0"/>
              <a:t> Notebook</a:t>
            </a:r>
            <a:r>
              <a:rPr lang="ja-JP" altLang="en-US" sz="1200"/>
              <a:t>の下記コマンドでデータセットダウンロード可能</a:t>
            </a:r>
            <a:br>
              <a:rPr lang="en-US" altLang="ja-JP" sz="1200" dirty="0"/>
            </a:br>
            <a:r>
              <a:rPr lang="en-US" altLang="ja-JP" sz="1200" dirty="0"/>
              <a:t>      from </a:t>
            </a:r>
            <a:r>
              <a:rPr lang="en-US" altLang="ja-JP" sz="1200" dirty="0" err="1"/>
              <a:t>nilearn</a:t>
            </a:r>
            <a:r>
              <a:rPr lang="en-US" altLang="ja-JP" sz="1200" dirty="0"/>
              <a:t> import </a:t>
            </a:r>
            <a:r>
              <a:rPr lang="en-US" altLang="ja-JP" sz="1200" dirty="0" err="1"/>
              <a:t>input_data</a:t>
            </a:r>
            <a:br>
              <a:rPr lang="en-US" altLang="ja-JP" sz="1200" dirty="0"/>
            </a:br>
            <a:r>
              <a:rPr lang="en-US" altLang="ja-JP" sz="1200" dirty="0"/>
              <a:t>       </a:t>
            </a:r>
            <a:r>
              <a:rPr lang="en-US" altLang="ja-JP" sz="1200" dirty="0" err="1"/>
              <a:t>adhd_dataset</a:t>
            </a:r>
            <a:r>
              <a:rPr lang="en-US" altLang="ja-JP" sz="1200" dirty="0"/>
              <a:t> = </a:t>
            </a:r>
            <a:r>
              <a:rPr lang="en-US" altLang="ja-JP" sz="1200" dirty="0" err="1"/>
              <a:t>datasets.fetch_adhd</a:t>
            </a:r>
            <a:r>
              <a:rPr lang="en-US" altLang="ja-JP" sz="1200" dirty="0"/>
              <a:t>(</a:t>
            </a:r>
            <a:r>
              <a:rPr lang="en-US" altLang="ja-JP" sz="1200" dirty="0" err="1"/>
              <a:t>n_subjects</a:t>
            </a:r>
            <a:r>
              <a:rPr lang="en-US" altLang="ja-JP" sz="1200" dirty="0"/>
              <a:t>=None)</a:t>
            </a:r>
            <a:br>
              <a:rPr lang="en-US" altLang="ja-JP" sz="1200" dirty="0"/>
            </a:br>
            <a:r>
              <a:rPr lang="en-US" altLang="ja-JP" sz="1200" dirty="0"/>
              <a:t>    </a:t>
            </a:r>
            <a:br>
              <a:rPr lang="en-US" altLang="ja-JP" sz="1200" dirty="0"/>
            </a:br>
            <a:r>
              <a:rPr lang="en-US" altLang="ja-JP" sz="1200" dirty="0"/>
              <a:t>10-3-3. </a:t>
            </a:r>
            <a:r>
              <a:rPr lang="ja-JP" altLang="en-US" sz="1200"/>
              <a:t>脳画像の機械学習</a:t>
            </a:r>
            <a:r>
              <a:rPr lang="en-US" altLang="ja-JP" sz="1200" dirty="0"/>
              <a:t>Python</a:t>
            </a:r>
            <a:r>
              <a:rPr lang="ja-JP" altLang="en-US" sz="1200"/>
              <a:t>コード</a:t>
            </a:r>
            <a:br>
              <a:rPr lang="en-US" altLang="ja-JP" sz="1200" dirty="0"/>
            </a:br>
            <a:r>
              <a:rPr lang="en-US" altLang="ja-JP" sz="1200" dirty="0"/>
              <a:t>    [S] </a:t>
            </a:r>
            <a:r>
              <a:rPr lang="en-US" altLang="ja-JP" sz="1200" dirty="0">
                <a:hlinkClick r:id="rId8"/>
              </a:rPr>
              <a:t>http://nilearn.github.io/auto_examples/index.html</a:t>
            </a:r>
            <a:br>
              <a:rPr lang="en-US" altLang="ja-JP" sz="1200" dirty="0"/>
            </a:br>
            <a:br>
              <a:rPr lang="en-US" altLang="ja-JP" sz="1200" dirty="0"/>
            </a:br>
            <a:r>
              <a:rPr lang="en-US" altLang="ja-JP" sz="1200" dirty="0"/>
              <a:t>10-4. ADHD-200</a:t>
            </a:r>
            <a:r>
              <a:rPr lang="ja-JP" altLang="en-US" sz="1200"/>
              <a:t>コンペティション情報提供サイト</a:t>
            </a:r>
            <a:br>
              <a:rPr lang="en-US" altLang="ja-JP" sz="1200" dirty="0"/>
            </a:br>
            <a:r>
              <a:rPr lang="en-US" altLang="ja-JP" sz="1200" dirty="0"/>
              <a:t>10-4-1. ADHD-200 </a:t>
            </a:r>
            <a:r>
              <a:rPr lang="ja-JP" altLang="en-US" sz="1200"/>
              <a:t>コンペティションサイト</a:t>
            </a:r>
            <a:br>
              <a:rPr lang="en-US" altLang="ja-JP" sz="1200" dirty="0"/>
            </a:br>
            <a:r>
              <a:rPr lang="en-US" altLang="ja-JP" sz="1200" dirty="0"/>
              <a:t>    [S] http://fcon_1000.projects.nitrc.org/</a:t>
            </a:r>
            <a:r>
              <a:rPr lang="en-US" altLang="ja-JP" sz="1200" dirty="0" err="1"/>
              <a:t>indi</a:t>
            </a:r>
            <a:r>
              <a:rPr lang="en-US" altLang="ja-JP" sz="1200" dirty="0"/>
              <a:t>/adhd200/</a:t>
            </a:r>
            <a:br>
              <a:rPr lang="en-US" altLang="ja-JP" sz="1200" dirty="0"/>
            </a:br>
            <a:r>
              <a:rPr lang="en-US" altLang="ja-JP" sz="1200" dirty="0"/>
              <a:t>10-4-2. ADHD-200</a:t>
            </a:r>
            <a:r>
              <a:rPr lang="ja-JP" altLang="en-US" sz="1200"/>
              <a:t>コンペティションのサポートサイト</a:t>
            </a:r>
            <a:br>
              <a:rPr lang="en-US" altLang="ja-JP" sz="1200" dirty="0"/>
            </a:br>
            <a:r>
              <a:rPr lang="en-US" altLang="ja-JP" sz="1200" dirty="0"/>
              <a:t>    [S] </a:t>
            </a:r>
            <a:r>
              <a:rPr lang="en-US" altLang="ja-JP" sz="1200" dirty="0">
                <a:hlinkClick r:id="rId9"/>
              </a:rPr>
              <a:t>http://preprocessed-connectomes-project.org/adhd200/index.html</a:t>
            </a: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4659944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998</TotalTime>
  <Words>30</Words>
  <Application>Microsoft Macintosh PowerPoint</Application>
  <PresentationFormat>画面に合わせる (4:3)</PresentationFormat>
  <Paragraphs>8</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ＭＳ Ｐゴシック</vt:lpstr>
      <vt:lpstr>Arial</vt:lpstr>
      <vt:lpstr>Calibri</vt:lpstr>
      <vt:lpstr>Office テーマ</vt:lpstr>
      <vt:lpstr>システム設計書1  MRI画像によるADHD予測システム – 学習モデル</vt:lpstr>
      <vt:lpstr>目次  1. 本ドキュメントの説明  ・・・・・・・・・・・・・・・ Page 1 2. システム概要 ・・・・・・・・・・・・・・・・・・・・・  Page x 3. システムフロー図 ・・・・・・・・・・・・・・・・・   Page x 4. 使用言語 ・・・・・・・・・・・・・・・・・・・・・・・・  Page x 5. 文字コード ・・・・・・・・・・・・・・・・・・・・・・・  Page x 6. 入力・出力形式 ・・・・・・・・・・・・・・・・・・・  Page x 7. 機能詳細 ・・・・・・・・・・・・・・・・・・・・・・・・  Page x     7-1. 入力処理(Input Process) ・・・・・・・・・・・  Page x     7-2. 前処理(PreProcess) ・・・・・・・・・・・・・・・  Page x     7-3. 学習処理(Learning Process) ・・・・・・・・   Page x             学習/損失関数  ・・・・・・・・・・・・・・・・・・・・・・・・  Page x     7-4. テスト処理(Testing Process) ・・・・・・・・   Page x     7-5. 出力処理(Output Process) ・・・・・・・・・   Page x 8. 関連ドキュメント  ・・・・・・・・・・・・・・・・・・  Page x 9. 参考文献  ・・・・・・・・・・・・・・・・・・・・・・・   ページx </vt:lpstr>
      <vt:lpstr>4. 使用言語   4-1. 主要言語 python – version 3.6.x  4-2. Library TensorFlow – version 1.7 keras – version xx nilearn        </vt:lpstr>
      <vt:lpstr>6. 入力・出力形式   6-1. 入力形式 脳画像イメージ: NIfTIフォーマット (.nii)(注)  6-2. 出力形式 学習モデル: JSONフォーマット (.json) 学習済み重み/バイアス: HDF5フォーマット (.h5) 予測結果: ユーザインターフェース画面から呼び出されるパラメータ  (注) 医用画像の共通フォーマットとしDICOM(Digital Imaging and Communication in Medicine)があるが、空間情報を捉えるための体積(Volume)とピクセル(pixel)を組み合わせたボクセル(voxel)という三次元での正規格子で捉えるにNIfTIフォーマットが使われる。つまり脳のメタ情報と空間情報を組み合わせるために利用されるのが、NIfTIフォーマットである。 参考文献: https://www.jstage.jst.go.jp/article/jjb/33/2/33_145/_pdf      </vt:lpstr>
      <vt:lpstr>7. 機能詳細  7-1. 入力処理 NIfTIファイルの取り込み: from nilearn import datasets adhd_datasets = datasets.fetch_adhd()   7-2. 出力形式 JSONファイル(学習モデル)の出力: json_string = model.to_json() open(“adhd_mri.json”, “w”).write(json_string)  HDF5ファイル(学習済み重み/バイアス)の出力: model.save_weights(“adhd_mri.h5”)  予測結果: TBD    </vt:lpstr>
      <vt:lpstr>10. 参考文献  メインで利用するものは下記[M]マーク、サブ的に利用するものは[S]  10-1. 論文     [M] https://ieeexplore.ieee.org/document/8067637/all-figures  10-2. 脳画像イメージ情報提供サイト 10-2-1. 脳画像イメージのツールやデータセット提供サイト – NITRC     [S] https://www.nitrc.org 10-2-2. 脳画像イメージのpythonライブラリやチュートリアル提供サイト- Nilearn     [S]http://nilearn.github.io/index.html  10-3. データセットやプログラム提供サイト 10-3-1. ADHD-200コンペティション用の前処理済みのデータセット     [S] https://www.nitrc.org/frs/?group_id=383     (三つのパッケージが存在 – ADHD200 Preproc NIAK、ADHD Preproc Burner、ADHD Preproc Athena) 10-3-2. ADHDのデータセットとその画像処理プログラム     [M] http://nilearn.github.io/modules/generated/nilearn.datasets.fetch_adhd.html     (Jupyter notebook形式のプログラムのダウンロード可)     [M] https://www.nitrc.org/frs/download.php/7781/adhd40_metadata.tgz      あるいは、Jupyter Notebookの下記コマンドでデータセットダウンロード可能       from nilearn import input_data        adhd_dataset = datasets.fetch_adhd(n_subjects=None)      10-3-3. 脳画像の機械学習Pythonコード     [S] http://nilearn.github.io/auto_examples/index.html  10-4. ADHD-200コンペティション情報提供サイト 10-4-1. ADHD-200 コンペティションサイト     [S] http://fcon_1000.projects.nitrc.org/indi/adhd200/ 10-4-2. ADHD-200コンペティションのサポートサイト     [S] http://preprocessed-connectomes-project.org/adhd200/index.html   </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Yasuyuki Ohkubo</dc:creator>
  <cp:lastModifiedBy>大久保泰之</cp:lastModifiedBy>
  <cp:revision>66</cp:revision>
  <dcterms:created xsi:type="dcterms:W3CDTF">2018-04-26T07:47:07Z</dcterms:created>
  <dcterms:modified xsi:type="dcterms:W3CDTF">2018-05-01T10:47:36Z</dcterms:modified>
</cp:coreProperties>
</file>