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lice" panose="020B0604020202020204" charset="0"/>
      <p:regular r:id="rId15"/>
    </p:embeddedFont>
    <p:embeddedFont>
      <p:font typeface="Alice Bold" panose="020B0604020202020204" charset="0"/>
      <p:regular r:id="rId16"/>
    </p:embeddedFont>
    <p:embeddedFont>
      <p:font typeface="Sansation" panose="020B0604020202020204"/>
      <p:regular r:id="rId17"/>
    </p:embeddedFont>
    <p:embeddedFont>
      <p:font typeface="Sansation Bold" panose="020B06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7" d="100"/>
          <a:sy n="37" d="100"/>
        </p:scale>
        <p:origin x="106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A6C4D-0F58-4652-947C-4BD1C2C41323}" type="datetimeFigureOut">
              <a:rPr lang="en-IN" smtClean="0"/>
              <a:t>19-07-2025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BA5B6-7A93-44CE-858A-D73386FA41CA}" type="slidenum">
              <a:rPr lang="en-IN" smtClean="0"/>
              <a:t>‹#›</a:t>
            </a:fld>
            <a:endParaRPr lang="en-IN"/>
          </a:p>
        </p:txBody>
      </p:sp>
    </p:spTree>
    <p:extLst>
      <p:ext uri="{BB962C8B-B14F-4D97-AF65-F5344CB8AC3E}">
        <p14:creationId xmlns:p14="http://schemas.microsoft.com/office/powerpoint/2010/main" val="2277319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8BA5B6-7A93-44CE-858A-D73386FA41CA}" type="slidenum">
              <a:rPr lang="en-IN" smtClean="0"/>
              <a:t>7</a:t>
            </a:fld>
            <a:endParaRPr lang="en-IN"/>
          </a:p>
        </p:txBody>
      </p:sp>
    </p:spTree>
    <p:extLst>
      <p:ext uri="{BB962C8B-B14F-4D97-AF65-F5344CB8AC3E}">
        <p14:creationId xmlns:p14="http://schemas.microsoft.com/office/powerpoint/2010/main" val="121196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hyperlink" Target="https://github.com/yasvanthrajan/MedVault"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hyperlink" Target="http://www.linkedin.com/in/yasvanth-rajan-e-6714bb29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a:off x="-700087" y="7557666"/>
            <a:ext cx="3596109" cy="3596109"/>
          </a:xfrm>
          <a:custGeom>
            <a:avLst/>
            <a:gdLst/>
            <a:ahLst/>
            <a:cxnLst/>
            <a:rect l="l" t="t" r="r" b="b"/>
            <a:pathLst>
              <a:path w="3596109" h="3596109">
                <a:moveTo>
                  <a:pt x="0" y="0"/>
                </a:moveTo>
                <a:lnTo>
                  <a:pt x="3596108" y="0"/>
                </a:lnTo>
                <a:lnTo>
                  <a:pt x="3596108" y="3596109"/>
                </a:lnTo>
                <a:lnTo>
                  <a:pt x="0" y="35961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336122" y="-1528762"/>
            <a:ext cx="4149223" cy="4149223"/>
          </a:xfrm>
          <a:custGeom>
            <a:avLst/>
            <a:gdLst/>
            <a:ahLst/>
            <a:cxnLst/>
            <a:rect l="l" t="t" r="r" b="b"/>
            <a:pathLst>
              <a:path w="4149223" h="4149223">
                <a:moveTo>
                  <a:pt x="4149223" y="4149223"/>
                </a:moveTo>
                <a:lnTo>
                  <a:pt x="0" y="4149223"/>
                </a:lnTo>
                <a:lnTo>
                  <a:pt x="0" y="0"/>
                </a:lnTo>
                <a:lnTo>
                  <a:pt x="4149223" y="0"/>
                </a:lnTo>
                <a:lnTo>
                  <a:pt x="4149223" y="4149223"/>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97659" y="-563061"/>
            <a:ext cx="3293680" cy="2587036"/>
          </a:xfrm>
          <a:custGeom>
            <a:avLst/>
            <a:gdLst/>
            <a:ahLst/>
            <a:cxnLst/>
            <a:rect l="l" t="t" r="r" b="b"/>
            <a:pathLst>
              <a:path w="3293680" h="2587036">
                <a:moveTo>
                  <a:pt x="0" y="0"/>
                </a:moveTo>
                <a:lnTo>
                  <a:pt x="3293680" y="0"/>
                </a:lnTo>
                <a:lnTo>
                  <a:pt x="3293680" y="2587036"/>
                </a:lnTo>
                <a:lnTo>
                  <a:pt x="0" y="2587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120253" y="7788247"/>
            <a:ext cx="3216752" cy="3205055"/>
          </a:xfrm>
          <a:custGeom>
            <a:avLst/>
            <a:gdLst/>
            <a:ahLst/>
            <a:cxnLst/>
            <a:rect l="l" t="t" r="r" b="b"/>
            <a:pathLst>
              <a:path w="3216752" h="3205055">
                <a:moveTo>
                  <a:pt x="0" y="0"/>
                </a:moveTo>
                <a:lnTo>
                  <a:pt x="3216752" y="0"/>
                </a:lnTo>
                <a:lnTo>
                  <a:pt x="3216752" y="3205054"/>
                </a:lnTo>
                <a:lnTo>
                  <a:pt x="0" y="3205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6210842" y="8252799"/>
            <a:ext cx="2096915" cy="682451"/>
          </a:xfrm>
          <a:custGeom>
            <a:avLst/>
            <a:gdLst/>
            <a:ahLst/>
            <a:cxnLst/>
            <a:rect l="l" t="t" r="r" b="b"/>
            <a:pathLst>
              <a:path w="2096915" h="682451">
                <a:moveTo>
                  <a:pt x="0" y="0"/>
                </a:moveTo>
                <a:lnTo>
                  <a:pt x="2096916" y="0"/>
                </a:lnTo>
                <a:lnTo>
                  <a:pt x="2096916" y="682450"/>
                </a:lnTo>
                <a:lnTo>
                  <a:pt x="0" y="6824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765770" y="3080196"/>
            <a:ext cx="17259300" cy="752475"/>
          </a:xfrm>
          <a:prstGeom prst="rect">
            <a:avLst/>
          </a:prstGeom>
        </p:spPr>
        <p:txBody>
          <a:bodyPr lIns="0" tIns="0" rIns="0" bIns="0" rtlCol="0" anchor="t">
            <a:spAutoFit/>
          </a:bodyPr>
          <a:lstStyle/>
          <a:p>
            <a:pPr algn="ctr">
              <a:lnSpc>
                <a:spcPts val="5830"/>
              </a:lnSpc>
              <a:spcBef>
                <a:spcPct val="0"/>
              </a:spcBef>
            </a:pPr>
            <a:r>
              <a:rPr lang="en-US" sz="4858" b="1" spc="48">
                <a:solidFill>
                  <a:srgbClr val="000000"/>
                </a:solidFill>
                <a:latin typeface="Sansation Bold"/>
                <a:ea typeface="Sansation Bold"/>
                <a:cs typeface="Sansation Bold"/>
                <a:sym typeface="Sansation Bold"/>
              </a:rPr>
              <a:t>MEDVAULT – A SECURE DIGITAL HEALTHCARE PORTAL</a:t>
            </a:r>
          </a:p>
        </p:txBody>
      </p:sp>
      <p:sp>
        <p:nvSpPr>
          <p:cNvPr id="9" name="TextBox 9"/>
          <p:cNvSpPr txBox="1"/>
          <p:nvPr/>
        </p:nvSpPr>
        <p:spPr>
          <a:xfrm>
            <a:off x="1863626" y="4214918"/>
            <a:ext cx="14560748" cy="485775"/>
          </a:xfrm>
          <a:prstGeom prst="rect">
            <a:avLst/>
          </a:prstGeom>
        </p:spPr>
        <p:txBody>
          <a:bodyPr lIns="0" tIns="0" rIns="0" bIns="0" rtlCol="0" anchor="t">
            <a:spAutoFit/>
          </a:bodyPr>
          <a:lstStyle/>
          <a:p>
            <a:pPr algn="ctr">
              <a:lnSpc>
                <a:spcPts val="3790"/>
              </a:lnSpc>
              <a:spcBef>
                <a:spcPct val="0"/>
              </a:spcBef>
            </a:pPr>
            <a:r>
              <a:rPr lang="en-US" sz="3158" spc="31">
                <a:solidFill>
                  <a:srgbClr val="000000"/>
                </a:solidFill>
                <a:latin typeface="Sansation"/>
                <a:ea typeface="Sansation"/>
                <a:cs typeface="Sansation"/>
                <a:sym typeface="Sansation"/>
              </a:rPr>
              <a:t> EmpOWERING PATIENT-CENTRIC DIGITAL HEALTH WITH CLOUD &amp; DEVOPS</a:t>
            </a:r>
          </a:p>
        </p:txBody>
      </p:sp>
      <p:sp>
        <p:nvSpPr>
          <p:cNvPr id="10" name="TextBox 10"/>
          <p:cNvSpPr txBox="1"/>
          <p:nvPr/>
        </p:nvSpPr>
        <p:spPr>
          <a:xfrm>
            <a:off x="5365519" y="6295149"/>
            <a:ext cx="11314652" cy="3095625"/>
          </a:xfrm>
          <a:prstGeom prst="rect">
            <a:avLst/>
          </a:prstGeom>
        </p:spPr>
        <p:txBody>
          <a:bodyPr lIns="0" tIns="0" rIns="0" bIns="0" rtlCol="0" anchor="t">
            <a:spAutoFit/>
          </a:bodyPr>
          <a:lstStyle/>
          <a:p>
            <a:pPr algn="l">
              <a:lnSpc>
                <a:spcPts val="4056"/>
              </a:lnSpc>
            </a:pPr>
            <a:r>
              <a:rPr lang="en-US" sz="3380" b="1" spc="33">
                <a:solidFill>
                  <a:srgbClr val="000000"/>
                </a:solidFill>
                <a:latin typeface="Sansation Bold"/>
                <a:ea typeface="Sansation Bold"/>
                <a:cs typeface="Sansation Bold"/>
                <a:sym typeface="Sansation Bold"/>
              </a:rPr>
              <a:t>BY-</a:t>
            </a:r>
          </a:p>
          <a:p>
            <a:pPr algn="l">
              <a:lnSpc>
                <a:spcPts val="4056"/>
              </a:lnSpc>
              <a:spcBef>
                <a:spcPct val="0"/>
              </a:spcBef>
            </a:pPr>
            <a:r>
              <a:rPr lang="en-US" sz="3380" spc="33">
                <a:solidFill>
                  <a:srgbClr val="000000"/>
                </a:solidFill>
                <a:latin typeface="Sansation"/>
                <a:ea typeface="Sansation"/>
                <a:cs typeface="Sansation"/>
                <a:sym typeface="Sansation"/>
              </a:rPr>
              <a:t>NAME: </a:t>
            </a:r>
            <a:r>
              <a:rPr lang="en-US" sz="3380" b="1" spc="33">
                <a:solidFill>
                  <a:srgbClr val="000000"/>
                </a:solidFill>
                <a:latin typeface="Sansation Bold"/>
                <a:ea typeface="Sansation Bold"/>
                <a:cs typeface="Sansation Bold"/>
                <a:sym typeface="Sansation Bold"/>
              </a:rPr>
              <a:t>YASVANTH RAJAN E</a:t>
            </a:r>
          </a:p>
          <a:p>
            <a:pPr algn="l">
              <a:lnSpc>
                <a:spcPts val="4056"/>
              </a:lnSpc>
              <a:spcBef>
                <a:spcPct val="0"/>
              </a:spcBef>
            </a:pPr>
            <a:r>
              <a:rPr lang="en-US" sz="3380" spc="33">
                <a:solidFill>
                  <a:srgbClr val="000000"/>
                </a:solidFill>
                <a:latin typeface="Sansation"/>
                <a:ea typeface="Sansation"/>
                <a:cs typeface="Sansation"/>
                <a:sym typeface="Sansation"/>
              </a:rPr>
              <a:t>DEPARTMENT</a:t>
            </a:r>
            <a:r>
              <a:rPr lang="en-US" sz="3380" b="1" spc="33">
                <a:solidFill>
                  <a:srgbClr val="000000"/>
                </a:solidFill>
                <a:latin typeface="Sansation Bold"/>
                <a:ea typeface="Sansation Bold"/>
                <a:cs typeface="Sansation Bold"/>
                <a:sym typeface="Sansation Bold"/>
              </a:rPr>
              <a:t>:</a:t>
            </a:r>
            <a:r>
              <a:rPr lang="en-US" sz="3380" spc="33">
                <a:solidFill>
                  <a:srgbClr val="000000"/>
                </a:solidFill>
                <a:latin typeface="Sansation"/>
                <a:ea typeface="Sansation"/>
                <a:cs typeface="Sansation"/>
                <a:sym typeface="Sansation"/>
              </a:rPr>
              <a:t> </a:t>
            </a:r>
            <a:r>
              <a:rPr lang="en-US" sz="3380" b="1" spc="33">
                <a:solidFill>
                  <a:srgbClr val="000000"/>
                </a:solidFill>
                <a:latin typeface="Sansation Bold"/>
                <a:ea typeface="Sansation Bold"/>
                <a:cs typeface="Sansation Bold"/>
                <a:sym typeface="Sansation Bold"/>
              </a:rPr>
              <a:t>AML</a:t>
            </a:r>
          </a:p>
          <a:p>
            <a:pPr algn="l">
              <a:lnSpc>
                <a:spcPts val="4056"/>
              </a:lnSpc>
              <a:spcBef>
                <a:spcPct val="0"/>
              </a:spcBef>
            </a:pPr>
            <a:r>
              <a:rPr lang="en-US" sz="3380" spc="33">
                <a:solidFill>
                  <a:srgbClr val="000000"/>
                </a:solidFill>
                <a:latin typeface="Sansation"/>
                <a:ea typeface="Sansation"/>
                <a:cs typeface="Sansation"/>
                <a:sym typeface="Sansation"/>
              </a:rPr>
              <a:t>COLLEGE: </a:t>
            </a:r>
            <a:r>
              <a:rPr lang="en-US" sz="3380" b="1" spc="33">
                <a:solidFill>
                  <a:srgbClr val="000000"/>
                </a:solidFill>
                <a:latin typeface="Sansation Bold"/>
                <a:ea typeface="Sansation Bold"/>
                <a:cs typeface="Sansation Bold"/>
                <a:sym typeface="Sansation Bold"/>
              </a:rPr>
              <a:t>ST.JOSEPH’S COLLEGE OF ENGINEERING</a:t>
            </a:r>
          </a:p>
          <a:p>
            <a:pPr algn="l">
              <a:lnSpc>
                <a:spcPts val="4056"/>
              </a:lnSpc>
              <a:spcBef>
                <a:spcPct val="0"/>
              </a:spcBef>
            </a:pPr>
            <a:r>
              <a:rPr lang="en-US" sz="3380" spc="33">
                <a:solidFill>
                  <a:srgbClr val="000000"/>
                </a:solidFill>
                <a:latin typeface="Sansation"/>
                <a:ea typeface="Sansation"/>
                <a:cs typeface="Sansation"/>
                <a:sym typeface="Sansation"/>
              </a:rPr>
              <a:t>DOMAIN: </a:t>
            </a:r>
            <a:r>
              <a:rPr lang="en-US" sz="3380" b="1" spc="33">
                <a:solidFill>
                  <a:srgbClr val="000000"/>
                </a:solidFill>
                <a:latin typeface="Sansation Bold"/>
                <a:ea typeface="Sansation Bold"/>
                <a:cs typeface="Sansation Bold"/>
                <a:sym typeface="Sansation Bold"/>
              </a:rPr>
              <a:t>CLOUD &amp; DEVOPS</a:t>
            </a:r>
          </a:p>
          <a:p>
            <a:pPr algn="l">
              <a:lnSpc>
                <a:spcPts val="4056"/>
              </a:lnSpc>
              <a:spcBef>
                <a:spcPct val="0"/>
              </a:spcBef>
            </a:pPr>
            <a:endParaRPr lang="en-US" sz="3380" b="1" spc="33">
              <a:solidFill>
                <a:srgbClr val="000000"/>
              </a:solidFill>
              <a:latin typeface="Sansation Bold"/>
              <a:ea typeface="Sansation Bold"/>
              <a:cs typeface="Sansation Bold"/>
              <a:sym typeface="Sansation Bold"/>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a:off x="-1080268" y="8380322"/>
            <a:ext cx="3596109" cy="3596109"/>
          </a:xfrm>
          <a:custGeom>
            <a:avLst/>
            <a:gdLst/>
            <a:ahLst/>
            <a:cxnLst/>
            <a:rect l="l" t="t" r="r" b="b"/>
            <a:pathLst>
              <a:path w="3596109" h="3596109">
                <a:moveTo>
                  <a:pt x="0" y="0"/>
                </a:moveTo>
                <a:lnTo>
                  <a:pt x="3596108" y="0"/>
                </a:lnTo>
                <a:lnTo>
                  <a:pt x="3596108" y="3596109"/>
                </a:lnTo>
                <a:lnTo>
                  <a:pt x="0" y="35961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336122" y="-1528762"/>
            <a:ext cx="4149223" cy="4149223"/>
          </a:xfrm>
          <a:custGeom>
            <a:avLst/>
            <a:gdLst/>
            <a:ahLst/>
            <a:cxnLst/>
            <a:rect l="l" t="t" r="r" b="b"/>
            <a:pathLst>
              <a:path w="4149223" h="4149223">
                <a:moveTo>
                  <a:pt x="4149223" y="4149223"/>
                </a:moveTo>
                <a:lnTo>
                  <a:pt x="0" y="4149223"/>
                </a:lnTo>
                <a:lnTo>
                  <a:pt x="0" y="0"/>
                </a:lnTo>
                <a:lnTo>
                  <a:pt x="4149223" y="0"/>
                </a:lnTo>
                <a:lnTo>
                  <a:pt x="4149223" y="4149223"/>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97659" y="-563061"/>
            <a:ext cx="3293680" cy="2587036"/>
          </a:xfrm>
          <a:custGeom>
            <a:avLst/>
            <a:gdLst/>
            <a:ahLst/>
            <a:cxnLst/>
            <a:rect l="l" t="t" r="r" b="b"/>
            <a:pathLst>
              <a:path w="3293680" h="2587036">
                <a:moveTo>
                  <a:pt x="0" y="0"/>
                </a:moveTo>
                <a:lnTo>
                  <a:pt x="3293680" y="0"/>
                </a:lnTo>
                <a:lnTo>
                  <a:pt x="3293680" y="2587036"/>
                </a:lnTo>
                <a:lnTo>
                  <a:pt x="0" y="2587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876969" y="8575849"/>
            <a:ext cx="3216752" cy="3205055"/>
          </a:xfrm>
          <a:custGeom>
            <a:avLst/>
            <a:gdLst/>
            <a:ahLst/>
            <a:cxnLst/>
            <a:rect l="l" t="t" r="r" b="b"/>
            <a:pathLst>
              <a:path w="3216752" h="3205055">
                <a:moveTo>
                  <a:pt x="0" y="0"/>
                </a:moveTo>
                <a:lnTo>
                  <a:pt x="3216752" y="0"/>
                </a:lnTo>
                <a:lnTo>
                  <a:pt x="3216752" y="3205055"/>
                </a:lnTo>
                <a:lnTo>
                  <a:pt x="0" y="320505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6410733" y="8673270"/>
            <a:ext cx="2096915" cy="682451"/>
          </a:xfrm>
          <a:custGeom>
            <a:avLst/>
            <a:gdLst/>
            <a:ahLst/>
            <a:cxnLst/>
            <a:rect l="l" t="t" r="r" b="b"/>
            <a:pathLst>
              <a:path w="2096915" h="682451">
                <a:moveTo>
                  <a:pt x="0" y="0"/>
                </a:moveTo>
                <a:lnTo>
                  <a:pt x="2096916" y="0"/>
                </a:lnTo>
                <a:lnTo>
                  <a:pt x="2096916" y="682451"/>
                </a:lnTo>
                <a:lnTo>
                  <a:pt x="0" y="6824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3366070" y="1417964"/>
            <a:ext cx="10970052" cy="1085850"/>
          </a:xfrm>
          <a:prstGeom prst="rect">
            <a:avLst/>
          </a:prstGeom>
        </p:spPr>
        <p:txBody>
          <a:bodyPr lIns="0" tIns="0" rIns="0" bIns="0" rtlCol="0" anchor="t">
            <a:spAutoFit/>
          </a:bodyPr>
          <a:lstStyle/>
          <a:p>
            <a:pPr marL="0" lvl="0" indent="0" algn="ctr">
              <a:lnSpc>
                <a:spcPts val="8538"/>
              </a:lnSpc>
              <a:spcBef>
                <a:spcPct val="0"/>
              </a:spcBef>
            </a:pPr>
            <a:r>
              <a:rPr lang="en-US" sz="7115" b="1" spc="213">
                <a:solidFill>
                  <a:srgbClr val="000000"/>
                </a:solidFill>
                <a:latin typeface="Sansation Bold"/>
                <a:ea typeface="Sansation Bold"/>
                <a:cs typeface="Sansation Bold"/>
                <a:sym typeface="Sansation Bold"/>
              </a:rPr>
              <a:t> CHALLENGES FACED</a:t>
            </a:r>
          </a:p>
        </p:txBody>
      </p:sp>
      <p:sp>
        <p:nvSpPr>
          <p:cNvPr id="9" name="TextBox 9"/>
          <p:cNvSpPr txBox="1"/>
          <p:nvPr/>
        </p:nvSpPr>
        <p:spPr>
          <a:xfrm>
            <a:off x="2835127" y="2962275"/>
            <a:ext cx="13256320" cy="6296025"/>
          </a:xfrm>
          <a:prstGeom prst="rect">
            <a:avLst/>
          </a:prstGeom>
        </p:spPr>
        <p:txBody>
          <a:bodyPr lIns="0" tIns="0" rIns="0" bIns="0" rtlCol="0" anchor="t">
            <a:spAutoFit/>
          </a:bodyPr>
          <a:lstStyle/>
          <a:p>
            <a:pPr marL="746696" lvl="1" indent="-373348" algn="just">
              <a:lnSpc>
                <a:spcPts val="4150"/>
              </a:lnSpc>
              <a:spcBef>
                <a:spcPct val="0"/>
              </a:spcBef>
              <a:buFont typeface="Arial"/>
              <a:buChar char="•"/>
            </a:pPr>
            <a:r>
              <a:rPr lang="en-US" sz="3458" spc="34">
                <a:solidFill>
                  <a:srgbClr val="000000"/>
                </a:solidFill>
                <a:latin typeface="Alice"/>
                <a:ea typeface="Alice"/>
                <a:cs typeface="Alice"/>
                <a:sym typeface="Alice"/>
              </a:rPr>
              <a:t>AWS Cognito user session handling was tricky</a:t>
            </a:r>
          </a:p>
          <a:p>
            <a:pPr algn="just">
              <a:lnSpc>
                <a:spcPts val="4150"/>
              </a:lnSpc>
              <a:spcBef>
                <a:spcPct val="0"/>
              </a:spcBef>
            </a:pPr>
            <a:endParaRPr lang="en-US" sz="3458" spc="34">
              <a:solidFill>
                <a:srgbClr val="000000"/>
              </a:solidFill>
              <a:latin typeface="Alice"/>
              <a:ea typeface="Alice"/>
              <a:cs typeface="Alice"/>
              <a:sym typeface="Alice"/>
            </a:endParaRPr>
          </a:p>
          <a:p>
            <a:pPr marL="746696" lvl="1" indent="-373348" algn="just">
              <a:lnSpc>
                <a:spcPts val="4150"/>
              </a:lnSpc>
              <a:spcBef>
                <a:spcPct val="0"/>
              </a:spcBef>
              <a:buFont typeface="Arial"/>
              <a:buChar char="•"/>
            </a:pPr>
            <a:r>
              <a:rPr lang="en-US" sz="3458" spc="34">
                <a:solidFill>
                  <a:srgbClr val="000000"/>
                </a:solidFill>
                <a:latin typeface="Alice"/>
                <a:ea typeface="Alice"/>
                <a:cs typeface="Alice"/>
                <a:sym typeface="Alice"/>
              </a:rPr>
              <a:t>Formatting dynamic prescription message with WhatsApp</a:t>
            </a:r>
          </a:p>
          <a:p>
            <a:pPr algn="just">
              <a:lnSpc>
                <a:spcPts val="4150"/>
              </a:lnSpc>
              <a:spcBef>
                <a:spcPct val="0"/>
              </a:spcBef>
            </a:pPr>
            <a:endParaRPr lang="en-US" sz="3458" spc="34">
              <a:solidFill>
                <a:srgbClr val="000000"/>
              </a:solidFill>
              <a:latin typeface="Alice"/>
              <a:ea typeface="Alice"/>
              <a:cs typeface="Alice"/>
              <a:sym typeface="Alice"/>
            </a:endParaRPr>
          </a:p>
          <a:p>
            <a:pPr marL="746696" lvl="1" indent="-373348" algn="just">
              <a:lnSpc>
                <a:spcPts val="4150"/>
              </a:lnSpc>
              <a:spcBef>
                <a:spcPct val="0"/>
              </a:spcBef>
              <a:buFont typeface="Arial"/>
              <a:buChar char="•"/>
            </a:pPr>
            <a:r>
              <a:rPr lang="en-US" sz="3458" spc="34">
                <a:solidFill>
                  <a:srgbClr val="000000"/>
                </a:solidFill>
                <a:latin typeface="Alice"/>
                <a:ea typeface="Alice"/>
                <a:cs typeface="Alice"/>
                <a:sym typeface="Alice"/>
              </a:rPr>
              <a:t> Saving data consistently in RDS after WhatsApp delivery</a:t>
            </a:r>
          </a:p>
          <a:p>
            <a:pPr algn="just">
              <a:lnSpc>
                <a:spcPts val="4150"/>
              </a:lnSpc>
              <a:spcBef>
                <a:spcPct val="0"/>
              </a:spcBef>
            </a:pPr>
            <a:endParaRPr lang="en-US" sz="3458" spc="34">
              <a:solidFill>
                <a:srgbClr val="000000"/>
              </a:solidFill>
              <a:latin typeface="Alice"/>
              <a:ea typeface="Alice"/>
              <a:cs typeface="Alice"/>
              <a:sym typeface="Alice"/>
            </a:endParaRPr>
          </a:p>
          <a:p>
            <a:pPr marL="746696" lvl="1" indent="-373348" algn="just">
              <a:lnSpc>
                <a:spcPts val="4150"/>
              </a:lnSpc>
              <a:spcBef>
                <a:spcPct val="0"/>
              </a:spcBef>
              <a:buFont typeface="Arial"/>
              <a:buChar char="•"/>
            </a:pPr>
            <a:r>
              <a:rPr lang="en-US" sz="3458" spc="34">
                <a:solidFill>
                  <a:srgbClr val="000000"/>
                </a:solidFill>
                <a:latin typeface="Alice"/>
                <a:ea typeface="Alice"/>
                <a:cs typeface="Alice"/>
                <a:sym typeface="Alice"/>
              </a:rPr>
              <a:t>Handling file uploads securely to S3 with Flask</a:t>
            </a:r>
          </a:p>
          <a:p>
            <a:pPr algn="just">
              <a:lnSpc>
                <a:spcPts val="4150"/>
              </a:lnSpc>
              <a:spcBef>
                <a:spcPct val="0"/>
              </a:spcBef>
            </a:pPr>
            <a:endParaRPr lang="en-US" sz="3458" spc="34">
              <a:solidFill>
                <a:srgbClr val="000000"/>
              </a:solidFill>
              <a:latin typeface="Alice"/>
              <a:ea typeface="Alice"/>
              <a:cs typeface="Alice"/>
              <a:sym typeface="Alice"/>
            </a:endParaRPr>
          </a:p>
          <a:p>
            <a:pPr marL="746696" lvl="1" indent="-373348" algn="just">
              <a:lnSpc>
                <a:spcPts val="4150"/>
              </a:lnSpc>
              <a:spcBef>
                <a:spcPct val="0"/>
              </a:spcBef>
              <a:buFont typeface="Arial"/>
              <a:buChar char="•"/>
            </a:pPr>
            <a:r>
              <a:rPr lang="en-US" sz="3458" spc="34">
                <a:solidFill>
                  <a:srgbClr val="000000"/>
                </a:solidFill>
                <a:latin typeface="Alice"/>
                <a:ea typeface="Alice"/>
                <a:cs typeface="Alice"/>
                <a:sym typeface="Alice"/>
              </a:rPr>
              <a:t>Docker image size and EC2 port management</a:t>
            </a:r>
          </a:p>
          <a:p>
            <a:pPr algn="just">
              <a:lnSpc>
                <a:spcPts val="4150"/>
              </a:lnSpc>
              <a:spcBef>
                <a:spcPct val="0"/>
              </a:spcBef>
            </a:pPr>
            <a:endParaRPr lang="en-US" sz="3458" spc="34">
              <a:solidFill>
                <a:srgbClr val="000000"/>
              </a:solidFill>
              <a:latin typeface="Alice"/>
              <a:ea typeface="Alice"/>
              <a:cs typeface="Alice"/>
              <a:sym typeface="Alice"/>
            </a:endParaRPr>
          </a:p>
          <a:p>
            <a:pPr marL="746696" lvl="1" indent="-373348" algn="just">
              <a:lnSpc>
                <a:spcPts val="4150"/>
              </a:lnSpc>
              <a:spcBef>
                <a:spcPct val="0"/>
              </a:spcBef>
              <a:buFont typeface="Arial"/>
              <a:buChar char="•"/>
            </a:pPr>
            <a:r>
              <a:rPr lang="en-US" sz="3458" spc="34">
                <a:solidFill>
                  <a:srgbClr val="000000"/>
                </a:solidFill>
                <a:latin typeface="Alice"/>
                <a:ea typeface="Alice"/>
                <a:cs typeface="Alice"/>
                <a:sym typeface="Alice"/>
              </a:rPr>
              <a:t>Time management across frontend, backend, and DevOps flow</a:t>
            </a:r>
          </a:p>
          <a:p>
            <a:pPr algn="just">
              <a:lnSpc>
                <a:spcPts val="4150"/>
              </a:lnSpc>
              <a:spcBef>
                <a:spcPct val="0"/>
              </a:spcBef>
            </a:pPr>
            <a:endParaRPr lang="en-US" sz="3458" spc="34">
              <a:solidFill>
                <a:srgbClr val="000000"/>
              </a:solidFill>
              <a:latin typeface="Alice"/>
              <a:ea typeface="Alice"/>
              <a:cs typeface="Alice"/>
              <a:sym typeface="Alice"/>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a:off x="-769354" y="7460246"/>
            <a:ext cx="3596109" cy="3596109"/>
          </a:xfrm>
          <a:custGeom>
            <a:avLst/>
            <a:gdLst/>
            <a:ahLst/>
            <a:cxnLst/>
            <a:rect l="l" t="t" r="r" b="b"/>
            <a:pathLst>
              <a:path w="3596109" h="3596109">
                <a:moveTo>
                  <a:pt x="0" y="0"/>
                </a:moveTo>
                <a:lnTo>
                  <a:pt x="3596108" y="0"/>
                </a:lnTo>
                <a:lnTo>
                  <a:pt x="3596108" y="3596108"/>
                </a:lnTo>
                <a:lnTo>
                  <a:pt x="0" y="3596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336122" y="-1528762"/>
            <a:ext cx="4149223" cy="4149223"/>
          </a:xfrm>
          <a:custGeom>
            <a:avLst/>
            <a:gdLst/>
            <a:ahLst/>
            <a:cxnLst/>
            <a:rect l="l" t="t" r="r" b="b"/>
            <a:pathLst>
              <a:path w="4149223" h="4149223">
                <a:moveTo>
                  <a:pt x="4149223" y="4149223"/>
                </a:moveTo>
                <a:lnTo>
                  <a:pt x="0" y="4149223"/>
                </a:lnTo>
                <a:lnTo>
                  <a:pt x="0" y="0"/>
                </a:lnTo>
                <a:lnTo>
                  <a:pt x="4149223" y="0"/>
                </a:lnTo>
                <a:lnTo>
                  <a:pt x="4149223" y="4149223"/>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97659" y="-563061"/>
            <a:ext cx="3293680" cy="2587036"/>
          </a:xfrm>
          <a:custGeom>
            <a:avLst/>
            <a:gdLst/>
            <a:ahLst/>
            <a:cxnLst/>
            <a:rect l="l" t="t" r="r" b="b"/>
            <a:pathLst>
              <a:path w="3293680" h="2587036">
                <a:moveTo>
                  <a:pt x="0" y="0"/>
                </a:moveTo>
                <a:lnTo>
                  <a:pt x="3293680" y="0"/>
                </a:lnTo>
                <a:lnTo>
                  <a:pt x="3293680" y="2587036"/>
                </a:lnTo>
                <a:lnTo>
                  <a:pt x="0" y="2587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876969" y="8179301"/>
            <a:ext cx="3216752" cy="3205055"/>
          </a:xfrm>
          <a:custGeom>
            <a:avLst/>
            <a:gdLst/>
            <a:ahLst/>
            <a:cxnLst/>
            <a:rect l="l" t="t" r="r" b="b"/>
            <a:pathLst>
              <a:path w="3216752" h="3205055">
                <a:moveTo>
                  <a:pt x="0" y="0"/>
                </a:moveTo>
                <a:lnTo>
                  <a:pt x="3216752" y="0"/>
                </a:lnTo>
                <a:lnTo>
                  <a:pt x="3216752" y="3205054"/>
                </a:lnTo>
                <a:lnTo>
                  <a:pt x="0" y="3205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6876969" y="8917075"/>
            <a:ext cx="2096915" cy="682451"/>
          </a:xfrm>
          <a:custGeom>
            <a:avLst/>
            <a:gdLst/>
            <a:ahLst/>
            <a:cxnLst/>
            <a:rect l="l" t="t" r="r" b="b"/>
            <a:pathLst>
              <a:path w="2096915" h="682451">
                <a:moveTo>
                  <a:pt x="0" y="0"/>
                </a:moveTo>
                <a:lnTo>
                  <a:pt x="2096915" y="0"/>
                </a:lnTo>
                <a:lnTo>
                  <a:pt x="2096915" y="682450"/>
                </a:lnTo>
                <a:lnTo>
                  <a:pt x="0" y="6824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4582522" y="529520"/>
            <a:ext cx="9753600" cy="1047750"/>
          </a:xfrm>
          <a:prstGeom prst="rect">
            <a:avLst/>
          </a:prstGeom>
        </p:spPr>
        <p:txBody>
          <a:bodyPr wrap="square" lIns="0" tIns="0" rIns="0" bIns="0" rtlCol="0" anchor="t">
            <a:spAutoFit/>
          </a:bodyPr>
          <a:lstStyle/>
          <a:p>
            <a:pPr algn="ctr">
              <a:lnSpc>
                <a:spcPts val="8230"/>
              </a:lnSpc>
              <a:spcBef>
                <a:spcPct val="0"/>
              </a:spcBef>
            </a:pPr>
            <a:r>
              <a:rPr lang="en-US" sz="6858" b="1" spc="68" dirty="0">
                <a:solidFill>
                  <a:srgbClr val="000000"/>
                </a:solidFill>
                <a:latin typeface="Sansation Bold"/>
                <a:ea typeface="Sansation Bold"/>
                <a:cs typeface="Sansation Bold"/>
                <a:sym typeface="Sansation Bold"/>
              </a:rPr>
              <a:t> KEY LEARNINGS</a:t>
            </a:r>
          </a:p>
        </p:txBody>
      </p:sp>
      <p:sp>
        <p:nvSpPr>
          <p:cNvPr id="9" name="TextBox 9"/>
          <p:cNvSpPr txBox="1"/>
          <p:nvPr/>
        </p:nvSpPr>
        <p:spPr>
          <a:xfrm>
            <a:off x="-98673" y="2315661"/>
            <a:ext cx="18485345" cy="609600"/>
          </a:xfrm>
          <a:prstGeom prst="rect">
            <a:avLst/>
          </a:prstGeom>
        </p:spPr>
        <p:txBody>
          <a:bodyPr lIns="0" tIns="0" rIns="0" bIns="0" rtlCol="0" anchor="t">
            <a:spAutoFit/>
          </a:bodyPr>
          <a:lstStyle/>
          <a:p>
            <a:pPr algn="ctr">
              <a:lnSpc>
                <a:spcPts val="4750"/>
              </a:lnSpc>
              <a:spcBef>
                <a:spcPct val="0"/>
              </a:spcBef>
            </a:pPr>
            <a:r>
              <a:rPr lang="en-US" sz="3958" spc="39" dirty="0">
                <a:solidFill>
                  <a:srgbClr val="000000"/>
                </a:solidFill>
                <a:latin typeface="Alice Bold"/>
                <a:ea typeface="Alice Bold"/>
                <a:cs typeface="Alice Bold"/>
                <a:sym typeface="Alice Bold"/>
              </a:rPr>
              <a:t>Title: Skills Gained from the </a:t>
            </a:r>
            <a:r>
              <a:rPr lang="en-US" sz="3958" spc="39" dirty="0" err="1">
                <a:solidFill>
                  <a:srgbClr val="000000"/>
                </a:solidFill>
                <a:latin typeface="Alice Bold"/>
                <a:ea typeface="Alice Bold"/>
                <a:cs typeface="Alice Bold"/>
                <a:sym typeface="Alice Bold"/>
              </a:rPr>
              <a:t>MedVault</a:t>
            </a:r>
            <a:r>
              <a:rPr lang="en-US" sz="3958" spc="39" dirty="0">
                <a:solidFill>
                  <a:srgbClr val="000000"/>
                </a:solidFill>
                <a:latin typeface="Alice Bold"/>
                <a:ea typeface="Alice Bold"/>
                <a:cs typeface="Alice Bold"/>
                <a:sym typeface="Alice Bold"/>
              </a:rPr>
              <a:t> Project</a:t>
            </a:r>
          </a:p>
        </p:txBody>
      </p:sp>
      <p:sp>
        <p:nvSpPr>
          <p:cNvPr id="10" name="TextBox 10"/>
          <p:cNvSpPr txBox="1"/>
          <p:nvPr/>
        </p:nvSpPr>
        <p:spPr>
          <a:xfrm>
            <a:off x="2826754" y="3636875"/>
            <a:ext cx="13549610" cy="5962650"/>
          </a:xfrm>
          <a:prstGeom prst="rect">
            <a:avLst/>
          </a:prstGeom>
        </p:spPr>
        <p:txBody>
          <a:bodyPr lIns="0" tIns="0" rIns="0" bIns="0" rtlCol="0" anchor="t">
            <a:spAutoFit/>
          </a:bodyPr>
          <a:lstStyle/>
          <a:p>
            <a:pPr marL="703517" lvl="1" indent="-351759" algn="l">
              <a:lnSpc>
                <a:spcPts val="3910"/>
              </a:lnSpc>
              <a:spcBef>
                <a:spcPct val="0"/>
              </a:spcBef>
              <a:buFont typeface="Arial"/>
              <a:buChar char="•"/>
            </a:pPr>
            <a:r>
              <a:rPr lang="en-US" sz="3258" spc="32">
                <a:solidFill>
                  <a:srgbClr val="000000"/>
                </a:solidFill>
                <a:latin typeface="Alice"/>
                <a:ea typeface="Alice"/>
                <a:cs typeface="Alice"/>
                <a:sym typeface="Alice"/>
              </a:rPr>
              <a:t>Full-stack web app development with real-world healthcare use case</a:t>
            </a:r>
          </a:p>
          <a:p>
            <a:pPr algn="l">
              <a:lnSpc>
                <a:spcPts val="3910"/>
              </a:lnSpc>
              <a:spcBef>
                <a:spcPct val="0"/>
              </a:spcBef>
            </a:pPr>
            <a:endParaRPr lang="en-US" sz="3258" spc="32">
              <a:solidFill>
                <a:srgbClr val="000000"/>
              </a:solidFill>
              <a:latin typeface="Alice"/>
              <a:ea typeface="Alice"/>
              <a:cs typeface="Alice"/>
              <a:sym typeface="Alice"/>
            </a:endParaRPr>
          </a:p>
          <a:p>
            <a:pPr marL="703517" lvl="1" indent="-351759" algn="l">
              <a:lnSpc>
                <a:spcPts val="3910"/>
              </a:lnSpc>
              <a:spcBef>
                <a:spcPct val="0"/>
              </a:spcBef>
              <a:buFont typeface="Arial"/>
              <a:buChar char="•"/>
            </a:pPr>
            <a:r>
              <a:rPr lang="en-US" sz="3258" spc="32">
                <a:solidFill>
                  <a:srgbClr val="000000"/>
                </a:solidFill>
                <a:latin typeface="Alice"/>
                <a:ea typeface="Alice"/>
                <a:cs typeface="Alice"/>
                <a:sym typeface="Alice"/>
              </a:rPr>
              <a:t>Deep knowledge in AWS services – EC2, S3, RDS, SNS, Cognito</a:t>
            </a:r>
          </a:p>
          <a:p>
            <a:pPr algn="l">
              <a:lnSpc>
                <a:spcPts val="3910"/>
              </a:lnSpc>
              <a:spcBef>
                <a:spcPct val="0"/>
              </a:spcBef>
            </a:pPr>
            <a:endParaRPr lang="en-US" sz="3258" spc="32">
              <a:solidFill>
                <a:srgbClr val="000000"/>
              </a:solidFill>
              <a:latin typeface="Alice"/>
              <a:ea typeface="Alice"/>
              <a:cs typeface="Alice"/>
              <a:sym typeface="Alice"/>
            </a:endParaRPr>
          </a:p>
          <a:p>
            <a:pPr marL="703517" lvl="1" indent="-351759" algn="l">
              <a:lnSpc>
                <a:spcPts val="3910"/>
              </a:lnSpc>
              <a:spcBef>
                <a:spcPct val="0"/>
              </a:spcBef>
              <a:buFont typeface="Arial"/>
              <a:buChar char="•"/>
            </a:pPr>
            <a:r>
              <a:rPr lang="en-US" sz="3258" spc="32">
                <a:solidFill>
                  <a:srgbClr val="000000"/>
                </a:solidFill>
                <a:latin typeface="Alice"/>
                <a:ea typeface="Alice"/>
                <a:cs typeface="Alice"/>
                <a:sym typeface="Alice"/>
              </a:rPr>
              <a:t>REST API design &amp; JSON data flow</a:t>
            </a:r>
          </a:p>
          <a:p>
            <a:pPr algn="l">
              <a:lnSpc>
                <a:spcPts val="3910"/>
              </a:lnSpc>
              <a:spcBef>
                <a:spcPct val="0"/>
              </a:spcBef>
            </a:pPr>
            <a:endParaRPr lang="en-US" sz="3258" spc="32">
              <a:solidFill>
                <a:srgbClr val="000000"/>
              </a:solidFill>
              <a:latin typeface="Alice"/>
              <a:ea typeface="Alice"/>
              <a:cs typeface="Alice"/>
              <a:sym typeface="Alice"/>
            </a:endParaRPr>
          </a:p>
          <a:p>
            <a:pPr marL="703517" lvl="1" indent="-351759" algn="l">
              <a:lnSpc>
                <a:spcPts val="3910"/>
              </a:lnSpc>
              <a:spcBef>
                <a:spcPct val="0"/>
              </a:spcBef>
              <a:buFont typeface="Arial"/>
              <a:buChar char="•"/>
            </a:pPr>
            <a:r>
              <a:rPr lang="en-US" sz="3258" spc="32">
                <a:solidFill>
                  <a:srgbClr val="000000"/>
                </a:solidFill>
                <a:latin typeface="Alice"/>
                <a:ea typeface="Alice"/>
                <a:cs typeface="Alice"/>
                <a:sym typeface="Alice"/>
              </a:rPr>
              <a:t>Practical CI/CD with GitHub Actions &amp; Docker deployment</a:t>
            </a:r>
          </a:p>
          <a:p>
            <a:pPr algn="l">
              <a:lnSpc>
                <a:spcPts val="3910"/>
              </a:lnSpc>
              <a:spcBef>
                <a:spcPct val="0"/>
              </a:spcBef>
            </a:pPr>
            <a:endParaRPr lang="en-US" sz="3258" spc="32">
              <a:solidFill>
                <a:srgbClr val="000000"/>
              </a:solidFill>
              <a:latin typeface="Alice"/>
              <a:ea typeface="Alice"/>
              <a:cs typeface="Alice"/>
              <a:sym typeface="Alice"/>
            </a:endParaRPr>
          </a:p>
          <a:p>
            <a:pPr marL="703517" lvl="1" indent="-351759" algn="l">
              <a:lnSpc>
                <a:spcPts val="3910"/>
              </a:lnSpc>
              <a:spcBef>
                <a:spcPct val="0"/>
              </a:spcBef>
              <a:buFont typeface="Arial"/>
              <a:buChar char="•"/>
            </a:pPr>
            <a:r>
              <a:rPr lang="en-US" sz="3258" spc="32">
                <a:solidFill>
                  <a:srgbClr val="000000"/>
                </a:solidFill>
                <a:latin typeface="Alice"/>
                <a:ea typeface="Alice"/>
                <a:cs typeface="Alice"/>
                <a:sym typeface="Alice"/>
              </a:rPr>
              <a:t>Hands-on with Twilio API (WhatsApp, SMS, voice call)</a:t>
            </a:r>
          </a:p>
          <a:p>
            <a:pPr algn="l">
              <a:lnSpc>
                <a:spcPts val="3910"/>
              </a:lnSpc>
              <a:spcBef>
                <a:spcPct val="0"/>
              </a:spcBef>
            </a:pPr>
            <a:endParaRPr lang="en-US" sz="3258" spc="32">
              <a:solidFill>
                <a:srgbClr val="000000"/>
              </a:solidFill>
              <a:latin typeface="Alice"/>
              <a:ea typeface="Alice"/>
              <a:cs typeface="Alice"/>
              <a:sym typeface="Alice"/>
            </a:endParaRPr>
          </a:p>
          <a:p>
            <a:pPr marL="703517" lvl="1" indent="-351759" algn="l">
              <a:lnSpc>
                <a:spcPts val="3910"/>
              </a:lnSpc>
              <a:spcBef>
                <a:spcPct val="0"/>
              </a:spcBef>
              <a:buFont typeface="Arial"/>
              <a:buChar char="•"/>
            </a:pPr>
            <a:r>
              <a:rPr lang="en-US" sz="3258" spc="32">
                <a:solidFill>
                  <a:srgbClr val="000000"/>
                </a:solidFill>
                <a:latin typeface="Alice"/>
                <a:ea typeface="Alice"/>
                <a:cs typeface="Alice"/>
                <a:sym typeface="Alice"/>
              </a:rPr>
              <a:t>Understood how to build secure, scalable &amp; cloud-native apps</a:t>
            </a:r>
          </a:p>
          <a:p>
            <a:pPr algn="l">
              <a:lnSpc>
                <a:spcPts val="3910"/>
              </a:lnSpc>
              <a:spcBef>
                <a:spcPct val="0"/>
              </a:spcBef>
            </a:pPr>
            <a:endParaRPr lang="en-US" sz="3258" spc="32">
              <a:solidFill>
                <a:srgbClr val="000000"/>
              </a:solidFill>
              <a:latin typeface="Alice"/>
              <a:ea typeface="Alice"/>
              <a:cs typeface="Alice"/>
              <a:sym typeface="Alice"/>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a:off x="-700087" y="7557666"/>
            <a:ext cx="3596109" cy="3596109"/>
          </a:xfrm>
          <a:custGeom>
            <a:avLst/>
            <a:gdLst/>
            <a:ahLst/>
            <a:cxnLst/>
            <a:rect l="l" t="t" r="r" b="b"/>
            <a:pathLst>
              <a:path w="3596109" h="3596109">
                <a:moveTo>
                  <a:pt x="0" y="0"/>
                </a:moveTo>
                <a:lnTo>
                  <a:pt x="3596108" y="0"/>
                </a:lnTo>
                <a:lnTo>
                  <a:pt x="3596108" y="3596109"/>
                </a:lnTo>
                <a:lnTo>
                  <a:pt x="0" y="35961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336122" y="-1528762"/>
            <a:ext cx="4149223" cy="4149223"/>
          </a:xfrm>
          <a:custGeom>
            <a:avLst/>
            <a:gdLst/>
            <a:ahLst/>
            <a:cxnLst/>
            <a:rect l="l" t="t" r="r" b="b"/>
            <a:pathLst>
              <a:path w="4149223" h="4149223">
                <a:moveTo>
                  <a:pt x="4149223" y="4149223"/>
                </a:moveTo>
                <a:lnTo>
                  <a:pt x="0" y="4149223"/>
                </a:lnTo>
                <a:lnTo>
                  <a:pt x="0" y="0"/>
                </a:lnTo>
                <a:lnTo>
                  <a:pt x="4149223" y="0"/>
                </a:lnTo>
                <a:lnTo>
                  <a:pt x="4149223" y="4149223"/>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97659" y="-563061"/>
            <a:ext cx="3293680" cy="2587036"/>
          </a:xfrm>
          <a:custGeom>
            <a:avLst/>
            <a:gdLst/>
            <a:ahLst/>
            <a:cxnLst/>
            <a:rect l="l" t="t" r="r" b="b"/>
            <a:pathLst>
              <a:path w="3293680" h="2587036">
                <a:moveTo>
                  <a:pt x="0" y="0"/>
                </a:moveTo>
                <a:lnTo>
                  <a:pt x="3293680" y="0"/>
                </a:lnTo>
                <a:lnTo>
                  <a:pt x="3293680" y="2587036"/>
                </a:lnTo>
                <a:lnTo>
                  <a:pt x="0" y="2587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679624" y="7655773"/>
            <a:ext cx="3216752" cy="3205055"/>
          </a:xfrm>
          <a:custGeom>
            <a:avLst/>
            <a:gdLst/>
            <a:ahLst/>
            <a:cxnLst/>
            <a:rect l="l" t="t" r="r" b="b"/>
            <a:pathLst>
              <a:path w="3216752" h="3205055">
                <a:moveTo>
                  <a:pt x="0" y="0"/>
                </a:moveTo>
                <a:lnTo>
                  <a:pt x="3216752" y="0"/>
                </a:lnTo>
                <a:lnTo>
                  <a:pt x="3216752" y="3205054"/>
                </a:lnTo>
                <a:lnTo>
                  <a:pt x="0" y="3205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7239542" y="8673270"/>
            <a:ext cx="2096915" cy="682451"/>
          </a:xfrm>
          <a:custGeom>
            <a:avLst/>
            <a:gdLst/>
            <a:ahLst/>
            <a:cxnLst/>
            <a:rect l="l" t="t" r="r" b="b"/>
            <a:pathLst>
              <a:path w="2096915" h="682451">
                <a:moveTo>
                  <a:pt x="0" y="0"/>
                </a:moveTo>
                <a:lnTo>
                  <a:pt x="2096916" y="0"/>
                </a:lnTo>
                <a:lnTo>
                  <a:pt x="2096916" y="682451"/>
                </a:lnTo>
                <a:lnTo>
                  <a:pt x="0" y="6824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2444850" y="3943096"/>
            <a:ext cx="11689257" cy="1685925"/>
          </a:xfrm>
          <a:prstGeom prst="rect">
            <a:avLst/>
          </a:prstGeom>
        </p:spPr>
        <p:txBody>
          <a:bodyPr lIns="0" tIns="0" rIns="0" bIns="0" rtlCol="0" anchor="t">
            <a:spAutoFit/>
          </a:bodyPr>
          <a:lstStyle/>
          <a:p>
            <a:pPr marL="0" lvl="0" indent="0" algn="ctr">
              <a:lnSpc>
                <a:spcPts val="13269"/>
              </a:lnSpc>
              <a:spcBef>
                <a:spcPct val="0"/>
              </a:spcBef>
            </a:pPr>
            <a:r>
              <a:rPr lang="en-US" sz="11057" b="1" spc="110">
                <a:solidFill>
                  <a:srgbClr val="000000"/>
                </a:solidFill>
                <a:latin typeface="Sansation Bold"/>
                <a:ea typeface="Sansation Bold"/>
                <a:cs typeface="Sansation Bold"/>
                <a:sym typeface="Sansation Bold"/>
              </a:rPr>
              <a:t>YOU</a:t>
            </a:r>
          </a:p>
        </p:txBody>
      </p:sp>
      <p:sp>
        <p:nvSpPr>
          <p:cNvPr id="9" name="TextBox 9"/>
          <p:cNvSpPr txBox="1"/>
          <p:nvPr/>
        </p:nvSpPr>
        <p:spPr>
          <a:xfrm>
            <a:off x="4201535" y="2252595"/>
            <a:ext cx="8964676" cy="2038350"/>
          </a:xfrm>
          <a:prstGeom prst="rect">
            <a:avLst/>
          </a:prstGeom>
        </p:spPr>
        <p:txBody>
          <a:bodyPr lIns="0" tIns="0" rIns="0" bIns="0" rtlCol="0" anchor="t">
            <a:spAutoFit/>
          </a:bodyPr>
          <a:lstStyle/>
          <a:p>
            <a:pPr marL="0" lvl="0" indent="0" algn="ctr">
              <a:lnSpc>
                <a:spcPts val="15976"/>
              </a:lnSpc>
              <a:spcBef>
                <a:spcPct val="0"/>
              </a:spcBef>
            </a:pPr>
            <a:r>
              <a:rPr lang="en-US" sz="13313" b="1" spc="399">
                <a:solidFill>
                  <a:srgbClr val="000000"/>
                </a:solidFill>
                <a:latin typeface="Sansation Bold"/>
                <a:ea typeface="Sansation Bold"/>
                <a:cs typeface="Sansation Bold"/>
                <a:sym typeface="Sansation Bold"/>
              </a:rPr>
              <a:t>THANK</a:t>
            </a:r>
          </a:p>
        </p:txBody>
      </p:sp>
      <p:sp>
        <p:nvSpPr>
          <p:cNvPr id="10" name="TextBox 10"/>
          <p:cNvSpPr txBox="1"/>
          <p:nvPr/>
        </p:nvSpPr>
        <p:spPr>
          <a:xfrm>
            <a:off x="5483318" y="5962229"/>
            <a:ext cx="14696572" cy="3190875"/>
          </a:xfrm>
          <a:prstGeom prst="rect">
            <a:avLst/>
          </a:prstGeom>
        </p:spPr>
        <p:txBody>
          <a:bodyPr lIns="0" tIns="0" rIns="0" bIns="0" rtlCol="0" anchor="t">
            <a:spAutoFit/>
          </a:bodyPr>
          <a:lstStyle/>
          <a:p>
            <a:pPr marL="768286" lvl="1" indent="-384143" algn="l">
              <a:lnSpc>
                <a:spcPts val="4270"/>
              </a:lnSpc>
              <a:spcBef>
                <a:spcPct val="0"/>
              </a:spcBef>
              <a:buFont typeface="Arial"/>
              <a:buChar char="•"/>
            </a:pPr>
            <a:r>
              <a:rPr lang="en-US" sz="3558" spc="35">
                <a:solidFill>
                  <a:srgbClr val="000000"/>
                </a:solidFill>
                <a:latin typeface="Alice Bold"/>
                <a:ea typeface="Alice Bold"/>
                <a:cs typeface="Alice Bold"/>
                <a:sym typeface="Alice Bold"/>
              </a:rPr>
              <a:t>Project by: </a:t>
            </a:r>
            <a:r>
              <a:rPr lang="en-US" sz="3558" spc="35">
                <a:solidFill>
                  <a:srgbClr val="000000"/>
                </a:solidFill>
                <a:latin typeface="Alice"/>
                <a:ea typeface="Alice"/>
                <a:cs typeface="Alice"/>
                <a:sym typeface="Alice"/>
              </a:rPr>
              <a:t>Yasvanth Rajan E</a:t>
            </a:r>
          </a:p>
          <a:p>
            <a:pPr algn="l">
              <a:lnSpc>
                <a:spcPts val="4270"/>
              </a:lnSpc>
              <a:spcBef>
                <a:spcPct val="0"/>
              </a:spcBef>
            </a:pPr>
            <a:endParaRPr lang="en-US" sz="3558" spc="35">
              <a:solidFill>
                <a:srgbClr val="000000"/>
              </a:solidFill>
              <a:latin typeface="Alice"/>
              <a:ea typeface="Alice"/>
              <a:cs typeface="Alice"/>
              <a:sym typeface="Alice"/>
            </a:endParaRPr>
          </a:p>
          <a:p>
            <a:pPr marL="768286" lvl="1" indent="-384143" algn="l">
              <a:lnSpc>
                <a:spcPts val="4270"/>
              </a:lnSpc>
              <a:spcBef>
                <a:spcPct val="0"/>
              </a:spcBef>
              <a:buFont typeface="Arial"/>
              <a:buChar char="•"/>
            </a:pPr>
            <a:r>
              <a:rPr lang="en-US" sz="3558" spc="35">
                <a:solidFill>
                  <a:srgbClr val="000000"/>
                </a:solidFill>
                <a:latin typeface="Alice Bold"/>
                <a:ea typeface="Alice Bold"/>
                <a:cs typeface="Alice Bold"/>
                <a:sym typeface="Alice Bold"/>
              </a:rPr>
              <a:t>LinkedIn:</a:t>
            </a:r>
            <a:r>
              <a:rPr lang="en-US" sz="3558" u="sng" spc="35">
                <a:solidFill>
                  <a:srgbClr val="000000"/>
                </a:solidFill>
                <a:latin typeface="Alice Bold"/>
                <a:ea typeface="Alice Bold"/>
                <a:cs typeface="Alice Bold"/>
                <a:sym typeface="Alice Bold"/>
                <a:hlinkClick r:id="rId14" tooltip="http://www.linkedin.com/in/yasvanth-rajan-e-6714bb295"/>
              </a:rPr>
              <a:t> </a:t>
            </a:r>
            <a:r>
              <a:rPr lang="en-US" sz="3558" u="sng" spc="35">
                <a:solidFill>
                  <a:srgbClr val="000000"/>
                </a:solidFill>
                <a:latin typeface="Alice"/>
                <a:ea typeface="Alice"/>
                <a:cs typeface="Alice"/>
                <a:sym typeface="Alice"/>
                <a:hlinkClick r:id="rId14" tooltip="http://www.linkedin.com/in/yasvanth-rajan-e-6714bb295"/>
              </a:rPr>
              <a:t>www.linkedin.com/in/yasvanthrajan</a:t>
            </a:r>
          </a:p>
          <a:p>
            <a:pPr algn="l">
              <a:lnSpc>
                <a:spcPts val="4270"/>
              </a:lnSpc>
              <a:spcBef>
                <a:spcPct val="0"/>
              </a:spcBef>
            </a:pPr>
            <a:endParaRPr lang="en-US" sz="3558" u="sng" spc="35">
              <a:solidFill>
                <a:srgbClr val="000000"/>
              </a:solidFill>
              <a:latin typeface="Alice"/>
              <a:ea typeface="Alice"/>
              <a:cs typeface="Alice"/>
              <a:sym typeface="Alice"/>
              <a:hlinkClick r:id="rId14" tooltip="http://www.linkedin.com/in/yasvanth-rajan-e-6714bb295"/>
            </a:endParaRPr>
          </a:p>
          <a:p>
            <a:pPr marL="746696" lvl="1" indent="-373348" algn="l">
              <a:lnSpc>
                <a:spcPts val="4150"/>
              </a:lnSpc>
              <a:spcBef>
                <a:spcPct val="0"/>
              </a:spcBef>
              <a:buFont typeface="Arial"/>
              <a:buChar char="•"/>
            </a:pPr>
            <a:r>
              <a:rPr lang="en-US" sz="3458" spc="34">
                <a:solidFill>
                  <a:srgbClr val="000000"/>
                </a:solidFill>
                <a:latin typeface="Alice Bold"/>
                <a:ea typeface="Alice Bold"/>
                <a:cs typeface="Alice Bold"/>
                <a:sym typeface="Alice Bold"/>
              </a:rPr>
              <a:t>GitHub:</a:t>
            </a:r>
            <a:r>
              <a:rPr lang="en-US" sz="3458" u="sng" spc="34">
                <a:solidFill>
                  <a:srgbClr val="000000"/>
                </a:solidFill>
                <a:latin typeface="Alice"/>
                <a:ea typeface="Alice"/>
                <a:cs typeface="Alice"/>
                <a:sym typeface="Alice"/>
                <a:hlinkClick r:id="rId15" tooltip="https://github.com/yasvanthrajan/MedVault"/>
              </a:rPr>
              <a:t>https://github.com/yasvanthrajan/MedVault</a:t>
            </a:r>
          </a:p>
          <a:p>
            <a:pPr algn="l">
              <a:lnSpc>
                <a:spcPts val="4270"/>
              </a:lnSpc>
              <a:spcBef>
                <a:spcPct val="0"/>
              </a:spcBef>
            </a:pPr>
            <a:endParaRPr lang="en-US" sz="3458" u="sng" spc="34">
              <a:solidFill>
                <a:srgbClr val="000000"/>
              </a:solidFill>
              <a:latin typeface="Alice"/>
              <a:ea typeface="Alice"/>
              <a:cs typeface="Alice"/>
              <a:sym typeface="Alice"/>
              <a:hlinkClick r:id="rId15" tooltip="https://github.com/yasvanthrajan/MedVault"/>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a:off x="-397659" y="-563061"/>
            <a:ext cx="3293680" cy="2587036"/>
          </a:xfrm>
          <a:custGeom>
            <a:avLst/>
            <a:gdLst/>
            <a:ahLst/>
            <a:cxnLst/>
            <a:rect l="l" t="t" r="r" b="b"/>
            <a:pathLst>
              <a:path w="3293680" h="2587036">
                <a:moveTo>
                  <a:pt x="0" y="0"/>
                </a:moveTo>
                <a:lnTo>
                  <a:pt x="3293680" y="0"/>
                </a:lnTo>
                <a:lnTo>
                  <a:pt x="3293680" y="2587036"/>
                </a:lnTo>
                <a:lnTo>
                  <a:pt x="0" y="25870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895289" y="9258300"/>
            <a:ext cx="3216752" cy="3205055"/>
          </a:xfrm>
          <a:custGeom>
            <a:avLst/>
            <a:gdLst/>
            <a:ahLst/>
            <a:cxnLst/>
            <a:rect l="l" t="t" r="r" b="b"/>
            <a:pathLst>
              <a:path w="3216752" h="3205055">
                <a:moveTo>
                  <a:pt x="0" y="0"/>
                </a:moveTo>
                <a:lnTo>
                  <a:pt x="3216752" y="0"/>
                </a:lnTo>
                <a:lnTo>
                  <a:pt x="3216752" y="3205055"/>
                </a:lnTo>
                <a:lnTo>
                  <a:pt x="0" y="32050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0" y="1966482"/>
            <a:ext cx="18288000" cy="7807679"/>
          </a:xfrm>
          <a:prstGeom prst="rect">
            <a:avLst/>
          </a:prstGeom>
        </p:spPr>
        <p:txBody>
          <a:bodyPr lIns="0" tIns="0" rIns="0" bIns="0" rtlCol="0" anchor="t">
            <a:spAutoFit/>
          </a:bodyPr>
          <a:lstStyle/>
          <a:p>
            <a:pPr algn="ctr">
              <a:lnSpc>
                <a:spcPts val="5899"/>
              </a:lnSpc>
            </a:pPr>
            <a:endParaRPr/>
          </a:p>
          <a:p>
            <a:pPr algn="ctr">
              <a:lnSpc>
                <a:spcPts val="5899"/>
              </a:lnSpc>
            </a:pPr>
            <a:endParaRPr/>
          </a:p>
          <a:p>
            <a:pPr algn="ctr">
              <a:lnSpc>
                <a:spcPts val="5899"/>
              </a:lnSpc>
            </a:pPr>
            <a:r>
              <a:rPr lang="en-US" sz="3933" spc="117">
                <a:solidFill>
                  <a:srgbClr val="000000"/>
                </a:solidFill>
                <a:latin typeface="Alice Bold"/>
                <a:ea typeface="Alice Bold"/>
                <a:cs typeface="Alice Bold"/>
                <a:sym typeface="Alice Bold"/>
              </a:rPr>
              <a:t>Title: Challenges in Traditional Healthcare Data Handling</a:t>
            </a:r>
          </a:p>
          <a:p>
            <a:pPr algn="ctr">
              <a:lnSpc>
                <a:spcPts val="5749"/>
              </a:lnSpc>
            </a:pPr>
            <a:endParaRPr lang="en-US" sz="3933" spc="117">
              <a:solidFill>
                <a:srgbClr val="000000"/>
              </a:solidFill>
              <a:latin typeface="Alice Bold"/>
              <a:ea typeface="Alice Bold"/>
              <a:cs typeface="Alice Bold"/>
              <a:sym typeface="Alice Bold"/>
            </a:endParaRPr>
          </a:p>
          <a:p>
            <a:pPr algn="ctr">
              <a:lnSpc>
                <a:spcPts val="4822"/>
              </a:lnSpc>
            </a:pPr>
            <a:r>
              <a:rPr lang="en-US" sz="3214">
                <a:solidFill>
                  <a:srgbClr val="000000"/>
                </a:solidFill>
                <a:latin typeface="Alice"/>
                <a:ea typeface="Alice"/>
                <a:cs typeface="Alice"/>
                <a:sym typeface="Alice"/>
              </a:rPr>
              <a:t>In the traditional healthcare setup, patients often depend on physical medical reports, which are vulnerable to being lost, misplaced, or damaged over time. During emergencies, this lack of accessible medical history makes it difficult for doctors to provide timely and accurate treatment. Additionally, there is no unified digital system where patient records, prescriptions, emergency alerts, and appointment details are centrally stored and easily retrievable. Most appointments are still booked manually, leading to delays, confusion, and poor time management. As a result, patients frequently miss follow-up checkups or fail to receive proper medication instructions, affecting their recovery and continuity of care.</a:t>
            </a:r>
          </a:p>
        </p:txBody>
      </p:sp>
      <p:sp>
        <p:nvSpPr>
          <p:cNvPr id="6" name="TextBox 6"/>
          <p:cNvSpPr txBox="1"/>
          <p:nvPr/>
        </p:nvSpPr>
        <p:spPr>
          <a:xfrm>
            <a:off x="1028700" y="1807540"/>
            <a:ext cx="15599631" cy="4193689"/>
          </a:xfrm>
          <a:prstGeom prst="rect">
            <a:avLst/>
          </a:prstGeom>
        </p:spPr>
        <p:txBody>
          <a:bodyPr lIns="0" tIns="0" rIns="0" bIns="0" rtlCol="0" anchor="t">
            <a:spAutoFit/>
          </a:bodyPr>
          <a:lstStyle/>
          <a:p>
            <a:pPr algn="ctr">
              <a:lnSpc>
                <a:spcPts val="9914"/>
              </a:lnSpc>
            </a:pPr>
            <a:r>
              <a:rPr lang="en-US" sz="8261" b="1" spc="82">
                <a:solidFill>
                  <a:srgbClr val="000000"/>
                </a:solidFill>
                <a:latin typeface="Sansation Bold"/>
                <a:ea typeface="Sansation Bold"/>
                <a:cs typeface="Sansation Bold"/>
                <a:sym typeface="Sansation Bold"/>
              </a:rPr>
              <a:t> PROBLEM STATEMENT</a:t>
            </a:r>
          </a:p>
          <a:p>
            <a:pPr algn="ctr">
              <a:lnSpc>
                <a:spcPts val="12114"/>
              </a:lnSpc>
            </a:pPr>
            <a:endParaRPr lang="en-US" sz="8261" b="1" spc="82">
              <a:solidFill>
                <a:srgbClr val="000000"/>
              </a:solidFill>
              <a:latin typeface="Sansation Bold"/>
              <a:ea typeface="Sansation Bold"/>
              <a:cs typeface="Sansation Bold"/>
              <a:sym typeface="Sansation Bold"/>
            </a:endParaRPr>
          </a:p>
          <a:p>
            <a:pPr marL="0" lvl="0" indent="0" algn="ctr">
              <a:lnSpc>
                <a:spcPts val="10956"/>
              </a:lnSpc>
              <a:spcBef>
                <a:spcPct val="0"/>
              </a:spcBef>
            </a:pPr>
            <a:endParaRPr lang="en-US" sz="8261" b="1" spc="82">
              <a:solidFill>
                <a:srgbClr val="000000"/>
              </a:solidFill>
              <a:latin typeface="Sansation Bold"/>
              <a:ea typeface="Sansation Bold"/>
              <a:cs typeface="Sansation Bold"/>
              <a:sym typeface="Sansation Bold"/>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flipH="1" flipV="1">
            <a:off x="14336122" y="-1528762"/>
            <a:ext cx="4149223" cy="4149223"/>
          </a:xfrm>
          <a:custGeom>
            <a:avLst/>
            <a:gdLst/>
            <a:ahLst/>
            <a:cxnLst/>
            <a:rect l="l" t="t" r="r" b="b"/>
            <a:pathLst>
              <a:path w="4149223" h="4149223">
                <a:moveTo>
                  <a:pt x="4149223" y="4149223"/>
                </a:moveTo>
                <a:lnTo>
                  <a:pt x="0" y="4149223"/>
                </a:lnTo>
                <a:lnTo>
                  <a:pt x="0" y="0"/>
                </a:lnTo>
                <a:lnTo>
                  <a:pt x="4149223" y="0"/>
                </a:lnTo>
                <a:lnTo>
                  <a:pt x="4149223" y="4149223"/>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41411" y="526799"/>
            <a:ext cx="16622093" cy="1133475"/>
          </a:xfrm>
          <a:prstGeom prst="rect">
            <a:avLst/>
          </a:prstGeom>
        </p:spPr>
        <p:txBody>
          <a:bodyPr lIns="0" tIns="0" rIns="0" bIns="0" rtlCol="0" anchor="t">
            <a:spAutoFit/>
          </a:bodyPr>
          <a:lstStyle/>
          <a:p>
            <a:pPr marL="0" lvl="0" indent="0" algn="ctr">
              <a:lnSpc>
                <a:spcPts val="8830"/>
              </a:lnSpc>
              <a:spcBef>
                <a:spcPct val="0"/>
              </a:spcBef>
            </a:pPr>
            <a:r>
              <a:rPr lang="en-US" sz="7358" b="1" spc="73">
                <a:solidFill>
                  <a:srgbClr val="000000"/>
                </a:solidFill>
                <a:latin typeface="Sansation Bold"/>
                <a:ea typeface="Sansation Bold"/>
                <a:cs typeface="Sansation Bold"/>
                <a:sym typeface="Sansation Bold"/>
              </a:rPr>
              <a:t>OBJECTIVE OF THE PROJECT</a:t>
            </a:r>
          </a:p>
        </p:txBody>
      </p:sp>
      <p:sp>
        <p:nvSpPr>
          <p:cNvPr id="4" name="TextBox 4"/>
          <p:cNvSpPr txBox="1"/>
          <p:nvPr/>
        </p:nvSpPr>
        <p:spPr>
          <a:xfrm>
            <a:off x="-317858" y="1019175"/>
            <a:ext cx="18605858" cy="9110765"/>
          </a:xfrm>
          <a:prstGeom prst="rect">
            <a:avLst/>
          </a:prstGeom>
        </p:spPr>
        <p:txBody>
          <a:bodyPr lIns="0" tIns="0" rIns="0" bIns="0" rtlCol="0" anchor="t">
            <a:spAutoFit/>
          </a:bodyPr>
          <a:lstStyle/>
          <a:p>
            <a:pPr algn="ctr">
              <a:lnSpc>
                <a:spcPts val="3627"/>
              </a:lnSpc>
            </a:pPr>
            <a:endParaRPr/>
          </a:p>
          <a:p>
            <a:pPr algn="ctr">
              <a:lnSpc>
                <a:spcPts val="3627"/>
              </a:lnSpc>
            </a:pPr>
            <a:endParaRPr/>
          </a:p>
          <a:p>
            <a:pPr algn="ctr">
              <a:lnSpc>
                <a:spcPts val="3855"/>
              </a:lnSpc>
              <a:spcBef>
                <a:spcPct val="0"/>
              </a:spcBef>
            </a:pPr>
            <a:r>
              <a:rPr lang="en-US" sz="3212" spc="32">
                <a:solidFill>
                  <a:srgbClr val="000000"/>
                </a:solidFill>
                <a:latin typeface="Alice Bold"/>
                <a:ea typeface="Alice Bold"/>
                <a:cs typeface="Alice Bold"/>
                <a:sym typeface="Alice Bold"/>
              </a:rPr>
              <a:t>Title: What Does MedVault Aim to Solve?</a:t>
            </a:r>
          </a:p>
          <a:p>
            <a:pPr algn="ctr">
              <a:lnSpc>
                <a:spcPts val="2483"/>
              </a:lnSpc>
              <a:spcBef>
                <a:spcPct val="0"/>
              </a:spcBef>
            </a:pPr>
            <a:endParaRPr lang="en-US" sz="3212" spc="32">
              <a:solidFill>
                <a:srgbClr val="000000"/>
              </a:solidFill>
              <a:latin typeface="Alice Bold"/>
              <a:ea typeface="Alice Bold"/>
              <a:cs typeface="Alice Bold"/>
              <a:sym typeface="Alice Bold"/>
            </a:endParaRPr>
          </a:p>
          <a:p>
            <a:pPr marL="647823" lvl="1" indent="-323912" algn="just">
              <a:lnSpc>
                <a:spcPts val="3510"/>
              </a:lnSpc>
              <a:buFont typeface="Arial"/>
              <a:buChar char="•"/>
            </a:pPr>
            <a:r>
              <a:rPr lang="en-US" sz="3000" spc="30">
                <a:solidFill>
                  <a:srgbClr val="000000"/>
                </a:solidFill>
                <a:latin typeface="Alice"/>
                <a:ea typeface="Alice"/>
                <a:cs typeface="Alice"/>
                <a:sym typeface="Alice"/>
              </a:rPr>
              <a:t>MedVault creates a centralized platform that allows for uploading, storing, and easy access to medical reports.</a:t>
            </a:r>
          </a:p>
          <a:p>
            <a:pPr algn="just">
              <a:lnSpc>
                <a:spcPts val="3510"/>
              </a:lnSpc>
            </a:pPr>
            <a:endParaRPr lang="en-US" sz="3000" spc="30">
              <a:solidFill>
                <a:srgbClr val="000000"/>
              </a:solidFill>
              <a:latin typeface="Alice"/>
              <a:ea typeface="Alice"/>
              <a:cs typeface="Alice"/>
              <a:sym typeface="Alice"/>
            </a:endParaRPr>
          </a:p>
          <a:p>
            <a:pPr marL="647823" lvl="1" indent="-323912" algn="just">
              <a:lnSpc>
                <a:spcPts val="3510"/>
              </a:lnSpc>
              <a:buFont typeface="Arial"/>
              <a:buChar char="•"/>
            </a:pPr>
            <a:r>
              <a:rPr lang="en-US" sz="3000" spc="30">
                <a:solidFill>
                  <a:srgbClr val="000000"/>
                </a:solidFill>
                <a:latin typeface="Alice"/>
                <a:ea typeface="Alice"/>
                <a:cs typeface="Alice"/>
                <a:sym typeface="Alice"/>
              </a:rPr>
              <a:t>It enables doctors to send digital prescriptions, including motivational messages and links to purchase the prescribed medicines.</a:t>
            </a:r>
          </a:p>
          <a:p>
            <a:pPr algn="just">
              <a:lnSpc>
                <a:spcPts val="3510"/>
              </a:lnSpc>
            </a:pPr>
            <a:endParaRPr lang="en-US" sz="3000" spc="30">
              <a:solidFill>
                <a:srgbClr val="000000"/>
              </a:solidFill>
              <a:latin typeface="Alice"/>
              <a:ea typeface="Alice"/>
              <a:cs typeface="Alice"/>
              <a:sym typeface="Alice"/>
            </a:endParaRPr>
          </a:p>
          <a:p>
            <a:pPr marL="647823" lvl="1" indent="-323912" algn="just">
              <a:lnSpc>
                <a:spcPts val="3510"/>
              </a:lnSpc>
              <a:buFont typeface="Arial"/>
              <a:buChar char="•"/>
            </a:pPr>
            <a:r>
              <a:rPr lang="en-US" sz="3000" spc="30">
                <a:solidFill>
                  <a:srgbClr val="000000"/>
                </a:solidFill>
                <a:latin typeface="Alice"/>
                <a:ea typeface="Alice"/>
                <a:cs typeface="Alice"/>
                <a:sym typeface="Alice"/>
              </a:rPr>
              <a:t>The platform sends emergency alerts to family members and doctors through SMS and fallback voice calls.</a:t>
            </a:r>
          </a:p>
          <a:p>
            <a:pPr algn="just">
              <a:lnSpc>
                <a:spcPts val="3510"/>
              </a:lnSpc>
            </a:pPr>
            <a:endParaRPr lang="en-US" sz="3000" spc="30">
              <a:solidFill>
                <a:srgbClr val="000000"/>
              </a:solidFill>
              <a:latin typeface="Alice"/>
              <a:ea typeface="Alice"/>
              <a:cs typeface="Alice"/>
              <a:sym typeface="Alice"/>
            </a:endParaRPr>
          </a:p>
          <a:p>
            <a:pPr marL="647823" lvl="1" indent="-323912" algn="just">
              <a:lnSpc>
                <a:spcPts val="3510"/>
              </a:lnSpc>
              <a:buFont typeface="Arial"/>
              <a:buChar char="•"/>
            </a:pPr>
            <a:r>
              <a:rPr lang="en-US" sz="3000" spc="30">
                <a:solidFill>
                  <a:srgbClr val="000000"/>
                </a:solidFill>
                <a:latin typeface="Alice"/>
                <a:ea typeface="Alice"/>
                <a:cs typeface="Alice"/>
                <a:sym typeface="Alice"/>
              </a:rPr>
              <a:t>It provides patients with the ability to book appointments and receive important updates via notifications.</a:t>
            </a:r>
          </a:p>
          <a:p>
            <a:pPr algn="just">
              <a:lnSpc>
                <a:spcPts val="3510"/>
              </a:lnSpc>
            </a:pPr>
            <a:endParaRPr lang="en-US" sz="3000" spc="30">
              <a:solidFill>
                <a:srgbClr val="000000"/>
              </a:solidFill>
              <a:latin typeface="Alice"/>
              <a:ea typeface="Alice"/>
              <a:cs typeface="Alice"/>
              <a:sym typeface="Alice"/>
            </a:endParaRPr>
          </a:p>
          <a:p>
            <a:pPr marL="647823" lvl="1" indent="-323912" algn="just">
              <a:lnSpc>
                <a:spcPts val="3510"/>
              </a:lnSpc>
              <a:buFont typeface="Arial"/>
              <a:buChar char="•"/>
            </a:pPr>
            <a:r>
              <a:rPr lang="en-US" sz="3000" spc="30">
                <a:solidFill>
                  <a:srgbClr val="000000"/>
                </a:solidFill>
                <a:latin typeface="Alice"/>
                <a:ea typeface="Alice"/>
                <a:cs typeface="Alice"/>
                <a:sym typeface="Alice"/>
              </a:rPr>
              <a:t>MedVault integrates secure authentication using AWS Cognito for safe login and data access.</a:t>
            </a:r>
          </a:p>
          <a:p>
            <a:pPr algn="just">
              <a:lnSpc>
                <a:spcPts val="3510"/>
              </a:lnSpc>
            </a:pPr>
            <a:endParaRPr lang="en-US" sz="3000" spc="30">
              <a:solidFill>
                <a:srgbClr val="000000"/>
              </a:solidFill>
              <a:latin typeface="Alice"/>
              <a:ea typeface="Alice"/>
              <a:cs typeface="Alice"/>
              <a:sym typeface="Alice"/>
            </a:endParaRPr>
          </a:p>
          <a:p>
            <a:pPr marL="647823" lvl="1" indent="-323912" algn="just">
              <a:lnSpc>
                <a:spcPts val="3510"/>
              </a:lnSpc>
              <a:buFont typeface="Arial"/>
              <a:buChar char="•"/>
            </a:pPr>
            <a:r>
              <a:rPr lang="en-US" sz="3000" spc="30">
                <a:solidFill>
                  <a:srgbClr val="000000"/>
                </a:solidFill>
                <a:latin typeface="Alice"/>
                <a:ea typeface="Alice"/>
                <a:cs typeface="Alice"/>
                <a:sym typeface="Alice"/>
              </a:rPr>
              <a:t>The entire system is deployed on the AWS cloud, utilizing Docker for containerization and CI/CD via GitHub Actions for continuous integration and deployment.</a:t>
            </a:r>
          </a:p>
          <a:p>
            <a:pPr algn="ctr">
              <a:lnSpc>
                <a:spcPts val="2988"/>
              </a:lnSpc>
            </a:pPr>
            <a:endParaRPr lang="en-US" sz="3000" spc="30">
              <a:solidFill>
                <a:srgbClr val="000000"/>
              </a:solidFill>
              <a:latin typeface="Alice"/>
              <a:ea typeface="Alice"/>
              <a:cs typeface="Alice"/>
              <a:sym typeface="Alice"/>
            </a:endParaRPr>
          </a:p>
        </p:txBody>
      </p:sp>
      <p:sp>
        <p:nvSpPr>
          <p:cNvPr id="5" name="Freeform 5"/>
          <p:cNvSpPr/>
          <p:nvPr/>
        </p:nvSpPr>
        <p:spPr>
          <a:xfrm rot="6000">
            <a:off x="-1181806" y="-1531898"/>
            <a:ext cx="3602379" cy="3602379"/>
          </a:xfrm>
          <a:custGeom>
            <a:avLst/>
            <a:gdLst/>
            <a:ahLst/>
            <a:cxnLst/>
            <a:rect l="l" t="t" r="r" b="b"/>
            <a:pathLst>
              <a:path w="3602379" h="3602379">
                <a:moveTo>
                  <a:pt x="0" y="6276"/>
                </a:moveTo>
                <a:lnTo>
                  <a:pt x="3596103" y="0"/>
                </a:lnTo>
                <a:lnTo>
                  <a:pt x="3602379" y="3596103"/>
                </a:lnTo>
                <a:lnTo>
                  <a:pt x="6276" y="3602379"/>
                </a:lnTo>
                <a:lnTo>
                  <a:pt x="0" y="6276"/>
                </a:lnTo>
                <a:close/>
              </a:path>
            </a:pathLst>
          </a:custGeom>
          <a:blipFill>
            <a:blip r:embed="rId4">
              <a:extLst>
                <a:ext uri="{96DAC541-7B7A-43D3-8B79-37D633B846F1}">
                  <asvg:svgBlip xmlns:asvg="http://schemas.microsoft.com/office/drawing/2016/SVG/main" r:embed="rId5"/>
                </a:ext>
              </a:extLst>
            </a:blip>
            <a:stretch>
              <a:fillRect l="-7420" t="93" r="80" b="-7433"/>
            </a:stretch>
          </a:blipFill>
        </p:spPr>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flipH="1" flipV="1">
            <a:off x="14533319" y="-1579312"/>
            <a:ext cx="4149223" cy="4149223"/>
          </a:xfrm>
          <a:custGeom>
            <a:avLst/>
            <a:gdLst/>
            <a:ahLst/>
            <a:cxnLst/>
            <a:rect l="l" t="t" r="r" b="b"/>
            <a:pathLst>
              <a:path w="4149223" h="4149223">
                <a:moveTo>
                  <a:pt x="4149223" y="4149224"/>
                </a:moveTo>
                <a:lnTo>
                  <a:pt x="0" y="4149224"/>
                </a:lnTo>
                <a:lnTo>
                  <a:pt x="0" y="0"/>
                </a:lnTo>
                <a:lnTo>
                  <a:pt x="4149223" y="0"/>
                </a:lnTo>
                <a:lnTo>
                  <a:pt x="4149223" y="41492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53582" y="-798218"/>
            <a:ext cx="3293680" cy="2587036"/>
          </a:xfrm>
          <a:custGeom>
            <a:avLst/>
            <a:gdLst/>
            <a:ahLst/>
            <a:cxnLst/>
            <a:rect l="l" t="t" r="r" b="b"/>
            <a:pathLst>
              <a:path w="3293680" h="2587036">
                <a:moveTo>
                  <a:pt x="0" y="0"/>
                </a:moveTo>
                <a:lnTo>
                  <a:pt x="3293680" y="0"/>
                </a:lnTo>
                <a:lnTo>
                  <a:pt x="3293680" y="2587036"/>
                </a:lnTo>
                <a:lnTo>
                  <a:pt x="0" y="25870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686591" y="831003"/>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538768" y="485775"/>
            <a:ext cx="14581485" cy="1076325"/>
          </a:xfrm>
          <a:prstGeom prst="rect">
            <a:avLst/>
          </a:prstGeom>
        </p:spPr>
        <p:txBody>
          <a:bodyPr lIns="0" tIns="0" rIns="0" bIns="0" rtlCol="0" anchor="t">
            <a:spAutoFit/>
          </a:bodyPr>
          <a:lstStyle/>
          <a:p>
            <a:pPr marL="0" lvl="0" indent="0" algn="ctr">
              <a:lnSpc>
                <a:spcPts val="8470"/>
              </a:lnSpc>
              <a:spcBef>
                <a:spcPct val="0"/>
              </a:spcBef>
            </a:pPr>
            <a:r>
              <a:rPr lang="en-US" sz="7058" b="1" spc="70">
                <a:solidFill>
                  <a:srgbClr val="000000"/>
                </a:solidFill>
                <a:latin typeface="Sansation Bold"/>
                <a:ea typeface="Sansation Bold"/>
                <a:cs typeface="Sansation Bold"/>
                <a:sym typeface="Sansation Bold"/>
              </a:rPr>
              <a:t>TECHNOLOGY STACK</a:t>
            </a:r>
          </a:p>
        </p:txBody>
      </p:sp>
      <p:sp>
        <p:nvSpPr>
          <p:cNvPr id="6" name="TextBox 6"/>
          <p:cNvSpPr txBox="1"/>
          <p:nvPr/>
        </p:nvSpPr>
        <p:spPr>
          <a:xfrm>
            <a:off x="2403028" y="1779293"/>
            <a:ext cx="16766042" cy="10418870"/>
          </a:xfrm>
          <a:prstGeom prst="rect">
            <a:avLst/>
          </a:prstGeom>
        </p:spPr>
        <p:txBody>
          <a:bodyPr lIns="0" tIns="0" rIns="0" bIns="0" rtlCol="0" anchor="t">
            <a:spAutoFit/>
          </a:bodyPr>
          <a:lstStyle/>
          <a:p>
            <a:pPr algn="l">
              <a:lnSpc>
                <a:spcPts val="3681"/>
              </a:lnSpc>
              <a:spcBef>
                <a:spcPct val="0"/>
              </a:spcBef>
            </a:pPr>
            <a:r>
              <a:rPr lang="en-US" sz="3067" spc="30">
                <a:solidFill>
                  <a:srgbClr val="000000"/>
                </a:solidFill>
                <a:latin typeface="Alice Bold"/>
                <a:ea typeface="Alice Bold"/>
                <a:cs typeface="Alice Bold"/>
                <a:sym typeface="Alice Bold"/>
              </a:rPr>
              <a:t>FRONTEND:</a:t>
            </a:r>
          </a:p>
          <a:p>
            <a:pPr marL="662309" lvl="1" indent="-331155" algn="l">
              <a:lnSpc>
                <a:spcPts val="3681"/>
              </a:lnSpc>
              <a:spcBef>
                <a:spcPct val="0"/>
              </a:spcBef>
              <a:buFont typeface="Arial"/>
              <a:buChar char="•"/>
            </a:pPr>
            <a:r>
              <a:rPr lang="en-US" sz="3067" spc="30">
                <a:solidFill>
                  <a:srgbClr val="000000"/>
                </a:solidFill>
                <a:latin typeface="Alice"/>
                <a:ea typeface="Alice"/>
                <a:cs typeface="Alice"/>
                <a:sym typeface="Alice"/>
              </a:rPr>
              <a:t>HTML, CSS, JavaScript</a:t>
            </a:r>
          </a:p>
          <a:p>
            <a:pPr marL="662309" lvl="1" indent="-331155" algn="l">
              <a:lnSpc>
                <a:spcPts val="3681"/>
              </a:lnSpc>
              <a:spcBef>
                <a:spcPct val="0"/>
              </a:spcBef>
              <a:buFont typeface="Arial"/>
              <a:buChar char="•"/>
            </a:pPr>
            <a:r>
              <a:rPr lang="en-US" sz="3067" spc="30">
                <a:solidFill>
                  <a:srgbClr val="000000"/>
                </a:solidFill>
                <a:latin typeface="Alice"/>
                <a:ea typeface="Alice"/>
                <a:cs typeface="Alice"/>
                <a:sym typeface="Alice"/>
              </a:rPr>
              <a:t>Responsive layout and dashboards for patient/doctor</a:t>
            </a:r>
          </a:p>
          <a:p>
            <a:pPr algn="l">
              <a:lnSpc>
                <a:spcPts val="3681"/>
              </a:lnSpc>
              <a:spcBef>
                <a:spcPct val="0"/>
              </a:spcBef>
            </a:pPr>
            <a:endParaRPr lang="en-US" sz="3067" spc="30">
              <a:solidFill>
                <a:srgbClr val="000000"/>
              </a:solidFill>
              <a:latin typeface="Alice"/>
              <a:ea typeface="Alice"/>
              <a:cs typeface="Alice"/>
              <a:sym typeface="Alice"/>
            </a:endParaRPr>
          </a:p>
          <a:p>
            <a:pPr algn="l">
              <a:lnSpc>
                <a:spcPts val="3681"/>
              </a:lnSpc>
              <a:spcBef>
                <a:spcPct val="0"/>
              </a:spcBef>
            </a:pPr>
            <a:r>
              <a:rPr lang="en-US" sz="3067" spc="30">
                <a:solidFill>
                  <a:srgbClr val="000000"/>
                </a:solidFill>
                <a:latin typeface="Alice Bold"/>
                <a:ea typeface="Alice Bold"/>
                <a:cs typeface="Alice Bold"/>
                <a:sym typeface="Alice Bold"/>
              </a:rPr>
              <a:t>BACKEND:</a:t>
            </a:r>
          </a:p>
          <a:p>
            <a:pPr marL="662309" lvl="1" indent="-331155" algn="l">
              <a:lnSpc>
                <a:spcPts val="3681"/>
              </a:lnSpc>
              <a:spcBef>
                <a:spcPct val="0"/>
              </a:spcBef>
              <a:buFont typeface="Arial"/>
              <a:buChar char="•"/>
            </a:pPr>
            <a:r>
              <a:rPr lang="en-US" sz="3067" spc="30">
                <a:solidFill>
                  <a:srgbClr val="000000"/>
                </a:solidFill>
                <a:latin typeface="Alice"/>
                <a:ea typeface="Alice"/>
                <a:cs typeface="Alice"/>
                <a:sym typeface="Alice"/>
              </a:rPr>
              <a:t>Python Flask REST API</a:t>
            </a:r>
          </a:p>
          <a:p>
            <a:pPr marL="662309" lvl="1" indent="-331155" algn="l">
              <a:lnSpc>
                <a:spcPts val="3681"/>
              </a:lnSpc>
              <a:spcBef>
                <a:spcPct val="0"/>
              </a:spcBef>
              <a:buFont typeface="Arial"/>
              <a:buChar char="•"/>
            </a:pPr>
            <a:r>
              <a:rPr lang="en-US" sz="3067" spc="30">
                <a:solidFill>
                  <a:srgbClr val="000000"/>
                </a:solidFill>
                <a:latin typeface="Alice"/>
                <a:ea typeface="Alice"/>
                <a:cs typeface="Alice"/>
                <a:sym typeface="Alice"/>
              </a:rPr>
              <a:t>Routes for login, uploads, prescriptions, and emergency alerts</a:t>
            </a:r>
          </a:p>
          <a:p>
            <a:pPr algn="l">
              <a:lnSpc>
                <a:spcPts val="3681"/>
              </a:lnSpc>
              <a:spcBef>
                <a:spcPct val="0"/>
              </a:spcBef>
            </a:pPr>
            <a:endParaRPr lang="en-US" sz="3067" spc="30">
              <a:solidFill>
                <a:srgbClr val="000000"/>
              </a:solidFill>
              <a:latin typeface="Alice"/>
              <a:ea typeface="Alice"/>
              <a:cs typeface="Alice"/>
              <a:sym typeface="Alice"/>
            </a:endParaRPr>
          </a:p>
          <a:p>
            <a:pPr algn="l">
              <a:lnSpc>
                <a:spcPts val="3681"/>
              </a:lnSpc>
              <a:spcBef>
                <a:spcPct val="0"/>
              </a:spcBef>
            </a:pPr>
            <a:r>
              <a:rPr lang="en-US" sz="3067" spc="30">
                <a:solidFill>
                  <a:srgbClr val="000000"/>
                </a:solidFill>
                <a:latin typeface="Alice Bold"/>
                <a:ea typeface="Alice Bold"/>
                <a:cs typeface="Alice Bold"/>
                <a:sym typeface="Alice Bold"/>
              </a:rPr>
              <a:t>CLOUD SERVICES (AWS):</a:t>
            </a:r>
          </a:p>
          <a:p>
            <a:pPr marL="662309" lvl="1" indent="-331155" algn="l">
              <a:lnSpc>
                <a:spcPts val="3681"/>
              </a:lnSpc>
              <a:spcBef>
                <a:spcPct val="0"/>
              </a:spcBef>
              <a:buFont typeface="Arial"/>
              <a:buChar char="•"/>
            </a:pPr>
            <a:r>
              <a:rPr lang="en-US" sz="3067" spc="30">
                <a:solidFill>
                  <a:srgbClr val="000000"/>
                </a:solidFill>
                <a:latin typeface="Alice Bold"/>
                <a:ea typeface="Alice Bold"/>
                <a:cs typeface="Alice Bold"/>
                <a:sym typeface="Alice Bold"/>
              </a:rPr>
              <a:t>EC2</a:t>
            </a:r>
            <a:r>
              <a:rPr lang="en-US" sz="3067" spc="30">
                <a:solidFill>
                  <a:srgbClr val="000000"/>
                </a:solidFill>
                <a:latin typeface="Alice"/>
                <a:ea typeface="Alice"/>
                <a:cs typeface="Alice"/>
                <a:sym typeface="Alice"/>
              </a:rPr>
              <a:t>: Hosting backend</a:t>
            </a:r>
          </a:p>
          <a:p>
            <a:pPr marL="662309" lvl="1" indent="-331155" algn="l">
              <a:lnSpc>
                <a:spcPts val="3681"/>
              </a:lnSpc>
              <a:spcBef>
                <a:spcPct val="0"/>
              </a:spcBef>
              <a:buFont typeface="Arial"/>
              <a:buChar char="•"/>
            </a:pPr>
            <a:r>
              <a:rPr lang="en-US" sz="3067" spc="30">
                <a:solidFill>
                  <a:srgbClr val="000000"/>
                </a:solidFill>
                <a:latin typeface="Alice Bold"/>
                <a:ea typeface="Alice Bold"/>
                <a:cs typeface="Alice Bold"/>
                <a:sym typeface="Alice Bold"/>
              </a:rPr>
              <a:t>S3:</a:t>
            </a:r>
            <a:r>
              <a:rPr lang="en-US" sz="3067" spc="30">
                <a:solidFill>
                  <a:srgbClr val="000000"/>
                </a:solidFill>
                <a:latin typeface="Alice"/>
                <a:ea typeface="Alice"/>
                <a:cs typeface="Alice"/>
                <a:sym typeface="Alice"/>
              </a:rPr>
              <a:t> Store patient reports</a:t>
            </a:r>
          </a:p>
          <a:p>
            <a:pPr marL="662309" lvl="1" indent="-331155" algn="l">
              <a:lnSpc>
                <a:spcPts val="3681"/>
              </a:lnSpc>
              <a:spcBef>
                <a:spcPct val="0"/>
              </a:spcBef>
              <a:buFont typeface="Arial"/>
              <a:buChar char="•"/>
            </a:pPr>
            <a:r>
              <a:rPr lang="en-US" sz="3067" spc="30">
                <a:solidFill>
                  <a:srgbClr val="000000"/>
                </a:solidFill>
                <a:latin typeface="Alice Bold"/>
                <a:ea typeface="Alice Bold"/>
                <a:cs typeface="Alice Bold"/>
                <a:sym typeface="Alice Bold"/>
              </a:rPr>
              <a:t>RDS (MySQL):</a:t>
            </a:r>
            <a:r>
              <a:rPr lang="en-US" sz="3067" spc="30">
                <a:solidFill>
                  <a:srgbClr val="000000"/>
                </a:solidFill>
                <a:latin typeface="Alice"/>
                <a:ea typeface="Alice"/>
                <a:cs typeface="Alice"/>
                <a:sym typeface="Alice"/>
              </a:rPr>
              <a:t> Store prescriptions</a:t>
            </a:r>
          </a:p>
          <a:p>
            <a:pPr marL="662309" lvl="1" indent="-331155" algn="l">
              <a:lnSpc>
                <a:spcPts val="3681"/>
              </a:lnSpc>
              <a:spcBef>
                <a:spcPct val="0"/>
              </a:spcBef>
              <a:buFont typeface="Arial"/>
              <a:buChar char="•"/>
            </a:pPr>
            <a:r>
              <a:rPr lang="en-US" sz="3067" spc="30">
                <a:solidFill>
                  <a:srgbClr val="000000"/>
                </a:solidFill>
                <a:latin typeface="Alice Bold"/>
                <a:ea typeface="Alice Bold"/>
                <a:cs typeface="Alice Bold"/>
                <a:sym typeface="Alice Bold"/>
              </a:rPr>
              <a:t>Cognito:</a:t>
            </a:r>
            <a:r>
              <a:rPr lang="en-US" sz="3067" spc="30">
                <a:solidFill>
                  <a:srgbClr val="000000"/>
                </a:solidFill>
                <a:latin typeface="Alice"/>
                <a:ea typeface="Alice"/>
                <a:cs typeface="Alice"/>
                <a:sym typeface="Alice"/>
              </a:rPr>
              <a:t> Authentication for login/signup</a:t>
            </a:r>
          </a:p>
          <a:p>
            <a:pPr algn="l">
              <a:lnSpc>
                <a:spcPts val="3681"/>
              </a:lnSpc>
              <a:spcBef>
                <a:spcPct val="0"/>
              </a:spcBef>
            </a:pPr>
            <a:endParaRPr lang="en-US" sz="3067" spc="30">
              <a:solidFill>
                <a:srgbClr val="000000"/>
              </a:solidFill>
              <a:latin typeface="Alice"/>
              <a:ea typeface="Alice"/>
              <a:cs typeface="Alice"/>
              <a:sym typeface="Alice"/>
            </a:endParaRPr>
          </a:p>
          <a:p>
            <a:pPr algn="l">
              <a:lnSpc>
                <a:spcPts val="3681"/>
              </a:lnSpc>
              <a:spcBef>
                <a:spcPct val="0"/>
              </a:spcBef>
            </a:pPr>
            <a:r>
              <a:rPr lang="en-US" sz="3067" spc="30">
                <a:solidFill>
                  <a:srgbClr val="000000"/>
                </a:solidFill>
                <a:latin typeface="Alice Bold"/>
                <a:ea typeface="Alice Bold"/>
                <a:cs typeface="Alice Bold"/>
                <a:sym typeface="Alice Bold"/>
              </a:rPr>
              <a:t>OTHERS:</a:t>
            </a:r>
          </a:p>
          <a:p>
            <a:pPr marL="662309" lvl="1" indent="-331155" algn="l">
              <a:lnSpc>
                <a:spcPts val="3681"/>
              </a:lnSpc>
              <a:spcBef>
                <a:spcPct val="0"/>
              </a:spcBef>
              <a:buFont typeface="Arial"/>
              <a:buChar char="•"/>
            </a:pPr>
            <a:r>
              <a:rPr lang="en-US" sz="3067" spc="30">
                <a:solidFill>
                  <a:srgbClr val="000000"/>
                </a:solidFill>
                <a:latin typeface="Alice Bold"/>
                <a:ea typeface="Alice Bold"/>
                <a:cs typeface="Alice Bold"/>
                <a:sym typeface="Alice Bold"/>
              </a:rPr>
              <a:t>Twilio API:</a:t>
            </a:r>
            <a:r>
              <a:rPr lang="en-US" sz="3067" spc="30">
                <a:solidFill>
                  <a:srgbClr val="000000"/>
                </a:solidFill>
                <a:latin typeface="Alice"/>
                <a:ea typeface="Alice"/>
                <a:cs typeface="Alice"/>
                <a:sym typeface="Alice"/>
              </a:rPr>
              <a:t> WhatsApp/SMS messages</a:t>
            </a:r>
          </a:p>
          <a:p>
            <a:pPr marL="662309" lvl="1" indent="-331155" algn="l">
              <a:lnSpc>
                <a:spcPts val="3681"/>
              </a:lnSpc>
              <a:spcBef>
                <a:spcPct val="0"/>
              </a:spcBef>
              <a:buFont typeface="Arial"/>
              <a:buChar char="•"/>
            </a:pPr>
            <a:r>
              <a:rPr lang="en-US" sz="3067" spc="30">
                <a:solidFill>
                  <a:srgbClr val="000000"/>
                </a:solidFill>
                <a:latin typeface="Alice Bold"/>
                <a:ea typeface="Alice Bold"/>
                <a:cs typeface="Alice Bold"/>
                <a:sym typeface="Alice Bold"/>
              </a:rPr>
              <a:t>Docker: </a:t>
            </a:r>
            <a:r>
              <a:rPr lang="en-US" sz="3067" spc="30">
                <a:solidFill>
                  <a:srgbClr val="000000"/>
                </a:solidFill>
                <a:latin typeface="Alice"/>
                <a:ea typeface="Alice"/>
                <a:cs typeface="Alice"/>
                <a:sym typeface="Alice"/>
              </a:rPr>
              <a:t>Backend containerization</a:t>
            </a:r>
          </a:p>
          <a:p>
            <a:pPr marL="662309" lvl="1" indent="-331155" algn="l">
              <a:lnSpc>
                <a:spcPts val="3681"/>
              </a:lnSpc>
              <a:spcBef>
                <a:spcPct val="0"/>
              </a:spcBef>
              <a:buFont typeface="Arial"/>
              <a:buChar char="•"/>
            </a:pPr>
            <a:r>
              <a:rPr lang="en-US" sz="3067" spc="30">
                <a:solidFill>
                  <a:srgbClr val="000000"/>
                </a:solidFill>
                <a:latin typeface="Alice Bold"/>
                <a:ea typeface="Alice Bold"/>
                <a:cs typeface="Alice Bold"/>
                <a:sym typeface="Alice Bold"/>
              </a:rPr>
              <a:t>GitHub Actions:</a:t>
            </a:r>
            <a:r>
              <a:rPr lang="en-US" sz="3067" spc="30">
                <a:solidFill>
                  <a:srgbClr val="000000"/>
                </a:solidFill>
                <a:latin typeface="Alice"/>
                <a:ea typeface="Alice"/>
                <a:cs typeface="Alice"/>
                <a:sym typeface="Alice"/>
              </a:rPr>
              <a:t> CI/CD pipeline for deployment</a:t>
            </a:r>
          </a:p>
          <a:p>
            <a:pPr algn="l">
              <a:lnSpc>
                <a:spcPts val="4166"/>
              </a:lnSpc>
              <a:spcBef>
                <a:spcPct val="0"/>
              </a:spcBef>
            </a:pPr>
            <a:endParaRPr lang="en-US" sz="3067" spc="30">
              <a:solidFill>
                <a:srgbClr val="000000"/>
              </a:solidFill>
              <a:latin typeface="Alice"/>
              <a:ea typeface="Alice"/>
              <a:cs typeface="Alice"/>
              <a:sym typeface="Alice"/>
            </a:endParaRPr>
          </a:p>
          <a:p>
            <a:pPr algn="l">
              <a:lnSpc>
                <a:spcPts val="4166"/>
              </a:lnSpc>
              <a:spcBef>
                <a:spcPct val="0"/>
              </a:spcBef>
            </a:pPr>
            <a:endParaRPr lang="en-US" sz="3067" spc="30">
              <a:solidFill>
                <a:srgbClr val="000000"/>
              </a:solidFill>
              <a:latin typeface="Alice"/>
              <a:ea typeface="Alice"/>
              <a:cs typeface="Alice"/>
              <a:sym typeface="Alice"/>
            </a:endParaRPr>
          </a:p>
          <a:p>
            <a:pPr algn="l">
              <a:lnSpc>
                <a:spcPts val="4166"/>
              </a:lnSpc>
              <a:spcBef>
                <a:spcPct val="0"/>
              </a:spcBef>
            </a:pPr>
            <a:endParaRPr lang="en-US" sz="3067" spc="30">
              <a:solidFill>
                <a:srgbClr val="000000"/>
              </a:solidFill>
              <a:latin typeface="Alice"/>
              <a:ea typeface="Alice"/>
              <a:cs typeface="Alice"/>
              <a:sym typeface="Alice"/>
            </a:endParaRPr>
          </a:p>
          <a:p>
            <a:pPr algn="ctr">
              <a:lnSpc>
                <a:spcPts val="4166"/>
              </a:lnSpc>
              <a:spcBef>
                <a:spcPct val="0"/>
              </a:spcBef>
            </a:pPr>
            <a:endParaRPr lang="en-US" sz="3067" spc="30">
              <a:solidFill>
                <a:srgbClr val="000000"/>
              </a:solidFill>
              <a:latin typeface="Alice"/>
              <a:ea typeface="Alice"/>
              <a:cs typeface="Alice"/>
              <a:sym typeface="Alic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a:off x="-1233097" y="7985444"/>
            <a:ext cx="3596109" cy="3596109"/>
          </a:xfrm>
          <a:custGeom>
            <a:avLst/>
            <a:gdLst/>
            <a:ahLst/>
            <a:cxnLst/>
            <a:rect l="l" t="t" r="r" b="b"/>
            <a:pathLst>
              <a:path w="3596109" h="3596109">
                <a:moveTo>
                  <a:pt x="0" y="0"/>
                </a:moveTo>
                <a:lnTo>
                  <a:pt x="3596109" y="0"/>
                </a:lnTo>
                <a:lnTo>
                  <a:pt x="3596109" y="3596109"/>
                </a:lnTo>
                <a:lnTo>
                  <a:pt x="0" y="35961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5560" y="-1528763"/>
            <a:ext cx="4149223" cy="4149223"/>
          </a:xfrm>
          <a:custGeom>
            <a:avLst/>
            <a:gdLst/>
            <a:ahLst/>
            <a:cxnLst/>
            <a:rect l="l" t="t" r="r" b="b"/>
            <a:pathLst>
              <a:path w="4149223" h="4149223">
                <a:moveTo>
                  <a:pt x="4149223" y="4149224"/>
                </a:moveTo>
                <a:lnTo>
                  <a:pt x="0" y="4149224"/>
                </a:lnTo>
                <a:lnTo>
                  <a:pt x="0" y="0"/>
                </a:lnTo>
                <a:lnTo>
                  <a:pt x="4149223" y="0"/>
                </a:lnTo>
                <a:lnTo>
                  <a:pt x="4149223" y="4149224"/>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30668" y="-563061"/>
            <a:ext cx="3293680" cy="2587036"/>
          </a:xfrm>
          <a:custGeom>
            <a:avLst/>
            <a:gdLst/>
            <a:ahLst/>
            <a:cxnLst/>
            <a:rect l="l" t="t" r="r" b="b"/>
            <a:pathLst>
              <a:path w="3293680" h="2587036">
                <a:moveTo>
                  <a:pt x="0" y="0"/>
                </a:moveTo>
                <a:lnTo>
                  <a:pt x="3293680" y="0"/>
                </a:lnTo>
                <a:lnTo>
                  <a:pt x="3293680" y="2587036"/>
                </a:lnTo>
                <a:lnTo>
                  <a:pt x="0" y="2587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120253" y="7788247"/>
            <a:ext cx="3216752" cy="3205055"/>
          </a:xfrm>
          <a:custGeom>
            <a:avLst/>
            <a:gdLst/>
            <a:ahLst/>
            <a:cxnLst/>
            <a:rect l="l" t="t" r="r" b="b"/>
            <a:pathLst>
              <a:path w="3216752" h="3205055">
                <a:moveTo>
                  <a:pt x="0" y="0"/>
                </a:moveTo>
                <a:lnTo>
                  <a:pt x="3216752" y="0"/>
                </a:lnTo>
                <a:lnTo>
                  <a:pt x="3216752" y="3205054"/>
                </a:lnTo>
                <a:lnTo>
                  <a:pt x="0" y="3205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6657868" y="8575849"/>
            <a:ext cx="2096915" cy="682451"/>
          </a:xfrm>
          <a:custGeom>
            <a:avLst/>
            <a:gdLst/>
            <a:ahLst/>
            <a:cxnLst/>
            <a:rect l="l" t="t" r="r" b="b"/>
            <a:pathLst>
              <a:path w="2096915" h="682451">
                <a:moveTo>
                  <a:pt x="0" y="0"/>
                </a:moveTo>
                <a:lnTo>
                  <a:pt x="2096915" y="0"/>
                </a:lnTo>
                <a:lnTo>
                  <a:pt x="2096915" y="682451"/>
                </a:lnTo>
                <a:lnTo>
                  <a:pt x="0" y="6824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2097748" y="2427158"/>
            <a:ext cx="15161552" cy="7859842"/>
          </a:xfrm>
          <a:prstGeom prst="rect">
            <a:avLst/>
          </a:prstGeom>
        </p:spPr>
        <p:txBody>
          <a:bodyPr lIns="0" tIns="0" rIns="0" bIns="0" rtlCol="0" anchor="t">
            <a:spAutoFit/>
          </a:bodyPr>
          <a:lstStyle/>
          <a:p>
            <a:pPr marL="745920" lvl="1" indent="-372960" algn="l">
              <a:lnSpc>
                <a:spcPts val="5182"/>
              </a:lnSpc>
              <a:buFont typeface="Arial"/>
              <a:buChar char="•"/>
            </a:pPr>
            <a:r>
              <a:rPr lang="en-US" sz="3454" spc="103">
                <a:solidFill>
                  <a:srgbClr val="000000"/>
                </a:solidFill>
                <a:latin typeface="Alice"/>
                <a:ea typeface="Alice"/>
                <a:cs typeface="Alice"/>
                <a:sym typeface="Alice"/>
              </a:rPr>
              <a:t>Upload medical reports (PDF) and store securely in AWS S3</a:t>
            </a:r>
          </a:p>
          <a:p>
            <a:pPr algn="l">
              <a:lnSpc>
                <a:spcPts val="5182"/>
              </a:lnSpc>
            </a:pPr>
            <a:endParaRPr lang="en-US" sz="3454" spc="103">
              <a:solidFill>
                <a:srgbClr val="000000"/>
              </a:solidFill>
              <a:latin typeface="Alice"/>
              <a:ea typeface="Alice"/>
              <a:cs typeface="Alice"/>
              <a:sym typeface="Alice"/>
            </a:endParaRPr>
          </a:p>
          <a:p>
            <a:pPr marL="745920" lvl="1" indent="-372960" algn="l">
              <a:lnSpc>
                <a:spcPts val="5182"/>
              </a:lnSpc>
              <a:buFont typeface="Arial"/>
              <a:buChar char="•"/>
            </a:pPr>
            <a:r>
              <a:rPr lang="en-US" sz="3454" spc="103">
                <a:solidFill>
                  <a:srgbClr val="000000"/>
                </a:solidFill>
                <a:latin typeface="Alice"/>
                <a:ea typeface="Alice"/>
                <a:cs typeface="Alice"/>
                <a:sym typeface="Alice"/>
              </a:rPr>
              <a:t>Trigger emergency alerts that send SMS + voice call to a doctor</a:t>
            </a:r>
          </a:p>
          <a:p>
            <a:pPr algn="l">
              <a:lnSpc>
                <a:spcPts val="5182"/>
              </a:lnSpc>
            </a:pPr>
            <a:endParaRPr lang="en-US" sz="3454" spc="103">
              <a:solidFill>
                <a:srgbClr val="000000"/>
              </a:solidFill>
              <a:latin typeface="Alice"/>
              <a:ea typeface="Alice"/>
              <a:cs typeface="Alice"/>
              <a:sym typeface="Alice"/>
            </a:endParaRPr>
          </a:p>
          <a:p>
            <a:pPr marL="745920" lvl="1" indent="-372960" algn="l">
              <a:lnSpc>
                <a:spcPts val="5182"/>
              </a:lnSpc>
              <a:buFont typeface="Arial"/>
              <a:buChar char="•"/>
            </a:pPr>
            <a:r>
              <a:rPr lang="en-US" sz="3454" spc="103">
                <a:solidFill>
                  <a:srgbClr val="000000"/>
                </a:solidFill>
                <a:latin typeface="Alice"/>
                <a:ea typeface="Alice"/>
                <a:cs typeface="Alice"/>
                <a:sym typeface="Alice"/>
              </a:rPr>
              <a:t>Book appointments with available doctors</a:t>
            </a:r>
          </a:p>
          <a:p>
            <a:pPr algn="l">
              <a:lnSpc>
                <a:spcPts val="5182"/>
              </a:lnSpc>
            </a:pPr>
            <a:endParaRPr lang="en-US" sz="3454" spc="103">
              <a:solidFill>
                <a:srgbClr val="000000"/>
              </a:solidFill>
              <a:latin typeface="Alice"/>
              <a:ea typeface="Alice"/>
              <a:cs typeface="Alice"/>
              <a:sym typeface="Alice"/>
            </a:endParaRPr>
          </a:p>
          <a:p>
            <a:pPr marL="745920" lvl="1" indent="-372960" algn="l">
              <a:lnSpc>
                <a:spcPts val="5182"/>
              </a:lnSpc>
              <a:buFont typeface="Arial"/>
              <a:buChar char="•"/>
            </a:pPr>
            <a:r>
              <a:rPr lang="en-US" sz="3454" spc="103">
                <a:solidFill>
                  <a:srgbClr val="000000"/>
                </a:solidFill>
                <a:latin typeface="Alice"/>
                <a:ea typeface="Alice"/>
                <a:cs typeface="Alice"/>
                <a:sym typeface="Alice"/>
              </a:rPr>
              <a:t>View past prescriptions, quotes, and doctor feedback</a:t>
            </a:r>
          </a:p>
          <a:p>
            <a:pPr algn="l">
              <a:lnSpc>
                <a:spcPts val="5182"/>
              </a:lnSpc>
            </a:pPr>
            <a:endParaRPr lang="en-US" sz="3454" spc="103">
              <a:solidFill>
                <a:srgbClr val="000000"/>
              </a:solidFill>
              <a:latin typeface="Alice"/>
              <a:ea typeface="Alice"/>
              <a:cs typeface="Alice"/>
              <a:sym typeface="Alice"/>
            </a:endParaRPr>
          </a:p>
          <a:p>
            <a:pPr marL="745920" lvl="1" indent="-372960" algn="l">
              <a:lnSpc>
                <a:spcPts val="5182"/>
              </a:lnSpc>
              <a:buFont typeface="Arial"/>
              <a:buChar char="•"/>
            </a:pPr>
            <a:r>
              <a:rPr lang="en-US" sz="3454" spc="103">
                <a:solidFill>
                  <a:srgbClr val="000000"/>
                </a:solidFill>
                <a:latin typeface="Alice"/>
                <a:ea typeface="Alice"/>
                <a:cs typeface="Alice"/>
                <a:sym typeface="Alice"/>
              </a:rPr>
              <a:t>Receive WhatsApp messages for prescriptions and follow-ups</a:t>
            </a:r>
          </a:p>
          <a:p>
            <a:pPr algn="l">
              <a:lnSpc>
                <a:spcPts val="5182"/>
              </a:lnSpc>
            </a:pPr>
            <a:endParaRPr lang="en-US" sz="3454" spc="103">
              <a:solidFill>
                <a:srgbClr val="000000"/>
              </a:solidFill>
              <a:latin typeface="Alice"/>
              <a:ea typeface="Alice"/>
              <a:cs typeface="Alice"/>
              <a:sym typeface="Alice"/>
            </a:endParaRPr>
          </a:p>
          <a:p>
            <a:pPr marL="745920" lvl="1" indent="-372960" algn="l">
              <a:lnSpc>
                <a:spcPts val="5182"/>
              </a:lnSpc>
              <a:buFont typeface="Arial"/>
              <a:buChar char="•"/>
            </a:pPr>
            <a:r>
              <a:rPr lang="en-US" sz="3454" spc="103">
                <a:solidFill>
                  <a:srgbClr val="000000"/>
                </a:solidFill>
                <a:latin typeface="Alice"/>
                <a:ea typeface="Alice"/>
                <a:cs typeface="Alice"/>
                <a:sym typeface="Alice"/>
              </a:rPr>
              <a:t>View all notifications &amp; appointments in a single dashboard</a:t>
            </a:r>
          </a:p>
          <a:p>
            <a:pPr marL="0" lvl="0" indent="0" algn="ctr">
              <a:lnSpc>
                <a:spcPts val="5182"/>
              </a:lnSpc>
              <a:spcBef>
                <a:spcPct val="0"/>
              </a:spcBef>
            </a:pPr>
            <a:endParaRPr lang="en-US" sz="3454" spc="103">
              <a:solidFill>
                <a:srgbClr val="000000"/>
              </a:solidFill>
              <a:latin typeface="Alice"/>
              <a:ea typeface="Alice"/>
              <a:cs typeface="Alice"/>
              <a:sym typeface="Alice"/>
            </a:endParaRPr>
          </a:p>
        </p:txBody>
      </p:sp>
      <p:sp>
        <p:nvSpPr>
          <p:cNvPr id="9" name="TextBox 9"/>
          <p:cNvSpPr txBox="1"/>
          <p:nvPr/>
        </p:nvSpPr>
        <p:spPr>
          <a:xfrm>
            <a:off x="2097748" y="1019175"/>
            <a:ext cx="14763639" cy="1076325"/>
          </a:xfrm>
          <a:prstGeom prst="rect">
            <a:avLst/>
          </a:prstGeom>
        </p:spPr>
        <p:txBody>
          <a:bodyPr lIns="0" tIns="0" rIns="0" bIns="0" rtlCol="0" anchor="t">
            <a:spAutoFit/>
          </a:bodyPr>
          <a:lstStyle/>
          <a:p>
            <a:pPr marL="0" lvl="0" indent="0" algn="ctr">
              <a:lnSpc>
                <a:spcPts val="8470"/>
              </a:lnSpc>
              <a:spcBef>
                <a:spcPct val="0"/>
              </a:spcBef>
            </a:pPr>
            <a:r>
              <a:rPr lang="en-US" sz="7058" b="1" spc="70">
                <a:solidFill>
                  <a:srgbClr val="000000"/>
                </a:solidFill>
                <a:latin typeface="Sansation Bold"/>
                <a:ea typeface="Sansation Bold"/>
                <a:cs typeface="Sansation Bold"/>
                <a:sym typeface="Sansation Bold"/>
              </a:rPr>
              <a:t>KEY FEATURES – PATIENT SIDE</a:t>
            </a: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a:off x="-1191787" y="9258300"/>
            <a:ext cx="3596109" cy="3596109"/>
          </a:xfrm>
          <a:custGeom>
            <a:avLst/>
            <a:gdLst/>
            <a:ahLst/>
            <a:cxnLst/>
            <a:rect l="l" t="t" r="r" b="b"/>
            <a:pathLst>
              <a:path w="3596109" h="3596109">
                <a:moveTo>
                  <a:pt x="0" y="0"/>
                </a:moveTo>
                <a:lnTo>
                  <a:pt x="3596108" y="0"/>
                </a:lnTo>
                <a:lnTo>
                  <a:pt x="3596108" y="3596109"/>
                </a:lnTo>
                <a:lnTo>
                  <a:pt x="0" y="35961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605560" y="-1528763"/>
            <a:ext cx="4149223" cy="4149223"/>
          </a:xfrm>
          <a:custGeom>
            <a:avLst/>
            <a:gdLst/>
            <a:ahLst/>
            <a:cxnLst/>
            <a:rect l="l" t="t" r="r" b="b"/>
            <a:pathLst>
              <a:path w="4149223" h="4149223">
                <a:moveTo>
                  <a:pt x="4149223" y="4149224"/>
                </a:moveTo>
                <a:lnTo>
                  <a:pt x="0" y="4149224"/>
                </a:lnTo>
                <a:lnTo>
                  <a:pt x="0" y="0"/>
                </a:lnTo>
                <a:lnTo>
                  <a:pt x="4149223" y="0"/>
                </a:lnTo>
                <a:lnTo>
                  <a:pt x="4149223" y="4149224"/>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91787" y="-563061"/>
            <a:ext cx="3293680" cy="2587036"/>
          </a:xfrm>
          <a:custGeom>
            <a:avLst/>
            <a:gdLst/>
            <a:ahLst/>
            <a:cxnLst/>
            <a:rect l="l" t="t" r="r" b="b"/>
            <a:pathLst>
              <a:path w="3293680" h="2587036">
                <a:moveTo>
                  <a:pt x="0" y="0"/>
                </a:moveTo>
                <a:lnTo>
                  <a:pt x="3293679" y="0"/>
                </a:lnTo>
                <a:lnTo>
                  <a:pt x="3293679" y="2587036"/>
                </a:lnTo>
                <a:lnTo>
                  <a:pt x="0" y="2587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120253" y="8517698"/>
            <a:ext cx="3216752" cy="3205055"/>
          </a:xfrm>
          <a:custGeom>
            <a:avLst/>
            <a:gdLst/>
            <a:ahLst/>
            <a:cxnLst/>
            <a:rect l="l" t="t" r="r" b="b"/>
            <a:pathLst>
              <a:path w="3216752" h="3205055">
                <a:moveTo>
                  <a:pt x="0" y="0"/>
                </a:moveTo>
                <a:lnTo>
                  <a:pt x="3216752" y="0"/>
                </a:lnTo>
                <a:lnTo>
                  <a:pt x="3216752" y="3205054"/>
                </a:lnTo>
                <a:lnTo>
                  <a:pt x="0" y="3205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2101892" y="720932"/>
            <a:ext cx="13869339" cy="1076325"/>
          </a:xfrm>
          <a:prstGeom prst="rect">
            <a:avLst/>
          </a:prstGeom>
        </p:spPr>
        <p:txBody>
          <a:bodyPr lIns="0" tIns="0" rIns="0" bIns="0" rtlCol="0" anchor="t">
            <a:spAutoFit/>
          </a:bodyPr>
          <a:lstStyle/>
          <a:p>
            <a:pPr marL="0" lvl="0" indent="0" algn="ctr">
              <a:lnSpc>
                <a:spcPts val="8470"/>
              </a:lnSpc>
              <a:spcBef>
                <a:spcPct val="0"/>
              </a:spcBef>
            </a:pPr>
            <a:r>
              <a:rPr lang="en-US" sz="7058" b="1" spc="70">
                <a:solidFill>
                  <a:srgbClr val="000000"/>
                </a:solidFill>
                <a:latin typeface="Sansation Bold"/>
                <a:ea typeface="Sansation Bold"/>
                <a:cs typeface="Sansation Bold"/>
                <a:sym typeface="Sansation Bold"/>
              </a:rPr>
              <a:t> KEY FEATURES – DOCTOR SIDE</a:t>
            </a:r>
          </a:p>
        </p:txBody>
      </p:sp>
      <p:sp>
        <p:nvSpPr>
          <p:cNvPr id="8" name="TextBox 8"/>
          <p:cNvSpPr txBox="1"/>
          <p:nvPr/>
        </p:nvSpPr>
        <p:spPr>
          <a:xfrm>
            <a:off x="1588071" y="2327020"/>
            <a:ext cx="16699929" cy="8439150"/>
          </a:xfrm>
          <a:prstGeom prst="rect">
            <a:avLst/>
          </a:prstGeom>
        </p:spPr>
        <p:txBody>
          <a:bodyPr lIns="0" tIns="0" rIns="0" bIns="0" rtlCol="0" anchor="t">
            <a:spAutoFit/>
          </a:bodyPr>
          <a:lstStyle/>
          <a:p>
            <a:pPr marL="703517" lvl="1" indent="-351759" algn="l">
              <a:lnSpc>
                <a:spcPts val="3910"/>
              </a:lnSpc>
              <a:buFont typeface="Arial"/>
              <a:buChar char="•"/>
            </a:pPr>
            <a:r>
              <a:rPr lang="en-US" sz="3258" spc="32">
                <a:solidFill>
                  <a:srgbClr val="000000"/>
                </a:solidFill>
                <a:latin typeface="Alice"/>
                <a:ea typeface="Alice"/>
                <a:cs typeface="Alice"/>
                <a:sym typeface="Alice"/>
              </a:rPr>
              <a:t>View uploaded reports of individual patients (PDFs from S3)</a:t>
            </a:r>
          </a:p>
          <a:p>
            <a:pPr algn="l">
              <a:lnSpc>
                <a:spcPts val="3910"/>
              </a:lnSpc>
            </a:pPr>
            <a:endParaRPr lang="en-US" sz="3258" spc="32">
              <a:solidFill>
                <a:srgbClr val="000000"/>
              </a:solidFill>
              <a:latin typeface="Alice"/>
              <a:ea typeface="Alice"/>
              <a:cs typeface="Alice"/>
              <a:sym typeface="Alice"/>
            </a:endParaRPr>
          </a:p>
          <a:p>
            <a:pPr marL="703517" lvl="1" indent="-351759" algn="l">
              <a:lnSpc>
                <a:spcPts val="3910"/>
              </a:lnSpc>
              <a:buFont typeface="Arial"/>
              <a:buChar char="•"/>
            </a:pPr>
            <a:r>
              <a:rPr lang="en-US" sz="3258" spc="32">
                <a:solidFill>
                  <a:srgbClr val="000000"/>
                </a:solidFill>
                <a:latin typeface="Alice"/>
                <a:ea typeface="Alice"/>
                <a:cs typeface="Alice"/>
                <a:sym typeface="Alice"/>
              </a:rPr>
              <a:t>Send prescription with:</a:t>
            </a:r>
          </a:p>
          <a:p>
            <a:pPr algn="l">
              <a:lnSpc>
                <a:spcPts val="3910"/>
              </a:lnSpc>
            </a:pPr>
            <a:r>
              <a:rPr lang="en-US" sz="3258" spc="32">
                <a:solidFill>
                  <a:srgbClr val="000000"/>
                </a:solidFill>
                <a:latin typeface="Alice"/>
                <a:ea typeface="Alice"/>
                <a:cs typeface="Alice"/>
                <a:sym typeface="Alice"/>
              </a:rPr>
              <a:t>                                    1.Medicine name</a:t>
            </a:r>
          </a:p>
          <a:p>
            <a:pPr algn="l">
              <a:lnSpc>
                <a:spcPts val="3910"/>
              </a:lnSpc>
            </a:pPr>
            <a:r>
              <a:rPr lang="en-US" sz="3258" spc="32">
                <a:solidFill>
                  <a:srgbClr val="000000"/>
                </a:solidFill>
                <a:latin typeface="Alice"/>
                <a:ea typeface="Alice"/>
                <a:cs typeface="Alice"/>
                <a:sym typeface="Alice"/>
              </a:rPr>
              <a:t>                                    2.Instructions (e.g., after meals)</a:t>
            </a:r>
          </a:p>
          <a:p>
            <a:pPr algn="l">
              <a:lnSpc>
                <a:spcPts val="3910"/>
              </a:lnSpc>
            </a:pPr>
            <a:r>
              <a:rPr lang="en-US" sz="3258" spc="32">
                <a:solidFill>
                  <a:srgbClr val="000000"/>
                </a:solidFill>
                <a:latin typeface="Alice"/>
                <a:ea typeface="Alice"/>
                <a:cs typeface="Alice"/>
                <a:sym typeface="Alice"/>
              </a:rPr>
              <a:t>                                    3.Motivational quote</a:t>
            </a:r>
          </a:p>
          <a:p>
            <a:pPr algn="l">
              <a:lnSpc>
                <a:spcPts val="3910"/>
              </a:lnSpc>
            </a:pPr>
            <a:endParaRPr lang="en-US" sz="3258" spc="32">
              <a:solidFill>
                <a:srgbClr val="000000"/>
              </a:solidFill>
              <a:latin typeface="Alice"/>
              <a:ea typeface="Alice"/>
              <a:cs typeface="Alice"/>
              <a:sym typeface="Alice"/>
            </a:endParaRPr>
          </a:p>
          <a:p>
            <a:pPr marL="703517" lvl="1" indent="-351759" algn="l">
              <a:lnSpc>
                <a:spcPts val="3910"/>
              </a:lnSpc>
              <a:buFont typeface="Arial"/>
              <a:buChar char="•"/>
            </a:pPr>
            <a:r>
              <a:rPr lang="en-US" sz="3258" spc="32">
                <a:solidFill>
                  <a:srgbClr val="000000"/>
                </a:solidFill>
                <a:latin typeface="Alice"/>
                <a:ea typeface="Alice"/>
                <a:cs typeface="Alice"/>
                <a:sym typeface="Alice"/>
              </a:rPr>
              <a:t>System auto-generates medicine link (e.g., MedPlus Chennai)</a:t>
            </a:r>
          </a:p>
          <a:p>
            <a:pPr algn="l">
              <a:lnSpc>
                <a:spcPts val="3910"/>
              </a:lnSpc>
            </a:pPr>
            <a:endParaRPr lang="en-US" sz="3258" spc="32">
              <a:solidFill>
                <a:srgbClr val="000000"/>
              </a:solidFill>
              <a:latin typeface="Alice"/>
              <a:ea typeface="Alice"/>
              <a:cs typeface="Alice"/>
              <a:sym typeface="Alice"/>
            </a:endParaRPr>
          </a:p>
          <a:p>
            <a:pPr marL="703517" lvl="1" indent="-351759" algn="l">
              <a:lnSpc>
                <a:spcPts val="3910"/>
              </a:lnSpc>
              <a:buFont typeface="Arial"/>
              <a:buChar char="•"/>
            </a:pPr>
            <a:r>
              <a:rPr lang="en-US" sz="3258" spc="32">
                <a:solidFill>
                  <a:srgbClr val="000000"/>
                </a:solidFill>
                <a:latin typeface="Alice"/>
                <a:ea typeface="Alice"/>
                <a:cs typeface="Alice"/>
                <a:sym typeface="Alice"/>
              </a:rPr>
              <a:t>Message delivered via Twilio WhatsApp API</a:t>
            </a:r>
          </a:p>
          <a:p>
            <a:pPr algn="l">
              <a:lnSpc>
                <a:spcPts val="3910"/>
              </a:lnSpc>
            </a:pPr>
            <a:endParaRPr lang="en-US" sz="3258" spc="32">
              <a:solidFill>
                <a:srgbClr val="000000"/>
              </a:solidFill>
              <a:latin typeface="Alice"/>
              <a:ea typeface="Alice"/>
              <a:cs typeface="Alice"/>
              <a:sym typeface="Alice"/>
            </a:endParaRPr>
          </a:p>
          <a:p>
            <a:pPr marL="703517" lvl="1" indent="-351759" algn="l">
              <a:lnSpc>
                <a:spcPts val="3910"/>
              </a:lnSpc>
              <a:buFont typeface="Arial"/>
              <a:buChar char="•"/>
            </a:pPr>
            <a:r>
              <a:rPr lang="en-US" sz="3258" spc="32">
                <a:solidFill>
                  <a:srgbClr val="000000"/>
                </a:solidFill>
                <a:latin typeface="Alice"/>
                <a:ea typeface="Alice"/>
                <a:cs typeface="Alice"/>
                <a:sym typeface="Alice"/>
              </a:rPr>
              <a:t>Prescriptions stored in RDS for later access</a:t>
            </a:r>
          </a:p>
          <a:p>
            <a:pPr algn="l">
              <a:lnSpc>
                <a:spcPts val="3910"/>
              </a:lnSpc>
            </a:pPr>
            <a:endParaRPr lang="en-US" sz="3258" spc="32">
              <a:solidFill>
                <a:srgbClr val="000000"/>
              </a:solidFill>
              <a:latin typeface="Alice"/>
              <a:ea typeface="Alice"/>
              <a:cs typeface="Alice"/>
              <a:sym typeface="Alice"/>
            </a:endParaRPr>
          </a:p>
          <a:p>
            <a:pPr marL="703517" lvl="1" indent="-351759" algn="l">
              <a:lnSpc>
                <a:spcPts val="3910"/>
              </a:lnSpc>
              <a:buFont typeface="Arial"/>
              <a:buChar char="•"/>
            </a:pPr>
            <a:r>
              <a:rPr lang="en-US" sz="3258" spc="32">
                <a:solidFill>
                  <a:srgbClr val="000000"/>
                </a:solidFill>
                <a:latin typeface="Alice"/>
                <a:ea typeface="Alice"/>
                <a:cs typeface="Alice"/>
                <a:sym typeface="Alice"/>
              </a:rPr>
              <a:t>Search and track patients by phone number, history, BP/Sugar readings</a:t>
            </a:r>
          </a:p>
          <a:p>
            <a:pPr algn="l">
              <a:lnSpc>
                <a:spcPts val="3910"/>
              </a:lnSpc>
            </a:pPr>
            <a:endParaRPr lang="en-US" sz="3258" spc="32">
              <a:solidFill>
                <a:srgbClr val="000000"/>
              </a:solidFill>
              <a:latin typeface="Alice"/>
              <a:ea typeface="Alice"/>
              <a:cs typeface="Alice"/>
              <a:sym typeface="Alice"/>
            </a:endParaRPr>
          </a:p>
          <a:p>
            <a:pPr algn="l">
              <a:lnSpc>
                <a:spcPts val="3910"/>
              </a:lnSpc>
            </a:pPr>
            <a:endParaRPr lang="en-US" sz="3258" spc="32">
              <a:solidFill>
                <a:srgbClr val="000000"/>
              </a:solidFill>
              <a:latin typeface="Alice"/>
              <a:ea typeface="Alice"/>
              <a:cs typeface="Alice"/>
              <a:sym typeface="Alice"/>
            </a:endParaRPr>
          </a:p>
          <a:p>
            <a:pPr algn="ctr">
              <a:lnSpc>
                <a:spcPts val="3910"/>
              </a:lnSpc>
            </a:pPr>
            <a:endParaRPr lang="en-US" sz="3258" spc="32">
              <a:solidFill>
                <a:srgbClr val="000000"/>
              </a:solidFill>
              <a:latin typeface="Alice"/>
              <a:ea typeface="Alice"/>
              <a:cs typeface="Alice"/>
              <a:sym typeface="Alice"/>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3" name="Freeform 3"/>
          <p:cNvSpPr/>
          <p:nvPr/>
        </p:nvSpPr>
        <p:spPr>
          <a:xfrm flipH="1" flipV="1">
            <a:off x="14336122" y="-876301"/>
            <a:ext cx="3951878" cy="3496761"/>
          </a:xfrm>
          <a:custGeom>
            <a:avLst/>
            <a:gdLst/>
            <a:ahLst/>
            <a:cxnLst/>
            <a:rect l="l" t="t" r="r" b="b"/>
            <a:pathLst>
              <a:path w="4149223" h="4149223">
                <a:moveTo>
                  <a:pt x="4149223" y="4149223"/>
                </a:moveTo>
                <a:lnTo>
                  <a:pt x="0" y="4149223"/>
                </a:lnTo>
                <a:lnTo>
                  <a:pt x="0" y="0"/>
                </a:lnTo>
                <a:lnTo>
                  <a:pt x="4149223" y="0"/>
                </a:lnTo>
                <a:lnTo>
                  <a:pt x="4149223" y="414922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97659" y="-563061"/>
            <a:ext cx="3293680" cy="2587036"/>
          </a:xfrm>
          <a:custGeom>
            <a:avLst/>
            <a:gdLst/>
            <a:ahLst/>
            <a:cxnLst/>
            <a:rect l="l" t="t" r="r" b="b"/>
            <a:pathLst>
              <a:path w="3293680" h="2587036">
                <a:moveTo>
                  <a:pt x="0" y="0"/>
                </a:moveTo>
                <a:lnTo>
                  <a:pt x="3293680" y="0"/>
                </a:lnTo>
                <a:lnTo>
                  <a:pt x="3293680" y="2587036"/>
                </a:lnTo>
                <a:lnTo>
                  <a:pt x="0" y="25870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3029934" y="1417964"/>
            <a:ext cx="13380800" cy="1143000"/>
          </a:xfrm>
          <a:prstGeom prst="rect">
            <a:avLst/>
          </a:prstGeom>
        </p:spPr>
        <p:txBody>
          <a:bodyPr lIns="0" tIns="0" rIns="0" bIns="0" rtlCol="0" anchor="t">
            <a:spAutoFit/>
          </a:bodyPr>
          <a:lstStyle/>
          <a:p>
            <a:pPr marL="0" lvl="0" indent="0" algn="ctr">
              <a:lnSpc>
                <a:spcPts val="8950"/>
              </a:lnSpc>
              <a:spcBef>
                <a:spcPct val="0"/>
              </a:spcBef>
            </a:pPr>
            <a:r>
              <a:rPr lang="en-US" sz="7458" b="1" spc="74">
                <a:solidFill>
                  <a:srgbClr val="000000"/>
                </a:solidFill>
                <a:latin typeface="Sansation Bold"/>
                <a:ea typeface="Sansation Bold"/>
                <a:cs typeface="Sansation Bold"/>
                <a:sym typeface="Sansation Bold"/>
              </a:rPr>
              <a:t>ARCHITECTURE DIAGRAM</a:t>
            </a:r>
          </a:p>
        </p:txBody>
      </p:sp>
      <p:pic>
        <p:nvPicPr>
          <p:cNvPr id="9" name="Picture 8">
            <a:extLst>
              <a:ext uri="{FF2B5EF4-FFF2-40B4-BE49-F238E27FC236}">
                <a16:creationId xmlns:a16="http://schemas.microsoft.com/office/drawing/2014/main" id="{3448BFD7-786D-ED80-875F-752BE8746A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4600" y="3009900"/>
            <a:ext cx="12877800" cy="6680359"/>
          </a:xfrm>
          <a:prstGeom prst="rect">
            <a:avLst/>
          </a:prstGeom>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a:off x="-548873" y="8968116"/>
            <a:ext cx="3596109" cy="3596109"/>
          </a:xfrm>
          <a:custGeom>
            <a:avLst/>
            <a:gdLst/>
            <a:ahLst/>
            <a:cxnLst/>
            <a:rect l="l" t="t" r="r" b="b"/>
            <a:pathLst>
              <a:path w="3596109" h="3596109">
                <a:moveTo>
                  <a:pt x="0" y="0"/>
                </a:moveTo>
                <a:lnTo>
                  <a:pt x="3596108" y="0"/>
                </a:lnTo>
                <a:lnTo>
                  <a:pt x="3596108" y="3596108"/>
                </a:lnTo>
                <a:lnTo>
                  <a:pt x="0" y="3596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336122" y="-1528762"/>
            <a:ext cx="4149223" cy="4149223"/>
          </a:xfrm>
          <a:custGeom>
            <a:avLst/>
            <a:gdLst/>
            <a:ahLst/>
            <a:cxnLst/>
            <a:rect l="l" t="t" r="r" b="b"/>
            <a:pathLst>
              <a:path w="4149223" h="4149223">
                <a:moveTo>
                  <a:pt x="4149223" y="4149223"/>
                </a:moveTo>
                <a:lnTo>
                  <a:pt x="0" y="4149223"/>
                </a:lnTo>
                <a:lnTo>
                  <a:pt x="0" y="0"/>
                </a:lnTo>
                <a:lnTo>
                  <a:pt x="4149223" y="0"/>
                </a:lnTo>
                <a:lnTo>
                  <a:pt x="4149223" y="4149223"/>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87583" y="-563061"/>
            <a:ext cx="3293680" cy="2587036"/>
          </a:xfrm>
          <a:custGeom>
            <a:avLst/>
            <a:gdLst/>
            <a:ahLst/>
            <a:cxnLst/>
            <a:rect l="l" t="t" r="r" b="b"/>
            <a:pathLst>
              <a:path w="3293680" h="2587036">
                <a:moveTo>
                  <a:pt x="0" y="0"/>
                </a:moveTo>
                <a:lnTo>
                  <a:pt x="3293679" y="0"/>
                </a:lnTo>
                <a:lnTo>
                  <a:pt x="3293679" y="2587036"/>
                </a:lnTo>
                <a:lnTo>
                  <a:pt x="0" y="2587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120253" y="7788247"/>
            <a:ext cx="3216752" cy="3205055"/>
          </a:xfrm>
          <a:custGeom>
            <a:avLst/>
            <a:gdLst/>
            <a:ahLst/>
            <a:cxnLst/>
            <a:rect l="l" t="t" r="r" b="b"/>
            <a:pathLst>
              <a:path w="3216752" h="3205055">
                <a:moveTo>
                  <a:pt x="0" y="0"/>
                </a:moveTo>
                <a:lnTo>
                  <a:pt x="3216752" y="0"/>
                </a:lnTo>
                <a:lnTo>
                  <a:pt x="3216752" y="3205054"/>
                </a:lnTo>
                <a:lnTo>
                  <a:pt x="0" y="3205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5631714" y="8285665"/>
            <a:ext cx="2096915" cy="682451"/>
          </a:xfrm>
          <a:custGeom>
            <a:avLst/>
            <a:gdLst/>
            <a:ahLst/>
            <a:cxnLst/>
            <a:rect l="l" t="t" r="r" b="b"/>
            <a:pathLst>
              <a:path w="2096915" h="682451">
                <a:moveTo>
                  <a:pt x="0" y="0"/>
                </a:moveTo>
                <a:lnTo>
                  <a:pt x="2096915" y="0"/>
                </a:lnTo>
                <a:lnTo>
                  <a:pt x="2096915" y="682451"/>
                </a:lnTo>
                <a:lnTo>
                  <a:pt x="0" y="6824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2247652" y="1417964"/>
            <a:ext cx="14432519" cy="1076325"/>
          </a:xfrm>
          <a:prstGeom prst="rect">
            <a:avLst/>
          </a:prstGeom>
        </p:spPr>
        <p:txBody>
          <a:bodyPr lIns="0" tIns="0" rIns="0" bIns="0" rtlCol="0" anchor="t">
            <a:spAutoFit/>
          </a:bodyPr>
          <a:lstStyle/>
          <a:p>
            <a:pPr marL="0" lvl="0" indent="0" algn="ctr">
              <a:lnSpc>
                <a:spcPts val="8470"/>
              </a:lnSpc>
              <a:spcBef>
                <a:spcPct val="0"/>
              </a:spcBef>
            </a:pPr>
            <a:r>
              <a:rPr lang="en-US" sz="7058" b="1" spc="70">
                <a:solidFill>
                  <a:srgbClr val="000000"/>
                </a:solidFill>
                <a:latin typeface="Sansation Bold"/>
                <a:ea typeface="Sansation Bold"/>
                <a:cs typeface="Sansation Bold"/>
                <a:sym typeface="Sansation Bold"/>
              </a:rPr>
              <a:t>DEVOPS &amp; CLOUD DEPLOYMENT</a:t>
            </a:r>
          </a:p>
        </p:txBody>
      </p:sp>
      <p:sp>
        <p:nvSpPr>
          <p:cNvPr id="9" name="TextBox 9"/>
          <p:cNvSpPr txBox="1"/>
          <p:nvPr/>
        </p:nvSpPr>
        <p:spPr>
          <a:xfrm>
            <a:off x="4876800" y="2375856"/>
            <a:ext cx="9459321" cy="577081"/>
          </a:xfrm>
          <a:prstGeom prst="rect">
            <a:avLst/>
          </a:prstGeom>
        </p:spPr>
        <p:txBody>
          <a:bodyPr wrap="square" lIns="0" tIns="0" rIns="0" bIns="0" rtlCol="0" anchor="t">
            <a:spAutoFit/>
          </a:bodyPr>
          <a:lstStyle/>
          <a:p>
            <a:pPr algn="ctr">
              <a:lnSpc>
                <a:spcPts val="4510"/>
              </a:lnSpc>
              <a:spcBef>
                <a:spcPct val="0"/>
              </a:spcBef>
            </a:pPr>
            <a:r>
              <a:rPr lang="en-US" sz="3758" spc="37" dirty="0">
                <a:solidFill>
                  <a:srgbClr val="000000"/>
                </a:solidFill>
                <a:latin typeface="Alice Bold"/>
                <a:ea typeface="Alice Bold"/>
                <a:cs typeface="Alice Bold"/>
                <a:sym typeface="Alice Bold"/>
              </a:rPr>
              <a:t>Title: CI/CD + Cloud Hosting Strategy</a:t>
            </a:r>
          </a:p>
        </p:txBody>
      </p:sp>
      <p:sp>
        <p:nvSpPr>
          <p:cNvPr id="10" name="TextBox 10"/>
          <p:cNvSpPr txBox="1"/>
          <p:nvPr/>
        </p:nvSpPr>
        <p:spPr>
          <a:xfrm>
            <a:off x="3047235" y="3419475"/>
            <a:ext cx="16379901" cy="6867525"/>
          </a:xfrm>
          <a:prstGeom prst="rect">
            <a:avLst/>
          </a:prstGeom>
        </p:spPr>
        <p:txBody>
          <a:bodyPr lIns="0" tIns="0" rIns="0" bIns="0" rtlCol="0" anchor="t">
            <a:spAutoFit/>
          </a:bodyPr>
          <a:lstStyle/>
          <a:p>
            <a:pPr marL="660338" lvl="1" indent="-330169" algn="l">
              <a:lnSpc>
                <a:spcPts val="3670"/>
              </a:lnSpc>
              <a:buFont typeface="Arial"/>
              <a:buChar char="•"/>
            </a:pPr>
            <a:r>
              <a:rPr lang="en-US" sz="3058" spc="30" dirty="0">
                <a:solidFill>
                  <a:srgbClr val="000000"/>
                </a:solidFill>
                <a:latin typeface="Alice"/>
                <a:ea typeface="Alice"/>
                <a:cs typeface="Alice"/>
                <a:sym typeface="Alice"/>
              </a:rPr>
              <a:t>Backend containerized using</a:t>
            </a:r>
          </a:p>
          <a:p>
            <a:pPr algn="l">
              <a:lnSpc>
                <a:spcPts val="3670"/>
              </a:lnSpc>
            </a:pPr>
            <a:endParaRPr lang="en-US" sz="3058" spc="30" dirty="0">
              <a:solidFill>
                <a:srgbClr val="000000"/>
              </a:solidFill>
              <a:latin typeface="Alice"/>
              <a:ea typeface="Alice"/>
              <a:cs typeface="Alice"/>
              <a:sym typeface="Alice"/>
            </a:endParaRPr>
          </a:p>
          <a:p>
            <a:pPr marL="660338" lvl="1" indent="-330169" algn="just">
              <a:lnSpc>
                <a:spcPts val="3670"/>
              </a:lnSpc>
              <a:buFont typeface="Arial"/>
              <a:buChar char="•"/>
            </a:pPr>
            <a:r>
              <a:rPr lang="en-US" sz="3058" spc="30" dirty="0">
                <a:solidFill>
                  <a:srgbClr val="000000"/>
                </a:solidFill>
                <a:latin typeface="Alice"/>
                <a:ea typeface="Alice"/>
                <a:cs typeface="Alice"/>
                <a:sym typeface="Alice"/>
              </a:rPr>
              <a:t> </a:t>
            </a:r>
            <a:r>
              <a:rPr lang="en-US" sz="3058" spc="30" dirty="0" err="1">
                <a:solidFill>
                  <a:srgbClr val="000000"/>
                </a:solidFill>
                <a:latin typeface="Alice"/>
                <a:ea typeface="Alice"/>
                <a:cs typeface="Alice"/>
                <a:sym typeface="Alice"/>
              </a:rPr>
              <a:t>DockerPush</a:t>
            </a:r>
            <a:r>
              <a:rPr lang="en-US" sz="3058" spc="30" dirty="0">
                <a:solidFill>
                  <a:srgbClr val="000000"/>
                </a:solidFill>
                <a:latin typeface="Alice"/>
                <a:ea typeface="Alice"/>
                <a:cs typeface="Alice"/>
                <a:sym typeface="Alice"/>
              </a:rPr>
              <a:t> code to GitHub → GitHub Actions triggers:</a:t>
            </a:r>
          </a:p>
          <a:p>
            <a:pPr algn="just">
              <a:lnSpc>
                <a:spcPts val="3670"/>
              </a:lnSpc>
            </a:pPr>
            <a:r>
              <a:rPr lang="en-US" sz="3058" spc="30" dirty="0">
                <a:solidFill>
                  <a:srgbClr val="000000"/>
                </a:solidFill>
                <a:latin typeface="Alice"/>
                <a:ea typeface="Alice"/>
                <a:cs typeface="Alice"/>
                <a:sym typeface="Alice"/>
              </a:rPr>
              <a:t>                                     1. Build Docker image</a:t>
            </a:r>
          </a:p>
          <a:p>
            <a:pPr algn="just">
              <a:lnSpc>
                <a:spcPts val="3670"/>
              </a:lnSpc>
            </a:pPr>
            <a:r>
              <a:rPr lang="en-US" sz="3058" spc="30" dirty="0">
                <a:solidFill>
                  <a:srgbClr val="000000"/>
                </a:solidFill>
                <a:latin typeface="Alice"/>
                <a:ea typeface="Alice"/>
                <a:cs typeface="Alice"/>
                <a:sym typeface="Alice"/>
              </a:rPr>
              <a:t>                                     2. SSH into EC2 instance</a:t>
            </a:r>
          </a:p>
          <a:p>
            <a:pPr algn="just">
              <a:lnSpc>
                <a:spcPts val="3670"/>
              </a:lnSpc>
            </a:pPr>
            <a:r>
              <a:rPr lang="en-US" sz="3058" spc="30" dirty="0">
                <a:solidFill>
                  <a:srgbClr val="000000"/>
                </a:solidFill>
                <a:latin typeface="Alice"/>
                <a:ea typeface="Alice"/>
                <a:cs typeface="Alice"/>
                <a:sym typeface="Alice"/>
              </a:rPr>
              <a:t>                                     3. Pull image and restart container</a:t>
            </a:r>
          </a:p>
          <a:p>
            <a:pPr algn="just">
              <a:lnSpc>
                <a:spcPts val="3670"/>
              </a:lnSpc>
            </a:pPr>
            <a:endParaRPr lang="en-US" sz="3058" spc="30" dirty="0">
              <a:solidFill>
                <a:srgbClr val="000000"/>
              </a:solidFill>
              <a:latin typeface="Alice"/>
              <a:ea typeface="Alice"/>
              <a:cs typeface="Alice"/>
              <a:sym typeface="Alice"/>
            </a:endParaRPr>
          </a:p>
          <a:p>
            <a:pPr marL="660338" lvl="1" indent="-330169" algn="just">
              <a:lnSpc>
                <a:spcPts val="3670"/>
              </a:lnSpc>
              <a:buFont typeface="Arial"/>
              <a:buChar char="•"/>
            </a:pPr>
            <a:r>
              <a:rPr lang="en-US" sz="3058" spc="30" dirty="0">
                <a:solidFill>
                  <a:srgbClr val="000000"/>
                </a:solidFill>
                <a:latin typeface="Alice"/>
                <a:ea typeface="Alice"/>
                <a:cs typeface="Alice"/>
                <a:sym typeface="Alice"/>
              </a:rPr>
              <a:t>AWS EC2 hosts backend with app.py and NGINX</a:t>
            </a:r>
          </a:p>
          <a:p>
            <a:pPr algn="just">
              <a:lnSpc>
                <a:spcPts val="3670"/>
              </a:lnSpc>
            </a:pPr>
            <a:endParaRPr lang="en-US" sz="3058" spc="30" dirty="0">
              <a:solidFill>
                <a:srgbClr val="000000"/>
              </a:solidFill>
              <a:latin typeface="Alice"/>
              <a:ea typeface="Alice"/>
              <a:cs typeface="Alice"/>
              <a:sym typeface="Alice"/>
            </a:endParaRPr>
          </a:p>
          <a:p>
            <a:pPr marL="660338" lvl="1" indent="-330169" algn="just">
              <a:lnSpc>
                <a:spcPts val="3670"/>
              </a:lnSpc>
              <a:buFont typeface="Arial"/>
              <a:buChar char="•"/>
            </a:pPr>
            <a:r>
              <a:rPr lang="en-US" sz="3058" spc="30" dirty="0">
                <a:solidFill>
                  <a:srgbClr val="000000"/>
                </a:solidFill>
                <a:latin typeface="Alice"/>
                <a:ea typeface="Alice"/>
                <a:cs typeface="Alice"/>
                <a:sym typeface="Alice"/>
              </a:rPr>
              <a:t>Frontend HTML/CSS/JS pages served on the same EC2</a:t>
            </a:r>
          </a:p>
          <a:p>
            <a:pPr algn="just">
              <a:lnSpc>
                <a:spcPts val="3670"/>
              </a:lnSpc>
            </a:pPr>
            <a:endParaRPr lang="en-US" sz="3058" spc="30" dirty="0">
              <a:solidFill>
                <a:srgbClr val="000000"/>
              </a:solidFill>
              <a:latin typeface="Alice"/>
              <a:ea typeface="Alice"/>
              <a:cs typeface="Alice"/>
              <a:sym typeface="Alice"/>
            </a:endParaRPr>
          </a:p>
          <a:p>
            <a:pPr marL="660338" lvl="1" indent="-330169" algn="just">
              <a:lnSpc>
                <a:spcPts val="3670"/>
              </a:lnSpc>
              <a:buFont typeface="Arial"/>
              <a:buChar char="•"/>
            </a:pPr>
            <a:r>
              <a:rPr lang="en-US" sz="3058" spc="30" dirty="0">
                <a:solidFill>
                  <a:srgbClr val="000000"/>
                </a:solidFill>
                <a:latin typeface="Alice"/>
                <a:ea typeface="Alice"/>
                <a:cs typeface="Alice"/>
                <a:sym typeface="Alice"/>
              </a:rPr>
              <a:t>SSL certificate (optional) via Let’s Encrypt</a:t>
            </a:r>
          </a:p>
          <a:p>
            <a:pPr algn="just">
              <a:lnSpc>
                <a:spcPts val="3670"/>
              </a:lnSpc>
            </a:pPr>
            <a:endParaRPr lang="en-US" sz="3058" spc="30" dirty="0">
              <a:solidFill>
                <a:srgbClr val="000000"/>
              </a:solidFill>
              <a:latin typeface="Alice"/>
              <a:ea typeface="Alice"/>
              <a:cs typeface="Alice"/>
              <a:sym typeface="Alice"/>
            </a:endParaRPr>
          </a:p>
          <a:p>
            <a:pPr marL="660338" lvl="1" indent="-330169" algn="just">
              <a:lnSpc>
                <a:spcPts val="3670"/>
              </a:lnSpc>
              <a:buFont typeface="Arial"/>
              <a:buChar char="•"/>
            </a:pPr>
            <a:r>
              <a:rPr lang="en-US" sz="3058" spc="30" dirty="0">
                <a:solidFill>
                  <a:srgbClr val="000000"/>
                </a:solidFill>
                <a:latin typeface="Alice"/>
                <a:ea typeface="Alice"/>
                <a:cs typeface="Alice"/>
                <a:sym typeface="Alice"/>
              </a:rPr>
              <a:t>Cloud-native, secure, and scalable setup</a:t>
            </a:r>
          </a:p>
          <a:p>
            <a:pPr algn="just">
              <a:lnSpc>
                <a:spcPts val="3670"/>
              </a:lnSpc>
            </a:pPr>
            <a:endParaRPr lang="en-US" sz="3058" spc="30" dirty="0">
              <a:solidFill>
                <a:srgbClr val="000000"/>
              </a:solidFill>
              <a:latin typeface="Alice"/>
              <a:ea typeface="Alice"/>
              <a:cs typeface="Alice"/>
              <a:sym typeface="Alic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4F5"/>
        </a:solidFill>
        <a:effectLst/>
      </p:bgPr>
    </p:bg>
    <p:spTree>
      <p:nvGrpSpPr>
        <p:cNvPr id="1" name=""/>
        <p:cNvGrpSpPr/>
        <p:nvPr/>
      </p:nvGrpSpPr>
      <p:grpSpPr>
        <a:xfrm>
          <a:off x="0" y="0"/>
          <a:ext cx="0" cy="0"/>
          <a:chOff x="0" y="0"/>
          <a:chExt cx="0" cy="0"/>
        </a:xfrm>
      </p:grpSpPr>
      <p:sp>
        <p:nvSpPr>
          <p:cNvPr id="2" name="Freeform 2"/>
          <p:cNvSpPr/>
          <p:nvPr/>
        </p:nvSpPr>
        <p:spPr>
          <a:xfrm>
            <a:off x="-1324546" y="8488946"/>
            <a:ext cx="3596109" cy="3596109"/>
          </a:xfrm>
          <a:custGeom>
            <a:avLst/>
            <a:gdLst/>
            <a:ahLst/>
            <a:cxnLst/>
            <a:rect l="l" t="t" r="r" b="b"/>
            <a:pathLst>
              <a:path w="3596109" h="3596109">
                <a:moveTo>
                  <a:pt x="0" y="0"/>
                </a:moveTo>
                <a:lnTo>
                  <a:pt x="3596109" y="0"/>
                </a:lnTo>
                <a:lnTo>
                  <a:pt x="3596109" y="3596108"/>
                </a:lnTo>
                <a:lnTo>
                  <a:pt x="0" y="35961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336122" y="-1528762"/>
            <a:ext cx="4149223" cy="4149223"/>
          </a:xfrm>
          <a:custGeom>
            <a:avLst/>
            <a:gdLst/>
            <a:ahLst/>
            <a:cxnLst/>
            <a:rect l="l" t="t" r="r" b="b"/>
            <a:pathLst>
              <a:path w="4149223" h="4149223">
                <a:moveTo>
                  <a:pt x="4149223" y="4149223"/>
                </a:moveTo>
                <a:lnTo>
                  <a:pt x="0" y="4149223"/>
                </a:lnTo>
                <a:lnTo>
                  <a:pt x="0" y="0"/>
                </a:lnTo>
                <a:lnTo>
                  <a:pt x="4149223" y="0"/>
                </a:lnTo>
                <a:lnTo>
                  <a:pt x="4149223" y="4149223"/>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397659" y="-563061"/>
            <a:ext cx="3293680" cy="2587036"/>
          </a:xfrm>
          <a:custGeom>
            <a:avLst/>
            <a:gdLst/>
            <a:ahLst/>
            <a:cxnLst/>
            <a:rect l="l" t="t" r="r" b="b"/>
            <a:pathLst>
              <a:path w="3293680" h="2587036">
                <a:moveTo>
                  <a:pt x="0" y="0"/>
                </a:moveTo>
                <a:lnTo>
                  <a:pt x="3293680" y="0"/>
                </a:lnTo>
                <a:lnTo>
                  <a:pt x="3293680" y="2587036"/>
                </a:lnTo>
                <a:lnTo>
                  <a:pt x="0" y="2587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410733" y="8684473"/>
            <a:ext cx="3216752" cy="3205055"/>
          </a:xfrm>
          <a:custGeom>
            <a:avLst/>
            <a:gdLst/>
            <a:ahLst/>
            <a:cxnLst/>
            <a:rect l="l" t="t" r="r" b="b"/>
            <a:pathLst>
              <a:path w="3216752" h="3205055">
                <a:moveTo>
                  <a:pt x="0" y="0"/>
                </a:moveTo>
                <a:lnTo>
                  <a:pt x="3216752" y="0"/>
                </a:lnTo>
                <a:lnTo>
                  <a:pt x="3216752" y="3205054"/>
                </a:lnTo>
                <a:lnTo>
                  <a:pt x="0" y="32050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6683433" y="9258300"/>
            <a:ext cx="2096915" cy="682451"/>
          </a:xfrm>
          <a:custGeom>
            <a:avLst/>
            <a:gdLst/>
            <a:ahLst/>
            <a:cxnLst/>
            <a:rect l="l" t="t" r="r" b="b"/>
            <a:pathLst>
              <a:path w="2096915" h="682451">
                <a:moveTo>
                  <a:pt x="0" y="0"/>
                </a:moveTo>
                <a:lnTo>
                  <a:pt x="2096915" y="0"/>
                </a:lnTo>
                <a:lnTo>
                  <a:pt x="2096915" y="682451"/>
                </a:lnTo>
                <a:lnTo>
                  <a:pt x="0" y="68245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930668" y="1427489"/>
            <a:ext cx="2179849" cy="1192972"/>
          </a:xfrm>
          <a:custGeom>
            <a:avLst/>
            <a:gdLst/>
            <a:ahLst/>
            <a:cxnLst/>
            <a:rect l="l" t="t" r="r" b="b"/>
            <a:pathLst>
              <a:path w="2179849" h="1192972">
                <a:moveTo>
                  <a:pt x="0" y="0"/>
                </a:moveTo>
                <a:lnTo>
                  <a:pt x="2179849" y="0"/>
                </a:lnTo>
                <a:lnTo>
                  <a:pt x="2179849" y="1192972"/>
                </a:lnTo>
                <a:lnTo>
                  <a:pt x="0" y="11929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4487465" y="1019175"/>
            <a:ext cx="8064153" cy="1095375"/>
          </a:xfrm>
          <a:prstGeom prst="rect">
            <a:avLst/>
          </a:prstGeom>
        </p:spPr>
        <p:txBody>
          <a:bodyPr lIns="0" tIns="0" rIns="0" bIns="0" rtlCol="0" anchor="t">
            <a:spAutoFit/>
          </a:bodyPr>
          <a:lstStyle/>
          <a:p>
            <a:pPr algn="ctr">
              <a:lnSpc>
                <a:spcPts val="8590"/>
              </a:lnSpc>
              <a:spcBef>
                <a:spcPct val="0"/>
              </a:spcBef>
            </a:pPr>
            <a:r>
              <a:rPr lang="en-US" sz="7158" b="1" spc="71">
                <a:solidFill>
                  <a:srgbClr val="000000"/>
                </a:solidFill>
                <a:latin typeface="Sansation Bold"/>
                <a:ea typeface="Sansation Bold"/>
                <a:cs typeface="Sansation Bold"/>
                <a:sym typeface="Sansation Bold"/>
              </a:rPr>
              <a:t>FUTURE SCOPE</a:t>
            </a:r>
          </a:p>
        </p:txBody>
      </p:sp>
      <p:sp>
        <p:nvSpPr>
          <p:cNvPr id="9" name="TextBox 9"/>
          <p:cNvSpPr txBox="1"/>
          <p:nvPr/>
        </p:nvSpPr>
        <p:spPr>
          <a:xfrm>
            <a:off x="2896021" y="2691355"/>
            <a:ext cx="10459692" cy="552450"/>
          </a:xfrm>
          <a:prstGeom prst="rect">
            <a:avLst/>
          </a:prstGeom>
        </p:spPr>
        <p:txBody>
          <a:bodyPr lIns="0" tIns="0" rIns="0" bIns="0" rtlCol="0" anchor="t">
            <a:spAutoFit/>
          </a:bodyPr>
          <a:lstStyle/>
          <a:p>
            <a:pPr algn="ctr">
              <a:lnSpc>
                <a:spcPts val="4390"/>
              </a:lnSpc>
              <a:spcBef>
                <a:spcPct val="0"/>
              </a:spcBef>
            </a:pPr>
            <a:r>
              <a:rPr lang="en-US" sz="3658" spc="36">
                <a:solidFill>
                  <a:srgbClr val="000000"/>
                </a:solidFill>
                <a:latin typeface="Alice Bold"/>
                <a:ea typeface="Alice Bold"/>
                <a:cs typeface="Alice Bold"/>
                <a:sym typeface="Alice Bold"/>
              </a:rPr>
              <a:t>Title: What's Next for MedVault?</a:t>
            </a:r>
          </a:p>
        </p:txBody>
      </p:sp>
      <p:sp>
        <p:nvSpPr>
          <p:cNvPr id="10" name="TextBox 10"/>
          <p:cNvSpPr txBox="1"/>
          <p:nvPr/>
        </p:nvSpPr>
        <p:spPr>
          <a:xfrm>
            <a:off x="2271563" y="3801561"/>
            <a:ext cx="18685659" cy="6076950"/>
          </a:xfrm>
          <a:prstGeom prst="rect">
            <a:avLst/>
          </a:prstGeom>
        </p:spPr>
        <p:txBody>
          <a:bodyPr lIns="0" tIns="0" rIns="0" bIns="0" rtlCol="0" anchor="t">
            <a:spAutoFit/>
          </a:bodyPr>
          <a:lstStyle/>
          <a:p>
            <a:pPr marL="725107" lvl="1" indent="-362553" algn="l">
              <a:lnSpc>
                <a:spcPts val="4030"/>
              </a:lnSpc>
              <a:spcBef>
                <a:spcPct val="0"/>
              </a:spcBef>
              <a:buFont typeface="Arial"/>
              <a:buChar char="•"/>
            </a:pPr>
            <a:r>
              <a:rPr lang="en-US" sz="3358" spc="33">
                <a:solidFill>
                  <a:srgbClr val="000000"/>
                </a:solidFill>
                <a:latin typeface="Alice"/>
                <a:ea typeface="Alice"/>
                <a:cs typeface="Alice"/>
                <a:sym typeface="Alice"/>
              </a:rPr>
              <a:t>Build mobile app (React Native/Flutter) for real-time access</a:t>
            </a:r>
          </a:p>
          <a:p>
            <a:pPr algn="l">
              <a:lnSpc>
                <a:spcPts val="4030"/>
              </a:lnSpc>
              <a:spcBef>
                <a:spcPct val="0"/>
              </a:spcBef>
            </a:pPr>
            <a:endParaRPr lang="en-US" sz="3358" spc="33">
              <a:solidFill>
                <a:srgbClr val="000000"/>
              </a:solidFill>
              <a:latin typeface="Alice"/>
              <a:ea typeface="Alice"/>
              <a:cs typeface="Alice"/>
              <a:sym typeface="Alice"/>
            </a:endParaRPr>
          </a:p>
          <a:p>
            <a:pPr marL="725107" lvl="1" indent="-362553" algn="l">
              <a:lnSpc>
                <a:spcPts val="4030"/>
              </a:lnSpc>
              <a:spcBef>
                <a:spcPct val="0"/>
              </a:spcBef>
              <a:buFont typeface="Arial"/>
              <a:buChar char="•"/>
            </a:pPr>
            <a:r>
              <a:rPr lang="en-US" sz="3358" spc="33">
                <a:solidFill>
                  <a:srgbClr val="000000"/>
                </a:solidFill>
                <a:latin typeface="Alice"/>
                <a:ea typeface="Alice"/>
                <a:cs typeface="Alice"/>
                <a:sym typeface="Alice"/>
              </a:rPr>
              <a:t>Integrate AI for health report analysis and suggestions</a:t>
            </a:r>
          </a:p>
          <a:p>
            <a:pPr algn="l">
              <a:lnSpc>
                <a:spcPts val="4030"/>
              </a:lnSpc>
              <a:spcBef>
                <a:spcPct val="0"/>
              </a:spcBef>
            </a:pPr>
            <a:endParaRPr lang="en-US" sz="3358" spc="33">
              <a:solidFill>
                <a:srgbClr val="000000"/>
              </a:solidFill>
              <a:latin typeface="Alice"/>
              <a:ea typeface="Alice"/>
              <a:cs typeface="Alice"/>
              <a:sym typeface="Alice"/>
            </a:endParaRPr>
          </a:p>
          <a:p>
            <a:pPr marL="725107" lvl="1" indent="-362553" algn="l">
              <a:lnSpc>
                <a:spcPts val="4030"/>
              </a:lnSpc>
              <a:spcBef>
                <a:spcPct val="0"/>
              </a:spcBef>
              <a:buFont typeface="Arial"/>
              <a:buChar char="•"/>
            </a:pPr>
            <a:r>
              <a:rPr lang="en-US" sz="3358" spc="33">
                <a:solidFill>
                  <a:srgbClr val="000000"/>
                </a:solidFill>
                <a:latin typeface="Alice"/>
                <a:ea typeface="Alice"/>
                <a:cs typeface="Alice"/>
                <a:sym typeface="Alice"/>
              </a:rPr>
              <a:t>Add doctor-to-doctor network for referrals and shared treatment plans</a:t>
            </a:r>
          </a:p>
          <a:p>
            <a:pPr algn="l">
              <a:lnSpc>
                <a:spcPts val="4030"/>
              </a:lnSpc>
              <a:spcBef>
                <a:spcPct val="0"/>
              </a:spcBef>
            </a:pPr>
            <a:endParaRPr lang="en-US" sz="3358" spc="33">
              <a:solidFill>
                <a:srgbClr val="000000"/>
              </a:solidFill>
              <a:latin typeface="Alice"/>
              <a:ea typeface="Alice"/>
              <a:cs typeface="Alice"/>
              <a:sym typeface="Alice"/>
            </a:endParaRPr>
          </a:p>
          <a:p>
            <a:pPr marL="725107" lvl="1" indent="-362553" algn="l">
              <a:lnSpc>
                <a:spcPts val="4030"/>
              </a:lnSpc>
              <a:spcBef>
                <a:spcPct val="0"/>
              </a:spcBef>
              <a:buFont typeface="Arial"/>
              <a:buChar char="•"/>
            </a:pPr>
            <a:r>
              <a:rPr lang="en-US" sz="3358" spc="33">
                <a:solidFill>
                  <a:srgbClr val="000000"/>
                </a:solidFill>
                <a:latin typeface="Alice"/>
                <a:ea typeface="Alice"/>
                <a:cs typeface="Alice"/>
                <a:sym typeface="Alice"/>
              </a:rPr>
              <a:t>Include AWS SNS/Pinpoint for large-scale notifications</a:t>
            </a:r>
          </a:p>
          <a:p>
            <a:pPr algn="l">
              <a:lnSpc>
                <a:spcPts val="4030"/>
              </a:lnSpc>
              <a:spcBef>
                <a:spcPct val="0"/>
              </a:spcBef>
            </a:pPr>
            <a:endParaRPr lang="en-US" sz="3358" spc="33">
              <a:solidFill>
                <a:srgbClr val="000000"/>
              </a:solidFill>
              <a:latin typeface="Alice"/>
              <a:ea typeface="Alice"/>
              <a:cs typeface="Alice"/>
              <a:sym typeface="Alice"/>
            </a:endParaRPr>
          </a:p>
          <a:p>
            <a:pPr marL="725107" lvl="1" indent="-362553" algn="l">
              <a:lnSpc>
                <a:spcPts val="4030"/>
              </a:lnSpc>
              <a:spcBef>
                <a:spcPct val="0"/>
              </a:spcBef>
              <a:buFont typeface="Arial"/>
              <a:buChar char="•"/>
            </a:pPr>
            <a:r>
              <a:rPr lang="en-US" sz="3358" spc="33">
                <a:solidFill>
                  <a:srgbClr val="000000"/>
                </a:solidFill>
                <a:latin typeface="Alice"/>
                <a:ea typeface="Alice"/>
                <a:cs typeface="Alice"/>
                <a:sym typeface="Alice"/>
              </a:rPr>
              <a:t>Support video consultations using Amazon Chime or Jitsi</a:t>
            </a:r>
          </a:p>
          <a:p>
            <a:pPr algn="l">
              <a:lnSpc>
                <a:spcPts val="4030"/>
              </a:lnSpc>
              <a:spcBef>
                <a:spcPct val="0"/>
              </a:spcBef>
            </a:pPr>
            <a:endParaRPr lang="en-US" sz="3358" spc="33">
              <a:solidFill>
                <a:srgbClr val="000000"/>
              </a:solidFill>
              <a:latin typeface="Alice"/>
              <a:ea typeface="Alice"/>
              <a:cs typeface="Alice"/>
              <a:sym typeface="Alice"/>
            </a:endParaRPr>
          </a:p>
          <a:p>
            <a:pPr marL="725107" lvl="1" indent="-362553" algn="l">
              <a:lnSpc>
                <a:spcPts val="4030"/>
              </a:lnSpc>
              <a:spcBef>
                <a:spcPct val="0"/>
              </a:spcBef>
              <a:buFont typeface="Arial"/>
              <a:buChar char="•"/>
            </a:pPr>
            <a:r>
              <a:rPr lang="en-US" sz="3358" spc="33">
                <a:solidFill>
                  <a:srgbClr val="000000"/>
                </a:solidFill>
                <a:latin typeface="Alice"/>
                <a:ea typeface="Alice"/>
                <a:cs typeface="Alice"/>
                <a:sym typeface="Alice"/>
              </a:rPr>
              <a:t>Enable multi-language support for patient accessibility</a:t>
            </a:r>
          </a:p>
          <a:p>
            <a:pPr algn="l">
              <a:lnSpc>
                <a:spcPts val="4030"/>
              </a:lnSpc>
              <a:spcBef>
                <a:spcPct val="0"/>
              </a:spcBef>
            </a:pPr>
            <a:endParaRPr lang="en-US" sz="3358" spc="33">
              <a:solidFill>
                <a:srgbClr val="000000"/>
              </a:solidFill>
              <a:latin typeface="Alice"/>
              <a:ea typeface="Alice"/>
              <a:cs typeface="Alice"/>
              <a:sym typeface="Alic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818</Words>
  <Application>Microsoft Office PowerPoint</Application>
  <PresentationFormat>Custom</PresentationFormat>
  <Paragraphs>141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Sansation Bold</vt:lpstr>
      <vt:lpstr>Alice Bold</vt:lpstr>
      <vt:lpstr>Calibri</vt:lpstr>
      <vt:lpstr>Sansation</vt:lpstr>
      <vt:lpstr>Alice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Yasvanth Rajan E</dc:title>
  <dc:creator>ㅤYasvanth</dc:creator>
  <cp:lastModifiedBy>Yasvanth ㅤ</cp:lastModifiedBy>
  <cp:revision>3</cp:revision>
  <dcterms:created xsi:type="dcterms:W3CDTF">2006-08-16T00:00:00Z</dcterms:created>
  <dcterms:modified xsi:type="dcterms:W3CDTF">2025-07-19T13:31:03Z</dcterms:modified>
  <dc:identifier>DAGtlcsuc-U</dc:identifier>
</cp:coreProperties>
</file>