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embeddedFontLst>
    <p:embeddedFont>
      <p:font typeface="Franklin Gothic" panose="020B0604020202020204" charset="0"/>
      <p:bold r:id="rId10"/>
    </p:embeddedFont>
    <p:embeddedFont>
      <p:font typeface="Franklin Gothic Medium" panose="020B0603020102020204" pitchFamily="34" charset="0"/>
      <p:regular r:id="rId11"/>
      <p:italic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8B45-63F1-4345-AB8C-771EDD00E937}" v="686" dt="2023-10-29T20:42:47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91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2800" b="1"/>
              <a:t>Basic Details of the Team and </a:t>
            </a:r>
            <a:br>
              <a:rPr lang="en-US" sz="2800" b="1"/>
            </a:br>
            <a:r>
              <a:rPr lang="en-US" sz="2800" b="1"/>
              <a:t>Problem Statement</a:t>
            </a:r>
            <a:endParaRPr lang="en-IN" sz="280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30241" y="1248695"/>
            <a:ext cx="6245449" cy="54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AYUSH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1347</a:t>
            </a:r>
            <a:endParaRPr lang="en-IN" sz="16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                       </a:t>
            </a:r>
            <a:r>
              <a:rPr lang="en-US" sz="1600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 software that suggests drugs and formulations for a disease/pharmacological property based on the Ayurvedic classical books/Repositories.</a:t>
            </a:r>
            <a:endParaRPr lang="en-US" sz="16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Charka Samhita</a:t>
            </a:r>
            <a:endParaRPr lang="en-US" sz="16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Naga Venkata Yaswanth Lankadasu</a:t>
            </a:r>
            <a:endParaRPr lang="en-IN"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b="1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U-0379</a:t>
            </a:r>
            <a:endParaRPr lang="en-IN" sz="16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b="1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Lovely Professional University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AE" sz="16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AyurBharat </a:t>
            </a: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en-US" sz="16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Arogya Bharat</a:t>
            </a: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2;p3">
            <a:extLst>
              <a:ext uri="{FF2B5EF4-FFF2-40B4-BE49-F238E27FC236}">
                <a16:creationId xmlns:a16="http://schemas.microsoft.com/office/drawing/2014/main" id="{D413E00A-CB4C-F6FA-824B-438DA2271971}"/>
              </a:ext>
            </a:extLst>
          </p:cNvPr>
          <p:cNvSpPr txBox="1"/>
          <p:nvPr/>
        </p:nvSpPr>
        <p:spPr>
          <a:xfrm>
            <a:off x="6515253" y="100169"/>
            <a:ext cx="5534431" cy="34003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AE">
              <a:latin typeface="Franklin Gothic Medium" panose="020B0603020102020204" pitchFamily="34" charset="0"/>
            </a:endParaRPr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87929" y="64607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792" y="659291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2D8005D-8942-CFB4-7080-E4C647136F2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689" t="1936" r="1770" b="1936"/>
          <a:stretch/>
        </p:blipFill>
        <p:spPr>
          <a:xfrm>
            <a:off x="6583756" y="156992"/>
            <a:ext cx="5349103" cy="33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6512636" y="3570632"/>
            <a:ext cx="5628564" cy="32365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4D9E42A-97F9-9720-6792-BC07B0693F3C}"/>
              </a:ext>
            </a:extLst>
          </p:cNvPr>
          <p:cNvSpPr txBox="1"/>
          <p:nvPr/>
        </p:nvSpPr>
        <p:spPr>
          <a:xfrm>
            <a:off x="497761" y="1390746"/>
            <a:ext cx="5804716" cy="13889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1550" spc="-10" dirty="0">
                <a:solidFill>
                  <a:srgbClr val="7AA653"/>
                </a:solidFill>
                <a:latin typeface="Franklin Gothic "/>
                <a:cs typeface="Franklin Gothic Medium"/>
              </a:rPr>
              <a:t>IDEA</a:t>
            </a:r>
            <a:r>
              <a:rPr lang="en-US" sz="1550" spc="-80" dirty="0">
                <a:solidFill>
                  <a:srgbClr val="7AA653"/>
                </a:solidFill>
                <a:latin typeface="Franklin Gothic "/>
                <a:cs typeface="Franklin Gothic Medium"/>
              </a:rPr>
              <a:t> </a:t>
            </a:r>
            <a:r>
              <a:rPr lang="en-US" sz="1550" dirty="0">
                <a:solidFill>
                  <a:srgbClr val="7AA653"/>
                </a:solidFill>
                <a:latin typeface="Franklin Gothic "/>
                <a:cs typeface="Franklin Gothic Medium"/>
              </a:rPr>
              <a:t>/</a:t>
            </a:r>
            <a:r>
              <a:rPr lang="en-US" sz="1550" spc="-90" dirty="0">
                <a:solidFill>
                  <a:srgbClr val="7AA653"/>
                </a:solidFill>
                <a:latin typeface="Franklin Gothic "/>
                <a:cs typeface="Franklin Gothic Medium"/>
              </a:rPr>
              <a:t> </a:t>
            </a:r>
            <a:r>
              <a:rPr lang="en-US" sz="1550" spc="-10" dirty="0">
                <a:solidFill>
                  <a:srgbClr val="7AA653"/>
                </a:solidFill>
                <a:latin typeface="Franklin Gothic "/>
                <a:cs typeface="Franklin Gothic Medium"/>
              </a:rPr>
              <a:t>SOLUTION </a:t>
            </a:r>
            <a:r>
              <a:rPr lang="en-US" sz="1550" spc="-75" dirty="0">
                <a:solidFill>
                  <a:srgbClr val="7AA653"/>
                </a:solidFill>
                <a:latin typeface="Franklin Gothic "/>
                <a:cs typeface="Franklin Gothic Medium"/>
              </a:rPr>
              <a:t>/ PROTOTYPE</a:t>
            </a:r>
            <a:r>
              <a:rPr lang="en-US" sz="1550" spc="-5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lang="en-US" sz="1550" dirty="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50000"/>
              </a:lnSpc>
            </a:pPr>
            <a:endParaRPr lang="en-AE" sz="1475" spc="-10" dirty="0">
              <a:latin typeface="Franklin Gothic Medium"/>
              <a:cs typeface="Franklin Gothic Medium"/>
            </a:endParaRPr>
          </a:p>
          <a:p>
            <a:pPr marL="12700" marR="5080"/>
            <a:r>
              <a:rPr lang="en-US" sz="1460" spc="-10" dirty="0">
                <a:latin typeface="Franklin Gothic" panose="020B0604020202020204" charset="0"/>
                <a:cs typeface="Franklin Gothic Medium"/>
              </a:rPr>
              <a:t>Ayur Bharat: Your own Ayurvedic expert in your pocket for boosting health.</a:t>
            </a:r>
          </a:p>
          <a:p>
            <a:pPr marL="12700" marR="5080"/>
            <a:r>
              <a:rPr lang="en-US" sz="1460" spc="-10" dirty="0">
                <a:latin typeface="Franklin Gothic" panose="020B0604020202020204" charset="0"/>
                <a:cs typeface="Franklin Gothic Medium"/>
              </a:rPr>
              <a:t>Personalized health tips, authentic Ayurvedic remedies and formulations, expert consultations, and an E-store.</a:t>
            </a:r>
            <a:endParaRPr lang="en-AE" sz="1460" dirty="0">
              <a:latin typeface="Franklin Gothic" panose="020B0604020202020204" charset="0"/>
              <a:cs typeface="Franklin Gothic Medium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5A76718-8D73-3C3F-93A4-B3CFF2F91875}"/>
              </a:ext>
            </a:extLst>
          </p:cNvPr>
          <p:cNvSpPr txBox="1"/>
          <p:nvPr/>
        </p:nvSpPr>
        <p:spPr>
          <a:xfrm>
            <a:off x="649628" y="2795997"/>
            <a:ext cx="5731507" cy="31970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47345" indent="-33464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lang="en-US" sz="1475" spc="-25" dirty="0">
                <a:latin typeface="Franklin Gothic "/>
                <a:cs typeface="Franklin Gothic Medium"/>
              </a:rPr>
              <a:t>ML-driven system to analyze user-provided diseases and suggest remedies from Ayurvedic texts.</a:t>
            </a:r>
          </a:p>
          <a:p>
            <a:pPr marL="347345" indent="-33464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lang="en-US" sz="1475" spc="-20" dirty="0">
                <a:latin typeface="Franklin Gothic "/>
                <a:cs typeface="Franklin Gothic Medium"/>
              </a:rPr>
              <a:t>Dive into disease details, what's causing it, all the symptoms, and Ayurvedic remedies from ancient texts – all for free!</a:t>
            </a:r>
          </a:p>
          <a:p>
            <a:pPr marL="347345" indent="-33464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lang="en-US" sz="1475" spc="-20" dirty="0">
                <a:latin typeface="Franklin Gothic "/>
                <a:cs typeface="Franklin Gothic Medium"/>
              </a:rPr>
              <a:t>Want the full wellness package? Go premium for detailed remedy formulation, ingredients, personalized diet plans, lifestyle tips, and yoga guidance – for a small fee.</a:t>
            </a:r>
          </a:p>
          <a:p>
            <a:pPr marL="347345" indent="-33464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lang="en-US" sz="1475" spc="-20" dirty="0">
                <a:latin typeface="Franklin Gothic "/>
                <a:cs typeface="Franklin Gothic Medium"/>
              </a:rPr>
              <a:t>Premium members can easily book teleconsultations, video calls, or in-person meetings with certified Ayurvedic experts.</a:t>
            </a:r>
          </a:p>
          <a:p>
            <a:pPr marL="347345" indent="-33464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lang="en-US" sz="1475" spc="-20" dirty="0">
                <a:latin typeface="Franklin Gothic "/>
                <a:cs typeface="Franklin Gothic Medium"/>
              </a:rPr>
              <a:t>Explore and shop for Ayurvedic remedies at Ayur Mart. If you're a certified seller, set up shop here too!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18491-F380-F5F8-A811-4E7C8456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56" y="4212966"/>
            <a:ext cx="1126414" cy="1014307"/>
          </a:xfrm>
          <a:prstGeom prst="rect">
            <a:avLst/>
          </a:prstGeom>
        </p:spPr>
      </p:pic>
      <p:sp>
        <p:nvSpPr>
          <p:cNvPr id="11" name="Google Shape;228;p3">
            <a:extLst>
              <a:ext uri="{FF2B5EF4-FFF2-40B4-BE49-F238E27FC236}">
                <a16:creationId xmlns:a16="http://schemas.microsoft.com/office/drawing/2014/main" id="{76ADCC77-4E2C-D008-B1D1-4A87E8C43954}"/>
              </a:ext>
            </a:extLst>
          </p:cNvPr>
          <p:cNvSpPr txBox="1">
            <a:spLocks/>
          </p:cNvSpPr>
          <p:nvPr/>
        </p:nvSpPr>
        <p:spPr>
          <a:xfrm>
            <a:off x="7052531" y="3929747"/>
            <a:ext cx="165797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USER EXPERIENCE:</a:t>
            </a:r>
          </a:p>
        </p:txBody>
      </p:sp>
      <p:sp>
        <p:nvSpPr>
          <p:cNvPr id="12" name="Google Shape;228;p3">
            <a:extLst>
              <a:ext uri="{FF2B5EF4-FFF2-40B4-BE49-F238E27FC236}">
                <a16:creationId xmlns:a16="http://schemas.microsoft.com/office/drawing/2014/main" id="{669125C9-B08A-1C1A-B7D7-A0B5DF1AF70F}"/>
              </a:ext>
            </a:extLst>
          </p:cNvPr>
          <p:cNvSpPr txBox="1">
            <a:spLocks/>
          </p:cNvSpPr>
          <p:nvPr/>
        </p:nvSpPr>
        <p:spPr>
          <a:xfrm>
            <a:off x="9818086" y="3937033"/>
            <a:ext cx="129191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SERVER SIDE:</a:t>
            </a:r>
          </a:p>
        </p:txBody>
      </p:sp>
      <p:sp>
        <p:nvSpPr>
          <p:cNvPr id="13" name="Google Shape;228;p3">
            <a:extLst>
              <a:ext uri="{FF2B5EF4-FFF2-40B4-BE49-F238E27FC236}">
                <a16:creationId xmlns:a16="http://schemas.microsoft.com/office/drawing/2014/main" id="{DD4926AC-159F-777B-1817-CE857CB37B3B}"/>
              </a:ext>
            </a:extLst>
          </p:cNvPr>
          <p:cNvSpPr txBox="1">
            <a:spLocks/>
          </p:cNvSpPr>
          <p:nvPr/>
        </p:nvSpPr>
        <p:spPr>
          <a:xfrm>
            <a:off x="8134986" y="3576504"/>
            <a:ext cx="2329057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TECHNOLOGY STACK:</a:t>
            </a:r>
            <a:endParaRPr lang="en-US" sz="1800" dirty="0">
              <a:latin typeface="Franklin Gothic" panose="020B0604020202020204" charset="0"/>
            </a:endParaRPr>
          </a:p>
          <a:p>
            <a:pPr algn="ctr" rtl="0">
              <a:lnSpc>
                <a:spcPct val="90000"/>
              </a:lnSpc>
              <a:buClr>
                <a:schemeClr val="lt2"/>
              </a:buClr>
              <a:buSzPts val="1800"/>
            </a:pPr>
            <a:endParaRPr lang="en-US" dirty="0">
              <a:solidFill>
                <a:sysClr val="windowText" lastClr="00000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F0DD7F0-CE38-420C-D43C-A881D26F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06" y="4204430"/>
            <a:ext cx="1126414" cy="4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F0ABF9-A65F-4DB5-39D6-FE825368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15" y="4747026"/>
            <a:ext cx="1025473" cy="4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0BB3A9-008D-ECBE-A074-FDFA2823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46" y="4874835"/>
            <a:ext cx="896460" cy="25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4BCB3A7-AA74-3B62-6878-D6952696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32" y="4318540"/>
            <a:ext cx="1652523" cy="9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8E17F2-3887-0AAC-140A-18C0D161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43" y="4303515"/>
            <a:ext cx="896460" cy="3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ED15346-6040-7FE2-1E97-5063FE1E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93" y="4283374"/>
            <a:ext cx="1117853" cy="3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6B0776D-E40E-5303-9CB0-D560687D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93" y="4729152"/>
            <a:ext cx="1117853" cy="4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28;p3">
            <a:extLst>
              <a:ext uri="{FF2B5EF4-FFF2-40B4-BE49-F238E27FC236}">
                <a16:creationId xmlns:a16="http://schemas.microsoft.com/office/drawing/2014/main" id="{1DA707E5-8794-3B2D-4F3F-AB60EC0B2658}"/>
              </a:ext>
            </a:extLst>
          </p:cNvPr>
          <p:cNvSpPr txBox="1">
            <a:spLocks/>
          </p:cNvSpPr>
          <p:nvPr/>
        </p:nvSpPr>
        <p:spPr>
          <a:xfrm>
            <a:off x="6512636" y="6287761"/>
            <a:ext cx="2136101" cy="4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rtl="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Feature Extraction and Text Analysis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35A8659-5463-F87A-5448-FE7B504B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48" y="5282785"/>
            <a:ext cx="1163061" cy="4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22;p2">
            <a:extLst>
              <a:ext uri="{FF2B5EF4-FFF2-40B4-BE49-F238E27FC236}">
                <a16:creationId xmlns:a16="http://schemas.microsoft.com/office/drawing/2014/main" id="{A62966C0-1843-1BDF-F766-13CFAA310646}"/>
              </a:ext>
            </a:extLst>
          </p:cNvPr>
          <p:cNvSpPr txBox="1"/>
          <p:nvPr/>
        </p:nvSpPr>
        <p:spPr>
          <a:xfrm>
            <a:off x="6583756" y="3893075"/>
            <a:ext cx="2365810" cy="1334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222;p2">
            <a:extLst>
              <a:ext uri="{FF2B5EF4-FFF2-40B4-BE49-F238E27FC236}">
                <a16:creationId xmlns:a16="http://schemas.microsoft.com/office/drawing/2014/main" id="{BCA17299-8513-16BE-9C74-43C276282F46}"/>
              </a:ext>
            </a:extLst>
          </p:cNvPr>
          <p:cNvSpPr txBox="1"/>
          <p:nvPr/>
        </p:nvSpPr>
        <p:spPr>
          <a:xfrm>
            <a:off x="9046004" y="3893075"/>
            <a:ext cx="3013839" cy="1334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222;p2">
            <a:extLst>
              <a:ext uri="{FF2B5EF4-FFF2-40B4-BE49-F238E27FC236}">
                <a16:creationId xmlns:a16="http://schemas.microsoft.com/office/drawing/2014/main" id="{5C0ECA92-7147-288B-3C49-63269EE77FFA}"/>
              </a:ext>
            </a:extLst>
          </p:cNvPr>
          <p:cNvSpPr txBox="1"/>
          <p:nvPr/>
        </p:nvSpPr>
        <p:spPr>
          <a:xfrm>
            <a:off x="6583756" y="5317400"/>
            <a:ext cx="2052872" cy="1404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F9E24A65-4195-6155-4673-9E2BC1636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30249" r="9165" b="22863"/>
          <a:stretch/>
        </p:blipFill>
        <p:spPr bwMode="auto">
          <a:xfrm>
            <a:off x="7716579" y="5350882"/>
            <a:ext cx="878079" cy="3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22;p2">
            <a:extLst>
              <a:ext uri="{FF2B5EF4-FFF2-40B4-BE49-F238E27FC236}">
                <a16:creationId xmlns:a16="http://schemas.microsoft.com/office/drawing/2014/main" id="{00D8645A-EA53-34F0-A741-F8F6C3F6DBEB}"/>
              </a:ext>
            </a:extLst>
          </p:cNvPr>
          <p:cNvSpPr txBox="1"/>
          <p:nvPr/>
        </p:nvSpPr>
        <p:spPr>
          <a:xfrm>
            <a:off x="8697918" y="5317338"/>
            <a:ext cx="1692680" cy="1404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02BD8EE2-972C-ED62-A552-44DF9935F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1"/>
          <a:stretch/>
        </p:blipFill>
        <p:spPr bwMode="auto">
          <a:xfrm>
            <a:off x="6974591" y="5743151"/>
            <a:ext cx="1360709" cy="55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28;p3">
            <a:extLst>
              <a:ext uri="{FF2B5EF4-FFF2-40B4-BE49-F238E27FC236}">
                <a16:creationId xmlns:a16="http://schemas.microsoft.com/office/drawing/2014/main" id="{C160E146-5369-93E4-6F42-62C4CA23EB6A}"/>
              </a:ext>
            </a:extLst>
          </p:cNvPr>
          <p:cNvSpPr txBox="1">
            <a:spLocks/>
          </p:cNvSpPr>
          <p:nvPr/>
        </p:nvSpPr>
        <p:spPr>
          <a:xfrm>
            <a:off x="8780238" y="6290562"/>
            <a:ext cx="1562882" cy="41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Machine Learning Algorithms</a:t>
            </a:r>
          </a:p>
          <a:p>
            <a:pPr algn="ctr" rtl="0">
              <a:lnSpc>
                <a:spcPct val="90000"/>
              </a:lnSpc>
              <a:buClr>
                <a:schemeClr val="lt2"/>
              </a:buClr>
              <a:buSzPts val="1800"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D45254F4-3930-7C19-EBC6-23652603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94" y="5348525"/>
            <a:ext cx="1670756" cy="4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upport Vector Machines (SVMs): A friendly introduction - YouTube">
            <a:extLst>
              <a:ext uri="{FF2B5EF4-FFF2-40B4-BE49-F238E27FC236}">
                <a16:creationId xmlns:a16="http://schemas.microsoft.com/office/drawing/2014/main" id="{EE67C727-C466-66D7-0F32-8E43F94FE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2" b="15385"/>
          <a:stretch/>
        </p:blipFill>
        <p:spPr bwMode="auto">
          <a:xfrm>
            <a:off x="8737227" y="5847665"/>
            <a:ext cx="1632154" cy="46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228;p3">
            <a:extLst>
              <a:ext uri="{FF2B5EF4-FFF2-40B4-BE49-F238E27FC236}">
                <a16:creationId xmlns:a16="http://schemas.microsoft.com/office/drawing/2014/main" id="{53B40C19-6921-0D6C-6F9D-6D6A0370DF50}"/>
              </a:ext>
            </a:extLst>
          </p:cNvPr>
          <p:cNvSpPr txBox="1">
            <a:spLocks/>
          </p:cNvSpPr>
          <p:nvPr/>
        </p:nvSpPr>
        <p:spPr>
          <a:xfrm>
            <a:off x="10598938" y="6406915"/>
            <a:ext cx="1333921" cy="41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Cloud Services</a:t>
            </a:r>
          </a:p>
          <a:p>
            <a:pPr algn="ctr" rtl="0">
              <a:lnSpc>
                <a:spcPct val="90000"/>
              </a:lnSpc>
              <a:buClr>
                <a:schemeClr val="lt2"/>
              </a:buClr>
              <a:buSzPts val="1800"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64" name="Picture 40">
            <a:extLst>
              <a:ext uri="{FF2B5EF4-FFF2-40B4-BE49-F238E27FC236}">
                <a16:creationId xmlns:a16="http://schemas.microsoft.com/office/drawing/2014/main" id="{C64B46A8-58B9-5EA1-87E0-5ED4B848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11" y="5757284"/>
            <a:ext cx="1465025" cy="4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222;p2">
            <a:extLst>
              <a:ext uri="{FF2B5EF4-FFF2-40B4-BE49-F238E27FC236}">
                <a16:creationId xmlns:a16="http://schemas.microsoft.com/office/drawing/2014/main" id="{D7F4D99F-78C6-CCC9-B022-A47241FBB274}"/>
              </a:ext>
            </a:extLst>
          </p:cNvPr>
          <p:cNvSpPr txBox="1"/>
          <p:nvPr/>
        </p:nvSpPr>
        <p:spPr>
          <a:xfrm>
            <a:off x="10465209" y="5318406"/>
            <a:ext cx="1594634" cy="1404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471949" y="467943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324644" y="1515624"/>
            <a:ext cx="1377886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USE CASES: </a:t>
            </a:r>
            <a:endParaRPr lang="en-US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71949" y="2089178"/>
            <a:ext cx="5319252" cy="44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u="sng">
                <a:latin typeface="Franklin Gothic Medium" panose="020B0603020102020204" pitchFamily="34" charset="0"/>
              </a:rPr>
              <a:t>Disease Analysis and Remedies: </a:t>
            </a:r>
            <a:r>
              <a:rPr lang="en-US" sz="1400">
                <a:latin typeface="Franklin Gothic Medium" panose="020B0603020102020204" pitchFamily="34" charset="0"/>
              </a:rPr>
              <a:t>Users input symptoms, receive a 100% accurate diagnosis, and access best-in-class Ayurvedic formulations.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400" u="sng">
                <a:latin typeface="Franklin Gothic Medium" panose="020B0603020102020204" pitchFamily="34" charset="0"/>
              </a:rPr>
              <a:t>Expand Your Practice</a:t>
            </a:r>
            <a:r>
              <a:rPr lang="en-US" sz="1400">
                <a:latin typeface="Franklin Gothic Medium" panose="020B0603020102020204" pitchFamily="34" charset="0"/>
              </a:rPr>
              <a:t>: Practitioners access a broader user base seeking Ayurvedic expertise through consultation services.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u="sng">
                <a:latin typeface="Franklin Gothic Medium" panose="020B0603020102020204" pitchFamily="34" charset="0"/>
              </a:rPr>
              <a:t>Talk to health experts</a:t>
            </a:r>
            <a:r>
              <a:rPr lang="en-US" sz="1400">
                <a:latin typeface="Franklin Gothic Medium" panose="020B0603020102020204" pitchFamily="34" charset="0"/>
              </a:rPr>
              <a:t>: Users can seek expert advice through remote, video, and in-person consultations at AyurBharat.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400" u="sng">
                <a:latin typeface="Franklin Gothic Medium" panose="020B0603020102020204" pitchFamily="34" charset="0"/>
              </a:rPr>
              <a:t>Search and Purchase</a:t>
            </a:r>
            <a:r>
              <a:rPr lang="en-US" sz="1400">
                <a:latin typeface="Franklin Gothic Medium" panose="020B0603020102020204" pitchFamily="34" charset="0"/>
              </a:rPr>
              <a:t>: Users shop for Ayurvedic remedies and wellness products at Ayur Mart.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u="sng">
                <a:latin typeface="Franklin Gothic Medium" panose="020B0603020102020204" pitchFamily="34" charset="0"/>
              </a:rPr>
              <a:t>Connect with Buyers</a:t>
            </a:r>
            <a:r>
              <a:rPr lang="en-US" sz="1400">
                <a:latin typeface="Franklin Gothic Medium" panose="020B0603020102020204" pitchFamily="34" charset="0"/>
              </a:rPr>
              <a:t>: Vendors reach users seeking Ayurvedic solutions by listing their products at Ayur Mart.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u="sng">
                <a:latin typeface="Franklin Gothic Medium" panose="020B0603020102020204" pitchFamily="34" charset="0"/>
              </a:rPr>
              <a:t>Learn about Ayurveda</a:t>
            </a:r>
            <a:r>
              <a:rPr lang="en-US" sz="1400">
                <a:latin typeface="Franklin Gothic Medium" panose="020B0603020102020204" pitchFamily="34" charset="0"/>
              </a:rPr>
              <a:t>:  Students and researchers in Ayurveda can use the platform to access classical texts and historical knowledge.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6479" y="649936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912080" y="1515623"/>
            <a:ext cx="3647767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SHOWSTOPPER: 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8" y="2089179"/>
            <a:ext cx="5471653" cy="26401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u="sng">
                <a:solidFill>
                  <a:schemeClr val="dk1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Authentic Ayurvedic Texts</a:t>
            </a:r>
            <a:r>
              <a:rPr lang="en-US" b="0" i="0">
                <a:solidFill>
                  <a:schemeClr val="dk1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: If we can't access these texts or the expertise we need, the quality of our advice and remedies could be compromised.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u="sng">
                <a:solidFill>
                  <a:schemeClr val="dk1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Partnership with Certified Practitioners</a:t>
            </a:r>
            <a:r>
              <a:rPr lang="en-US" b="0" i="0">
                <a:solidFill>
                  <a:schemeClr val="dk1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: If it's tough to build and maintain these partnerships, it might slow down or limit our consultation services.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u="sng">
                <a:latin typeface="Franklin Gothic Medium" panose="020B0603020102020204" pitchFamily="34" charset="0"/>
              </a:rPr>
              <a:t>Regulatory Compliance</a:t>
            </a:r>
            <a:r>
              <a:rPr lang="en-US">
                <a:latin typeface="Franklin Gothic Medium" panose="020B0603020102020204" pitchFamily="34" charset="0"/>
              </a:rPr>
              <a:t>: If we stumble in meeting these regulations, we could face legal trouble, fines, or even closing the shop.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AE">
              <a:latin typeface="Franklin Gothic Medium" panose="020B0603020102020204" pitchFamily="34" charset="0"/>
            </a:endParaRPr>
          </a:p>
        </p:txBody>
      </p:sp>
      <p:sp>
        <p:nvSpPr>
          <p:cNvPr id="3" name="Google Shape;232;p3">
            <a:extLst>
              <a:ext uri="{FF2B5EF4-FFF2-40B4-BE49-F238E27FC236}">
                <a16:creationId xmlns:a16="http://schemas.microsoft.com/office/drawing/2014/main" id="{C1797EE7-7A69-F873-9E62-126001C3F0D9}"/>
              </a:ext>
            </a:extLst>
          </p:cNvPr>
          <p:cNvSpPr txBox="1"/>
          <p:nvPr/>
        </p:nvSpPr>
        <p:spPr>
          <a:xfrm>
            <a:off x="6248398" y="4906943"/>
            <a:ext cx="2292551" cy="15924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AE">
              <a:latin typeface="Franklin Gothic Medium" panose="020B0603020102020204" pitchFamily="34" charset="0"/>
            </a:endParaRPr>
          </a:p>
        </p:txBody>
      </p:sp>
      <p:sp>
        <p:nvSpPr>
          <p:cNvPr id="5" name="Google Shape;228;p3">
            <a:extLst>
              <a:ext uri="{FF2B5EF4-FFF2-40B4-BE49-F238E27FC236}">
                <a16:creationId xmlns:a16="http://schemas.microsoft.com/office/drawing/2014/main" id="{3B1AB3D6-76DD-5EF6-6089-A43AB86C0FE7}"/>
              </a:ext>
            </a:extLst>
          </p:cNvPr>
          <p:cNvSpPr txBox="1">
            <a:spLocks/>
          </p:cNvSpPr>
          <p:nvPr/>
        </p:nvSpPr>
        <p:spPr>
          <a:xfrm>
            <a:off x="6223136" y="4937423"/>
            <a:ext cx="2067423" cy="27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 algn="ctr">
              <a:spcBef>
                <a:spcPts val="0"/>
              </a:spcBef>
            </a:pPr>
            <a:r>
              <a:rPr lang="en-US"/>
              <a:t>Revenue Streams : </a:t>
            </a:r>
          </a:p>
        </p:txBody>
      </p:sp>
      <p:sp>
        <p:nvSpPr>
          <p:cNvPr id="6" name="Google Shape;228;p3">
            <a:extLst>
              <a:ext uri="{FF2B5EF4-FFF2-40B4-BE49-F238E27FC236}">
                <a16:creationId xmlns:a16="http://schemas.microsoft.com/office/drawing/2014/main" id="{871CE3F1-5A82-FA08-479B-888D5138D8EE}"/>
              </a:ext>
            </a:extLst>
          </p:cNvPr>
          <p:cNvSpPr txBox="1">
            <a:spLocks/>
          </p:cNvSpPr>
          <p:nvPr/>
        </p:nvSpPr>
        <p:spPr>
          <a:xfrm>
            <a:off x="6248398" y="5264849"/>
            <a:ext cx="2292551" cy="117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Franklin Gothic Medium" panose="020B0603020102020204" pitchFamily="34" charset="0"/>
              </a:rPr>
              <a:t>1. Freemium Model</a:t>
            </a:r>
          </a:p>
          <a:p>
            <a:pPr marL="22860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Franklin Gothic Medium" panose="020B0603020102020204" pitchFamily="34" charset="0"/>
              </a:rPr>
              <a:t>2. Subscription-based</a:t>
            </a:r>
          </a:p>
          <a:p>
            <a:pPr marL="22860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Franklin Gothic Medium" panose="020B0603020102020204" pitchFamily="34" charset="0"/>
              </a:rPr>
              <a:t>3. E-Store/commerce</a:t>
            </a:r>
          </a:p>
          <a:p>
            <a:pPr marL="22860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Franklin Gothic Medium" panose="020B0603020102020204" pitchFamily="34" charset="0"/>
              </a:rPr>
              <a:t>4. Advertising</a:t>
            </a:r>
          </a:p>
          <a:p>
            <a:pPr marL="22860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Franklin Gothic Medium" panose="020B0603020102020204" pitchFamily="34" charset="0"/>
              </a:rPr>
              <a:t>5. Licensing the software to healthcare institutions.</a:t>
            </a:r>
          </a:p>
        </p:txBody>
      </p:sp>
      <p:sp>
        <p:nvSpPr>
          <p:cNvPr id="8" name="Google Shape;232;p3">
            <a:extLst>
              <a:ext uri="{FF2B5EF4-FFF2-40B4-BE49-F238E27FC236}">
                <a16:creationId xmlns:a16="http://schemas.microsoft.com/office/drawing/2014/main" id="{302F80F8-6FF4-6B1A-E5BF-E9A8A662B242}"/>
              </a:ext>
            </a:extLst>
          </p:cNvPr>
          <p:cNvSpPr txBox="1"/>
          <p:nvPr/>
        </p:nvSpPr>
        <p:spPr>
          <a:xfrm>
            <a:off x="8722494" y="4906943"/>
            <a:ext cx="2997557" cy="15924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AE">
              <a:latin typeface="Franklin Gothic Medium" panose="020B0603020102020204" pitchFamily="34" charset="0"/>
            </a:endParaRPr>
          </a:p>
        </p:txBody>
      </p:sp>
      <p:sp>
        <p:nvSpPr>
          <p:cNvPr id="9" name="Google Shape;228;p3">
            <a:extLst>
              <a:ext uri="{FF2B5EF4-FFF2-40B4-BE49-F238E27FC236}">
                <a16:creationId xmlns:a16="http://schemas.microsoft.com/office/drawing/2014/main" id="{ED7C6863-F23F-56FA-33A6-72B34765750E}"/>
              </a:ext>
            </a:extLst>
          </p:cNvPr>
          <p:cNvSpPr txBox="1">
            <a:spLocks/>
          </p:cNvSpPr>
          <p:nvPr/>
        </p:nvSpPr>
        <p:spPr>
          <a:xfrm>
            <a:off x="8722494" y="4937423"/>
            <a:ext cx="1356224" cy="27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/>
              <a:t>PRO EDGE : </a:t>
            </a:r>
          </a:p>
        </p:txBody>
      </p:sp>
      <p:sp>
        <p:nvSpPr>
          <p:cNvPr id="10" name="Google Shape;228;p3">
            <a:extLst>
              <a:ext uri="{FF2B5EF4-FFF2-40B4-BE49-F238E27FC236}">
                <a16:creationId xmlns:a16="http://schemas.microsoft.com/office/drawing/2014/main" id="{1C528F34-C6C7-E7FB-E251-E9979DBC8330}"/>
              </a:ext>
            </a:extLst>
          </p:cNvPr>
          <p:cNvSpPr txBox="1">
            <a:spLocks/>
          </p:cNvSpPr>
          <p:nvPr/>
        </p:nvSpPr>
        <p:spPr>
          <a:xfrm>
            <a:off x="8472104" y="5324129"/>
            <a:ext cx="3227626" cy="9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   Our software is 100% ready and is portable to be deployed in the</a:t>
            </a:r>
            <a:r>
              <a:rPr lang="en-US" sz="1400" dirty="0">
                <a:latin typeface="Franklin Gothic Medium" panose="020B0603020102020204" pitchFamily="34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AYUSH </a:t>
            </a:r>
            <a:r>
              <a:rPr lang="en-US" sz="1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portal and the </a:t>
            </a:r>
            <a:r>
              <a:rPr lang="en-US" sz="1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AROGYASETU </a:t>
            </a:r>
            <a:r>
              <a:rPr lang="en-US" sz="1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citizen’s app.</a:t>
            </a:r>
            <a:endParaRPr lang="en-US" sz="14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 </a:t>
            </a:r>
            <a:r>
              <a:rPr lang="en-US" sz="1200" b="1">
                <a:solidFill>
                  <a:schemeClr val="tx1"/>
                </a:solidFill>
              </a:rPr>
              <a:t>Naga Venkata Yaswanth Lankadasu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 </a:t>
            </a:r>
            <a:r>
              <a:rPr lang="en-US" sz="1200" b="1" err="1"/>
              <a:t>Btech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>
                <a:solidFill>
                  <a:schemeClr val="tx1"/>
                </a:solidFill>
              </a:rPr>
              <a:t>CSE</a:t>
            </a:r>
            <a:r>
              <a:rPr lang="en-US" sz="1200"/>
              <a:t>		Year (I,II,III,IV):  </a:t>
            </a:r>
            <a:r>
              <a:rPr lang="en-US" sz="1200" b="1"/>
              <a:t>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 </a:t>
            </a:r>
            <a:r>
              <a:rPr lang="en-US" sz="1200" b="1">
                <a:solidFill>
                  <a:schemeClr val="tx1"/>
                </a:solidFill>
              </a:rPr>
              <a:t>Satya Reddy Satti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</a:t>
            </a:r>
            <a:r>
              <a:rPr lang="en-US" sz="1200" b="1"/>
              <a:t> </a:t>
            </a:r>
            <a:r>
              <a:rPr lang="en-US" sz="1200" b="1" err="1"/>
              <a:t>Btech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/>
              <a:t>CSE</a:t>
            </a:r>
            <a:r>
              <a:rPr lang="en-US" sz="1200"/>
              <a:t>		Year (I,II,III,IV):  </a:t>
            </a:r>
            <a:r>
              <a:rPr lang="en-US" sz="1200" b="1"/>
              <a:t>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 </a:t>
            </a:r>
            <a:r>
              <a:rPr lang="en-US" sz="1200" b="1">
                <a:solidFill>
                  <a:schemeClr val="tx1"/>
                </a:solidFill>
              </a:rPr>
              <a:t>Jaswanth Singh Kumar Lankadasu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 </a:t>
            </a:r>
            <a:r>
              <a:rPr lang="en-US" sz="1200" b="1" err="1"/>
              <a:t>Btech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/>
              <a:t>CSE</a:t>
            </a:r>
            <a:r>
              <a:rPr lang="en-US" sz="1200"/>
              <a:t>		Year (I,II,III,IV):  </a:t>
            </a:r>
            <a:r>
              <a:rPr lang="en-US" sz="1200" b="1"/>
              <a:t>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US" sz="1200" b="1">
                <a:solidFill>
                  <a:schemeClr val="tx1"/>
                </a:solidFill>
              </a:rPr>
              <a:t> Navya Ramani Gona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</a:t>
            </a:r>
            <a:r>
              <a:rPr lang="en-US" sz="1200" b="1" err="1"/>
              <a:t>Btech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/>
              <a:t>CSE</a:t>
            </a:r>
            <a:r>
              <a:rPr lang="en-US" sz="1200"/>
              <a:t>		Year (I,II,III,IV):   </a:t>
            </a:r>
            <a:r>
              <a:rPr lang="en-US" sz="1200" b="1"/>
              <a:t>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 </a:t>
            </a:r>
            <a:r>
              <a:rPr lang="en-US" sz="1200" b="1">
                <a:solidFill>
                  <a:schemeClr val="tx1"/>
                </a:solidFill>
              </a:rPr>
              <a:t>Komal Pasumarthy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</a:t>
            </a:r>
            <a:r>
              <a:rPr lang="en-US" sz="1200" b="1" err="1"/>
              <a:t>Btech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/>
              <a:t>CSE</a:t>
            </a:r>
            <a:r>
              <a:rPr lang="en-US" sz="1200"/>
              <a:t>		Year (I,II,III,IV): </a:t>
            </a:r>
            <a:r>
              <a:rPr lang="en-US" sz="1200" b="1"/>
              <a:t>  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 </a:t>
            </a:r>
            <a:r>
              <a:rPr lang="en-US" sz="1200" b="1">
                <a:solidFill>
                  <a:schemeClr val="tx1"/>
                </a:solidFill>
              </a:rPr>
              <a:t>Pranav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/</a:t>
            </a:r>
            <a:r>
              <a:rPr lang="en-US" sz="1200" err="1"/>
              <a:t>Mtech</a:t>
            </a:r>
            <a:r>
              <a:rPr lang="en-US" sz="1200"/>
              <a:t>/PhD </a:t>
            </a:r>
            <a:r>
              <a:rPr lang="en-US" sz="1200" err="1"/>
              <a:t>etc</a:t>
            </a:r>
            <a:r>
              <a:rPr lang="en-US" sz="1200"/>
              <a:t>): </a:t>
            </a:r>
            <a:r>
              <a:rPr lang="en-US" sz="1200" b="1"/>
              <a:t>MCA</a:t>
            </a:r>
            <a:r>
              <a:rPr lang="en-US" sz="1200"/>
              <a:t>			Stream (ECE, CSE </a:t>
            </a:r>
            <a:r>
              <a:rPr lang="en-US" sz="1200" err="1"/>
              <a:t>etc</a:t>
            </a:r>
            <a:r>
              <a:rPr lang="en-US" sz="1200"/>
              <a:t>):	</a:t>
            </a:r>
            <a:r>
              <a:rPr lang="en-US" sz="1200" b="1"/>
              <a:t>Data Science</a:t>
            </a:r>
            <a:r>
              <a:rPr lang="en-US" sz="1200"/>
              <a:t>	Year (I,II,III,IV): </a:t>
            </a:r>
            <a:r>
              <a:rPr lang="en-US" sz="1200" b="1"/>
              <a:t>  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 </a:t>
            </a:r>
            <a:r>
              <a:rPr lang="en-US" sz="1200" b="1">
                <a:solidFill>
                  <a:schemeClr val="tx1"/>
                </a:solidFill>
              </a:rPr>
              <a:t>Ajay Sharma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 </a:t>
            </a:r>
            <a:r>
              <a:rPr lang="en-US" sz="1200" b="1"/>
              <a:t>Academic</a:t>
            </a:r>
            <a:r>
              <a:rPr lang="en-US" sz="1200"/>
              <a:t>		Expertise (AI/ML/Blockchain </a:t>
            </a:r>
            <a:r>
              <a:rPr lang="en-US" sz="1200" err="1"/>
              <a:t>etc</a:t>
            </a:r>
            <a:r>
              <a:rPr lang="en-US" sz="1200"/>
              <a:t>): </a:t>
            </a:r>
            <a:r>
              <a:rPr lang="en-US" sz="1200" b="1"/>
              <a:t> Bioinformatics</a:t>
            </a:r>
            <a:r>
              <a:rPr lang="en-US" sz="1200"/>
              <a:t>	Domain Experience (in years):    </a:t>
            </a:r>
            <a:r>
              <a:rPr lang="en-US" sz="1200" b="1"/>
              <a:t>13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 </a:t>
            </a:r>
            <a:r>
              <a:rPr lang="en-US" sz="1200" b="1">
                <a:solidFill>
                  <a:schemeClr val="tx1"/>
                </a:solidFill>
              </a:rPr>
              <a:t>Aman Kumar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 </a:t>
            </a:r>
            <a:r>
              <a:rPr lang="en-US" sz="1200" b="1"/>
              <a:t>Industry</a:t>
            </a:r>
            <a:r>
              <a:rPr lang="en-US" sz="1200"/>
              <a:t>		 Expertise (AI/ML/Blockchain </a:t>
            </a:r>
            <a:r>
              <a:rPr lang="en-US" sz="1200" err="1"/>
              <a:t>etc</a:t>
            </a:r>
            <a:r>
              <a:rPr lang="en-US" sz="1200"/>
              <a:t>):  </a:t>
            </a:r>
            <a:r>
              <a:rPr lang="en-US" sz="1200" b="1"/>
              <a:t>ML and SQL</a:t>
            </a:r>
            <a:r>
              <a:rPr lang="en-US" sz="1200"/>
              <a:t>	Domain Experience (in years):    </a:t>
            </a:r>
            <a:r>
              <a:rPr lang="en-US" sz="1200" b="1"/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d439ce-a991-475f-bdcb-633b0eaa70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40B1D29C239439C89B1A26508486D" ma:contentTypeVersion="7" ma:contentTypeDescription="Create a new document." ma:contentTypeScope="" ma:versionID="38712e816af3c2de44c25c987c09cec7">
  <xsd:schema xmlns:xsd="http://www.w3.org/2001/XMLSchema" xmlns:xs="http://www.w3.org/2001/XMLSchema" xmlns:p="http://schemas.microsoft.com/office/2006/metadata/properties" xmlns:ns3="3dd439ce-a991-475f-bdcb-633b0eaa70c5" xmlns:ns4="533f62a9-9143-4bc1-808e-111589d8ae29" targetNamespace="http://schemas.microsoft.com/office/2006/metadata/properties" ma:root="true" ma:fieldsID="a3d54b1a23c149605a145a859e7777ba" ns3:_="" ns4:_="">
    <xsd:import namespace="3dd439ce-a991-475f-bdcb-633b0eaa70c5"/>
    <xsd:import namespace="533f62a9-9143-4bc1-808e-111589d8ae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439ce-a991-475f-bdcb-633b0eaa7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f62a9-9143-4bc1-808e-111589d8ae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9D9A24-38E8-4938-B983-E37DB78D57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030DBA-95B8-4846-A64B-BFFDB4EFE06D}">
  <ds:schemaRefs>
    <ds:schemaRef ds:uri="http://purl.org/dc/terms/"/>
    <ds:schemaRef ds:uri="http://schemas.microsoft.com/office/infopath/2007/PartnerControls"/>
    <ds:schemaRef ds:uri="http://purl.org/dc/elements/1.1/"/>
    <ds:schemaRef ds:uri="3dd439ce-a991-475f-bdcb-633b0eaa70c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33f62a9-9143-4bc1-808e-111589d8ae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F430C0-9F27-4EEB-9E9A-7EBE5B07375D}">
  <ds:schemaRefs>
    <ds:schemaRef ds:uri="3dd439ce-a991-475f-bdcb-633b0eaa70c5"/>
    <ds:schemaRef ds:uri="533f62a9-9143-4bc1-808e-111589d8ae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Widescreen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Libre Franklin</vt:lpstr>
      <vt:lpstr>Arial</vt:lpstr>
      <vt:lpstr>Noto Sans Symbols</vt:lpstr>
      <vt:lpstr>Calibri</vt:lpstr>
      <vt:lpstr>Roboto</vt:lpstr>
      <vt:lpstr>Arial</vt:lpstr>
      <vt:lpstr>Wingdings</vt:lpstr>
      <vt:lpstr>Franklin Gothic Medium</vt:lpstr>
      <vt:lpstr>Franklin Gothic</vt:lpstr>
      <vt:lpstr>Franklin Gothic </vt:lpstr>
      <vt:lpstr>Theme1</vt:lpstr>
      <vt:lpstr>Basic Details of the Team and 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Satti Satya  Reddy</cp:lastModifiedBy>
  <cp:revision>2</cp:revision>
  <dcterms:created xsi:type="dcterms:W3CDTF">2022-02-11T07:14:46Z</dcterms:created>
  <dcterms:modified xsi:type="dcterms:W3CDTF">2024-09-02T16:42:32Z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0x0101002B740B1D29C239439C89B1A26508486D</vt:lpwstr>
  </property>
</Properties>
</file>