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Canva Sans" panose="020B0604020202020204" charset="0"/>
      <p:regular r:id="rId19"/>
    </p:embeddedFont>
    <p:embeddedFont>
      <p:font typeface="Canva Sans Bold" panose="020B0604020202020204" charset="0"/>
      <p:regular r:id="rId20"/>
    </p:embeddedFont>
    <p:embeddedFont>
      <p:font typeface="Montserrat" panose="00000500000000000000" pitchFamily="2" charset="0"/>
      <p:regular r:id="rId21"/>
    </p:embeddedFont>
    <p:embeddedFont>
      <p:font typeface="Montserrat Bold" panose="00000800000000000000" charset="0"/>
      <p:regular r:id="rId22"/>
    </p:embeddedFont>
    <p:embeddedFont>
      <p:font typeface="Open Sans" panose="020B0606030504020204" pitchFamily="34" charset="0"/>
      <p:regular r:id="rId23"/>
    </p:embeddedFont>
    <p:embeddedFont>
      <p:font typeface="Open Sans Bold" panose="020B0806030504020204" charset="0"/>
      <p:regular r:id="rId24"/>
    </p:embeddedFont>
    <p:embeddedFont>
      <p:font typeface="Poppins Bold" panose="020B0604020202020204" charset="0"/>
      <p:regular r:id="rId25"/>
    </p:embeddedFont>
    <p:embeddedFont>
      <p:font typeface="Poppins Bold Italics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673429" y="486649"/>
            <a:ext cx="274427" cy="260019"/>
          </a:xfrm>
          <a:custGeom>
            <a:avLst/>
            <a:gdLst/>
            <a:ahLst/>
            <a:cxnLst/>
            <a:rect l="l" t="t" r="r" b="b"/>
            <a:pathLst>
              <a:path w="274427" h="260019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491809" y="2927773"/>
            <a:ext cx="13304382" cy="3086100"/>
            <a:chOff x="0" y="0"/>
            <a:chExt cx="3504035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504035" cy="812800"/>
            </a:xfrm>
            <a:custGeom>
              <a:avLst/>
              <a:gdLst/>
              <a:ahLst/>
              <a:cxnLst/>
              <a:rect l="l" t="t" r="r" b="b"/>
              <a:pathLst>
                <a:path w="3504035" h="812800">
                  <a:moveTo>
                    <a:pt x="0" y="0"/>
                  </a:moveTo>
                  <a:lnTo>
                    <a:pt x="3504035" y="0"/>
                  </a:lnTo>
                  <a:lnTo>
                    <a:pt x="350403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7300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3504035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39108" y="517674"/>
            <a:ext cx="1547756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GoodCabs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745090" y="3206401"/>
            <a:ext cx="12797819" cy="2321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32"/>
              </a:lnSpc>
              <a:spcBef>
                <a:spcPct val="0"/>
              </a:spcBef>
            </a:pPr>
            <a:r>
              <a:rPr lang="en-US" sz="1359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GOODCABS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745090" y="6197351"/>
            <a:ext cx="12797819" cy="184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OPTIMIZING OPERATIONS THROUGH DATA-DRIVEN INSIGHTS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73429" y="486649"/>
            <a:ext cx="274427" cy="260019"/>
          </a:xfrm>
          <a:custGeom>
            <a:avLst/>
            <a:gdLst/>
            <a:ahLst/>
            <a:cxnLst/>
            <a:rect l="l" t="t" r="r" b="b"/>
            <a:pathLst>
              <a:path w="274427" h="260019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39108" y="517674"/>
            <a:ext cx="1547756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GoodCabs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812986" y="1658110"/>
            <a:ext cx="1042538" cy="47625"/>
            <a:chOff x="0" y="0"/>
            <a:chExt cx="274578" cy="1254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12986" y="1009650"/>
            <a:ext cx="3854982" cy="5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5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Revenue &amp; Trips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12986" y="2354716"/>
            <a:ext cx="7804605" cy="366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High Revenue Cities: Jaipur generates the highest revenue with an average fare of ₹483.92 per trip.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Low Revenue Cities: Surat has the lowest average fare per trip at ₹117.27.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Trip Volumes: Jaipur, Lucknow, and Surat see the highest trip volumes, while Mysore, Coimbatore, and Visakhapatnam have the lowest.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Seasonal Trends: Jaipur peaked in February, while Mysore and Chandigarh faced low demand in January and April, respectively.</a:t>
            </a:r>
          </a:p>
          <a:p>
            <a:pPr algn="l">
              <a:lnSpc>
                <a:spcPts val="3675"/>
              </a:lnSpc>
            </a:pPr>
            <a:endParaRPr lang="en-US" sz="1500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992856" y="7661333"/>
            <a:ext cx="2003612" cy="24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Learn More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038" y="882385"/>
            <a:ext cx="7174223" cy="4959618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2058" y="5342362"/>
            <a:ext cx="6962564" cy="4914234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9601628" y="876740"/>
            <a:ext cx="7511760" cy="215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5"/>
              </a:lnSpc>
            </a:pPr>
            <a:r>
              <a:rPr lang="en-US" sz="126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Cities vs. Bottom Cities (Trips)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797461" y="5545591"/>
            <a:ext cx="7511760" cy="215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5"/>
              </a:lnSpc>
            </a:pPr>
            <a:r>
              <a:rPr lang="en-US" sz="126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Fare vs. Average Distance Traveled (City-Wise)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812986" y="2013721"/>
            <a:ext cx="3854982" cy="321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20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Analysis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812986" y="6012316"/>
            <a:ext cx="3854982" cy="321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20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Recommendations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812986" y="6353311"/>
            <a:ext cx="7804605" cy="180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Enhance demand in low-revenue cities with focused marketing campaigns.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Optimize fares in high-performing cities through premium or dynamic pricing models.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Launch promotions to increase trip volumes in cities like Mysore and Coimbatore.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73429" y="486649"/>
            <a:ext cx="274427" cy="260019"/>
          </a:xfrm>
          <a:custGeom>
            <a:avLst/>
            <a:gdLst/>
            <a:ahLst/>
            <a:cxnLst/>
            <a:rect l="l" t="t" r="r" b="b"/>
            <a:pathLst>
              <a:path w="274427" h="260019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39108" y="517674"/>
            <a:ext cx="1547756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GoodCabs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812986" y="1658110"/>
            <a:ext cx="1042538" cy="47625"/>
            <a:chOff x="0" y="0"/>
            <a:chExt cx="274578" cy="1254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12986" y="1009650"/>
            <a:ext cx="5351710" cy="5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5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Passenger Satisfaction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12986" y="2354716"/>
            <a:ext cx="7804605" cy="413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Top Ratings: Kochi leads with the highest ratings from new passengers (8.99) and repeat passengers (8.00).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Low Ratings: Lucknow trails with a new passenger rating of 7.98 and a repeat passenger rating of 5.99, while Vadodara also shows low ratings, with new passengers at 7.98 and repeat passengers at 5.98.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 ratings in Kochi, Mysore, and Jaipur are relatively similar, indicating consistent passenger satisfaction across these locations.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Weekday vs. Weekend Trends: Mysore and Jaipur experience more demand on weekends, while Lucknow and Vadodara see a preference for weekdays.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992856" y="7661333"/>
            <a:ext cx="2003612" cy="24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Learn More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074" y="875388"/>
            <a:ext cx="7258183" cy="4973611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9601628" y="876740"/>
            <a:ext cx="7511760" cy="215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5"/>
              </a:lnSpc>
            </a:pPr>
            <a:r>
              <a:rPr lang="en-US" sz="126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New Passenger Satisfaction: City-wise Average Ratings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797461" y="5545591"/>
            <a:ext cx="7511760" cy="215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5"/>
              </a:lnSpc>
            </a:pPr>
            <a:r>
              <a:rPr lang="en-US" sz="126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Repeat Passenger Satisfaction: City-wise Average Ratings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812986" y="2013721"/>
            <a:ext cx="3854982" cy="321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20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Analysis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812986" y="6660016"/>
            <a:ext cx="3854982" cy="321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20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Recommendations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797023" y="7029392"/>
            <a:ext cx="7804605" cy="2733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Implement driver training programs in cities with low ratings, such as Surat, to enhance service quality.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Develop weekend-specific promotions for tourism-driven cities like Mysore and Jaipur.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Offer tailored weekday services in business-focused cities like Lucknow and Vadodara to attract office commuters.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4249" y="5489554"/>
            <a:ext cx="7258183" cy="49736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73429" y="486649"/>
            <a:ext cx="274427" cy="260019"/>
          </a:xfrm>
          <a:custGeom>
            <a:avLst/>
            <a:gdLst/>
            <a:ahLst/>
            <a:cxnLst/>
            <a:rect l="l" t="t" r="r" b="b"/>
            <a:pathLst>
              <a:path w="274427" h="260019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39108" y="517674"/>
            <a:ext cx="1547756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GoodCabs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812986" y="1658110"/>
            <a:ext cx="1042538" cy="47625"/>
            <a:chOff x="0" y="0"/>
            <a:chExt cx="274578" cy="1254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12986" y="1009650"/>
            <a:ext cx="7331014" cy="5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5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Repeat Passenger Rate (RPR%)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12986" y="2354716"/>
            <a:ext cx="7804605" cy="2733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Top Cities by RPR: Surat (42.63%) and Lucknow (37.12%) have the highest repeat passenger rates, showing strong customer retention.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Low RPR Cities: Mysore (11.23%) and Coimbatore (25.57%) face challenges in retaining passengers, with lower repeat passenger rates.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City Contribution: Jaipur and Lucknow contribute significantly to the overall repeat passenger base, highlighting their importance in customer retention.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992856" y="7661333"/>
            <a:ext cx="2003612" cy="24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Learn More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1719" y="884538"/>
            <a:ext cx="7148389" cy="4955312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9601628" y="876740"/>
            <a:ext cx="7511760" cy="215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5"/>
              </a:lnSpc>
            </a:pPr>
            <a:r>
              <a:rPr lang="en-US" sz="126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Repeat Passenger Rate %: City-wise (Top 2 and Bottom 2)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797461" y="5545591"/>
            <a:ext cx="7511760" cy="215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5"/>
              </a:lnSpc>
            </a:pPr>
            <a:r>
              <a:rPr lang="en-US" sz="126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Repeat Passenger Rate %: Month-wise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812986" y="2013721"/>
            <a:ext cx="3854982" cy="321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20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Analysis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812986" y="5345652"/>
            <a:ext cx="3854982" cy="321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20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Recommendations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812986" y="5772372"/>
            <a:ext cx="7804605" cy="2733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Introduce loyalty programs in cities with low RPR like Mysore and Coimbatore to improve retention.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Offer exclusive discounts or personalized rewards to repeat customers in top-performing cities like Surat and Lucknow.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Analyze feedback from repeat passengers in low-RPR cities to identify and address pain points, improving customer experience and retention.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4894" y="5498704"/>
            <a:ext cx="7148389" cy="49553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73429" y="486649"/>
            <a:ext cx="274427" cy="260019"/>
          </a:xfrm>
          <a:custGeom>
            <a:avLst/>
            <a:gdLst/>
            <a:ahLst/>
            <a:cxnLst/>
            <a:rect l="l" t="t" r="r" b="b"/>
            <a:pathLst>
              <a:path w="274427" h="260019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39108" y="517674"/>
            <a:ext cx="1547756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GoodCabs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812986" y="1658110"/>
            <a:ext cx="1042538" cy="47625"/>
            <a:chOff x="0" y="0"/>
            <a:chExt cx="274578" cy="1254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12986" y="1009650"/>
            <a:ext cx="7331014" cy="5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5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 City Performance Overview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12986" y="2788138"/>
            <a:ext cx="7804605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Mysore exceeded its target by 20.28%, completing 16,238 trips (target: 13,500).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Jaipur surpassed its target with 113.91%, completing 76,888 trips (target: 67,500).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Surat (96.22%) and Vadodara (85.4%) underperformed against their trip targets.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992856" y="7661333"/>
            <a:ext cx="2003612" cy="24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Learn More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601628" y="1170537"/>
            <a:ext cx="7511760" cy="215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5"/>
              </a:lnSpc>
            </a:pPr>
            <a:r>
              <a:rPr lang="en-US" sz="126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Target Achievement Trends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12986" y="2013721"/>
            <a:ext cx="3854982" cy="321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20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Analysis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812986" y="2465621"/>
            <a:ext cx="3854982" cy="292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6"/>
              </a:lnSpc>
            </a:pPr>
            <a:r>
              <a:rPr lang="en-US" sz="1800" b="1" i="1">
                <a:solidFill>
                  <a:srgbClr val="1F20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Trip Targets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812986" y="4748954"/>
            <a:ext cx="7804605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Mysore and Kochi met or exceeded their new passenger targets.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Surat (110.72%) also surpassed its new passenger target.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812986" y="4426438"/>
            <a:ext cx="3854982" cy="292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6"/>
              </a:lnSpc>
            </a:pPr>
            <a:r>
              <a:rPr lang="en-US" sz="1800" b="1" i="1">
                <a:solidFill>
                  <a:srgbClr val="1F20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New Passenger Targets: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812986" y="6207403"/>
            <a:ext cx="7804605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Mysore led with an 8.70 average rating, achieving 102.37% of its target (8.5).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Kochi met its target with a rating of 8.52.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Surat and Lucknow had lower ratings, falling short of target expectations.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812986" y="5886220"/>
            <a:ext cx="3854982" cy="292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6"/>
              </a:lnSpc>
            </a:pPr>
            <a:r>
              <a:rPr lang="en-US" sz="1800" b="1" i="1">
                <a:solidFill>
                  <a:srgbClr val="1F20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Passenger Ratings: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05" y="1091438"/>
            <a:ext cx="9706625" cy="7407356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812986" y="7721878"/>
            <a:ext cx="3854982" cy="321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20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Recommendations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812986" y="8062873"/>
            <a:ext cx="10845576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Increase Trip Volume: Focus on boosting trip numbers in Vadodara and Surat to meet targets.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Maintain New Passenger Growth: Continue efforts in Mysore and Kochi to retain new passengers.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Improve Ratings: Address service quality in Surat and Lucknow to raise passenger satisfaction.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73429" y="486649"/>
            <a:ext cx="274427" cy="260019"/>
          </a:xfrm>
          <a:custGeom>
            <a:avLst/>
            <a:gdLst/>
            <a:ahLst/>
            <a:cxnLst/>
            <a:rect l="l" t="t" r="r" b="b"/>
            <a:pathLst>
              <a:path w="274427" h="260019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39108" y="517674"/>
            <a:ext cx="1547756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GoodCabs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812986" y="1658110"/>
            <a:ext cx="1042538" cy="47625"/>
            <a:chOff x="0" y="0"/>
            <a:chExt cx="274578" cy="1254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12986" y="1009650"/>
            <a:ext cx="7331014" cy="5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5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Repeat Passenger Rate (RPR%)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12986" y="2788138"/>
            <a:ext cx="13363881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Mysore and Jaipur experience higher demand on weekends, primarily due to tourism, with more trips recorded on Saturdays and Sundays.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Both cities have significantly higher trip volumes on weekends compared to weekdays.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992856" y="7661333"/>
            <a:ext cx="2003612" cy="24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Learn More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12986" y="2013721"/>
            <a:ext cx="3854982" cy="321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20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Analysis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12986" y="2465621"/>
            <a:ext cx="3854982" cy="292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6"/>
              </a:lnSpc>
            </a:pPr>
            <a:r>
              <a:rPr lang="en-US" sz="1800" b="1" i="1">
                <a:solidFill>
                  <a:srgbClr val="1F20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Tourism Demand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812986" y="4223746"/>
            <a:ext cx="13791518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Lucknow and Vadodara see higher demand during weekdays, driven by business commuters, with trip volumes peaking from Monday through Friday.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812986" y="3950188"/>
            <a:ext cx="3854982" cy="292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6"/>
              </a:lnSpc>
            </a:pPr>
            <a:r>
              <a:rPr lang="en-US" sz="1800" b="1" i="1">
                <a:solidFill>
                  <a:srgbClr val="1F20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Business Demand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812986" y="4919071"/>
            <a:ext cx="3854982" cy="321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20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Recommendations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812986" y="5744507"/>
            <a:ext cx="15398994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Increase resources on weekends by deploying more drivers and vehicles to handle the higher tourism demand.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Consider partnerships with local tourist destinations to offer tailored packages, such as sightseeing tours or weekend trip deals, enhancing the tourism experience.</a:t>
            </a:r>
          </a:p>
          <a:p>
            <a:pPr algn="l">
              <a:lnSpc>
                <a:spcPts val="3675"/>
              </a:lnSpc>
            </a:pPr>
            <a:endParaRPr lang="en-US" sz="1500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812986" y="5421991"/>
            <a:ext cx="3854982" cy="292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6"/>
              </a:lnSpc>
            </a:pPr>
            <a:r>
              <a:rPr lang="en-US" sz="1800" b="1" i="1">
                <a:solidFill>
                  <a:srgbClr val="1F20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Mysore and Jaipur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12986" y="7180116"/>
            <a:ext cx="14813094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Strengthen weekday operations by introducing ride packages targeted at office-goers, offering subscription services and special offers during peak business hours (morning and evening rush).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812986" y="6906557"/>
            <a:ext cx="3854982" cy="292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6"/>
              </a:lnSpc>
            </a:pPr>
            <a:r>
              <a:rPr lang="en-US" sz="1800" b="1" i="1">
                <a:solidFill>
                  <a:srgbClr val="1F20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Lucknow and Vadodara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73429" y="486649"/>
            <a:ext cx="274427" cy="260019"/>
          </a:xfrm>
          <a:custGeom>
            <a:avLst/>
            <a:gdLst/>
            <a:ahLst/>
            <a:cxnLst/>
            <a:rect l="l" t="t" r="r" b="b"/>
            <a:pathLst>
              <a:path w="274427" h="260019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39108" y="517674"/>
            <a:ext cx="1547756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GoodCabs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812986" y="1658110"/>
            <a:ext cx="1042538" cy="47625"/>
            <a:chOff x="0" y="0"/>
            <a:chExt cx="274578" cy="1254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12986" y="1009650"/>
            <a:ext cx="10371986" cy="5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5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Key Strategic Recommendations for Growth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12986" y="2350753"/>
            <a:ext cx="13363881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 b="1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Vehicle Standards:</a:t>
            </a: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Keep vehicles clean, comfortable, and well-maintained.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 b="1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Driver Behavior:</a:t>
            </a: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Train drivers to be punctual, polite, and professional.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12986" y="1924030"/>
            <a:ext cx="3854982" cy="292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6"/>
              </a:lnSpc>
            </a:pPr>
            <a:r>
              <a:rPr lang="en-US" sz="18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Quality of Service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12986" y="3930766"/>
            <a:ext cx="13363881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 b="1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Adjust Prices:</a:t>
            </a: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Regularly check competitors’ prices and adjust accordingly.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 b="1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Discounts/Promotions:</a:t>
            </a: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Offer special deals in competitive areas to attract and retain customers.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12986" y="3504043"/>
            <a:ext cx="3854982" cy="292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6"/>
              </a:lnSpc>
            </a:pPr>
            <a:r>
              <a:rPr lang="en-US" sz="18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Competitive Pricing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812986" y="5510778"/>
            <a:ext cx="13363881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 b="1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Affluent Populations: </a:t>
            </a: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Provide premium services for tourists and high-income groups in cities like Mysore and Jaipur.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 b="1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Working-Class Focus:</a:t>
            </a: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Offer loyalty programs and commuter packages in cities like Lucknow and Vadodara.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812986" y="5084055"/>
            <a:ext cx="5185993" cy="292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6"/>
              </a:lnSpc>
            </a:pPr>
            <a:r>
              <a:rPr lang="en-US" sz="18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Demographics &amp; Socioeconomic Factors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812986" y="7090791"/>
            <a:ext cx="13363881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 b="1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Event Campaigns:</a:t>
            </a: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Run promotions during peak seasons or local events (e.g., Diwali, Onam).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 b="1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Tourist Services: </a:t>
            </a: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Offer travel packages and guided tours for tourists in key destinations.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812986" y="6664068"/>
            <a:ext cx="3854982" cy="292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6"/>
              </a:lnSpc>
            </a:pPr>
            <a:r>
              <a:rPr lang="en-US" sz="18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Tourism &amp; Local Events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73429" y="486649"/>
            <a:ext cx="274427" cy="260019"/>
          </a:xfrm>
          <a:custGeom>
            <a:avLst/>
            <a:gdLst/>
            <a:ahLst/>
            <a:cxnLst/>
            <a:rect l="l" t="t" r="r" b="b"/>
            <a:pathLst>
              <a:path w="274427" h="260019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39108" y="517674"/>
            <a:ext cx="1547756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GoodCabs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812986" y="1658110"/>
            <a:ext cx="1042538" cy="47625"/>
            <a:chOff x="0" y="0"/>
            <a:chExt cx="274578" cy="1254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12986" y="1009650"/>
            <a:ext cx="10371986" cy="5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5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Key Strategic Recommendations for Growth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12986" y="2350753"/>
            <a:ext cx="13363881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 b="1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Electric Vehicles (EVs):</a:t>
            </a: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Introduce EVs in eco-conscious cities like Surat and Coimbatore.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 b="1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Ride-Sharing:</a:t>
            </a: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Promote shared rides in smaller cities to reduce costs and increase demand.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12986" y="1924030"/>
            <a:ext cx="3854982" cy="292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6"/>
              </a:lnSpc>
            </a:pPr>
            <a:r>
              <a:rPr lang="en-US" sz="18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Emerging Mobility Trends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12986" y="3930766"/>
            <a:ext cx="13363881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 b="1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Collaborations:</a:t>
            </a: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Partner with local businesses like hotels and malls for promotions.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 b="1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Travel Packages: </a:t>
            </a: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Create integrated travel packages for tourists and corporate clients.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12986" y="3504043"/>
            <a:ext cx="3854982" cy="292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6"/>
              </a:lnSpc>
            </a:pPr>
            <a:r>
              <a:rPr lang="en-US" sz="18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Partnership Opportunities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812986" y="5510778"/>
            <a:ext cx="13363881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 b="1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Customer Feedback: </a:t>
            </a: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Use feedback to improve services.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 b="1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Route Optimization:</a:t>
            </a: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Use traffic data and customer details to improve service efficiency.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812986" y="5084055"/>
            <a:ext cx="5185993" cy="292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6"/>
              </a:lnSpc>
            </a:pPr>
            <a:r>
              <a:rPr lang="en-US" sz="18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Data-Driven Decisions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812986" y="7090791"/>
            <a:ext cx="13363881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 b="1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Increase Repeat Passenger Rate (RPR%): </a:t>
            </a: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Offer loyalty programs and personalized offers to retain customers.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 b="1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Capitalize on High-Demand Seasons:</a:t>
            </a: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Focus marketing during tourist peaks to boost ridership.</a:t>
            </a:r>
          </a:p>
          <a:p>
            <a:pPr marL="323850" lvl="1" indent="-161925" algn="l">
              <a:lnSpc>
                <a:spcPts val="3675"/>
              </a:lnSpc>
              <a:buFont typeface="Arial"/>
              <a:buChar char="•"/>
            </a:pPr>
            <a:r>
              <a:rPr lang="en-US" sz="1500" b="1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Leverage Data Analytics:</a:t>
            </a:r>
            <a:r>
              <a:rPr lang="en-US" sz="15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Use data to make better decisions and optimize services.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812986" y="6664068"/>
            <a:ext cx="5185993" cy="292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6"/>
              </a:lnSpc>
            </a:pPr>
            <a:r>
              <a:rPr lang="en-US" sz="18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Additional Recommendations for Growth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673429" y="486649"/>
            <a:ext cx="274427" cy="260019"/>
          </a:xfrm>
          <a:custGeom>
            <a:avLst/>
            <a:gdLst/>
            <a:ahLst/>
            <a:cxnLst/>
            <a:rect l="l" t="t" r="r" b="b"/>
            <a:pathLst>
              <a:path w="274427" h="260019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842458" y="3600450"/>
            <a:ext cx="12603085" cy="3086100"/>
            <a:chOff x="0" y="0"/>
            <a:chExt cx="3319331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319331" cy="812800"/>
            </a:xfrm>
            <a:custGeom>
              <a:avLst/>
              <a:gdLst/>
              <a:ahLst/>
              <a:cxnLst/>
              <a:rect l="l" t="t" r="r" b="b"/>
              <a:pathLst>
                <a:path w="3319331" h="812800">
                  <a:moveTo>
                    <a:pt x="0" y="0"/>
                  </a:moveTo>
                  <a:lnTo>
                    <a:pt x="3319331" y="0"/>
                  </a:lnTo>
                  <a:lnTo>
                    <a:pt x="331933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7300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3319331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6008197" y="8546260"/>
            <a:ext cx="338570" cy="338570"/>
          </a:xfrm>
          <a:custGeom>
            <a:avLst/>
            <a:gdLst/>
            <a:ahLst/>
            <a:cxnLst/>
            <a:rect l="l" t="t" r="r" b="b"/>
            <a:pathLst>
              <a:path w="338570" h="338570">
                <a:moveTo>
                  <a:pt x="0" y="0"/>
                </a:moveTo>
                <a:lnTo>
                  <a:pt x="338570" y="0"/>
                </a:lnTo>
                <a:lnTo>
                  <a:pt x="338570" y="338569"/>
                </a:lnTo>
                <a:lnTo>
                  <a:pt x="0" y="33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008197" y="9187573"/>
            <a:ext cx="313119" cy="306312"/>
          </a:xfrm>
          <a:custGeom>
            <a:avLst/>
            <a:gdLst/>
            <a:ahLst/>
            <a:cxnLst/>
            <a:rect l="l" t="t" r="r" b="b"/>
            <a:pathLst>
              <a:path w="313119" h="306312">
                <a:moveTo>
                  <a:pt x="0" y="0"/>
                </a:moveTo>
                <a:lnTo>
                  <a:pt x="313120" y="0"/>
                </a:lnTo>
                <a:lnTo>
                  <a:pt x="313120" y="306312"/>
                </a:lnTo>
                <a:lnTo>
                  <a:pt x="0" y="3063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39108" y="517674"/>
            <a:ext cx="1547756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GoodCabs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951520" y="3854101"/>
            <a:ext cx="12384959" cy="2321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32"/>
              </a:lnSpc>
              <a:spcBef>
                <a:spcPct val="0"/>
              </a:spcBef>
            </a:pPr>
            <a:r>
              <a:rPr lang="en-US" sz="1359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299024" y="8569177"/>
            <a:ext cx="7689953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spc="127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/YASWANTHMASIREDDY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299024" y="9229725"/>
            <a:ext cx="7689953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spc="127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/YASWANTH-MASIREDDY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73429" y="486649"/>
            <a:ext cx="274427" cy="260019"/>
          </a:xfrm>
          <a:custGeom>
            <a:avLst/>
            <a:gdLst/>
            <a:ahLst/>
            <a:cxnLst/>
            <a:rect l="l" t="t" r="r" b="b"/>
            <a:pathLst>
              <a:path w="274427" h="260019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124352" y="2258890"/>
            <a:ext cx="13251555" cy="370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4999"/>
              </a:lnSpc>
              <a:buFont typeface="Arial"/>
              <a:buChar char="•"/>
            </a:pPr>
            <a:r>
              <a:rPr lang="en-US" sz="2499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About</a:t>
            </a:r>
          </a:p>
          <a:p>
            <a:pPr marL="539749" lvl="1" indent="-269875" algn="l">
              <a:lnSpc>
                <a:spcPts val="4999"/>
              </a:lnSpc>
              <a:buFont typeface="Arial"/>
              <a:buChar char="•"/>
            </a:pPr>
            <a:r>
              <a:rPr lang="en-US" sz="2499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Problem Statement</a:t>
            </a:r>
          </a:p>
          <a:p>
            <a:pPr marL="539749" lvl="1" indent="-269875" algn="l">
              <a:lnSpc>
                <a:spcPts val="4999"/>
              </a:lnSpc>
              <a:buFont typeface="Arial"/>
              <a:buChar char="•"/>
            </a:pPr>
            <a:r>
              <a:rPr lang="en-US" sz="2499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Dashboard as Solution</a:t>
            </a:r>
          </a:p>
          <a:p>
            <a:pPr marL="539749" lvl="1" indent="-269875" algn="l">
              <a:lnSpc>
                <a:spcPts val="4999"/>
              </a:lnSpc>
              <a:buFont typeface="Arial"/>
              <a:buChar char="•"/>
            </a:pPr>
            <a:r>
              <a:rPr lang="en-US" sz="2499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Dashboard Screens</a:t>
            </a:r>
          </a:p>
          <a:p>
            <a:pPr marL="539749" lvl="1" indent="-269875" algn="l">
              <a:lnSpc>
                <a:spcPts val="4999"/>
              </a:lnSpc>
              <a:buFont typeface="Arial"/>
              <a:buChar char="•"/>
            </a:pPr>
            <a:r>
              <a:rPr lang="en-US" sz="2499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Analysis</a:t>
            </a:r>
          </a:p>
          <a:p>
            <a:pPr marL="539749" lvl="1" indent="-269875" algn="l">
              <a:lnSpc>
                <a:spcPts val="4999"/>
              </a:lnSpc>
              <a:buFont typeface="Arial"/>
              <a:buChar char="•"/>
            </a:pPr>
            <a:r>
              <a:rPr lang="en-US" sz="2499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Recommendations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39108" y="517674"/>
            <a:ext cx="1547756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GoodCabs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12986" y="1470564"/>
            <a:ext cx="7331014" cy="5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5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Outline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822511" y="2141124"/>
            <a:ext cx="1042538" cy="47625"/>
            <a:chOff x="0" y="0"/>
            <a:chExt cx="274578" cy="1254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4114800"/>
            <a:chOff x="0" y="0"/>
            <a:chExt cx="21640800" cy="54864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39025" b="22707"/>
            <a:stretch>
              <a:fillRect/>
            </a:stretch>
          </p:blipFill>
          <p:spPr>
            <a:xfrm>
              <a:off x="0" y="0"/>
              <a:ext cx="21640800" cy="548640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673429" y="486649"/>
            <a:ext cx="274427" cy="260019"/>
          </a:xfrm>
          <a:custGeom>
            <a:avLst/>
            <a:gdLst/>
            <a:ahLst/>
            <a:cxnLst/>
            <a:rect l="l" t="t" r="r" b="b"/>
            <a:pathLst>
              <a:path w="274427" h="260019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39108" y="517674"/>
            <a:ext cx="1547756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GoodCabs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934292" y="7022681"/>
            <a:ext cx="1042538" cy="47625"/>
            <a:chOff x="0" y="0"/>
            <a:chExt cx="274578" cy="1254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934292" y="6036729"/>
            <a:ext cx="3142254" cy="731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About Us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34292" y="7298906"/>
            <a:ext cx="4437683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Goodcabs is a rapidly growing cab service provider focused on tier-2 cities in India. We aim to improve local transportation by offering reliable, affordable rides while supporting the livelihoods of local drivers.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994005" y="6183891"/>
            <a:ext cx="2378606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About Company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994005" y="6578394"/>
            <a:ext cx="3556930" cy="185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Founded two years ago, Goodcabs has expanded its reach across 10 tier-2 cities in India. Our mission is to deliver reliable, affordable rides while creating sustainable opportunities for local drivers, contributing to growth and community welfare.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041579" y="6183891"/>
            <a:ext cx="2378606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About Service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041579" y="6578394"/>
            <a:ext cx="3556930" cy="185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Goodcabs offers safe, convenient, and affordable rides across multiple cities. Our services include both individual and shared rides, with a focus on passenger satisfaction and reliability, making transportation accessible and efficient for all.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73429" y="486649"/>
            <a:ext cx="274427" cy="260019"/>
          </a:xfrm>
          <a:custGeom>
            <a:avLst/>
            <a:gdLst/>
            <a:ahLst/>
            <a:cxnLst/>
            <a:rect l="l" t="t" r="r" b="b"/>
            <a:pathLst>
              <a:path w="274427" h="260019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124352" y="2287465"/>
            <a:ext cx="13251555" cy="298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Lack of actionable insights to monitor and optimize operations across cities.</a:t>
            </a:r>
          </a:p>
          <a:p>
            <a:pPr marL="431801" lvl="1" indent="-215900" algn="l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Challenges in balancing new vs. repeat passengers and improving passenger satisfaction.</a:t>
            </a:r>
          </a:p>
          <a:p>
            <a:pPr marL="431801" lvl="1" indent="-215900" algn="l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Difficulty in tracking performance against monthly revenue and trip targets.</a:t>
            </a:r>
          </a:p>
          <a:p>
            <a:pPr marL="431801" lvl="1" indent="-215900" algn="l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Limited understanding of city-specific trends and demands.</a:t>
            </a:r>
          </a:p>
          <a:p>
            <a:pPr marL="431801" lvl="1" indent="-215900" algn="l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Inconsistent performance metrics across different cities, impacting growth and operational efficiency.</a:t>
            </a:r>
          </a:p>
          <a:p>
            <a:pPr algn="l">
              <a:lnSpc>
                <a:spcPts val="4000"/>
              </a:lnSpc>
            </a:pPr>
            <a:endParaRPr lang="en-US" sz="2000">
              <a:solidFill>
                <a:srgbClr val="1F202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39108" y="517674"/>
            <a:ext cx="1547756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GoodCabs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12986" y="1470564"/>
            <a:ext cx="7331014" cy="5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5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822511" y="2141124"/>
            <a:ext cx="1042538" cy="47625"/>
            <a:chOff x="0" y="0"/>
            <a:chExt cx="274578" cy="1254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73429" y="486649"/>
            <a:ext cx="274427" cy="260019"/>
          </a:xfrm>
          <a:custGeom>
            <a:avLst/>
            <a:gdLst/>
            <a:ahLst/>
            <a:cxnLst/>
            <a:rect l="l" t="t" r="r" b="b"/>
            <a:pathLst>
              <a:path w="274427" h="260019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316452" y="3298976"/>
            <a:ext cx="14415677" cy="248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4000"/>
              </a:lnSpc>
              <a:buFont typeface="Arial"/>
              <a:buChar char="•"/>
            </a:pPr>
            <a:r>
              <a:rPr lang="en-US" sz="2000" b="1">
                <a:solidFill>
                  <a:srgbClr val="1F20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Overview Page:</a:t>
            </a:r>
            <a:r>
              <a:rPr lang="en-US" sz="2000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 Summarizes key metrics (revenue, trips, ratings) and city performance.</a:t>
            </a:r>
          </a:p>
          <a:p>
            <a:pPr marL="431801" lvl="1" indent="-215900" algn="l">
              <a:lnSpc>
                <a:spcPts val="4000"/>
              </a:lnSpc>
              <a:buFont typeface="Arial"/>
              <a:buChar char="•"/>
            </a:pPr>
            <a:r>
              <a:rPr lang="en-US" sz="2000" b="1">
                <a:solidFill>
                  <a:srgbClr val="1F20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Revenue Page:</a:t>
            </a:r>
            <a:r>
              <a:rPr lang="en-US" sz="2000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 Tracks revenue trends, city contributions, and passenger rates.</a:t>
            </a:r>
          </a:p>
          <a:p>
            <a:pPr marL="431801" lvl="1" indent="-215900" algn="l">
              <a:lnSpc>
                <a:spcPts val="4000"/>
              </a:lnSpc>
              <a:buFont typeface="Arial"/>
              <a:buChar char="•"/>
            </a:pPr>
            <a:r>
              <a:rPr lang="en-US" sz="2000" b="1">
                <a:solidFill>
                  <a:srgbClr val="1F20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Trips Page:</a:t>
            </a:r>
            <a:r>
              <a:rPr lang="en-US" sz="2000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 Provides detailed trip statistics and trends.</a:t>
            </a:r>
          </a:p>
          <a:p>
            <a:pPr marL="431801" lvl="1" indent="-215900" algn="l">
              <a:lnSpc>
                <a:spcPts val="4000"/>
              </a:lnSpc>
              <a:buFont typeface="Arial"/>
              <a:buChar char="•"/>
            </a:pPr>
            <a:r>
              <a:rPr lang="en-US" sz="2000" b="1">
                <a:solidFill>
                  <a:srgbClr val="1F20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Actual vs Target Page:</a:t>
            </a:r>
            <a:r>
              <a:rPr lang="en-US" sz="2000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 Compares performance against set targets.</a:t>
            </a:r>
          </a:p>
          <a:p>
            <a:pPr algn="l">
              <a:lnSpc>
                <a:spcPts val="4000"/>
              </a:lnSpc>
            </a:pPr>
            <a:endParaRPr lang="en-US" sz="2000">
              <a:solidFill>
                <a:srgbClr val="1F202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39108" y="517674"/>
            <a:ext cx="1547756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GoodCabs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12986" y="1470564"/>
            <a:ext cx="7331014" cy="5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5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Dashboard as Solution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34292" y="2749701"/>
            <a:ext cx="1479783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The Goodcabs Dashboard provides a comprehensive solution to address the operational challenges: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822511" y="2141124"/>
            <a:ext cx="1042538" cy="47625"/>
            <a:chOff x="0" y="0"/>
            <a:chExt cx="274578" cy="1254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73429" y="486649"/>
            <a:ext cx="274427" cy="260019"/>
          </a:xfrm>
          <a:custGeom>
            <a:avLst/>
            <a:gdLst/>
            <a:ahLst/>
            <a:cxnLst/>
            <a:rect l="l" t="t" r="r" b="b"/>
            <a:pathLst>
              <a:path w="274427" h="260019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410296" y="1028700"/>
            <a:ext cx="15467408" cy="8644503"/>
          </a:xfrm>
          <a:custGeom>
            <a:avLst/>
            <a:gdLst/>
            <a:ahLst/>
            <a:cxnLst/>
            <a:rect l="l" t="t" r="r" b="b"/>
            <a:pathLst>
              <a:path w="15467408" h="8644503">
                <a:moveTo>
                  <a:pt x="0" y="0"/>
                </a:moveTo>
                <a:lnTo>
                  <a:pt x="15467408" y="0"/>
                </a:lnTo>
                <a:lnTo>
                  <a:pt x="15467408" y="8644503"/>
                </a:lnTo>
                <a:lnTo>
                  <a:pt x="0" y="86445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39108" y="517674"/>
            <a:ext cx="1547756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GoodCabs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73429" y="486649"/>
            <a:ext cx="274427" cy="260019"/>
          </a:xfrm>
          <a:custGeom>
            <a:avLst/>
            <a:gdLst/>
            <a:ahLst/>
            <a:cxnLst/>
            <a:rect l="l" t="t" r="r" b="b"/>
            <a:pathLst>
              <a:path w="274427" h="260019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401990" y="1028700"/>
            <a:ext cx="15484020" cy="8621564"/>
          </a:xfrm>
          <a:custGeom>
            <a:avLst/>
            <a:gdLst/>
            <a:ahLst/>
            <a:cxnLst/>
            <a:rect l="l" t="t" r="r" b="b"/>
            <a:pathLst>
              <a:path w="15484020" h="8621564">
                <a:moveTo>
                  <a:pt x="0" y="0"/>
                </a:moveTo>
                <a:lnTo>
                  <a:pt x="15484020" y="0"/>
                </a:lnTo>
                <a:lnTo>
                  <a:pt x="15484020" y="8621564"/>
                </a:lnTo>
                <a:lnTo>
                  <a:pt x="0" y="86215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TextBox 13"/>
          <p:cNvSpPr txBox="1"/>
          <p:nvPr/>
        </p:nvSpPr>
        <p:spPr>
          <a:xfrm>
            <a:off x="1039108" y="517674"/>
            <a:ext cx="1547756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GoodCabs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73429" y="486649"/>
            <a:ext cx="274427" cy="260019"/>
          </a:xfrm>
          <a:custGeom>
            <a:avLst/>
            <a:gdLst/>
            <a:ahLst/>
            <a:cxnLst/>
            <a:rect l="l" t="t" r="r" b="b"/>
            <a:pathLst>
              <a:path w="274427" h="260019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420297" y="1028700"/>
            <a:ext cx="15316432" cy="8564542"/>
          </a:xfrm>
          <a:custGeom>
            <a:avLst/>
            <a:gdLst/>
            <a:ahLst/>
            <a:cxnLst/>
            <a:rect l="l" t="t" r="r" b="b"/>
            <a:pathLst>
              <a:path w="15316432" h="8564542">
                <a:moveTo>
                  <a:pt x="0" y="0"/>
                </a:moveTo>
                <a:lnTo>
                  <a:pt x="15316432" y="0"/>
                </a:lnTo>
                <a:lnTo>
                  <a:pt x="15316432" y="8564542"/>
                </a:lnTo>
                <a:lnTo>
                  <a:pt x="0" y="85645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TextBox 13"/>
          <p:cNvSpPr txBox="1"/>
          <p:nvPr/>
        </p:nvSpPr>
        <p:spPr>
          <a:xfrm>
            <a:off x="1039108" y="517674"/>
            <a:ext cx="1547756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GoodCabs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73429" y="486649"/>
            <a:ext cx="274427" cy="260019"/>
          </a:xfrm>
          <a:custGeom>
            <a:avLst/>
            <a:gdLst/>
            <a:ahLst/>
            <a:cxnLst/>
            <a:rect l="l" t="t" r="r" b="b"/>
            <a:pathLst>
              <a:path w="274427" h="260019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390862" y="1028700"/>
            <a:ext cx="15339184" cy="8594568"/>
          </a:xfrm>
          <a:custGeom>
            <a:avLst/>
            <a:gdLst/>
            <a:ahLst/>
            <a:cxnLst/>
            <a:rect l="l" t="t" r="r" b="b"/>
            <a:pathLst>
              <a:path w="15339184" h="8594568">
                <a:moveTo>
                  <a:pt x="0" y="0"/>
                </a:moveTo>
                <a:lnTo>
                  <a:pt x="15339184" y="0"/>
                </a:lnTo>
                <a:lnTo>
                  <a:pt x="15339184" y="8594568"/>
                </a:lnTo>
                <a:lnTo>
                  <a:pt x="0" y="85945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TextBox 13"/>
          <p:cNvSpPr txBox="1"/>
          <p:nvPr/>
        </p:nvSpPr>
        <p:spPr>
          <a:xfrm>
            <a:off x="1039108" y="517674"/>
            <a:ext cx="1547756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GoodCabs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1361</Words>
  <Application>Microsoft Office PowerPoint</Application>
  <PresentationFormat>Custom</PresentationFormat>
  <Paragraphs>145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Canva Sans</vt:lpstr>
      <vt:lpstr>Poppins Bold</vt:lpstr>
      <vt:lpstr>Open Sans Bold</vt:lpstr>
      <vt:lpstr>Montserrat Bold</vt:lpstr>
      <vt:lpstr>Calibri</vt:lpstr>
      <vt:lpstr>Canva Sans Bold</vt:lpstr>
      <vt:lpstr>Arial</vt:lpstr>
      <vt:lpstr>Poppins Bold Italics</vt:lpstr>
      <vt:lpstr>Open Sans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Modern Business Presentation</dc:title>
  <cp:lastModifiedBy>yaswanth Reddy Masireddy</cp:lastModifiedBy>
  <cp:revision>1</cp:revision>
  <dcterms:created xsi:type="dcterms:W3CDTF">2006-08-16T00:00:00Z</dcterms:created>
  <dcterms:modified xsi:type="dcterms:W3CDTF">2024-12-17T14:41:28Z</dcterms:modified>
  <dc:identifier>DAGZiliyhpU</dc:identifier>
</cp:coreProperties>
</file>