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5" r:id="rId2"/>
    <p:sldId id="256" r:id="rId3"/>
    <p:sldId id="257" r:id="rId4"/>
    <p:sldId id="258" r:id="rId5"/>
    <p:sldId id="259" r:id="rId6"/>
    <p:sldId id="260" r:id="rId7"/>
    <p:sldId id="264" r:id="rId8"/>
    <p:sldId id="265" r:id="rId9"/>
    <p:sldId id="268" r:id="rId10"/>
    <p:sldId id="270" r:id="rId11"/>
    <p:sldId id="271" r:id="rId12"/>
    <p:sldId id="261" r:id="rId13"/>
    <p:sldId id="266" r:id="rId14"/>
    <p:sldId id="267" r:id="rId15"/>
    <p:sldId id="262" r:id="rId16"/>
    <p:sldId id="263" r:id="rId17"/>
    <p:sldId id="272" r:id="rId18"/>
    <p:sldId id="273" r:id="rId1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372" autoAdjust="0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2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706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12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amma.app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amma.app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0" y="-10761"/>
            <a:ext cx="14630400" cy="856952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1" name="Text 2">
            <a:extLst>
              <a:ext uri="{FF2B5EF4-FFF2-40B4-BE49-F238E27FC236}">
                <a16:creationId xmlns:a16="http://schemas.microsoft.com/office/drawing/2014/main" id="{8044AEC3-4615-9A44-2428-E2963A7C4F63}"/>
              </a:ext>
            </a:extLst>
          </p:cNvPr>
          <p:cNvSpPr/>
          <p:nvPr/>
        </p:nvSpPr>
        <p:spPr>
          <a:xfrm>
            <a:off x="2119257" y="901007"/>
            <a:ext cx="10564009" cy="16270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82"/>
              </a:lnSpc>
              <a:buNone/>
            </a:pPr>
            <a:r>
              <a:rPr lang="en-US" sz="4225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IPL Insights &amp; Predictions: Unveiling the Games Dynamics</a:t>
            </a:r>
            <a:endParaRPr lang="en-US" sz="4225" dirty="0">
              <a:latin typeface="Fraunces"/>
              <a:ea typeface="Fraunce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D88678-1292-74F8-5EB1-502EA0AB6CA8}"/>
              </a:ext>
            </a:extLst>
          </p:cNvPr>
          <p:cNvSpPr txBox="1"/>
          <p:nvPr/>
        </p:nvSpPr>
        <p:spPr>
          <a:xfrm>
            <a:off x="3173506" y="2850776"/>
            <a:ext cx="1009067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a typeface="Fraunces"/>
              </a:rPr>
              <a:t>Content:</a:t>
            </a:r>
          </a:p>
          <a:p>
            <a:endParaRPr lang="en-US" sz="2000" dirty="0">
              <a:solidFill>
                <a:schemeClr val="bg1"/>
              </a:solidFill>
              <a:ea typeface="Fraunce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Fraunces"/>
              </a:rPr>
              <a:t>Explore three years of cricket data to uncover top performers, team trends, and game dynamics.</a:t>
            </a:r>
          </a:p>
          <a:p>
            <a:endParaRPr lang="en-US" sz="2400" dirty="0">
              <a:solidFill>
                <a:schemeClr val="bg1"/>
              </a:solidFill>
              <a:ea typeface="Fraunce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Fraunces"/>
              </a:rPr>
              <a:t>Gain insights to make informed predictions for the upcoming season.</a:t>
            </a:r>
          </a:p>
          <a:p>
            <a:endParaRPr lang="en-US" sz="2400" dirty="0">
              <a:solidFill>
                <a:schemeClr val="bg1"/>
              </a:solidFill>
              <a:ea typeface="Fraunce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Fraunces"/>
              </a:rPr>
              <a:t>Let's delve into the numbers and anticipate the future of the game.</a:t>
            </a:r>
            <a:endParaRPr lang="en-IN" sz="2400" dirty="0">
              <a:solidFill>
                <a:schemeClr val="bg1"/>
              </a:solidFill>
              <a:ea typeface="Fraunces"/>
            </a:endParaRPr>
          </a:p>
        </p:txBody>
      </p:sp>
    </p:spTree>
    <p:extLst>
      <p:ext uri="{BB962C8B-B14F-4D97-AF65-F5344CB8AC3E}">
        <p14:creationId xmlns:p14="http://schemas.microsoft.com/office/powerpoint/2010/main" val="3824624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4960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/>
        </p:spPr>
      </p:sp>
      <p:sp>
        <p:nvSpPr>
          <p:cNvPr id="4" name="Text 2"/>
          <p:cNvSpPr/>
          <p:nvPr/>
        </p:nvSpPr>
        <p:spPr>
          <a:xfrm>
            <a:off x="2631996" y="542211"/>
            <a:ext cx="7771924" cy="6161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52"/>
              </a:lnSpc>
              <a:buNone/>
            </a:pPr>
            <a:r>
              <a:rPr lang="en-US" sz="3882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Top 10 Bowlers by Economy Rate</a:t>
            </a:r>
            <a:endParaRPr lang="en-US" sz="3882" dirty="0"/>
          </a:p>
        </p:txBody>
      </p:sp>
      <p:sp>
        <p:nvSpPr>
          <p:cNvPr id="5" name="Shape 3"/>
          <p:cNvSpPr/>
          <p:nvPr/>
        </p:nvSpPr>
        <p:spPr>
          <a:xfrm>
            <a:off x="2631996" y="1454110"/>
            <a:ext cx="9366290" cy="6253282"/>
          </a:xfrm>
          <a:prstGeom prst="roundRect">
            <a:avLst>
              <a:gd name="adj" fmla="val 1419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639616" y="1461730"/>
            <a:ext cx="9351050" cy="56709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837140" y="1587579"/>
            <a:ext cx="2235041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Bowler Name</a:t>
            </a:r>
            <a:endParaRPr lang="en-US" sz="1553" dirty="0"/>
          </a:p>
        </p:txBody>
      </p:sp>
      <p:sp>
        <p:nvSpPr>
          <p:cNvPr id="8" name="Text 6"/>
          <p:cNvSpPr/>
          <p:nvPr/>
        </p:nvSpPr>
        <p:spPr>
          <a:xfrm>
            <a:off x="5474137" y="1587579"/>
            <a:ext cx="917377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Runs</a:t>
            </a:r>
            <a:endParaRPr lang="en-US" sz="1553" dirty="0"/>
          </a:p>
        </p:txBody>
      </p:sp>
      <p:sp>
        <p:nvSpPr>
          <p:cNvPr id="9" name="Text 7"/>
          <p:cNvSpPr/>
          <p:nvPr/>
        </p:nvSpPr>
        <p:spPr>
          <a:xfrm>
            <a:off x="6793468" y="1587579"/>
            <a:ext cx="1146572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Overs</a:t>
            </a:r>
            <a:endParaRPr lang="en-US" sz="1553" dirty="0"/>
          </a:p>
        </p:txBody>
      </p:sp>
      <p:sp>
        <p:nvSpPr>
          <p:cNvPr id="10" name="Text 8"/>
          <p:cNvSpPr/>
          <p:nvPr/>
        </p:nvSpPr>
        <p:spPr>
          <a:xfrm>
            <a:off x="8341995" y="1587579"/>
            <a:ext cx="1505545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Wickets</a:t>
            </a:r>
            <a:endParaRPr lang="en-US" sz="1553" dirty="0"/>
          </a:p>
        </p:txBody>
      </p:sp>
      <p:sp>
        <p:nvSpPr>
          <p:cNvPr id="11" name="Text 9"/>
          <p:cNvSpPr/>
          <p:nvPr/>
        </p:nvSpPr>
        <p:spPr>
          <a:xfrm>
            <a:off x="10249495" y="1587579"/>
            <a:ext cx="1544003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Economy</a:t>
            </a:r>
            <a:endParaRPr lang="en-US" sz="1553" dirty="0"/>
          </a:p>
        </p:txBody>
      </p:sp>
      <p:sp>
        <p:nvSpPr>
          <p:cNvPr id="12" name="Shape 10"/>
          <p:cNvSpPr/>
          <p:nvPr/>
        </p:nvSpPr>
        <p:spPr>
          <a:xfrm>
            <a:off x="2639616" y="2028825"/>
            <a:ext cx="9351050" cy="56709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837140" y="2154674"/>
            <a:ext cx="2235041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Sunil Narine</a:t>
            </a:r>
            <a:endParaRPr lang="en-US" sz="1553" dirty="0"/>
          </a:p>
        </p:txBody>
      </p:sp>
      <p:sp>
        <p:nvSpPr>
          <p:cNvPr id="14" name="Text 12"/>
          <p:cNvSpPr/>
          <p:nvPr/>
        </p:nvSpPr>
        <p:spPr>
          <a:xfrm>
            <a:off x="5474137" y="2154674"/>
            <a:ext cx="917377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1056</a:t>
            </a:r>
            <a:endParaRPr lang="en-US" sz="1553" dirty="0"/>
          </a:p>
        </p:txBody>
      </p:sp>
      <p:sp>
        <p:nvSpPr>
          <p:cNvPr id="15" name="Text 13"/>
          <p:cNvSpPr/>
          <p:nvPr/>
        </p:nvSpPr>
        <p:spPr>
          <a:xfrm>
            <a:off x="6793468" y="2154674"/>
            <a:ext cx="1146572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160</a:t>
            </a:r>
            <a:endParaRPr lang="en-US" sz="1553" dirty="0"/>
          </a:p>
        </p:txBody>
      </p:sp>
      <p:sp>
        <p:nvSpPr>
          <p:cNvPr id="16" name="Text 14"/>
          <p:cNvSpPr/>
          <p:nvPr/>
        </p:nvSpPr>
        <p:spPr>
          <a:xfrm>
            <a:off x="8341995" y="2154674"/>
            <a:ext cx="1505545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36</a:t>
            </a:r>
            <a:endParaRPr lang="en-US" sz="1553" dirty="0"/>
          </a:p>
        </p:txBody>
      </p:sp>
      <p:sp>
        <p:nvSpPr>
          <p:cNvPr id="17" name="Text 15"/>
          <p:cNvSpPr/>
          <p:nvPr/>
        </p:nvSpPr>
        <p:spPr>
          <a:xfrm>
            <a:off x="10249495" y="2154674"/>
            <a:ext cx="1544003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6.6</a:t>
            </a:r>
            <a:endParaRPr lang="en-US" sz="1553" dirty="0"/>
          </a:p>
        </p:txBody>
      </p:sp>
      <p:sp>
        <p:nvSpPr>
          <p:cNvPr id="18" name="Shape 16"/>
          <p:cNvSpPr/>
          <p:nvPr/>
        </p:nvSpPr>
        <p:spPr>
          <a:xfrm>
            <a:off x="2639616" y="2595920"/>
            <a:ext cx="9351050" cy="56709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9" name="Text 17"/>
          <p:cNvSpPr/>
          <p:nvPr/>
        </p:nvSpPr>
        <p:spPr>
          <a:xfrm>
            <a:off x="2837140" y="2721769"/>
            <a:ext cx="2235041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Mitchell Santner</a:t>
            </a:r>
            <a:endParaRPr lang="en-US" sz="1553" dirty="0"/>
          </a:p>
        </p:txBody>
      </p:sp>
      <p:sp>
        <p:nvSpPr>
          <p:cNvPr id="20" name="Text 18"/>
          <p:cNvSpPr/>
          <p:nvPr/>
        </p:nvSpPr>
        <p:spPr>
          <a:xfrm>
            <a:off x="5474137" y="2721769"/>
            <a:ext cx="917377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211</a:t>
            </a:r>
            <a:endParaRPr lang="en-US" sz="1553" dirty="0"/>
          </a:p>
        </p:txBody>
      </p:sp>
      <p:sp>
        <p:nvSpPr>
          <p:cNvPr id="21" name="Text 19"/>
          <p:cNvSpPr/>
          <p:nvPr/>
        </p:nvSpPr>
        <p:spPr>
          <a:xfrm>
            <a:off x="6793468" y="2721769"/>
            <a:ext cx="1146572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31</a:t>
            </a:r>
            <a:endParaRPr lang="en-US" sz="1553" dirty="0"/>
          </a:p>
        </p:txBody>
      </p:sp>
      <p:sp>
        <p:nvSpPr>
          <p:cNvPr id="22" name="Text 20"/>
          <p:cNvSpPr/>
          <p:nvPr/>
        </p:nvSpPr>
        <p:spPr>
          <a:xfrm>
            <a:off x="8341995" y="2721769"/>
            <a:ext cx="1505545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7</a:t>
            </a:r>
            <a:endParaRPr lang="en-US" sz="1553" dirty="0"/>
          </a:p>
        </p:txBody>
      </p:sp>
      <p:sp>
        <p:nvSpPr>
          <p:cNvPr id="23" name="Text 21"/>
          <p:cNvSpPr/>
          <p:nvPr/>
        </p:nvSpPr>
        <p:spPr>
          <a:xfrm>
            <a:off x="10249495" y="2721769"/>
            <a:ext cx="1544003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6.81</a:t>
            </a:r>
            <a:endParaRPr lang="en-US" sz="1553" dirty="0"/>
          </a:p>
        </p:txBody>
      </p:sp>
      <p:sp>
        <p:nvSpPr>
          <p:cNvPr id="24" name="Shape 22"/>
          <p:cNvSpPr/>
          <p:nvPr/>
        </p:nvSpPr>
        <p:spPr>
          <a:xfrm>
            <a:off x="2639616" y="3163014"/>
            <a:ext cx="9351050" cy="56709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5" name="Text 23"/>
          <p:cNvSpPr/>
          <p:nvPr/>
        </p:nvSpPr>
        <p:spPr>
          <a:xfrm>
            <a:off x="2837140" y="3288863"/>
            <a:ext cx="2235041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David Willey</a:t>
            </a:r>
            <a:endParaRPr lang="en-US" sz="1553" dirty="0"/>
          </a:p>
        </p:txBody>
      </p:sp>
      <p:sp>
        <p:nvSpPr>
          <p:cNvPr id="26" name="Text 24"/>
          <p:cNvSpPr/>
          <p:nvPr/>
        </p:nvSpPr>
        <p:spPr>
          <a:xfrm>
            <a:off x="5474137" y="3288863"/>
            <a:ext cx="917377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177</a:t>
            </a:r>
            <a:endParaRPr lang="en-US" sz="1553" dirty="0"/>
          </a:p>
        </p:txBody>
      </p:sp>
      <p:sp>
        <p:nvSpPr>
          <p:cNvPr id="27" name="Text 25"/>
          <p:cNvSpPr/>
          <p:nvPr/>
        </p:nvSpPr>
        <p:spPr>
          <a:xfrm>
            <a:off x="6793468" y="3288863"/>
            <a:ext cx="1146572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26</a:t>
            </a:r>
            <a:endParaRPr lang="en-US" sz="1553" dirty="0"/>
          </a:p>
        </p:txBody>
      </p:sp>
      <p:sp>
        <p:nvSpPr>
          <p:cNvPr id="28" name="Text 26"/>
          <p:cNvSpPr/>
          <p:nvPr/>
        </p:nvSpPr>
        <p:spPr>
          <a:xfrm>
            <a:off x="8341995" y="3288863"/>
            <a:ext cx="1505545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</a:t>
            </a:r>
            <a:endParaRPr lang="en-US" sz="1553" dirty="0"/>
          </a:p>
        </p:txBody>
      </p:sp>
      <p:sp>
        <p:nvSpPr>
          <p:cNvPr id="29" name="Text 27"/>
          <p:cNvSpPr/>
          <p:nvPr/>
        </p:nvSpPr>
        <p:spPr>
          <a:xfrm>
            <a:off x="10249495" y="3288863"/>
            <a:ext cx="1544003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6.81</a:t>
            </a:r>
            <a:endParaRPr lang="en-US" sz="1553" dirty="0"/>
          </a:p>
        </p:txBody>
      </p:sp>
      <p:sp>
        <p:nvSpPr>
          <p:cNvPr id="30" name="Shape 28"/>
          <p:cNvSpPr/>
          <p:nvPr/>
        </p:nvSpPr>
        <p:spPr>
          <a:xfrm>
            <a:off x="2639616" y="3730109"/>
            <a:ext cx="9351050" cy="56709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1" name="Text 29"/>
          <p:cNvSpPr/>
          <p:nvPr/>
        </p:nvSpPr>
        <p:spPr>
          <a:xfrm>
            <a:off x="2837140" y="3855958"/>
            <a:ext cx="2235041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Mohsin Khan</a:t>
            </a:r>
            <a:endParaRPr lang="en-US" sz="1553" dirty="0"/>
          </a:p>
        </p:txBody>
      </p:sp>
      <p:sp>
        <p:nvSpPr>
          <p:cNvPr id="32" name="Text 30"/>
          <p:cNvSpPr/>
          <p:nvPr/>
        </p:nvSpPr>
        <p:spPr>
          <a:xfrm>
            <a:off x="5474137" y="3855958"/>
            <a:ext cx="917377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304</a:t>
            </a:r>
            <a:endParaRPr lang="en-US" sz="1553" dirty="0"/>
          </a:p>
        </p:txBody>
      </p:sp>
      <p:sp>
        <p:nvSpPr>
          <p:cNvPr id="33" name="Text 31"/>
          <p:cNvSpPr/>
          <p:nvPr/>
        </p:nvSpPr>
        <p:spPr>
          <a:xfrm>
            <a:off x="6793468" y="3855958"/>
            <a:ext cx="1146572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43</a:t>
            </a:r>
            <a:endParaRPr lang="en-US" sz="1553" dirty="0"/>
          </a:p>
        </p:txBody>
      </p:sp>
      <p:sp>
        <p:nvSpPr>
          <p:cNvPr id="34" name="Text 32"/>
          <p:cNvSpPr/>
          <p:nvPr/>
        </p:nvSpPr>
        <p:spPr>
          <a:xfrm>
            <a:off x="8341995" y="3855958"/>
            <a:ext cx="1505545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17</a:t>
            </a:r>
            <a:endParaRPr lang="en-US" sz="1553" dirty="0"/>
          </a:p>
        </p:txBody>
      </p:sp>
      <p:sp>
        <p:nvSpPr>
          <p:cNvPr id="35" name="Text 33"/>
          <p:cNvSpPr/>
          <p:nvPr/>
        </p:nvSpPr>
        <p:spPr>
          <a:xfrm>
            <a:off x="10249495" y="3855958"/>
            <a:ext cx="1544003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7.07</a:t>
            </a:r>
            <a:endParaRPr lang="en-US" sz="1553" dirty="0"/>
          </a:p>
        </p:txBody>
      </p:sp>
      <p:sp>
        <p:nvSpPr>
          <p:cNvPr id="36" name="Shape 34"/>
          <p:cNvSpPr/>
          <p:nvPr/>
        </p:nvSpPr>
        <p:spPr>
          <a:xfrm>
            <a:off x="2639616" y="4297204"/>
            <a:ext cx="9351050" cy="56709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7" name="Text 35"/>
          <p:cNvSpPr/>
          <p:nvPr/>
        </p:nvSpPr>
        <p:spPr>
          <a:xfrm>
            <a:off x="2837140" y="4423053"/>
            <a:ext cx="2235041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Moeen Ali</a:t>
            </a:r>
            <a:endParaRPr lang="en-US" sz="1553" dirty="0"/>
          </a:p>
        </p:txBody>
      </p:sp>
      <p:sp>
        <p:nvSpPr>
          <p:cNvPr id="38" name="Text 36"/>
          <p:cNvSpPr/>
          <p:nvPr/>
        </p:nvSpPr>
        <p:spPr>
          <a:xfrm>
            <a:off x="5474137" y="4423053"/>
            <a:ext cx="917377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501</a:t>
            </a:r>
            <a:endParaRPr lang="en-US" sz="1553" dirty="0"/>
          </a:p>
        </p:txBody>
      </p:sp>
      <p:sp>
        <p:nvSpPr>
          <p:cNvPr id="39" name="Text 37"/>
          <p:cNvSpPr/>
          <p:nvPr/>
        </p:nvSpPr>
        <p:spPr>
          <a:xfrm>
            <a:off x="6793468" y="4423053"/>
            <a:ext cx="1146572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70.7</a:t>
            </a:r>
            <a:endParaRPr lang="en-US" sz="1553" dirty="0"/>
          </a:p>
        </p:txBody>
      </p:sp>
      <p:sp>
        <p:nvSpPr>
          <p:cNvPr id="40" name="Text 38"/>
          <p:cNvSpPr/>
          <p:nvPr/>
        </p:nvSpPr>
        <p:spPr>
          <a:xfrm>
            <a:off x="8341995" y="4423053"/>
            <a:ext cx="1505545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21</a:t>
            </a:r>
            <a:endParaRPr lang="en-US" sz="1553" dirty="0"/>
          </a:p>
        </p:txBody>
      </p:sp>
      <p:sp>
        <p:nvSpPr>
          <p:cNvPr id="41" name="Text 39"/>
          <p:cNvSpPr/>
          <p:nvPr/>
        </p:nvSpPr>
        <p:spPr>
          <a:xfrm>
            <a:off x="10249495" y="4423053"/>
            <a:ext cx="1544003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7.09</a:t>
            </a:r>
            <a:endParaRPr lang="en-US" sz="1553" dirty="0"/>
          </a:p>
        </p:txBody>
      </p:sp>
      <p:sp>
        <p:nvSpPr>
          <p:cNvPr id="42" name="Shape 40"/>
          <p:cNvSpPr/>
          <p:nvPr/>
        </p:nvSpPr>
        <p:spPr>
          <a:xfrm>
            <a:off x="2639616" y="4864298"/>
            <a:ext cx="9351050" cy="56709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3" name="Text 41"/>
          <p:cNvSpPr/>
          <p:nvPr/>
        </p:nvSpPr>
        <p:spPr>
          <a:xfrm>
            <a:off x="2837140" y="4990148"/>
            <a:ext cx="2235041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Axar Patel</a:t>
            </a:r>
            <a:endParaRPr lang="en-US" sz="1553" dirty="0"/>
          </a:p>
        </p:txBody>
      </p:sp>
      <p:sp>
        <p:nvSpPr>
          <p:cNvPr id="44" name="Text 42"/>
          <p:cNvSpPr/>
          <p:nvPr/>
        </p:nvSpPr>
        <p:spPr>
          <a:xfrm>
            <a:off x="5474137" y="4990148"/>
            <a:ext cx="917377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939</a:t>
            </a:r>
            <a:endParaRPr lang="en-US" sz="1553" dirty="0"/>
          </a:p>
        </p:txBody>
      </p:sp>
      <p:sp>
        <p:nvSpPr>
          <p:cNvPr id="45" name="Text 43"/>
          <p:cNvSpPr/>
          <p:nvPr/>
        </p:nvSpPr>
        <p:spPr>
          <a:xfrm>
            <a:off x="6793468" y="4990148"/>
            <a:ext cx="1146572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132</a:t>
            </a:r>
            <a:endParaRPr lang="en-US" sz="1553" dirty="0"/>
          </a:p>
        </p:txBody>
      </p:sp>
      <p:sp>
        <p:nvSpPr>
          <p:cNvPr id="46" name="Text 44"/>
          <p:cNvSpPr/>
          <p:nvPr/>
        </p:nvSpPr>
        <p:spPr>
          <a:xfrm>
            <a:off x="8341995" y="4990148"/>
            <a:ext cx="1505545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30</a:t>
            </a:r>
            <a:endParaRPr lang="en-US" sz="1553" dirty="0"/>
          </a:p>
        </p:txBody>
      </p:sp>
      <p:sp>
        <p:nvSpPr>
          <p:cNvPr id="47" name="Text 45"/>
          <p:cNvSpPr/>
          <p:nvPr/>
        </p:nvSpPr>
        <p:spPr>
          <a:xfrm>
            <a:off x="10249495" y="4990148"/>
            <a:ext cx="1544003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7.11</a:t>
            </a:r>
            <a:endParaRPr lang="en-US" sz="1553" dirty="0"/>
          </a:p>
        </p:txBody>
      </p:sp>
      <p:sp>
        <p:nvSpPr>
          <p:cNvPr id="48" name="Shape 46"/>
          <p:cNvSpPr/>
          <p:nvPr/>
        </p:nvSpPr>
        <p:spPr>
          <a:xfrm>
            <a:off x="2639616" y="5431393"/>
            <a:ext cx="9351050" cy="56709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9" name="Text 47"/>
          <p:cNvSpPr/>
          <p:nvPr/>
        </p:nvSpPr>
        <p:spPr>
          <a:xfrm>
            <a:off x="2837140" y="5557242"/>
            <a:ext cx="2235041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Shakib Al Hasan</a:t>
            </a:r>
            <a:endParaRPr lang="en-US" sz="1553" dirty="0"/>
          </a:p>
        </p:txBody>
      </p:sp>
      <p:sp>
        <p:nvSpPr>
          <p:cNvPr id="50" name="Text 48"/>
          <p:cNvSpPr/>
          <p:nvPr/>
        </p:nvSpPr>
        <p:spPr>
          <a:xfrm>
            <a:off x="5474137" y="5557242"/>
            <a:ext cx="917377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187</a:t>
            </a:r>
            <a:endParaRPr lang="en-US" sz="1553" dirty="0"/>
          </a:p>
        </p:txBody>
      </p:sp>
      <p:sp>
        <p:nvSpPr>
          <p:cNvPr id="51" name="Text 49"/>
          <p:cNvSpPr/>
          <p:nvPr/>
        </p:nvSpPr>
        <p:spPr>
          <a:xfrm>
            <a:off x="6793468" y="5557242"/>
            <a:ext cx="1146572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26</a:t>
            </a:r>
            <a:endParaRPr lang="en-US" sz="1553" dirty="0"/>
          </a:p>
        </p:txBody>
      </p:sp>
      <p:sp>
        <p:nvSpPr>
          <p:cNvPr id="52" name="Text 50"/>
          <p:cNvSpPr/>
          <p:nvPr/>
        </p:nvSpPr>
        <p:spPr>
          <a:xfrm>
            <a:off x="8341995" y="5557242"/>
            <a:ext cx="1505545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</a:t>
            </a:r>
            <a:endParaRPr lang="en-US" sz="1553" dirty="0"/>
          </a:p>
        </p:txBody>
      </p:sp>
      <p:sp>
        <p:nvSpPr>
          <p:cNvPr id="53" name="Text 51"/>
          <p:cNvSpPr/>
          <p:nvPr/>
        </p:nvSpPr>
        <p:spPr>
          <a:xfrm>
            <a:off x="10249495" y="5557242"/>
            <a:ext cx="1544003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7.19</a:t>
            </a:r>
            <a:endParaRPr lang="en-US" sz="1553" dirty="0"/>
          </a:p>
        </p:txBody>
      </p:sp>
      <p:sp>
        <p:nvSpPr>
          <p:cNvPr id="54" name="Shape 52"/>
          <p:cNvSpPr/>
          <p:nvPr/>
        </p:nvSpPr>
        <p:spPr>
          <a:xfrm>
            <a:off x="2639616" y="5998488"/>
            <a:ext cx="9351050" cy="56709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5" name="Text 53"/>
          <p:cNvSpPr/>
          <p:nvPr/>
        </p:nvSpPr>
        <p:spPr>
          <a:xfrm>
            <a:off x="2837140" y="6124337"/>
            <a:ext cx="2235041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Rashid Khan</a:t>
            </a:r>
            <a:endParaRPr lang="en-US" sz="1553" dirty="0"/>
          </a:p>
        </p:txBody>
      </p:sp>
      <p:sp>
        <p:nvSpPr>
          <p:cNvPr id="56" name="Text 54"/>
          <p:cNvSpPr/>
          <p:nvPr/>
        </p:nvSpPr>
        <p:spPr>
          <a:xfrm>
            <a:off x="5474137" y="6124337"/>
            <a:ext cx="917377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1317</a:t>
            </a:r>
            <a:endParaRPr lang="en-US" sz="1553" dirty="0"/>
          </a:p>
        </p:txBody>
      </p:sp>
      <p:sp>
        <p:nvSpPr>
          <p:cNvPr id="57" name="Text 55"/>
          <p:cNvSpPr/>
          <p:nvPr/>
        </p:nvSpPr>
        <p:spPr>
          <a:xfrm>
            <a:off x="6793468" y="6124337"/>
            <a:ext cx="1146572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182.5</a:t>
            </a:r>
            <a:endParaRPr lang="en-US" sz="1553" dirty="0"/>
          </a:p>
        </p:txBody>
      </p:sp>
      <p:sp>
        <p:nvSpPr>
          <p:cNvPr id="58" name="Text 56"/>
          <p:cNvSpPr/>
          <p:nvPr/>
        </p:nvSpPr>
        <p:spPr>
          <a:xfrm>
            <a:off x="8341995" y="6124337"/>
            <a:ext cx="1505545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63</a:t>
            </a:r>
            <a:endParaRPr lang="en-US" sz="1553" dirty="0"/>
          </a:p>
        </p:txBody>
      </p:sp>
      <p:sp>
        <p:nvSpPr>
          <p:cNvPr id="59" name="Text 57"/>
          <p:cNvSpPr/>
          <p:nvPr/>
        </p:nvSpPr>
        <p:spPr>
          <a:xfrm>
            <a:off x="10249495" y="6124337"/>
            <a:ext cx="1544003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7.22</a:t>
            </a:r>
            <a:endParaRPr lang="en-US" sz="1553" dirty="0"/>
          </a:p>
        </p:txBody>
      </p:sp>
      <p:sp>
        <p:nvSpPr>
          <p:cNvPr id="60" name="Shape 58"/>
          <p:cNvSpPr/>
          <p:nvPr/>
        </p:nvSpPr>
        <p:spPr>
          <a:xfrm>
            <a:off x="2639616" y="6565583"/>
            <a:ext cx="9351050" cy="56709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61" name="Text 59"/>
          <p:cNvSpPr/>
          <p:nvPr/>
        </p:nvSpPr>
        <p:spPr>
          <a:xfrm>
            <a:off x="2837140" y="6691432"/>
            <a:ext cx="2235041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Jasprit Bumrah</a:t>
            </a:r>
            <a:endParaRPr lang="en-US" sz="1553" dirty="0"/>
          </a:p>
        </p:txBody>
      </p:sp>
      <p:sp>
        <p:nvSpPr>
          <p:cNvPr id="62" name="Text 60"/>
          <p:cNvSpPr/>
          <p:nvPr/>
        </p:nvSpPr>
        <p:spPr>
          <a:xfrm>
            <a:off x="5474137" y="6691432"/>
            <a:ext cx="917377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793</a:t>
            </a:r>
            <a:endParaRPr lang="en-US" sz="1553" dirty="0"/>
          </a:p>
        </p:txBody>
      </p:sp>
      <p:sp>
        <p:nvSpPr>
          <p:cNvPr id="63" name="Text 61"/>
          <p:cNvSpPr/>
          <p:nvPr/>
        </p:nvSpPr>
        <p:spPr>
          <a:xfrm>
            <a:off x="6793468" y="6691432"/>
            <a:ext cx="1146572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108.2</a:t>
            </a:r>
            <a:endParaRPr lang="en-US" sz="1553" dirty="0"/>
          </a:p>
        </p:txBody>
      </p:sp>
      <p:sp>
        <p:nvSpPr>
          <p:cNvPr id="64" name="Text 62"/>
          <p:cNvSpPr/>
          <p:nvPr/>
        </p:nvSpPr>
        <p:spPr>
          <a:xfrm>
            <a:off x="8341995" y="6691432"/>
            <a:ext cx="1505545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36</a:t>
            </a:r>
            <a:endParaRPr lang="en-US" sz="1553" dirty="0"/>
          </a:p>
        </p:txBody>
      </p:sp>
      <p:sp>
        <p:nvSpPr>
          <p:cNvPr id="65" name="Text 63"/>
          <p:cNvSpPr/>
          <p:nvPr/>
        </p:nvSpPr>
        <p:spPr>
          <a:xfrm>
            <a:off x="10249495" y="6691432"/>
            <a:ext cx="1544003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7.33</a:t>
            </a:r>
            <a:endParaRPr lang="en-US" sz="1553" dirty="0"/>
          </a:p>
        </p:txBody>
      </p:sp>
      <p:sp>
        <p:nvSpPr>
          <p:cNvPr id="66" name="Shape 64"/>
          <p:cNvSpPr/>
          <p:nvPr/>
        </p:nvSpPr>
        <p:spPr>
          <a:xfrm>
            <a:off x="2639616" y="7132677"/>
            <a:ext cx="9351050" cy="56709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7" name="Text 65"/>
          <p:cNvSpPr/>
          <p:nvPr/>
        </p:nvSpPr>
        <p:spPr>
          <a:xfrm>
            <a:off x="2837140" y="7258526"/>
            <a:ext cx="2235041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Jayant Yadav</a:t>
            </a:r>
            <a:endParaRPr lang="en-US" sz="1553" dirty="0"/>
          </a:p>
        </p:txBody>
      </p:sp>
      <p:sp>
        <p:nvSpPr>
          <p:cNvPr id="68" name="Text 66"/>
          <p:cNvSpPr/>
          <p:nvPr/>
        </p:nvSpPr>
        <p:spPr>
          <a:xfrm>
            <a:off x="5474137" y="7258526"/>
            <a:ext cx="917377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156</a:t>
            </a:r>
            <a:endParaRPr lang="en-US" sz="1553" dirty="0"/>
          </a:p>
        </p:txBody>
      </p:sp>
      <p:sp>
        <p:nvSpPr>
          <p:cNvPr id="69" name="Text 67"/>
          <p:cNvSpPr/>
          <p:nvPr/>
        </p:nvSpPr>
        <p:spPr>
          <a:xfrm>
            <a:off x="6793468" y="7258526"/>
            <a:ext cx="1146572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21</a:t>
            </a:r>
            <a:endParaRPr lang="en-US" sz="1553" dirty="0"/>
          </a:p>
        </p:txBody>
      </p:sp>
      <p:sp>
        <p:nvSpPr>
          <p:cNvPr id="70" name="Text 68"/>
          <p:cNvSpPr/>
          <p:nvPr/>
        </p:nvSpPr>
        <p:spPr>
          <a:xfrm>
            <a:off x="8341995" y="7258526"/>
            <a:ext cx="1505545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</a:t>
            </a:r>
            <a:endParaRPr lang="en-US" sz="1553" dirty="0"/>
          </a:p>
        </p:txBody>
      </p:sp>
      <p:sp>
        <p:nvSpPr>
          <p:cNvPr id="71" name="Text 69"/>
          <p:cNvSpPr/>
          <p:nvPr/>
        </p:nvSpPr>
        <p:spPr>
          <a:xfrm>
            <a:off x="10249495" y="7258526"/>
            <a:ext cx="1544003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7.43</a:t>
            </a:r>
            <a:endParaRPr lang="en-US" sz="1553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/>
        </p:spPr>
      </p:sp>
      <p:sp>
        <p:nvSpPr>
          <p:cNvPr id="5" name="Text 2"/>
          <p:cNvSpPr/>
          <p:nvPr/>
        </p:nvSpPr>
        <p:spPr>
          <a:xfrm>
            <a:off x="2422208" y="2122527"/>
            <a:ext cx="9154120" cy="644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77"/>
              </a:lnSpc>
              <a:buNone/>
            </a:pPr>
            <a:r>
              <a:rPr lang="en-US" sz="4062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Top 5 Bowlers by Dot Ball Percentage</a:t>
            </a:r>
            <a:endParaRPr lang="en-US" sz="4062" dirty="0"/>
          </a:p>
        </p:txBody>
      </p:sp>
      <p:sp>
        <p:nvSpPr>
          <p:cNvPr id="6" name="Shape 3"/>
          <p:cNvSpPr/>
          <p:nvPr/>
        </p:nvSpPr>
        <p:spPr>
          <a:xfrm>
            <a:off x="2422208" y="3076813"/>
            <a:ext cx="9801106" cy="3571399"/>
          </a:xfrm>
          <a:prstGeom prst="roundRect">
            <a:avLst>
              <a:gd name="adj" fmla="val 260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7" name="Shape 4"/>
          <p:cNvSpPr/>
          <p:nvPr/>
        </p:nvSpPr>
        <p:spPr>
          <a:xfrm>
            <a:off x="2429828" y="3084433"/>
            <a:ext cx="9785866" cy="59269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5"/>
          <p:cNvSpPr/>
          <p:nvPr/>
        </p:nvSpPr>
        <p:spPr>
          <a:xfrm>
            <a:off x="2636282" y="3215759"/>
            <a:ext cx="3098602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Bowler Name</a:t>
            </a:r>
            <a:endParaRPr lang="en-US" sz="1625" dirty="0"/>
          </a:p>
        </p:txBody>
      </p:sp>
      <p:sp>
        <p:nvSpPr>
          <p:cNvPr id="9" name="Text 6"/>
          <p:cNvSpPr/>
          <p:nvPr/>
        </p:nvSpPr>
        <p:spPr>
          <a:xfrm>
            <a:off x="6155174" y="3215759"/>
            <a:ext cx="1683663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Overs</a:t>
            </a:r>
            <a:endParaRPr lang="en-US" sz="1625" dirty="0"/>
          </a:p>
        </p:txBody>
      </p:sp>
      <p:sp>
        <p:nvSpPr>
          <p:cNvPr id="10" name="Text 7"/>
          <p:cNvSpPr/>
          <p:nvPr/>
        </p:nvSpPr>
        <p:spPr>
          <a:xfrm>
            <a:off x="8259128" y="3215759"/>
            <a:ext cx="1602343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Wickets</a:t>
            </a:r>
            <a:endParaRPr lang="en-US" sz="1625" dirty="0"/>
          </a:p>
        </p:txBody>
      </p:sp>
      <p:sp>
        <p:nvSpPr>
          <p:cNvPr id="11" name="Text 8"/>
          <p:cNvSpPr/>
          <p:nvPr/>
        </p:nvSpPr>
        <p:spPr>
          <a:xfrm>
            <a:off x="10281761" y="3215759"/>
            <a:ext cx="1727597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Dot Ball Avg %</a:t>
            </a:r>
            <a:endParaRPr lang="en-US" sz="1625" dirty="0"/>
          </a:p>
        </p:txBody>
      </p:sp>
      <p:sp>
        <p:nvSpPr>
          <p:cNvPr id="12" name="Shape 9"/>
          <p:cNvSpPr/>
          <p:nvPr/>
        </p:nvSpPr>
        <p:spPr>
          <a:xfrm>
            <a:off x="2429828" y="3677126"/>
            <a:ext cx="9785866" cy="59269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2636282" y="3808452"/>
            <a:ext cx="3098602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Prasidh Krishna</a:t>
            </a:r>
            <a:endParaRPr lang="en-US" sz="1625" dirty="0"/>
          </a:p>
        </p:txBody>
      </p:sp>
      <p:sp>
        <p:nvSpPr>
          <p:cNvPr id="14" name="Text 11"/>
          <p:cNvSpPr/>
          <p:nvPr/>
        </p:nvSpPr>
        <p:spPr>
          <a:xfrm>
            <a:off x="6155174" y="3808452"/>
            <a:ext cx="1683663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104.6</a:t>
            </a:r>
            <a:endParaRPr lang="en-US" sz="1625" dirty="0"/>
          </a:p>
        </p:txBody>
      </p:sp>
      <p:sp>
        <p:nvSpPr>
          <p:cNvPr id="15" name="Text 12"/>
          <p:cNvSpPr/>
          <p:nvPr/>
        </p:nvSpPr>
        <p:spPr>
          <a:xfrm>
            <a:off x="8259128" y="3808452"/>
            <a:ext cx="1602343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31</a:t>
            </a:r>
            <a:endParaRPr lang="en-US" sz="1625" dirty="0"/>
          </a:p>
        </p:txBody>
      </p:sp>
      <p:sp>
        <p:nvSpPr>
          <p:cNvPr id="16" name="Text 13"/>
          <p:cNvSpPr/>
          <p:nvPr/>
        </p:nvSpPr>
        <p:spPr>
          <a:xfrm>
            <a:off x="10281761" y="3808452"/>
            <a:ext cx="1727597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48</a:t>
            </a:r>
            <a:endParaRPr lang="en-US" sz="1625" dirty="0"/>
          </a:p>
        </p:txBody>
      </p:sp>
      <p:sp>
        <p:nvSpPr>
          <p:cNvPr id="17" name="Shape 14"/>
          <p:cNvSpPr/>
          <p:nvPr/>
        </p:nvSpPr>
        <p:spPr>
          <a:xfrm>
            <a:off x="2429828" y="4269819"/>
            <a:ext cx="9785866" cy="59269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2636282" y="4401145"/>
            <a:ext cx="3098602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Mohammed Siraj</a:t>
            </a:r>
            <a:endParaRPr lang="en-US" sz="1625" dirty="0"/>
          </a:p>
        </p:txBody>
      </p:sp>
      <p:sp>
        <p:nvSpPr>
          <p:cNvPr id="19" name="Text 16"/>
          <p:cNvSpPr/>
          <p:nvPr/>
        </p:nvSpPr>
        <p:spPr>
          <a:xfrm>
            <a:off x="6155174" y="4401145"/>
            <a:ext cx="1683663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153</a:t>
            </a:r>
            <a:endParaRPr lang="en-US" sz="1625" dirty="0"/>
          </a:p>
        </p:txBody>
      </p:sp>
      <p:sp>
        <p:nvSpPr>
          <p:cNvPr id="20" name="Text 17"/>
          <p:cNvSpPr/>
          <p:nvPr/>
        </p:nvSpPr>
        <p:spPr>
          <a:xfrm>
            <a:off x="8259128" y="4401145"/>
            <a:ext cx="1602343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39</a:t>
            </a:r>
            <a:endParaRPr lang="en-US" sz="1625" dirty="0"/>
          </a:p>
        </p:txBody>
      </p:sp>
      <p:sp>
        <p:nvSpPr>
          <p:cNvPr id="21" name="Text 18"/>
          <p:cNvSpPr/>
          <p:nvPr/>
        </p:nvSpPr>
        <p:spPr>
          <a:xfrm>
            <a:off x="10281761" y="4401145"/>
            <a:ext cx="1727597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48</a:t>
            </a:r>
            <a:endParaRPr lang="en-US" sz="1625" dirty="0"/>
          </a:p>
        </p:txBody>
      </p:sp>
      <p:sp>
        <p:nvSpPr>
          <p:cNvPr id="22" name="Shape 19"/>
          <p:cNvSpPr/>
          <p:nvPr/>
        </p:nvSpPr>
        <p:spPr>
          <a:xfrm>
            <a:off x="2429828" y="4862512"/>
            <a:ext cx="9785866" cy="59269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3" name="Text 20"/>
          <p:cNvSpPr/>
          <p:nvPr/>
        </p:nvSpPr>
        <p:spPr>
          <a:xfrm>
            <a:off x="2636282" y="4993838"/>
            <a:ext cx="3098602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Mohammed Shami</a:t>
            </a:r>
            <a:endParaRPr lang="en-US" sz="1625" dirty="0"/>
          </a:p>
        </p:txBody>
      </p:sp>
      <p:sp>
        <p:nvSpPr>
          <p:cNvPr id="24" name="Text 21"/>
          <p:cNvSpPr/>
          <p:nvPr/>
        </p:nvSpPr>
        <p:spPr>
          <a:xfrm>
            <a:off x="6155174" y="4993838"/>
            <a:ext cx="1683663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178.4</a:t>
            </a:r>
            <a:endParaRPr lang="en-US" sz="1625" dirty="0"/>
          </a:p>
        </p:txBody>
      </p:sp>
      <p:sp>
        <p:nvSpPr>
          <p:cNvPr id="25" name="Text 22"/>
          <p:cNvSpPr/>
          <p:nvPr/>
        </p:nvSpPr>
        <p:spPr>
          <a:xfrm>
            <a:off x="8259128" y="4993838"/>
            <a:ext cx="1602343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67</a:t>
            </a:r>
            <a:endParaRPr lang="en-US" sz="1625" dirty="0"/>
          </a:p>
        </p:txBody>
      </p:sp>
      <p:sp>
        <p:nvSpPr>
          <p:cNvPr id="26" name="Text 23"/>
          <p:cNvSpPr/>
          <p:nvPr/>
        </p:nvSpPr>
        <p:spPr>
          <a:xfrm>
            <a:off x="10281761" y="4993838"/>
            <a:ext cx="1727597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48</a:t>
            </a:r>
            <a:endParaRPr lang="en-US" sz="1625" dirty="0"/>
          </a:p>
        </p:txBody>
      </p:sp>
      <p:sp>
        <p:nvSpPr>
          <p:cNvPr id="27" name="Shape 24"/>
          <p:cNvSpPr/>
          <p:nvPr/>
        </p:nvSpPr>
        <p:spPr>
          <a:xfrm>
            <a:off x="2429828" y="5455205"/>
            <a:ext cx="9785866" cy="59269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8" name="Text 25"/>
          <p:cNvSpPr/>
          <p:nvPr/>
        </p:nvSpPr>
        <p:spPr>
          <a:xfrm>
            <a:off x="2636282" y="5586531"/>
            <a:ext cx="3098602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Trent Boult</a:t>
            </a:r>
            <a:endParaRPr lang="en-US" sz="1625" dirty="0"/>
          </a:p>
        </p:txBody>
      </p:sp>
      <p:sp>
        <p:nvSpPr>
          <p:cNvPr id="29" name="Text 26"/>
          <p:cNvSpPr/>
          <p:nvPr/>
        </p:nvSpPr>
        <p:spPr>
          <a:xfrm>
            <a:off x="6155174" y="5586531"/>
            <a:ext cx="1683663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150.8</a:t>
            </a:r>
            <a:endParaRPr lang="en-US" sz="1625" dirty="0"/>
          </a:p>
        </p:txBody>
      </p:sp>
      <p:sp>
        <p:nvSpPr>
          <p:cNvPr id="30" name="Text 27"/>
          <p:cNvSpPr/>
          <p:nvPr/>
        </p:nvSpPr>
        <p:spPr>
          <a:xfrm>
            <a:off x="8259128" y="5586531"/>
            <a:ext cx="1602343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42</a:t>
            </a:r>
            <a:endParaRPr lang="en-US" sz="1625" dirty="0"/>
          </a:p>
        </p:txBody>
      </p:sp>
      <p:sp>
        <p:nvSpPr>
          <p:cNvPr id="31" name="Text 28"/>
          <p:cNvSpPr/>
          <p:nvPr/>
        </p:nvSpPr>
        <p:spPr>
          <a:xfrm>
            <a:off x="10281761" y="5586531"/>
            <a:ext cx="1727597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47</a:t>
            </a:r>
            <a:endParaRPr lang="en-US" sz="1625" dirty="0"/>
          </a:p>
        </p:txBody>
      </p:sp>
      <p:sp>
        <p:nvSpPr>
          <p:cNvPr id="32" name="Shape 29"/>
          <p:cNvSpPr/>
          <p:nvPr/>
        </p:nvSpPr>
        <p:spPr>
          <a:xfrm>
            <a:off x="2429828" y="6047898"/>
            <a:ext cx="9785866" cy="59269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3" name="Text 30"/>
          <p:cNvSpPr/>
          <p:nvPr/>
        </p:nvSpPr>
        <p:spPr>
          <a:xfrm>
            <a:off x="2636282" y="6179224"/>
            <a:ext cx="3098602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Jasprit Bumrah</a:t>
            </a:r>
            <a:endParaRPr lang="en-US" sz="1625" dirty="0"/>
          </a:p>
        </p:txBody>
      </p:sp>
      <p:sp>
        <p:nvSpPr>
          <p:cNvPr id="34" name="Text 31"/>
          <p:cNvSpPr/>
          <p:nvPr/>
        </p:nvSpPr>
        <p:spPr>
          <a:xfrm>
            <a:off x="6155174" y="6179224"/>
            <a:ext cx="1683663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108.2</a:t>
            </a:r>
            <a:endParaRPr lang="en-US" sz="1625" dirty="0"/>
          </a:p>
        </p:txBody>
      </p:sp>
      <p:sp>
        <p:nvSpPr>
          <p:cNvPr id="35" name="Text 32"/>
          <p:cNvSpPr/>
          <p:nvPr/>
        </p:nvSpPr>
        <p:spPr>
          <a:xfrm>
            <a:off x="8259128" y="6179224"/>
            <a:ext cx="1602343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36</a:t>
            </a:r>
            <a:endParaRPr lang="en-US" sz="1625" dirty="0"/>
          </a:p>
        </p:txBody>
      </p:sp>
      <p:sp>
        <p:nvSpPr>
          <p:cNvPr id="36" name="Text 33"/>
          <p:cNvSpPr/>
          <p:nvPr/>
        </p:nvSpPr>
        <p:spPr>
          <a:xfrm>
            <a:off x="10281761" y="6179224"/>
            <a:ext cx="1727597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43</a:t>
            </a:r>
            <a:endParaRPr lang="en-US" sz="16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/>
        </p:spPr>
      </p:sp>
      <p:sp>
        <p:nvSpPr>
          <p:cNvPr id="4" name="Text 2"/>
          <p:cNvSpPr/>
          <p:nvPr/>
        </p:nvSpPr>
        <p:spPr>
          <a:xfrm>
            <a:off x="2037993" y="220563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Key Takeaways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344347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1219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Economy Rate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602361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top bowlers have demonstrated exceptional control, making it difficult for batsmen to score freely.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3344347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121944"/>
            <a:ext cx="285666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Boundary Percentage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602361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leading batsmen have the ability to consistently find the ropes, providing a valuable scoring boost.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344347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1219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Dot Ball Percentage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602361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top bowlers have the skill to restrict scoring opportunities, creating pressure on the batting team.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1899226" y="2049839"/>
            <a:ext cx="812565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Orange Cap Player Predictions 2024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402330"/>
            <a:ext cx="10554414" cy="2563654"/>
          </a:xfrm>
          <a:prstGeom prst="roundRect">
            <a:avLst>
              <a:gd name="adj" fmla="val 390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3409950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3550801"/>
            <a:ext cx="1009483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Batsman Name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2045613" y="4047053"/>
            <a:ext cx="10539174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2267783" y="4187904"/>
            <a:ext cx="1009483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Shubman Gill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2045613" y="4684157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2267783" y="4825008"/>
            <a:ext cx="1009483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Faf duPlessis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5321260"/>
            <a:ext cx="10539174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5462111"/>
            <a:ext cx="1009483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Ruturaj Gaikwad</a:t>
            </a:r>
            <a:endParaRPr lang="en-US" sz="1750" dirty="0"/>
          </a:p>
        </p:txBody>
      </p:sp>
      <p:pic>
        <p:nvPicPr>
          <p:cNvPr id="14" name="Image 0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26" name="Text 2">
            <a:extLst>
              <a:ext uri="{FF2B5EF4-FFF2-40B4-BE49-F238E27FC236}">
                <a16:creationId xmlns:a16="http://schemas.microsoft.com/office/drawing/2014/main" id="{ED774EF2-670B-D160-406C-11343EDA5A8A}"/>
              </a:ext>
            </a:extLst>
          </p:cNvPr>
          <p:cNvSpPr/>
          <p:nvPr/>
        </p:nvSpPr>
        <p:spPr>
          <a:xfrm>
            <a:off x="813414" y="659606"/>
            <a:ext cx="812708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Secondary Insights</a:t>
            </a:r>
            <a:endParaRPr lang="en-US" sz="4374" dirty="0"/>
          </a:p>
        </p:txBody>
      </p:sp>
      <p:sp>
        <p:nvSpPr>
          <p:cNvPr id="15" name="Text 59">
            <a:extLst>
              <a:ext uri="{FF2B5EF4-FFF2-40B4-BE49-F238E27FC236}">
                <a16:creationId xmlns:a16="http://schemas.microsoft.com/office/drawing/2014/main" id="{FBB27F02-957D-3BD8-AEFD-B6A13836A459}"/>
              </a:ext>
            </a:extLst>
          </p:cNvPr>
          <p:cNvSpPr/>
          <p:nvPr/>
        </p:nvSpPr>
        <p:spPr>
          <a:xfrm>
            <a:off x="3475914" y="6520772"/>
            <a:ext cx="7388066" cy="3846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</a:rPr>
              <a:t>*Predicted three players.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/>
        </p:spPr>
      </p:sp>
      <p:sp>
        <p:nvSpPr>
          <p:cNvPr id="4" name="Text 2"/>
          <p:cNvSpPr/>
          <p:nvPr/>
        </p:nvSpPr>
        <p:spPr>
          <a:xfrm>
            <a:off x="2037993" y="2263616"/>
            <a:ext cx="807374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Purple Cap Player Predictions 2024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402330"/>
            <a:ext cx="10554414" cy="2563654"/>
          </a:xfrm>
          <a:prstGeom prst="roundRect">
            <a:avLst>
              <a:gd name="adj" fmla="val 390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3409950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3550801"/>
            <a:ext cx="1009483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Bowler Name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2045613" y="4047053"/>
            <a:ext cx="10539174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2267783" y="4187904"/>
            <a:ext cx="1009483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Mohammed Shami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2045613" y="4684157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2267783" y="4825008"/>
            <a:ext cx="1009483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Harshal Patel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5321260"/>
            <a:ext cx="10539174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5462111"/>
            <a:ext cx="1009483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Yuzvendra Chahal</a:t>
            </a:r>
            <a:endParaRPr lang="en-US" sz="1750" dirty="0"/>
          </a:p>
        </p:txBody>
      </p:sp>
      <p:pic>
        <p:nvPicPr>
          <p:cNvPr id="14" name="Image 0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15" name="Text 59">
            <a:extLst>
              <a:ext uri="{FF2B5EF4-FFF2-40B4-BE49-F238E27FC236}">
                <a16:creationId xmlns:a16="http://schemas.microsoft.com/office/drawing/2014/main" id="{7DFEFAD6-0182-2980-06F4-FBFBDB78151C}"/>
              </a:ext>
            </a:extLst>
          </p:cNvPr>
          <p:cNvSpPr/>
          <p:nvPr/>
        </p:nvSpPr>
        <p:spPr>
          <a:xfrm>
            <a:off x="3217731" y="6537083"/>
            <a:ext cx="7388066" cy="3846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</a:rPr>
              <a:t>*Predicted three players.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1962689" y="856115"/>
            <a:ext cx="812708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Top 4 Qualifying Teams - 2024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083719"/>
            <a:ext cx="10554414" cy="3200757"/>
          </a:xfrm>
          <a:prstGeom prst="roundRect">
            <a:avLst>
              <a:gd name="adj" fmla="val 3124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3091339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8022" y="3232190"/>
            <a:ext cx="30655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Winner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785485" y="3232190"/>
            <a:ext cx="306169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Wins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299138" y="3232190"/>
            <a:ext cx="306347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Points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2045613" y="3728442"/>
            <a:ext cx="10539174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2268022" y="3869293"/>
            <a:ext cx="30655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RCB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785485" y="3869293"/>
            <a:ext cx="306169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25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299138" y="3869293"/>
            <a:ext cx="306347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50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2045613" y="4365546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2268022" y="4506397"/>
            <a:ext cx="30655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Super Kings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5785485" y="4506397"/>
            <a:ext cx="306169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25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9299138" y="4506397"/>
            <a:ext cx="306347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50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2045613" y="5002649"/>
            <a:ext cx="10539174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9" name="Text 17"/>
          <p:cNvSpPr/>
          <p:nvPr/>
        </p:nvSpPr>
        <p:spPr>
          <a:xfrm>
            <a:off x="2268022" y="5143500"/>
            <a:ext cx="30655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Titans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5785485" y="5143500"/>
            <a:ext cx="306169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23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9299138" y="5143500"/>
            <a:ext cx="306347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46</a:t>
            </a:r>
            <a:endParaRPr lang="en-US" sz="1750" dirty="0"/>
          </a:p>
        </p:txBody>
      </p:sp>
      <p:sp>
        <p:nvSpPr>
          <p:cNvPr id="22" name="Shape 20"/>
          <p:cNvSpPr/>
          <p:nvPr/>
        </p:nvSpPr>
        <p:spPr>
          <a:xfrm>
            <a:off x="2045613" y="5639753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3" name="Text 21"/>
          <p:cNvSpPr/>
          <p:nvPr/>
        </p:nvSpPr>
        <p:spPr>
          <a:xfrm>
            <a:off x="2268022" y="5780603"/>
            <a:ext cx="30655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Royals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5785485" y="5780603"/>
            <a:ext cx="306169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22</a:t>
            </a:r>
            <a:endParaRPr lang="en-US" sz="1750" dirty="0"/>
          </a:p>
        </p:txBody>
      </p:sp>
      <p:sp>
        <p:nvSpPr>
          <p:cNvPr id="25" name="Text 23"/>
          <p:cNvSpPr/>
          <p:nvPr/>
        </p:nvSpPr>
        <p:spPr>
          <a:xfrm>
            <a:off x="9299138" y="5780603"/>
            <a:ext cx="306347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44</a:t>
            </a:r>
            <a:endParaRPr lang="en-US" sz="1750" dirty="0"/>
          </a:p>
        </p:txBody>
      </p:sp>
      <p:sp>
        <p:nvSpPr>
          <p:cNvPr id="27" name="Text 59">
            <a:extLst>
              <a:ext uri="{FF2B5EF4-FFF2-40B4-BE49-F238E27FC236}">
                <a16:creationId xmlns:a16="http://schemas.microsoft.com/office/drawing/2014/main" id="{FB519ECA-18E2-2CF2-3E1B-B854F4DC8B11}"/>
              </a:ext>
            </a:extLst>
          </p:cNvPr>
          <p:cNvSpPr/>
          <p:nvPr/>
        </p:nvSpPr>
        <p:spPr>
          <a:xfrm>
            <a:off x="2268022" y="2188148"/>
            <a:ext cx="7388066" cy="3846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</a:rPr>
              <a:t>Predicted based on team wins and points in past three year data.</a:t>
            </a:r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/>
        </p:spPr>
      </p:sp>
      <p:sp>
        <p:nvSpPr>
          <p:cNvPr id="4" name="Text 2"/>
          <p:cNvSpPr/>
          <p:nvPr/>
        </p:nvSpPr>
        <p:spPr>
          <a:xfrm>
            <a:off x="2037993" y="2582108"/>
            <a:ext cx="614052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Winner and Runner-up 2024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720822"/>
            <a:ext cx="10554414" cy="1926550"/>
          </a:xfrm>
          <a:prstGeom prst="roundRect">
            <a:avLst>
              <a:gd name="adj" fmla="val 519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3728442"/>
            <a:ext cx="10538103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8855" y="3869293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Team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785009" y="3869293"/>
            <a:ext cx="3060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Wins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297353" y="3869293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Points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2045613" y="4365546"/>
            <a:ext cx="10538103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2268855" y="4506397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RCB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785009" y="4506397"/>
            <a:ext cx="3060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25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297353" y="4506397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50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2045613" y="5002649"/>
            <a:ext cx="10538103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2268855" y="5143500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Super Kings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5785009" y="5143500"/>
            <a:ext cx="30603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25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9297353" y="5143500"/>
            <a:ext cx="30641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50</a:t>
            </a:r>
            <a:endParaRPr lang="en-US" sz="17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6639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/>
        </p:spPr>
      </p:sp>
      <p:sp>
        <p:nvSpPr>
          <p:cNvPr id="4" name="Text 2"/>
          <p:cNvSpPr/>
          <p:nvPr/>
        </p:nvSpPr>
        <p:spPr>
          <a:xfrm>
            <a:off x="2981087" y="501848"/>
            <a:ext cx="5864066" cy="5703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90"/>
              </a:lnSpc>
              <a:buNone/>
            </a:pPr>
            <a:r>
              <a:rPr lang="en-US" sz="3592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Best 11 Players 2024</a:t>
            </a:r>
            <a:endParaRPr lang="en-US" sz="3592" dirty="0"/>
          </a:p>
        </p:txBody>
      </p:sp>
      <p:sp>
        <p:nvSpPr>
          <p:cNvPr id="5" name="Shape 3"/>
          <p:cNvSpPr/>
          <p:nvPr/>
        </p:nvSpPr>
        <p:spPr>
          <a:xfrm>
            <a:off x="2981087" y="1437084"/>
            <a:ext cx="8668226" cy="6327458"/>
          </a:xfrm>
          <a:prstGeom prst="roundRect">
            <a:avLst>
              <a:gd name="adj" fmla="val 1298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988707" y="1444704"/>
            <a:ext cx="8652986" cy="52601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3171111" y="1561743"/>
            <a:ext cx="3957876" cy="2919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9"/>
              </a:lnSpc>
              <a:buNone/>
            </a:pPr>
            <a:r>
              <a:rPr lang="en-US" sz="143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Position</a:t>
            </a:r>
            <a:endParaRPr lang="en-US" sz="1437" dirty="0"/>
          </a:p>
        </p:txBody>
      </p:sp>
      <p:sp>
        <p:nvSpPr>
          <p:cNvPr id="8" name="Text 6"/>
          <p:cNvSpPr/>
          <p:nvPr/>
        </p:nvSpPr>
        <p:spPr>
          <a:xfrm>
            <a:off x="7501414" y="1561743"/>
            <a:ext cx="3957876" cy="2919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9"/>
              </a:lnSpc>
              <a:buNone/>
            </a:pPr>
            <a:r>
              <a:rPr lang="en-US" sz="143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Player Name</a:t>
            </a:r>
            <a:endParaRPr lang="en-US" sz="1437" dirty="0"/>
          </a:p>
        </p:txBody>
      </p:sp>
      <p:sp>
        <p:nvSpPr>
          <p:cNvPr id="9" name="Shape 7"/>
          <p:cNvSpPr/>
          <p:nvPr/>
        </p:nvSpPr>
        <p:spPr>
          <a:xfrm>
            <a:off x="2988707" y="1970723"/>
            <a:ext cx="8652986" cy="52601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3171111" y="2087761"/>
            <a:ext cx="3957876" cy="2919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9"/>
              </a:lnSpc>
              <a:buNone/>
            </a:pPr>
            <a:r>
              <a:rPr lang="en-US" sz="143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Opener</a:t>
            </a:r>
            <a:endParaRPr lang="en-US" sz="1437" dirty="0"/>
          </a:p>
        </p:txBody>
      </p:sp>
      <p:sp>
        <p:nvSpPr>
          <p:cNvPr id="11" name="Text 9"/>
          <p:cNvSpPr/>
          <p:nvPr/>
        </p:nvSpPr>
        <p:spPr>
          <a:xfrm>
            <a:off x="7501414" y="2087761"/>
            <a:ext cx="3957876" cy="2919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9"/>
              </a:lnSpc>
              <a:buNone/>
            </a:pPr>
            <a:r>
              <a:rPr lang="en-US" sz="143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Shubman Gill</a:t>
            </a:r>
            <a:endParaRPr lang="en-US" sz="1437" dirty="0"/>
          </a:p>
        </p:txBody>
      </p:sp>
      <p:sp>
        <p:nvSpPr>
          <p:cNvPr id="12" name="Shape 10"/>
          <p:cNvSpPr/>
          <p:nvPr/>
        </p:nvSpPr>
        <p:spPr>
          <a:xfrm>
            <a:off x="2988707" y="2496741"/>
            <a:ext cx="8652986" cy="52601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3171111" y="2613779"/>
            <a:ext cx="3957876" cy="2919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9"/>
              </a:lnSpc>
              <a:buNone/>
            </a:pPr>
            <a:r>
              <a:rPr lang="en-US" sz="143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Opener</a:t>
            </a:r>
            <a:endParaRPr lang="en-US" sz="1437" dirty="0"/>
          </a:p>
        </p:txBody>
      </p:sp>
      <p:sp>
        <p:nvSpPr>
          <p:cNvPr id="14" name="Text 12"/>
          <p:cNvSpPr/>
          <p:nvPr/>
        </p:nvSpPr>
        <p:spPr>
          <a:xfrm>
            <a:off x="7501414" y="2613779"/>
            <a:ext cx="3957876" cy="2919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9"/>
              </a:lnSpc>
              <a:buNone/>
            </a:pPr>
            <a:r>
              <a:rPr lang="en-US" sz="143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Faf du Plessis</a:t>
            </a:r>
            <a:endParaRPr lang="en-US" sz="1437" dirty="0"/>
          </a:p>
        </p:txBody>
      </p:sp>
      <p:sp>
        <p:nvSpPr>
          <p:cNvPr id="15" name="Shape 13"/>
          <p:cNvSpPr/>
          <p:nvPr/>
        </p:nvSpPr>
        <p:spPr>
          <a:xfrm>
            <a:off x="2988707" y="3022759"/>
            <a:ext cx="8652986" cy="52601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3171111" y="3139797"/>
            <a:ext cx="3957876" cy="2919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9"/>
              </a:lnSpc>
              <a:buNone/>
            </a:pPr>
            <a:r>
              <a:rPr lang="en-US" sz="143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Opener</a:t>
            </a:r>
            <a:endParaRPr lang="en-US" sz="1437" dirty="0"/>
          </a:p>
        </p:txBody>
      </p:sp>
      <p:sp>
        <p:nvSpPr>
          <p:cNvPr id="17" name="Text 15"/>
          <p:cNvSpPr/>
          <p:nvPr/>
        </p:nvSpPr>
        <p:spPr>
          <a:xfrm>
            <a:off x="7501414" y="3139797"/>
            <a:ext cx="3957876" cy="2919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9"/>
              </a:lnSpc>
              <a:buNone/>
            </a:pPr>
            <a:r>
              <a:rPr lang="en-US" sz="143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Ruturaj Gaikwad</a:t>
            </a:r>
            <a:endParaRPr lang="en-US" sz="1437" dirty="0"/>
          </a:p>
        </p:txBody>
      </p:sp>
      <p:sp>
        <p:nvSpPr>
          <p:cNvPr id="18" name="Shape 16"/>
          <p:cNvSpPr/>
          <p:nvPr/>
        </p:nvSpPr>
        <p:spPr>
          <a:xfrm>
            <a:off x="2988707" y="3548777"/>
            <a:ext cx="8652986" cy="52601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9" name="Text 17"/>
          <p:cNvSpPr/>
          <p:nvPr/>
        </p:nvSpPr>
        <p:spPr>
          <a:xfrm>
            <a:off x="3171111" y="3665815"/>
            <a:ext cx="3957876" cy="2919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9"/>
              </a:lnSpc>
              <a:buNone/>
            </a:pPr>
            <a:r>
              <a:rPr lang="en-US" sz="143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Wicket-Keeper</a:t>
            </a:r>
            <a:endParaRPr lang="en-US" sz="1437" dirty="0"/>
          </a:p>
        </p:txBody>
      </p:sp>
      <p:sp>
        <p:nvSpPr>
          <p:cNvPr id="20" name="Text 18"/>
          <p:cNvSpPr/>
          <p:nvPr/>
        </p:nvSpPr>
        <p:spPr>
          <a:xfrm>
            <a:off x="7501414" y="3665815"/>
            <a:ext cx="3957876" cy="2919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9"/>
              </a:lnSpc>
              <a:buNone/>
            </a:pPr>
            <a:r>
              <a:rPr lang="en-US" sz="143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Jos Buttler</a:t>
            </a:r>
            <a:endParaRPr lang="en-US" sz="1437" dirty="0"/>
          </a:p>
        </p:txBody>
      </p:sp>
      <p:sp>
        <p:nvSpPr>
          <p:cNvPr id="21" name="Shape 19"/>
          <p:cNvSpPr/>
          <p:nvPr/>
        </p:nvSpPr>
        <p:spPr>
          <a:xfrm>
            <a:off x="2988707" y="4074795"/>
            <a:ext cx="8652986" cy="52601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2" name="Text 20"/>
          <p:cNvSpPr/>
          <p:nvPr/>
        </p:nvSpPr>
        <p:spPr>
          <a:xfrm>
            <a:off x="3171111" y="4191833"/>
            <a:ext cx="3957876" cy="2919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9"/>
              </a:lnSpc>
              <a:buNone/>
            </a:pPr>
            <a:r>
              <a:rPr lang="en-US" sz="143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All-Rounder</a:t>
            </a:r>
            <a:endParaRPr lang="en-US" sz="1437" dirty="0"/>
          </a:p>
        </p:txBody>
      </p:sp>
      <p:sp>
        <p:nvSpPr>
          <p:cNvPr id="23" name="Text 21"/>
          <p:cNvSpPr/>
          <p:nvPr/>
        </p:nvSpPr>
        <p:spPr>
          <a:xfrm>
            <a:off x="7501414" y="4191833"/>
            <a:ext cx="3957876" cy="2919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9"/>
              </a:lnSpc>
              <a:buNone/>
            </a:pPr>
            <a:r>
              <a:rPr lang="en-US" sz="143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Glenn Maxwell</a:t>
            </a:r>
            <a:endParaRPr lang="en-US" sz="1437" dirty="0"/>
          </a:p>
        </p:txBody>
      </p:sp>
      <p:sp>
        <p:nvSpPr>
          <p:cNvPr id="24" name="Shape 22"/>
          <p:cNvSpPr/>
          <p:nvPr/>
        </p:nvSpPr>
        <p:spPr>
          <a:xfrm>
            <a:off x="2988707" y="4600813"/>
            <a:ext cx="8652986" cy="52601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5" name="Text 23"/>
          <p:cNvSpPr/>
          <p:nvPr/>
        </p:nvSpPr>
        <p:spPr>
          <a:xfrm>
            <a:off x="3171111" y="4717852"/>
            <a:ext cx="3957876" cy="2919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9"/>
              </a:lnSpc>
              <a:buNone/>
            </a:pPr>
            <a:r>
              <a:rPr lang="en-US" sz="143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All-Rounder</a:t>
            </a:r>
            <a:endParaRPr lang="en-US" sz="1437" dirty="0"/>
          </a:p>
        </p:txBody>
      </p:sp>
      <p:sp>
        <p:nvSpPr>
          <p:cNvPr id="26" name="Text 24"/>
          <p:cNvSpPr/>
          <p:nvPr/>
        </p:nvSpPr>
        <p:spPr>
          <a:xfrm>
            <a:off x="7501414" y="4717852"/>
            <a:ext cx="3957876" cy="2919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9"/>
              </a:lnSpc>
              <a:buNone/>
            </a:pPr>
            <a:r>
              <a:rPr lang="en-US" sz="143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Hardik Pandya</a:t>
            </a:r>
            <a:endParaRPr lang="en-US" sz="1437" dirty="0"/>
          </a:p>
        </p:txBody>
      </p:sp>
      <p:sp>
        <p:nvSpPr>
          <p:cNvPr id="27" name="Shape 25"/>
          <p:cNvSpPr/>
          <p:nvPr/>
        </p:nvSpPr>
        <p:spPr>
          <a:xfrm>
            <a:off x="2988707" y="5126831"/>
            <a:ext cx="8652986" cy="52601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8" name="Text 26"/>
          <p:cNvSpPr/>
          <p:nvPr/>
        </p:nvSpPr>
        <p:spPr>
          <a:xfrm>
            <a:off x="3171111" y="5243870"/>
            <a:ext cx="3957876" cy="2919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9"/>
              </a:lnSpc>
              <a:buNone/>
            </a:pPr>
            <a:r>
              <a:rPr lang="en-US" sz="143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All-Rounder</a:t>
            </a:r>
            <a:endParaRPr lang="en-US" sz="1437" dirty="0"/>
          </a:p>
        </p:txBody>
      </p:sp>
      <p:sp>
        <p:nvSpPr>
          <p:cNvPr id="29" name="Text 27"/>
          <p:cNvSpPr/>
          <p:nvPr/>
        </p:nvSpPr>
        <p:spPr>
          <a:xfrm>
            <a:off x="7501414" y="5243870"/>
            <a:ext cx="3957876" cy="2919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9"/>
              </a:lnSpc>
              <a:buNone/>
            </a:pPr>
            <a:r>
              <a:rPr lang="en-US" sz="143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Venkatesh Iyer</a:t>
            </a:r>
            <a:endParaRPr lang="en-US" sz="1437" dirty="0"/>
          </a:p>
        </p:txBody>
      </p:sp>
      <p:sp>
        <p:nvSpPr>
          <p:cNvPr id="30" name="Shape 28"/>
          <p:cNvSpPr/>
          <p:nvPr/>
        </p:nvSpPr>
        <p:spPr>
          <a:xfrm>
            <a:off x="2988707" y="5652849"/>
            <a:ext cx="8652986" cy="52601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1" name="Text 29"/>
          <p:cNvSpPr/>
          <p:nvPr/>
        </p:nvSpPr>
        <p:spPr>
          <a:xfrm>
            <a:off x="3171111" y="5769888"/>
            <a:ext cx="3957876" cy="2919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9"/>
              </a:lnSpc>
              <a:buNone/>
            </a:pPr>
            <a:r>
              <a:rPr lang="en-US" sz="143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Bowler</a:t>
            </a:r>
            <a:endParaRPr lang="en-US" sz="1437" dirty="0"/>
          </a:p>
        </p:txBody>
      </p:sp>
      <p:sp>
        <p:nvSpPr>
          <p:cNvPr id="32" name="Text 30"/>
          <p:cNvSpPr/>
          <p:nvPr/>
        </p:nvSpPr>
        <p:spPr>
          <a:xfrm>
            <a:off x="7501414" y="5769888"/>
            <a:ext cx="3957876" cy="2919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9"/>
              </a:lnSpc>
              <a:buNone/>
            </a:pPr>
            <a:r>
              <a:rPr lang="en-US" sz="143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Mohammed Shami</a:t>
            </a:r>
            <a:endParaRPr lang="en-US" sz="1437" dirty="0"/>
          </a:p>
        </p:txBody>
      </p:sp>
      <p:sp>
        <p:nvSpPr>
          <p:cNvPr id="33" name="Shape 31"/>
          <p:cNvSpPr/>
          <p:nvPr/>
        </p:nvSpPr>
        <p:spPr>
          <a:xfrm>
            <a:off x="2988707" y="6178868"/>
            <a:ext cx="8652986" cy="52601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4" name="Text 32"/>
          <p:cNvSpPr/>
          <p:nvPr/>
        </p:nvSpPr>
        <p:spPr>
          <a:xfrm>
            <a:off x="3171111" y="6295906"/>
            <a:ext cx="3957876" cy="2919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9"/>
              </a:lnSpc>
              <a:buNone/>
            </a:pPr>
            <a:r>
              <a:rPr lang="en-US" sz="143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Bowler</a:t>
            </a:r>
            <a:endParaRPr lang="en-US" sz="1437" dirty="0"/>
          </a:p>
        </p:txBody>
      </p:sp>
      <p:sp>
        <p:nvSpPr>
          <p:cNvPr id="35" name="Text 33"/>
          <p:cNvSpPr/>
          <p:nvPr/>
        </p:nvSpPr>
        <p:spPr>
          <a:xfrm>
            <a:off x="7501414" y="6295906"/>
            <a:ext cx="3957876" cy="2919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9"/>
              </a:lnSpc>
              <a:buNone/>
            </a:pPr>
            <a:r>
              <a:rPr lang="en-US" sz="143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Harshal Patel</a:t>
            </a:r>
            <a:endParaRPr lang="en-US" sz="1437" dirty="0"/>
          </a:p>
        </p:txBody>
      </p:sp>
      <p:sp>
        <p:nvSpPr>
          <p:cNvPr id="36" name="Shape 34"/>
          <p:cNvSpPr/>
          <p:nvPr/>
        </p:nvSpPr>
        <p:spPr>
          <a:xfrm>
            <a:off x="2988707" y="6704886"/>
            <a:ext cx="8652986" cy="52601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7" name="Text 35"/>
          <p:cNvSpPr/>
          <p:nvPr/>
        </p:nvSpPr>
        <p:spPr>
          <a:xfrm>
            <a:off x="3171111" y="6821924"/>
            <a:ext cx="3957876" cy="2919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9"/>
              </a:lnSpc>
              <a:buNone/>
            </a:pPr>
            <a:r>
              <a:rPr lang="en-US" sz="143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Bowler</a:t>
            </a:r>
            <a:endParaRPr lang="en-US" sz="1437" dirty="0"/>
          </a:p>
        </p:txBody>
      </p:sp>
      <p:sp>
        <p:nvSpPr>
          <p:cNvPr id="38" name="Text 36"/>
          <p:cNvSpPr/>
          <p:nvPr/>
        </p:nvSpPr>
        <p:spPr>
          <a:xfrm>
            <a:off x="7501414" y="6821924"/>
            <a:ext cx="3957876" cy="2919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9"/>
              </a:lnSpc>
              <a:buNone/>
            </a:pPr>
            <a:r>
              <a:rPr lang="en-US" sz="143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Yuzvendra Chahal</a:t>
            </a:r>
            <a:endParaRPr lang="en-US" sz="1437" dirty="0"/>
          </a:p>
        </p:txBody>
      </p:sp>
      <p:sp>
        <p:nvSpPr>
          <p:cNvPr id="39" name="Shape 37"/>
          <p:cNvSpPr/>
          <p:nvPr/>
        </p:nvSpPr>
        <p:spPr>
          <a:xfrm>
            <a:off x="2988707" y="7230904"/>
            <a:ext cx="8652986" cy="52601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0" name="Text 38"/>
          <p:cNvSpPr/>
          <p:nvPr/>
        </p:nvSpPr>
        <p:spPr>
          <a:xfrm>
            <a:off x="3171111" y="7347942"/>
            <a:ext cx="3957876" cy="2919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9"/>
              </a:lnSpc>
              <a:buNone/>
            </a:pPr>
            <a:r>
              <a:rPr lang="en-US" sz="143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Bowler</a:t>
            </a:r>
            <a:endParaRPr lang="en-US" sz="1437" dirty="0"/>
          </a:p>
        </p:txBody>
      </p:sp>
      <p:sp>
        <p:nvSpPr>
          <p:cNvPr id="41" name="Text 39"/>
          <p:cNvSpPr/>
          <p:nvPr/>
        </p:nvSpPr>
        <p:spPr>
          <a:xfrm>
            <a:off x="7501414" y="7347942"/>
            <a:ext cx="3957876" cy="2919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9"/>
              </a:lnSpc>
              <a:buNone/>
            </a:pPr>
            <a:r>
              <a:rPr lang="en-US" sz="1437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Avesh Khan</a:t>
            </a:r>
            <a:endParaRPr lang="en-US" sz="1437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/>
        </p:spPr>
      </p:sp>
      <p:sp>
        <p:nvSpPr>
          <p:cNvPr id="4" name="Text 2"/>
          <p:cNvSpPr/>
          <p:nvPr/>
        </p:nvSpPr>
        <p:spPr>
          <a:xfrm>
            <a:off x="2037993" y="226540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Top 3 All-rounders 2024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3404116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Glenn Maxwell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3848338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Hardik Pandya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292560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Venkatesh Iyer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037993" y="4897874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These players have been selected based on their total weight, which takes into account a variety of factors including performance data, team contribution, and overall impact on the game.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56952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/>
        </p:spPr>
      </p:sp>
      <p:sp>
        <p:nvSpPr>
          <p:cNvPr id="4" name="Text 2"/>
          <p:cNvSpPr/>
          <p:nvPr/>
        </p:nvSpPr>
        <p:spPr>
          <a:xfrm>
            <a:off x="3621167" y="427673"/>
            <a:ext cx="7388066" cy="9170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82"/>
              </a:lnSpc>
              <a:buNone/>
            </a:pPr>
            <a:r>
              <a:rPr lang="en-US" sz="4225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Top 10 Batsmen by Runs Scored</a:t>
            </a:r>
            <a:endParaRPr lang="en-US" sz="4225" dirty="0"/>
          </a:p>
        </p:txBody>
      </p:sp>
      <p:sp>
        <p:nvSpPr>
          <p:cNvPr id="5" name="Text 3"/>
          <p:cNvSpPr/>
          <p:nvPr/>
        </p:nvSpPr>
        <p:spPr>
          <a:xfrm>
            <a:off x="3621167" y="2002274"/>
            <a:ext cx="7388066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Discover the top 10 batsmen who have showcased their exceptional batting skills by scoring the highest number of runs over the past 3 years. This comprehensive data-driven analysis sheds light on the standout performers who have consistently dominated the cricket pitch with their incredible batting prowess.</a:t>
            </a:r>
            <a:endParaRPr lang="en-US" sz="1225" dirty="0"/>
          </a:p>
        </p:txBody>
      </p:sp>
      <p:sp>
        <p:nvSpPr>
          <p:cNvPr id="6" name="Shape 4"/>
          <p:cNvSpPr/>
          <p:nvPr/>
        </p:nvSpPr>
        <p:spPr>
          <a:xfrm>
            <a:off x="3621167" y="3172063"/>
            <a:ext cx="7388066" cy="4969788"/>
          </a:xfrm>
          <a:prstGeom prst="roundRect">
            <a:avLst>
              <a:gd name="adj" fmla="val 1408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628787" y="3179683"/>
            <a:ext cx="7372826" cy="45041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8" name="Text 6"/>
          <p:cNvSpPr/>
          <p:nvPr/>
        </p:nvSpPr>
        <p:spPr>
          <a:xfrm>
            <a:off x="3784283" y="3280529"/>
            <a:ext cx="3371612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Batsman Name</a:t>
            </a:r>
            <a:endParaRPr lang="en-US" sz="1225" dirty="0"/>
          </a:p>
        </p:txBody>
      </p:sp>
      <p:sp>
        <p:nvSpPr>
          <p:cNvPr id="9" name="Text 7"/>
          <p:cNvSpPr/>
          <p:nvPr/>
        </p:nvSpPr>
        <p:spPr>
          <a:xfrm>
            <a:off x="7474506" y="3280529"/>
            <a:ext cx="3371612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Runs</a:t>
            </a:r>
            <a:endParaRPr lang="en-US" sz="1225" dirty="0"/>
          </a:p>
        </p:txBody>
      </p:sp>
      <p:sp>
        <p:nvSpPr>
          <p:cNvPr id="10" name="Shape 8"/>
          <p:cNvSpPr/>
          <p:nvPr/>
        </p:nvSpPr>
        <p:spPr>
          <a:xfrm>
            <a:off x="3628787" y="3630097"/>
            <a:ext cx="7372826" cy="45041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3784283" y="3730942"/>
            <a:ext cx="3371612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Shubman Gill</a:t>
            </a:r>
            <a:endParaRPr lang="en-US" sz="1225" dirty="0"/>
          </a:p>
        </p:txBody>
      </p:sp>
      <p:sp>
        <p:nvSpPr>
          <p:cNvPr id="12" name="Text 10"/>
          <p:cNvSpPr/>
          <p:nvPr/>
        </p:nvSpPr>
        <p:spPr>
          <a:xfrm>
            <a:off x="7474506" y="3730942"/>
            <a:ext cx="3371612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1851</a:t>
            </a:r>
            <a:endParaRPr lang="en-US" sz="1225" dirty="0"/>
          </a:p>
        </p:txBody>
      </p:sp>
      <p:sp>
        <p:nvSpPr>
          <p:cNvPr id="13" name="Shape 11"/>
          <p:cNvSpPr/>
          <p:nvPr/>
        </p:nvSpPr>
        <p:spPr>
          <a:xfrm>
            <a:off x="3628787" y="4080510"/>
            <a:ext cx="7372826" cy="45041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3784283" y="4181356"/>
            <a:ext cx="3371612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Faf du Plessis</a:t>
            </a:r>
            <a:endParaRPr lang="en-US" sz="1225" dirty="0"/>
          </a:p>
        </p:txBody>
      </p:sp>
      <p:sp>
        <p:nvSpPr>
          <p:cNvPr id="15" name="Text 13"/>
          <p:cNvSpPr/>
          <p:nvPr/>
        </p:nvSpPr>
        <p:spPr>
          <a:xfrm>
            <a:off x="7474506" y="4181356"/>
            <a:ext cx="3371612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1831</a:t>
            </a:r>
            <a:endParaRPr lang="en-US" sz="1225" dirty="0"/>
          </a:p>
        </p:txBody>
      </p:sp>
      <p:sp>
        <p:nvSpPr>
          <p:cNvPr id="16" name="Shape 14"/>
          <p:cNvSpPr/>
          <p:nvPr/>
        </p:nvSpPr>
        <p:spPr>
          <a:xfrm>
            <a:off x="3628787" y="4530923"/>
            <a:ext cx="7372826" cy="45041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3784283" y="4631769"/>
            <a:ext cx="3371612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Ruturaj Gaikwad</a:t>
            </a:r>
            <a:endParaRPr lang="en-US" sz="1225" dirty="0"/>
          </a:p>
        </p:txBody>
      </p:sp>
      <p:sp>
        <p:nvSpPr>
          <p:cNvPr id="18" name="Text 16"/>
          <p:cNvSpPr/>
          <p:nvPr/>
        </p:nvSpPr>
        <p:spPr>
          <a:xfrm>
            <a:off x="7474506" y="4631769"/>
            <a:ext cx="3371612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1593</a:t>
            </a:r>
            <a:endParaRPr lang="en-US" sz="1225" dirty="0"/>
          </a:p>
        </p:txBody>
      </p:sp>
      <p:sp>
        <p:nvSpPr>
          <p:cNvPr id="19" name="Shape 17"/>
          <p:cNvSpPr/>
          <p:nvPr/>
        </p:nvSpPr>
        <p:spPr>
          <a:xfrm>
            <a:off x="3628787" y="4981337"/>
            <a:ext cx="7372826" cy="45041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3784283" y="5082183"/>
            <a:ext cx="3371612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KL Rahul</a:t>
            </a:r>
            <a:endParaRPr lang="en-US" sz="1225" dirty="0"/>
          </a:p>
        </p:txBody>
      </p:sp>
      <p:sp>
        <p:nvSpPr>
          <p:cNvPr id="21" name="Text 19"/>
          <p:cNvSpPr/>
          <p:nvPr/>
        </p:nvSpPr>
        <p:spPr>
          <a:xfrm>
            <a:off x="7474506" y="5082183"/>
            <a:ext cx="3371612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1516</a:t>
            </a:r>
            <a:endParaRPr lang="en-US" sz="1225" dirty="0"/>
          </a:p>
        </p:txBody>
      </p:sp>
      <p:sp>
        <p:nvSpPr>
          <p:cNvPr id="22" name="Shape 20"/>
          <p:cNvSpPr/>
          <p:nvPr/>
        </p:nvSpPr>
        <p:spPr>
          <a:xfrm>
            <a:off x="3628787" y="5431750"/>
            <a:ext cx="7372826" cy="45041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3" name="Text 21"/>
          <p:cNvSpPr/>
          <p:nvPr/>
        </p:nvSpPr>
        <p:spPr>
          <a:xfrm>
            <a:off x="3784283" y="5532596"/>
            <a:ext cx="3371612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Jos Buttler</a:t>
            </a:r>
            <a:endParaRPr lang="en-US" sz="1225" dirty="0"/>
          </a:p>
        </p:txBody>
      </p:sp>
      <p:sp>
        <p:nvSpPr>
          <p:cNvPr id="24" name="Text 22"/>
          <p:cNvSpPr/>
          <p:nvPr/>
        </p:nvSpPr>
        <p:spPr>
          <a:xfrm>
            <a:off x="7474506" y="5532596"/>
            <a:ext cx="3371612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1509</a:t>
            </a:r>
            <a:endParaRPr lang="en-US" sz="1225" dirty="0"/>
          </a:p>
        </p:txBody>
      </p:sp>
      <p:sp>
        <p:nvSpPr>
          <p:cNvPr id="25" name="Shape 23"/>
          <p:cNvSpPr/>
          <p:nvPr/>
        </p:nvSpPr>
        <p:spPr>
          <a:xfrm>
            <a:off x="3628787" y="5882164"/>
            <a:ext cx="7372826" cy="45041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6" name="Text 24"/>
          <p:cNvSpPr/>
          <p:nvPr/>
        </p:nvSpPr>
        <p:spPr>
          <a:xfrm>
            <a:off x="3784283" y="5983010"/>
            <a:ext cx="3371612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Shikhar Dhawan</a:t>
            </a:r>
            <a:endParaRPr lang="en-US" sz="1225" dirty="0"/>
          </a:p>
        </p:txBody>
      </p:sp>
      <p:sp>
        <p:nvSpPr>
          <p:cNvPr id="27" name="Text 25"/>
          <p:cNvSpPr/>
          <p:nvPr/>
        </p:nvSpPr>
        <p:spPr>
          <a:xfrm>
            <a:off x="7474506" y="5983010"/>
            <a:ext cx="3371612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1392</a:t>
            </a:r>
            <a:endParaRPr lang="en-US" sz="1225" dirty="0"/>
          </a:p>
        </p:txBody>
      </p:sp>
      <p:sp>
        <p:nvSpPr>
          <p:cNvPr id="28" name="Shape 26"/>
          <p:cNvSpPr/>
          <p:nvPr/>
        </p:nvSpPr>
        <p:spPr>
          <a:xfrm>
            <a:off x="3628787" y="6332577"/>
            <a:ext cx="7372826" cy="45041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9" name="Text 27"/>
          <p:cNvSpPr/>
          <p:nvPr/>
        </p:nvSpPr>
        <p:spPr>
          <a:xfrm>
            <a:off x="3784283" y="6433423"/>
            <a:ext cx="3371612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Virat Kohli</a:t>
            </a:r>
            <a:endParaRPr lang="en-US" sz="1225" dirty="0"/>
          </a:p>
        </p:txBody>
      </p:sp>
      <p:sp>
        <p:nvSpPr>
          <p:cNvPr id="30" name="Text 28"/>
          <p:cNvSpPr/>
          <p:nvPr/>
        </p:nvSpPr>
        <p:spPr>
          <a:xfrm>
            <a:off x="7474506" y="6433423"/>
            <a:ext cx="3371612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1385</a:t>
            </a:r>
            <a:endParaRPr lang="en-US" sz="1225" dirty="0"/>
          </a:p>
        </p:txBody>
      </p:sp>
      <p:sp>
        <p:nvSpPr>
          <p:cNvPr id="31" name="Shape 29"/>
          <p:cNvSpPr/>
          <p:nvPr/>
        </p:nvSpPr>
        <p:spPr>
          <a:xfrm>
            <a:off x="3628787" y="6782991"/>
            <a:ext cx="7372826" cy="45041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2" name="Text 30"/>
          <p:cNvSpPr/>
          <p:nvPr/>
        </p:nvSpPr>
        <p:spPr>
          <a:xfrm>
            <a:off x="3784283" y="6883837"/>
            <a:ext cx="3371612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Sanju Samson</a:t>
            </a:r>
            <a:endParaRPr lang="en-US" sz="1225" dirty="0"/>
          </a:p>
        </p:txBody>
      </p:sp>
      <p:sp>
        <p:nvSpPr>
          <p:cNvPr id="33" name="Text 31"/>
          <p:cNvSpPr/>
          <p:nvPr/>
        </p:nvSpPr>
        <p:spPr>
          <a:xfrm>
            <a:off x="7474506" y="6883837"/>
            <a:ext cx="3371612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1304</a:t>
            </a:r>
            <a:endParaRPr lang="en-US" sz="1225" dirty="0"/>
          </a:p>
        </p:txBody>
      </p:sp>
      <p:sp>
        <p:nvSpPr>
          <p:cNvPr id="34" name="Shape 32"/>
          <p:cNvSpPr/>
          <p:nvPr/>
        </p:nvSpPr>
        <p:spPr>
          <a:xfrm>
            <a:off x="3628787" y="7233404"/>
            <a:ext cx="7372826" cy="45041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5" name="Text 33"/>
          <p:cNvSpPr/>
          <p:nvPr/>
        </p:nvSpPr>
        <p:spPr>
          <a:xfrm>
            <a:off x="3784283" y="7334250"/>
            <a:ext cx="3371612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Suryakumar Yadav</a:t>
            </a:r>
            <a:endParaRPr lang="en-US" sz="1225" dirty="0"/>
          </a:p>
        </p:txBody>
      </p:sp>
      <p:sp>
        <p:nvSpPr>
          <p:cNvPr id="36" name="Text 34"/>
          <p:cNvSpPr/>
          <p:nvPr/>
        </p:nvSpPr>
        <p:spPr>
          <a:xfrm>
            <a:off x="7474506" y="7334250"/>
            <a:ext cx="3371612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1225</a:t>
            </a:r>
            <a:endParaRPr lang="en-US" sz="1225" dirty="0"/>
          </a:p>
        </p:txBody>
      </p:sp>
      <p:sp>
        <p:nvSpPr>
          <p:cNvPr id="37" name="Shape 35"/>
          <p:cNvSpPr/>
          <p:nvPr/>
        </p:nvSpPr>
        <p:spPr>
          <a:xfrm>
            <a:off x="3628787" y="7683818"/>
            <a:ext cx="7372826" cy="45041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8" name="Text 36"/>
          <p:cNvSpPr/>
          <p:nvPr/>
        </p:nvSpPr>
        <p:spPr>
          <a:xfrm>
            <a:off x="3784283" y="7784663"/>
            <a:ext cx="3371612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Glenn Maxwell</a:t>
            </a:r>
            <a:endParaRPr lang="en-US" sz="1225" dirty="0"/>
          </a:p>
        </p:txBody>
      </p:sp>
      <p:sp>
        <p:nvSpPr>
          <p:cNvPr id="39" name="Text 37"/>
          <p:cNvSpPr/>
          <p:nvPr/>
        </p:nvSpPr>
        <p:spPr>
          <a:xfrm>
            <a:off x="7474506" y="7784663"/>
            <a:ext cx="3371612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1214</a:t>
            </a:r>
            <a:endParaRPr lang="en-US" sz="12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8032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/>
        </p:spPr>
      </p:sp>
      <p:sp>
        <p:nvSpPr>
          <p:cNvPr id="4" name="Text 2"/>
          <p:cNvSpPr/>
          <p:nvPr/>
        </p:nvSpPr>
        <p:spPr>
          <a:xfrm>
            <a:off x="3502938" y="441365"/>
            <a:ext cx="7624524" cy="10029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950"/>
              </a:lnSpc>
              <a:buNone/>
            </a:pPr>
            <a:r>
              <a:rPr lang="en-US" sz="316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Top 10 batsmen based on past 3 years batting average</a:t>
            </a:r>
            <a:endParaRPr lang="en-US" sz="3160" dirty="0"/>
          </a:p>
        </p:txBody>
      </p:sp>
      <p:sp>
        <p:nvSpPr>
          <p:cNvPr id="5" name="Text 3"/>
          <p:cNvSpPr/>
          <p:nvPr/>
        </p:nvSpPr>
        <p:spPr>
          <a:xfrm>
            <a:off x="3502938" y="1765340"/>
            <a:ext cx="7624524" cy="7700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This table showcases the top 10 batsmen with the highest batting averages over the past 3 years, with a minimum of 60 balls faced each season. The data highlights the consistent, high-performing players who have maintained exceptional run-scoring abilities.</a:t>
            </a:r>
            <a:endParaRPr lang="en-US" sz="1264" dirty="0"/>
          </a:p>
        </p:txBody>
      </p:sp>
      <p:sp>
        <p:nvSpPr>
          <p:cNvPr id="6" name="Shape 4"/>
          <p:cNvSpPr/>
          <p:nvPr/>
        </p:nvSpPr>
        <p:spPr>
          <a:xfrm>
            <a:off x="3502938" y="2715935"/>
            <a:ext cx="7624524" cy="5123021"/>
          </a:xfrm>
          <a:prstGeom prst="roundRect">
            <a:avLst>
              <a:gd name="adj" fmla="val 141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510558" y="2723555"/>
            <a:ext cx="7609284" cy="4643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3671292" y="2827377"/>
            <a:ext cx="157745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batsmanName</a:t>
            </a:r>
            <a:endParaRPr lang="en-US" sz="1264" dirty="0"/>
          </a:p>
        </p:txBody>
      </p:sp>
      <p:sp>
        <p:nvSpPr>
          <p:cNvPr id="9" name="Text 7"/>
          <p:cNvSpPr/>
          <p:nvPr/>
        </p:nvSpPr>
        <p:spPr>
          <a:xfrm>
            <a:off x="5577364" y="2827377"/>
            <a:ext cx="157364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runs</a:t>
            </a:r>
            <a:endParaRPr lang="en-US" sz="1264" dirty="0"/>
          </a:p>
        </p:txBody>
      </p:sp>
      <p:sp>
        <p:nvSpPr>
          <p:cNvPr id="10" name="Text 8"/>
          <p:cNvSpPr/>
          <p:nvPr/>
        </p:nvSpPr>
        <p:spPr>
          <a:xfrm>
            <a:off x="7479625" y="2827377"/>
            <a:ext cx="157364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balls</a:t>
            </a:r>
            <a:endParaRPr lang="en-US" sz="1264" dirty="0"/>
          </a:p>
        </p:txBody>
      </p:sp>
      <p:sp>
        <p:nvSpPr>
          <p:cNvPr id="11" name="Text 9"/>
          <p:cNvSpPr/>
          <p:nvPr/>
        </p:nvSpPr>
        <p:spPr>
          <a:xfrm>
            <a:off x="9381887" y="2827377"/>
            <a:ext cx="157745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batting_avg</a:t>
            </a:r>
            <a:endParaRPr lang="en-US" sz="1264" dirty="0"/>
          </a:p>
        </p:txBody>
      </p:sp>
      <p:sp>
        <p:nvSpPr>
          <p:cNvPr id="12" name="Shape 10"/>
          <p:cNvSpPr/>
          <p:nvPr/>
        </p:nvSpPr>
        <p:spPr>
          <a:xfrm>
            <a:off x="3510558" y="3187898"/>
            <a:ext cx="7609284" cy="4643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3671292" y="3291721"/>
            <a:ext cx="157745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SaurabhTiwary</a:t>
            </a:r>
            <a:endParaRPr lang="en-US" sz="1264" dirty="0"/>
          </a:p>
        </p:txBody>
      </p:sp>
      <p:sp>
        <p:nvSpPr>
          <p:cNvPr id="14" name="Text 12"/>
          <p:cNvSpPr/>
          <p:nvPr/>
        </p:nvSpPr>
        <p:spPr>
          <a:xfrm>
            <a:off x="5577364" y="3291721"/>
            <a:ext cx="157364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115</a:t>
            </a:r>
            <a:endParaRPr lang="en-US" sz="1264" dirty="0"/>
          </a:p>
        </p:txBody>
      </p:sp>
      <p:sp>
        <p:nvSpPr>
          <p:cNvPr id="15" name="Text 13"/>
          <p:cNvSpPr/>
          <p:nvPr/>
        </p:nvSpPr>
        <p:spPr>
          <a:xfrm>
            <a:off x="7479625" y="3291721"/>
            <a:ext cx="157364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97</a:t>
            </a:r>
            <a:endParaRPr lang="en-US" sz="1264" dirty="0"/>
          </a:p>
        </p:txBody>
      </p:sp>
      <p:sp>
        <p:nvSpPr>
          <p:cNvPr id="16" name="Text 14"/>
          <p:cNvSpPr/>
          <p:nvPr/>
        </p:nvSpPr>
        <p:spPr>
          <a:xfrm>
            <a:off x="9381887" y="3291721"/>
            <a:ext cx="157745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57.5</a:t>
            </a:r>
            <a:endParaRPr lang="en-US" sz="1264" dirty="0"/>
          </a:p>
        </p:txBody>
      </p:sp>
      <p:sp>
        <p:nvSpPr>
          <p:cNvPr id="17" name="Shape 15"/>
          <p:cNvSpPr/>
          <p:nvPr/>
        </p:nvSpPr>
        <p:spPr>
          <a:xfrm>
            <a:off x="3510558" y="3652242"/>
            <a:ext cx="7609284" cy="4643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6"/>
          <p:cNvSpPr/>
          <p:nvPr/>
        </p:nvSpPr>
        <p:spPr>
          <a:xfrm>
            <a:off x="3671292" y="3756065"/>
            <a:ext cx="157745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KLRahul</a:t>
            </a:r>
            <a:endParaRPr lang="en-US" sz="1264" dirty="0"/>
          </a:p>
        </p:txBody>
      </p:sp>
      <p:sp>
        <p:nvSpPr>
          <p:cNvPr id="19" name="Text 17"/>
          <p:cNvSpPr/>
          <p:nvPr/>
        </p:nvSpPr>
        <p:spPr>
          <a:xfrm>
            <a:off x="5577364" y="3756065"/>
            <a:ext cx="157364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1516</a:t>
            </a:r>
            <a:endParaRPr lang="en-US" sz="1264" dirty="0"/>
          </a:p>
        </p:txBody>
      </p:sp>
      <p:sp>
        <p:nvSpPr>
          <p:cNvPr id="20" name="Text 18"/>
          <p:cNvSpPr/>
          <p:nvPr/>
        </p:nvSpPr>
        <p:spPr>
          <a:xfrm>
            <a:off x="7479625" y="3756065"/>
            <a:ext cx="157364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1148</a:t>
            </a:r>
            <a:endParaRPr lang="en-US" sz="1264" dirty="0"/>
          </a:p>
        </p:txBody>
      </p:sp>
      <p:sp>
        <p:nvSpPr>
          <p:cNvPr id="21" name="Text 19"/>
          <p:cNvSpPr/>
          <p:nvPr/>
        </p:nvSpPr>
        <p:spPr>
          <a:xfrm>
            <a:off x="9381887" y="3756065"/>
            <a:ext cx="157745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50.53</a:t>
            </a:r>
            <a:endParaRPr lang="en-US" sz="1264" dirty="0"/>
          </a:p>
        </p:txBody>
      </p:sp>
      <p:sp>
        <p:nvSpPr>
          <p:cNvPr id="22" name="Shape 20"/>
          <p:cNvSpPr/>
          <p:nvPr/>
        </p:nvSpPr>
        <p:spPr>
          <a:xfrm>
            <a:off x="3510558" y="4116586"/>
            <a:ext cx="7609284" cy="4643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3" name="Text 21"/>
          <p:cNvSpPr/>
          <p:nvPr/>
        </p:nvSpPr>
        <p:spPr>
          <a:xfrm>
            <a:off x="3671292" y="4220408"/>
            <a:ext cx="157745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CameronGreen</a:t>
            </a:r>
            <a:endParaRPr lang="en-US" sz="1264" dirty="0"/>
          </a:p>
        </p:txBody>
      </p:sp>
      <p:sp>
        <p:nvSpPr>
          <p:cNvPr id="24" name="Text 22"/>
          <p:cNvSpPr/>
          <p:nvPr/>
        </p:nvSpPr>
        <p:spPr>
          <a:xfrm>
            <a:off x="5577364" y="4220408"/>
            <a:ext cx="157364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452</a:t>
            </a:r>
            <a:endParaRPr lang="en-US" sz="1264" dirty="0"/>
          </a:p>
        </p:txBody>
      </p:sp>
      <p:sp>
        <p:nvSpPr>
          <p:cNvPr id="25" name="Text 23"/>
          <p:cNvSpPr/>
          <p:nvPr/>
        </p:nvSpPr>
        <p:spPr>
          <a:xfrm>
            <a:off x="7479625" y="4220408"/>
            <a:ext cx="157364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282</a:t>
            </a:r>
            <a:endParaRPr lang="en-US" sz="1264" dirty="0"/>
          </a:p>
        </p:txBody>
      </p:sp>
      <p:sp>
        <p:nvSpPr>
          <p:cNvPr id="26" name="Text 24"/>
          <p:cNvSpPr/>
          <p:nvPr/>
        </p:nvSpPr>
        <p:spPr>
          <a:xfrm>
            <a:off x="9381887" y="4220408"/>
            <a:ext cx="157745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50.22</a:t>
            </a:r>
            <a:endParaRPr lang="en-US" sz="1264" dirty="0"/>
          </a:p>
        </p:txBody>
      </p:sp>
      <p:sp>
        <p:nvSpPr>
          <p:cNvPr id="27" name="Shape 25"/>
          <p:cNvSpPr/>
          <p:nvPr/>
        </p:nvSpPr>
        <p:spPr>
          <a:xfrm>
            <a:off x="3510558" y="4580930"/>
            <a:ext cx="7609284" cy="4643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8" name="Text 26"/>
          <p:cNvSpPr/>
          <p:nvPr/>
        </p:nvSpPr>
        <p:spPr>
          <a:xfrm>
            <a:off x="3671292" y="4684752"/>
            <a:ext cx="157745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RinkuSingh</a:t>
            </a:r>
            <a:endParaRPr lang="en-US" sz="1264" dirty="0"/>
          </a:p>
        </p:txBody>
      </p:sp>
      <p:sp>
        <p:nvSpPr>
          <p:cNvPr id="29" name="Text 27"/>
          <p:cNvSpPr/>
          <p:nvPr/>
        </p:nvSpPr>
        <p:spPr>
          <a:xfrm>
            <a:off x="5577364" y="4684752"/>
            <a:ext cx="157364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648</a:t>
            </a:r>
            <a:endParaRPr lang="en-US" sz="1264" dirty="0"/>
          </a:p>
        </p:txBody>
      </p:sp>
      <p:sp>
        <p:nvSpPr>
          <p:cNvPr id="30" name="Text 28"/>
          <p:cNvSpPr/>
          <p:nvPr/>
        </p:nvSpPr>
        <p:spPr>
          <a:xfrm>
            <a:off x="7479625" y="4684752"/>
            <a:ext cx="157364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434</a:t>
            </a:r>
            <a:endParaRPr lang="en-US" sz="1264" dirty="0"/>
          </a:p>
        </p:txBody>
      </p:sp>
      <p:sp>
        <p:nvSpPr>
          <p:cNvPr id="31" name="Text 29"/>
          <p:cNvSpPr/>
          <p:nvPr/>
        </p:nvSpPr>
        <p:spPr>
          <a:xfrm>
            <a:off x="9381887" y="4684752"/>
            <a:ext cx="157745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49.85</a:t>
            </a:r>
            <a:endParaRPr lang="en-US" sz="1264" dirty="0"/>
          </a:p>
        </p:txBody>
      </p:sp>
      <p:sp>
        <p:nvSpPr>
          <p:cNvPr id="32" name="Shape 30"/>
          <p:cNvSpPr/>
          <p:nvPr/>
        </p:nvSpPr>
        <p:spPr>
          <a:xfrm>
            <a:off x="3510558" y="5045273"/>
            <a:ext cx="7609284" cy="4643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3" name="Text 31"/>
          <p:cNvSpPr/>
          <p:nvPr/>
        </p:nvSpPr>
        <p:spPr>
          <a:xfrm>
            <a:off x="3671292" y="5149096"/>
            <a:ext cx="157745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HeinrichKlaasen</a:t>
            </a:r>
            <a:endParaRPr lang="en-US" sz="1264" dirty="0"/>
          </a:p>
        </p:txBody>
      </p:sp>
      <p:sp>
        <p:nvSpPr>
          <p:cNvPr id="34" name="Text 32"/>
          <p:cNvSpPr/>
          <p:nvPr/>
        </p:nvSpPr>
        <p:spPr>
          <a:xfrm>
            <a:off x="5577364" y="5149096"/>
            <a:ext cx="157364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448</a:t>
            </a:r>
            <a:endParaRPr lang="en-US" sz="1264" dirty="0"/>
          </a:p>
        </p:txBody>
      </p:sp>
      <p:sp>
        <p:nvSpPr>
          <p:cNvPr id="35" name="Text 33"/>
          <p:cNvSpPr/>
          <p:nvPr/>
        </p:nvSpPr>
        <p:spPr>
          <a:xfrm>
            <a:off x="7479625" y="5149096"/>
            <a:ext cx="157364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253</a:t>
            </a:r>
            <a:endParaRPr lang="en-US" sz="1264" dirty="0"/>
          </a:p>
        </p:txBody>
      </p:sp>
      <p:sp>
        <p:nvSpPr>
          <p:cNvPr id="36" name="Text 34"/>
          <p:cNvSpPr/>
          <p:nvPr/>
        </p:nvSpPr>
        <p:spPr>
          <a:xfrm>
            <a:off x="9381887" y="5149096"/>
            <a:ext cx="157745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49.78</a:t>
            </a:r>
            <a:endParaRPr lang="en-US" sz="1264" dirty="0"/>
          </a:p>
        </p:txBody>
      </p:sp>
      <p:sp>
        <p:nvSpPr>
          <p:cNvPr id="37" name="Shape 35"/>
          <p:cNvSpPr/>
          <p:nvPr/>
        </p:nvSpPr>
        <p:spPr>
          <a:xfrm>
            <a:off x="3510558" y="5509617"/>
            <a:ext cx="7609284" cy="4643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8" name="Text 36"/>
          <p:cNvSpPr/>
          <p:nvPr/>
        </p:nvSpPr>
        <p:spPr>
          <a:xfrm>
            <a:off x="3671292" y="5613440"/>
            <a:ext cx="157745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DevonConway</a:t>
            </a:r>
            <a:endParaRPr lang="en-US" sz="1264" dirty="0"/>
          </a:p>
        </p:txBody>
      </p:sp>
      <p:sp>
        <p:nvSpPr>
          <p:cNvPr id="39" name="Text 37"/>
          <p:cNvSpPr/>
          <p:nvPr/>
        </p:nvSpPr>
        <p:spPr>
          <a:xfrm>
            <a:off x="5577364" y="5613440"/>
            <a:ext cx="157364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924</a:t>
            </a:r>
            <a:endParaRPr lang="en-US" sz="1264" dirty="0"/>
          </a:p>
        </p:txBody>
      </p:sp>
      <p:sp>
        <p:nvSpPr>
          <p:cNvPr id="40" name="Text 38"/>
          <p:cNvSpPr/>
          <p:nvPr/>
        </p:nvSpPr>
        <p:spPr>
          <a:xfrm>
            <a:off x="7479625" y="5613440"/>
            <a:ext cx="157364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654</a:t>
            </a:r>
            <a:endParaRPr lang="en-US" sz="1264" dirty="0"/>
          </a:p>
        </p:txBody>
      </p:sp>
      <p:sp>
        <p:nvSpPr>
          <p:cNvPr id="41" name="Text 39"/>
          <p:cNvSpPr/>
          <p:nvPr/>
        </p:nvSpPr>
        <p:spPr>
          <a:xfrm>
            <a:off x="9381887" y="5613440"/>
            <a:ext cx="157745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48.63</a:t>
            </a:r>
            <a:endParaRPr lang="en-US" sz="1264" dirty="0"/>
          </a:p>
        </p:txBody>
      </p:sp>
      <p:sp>
        <p:nvSpPr>
          <p:cNvPr id="42" name="Shape 40"/>
          <p:cNvSpPr/>
          <p:nvPr/>
        </p:nvSpPr>
        <p:spPr>
          <a:xfrm>
            <a:off x="3510558" y="5973961"/>
            <a:ext cx="7609284" cy="4643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3" name="Text 41"/>
          <p:cNvSpPr/>
          <p:nvPr/>
        </p:nvSpPr>
        <p:spPr>
          <a:xfrm>
            <a:off x="3671292" y="6077783"/>
            <a:ext cx="157745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SaiSudharsan</a:t>
            </a:r>
            <a:endParaRPr lang="en-US" sz="1264" dirty="0"/>
          </a:p>
        </p:txBody>
      </p:sp>
      <p:sp>
        <p:nvSpPr>
          <p:cNvPr id="44" name="Text 42"/>
          <p:cNvSpPr/>
          <p:nvPr/>
        </p:nvSpPr>
        <p:spPr>
          <a:xfrm>
            <a:off x="5577364" y="6077783"/>
            <a:ext cx="157364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507</a:t>
            </a:r>
            <a:endParaRPr lang="en-US" sz="1264" dirty="0"/>
          </a:p>
        </p:txBody>
      </p:sp>
      <p:sp>
        <p:nvSpPr>
          <p:cNvPr id="45" name="Text 43"/>
          <p:cNvSpPr/>
          <p:nvPr/>
        </p:nvSpPr>
        <p:spPr>
          <a:xfrm>
            <a:off x="7479625" y="6077783"/>
            <a:ext cx="157364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370</a:t>
            </a:r>
            <a:endParaRPr lang="en-US" sz="1264" dirty="0"/>
          </a:p>
        </p:txBody>
      </p:sp>
      <p:sp>
        <p:nvSpPr>
          <p:cNvPr id="46" name="Text 44"/>
          <p:cNvSpPr/>
          <p:nvPr/>
        </p:nvSpPr>
        <p:spPr>
          <a:xfrm>
            <a:off x="9381887" y="6077783"/>
            <a:ext cx="157745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46.09</a:t>
            </a:r>
            <a:endParaRPr lang="en-US" sz="1264" dirty="0"/>
          </a:p>
        </p:txBody>
      </p:sp>
      <p:sp>
        <p:nvSpPr>
          <p:cNvPr id="47" name="Shape 45"/>
          <p:cNvSpPr/>
          <p:nvPr/>
        </p:nvSpPr>
        <p:spPr>
          <a:xfrm>
            <a:off x="3510558" y="6438305"/>
            <a:ext cx="7609284" cy="4643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8" name="Text 46"/>
          <p:cNvSpPr/>
          <p:nvPr/>
        </p:nvSpPr>
        <p:spPr>
          <a:xfrm>
            <a:off x="3671292" y="6542127"/>
            <a:ext cx="157745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FafduPlessis</a:t>
            </a:r>
            <a:endParaRPr lang="en-US" sz="1264" dirty="0"/>
          </a:p>
        </p:txBody>
      </p:sp>
      <p:sp>
        <p:nvSpPr>
          <p:cNvPr id="49" name="Text 47"/>
          <p:cNvSpPr/>
          <p:nvPr/>
        </p:nvSpPr>
        <p:spPr>
          <a:xfrm>
            <a:off x="5577364" y="6542127"/>
            <a:ext cx="157364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1831</a:t>
            </a:r>
            <a:endParaRPr lang="en-US" sz="1264" dirty="0"/>
          </a:p>
        </p:txBody>
      </p:sp>
      <p:sp>
        <p:nvSpPr>
          <p:cNvPr id="50" name="Text 48"/>
          <p:cNvSpPr/>
          <p:nvPr/>
        </p:nvSpPr>
        <p:spPr>
          <a:xfrm>
            <a:off x="7479625" y="6542127"/>
            <a:ext cx="157364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1300</a:t>
            </a:r>
            <a:endParaRPr lang="en-US" sz="1264" dirty="0"/>
          </a:p>
        </p:txBody>
      </p:sp>
      <p:sp>
        <p:nvSpPr>
          <p:cNvPr id="51" name="Text 49"/>
          <p:cNvSpPr/>
          <p:nvPr/>
        </p:nvSpPr>
        <p:spPr>
          <a:xfrm>
            <a:off x="9381887" y="6542127"/>
            <a:ext cx="157745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43.6</a:t>
            </a:r>
            <a:endParaRPr lang="en-US" sz="1264" dirty="0"/>
          </a:p>
        </p:txBody>
      </p:sp>
      <p:sp>
        <p:nvSpPr>
          <p:cNvPr id="52" name="Shape 50"/>
          <p:cNvSpPr/>
          <p:nvPr/>
        </p:nvSpPr>
        <p:spPr>
          <a:xfrm>
            <a:off x="3510558" y="6902648"/>
            <a:ext cx="7609284" cy="4643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53" name="Text 51"/>
          <p:cNvSpPr/>
          <p:nvPr/>
        </p:nvSpPr>
        <p:spPr>
          <a:xfrm>
            <a:off x="3671292" y="7006471"/>
            <a:ext cx="157745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DavidMiller</a:t>
            </a:r>
            <a:endParaRPr lang="en-US" sz="1264" dirty="0"/>
          </a:p>
        </p:txBody>
      </p:sp>
      <p:sp>
        <p:nvSpPr>
          <p:cNvPr id="54" name="Text 52"/>
          <p:cNvSpPr/>
          <p:nvPr/>
        </p:nvSpPr>
        <p:spPr>
          <a:xfrm>
            <a:off x="5577364" y="7006471"/>
            <a:ext cx="157364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864</a:t>
            </a:r>
            <a:endParaRPr lang="en-US" sz="1264" dirty="0"/>
          </a:p>
        </p:txBody>
      </p:sp>
      <p:sp>
        <p:nvSpPr>
          <p:cNvPr id="55" name="Text 53"/>
          <p:cNvSpPr/>
          <p:nvPr/>
        </p:nvSpPr>
        <p:spPr>
          <a:xfrm>
            <a:off x="7479625" y="7006471"/>
            <a:ext cx="157364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628</a:t>
            </a:r>
            <a:endParaRPr lang="en-US" sz="1264" dirty="0"/>
          </a:p>
        </p:txBody>
      </p:sp>
      <p:sp>
        <p:nvSpPr>
          <p:cNvPr id="56" name="Text 54"/>
          <p:cNvSpPr/>
          <p:nvPr/>
        </p:nvSpPr>
        <p:spPr>
          <a:xfrm>
            <a:off x="9381887" y="7006471"/>
            <a:ext cx="157745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43.2</a:t>
            </a:r>
            <a:endParaRPr lang="en-US" sz="1264" dirty="0"/>
          </a:p>
        </p:txBody>
      </p:sp>
      <p:sp>
        <p:nvSpPr>
          <p:cNvPr id="57" name="Shape 55"/>
          <p:cNvSpPr/>
          <p:nvPr/>
        </p:nvSpPr>
        <p:spPr>
          <a:xfrm>
            <a:off x="3510558" y="7366992"/>
            <a:ext cx="7609284" cy="4643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8" name="Text 56"/>
          <p:cNvSpPr/>
          <p:nvPr/>
        </p:nvSpPr>
        <p:spPr>
          <a:xfrm>
            <a:off x="3671292" y="7470815"/>
            <a:ext cx="157745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JosButtler</a:t>
            </a:r>
            <a:endParaRPr lang="en-US" sz="1264" dirty="0"/>
          </a:p>
        </p:txBody>
      </p:sp>
      <p:sp>
        <p:nvSpPr>
          <p:cNvPr id="59" name="Text 57"/>
          <p:cNvSpPr/>
          <p:nvPr/>
        </p:nvSpPr>
        <p:spPr>
          <a:xfrm>
            <a:off x="5577364" y="7470815"/>
            <a:ext cx="157364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1509</a:t>
            </a:r>
            <a:endParaRPr lang="en-US" sz="1264" dirty="0"/>
          </a:p>
        </p:txBody>
      </p:sp>
      <p:sp>
        <p:nvSpPr>
          <p:cNvPr id="60" name="Text 58"/>
          <p:cNvSpPr/>
          <p:nvPr/>
        </p:nvSpPr>
        <p:spPr>
          <a:xfrm>
            <a:off x="7479625" y="7470815"/>
            <a:ext cx="157364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1027</a:t>
            </a:r>
            <a:endParaRPr lang="en-US" sz="1264" dirty="0"/>
          </a:p>
        </p:txBody>
      </p:sp>
      <p:sp>
        <p:nvSpPr>
          <p:cNvPr id="61" name="Text 59"/>
          <p:cNvSpPr/>
          <p:nvPr/>
        </p:nvSpPr>
        <p:spPr>
          <a:xfrm>
            <a:off x="9381887" y="7470815"/>
            <a:ext cx="1577459" cy="256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22"/>
              </a:lnSpc>
              <a:buNone/>
            </a:pPr>
            <a:r>
              <a:rPr lang="en-US" sz="1264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41.92</a:t>
            </a:r>
            <a:endParaRPr lang="en-US" sz="126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901267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3621167" y="427673"/>
            <a:ext cx="7388066" cy="1458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Top 10 batsmen based on past 3 years strike rate (min 60 balls faced in each season)</a:t>
            </a:r>
            <a:endParaRPr lang="en-US" sz="3062" dirty="0"/>
          </a:p>
        </p:txBody>
      </p:sp>
      <p:sp>
        <p:nvSpPr>
          <p:cNvPr id="5" name="Shape 3"/>
          <p:cNvSpPr/>
          <p:nvPr/>
        </p:nvSpPr>
        <p:spPr>
          <a:xfrm>
            <a:off x="3621167" y="2196703"/>
            <a:ext cx="7388066" cy="4969788"/>
          </a:xfrm>
          <a:prstGeom prst="roundRect">
            <a:avLst>
              <a:gd name="adj" fmla="val 1408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628787" y="2204323"/>
            <a:ext cx="7372826" cy="45041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3784283" y="2305169"/>
            <a:ext cx="15284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Batsman Name</a:t>
            </a:r>
            <a:endParaRPr lang="en-US" sz="1225" dirty="0"/>
          </a:p>
        </p:txBody>
      </p:sp>
      <p:sp>
        <p:nvSpPr>
          <p:cNvPr id="8" name="Text 6"/>
          <p:cNvSpPr/>
          <p:nvPr/>
        </p:nvSpPr>
        <p:spPr>
          <a:xfrm>
            <a:off x="5631299" y="2305169"/>
            <a:ext cx="152459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runs</a:t>
            </a:r>
            <a:endParaRPr lang="en-US" sz="1225" dirty="0"/>
          </a:p>
        </p:txBody>
      </p:sp>
      <p:sp>
        <p:nvSpPr>
          <p:cNvPr id="9" name="Text 7"/>
          <p:cNvSpPr/>
          <p:nvPr/>
        </p:nvSpPr>
        <p:spPr>
          <a:xfrm>
            <a:off x="7474506" y="2305169"/>
            <a:ext cx="152459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balls</a:t>
            </a:r>
            <a:endParaRPr lang="en-US" sz="1225" dirty="0"/>
          </a:p>
        </p:txBody>
      </p:sp>
      <p:sp>
        <p:nvSpPr>
          <p:cNvPr id="10" name="Text 8"/>
          <p:cNvSpPr/>
          <p:nvPr/>
        </p:nvSpPr>
        <p:spPr>
          <a:xfrm>
            <a:off x="9317712" y="2305169"/>
            <a:ext cx="15284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strikeRate</a:t>
            </a:r>
            <a:endParaRPr lang="en-US" sz="1225" dirty="0"/>
          </a:p>
        </p:txBody>
      </p:sp>
      <p:sp>
        <p:nvSpPr>
          <p:cNvPr id="11" name="Shape 9"/>
          <p:cNvSpPr/>
          <p:nvPr/>
        </p:nvSpPr>
        <p:spPr>
          <a:xfrm>
            <a:off x="3628787" y="2654737"/>
            <a:ext cx="7372826" cy="45041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10"/>
          <p:cNvSpPr/>
          <p:nvPr/>
        </p:nvSpPr>
        <p:spPr>
          <a:xfrm>
            <a:off x="3784283" y="2755583"/>
            <a:ext cx="15284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TimDavid</a:t>
            </a:r>
            <a:endParaRPr lang="en-US" sz="1225" dirty="0"/>
          </a:p>
        </p:txBody>
      </p:sp>
      <p:sp>
        <p:nvSpPr>
          <p:cNvPr id="13" name="Text 11"/>
          <p:cNvSpPr/>
          <p:nvPr/>
        </p:nvSpPr>
        <p:spPr>
          <a:xfrm>
            <a:off x="5631299" y="2755583"/>
            <a:ext cx="152459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418</a:t>
            </a:r>
            <a:endParaRPr lang="en-US" sz="1225" dirty="0"/>
          </a:p>
        </p:txBody>
      </p:sp>
      <p:sp>
        <p:nvSpPr>
          <p:cNvPr id="14" name="Text 12"/>
          <p:cNvSpPr/>
          <p:nvPr/>
        </p:nvSpPr>
        <p:spPr>
          <a:xfrm>
            <a:off x="7474506" y="2755583"/>
            <a:ext cx="152459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235</a:t>
            </a:r>
            <a:endParaRPr lang="en-US" sz="1225" dirty="0"/>
          </a:p>
        </p:txBody>
      </p:sp>
      <p:sp>
        <p:nvSpPr>
          <p:cNvPr id="15" name="Text 13"/>
          <p:cNvSpPr/>
          <p:nvPr/>
        </p:nvSpPr>
        <p:spPr>
          <a:xfrm>
            <a:off x="9317712" y="2755583"/>
            <a:ext cx="15284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177.87</a:t>
            </a:r>
            <a:endParaRPr lang="en-US" sz="1225" dirty="0"/>
          </a:p>
        </p:txBody>
      </p:sp>
      <p:sp>
        <p:nvSpPr>
          <p:cNvPr id="16" name="Shape 14"/>
          <p:cNvSpPr/>
          <p:nvPr/>
        </p:nvSpPr>
        <p:spPr>
          <a:xfrm>
            <a:off x="3628787" y="3105150"/>
            <a:ext cx="7372826" cy="45041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3784283" y="3205996"/>
            <a:ext cx="15284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HeinrichKlaasen</a:t>
            </a:r>
            <a:endParaRPr lang="en-US" sz="1225" dirty="0"/>
          </a:p>
        </p:txBody>
      </p:sp>
      <p:sp>
        <p:nvSpPr>
          <p:cNvPr id="18" name="Text 16"/>
          <p:cNvSpPr/>
          <p:nvPr/>
        </p:nvSpPr>
        <p:spPr>
          <a:xfrm>
            <a:off x="5631299" y="3205996"/>
            <a:ext cx="152459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448</a:t>
            </a:r>
            <a:endParaRPr lang="en-US" sz="1225" dirty="0"/>
          </a:p>
        </p:txBody>
      </p:sp>
      <p:sp>
        <p:nvSpPr>
          <p:cNvPr id="19" name="Text 17"/>
          <p:cNvSpPr/>
          <p:nvPr/>
        </p:nvSpPr>
        <p:spPr>
          <a:xfrm>
            <a:off x="7474506" y="3205996"/>
            <a:ext cx="152459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253</a:t>
            </a:r>
            <a:endParaRPr lang="en-US" sz="1225" dirty="0"/>
          </a:p>
        </p:txBody>
      </p:sp>
      <p:sp>
        <p:nvSpPr>
          <p:cNvPr id="20" name="Text 18"/>
          <p:cNvSpPr/>
          <p:nvPr/>
        </p:nvSpPr>
        <p:spPr>
          <a:xfrm>
            <a:off x="9317712" y="3205996"/>
            <a:ext cx="15284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177.08</a:t>
            </a:r>
            <a:endParaRPr lang="en-US" sz="1225" dirty="0"/>
          </a:p>
        </p:txBody>
      </p:sp>
      <p:sp>
        <p:nvSpPr>
          <p:cNvPr id="21" name="Shape 19"/>
          <p:cNvSpPr/>
          <p:nvPr/>
        </p:nvSpPr>
        <p:spPr>
          <a:xfrm>
            <a:off x="3628787" y="3555563"/>
            <a:ext cx="7372826" cy="45041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2" name="Text 20"/>
          <p:cNvSpPr/>
          <p:nvPr/>
        </p:nvSpPr>
        <p:spPr>
          <a:xfrm>
            <a:off x="3784283" y="3656409"/>
            <a:ext cx="15284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RashidKhan</a:t>
            </a:r>
            <a:endParaRPr lang="en-US" sz="1225" dirty="0"/>
          </a:p>
        </p:txBody>
      </p:sp>
      <p:sp>
        <p:nvSpPr>
          <p:cNvPr id="23" name="Text 21"/>
          <p:cNvSpPr/>
          <p:nvPr/>
        </p:nvSpPr>
        <p:spPr>
          <a:xfrm>
            <a:off x="5631299" y="3656409"/>
            <a:ext cx="152459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304</a:t>
            </a:r>
            <a:endParaRPr lang="en-US" sz="1225" dirty="0"/>
          </a:p>
        </p:txBody>
      </p:sp>
      <p:sp>
        <p:nvSpPr>
          <p:cNvPr id="24" name="Text 22"/>
          <p:cNvSpPr/>
          <p:nvPr/>
        </p:nvSpPr>
        <p:spPr>
          <a:xfrm>
            <a:off x="7474506" y="3656409"/>
            <a:ext cx="152459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172</a:t>
            </a:r>
            <a:endParaRPr lang="en-US" sz="1225" dirty="0"/>
          </a:p>
        </p:txBody>
      </p:sp>
      <p:sp>
        <p:nvSpPr>
          <p:cNvPr id="25" name="Text 23"/>
          <p:cNvSpPr/>
          <p:nvPr/>
        </p:nvSpPr>
        <p:spPr>
          <a:xfrm>
            <a:off x="9317712" y="3656409"/>
            <a:ext cx="15284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176.74</a:t>
            </a:r>
            <a:endParaRPr lang="en-US" sz="1225" dirty="0"/>
          </a:p>
        </p:txBody>
      </p:sp>
      <p:sp>
        <p:nvSpPr>
          <p:cNvPr id="26" name="Shape 24"/>
          <p:cNvSpPr/>
          <p:nvPr/>
        </p:nvSpPr>
        <p:spPr>
          <a:xfrm>
            <a:off x="3628787" y="4005977"/>
            <a:ext cx="7372826" cy="45041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7" name="Text 25"/>
          <p:cNvSpPr/>
          <p:nvPr/>
        </p:nvSpPr>
        <p:spPr>
          <a:xfrm>
            <a:off x="3784283" y="4106823"/>
            <a:ext cx="15284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DhruvJurel</a:t>
            </a:r>
            <a:endParaRPr lang="en-US" sz="1225" dirty="0"/>
          </a:p>
        </p:txBody>
      </p:sp>
      <p:sp>
        <p:nvSpPr>
          <p:cNvPr id="28" name="Text 26"/>
          <p:cNvSpPr/>
          <p:nvPr/>
        </p:nvSpPr>
        <p:spPr>
          <a:xfrm>
            <a:off x="5631299" y="4106823"/>
            <a:ext cx="152459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152</a:t>
            </a:r>
            <a:endParaRPr lang="en-US" sz="1225" dirty="0"/>
          </a:p>
        </p:txBody>
      </p:sp>
      <p:sp>
        <p:nvSpPr>
          <p:cNvPr id="29" name="Text 27"/>
          <p:cNvSpPr/>
          <p:nvPr/>
        </p:nvSpPr>
        <p:spPr>
          <a:xfrm>
            <a:off x="7474506" y="4106823"/>
            <a:ext cx="152459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88</a:t>
            </a:r>
            <a:endParaRPr lang="en-US" sz="1225" dirty="0"/>
          </a:p>
        </p:txBody>
      </p:sp>
      <p:sp>
        <p:nvSpPr>
          <p:cNvPr id="30" name="Text 28"/>
          <p:cNvSpPr/>
          <p:nvPr/>
        </p:nvSpPr>
        <p:spPr>
          <a:xfrm>
            <a:off x="9317712" y="4106823"/>
            <a:ext cx="15284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172.73</a:t>
            </a:r>
            <a:endParaRPr lang="en-US" sz="1225" dirty="0"/>
          </a:p>
        </p:txBody>
      </p:sp>
      <p:sp>
        <p:nvSpPr>
          <p:cNvPr id="31" name="Shape 29"/>
          <p:cNvSpPr/>
          <p:nvPr/>
        </p:nvSpPr>
        <p:spPr>
          <a:xfrm>
            <a:off x="3628787" y="4456390"/>
            <a:ext cx="7372826" cy="45041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2" name="Text 30"/>
          <p:cNvSpPr/>
          <p:nvPr/>
        </p:nvSpPr>
        <p:spPr>
          <a:xfrm>
            <a:off x="3784283" y="4557236"/>
            <a:ext cx="15284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LiamLivingstone</a:t>
            </a:r>
            <a:endParaRPr lang="en-US" sz="1225" dirty="0"/>
          </a:p>
        </p:txBody>
      </p:sp>
      <p:sp>
        <p:nvSpPr>
          <p:cNvPr id="33" name="Text 31"/>
          <p:cNvSpPr/>
          <p:nvPr/>
        </p:nvSpPr>
        <p:spPr>
          <a:xfrm>
            <a:off x="5631299" y="4557236"/>
            <a:ext cx="152459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758</a:t>
            </a:r>
            <a:endParaRPr lang="en-US" sz="1225" dirty="0"/>
          </a:p>
        </p:txBody>
      </p:sp>
      <p:sp>
        <p:nvSpPr>
          <p:cNvPr id="34" name="Text 32"/>
          <p:cNvSpPr/>
          <p:nvPr/>
        </p:nvSpPr>
        <p:spPr>
          <a:xfrm>
            <a:off x="7474506" y="4557236"/>
            <a:ext cx="152459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452</a:t>
            </a:r>
            <a:endParaRPr lang="en-US" sz="1225" dirty="0"/>
          </a:p>
        </p:txBody>
      </p:sp>
      <p:sp>
        <p:nvSpPr>
          <p:cNvPr id="35" name="Text 33"/>
          <p:cNvSpPr/>
          <p:nvPr/>
        </p:nvSpPr>
        <p:spPr>
          <a:xfrm>
            <a:off x="9317712" y="4557236"/>
            <a:ext cx="15284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167.7</a:t>
            </a:r>
            <a:endParaRPr lang="en-US" sz="1225" dirty="0"/>
          </a:p>
        </p:txBody>
      </p:sp>
      <p:sp>
        <p:nvSpPr>
          <p:cNvPr id="36" name="Shape 34"/>
          <p:cNvSpPr/>
          <p:nvPr/>
        </p:nvSpPr>
        <p:spPr>
          <a:xfrm>
            <a:off x="3628787" y="4906804"/>
            <a:ext cx="7372826" cy="45041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7" name="Text 35"/>
          <p:cNvSpPr/>
          <p:nvPr/>
        </p:nvSpPr>
        <p:spPr>
          <a:xfrm>
            <a:off x="3784283" y="5007650"/>
            <a:ext cx="15284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PhilSalt</a:t>
            </a:r>
            <a:endParaRPr lang="en-US" sz="1225" dirty="0"/>
          </a:p>
        </p:txBody>
      </p:sp>
      <p:sp>
        <p:nvSpPr>
          <p:cNvPr id="38" name="Text 36"/>
          <p:cNvSpPr/>
          <p:nvPr/>
        </p:nvSpPr>
        <p:spPr>
          <a:xfrm>
            <a:off x="5631299" y="5007650"/>
            <a:ext cx="152459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218</a:t>
            </a:r>
            <a:endParaRPr lang="en-US" sz="1225" dirty="0"/>
          </a:p>
        </p:txBody>
      </p:sp>
      <p:sp>
        <p:nvSpPr>
          <p:cNvPr id="39" name="Text 37"/>
          <p:cNvSpPr/>
          <p:nvPr/>
        </p:nvSpPr>
        <p:spPr>
          <a:xfrm>
            <a:off x="7474506" y="5007650"/>
            <a:ext cx="152459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133</a:t>
            </a:r>
            <a:endParaRPr lang="en-US" sz="1225" dirty="0"/>
          </a:p>
        </p:txBody>
      </p:sp>
      <p:sp>
        <p:nvSpPr>
          <p:cNvPr id="40" name="Text 38"/>
          <p:cNvSpPr/>
          <p:nvPr/>
        </p:nvSpPr>
        <p:spPr>
          <a:xfrm>
            <a:off x="9317712" y="5007650"/>
            <a:ext cx="15284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163.91</a:t>
            </a:r>
            <a:endParaRPr lang="en-US" sz="1225" dirty="0"/>
          </a:p>
        </p:txBody>
      </p:sp>
      <p:sp>
        <p:nvSpPr>
          <p:cNvPr id="41" name="Shape 39"/>
          <p:cNvSpPr/>
          <p:nvPr/>
        </p:nvSpPr>
        <p:spPr>
          <a:xfrm>
            <a:off x="3628787" y="5357217"/>
            <a:ext cx="7372826" cy="45041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2" name="Text 40"/>
          <p:cNvSpPr/>
          <p:nvPr/>
        </p:nvSpPr>
        <p:spPr>
          <a:xfrm>
            <a:off x="3784283" y="5458063"/>
            <a:ext cx="15284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GlennMaxwell</a:t>
            </a:r>
            <a:endParaRPr lang="en-US" sz="1225" dirty="0"/>
          </a:p>
        </p:txBody>
      </p:sp>
      <p:sp>
        <p:nvSpPr>
          <p:cNvPr id="43" name="Text 41"/>
          <p:cNvSpPr/>
          <p:nvPr/>
        </p:nvSpPr>
        <p:spPr>
          <a:xfrm>
            <a:off x="5631299" y="5458063"/>
            <a:ext cx="152459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1214</a:t>
            </a:r>
            <a:endParaRPr lang="en-US" sz="1225" dirty="0"/>
          </a:p>
        </p:txBody>
      </p:sp>
      <p:sp>
        <p:nvSpPr>
          <p:cNvPr id="44" name="Text 42"/>
          <p:cNvSpPr/>
          <p:nvPr/>
        </p:nvSpPr>
        <p:spPr>
          <a:xfrm>
            <a:off x="7474506" y="5458063"/>
            <a:ext cx="152459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752</a:t>
            </a:r>
            <a:endParaRPr lang="en-US" sz="1225" dirty="0"/>
          </a:p>
        </p:txBody>
      </p:sp>
      <p:sp>
        <p:nvSpPr>
          <p:cNvPr id="45" name="Text 43"/>
          <p:cNvSpPr/>
          <p:nvPr/>
        </p:nvSpPr>
        <p:spPr>
          <a:xfrm>
            <a:off x="9317712" y="5458063"/>
            <a:ext cx="15284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161.44</a:t>
            </a:r>
            <a:endParaRPr lang="en-US" sz="1225" dirty="0"/>
          </a:p>
        </p:txBody>
      </p:sp>
      <p:sp>
        <p:nvSpPr>
          <p:cNvPr id="46" name="Shape 44"/>
          <p:cNvSpPr/>
          <p:nvPr/>
        </p:nvSpPr>
        <p:spPr>
          <a:xfrm>
            <a:off x="3628787" y="5807631"/>
            <a:ext cx="7372826" cy="45041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7" name="Text 45"/>
          <p:cNvSpPr/>
          <p:nvPr/>
        </p:nvSpPr>
        <p:spPr>
          <a:xfrm>
            <a:off x="3784283" y="5908477"/>
            <a:ext cx="15284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SuryakumarYadav</a:t>
            </a:r>
            <a:endParaRPr lang="en-US" sz="1225" dirty="0"/>
          </a:p>
        </p:txBody>
      </p:sp>
      <p:sp>
        <p:nvSpPr>
          <p:cNvPr id="48" name="Text 46"/>
          <p:cNvSpPr/>
          <p:nvPr/>
        </p:nvSpPr>
        <p:spPr>
          <a:xfrm>
            <a:off x="5631299" y="5908477"/>
            <a:ext cx="152459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1225</a:t>
            </a:r>
            <a:endParaRPr lang="en-US" sz="1225" dirty="0"/>
          </a:p>
        </p:txBody>
      </p:sp>
      <p:sp>
        <p:nvSpPr>
          <p:cNvPr id="49" name="Text 47"/>
          <p:cNvSpPr/>
          <p:nvPr/>
        </p:nvSpPr>
        <p:spPr>
          <a:xfrm>
            <a:off x="7474506" y="5908477"/>
            <a:ext cx="152459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763</a:t>
            </a:r>
            <a:endParaRPr lang="en-US" sz="1225" dirty="0"/>
          </a:p>
        </p:txBody>
      </p:sp>
      <p:sp>
        <p:nvSpPr>
          <p:cNvPr id="50" name="Text 48"/>
          <p:cNvSpPr/>
          <p:nvPr/>
        </p:nvSpPr>
        <p:spPr>
          <a:xfrm>
            <a:off x="9317712" y="5908477"/>
            <a:ext cx="15284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160.55</a:t>
            </a:r>
            <a:endParaRPr lang="en-US" sz="1225" dirty="0"/>
          </a:p>
        </p:txBody>
      </p:sp>
      <p:sp>
        <p:nvSpPr>
          <p:cNvPr id="51" name="Shape 49"/>
          <p:cNvSpPr/>
          <p:nvPr/>
        </p:nvSpPr>
        <p:spPr>
          <a:xfrm>
            <a:off x="3628787" y="6258044"/>
            <a:ext cx="7372826" cy="45041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52" name="Text 50"/>
          <p:cNvSpPr/>
          <p:nvPr/>
        </p:nvSpPr>
        <p:spPr>
          <a:xfrm>
            <a:off x="3784283" y="6358890"/>
            <a:ext cx="15284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CameronGreen</a:t>
            </a:r>
            <a:endParaRPr lang="en-US" sz="1225" dirty="0"/>
          </a:p>
        </p:txBody>
      </p:sp>
      <p:sp>
        <p:nvSpPr>
          <p:cNvPr id="53" name="Text 51"/>
          <p:cNvSpPr/>
          <p:nvPr/>
        </p:nvSpPr>
        <p:spPr>
          <a:xfrm>
            <a:off x="5631299" y="6358890"/>
            <a:ext cx="152459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452</a:t>
            </a:r>
            <a:endParaRPr lang="en-US" sz="1225" dirty="0"/>
          </a:p>
        </p:txBody>
      </p:sp>
      <p:sp>
        <p:nvSpPr>
          <p:cNvPr id="54" name="Text 52"/>
          <p:cNvSpPr/>
          <p:nvPr/>
        </p:nvSpPr>
        <p:spPr>
          <a:xfrm>
            <a:off x="7474506" y="6358890"/>
            <a:ext cx="152459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282</a:t>
            </a:r>
            <a:endParaRPr lang="en-US" sz="1225" dirty="0"/>
          </a:p>
        </p:txBody>
      </p:sp>
      <p:sp>
        <p:nvSpPr>
          <p:cNvPr id="55" name="Text 53"/>
          <p:cNvSpPr/>
          <p:nvPr/>
        </p:nvSpPr>
        <p:spPr>
          <a:xfrm>
            <a:off x="9317712" y="6358890"/>
            <a:ext cx="15284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160.28</a:t>
            </a:r>
            <a:endParaRPr lang="en-US" sz="1225" dirty="0"/>
          </a:p>
        </p:txBody>
      </p:sp>
      <p:sp>
        <p:nvSpPr>
          <p:cNvPr id="56" name="Shape 54"/>
          <p:cNvSpPr/>
          <p:nvPr/>
        </p:nvSpPr>
        <p:spPr>
          <a:xfrm>
            <a:off x="3628787" y="6708458"/>
            <a:ext cx="7372826" cy="45041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7" name="Text 55"/>
          <p:cNvSpPr/>
          <p:nvPr/>
        </p:nvSpPr>
        <p:spPr>
          <a:xfrm>
            <a:off x="3784283" y="6809303"/>
            <a:ext cx="15284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JiteshSharma</a:t>
            </a:r>
            <a:endParaRPr lang="en-US" sz="1225" dirty="0"/>
          </a:p>
        </p:txBody>
      </p:sp>
      <p:sp>
        <p:nvSpPr>
          <p:cNvPr id="58" name="Text 56"/>
          <p:cNvSpPr/>
          <p:nvPr/>
        </p:nvSpPr>
        <p:spPr>
          <a:xfrm>
            <a:off x="5631299" y="6809303"/>
            <a:ext cx="152459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543</a:t>
            </a:r>
            <a:endParaRPr lang="en-US" sz="1225" dirty="0"/>
          </a:p>
        </p:txBody>
      </p:sp>
      <p:sp>
        <p:nvSpPr>
          <p:cNvPr id="59" name="Text 57"/>
          <p:cNvSpPr/>
          <p:nvPr/>
        </p:nvSpPr>
        <p:spPr>
          <a:xfrm>
            <a:off x="7474506" y="6809303"/>
            <a:ext cx="152459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341</a:t>
            </a:r>
            <a:endParaRPr lang="en-US" sz="1225" dirty="0"/>
          </a:p>
        </p:txBody>
      </p:sp>
      <p:sp>
        <p:nvSpPr>
          <p:cNvPr id="60" name="Text 58"/>
          <p:cNvSpPr/>
          <p:nvPr/>
        </p:nvSpPr>
        <p:spPr>
          <a:xfrm>
            <a:off x="9317712" y="6809303"/>
            <a:ext cx="1528405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159.24</a:t>
            </a:r>
            <a:endParaRPr lang="en-US" sz="1225" dirty="0"/>
          </a:p>
        </p:txBody>
      </p:sp>
      <p:sp>
        <p:nvSpPr>
          <p:cNvPr id="61" name="Text 59"/>
          <p:cNvSpPr/>
          <p:nvPr/>
        </p:nvSpPr>
        <p:spPr>
          <a:xfrm>
            <a:off x="3621167" y="7341394"/>
            <a:ext cx="7388066" cy="1243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This slide showcases the top 10 batsmen based on their strike rates over the past 3 years, with a minimum of 60 balls faced per season. The data highlights the explosive and aggressive batting styles of these players, who have consistently scored runs at a rapid pace. Their high strike rates demonstrate their ability to capitalize on scoring opportunities and maintain a relentless attacking approach.</a:t>
            </a:r>
            <a:endParaRPr lang="en-US" sz="12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6127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/>
        </p:spPr>
      </p:sp>
      <p:sp>
        <p:nvSpPr>
          <p:cNvPr id="4" name="Text 2"/>
          <p:cNvSpPr/>
          <p:nvPr/>
        </p:nvSpPr>
        <p:spPr>
          <a:xfrm>
            <a:off x="3007281" y="498753"/>
            <a:ext cx="8615839" cy="11337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63"/>
              </a:lnSpc>
              <a:buNone/>
            </a:pPr>
            <a:r>
              <a:rPr lang="en-US" sz="3571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Top 10 Bowlers based on Past 3 Years Total Wickets Taken</a:t>
            </a:r>
            <a:endParaRPr lang="en-US" sz="3571" dirty="0"/>
          </a:p>
        </p:txBody>
      </p:sp>
      <p:sp>
        <p:nvSpPr>
          <p:cNvPr id="5" name="Shape 3"/>
          <p:cNvSpPr/>
          <p:nvPr/>
        </p:nvSpPr>
        <p:spPr>
          <a:xfrm>
            <a:off x="3007281" y="1995130"/>
            <a:ext cx="8615839" cy="5767388"/>
          </a:xfrm>
          <a:prstGeom prst="roundRect">
            <a:avLst>
              <a:gd name="adj" fmla="val 141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014901" y="2002750"/>
            <a:ext cx="8600599" cy="5229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3196233" y="2119193"/>
            <a:ext cx="3933825" cy="2900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5"/>
              </a:lnSpc>
              <a:buNone/>
            </a:pPr>
            <a:r>
              <a:rPr lang="en-US" sz="142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bowlerName</a:t>
            </a:r>
            <a:endParaRPr lang="en-US" sz="1428" dirty="0"/>
          </a:p>
        </p:txBody>
      </p:sp>
      <p:sp>
        <p:nvSpPr>
          <p:cNvPr id="8" name="Text 6"/>
          <p:cNvSpPr/>
          <p:nvPr/>
        </p:nvSpPr>
        <p:spPr>
          <a:xfrm>
            <a:off x="7500342" y="2119193"/>
            <a:ext cx="3933825" cy="2900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5"/>
              </a:lnSpc>
              <a:buNone/>
            </a:pPr>
            <a:r>
              <a:rPr lang="en-US" sz="142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wickets</a:t>
            </a:r>
            <a:endParaRPr lang="en-US" sz="1428" dirty="0"/>
          </a:p>
        </p:txBody>
      </p:sp>
      <p:sp>
        <p:nvSpPr>
          <p:cNvPr id="9" name="Shape 7"/>
          <p:cNvSpPr/>
          <p:nvPr/>
        </p:nvSpPr>
        <p:spPr>
          <a:xfrm>
            <a:off x="3014901" y="2525673"/>
            <a:ext cx="8600599" cy="5229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3196233" y="2642116"/>
            <a:ext cx="3933825" cy="2900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5"/>
              </a:lnSpc>
              <a:buNone/>
            </a:pPr>
            <a:r>
              <a:rPr lang="en-US" sz="142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MohammedShami</a:t>
            </a:r>
            <a:endParaRPr lang="en-US" sz="1428" dirty="0"/>
          </a:p>
        </p:txBody>
      </p:sp>
      <p:sp>
        <p:nvSpPr>
          <p:cNvPr id="11" name="Text 9"/>
          <p:cNvSpPr/>
          <p:nvPr/>
        </p:nvSpPr>
        <p:spPr>
          <a:xfrm>
            <a:off x="7500342" y="2642116"/>
            <a:ext cx="3933825" cy="2900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5"/>
              </a:lnSpc>
              <a:buNone/>
            </a:pPr>
            <a:r>
              <a:rPr lang="en-US" sz="142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67</a:t>
            </a:r>
            <a:endParaRPr lang="en-US" sz="1428" dirty="0"/>
          </a:p>
        </p:txBody>
      </p:sp>
      <p:sp>
        <p:nvSpPr>
          <p:cNvPr id="12" name="Shape 10"/>
          <p:cNvSpPr/>
          <p:nvPr/>
        </p:nvSpPr>
        <p:spPr>
          <a:xfrm>
            <a:off x="3014901" y="3048595"/>
            <a:ext cx="8600599" cy="5229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3196233" y="3165038"/>
            <a:ext cx="3933825" cy="2900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5"/>
              </a:lnSpc>
              <a:buNone/>
            </a:pPr>
            <a:r>
              <a:rPr lang="en-US" sz="142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YuzvendraChahal</a:t>
            </a:r>
            <a:endParaRPr lang="en-US" sz="1428" dirty="0"/>
          </a:p>
        </p:txBody>
      </p:sp>
      <p:sp>
        <p:nvSpPr>
          <p:cNvPr id="14" name="Text 12"/>
          <p:cNvSpPr/>
          <p:nvPr/>
        </p:nvSpPr>
        <p:spPr>
          <a:xfrm>
            <a:off x="7500342" y="3165038"/>
            <a:ext cx="3933825" cy="2900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5"/>
              </a:lnSpc>
              <a:buNone/>
            </a:pPr>
            <a:r>
              <a:rPr lang="en-US" sz="142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66</a:t>
            </a:r>
            <a:endParaRPr lang="en-US" sz="1428" dirty="0"/>
          </a:p>
        </p:txBody>
      </p:sp>
      <p:sp>
        <p:nvSpPr>
          <p:cNvPr id="15" name="Shape 13"/>
          <p:cNvSpPr/>
          <p:nvPr/>
        </p:nvSpPr>
        <p:spPr>
          <a:xfrm>
            <a:off x="3014901" y="3571518"/>
            <a:ext cx="8600599" cy="5229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3196233" y="3687961"/>
            <a:ext cx="3933825" cy="2900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5"/>
              </a:lnSpc>
              <a:buNone/>
            </a:pPr>
            <a:r>
              <a:rPr lang="en-US" sz="142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HarshalPatel</a:t>
            </a:r>
            <a:endParaRPr lang="en-US" sz="1428" dirty="0"/>
          </a:p>
        </p:txBody>
      </p:sp>
      <p:sp>
        <p:nvSpPr>
          <p:cNvPr id="17" name="Text 15"/>
          <p:cNvSpPr/>
          <p:nvPr/>
        </p:nvSpPr>
        <p:spPr>
          <a:xfrm>
            <a:off x="7500342" y="3687961"/>
            <a:ext cx="3933825" cy="2900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5"/>
              </a:lnSpc>
              <a:buNone/>
            </a:pPr>
            <a:r>
              <a:rPr lang="en-US" sz="142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65</a:t>
            </a:r>
            <a:endParaRPr lang="en-US" sz="1428" dirty="0"/>
          </a:p>
        </p:txBody>
      </p:sp>
      <p:sp>
        <p:nvSpPr>
          <p:cNvPr id="18" name="Shape 16"/>
          <p:cNvSpPr/>
          <p:nvPr/>
        </p:nvSpPr>
        <p:spPr>
          <a:xfrm>
            <a:off x="3014901" y="4094440"/>
            <a:ext cx="8600599" cy="5229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9" name="Text 17"/>
          <p:cNvSpPr/>
          <p:nvPr/>
        </p:nvSpPr>
        <p:spPr>
          <a:xfrm>
            <a:off x="3196233" y="4210883"/>
            <a:ext cx="3933825" cy="2900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5"/>
              </a:lnSpc>
              <a:buNone/>
            </a:pPr>
            <a:r>
              <a:rPr lang="en-US" sz="142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RashidKhan</a:t>
            </a:r>
            <a:endParaRPr lang="en-US" sz="1428" dirty="0"/>
          </a:p>
        </p:txBody>
      </p:sp>
      <p:sp>
        <p:nvSpPr>
          <p:cNvPr id="20" name="Text 18"/>
          <p:cNvSpPr/>
          <p:nvPr/>
        </p:nvSpPr>
        <p:spPr>
          <a:xfrm>
            <a:off x="7500342" y="4210883"/>
            <a:ext cx="3933825" cy="2900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5"/>
              </a:lnSpc>
              <a:buNone/>
            </a:pPr>
            <a:r>
              <a:rPr lang="en-US" sz="142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63</a:t>
            </a:r>
            <a:endParaRPr lang="en-US" sz="1428" dirty="0"/>
          </a:p>
        </p:txBody>
      </p:sp>
      <p:sp>
        <p:nvSpPr>
          <p:cNvPr id="21" name="Shape 19"/>
          <p:cNvSpPr/>
          <p:nvPr/>
        </p:nvSpPr>
        <p:spPr>
          <a:xfrm>
            <a:off x="3014901" y="4617363"/>
            <a:ext cx="8600599" cy="5229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2" name="Text 20"/>
          <p:cNvSpPr/>
          <p:nvPr/>
        </p:nvSpPr>
        <p:spPr>
          <a:xfrm>
            <a:off x="3196233" y="4733806"/>
            <a:ext cx="3933825" cy="2900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5"/>
              </a:lnSpc>
              <a:buNone/>
            </a:pPr>
            <a:r>
              <a:rPr lang="en-US" sz="142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AveshKhan</a:t>
            </a:r>
            <a:endParaRPr lang="en-US" sz="1428" dirty="0"/>
          </a:p>
        </p:txBody>
      </p:sp>
      <p:sp>
        <p:nvSpPr>
          <p:cNvPr id="23" name="Text 21"/>
          <p:cNvSpPr/>
          <p:nvPr/>
        </p:nvSpPr>
        <p:spPr>
          <a:xfrm>
            <a:off x="7500342" y="4733806"/>
            <a:ext cx="3933825" cy="2900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5"/>
              </a:lnSpc>
              <a:buNone/>
            </a:pPr>
            <a:r>
              <a:rPr lang="en-US" sz="142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47</a:t>
            </a:r>
            <a:endParaRPr lang="en-US" sz="1428" dirty="0"/>
          </a:p>
        </p:txBody>
      </p:sp>
      <p:sp>
        <p:nvSpPr>
          <p:cNvPr id="24" name="Shape 22"/>
          <p:cNvSpPr/>
          <p:nvPr/>
        </p:nvSpPr>
        <p:spPr>
          <a:xfrm>
            <a:off x="3014901" y="5140285"/>
            <a:ext cx="8600599" cy="5229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5" name="Text 23"/>
          <p:cNvSpPr/>
          <p:nvPr/>
        </p:nvSpPr>
        <p:spPr>
          <a:xfrm>
            <a:off x="3196233" y="5256728"/>
            <a:ext cx="3933825" cy="2900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5"/>
              </a:lnSpc>
              <a:buNone/>
            </a:pPr>
            <a:r>
              <a:rPr lang="en-US" sz="142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KagisoRabada</a:t>
            </a:r>
            <a:endParaRPr lang="en-US" sz="1428" dirty="0"/>
          </a:p>
        </p:txBody>
      </p:sp>
      <p:sp>
        <p:nvSpPr>
          <p:cNvPr id="26" name="Text 24"/>
          <p:cNvSpPr/>
          <p:nvPr/>
        </p:nvSpPr>
        <p:spPr>
          <a:xfrm>
            <a:off x="7500342" y="5256728"/>
            <a:ext cx="3933825" cy="2900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5"/>
              </a:lnSpc>
              <a:buNone/>
            </a:pPr>
            <a:r>
              <a:rPr lang="en-US" sz="142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45</a:t>
            </a:r>
            <a:endParaRPr lang="en-US" sz="1428" dirty="0"/>
          </a:p>
        </p:txBody>
      </p:sp>
      <p:sp>
        <p:nvSpPr>
          <p:cNvPr id="27" name="Shape 25"/>
          <p:cNvSpPr/>
          <p:nvPr/>
        </p:nvSpPr>
        <p:spPr>
          <a:xfrm>
            <a:off x="3014901" y="5663208"/>
            <a:ext cx="8600599" cy="5229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8" name="Text 26"/>
          <p:cNvSpPr/>
          <p:nvPr/>
        </p:nvSpPr>
        <p:spPr>
          <a:xfrm>
            <a:off x="3196233" y="5779651"/>
            <a:ext cx="3933825" cy="2900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5"/>
              </a:lnSpc>
              <a:buNone/>
            </a:pPr>
            <a:r>
              <a:rPr lang="en-US" sz="142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ArshdeepSingh</a:t>
            </a:r>
            <a:endParaRPr lang="en-US" sz="1428" dirty="0"/>
          </a:p>
        </p:txBody>
      </p:sp>
      <p:sp>
        <p:nvSpPr>
          <p:cNvPr id="29" name="Text 27"/>
          <p:cNvSpPr/>
          <p:nvPr/>
        </p:nvSpPr>
        <p:spPr>
          <a:xfrm>
            <a:off x="7500342" y="5779651"/>
            <a:ext cx="3933825" cy="2900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5"/>
              </a:lnSpc>
              <a:buNone/>
            </a:pPr>
            <a:r>
              <a:rPr lang="en-US" sz="142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45</a:t>
            </a:r>
            <a:endParaRPr lang="en-US" sz="1428" dirty="0"/>
          </a:p>
        </p:txBody>
      </p:sp>
      <p:sp>
        <p:nvSpPr>
          <p:cNvPr id="30" name="Shape 28"/>
          <p:cNvSpPr/>
          <p:nvPr/>
        </p:nvSpPr>
        <p:spPr>
          <a:xfrm>
            <a:off x="3014901" y="6186130"/>
            <a:ext cx="8600599" cy="5229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1" name="Text 29"/>
          <p:cNvSpPr/>
          <p:nvPr/>
        </p:nvSpPr>
        <p:spPr>
          <a:xfrm>
            <a:off x="3196233" y="6302573"/>
            <a:ext cx="3933825" cy="2900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5"/>
              </a:lnSpc>
              <a:buNone/>
            </a:pPr>
            <a:r>
              <a:rPr lang="en-US" sz="142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VarunChakravarthy</a:t>
            </a:r>
            <a:endParaRPr lang="en-US" sz="1428" dirty="0"/>
          </a:p>
        </p:txBody>
      </p:sp>
      <p:sp>
        <p:nvSpPr>
          <p:cNvPr id="32" name="Text 30"/>
          <p:cNvSpPr/>
          <p:nvPr/>
        </p:nvSpPr>
        <p:spPr>
          <a:xfrm>
            <a:off x="7500342" y="6302573"/>
            <a:ext cx="3933825" cy="2900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5"/>
              </a:lnSpc>
              <a:buNone/>
            </a:pPr>
            <a:r>
              <a:rPr lang="en-US" sz="142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44</a:t>
            </a:r>
            <a:endParaRPr lang="en-US" sz="1428" dirty="0"/>
          </a:p>
        </p:txBody>
      </p:sp>
      <p:sp>
        <p:nvSpPr>
          <p:cNvPr id="33" name="Shape 31"/>
          <p:cNvSpPr/>
          <p:nvPr/>
        </p:nvSpPr>
        <p:spPr>
          <a:xfrm>
            <a:off x="3014901" y="6709053"/>
            <a:ext cx="8600599" cy="5229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4" name="Text 32"/>
          <p:cNvSpPr/>
          <p:nvPr/>
        </p:nvSpPr>
        <p:spPr>
          <a:xfrm>
            <a:off x="3196233" y="6825496"/>
            <a:ext cx="3933825" cy="2900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5"/>
              </a:lnSpc>
              <a:buNone/>
            </a:pPr>
            <a:r>
              <a:rPr lang="en-US" sz="142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ShardulThakur</a:t>
            </a:r>
            <a:endParaRPr lang="en-US" sz="1428" dirty="0"/>
          </a:p>
        </p:txBody>
      </p:sp>
      <p:sp>
        <p:nvSpPr>
          <p:cNvPr id="35" name="Text 33"/>
          <p:cNvSpPr/>
          <p:nvPr/>
        </p:nvSpPr>
        <p:spPr>
          <a:xfrm>
            <a:off x="7500342" y="6825496"/>
            <a:ext cx="3933825" cy="2900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5"/>
              </a:lnSpc>
              <a:buNone/>
            </a:pPr>
            <a:r>
              <a:rPr lang="en-US" sz="142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43</a:t>
            </a:r>
            <a:endParaRPr lang="en-US" sz="1428" dirty="0"/>
          </a:p>
        </p:txBody>
      </p:sp>
      <p:sp>
        <p:nvSpPr>
          <p:cNvPr id="36" name="Shape 34"/>
          <p:cNvSpPr/>
          <p:nvPr/>
        </p:nvSpPr>
        <p:spPr>
          <a:xfrm>
            <a:off x="3014901" y="7231975"/>
            <a:ext cx="8600599" cy="5229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7" name="Text 35"/>
          <p:cNvSpPr/>
          <p:nvPr/>
        </p:nvSpPr>
        <p:spPr>
          <a:xfrm>
            <a:off x="3196233" y="7348418"/>
            <a:ext cx="3933825" cy="2900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5"/>
              </a:lnSpc>
              <a:buNone/>
            </a:pPr>
            <a:r>
              <a:rPr lang="en-US" sz="142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TrentBoult</a:t>
            </a:r>
            <a:endParaRPr lang="en-US" sz="1428" dirty="0"/>
          </a:p>
        </p:txBody>
      </p:sp>
      <p:sp>
        <p:nvSpPr>
          <p:cNvPr id="38" name="Text 36"/>
          <p:cNvSpPr/>
          <p:nvPr/>
        </p:nvSpPr>
        <p:spPr>
          <a:xfrm>
            <a:off x="7500342" y="7348418"/>
            <a:ext cx="3933825" cy="2900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5"/>
              </a:lnSpc>
              <a:buNone/>
            </a:pPr>
            <a:r>
              <a:rPr lang="en-US" sz="1428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42</a:t>
            </a:r>
            <a:endParaRPr lang="en-US" sz="142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51523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/>
        </p:spPr>
      </p:sp>
      <p:sp>
        <p:nvSpPr>
          <p:cNvPr id="4" name="Text 2"/>
          <p:cNvSpPr/>
          <p:nvPr/>
        </p:nvSpPr>
        <p:spPr>
          <a:xfrm>
            <a:off x="3621167" y="427673"/>
            <a:ext cx="7388066" cy="1458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Top 10 bowlers based on past 3 years bowling average. (min 60 balls bowled in each season)</a:t>
            </a:r>
            <a:endParaRPr lang="en-US" sz="3062" dirty="0"/>
          </a:p>
        </p:txBody>
      </p:sp>
      <p:sp>
        <p:nvSpPr>
          <p:cNvPr id="5" name="Text 3"/>
          <p:cNvSpPr/>
          <p:nvPr/>
        </p:nvSpPr>
        <p:spPr>
          <a:xfrm>
            <a:off x="3621167" y="2196703"/>
            <a:ext cx="7388066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This table highlights the top 10 bowlers with the lowest bowling averages over the past 3 years, indicating their exceptional ability to take wickets efficiently while limiting runs conceded. The data includes the total runs, wickets, economy rate, and balls bowled for each bowler.</a:t>
            </a:r>
            <a:endParaRPr lang="en-US" sz="1225" dirty="0"/>
          </a:p>
        </p:txBody>
      </p:sp>
      <p:sp>
        <p:nvSpPr>
          <p:cNvPr id="6" name="Shape 4"/>
          <p:cNvSpPr/>
          <p:nvPr/>
        </p:nvSpPr>
        <p:spPr>
          <a:xfrm>
            <a:off x="3621167" y="3117771"/>
            <a:ext cx="7388066" cy="4969788"/>
          </a:xfrm>
          <a:prstGeom prst="roundRect">
            <a:avLst>
              <a:gd name="adj" fmla="val 1408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628787" y="3125391"/>
            <a:ext cx="7372826" cy="45041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3784878" y="3226237"/>
            <a:ext cx="1465659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Bowler Name</a:t>
            </a:r>
            <a:endParaRPr lang="en-US" sz="1225" dirty="0"/>
          </a:p>
        </p:txBody>
      </p:sp>
      <p:sp>
        <p:nvSpPr>
          <p:cNvPr id="9" name="Text 7"/>
          <p:cNvSpPr/>
          <p:nvPr/>
        </p:nvSpPr>
        <p:spPr>
          <a:xfrm>
            <a:off x="5569148" y="3226237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runs</a:t>
            </a:r>
            <a:endParaRPr lang="en-US" sz="1225" dirty="0"/>
          </a:p>
        </p:txBody>
      </p:sp>
      <p:sp>
        <p:nvSpPr>
          <p:cNvPr id="10" name="Text 8"/>
          <p:cNvSpPr/>
          <p:nvPr/>
        </p:nvSpPr>
        <p:spPr>
          <a:xfrm>
            <a:off x="6687503" y="3226237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wickets</a:t>
            </a:r>
            <a:endParaRPr lang="en-US" sz="1225" dirty="0"/>
          </a:p>
        </p:txBody>
      </p:sp>
      <p:sp>
        <p:nvSpPr>
          <p:cNvPr id="11" name="Text 9"/>
          <p:cNvSpPr/>
          <p:nvPr/>
        </p:nvSpPr>
        <p:spPr>
          <a:xfrm>
            <a:off x="7805857" y="3226237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economy</a:t>
            </a:r>
            <a:endParaRPr lang="en-US" sz="1225" dirty="0"/>
          </a:p>
        </p:txBody>
      </p:sp>
      <p:sp>
        <p:nvSpPr>
          <p:cNvPr id="12" name="Text 10"/>
          <p:cNvSpPr/>
          <p:nvPr/>
        </p:nvSpPr>
        <p:spPr>
          <a:xfrm>
            <a:off x="8924211" y="3226237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balls</a:t>
            </a:r>
            <a:endParaRPr lang="en-US" sz="1225" dirty="0"/>
          </a:p>
        </p:txBody>
      </p:sp>
      <p:sp>
        <p:nvSpPr>
          <p:cNvPr id="13" name="Text 11"/>
          <p:cNvSpPr/>
          <p:nvPr/>
        </p:nvSpPr>
        <p:spPr>
          <a:xfrm>
            <a:off x="10042565" y="3226237"/>
            <a:ext cx="80355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average</a:t>
            </a:r>
            <a:endParaRPr lang="en-US" sz="1225" dirty="0"/>
          </a:p>
        </p:txBody>
      </p:sp>
      <p:sp>
        <p:nvSpPr>
          <p:cNvPr id="14" name="Shape 12"/>
          <p:cNvSpPr/>
          <p:nvPr/>
        </p:nvSpPr>
        <p:spPr>
          <a:xfrm>
            <a:off x="3628787" y="3575804"/>
            <a:ext cx="7372826" cy="45041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3784878" y="3676650"/>
            <a:ext cx="1465659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MarkWood</a:t>
            </a:r>
            <a:endParaRPr lang="en-US" sz="1225" dirty="0"/>
          </a:p>
        </p:txBody>
      </p:sp>
      <p:sp>
        <p:nvSpPr>
          <p:cNvPr id="16" name="Text 14"/>
          <p:cNvSpPr/>
          <p:nvPr/>
        </p:nvSpPr>
        <p:spPr>
          <a:xfrm>
            <a:off x="5569148" y="3676650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130</a:t>
            </a:r>
            <a:endParaRPr lang="en-US" sz="1225" dirty="0"/>
          </a:p>
        </p:txBody>
      </p:sp>
      <p:sp>
        <p:nvSpPr>
          <p:cNvPr id="17" name="Text 15"/>
          <p:cNvSpPr/>
          <p:nvPr/>
        </p:nvSpPr>
        <p:spPr>
          <a:xfrm>
            <a:off x="6687503" y="3676650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11</a:t>
            </a:r>
            <a:endParaRPr lang="en-US" sz="1225" dirty="0"/>
          </a:p>
        </p:txBody>
      </p:sp>
      <p:sp>
        <p:nvSpPr>
          <p:cNvPr id="18" name="Text 16"/>
          <p:cNvSpPr/>
          <p:nvPr/>
        </p:nvSpPr>
        <p:spPr>
          <a:xfrm>
            <a:off x="7805857" y="3676650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32.5</a:t>
            </a:r>
            <a:endParaRPr lang="en-US" sz="1225" dirty="0"/>
          </a:p>
        </p:txBody>
      </p:sp>
      <p:sp>
        <p:nvSpPr>
          <p:cNvPr id="19" name="Text 17"/>
          <p:cNvSpPr/>
          <p:nvPr/>
        </p:nvSpPr>
        <p:spPr>
          <a:xfrm>
            <a:off x="8924211" y="3676650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96</a:t>
            </a:r>
            <a:endParaRPr lang="en-US" sz="1225" dirty="0"/>
          </a:p>
        </p:txBody>
      </p:sp>
      <p:sp>
        <p:nvSpPr>
          <p:cNvPr id="20" name="Text 18"/>
          <p:cNvSpPr/>
          <p:nvPr/>
        </p:nvSpPr>
        <p:spPr>
          <a:xfrm>
            <a:off x="10042565" y="3676650"/>
            <a:ext cx="80355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11.82</a:t>
            </a:r>
            <a:endParaRPr lang="en-US" sz="1225" dirty="0"/>
          </a:p>
        </p:txBody>
      </p:sp>
      <p:sp>
        <p:nvSpPr>
          <p:cNvPr id="21" name="Shape 19"/>
          <p:cNvSpPr/>
          <p:nvPr/>
        </p:nvSpPr>
        <p:spPr>
          <a:xfrm>
            <a:off x="3628787" y="4026218"/>
            <a:ext cx="7372826" cy="45041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2" name="Text 20"/>
          <p:cNvSpPr/>
          <p:nvPr/>
        </p:nvSpPr>
        <p:spPr>
          <a:xfrm>
            <a:off x="3784878" y="4127063"/>
            <a:ext cx="1465659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MohitSharma</a:t>
            </a:r>
            <a:endParaRPr lang="en-US" sz="1225" dirty="0"/>
          </a:p>
        </p:txBody>
      </p:sp>
      <p:sp>
        <p:nvSpPr>
          <p:cNvPr id="23" name="Text 21"/>
          <p:cNvSpPr/>
          <p:nvPr/>
        </p:nvSpPr>
        <p:spPr>
          <a:xfrm>
            <a:off x="5569148" y="4127063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361</a:t>
            </a:r>
            <a:endParaRPr lang="en-US" sz="1225" dirty="0"/>
          </a:p>
        </p:txBody>
      </p:sp>
      <p:sp>
        <p:nvSpPr>
          <p:cNvPr id="24" name="Text 22"/>
          <p:cNvSpPr/>
          <p:nvPr/>
        </p:nvSpPr>
        <p:spPr>
          <a:xfrm>
            <a:off x="6687503" y="4127063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27</a:t>
            </a:r>
            <a:endParaRPr lang="en-US" sz="1225" dirty="0"/>
          </a:p>
        </p:txBody>
      </p:sp>
      <p:sp>
        <p:nvSpPr>
          <p:cNvPr id="25" name="Text 23"/>
          <p:cNvSpPr/>
          <p:nvPr/>
        </p:nvSpPr>
        <p:spPr>
          <a:xfrm>
            <a:off x="7805857" y="4127063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111.94</a:t>
            </a:r>
            <a:endParaRPr lang="en-US" sz="1225" dirty="0"/>
          </a:p>
        </p:txBody>
      </p:sp>
      <p:sp>
        <p:nvSpPr>
          <p:cNvPr id="26" name="Text 24"/>
          <p:cNvSpPr/>
          <p:nvPr/>
        </p:nvSpPr>
        <p:spPr>
          <a:xfrm>
            <a:off x="8924211" y="4127063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262.2</a:t>
            </a:r>
            <a:endParaRPr lang="en-US" sz="1225" dirty="0"/>
          </a:p>
        </p:txBody>
      </p:sp>
      <p:sp>
        <p:nvSpPr>
          <p:cNvPr id="27" name="Text 25"/>
          <p:cNvSpPr/>
          <p:nvPr/>
        </p:nvSpPr>
        <p:spPr>
          <a:xfrm>
            <a:off x="10042565" y="4127063"/>
            <a:ext cx="80355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13.37</a:t>
            </a:r>
            <a:endParaRPr lang="en-US" sz="1225" dirty="0"/>
          </a:p>
        </p:txBody>
      </p:sp>
      <p:sp>
        <p:nvSpPr>
          <p:cNvPr id="28" name="Shape 26"/>
          <p:cNvSpPr/>
          <p:nvPr/>
        </p:nvSpPr>
        <p:spPr>
          <a:xfrm>
            <a:off x="3628787" y="4476631"/>
            <a:ext cx="7372826" cy="45041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9" name="Text 27"/>
          <p:cNvSpPr/>
          <p:nvPr/>
        </p:nvSpPr>
        <p:spPr>
          <a:xfrm>
            <a:off x="3784878" y="4577477"/>
            <a:ext cx="1465659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AkashMadhwal</a:t>
            </a:r>
            <a:endParaRPr lang="en-US" sz="1225" dirty="0"/>
          </a:p>
        </p:txBody>
      </p:sp>
      <p:sp>
        <p:nvSpPr>
          <p:cNvPr id="30" name="Text 28"/>
          <p:cNvSpPr/>
          <p:nvPr/>
        </p:nvSpPr>
        <p:spPr>
          <a:xfrm>
            <a:off x="5569148" y="4577477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219</a:t>
            </a:r>
            <a:endParaRPr lang="en-US" sz="1225" dirty="0"/>
          </a:p>
        </p:txBody>
      </p:sp>
      <p:sp>
        <p:nvSpPr>
          <p:cNvPr id="31" name="Text 29"/>
          <p:cNvSpPr/>
          <p:nvPr/>
        </p:nvSpPr>
        <p:spPr>
          <a:xfrm>
            <a:off x="6687503" y="4577477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14</a:t>
            </a:r>
            <a:endParaRPr lang="en-US" sz="1225" dirty="0"/>
          </a:p>
        </p:txBody>
      </p:sp>
      <p:sp>
        <p:nvSpPr>
          <p:cNvPr id="32" name="Text 30"/>
          <p:cNvSpPr/>
          <p:nvPr/>
        </p:nvSpPr>
        <p:spPr>
          <a:xfrm>
            <a:off x="7805857" y="4577477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66.75</a:t>
            </a:r>
            <a:endParaRPr lang="en-US" sz="1225" dirty="0"/>
          </a:p>
        </p:txBody>
      </p:sp>
      <p:sp>
        <p:nvSpPr>
          <p:cNvPr id="33" name="Text 31"/>
          <p:cNvSpPr/>
          <p:nvPr/>
        </p:nvSpPr>
        <p:spPr>
          <a:xfrm>
            <a:off x="8924211" y="4577477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151.8</a:t>
            </a:r>
            <a:endParaRPr lang="en-US" sz="1225" dirty="0"/>
          </a:p>
        </p:txBody>
      </p:sp>
      <p:sp>
        <p:nvSpPr>
          <p:cNvPr id="34" name="Text 32"/>
          <p:cNvSpPr/>
          <p:nvPr/>
        </p:nvSpPr>
        <p:spPr>
          <a:xfrm>
            <a:off x="10042565" y="4577477"/>
            <a:ext cx="80355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15.64</a:t>
            </a:r>
            <a:endParaRPr lang="en-US" sz="1225" dirty="0"/>
          </a:p>
        </p:txBody>
      </p:sp>
      <p:sp>
        <p:nvSpPr>
          <p:cNvPr id="35" name="Shape 33"/>
          <p:cNvSpPr/>
          <p:nvPr/>
        </p:nvSpPr>
        <p:spPr>
          <a:xfrm>
            <a:off x="3628787" y="4927044"/>
            <a:ext cx="7372826" cy="45041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6" name="Text 34"/>
          <p:cNvSpPr/>
          <p:nvPr/>
        </p:nvSpPr>
        <p:spPr>
          <a:xfrm>
            <a:off x="3784878" y="5027890"/>
            <a:ext cx="1465659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MichaelBracewell</a:t>
            </a:r>
            <a:endParaRPr lang="en-US" sz="1225" dirty="0"/>
          </a:p>
        </p:txBody>
      </p:sp>
      <p:sp>
        <p:nvSpPr>
          <p:cNvPr id="37" name="Text 35"/>
          <p:cNvSpPr/>
          <p:nvPr/>
        </p:nvSpPr>
        <p:spPr>
          <a:xfrm>
            <a:off x="5569148" y="5027890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95</a:t>
            </a:r>
            <a:endParaRPr lang="en-US" sz="1225" dirty="0"/>
          </a:p>
        </p:txBody>
      </p:sp>
      <p:sp>
        <p:nvSpPr>
          <p:cNvPr id="38" name="Text 36"/>
          <p:cNvSpPr/>
          <p:nvPr/>
        </p:nvSpPr>
        <p:spPr>
          <a:xfrm>
            <a:off x="6687503" y="5027890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6</a:t>
            </a:r>
            <a:endParaRPr lang="en-US" sz="1225" dirty="0"/>
          </a:p>
        </p:txBody>
      </p:sp>
      <p:sp>
        <p:nvSpPr>
          <p:cNvPr id="39" name="Text 37"/>
          <p:cNvSpPr/>
          <p:nvPr/>
        </p:nvSpPr>
        <p:spPr>
          <a:xfrm>
            <a:off x="7805857" y="5027890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47.16</a:t>
            </a:r>
            <a:endParaRPr lang="en-US" sz="1225" dirty="0"/>
          </a:p>
        </p:txBody>
      </p:sp>
      <p:sp>
        <p:nvSpPr>
          <p:cNvPr id="40" name="Text 38"/>
          <p:cNvSpPr/>
          <p:nvPr/>
        </p:nvSpPr>
        <p:spPr>
          <a:xfrm>
            <a:off x="8924211" y="5027890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66</a:t>
            </a:r>
            <a:endParaRPr lang="en-US" sz="1225" dirty="0"/>
          </a:p>
        </p:txBody>
      </p:sp>
      <p:sp>
        <p:nvSpPr>
          <p:cNvPr id="41" name="Text 39"/>
          <p:cNvSpPr/>
          <p:nvPr/>
        </p:nvSpPr>
        <p:spPr>
          <a:xfrm>
            <a:off x="10042565" y="5027890"/>
            <a:ext cx="80355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15.83</a:t>
            </a:r>
            <a:endParaRPr lang="en-US" sz="1225" dirty="0"/>
          </a:p>
        </p:txBody>
      </p:sp>
      <p:sp>
        <p:nvSpPr>
          <p:cNvPr id="42" name="Shape 40"/>
          <p:cNvSpPr/>
          <p:nvPr/>
        </p:nvSpPr>
        <p:spPr>
          <a:xfrm>
            <a:off x="3628787" y="5377458"/>
            <a:ext cx="7372826" cy="45041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3" name="Text 41"/>
          <p:cNvSpPr/>
          <p:nvPr/>
        </p:nvSpPr>
        <p:spPr>
          <a:xfrm>
            <a:off x="3784878" y="5478304"/>
            <a:ext cx="1465659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ChrisWoakes</a:t>
            </a:r>
            <a:endParaRPr lang="en-US" sz="1225" dirty="0"/>
          </a:p>
        </p:txBody>
      </p:sp>
      <p:sp>
        <p:nvSpPr>
          <p:cNvPr id="44" name="Text 42"/>
          <p:cNvSpPr/>
          <p:nvPr/>
        </p:nvSpPr>
        <p:spPr>
          <a:xfrm>
            <a:off x="5569148" y="5478304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82</a:t>
            </a:r>
            <a:endParaRPr lang="en-US" sz="1225" dirty="0"/>
          </a:p>
        </p:txBody>
      </p:sp>
      <p:sp>
        <p:nvSpPr>
          <p:cNvPr id="45" name="Text 43"/>
          <p:cNvSpPr/>
          <p:nvPr/>
        </p:nvSpPr>
        <p:spPr>
          <a:xfrm>
            <a:off x="6687503" y="5478304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5</a:t>
            </a:r>
            <a:endParaRPr lang="en-US" sz="1225" dirty="0"/>
          </a:p>
        </p:txBody>
      </p:sp>
      <p:sp>
        <p:nvSpPr>
          <p:cNvPr id="46" name="Text 44"/>
          <p:cNvSpPr/>
          <p:nvPr/>
        </p:nvSpPr>
        <p:spPr>
          <a:xfrm>
            <a:off x="7805857" y="5478304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22.0</a:t>
            </a:r>
            <a:endParaRPr lang="en-US" sz="1225" dirty="0"/>
          </a:p>
        </p:txBody>
      </p:sp>
      <p:sp>
        <p:nvSpPr>
          <p:cNvPr id="47" name="Text 45"/>
          <p:cNvSpPr/>
          <p:nvPr/>
        </p:nvSpPr>
        <p:spPr>
          <a:xfrm>
            <a:off x="8924211" y="5478304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66</a:t>
            </a:r>
            <a:endParaRPr lang="en-US" sz="1225" dirty="0"/>
          </a:p>
        </p:txBody>
      </p:sp>
      <p:sp>
        <p:nvSpPr>
          <p:cNvPr id="48" name="Text 46"/>
          <p:cNvSpPr/>
          <p:nvPr/>
        </p:nvSpPr>
        <p:spPr>
          <a:xfrm>
            <a:off x="10042565" y="5478304"/>
            <a:ext cx="80355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16.4</a:t>
            </a:r>
            <a:endParaRPr lang="en-US" sz="1225" dirty="0"/>
          </a:p>
        </p:txBody>
      </p:sp>
      <p:sp>
        <p:nvSpPr>
          <p:cNvPr id="49" name="Shape 47"/>
          <p:cNvSpPr/>
          <p:nvPr/>
        </p:nvSpPr>
        <p:spPr>
          <a:xfrm>
            <a:off x="3628787" y="5827871"/>
            <a:ext cx="7372826" cy="45041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0" name="Text 48"/>
          <p:cNvSpPr/>
          <p:nvPr/>
        </p:nvSpPr>
        <p:spPr>
          <a:xfrm>
            <a:off x="3784878" y="5928717"/>
            <a:ext cx="1465659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MitchellMarsh</a:t>
            </a:r>
            <a:endParaRPr lang="en-US" sz="1225" dirty="0"/>
          </a:p>
        </p:txBody>
      </p:sp>
      <p:sp>
        <p:nvSpPr>
          <p:cNvPr id="51" name="Text 49"/>
          <p:cNvSpPr/>
          <p:nvPr/>
        </p:nvSpPr>
        <p:spPr>
          <a:xfrm>
            <a:off x="5569148" y="5928717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272</a:t>
            </a:r>
            <a:endParaRPr lang="en-US" sz="1225" dirty="0"/>
          </a:p>
        </p:txBody>
      </p:sp>
      <p:sp>
        <p:nvSpPr>
          <p:cNvPr id="52" name="Text 50"/>
          <p:cNvSpPr/>
          <p:nvPr/>
        </p:nvSpPr>
        <p:spPr>
          <a:xfrm>
            <a:off x="6687503" y="5928717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16</a:t>
            </a:r>
            <a:endParaRPr lang="en-US" sz="1225" dirty="0"/>
          </a:p>
        </p:txBody>
      </p:sp>
      <p:sp>
        <p:nvSpPr>
          <p:cNvPr id="53" name="Text 51"/>
          <p:cNvSpPr/>
          <p:nvPr/>
        </p:nvSpPr>
        <p:spPr>
          <a:xfrm>
            <a:off x="7805857" y="5928717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109.98</a:t>
            </a:r>
            <a:endParaRPr lang="en-US" sz="1225" dirty="0"/>
          </a:p>
        </p:txBody>
      </p:sp>
      <p:sp>
        <p:nvSpPr>
          <p:cNvPr id="54" name="Text 52"/>
          <p:cNvSpPr/>
          <p:nvPr/>
        </p:nvSpPr>
        <p:spPr>
          <a:xfrm>
            <a:off x="8924211" y="5928717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192.6</a:t>
            </a:r>
            <a:endParaRPr lang="en-US" sz="1225" dirty="0"/>
          </a:p>
        </p:txBody>
      </p:sp>
      <p:sp>
        <p:nvSpPr>
          <p:cNvPr id="55" name="Text 53"/>
          <p:cNvSpPr/>
          <p:nvPr/>
        </p:nvSpPr>
        <p:spPr>
          <a:xfrm>
            <a:off x="10042565" y="5928717"/>
            <a:ext cx="80355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17.0</a:t>
            </a:r>
            <a:endParaRPr lang="en-US" sz="1225" dirty="0"/>
          </a:p>
        </p:txBody>
      </p:sp>
      <p:sp>
        <p:nvSpPr>
          <p:cNvPr id="56" name="Shape 54"/>
          <p:cNvSpPr/>
          <p:nvPr/>
        </p:nvSpPr>
        <p:spPr>
          <a:xfrm>
            <a:off x="3628787" y="6278285"/>
            <a:ext cx="7372826" cy="45041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57" name="Text 55"/>
          <p:cNvSpPr/>
          <p:nvPr/>
        </p:nvSpPr>
        <p:spPr>
          <a:xfrm>
            <a:off x="3784878" y="6379131"/>
            <a:ext cx="1465659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MohsinKhan</a:t>
            </a:r>
            <a:endParaRPr lang="en-US" sz="1225" dirty="0"/>
          </a:p>
        </p:txBody>
      </p:sp>
      <p:sp>
        <p:nvSpPr>
          <p:cNvPr id="58" name="Text 56"/>
          <p:cNvSpPr/>
          <p:nvPr/>
        </p:nvSpPr>
        <p:spPr>
          <a:xfrm>
            <a:off x="5569148" y="6379131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304</a:t>
            </a:r>
            <a:endParaRPr lang="en-US" sz="1225" dirty="0"/>
          </a:p>
        </p:txBody>
      </p:sp>
      <p:sp>
        <p:nvSpPr>
          <p:cNvPr id="59" name="Text 57"/>
          <p:cNvSpPr/>
          <p:nvPr/>
        </p:nvSpPr>
        <p:spPr>
          <a:xfrm>
            <a:off x="6687503" y="6379131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17</a:t>
            </a:r>
            <a:endParaRPr lang="en-US" sz="1225" dirty="0"/>
          </a:p>
        </p:txBody>
      </p:sp>
      <p:sp>
        <p:nvSpPr>
          <p:cNvPr id="60" name="Text 58"/>
          <p:cNvSpPr/>
          <p:nvPr/>
        </p:nvSpPr>
        <p:spPr>
          <a:xfrm>
            <a:off x="7805857" y="6379131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99.91</a:t>
            </a:r>
            <a:endParaRPr lang="en-US" sz="1225" dirty="0"/>
          </a:p>
        </p:txBody>
      </p:sp>
      <p:sp>
        <p:nvSpPr>
          <p:cNvPr id="61" name="Text 59"/>
          <p:cNvSpPr/>
          <p:nvPr/>
        </p:nvSpPr>
        <p:spPr>
          <a:xfrm>
            <a:off x="8924211" y="6379131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258</a:t>
            </a:r>
            <a:endParaRPr lang="en-US" sz="1225" dirty="0"/>
          </a:p>
        </p:txBody>
      </p:sp>
      <p:sp>
        <p:nvSpPr>
          <p:cNvPr id="62" name="Text 60"/>
          <p:cNvSpPr/>
          <p:nvPr/>
        </p:nvSpPr>
        <p:spPr>
          <a:xfrm>
            <a:off x="10042565" y="6379131"/>
            <a:ext cx="80355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17.88</a:t>
            </a:r>
            <a:endParaRPr lang="en-US" sz="1225" dirty="0"/>
          </a:p>
        </p:txBody>
      </p:sp>
      <p:sp>
        <p:nvSpPr>
          <p:cNvPr id="63" name="Shape 61"/>
          <p:cNvSpPr/>
          <p:nvPr/>
        </p:nvSpPr>
        <p:spPr>
          <a:xfrm>
            <a:off x="3628787" y="6728698"/>
            <a:ext cx="7372826" cy="45041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4" name="Text 62"/>
          <p:cNvSpPr/>
          <p:nvPr/>
        </p:nvSpPr>
        <p:spPr>
          <a:xfrm>
            <a:off x="3784878" y="6829544"/>
            <a:ext cx="1465659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AndreRussell</a:t>
            </a:r>
            <a:endParaRPr lang="en-US" sz="1225" dirty="0"/>
          </a:p>
        </p:txBody>
      </p:sp>
      <p:sp>
        <p:nvSpPr>
          <p:cNvPr id="65" name="Text 63"/>
          <p:cNvSpPr/>
          <p:nvPr/>
        </p:nvSpPr>
        <p:spPr>
          <a:xfrm>
            <a:off x="5569148" y="6829544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638</a:t>
            </a:r>
            <a:endParaRPr lang="en-US" sz="1225" dirty="0"/>
          </a:p>
        </p:txBody>
      </p:sp>
      <p:sp>
        <p:nvSpPr>
          <p:cNvPr id="66" name="Text 64"/>
          <p:cNvSpPr/>
          <p:nvPr/>
        </p:nvSpPr>
        <p:spPr>
          <a:xfrm>
            <a:off x="6687503" y="6829544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35</a:t>
            </a:r>
            <a:endParaRPr lang="en-US" sz="1225" dirty="0"/>
          </a:p>
        </p:txBody>
      </p:sp>
      <p:sp>
        <p:nvSpPr>
          <p:cNvPr id="67" name="Text 65"/>
          <p:cNvSpPr/>
          <p:nvPr/>
        </p:nvSpPr>
        <p:spPr>
          <a:xfrm>
            <a:off x="7805857" y="6829544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318.43</a:t>
            </a:r>
            <a:endParaRPr lang="en-US" sz="1225" dirty="0"/>
          </a:p>
        </p:txBody>
      </p:sp>
      <p:sp>
        <p:nvSpPr>
          <p:cNvPr id="68" name="Text 66"/>
          <p:cNvSpPr/>
          <p:nvPr/>
        </p:nvSpPr>
        <p:spPr>
          <a:xfrm>
            <a:off x="8924211" y="6829544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370.8</a:t>
            </a:r>
            <a:endParaRPr lang="en-US" sz="1225" dirty="0"/>
          </a:p>
        </p:txBody>
      </p:sp>
      <p:sp>
        <p:nvSpPr>
          <p:cNvPr id="69" name="Text 67"/>
          <p:cNvSpPr/>
          <p:nvPr/>
        </p:nvSpPr>
        <p:spPr>
          <a:xfrm>
            <a:off x="10042565" y="6829544"/>
            <a:ext cx="80355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18.23</a:t>
            </a:r>
            <a:endParaRPr lang="en-US" sz="1225" dirty="0"/>
          </a:p>
        </p:txBody>
      </p:sp>
      <p:sp>
        <p:nvSpPr>
          <p:cNvPr id="70" name="Shape 68"/>
          <p:cNvSpPr/>
          <p:nvPr/>
        </p:nvSpPr>
        <p:spPr>
          <a:xfrm>
            <a:off x="3628787" y="7179112"/>
            <a:ext cx="7372826" cy="45041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71" name="Text 69"/>
          <p:cNvSpPr/>
          <p:nvPr/>
        </p:nvSpPr>
        <p:spPr>
          <a:xfrm>
            <a:off x="3784878" y="7279958"/>
            <a:ext cx="1465659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DwayneBravo</a:t>
            </a:r>
            <a:endParaRPr lang="en-US" sz="1225" dirty="0"/>
          </a:p>
        </p:txBody>
      </p:sp>
      <p:sp>
        <p:nvSpPr>
          <p:cNvPr id="72" name="Text 70"/>
          <p:cNvSpPr/>
          <p:nvPr/>
        </p:nvSpPr>
        <p:spPr>
          <a:xfrm>
            <a:off x="5569148" y="7279958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562</a:t>
            </a:r>
            <a:endParaRPr lang="en-US" sz="1225" dirty="0"/>
          </a:p>
        </p:txBody>
      </p:sp>
      <p:sp>
        <p:nvSpPr>
          <p:cNvPr id="73" name="Text 71"/>
          <p:cNvSpPr/>
          <p:nvPr/>
        </p:nvSpPr>
        <p:spPr>
          <a:xfrm>
            <a:off x="6687503" y="7279958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30</a:t>
            </a:r>
            <a:endParaRPr lang="en-US" sz="1225" dirty="0"/>
          </a:p>
        </p:txBody>
      </p:sp>
      <p:sp>
        <p:nvSpPr>
          <p:cNvPr id="74" name="Text 72"/>
          <p:cNvSpPr/>
          <p:nvPr/>
        </p:nvSpPr>
        <p:spPr>
          <a:xfrm>
            <a:off x="7805857" y="7279958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180.94</a:t>
            </a:r>
            <a:endParaRPr lang="en-US" sz="1225" dirty="0"/>
          </a:p>
        </p:txBody>
      </p:sp>
      <p:sp>
        <p:nvSpPr>
          <p:cNvPr id="75" name="Text 73"/>
          <p:cNvSpPr/>
          <p:nvPr/>
        </p:nvSpPr>
        <p:spPr>
          <a:xfrm>
            <a:off x="8924211" y="7279958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403.2</a:t>
            </a:r>
            <a:endParaRPr lang="en-US" sz="1225" dirty="0"/>
          </a:p>
        </p:txBody>
      </p:sp>
      <p:sp>
        <p:nvSpPr>
          <p:cNvPr id="76" name="Text 74"/>
          <p:cNvSpPr/>
          <p:nvPr/>
        </p:nvSpPr>
        <p:spPr>
          <a:xfrm>
            <a:off x="10042565" y="7279958"/>
            <a:ext cx="80355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18.73</a:t>
            </a:r>
            <a:endParaRPr lang="en-US" sz="1225" dirty="0"/>
          </a:p>
        </p:txBody>
      </p:sp>
      <p:sp>
        <p:nvSpPr>
          <p:cNvPr id="77" name="Shape 75"/>
          <p:cNvSpPr/>
          <p:nvPr/>
        </p:nvSpPr>
        <p:spPr>
          <a:xfrm>
            <a:off x="3628787" y="7629525"/>
            <a:ext cx="7372826" cy="45041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8" name="Text 76"/>
          <p:cNvSpPr/>
          <p:nvPr/>
        </p:nvSpPr>
        <p:spPr>
          <a:xfrm>
            <a:off x="3784878" y="7730371"/>
            <a:ext cx="1465659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AmitMishra</a:t>
            </a:r>
            <a:endParaRPr lang="en-US" sz="1225" dirty="0"/>
          </a:p>
        </p:txBody>
      </p:sp>
      <p:sp>
        <p:nvSpPr>
          <p:cNvPr id="79" name="Text 77"/>
          <p:cNvSpPr/>
          <p:nvPr/>
        </p:nvSpPr>
        <p:spPr>
          <a:xfrm>
            <a:off x="5569148" y="7730371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227</a:t>
            </a:r>
            <a:endParaRPr lang="en-US" sz="1225" dirty="0"/>
          </a:p>
        </p:txBody>
      </p:sp>
      <p:sp>
        <p:nvSpPr>
          <p:cNvPr id="80" name="Text 78"/>
          <p:cNvSpPr/>
          <p:nvPr/>
        </p:nvSpPr>
        <p:spPr>
          <a:xfrm>
            <a:off x="6687503" y="7730371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12</a:t>
            </a:r>
            <a:endParaRPr lang="en-US" sz="1225" dirty="0"/>
          </a:p>
        </p:txBody>
      </p:sp>
      <p:sp>
        <p:nvSpPr>
          <p:cNvPr id="81" name="Text 79"/>
          <p:cNvSpPr/>
          <p:nvPr/>
        </p:nvSpPr>
        <p:spPr>
          <a:xfrm>
            <a:off x="7805857" y="7730371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79.25</a:t>
            </a:r>
            <a:endParaRPr lang="en-US" sz="1225" dirty="0"/>
          </a:p>
        </p:txBody>
      </p:sp>
      <p:sp>
        <p:nvSpPr>
          <p:cNvPr id="82" name="Text 80"/>
          <p:cNvSpPr/>
          <p:nvPr/>
        </p:nvSpPr>
        <p:spPr>
          <a:xfrm>
            <a:off x="8924211" y="7730371"/>
            <a:ext cx="79974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174</a:t>
            </a:r>
            <a:endParaRPr lang="en-US" sz="1225" dirty="0"/>
          </a:p>
        </p:txBody>
      </p:sp>
      <p:sp>
        <p:nvSpPr>
          <p:cNvPr id="83" name="Text 81"/>
          <p:cNvSpPr/>
          <p:nvPr/>
        </p:nvSpPr>
        <p:spPr>
          <a:xfrm>
            <a:off x="10042565" y="7730371"/>
            <a:ext cx="803553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18.92</a:t>
            </a:r>
            <a:endParaRPr lang="en-US" sz="12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/>
        </p:spPr>
      </p:sp>
      <p:sp>
        <p:nvSpPr>
          <p:cNvPr id="4" name="Text 2"/>
          <p:cNvSpPr/>
          <p:nvPr/>
        </p:nvSpPr>
        <p:spPr>
          <a:xfrm>
            <a:off x="2037993" y="1466969"/>
            <a:ext cx="913209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Top Teams by Winning Percentage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66819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11467" y="2709863"/>
            <a:ext cx="15287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2744510"/>
            <a:ext cx="264795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RCB and Super Kings Tied at 25 Wins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919299"/>
            <a:ext cx="2647950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Royal Challengers Bangalore (RCB) and Chennai Super Kings (Super Kings) each recorded 25 wins over the past 3 years, earning them a joint top spot with 50 points.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266819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79175" y="2709863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2744510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Titans Finish Third with 23 Wins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3572113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Titans, a formidable IPL team, secured 23 wins and 46 points, placing them in the third position in the rankings.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266819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80339" y="2709863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2744510"/>
            <a:ext cx="264795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Royals Claim Fourth with 22 Wins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3919299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Rajasthan Royals (Royals) round out the top 4 teams, accumulating 22 wins and 44 points over the past 3 seasons.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/>
        </p:spPr>
      </p:sp>
      <p:sp>
        <p:nvSpPr>
          <p:cNvPr id="4" name="Text 2"/>
          <p:cNvSpPr/>
          <p:nvPr/>
        </p:nvSpPr>
        <p:spPr>
          <a:xfrm>
            <a:off x="2037993" y="2524958"/>
            <a:ext cx="728341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Top Win Teams by Chasing Targets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7261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11467" y="3767852"/>
            <a:ext cx="15287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8024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Delhi Capitals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282916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Delhi Capitals have won 14 matches by chasing down targets over the past 3 years, demonstrating their prowess in run-chases.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7261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75233" y="3767852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802499"/>
            <a:ext cx="29498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Kolkata Knight Riders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282916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Kolkata Knight Riders also have 14 wins by chasing, showcasing their ability to successfully pursue high-scoring targets.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/>
        </p:spPr>
      </p:sp>
      <p:sp>
        <p:nvSpPr>
          <p:cNvPr id="4" name="Text 2"/>
          <p:cNvSpPr/>
          <p:nvPr/>
        </p:nvSpPr>
        <p:spPr>
          <a:xfrm>
            <a:off x="2037993" y="1681996"/>
            <a:ext cx="1052262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Top 5 Batsmen by Boundary Percentage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09624"/>
            <a:ext cx="10554414" cy="3837861"/>
          </a:xfrm>
          <a:prstGeom prst="roundRect">
            <a:avLst>
              <a:gd name="adj" fmla="val 260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2717244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903" y="2858095"/>
            <a:ext cx="255234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Batsman Name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272207" y="2858095"/>
            <a:ext cx="116788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Runs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6892052" y="2858095"/>
            <a:ext cx="123217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Balls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8576191" y="2858095"/>
            <a:ext cx="166532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Boundary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0693479" y="2858095"/>
            <a:ext cx="166913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Boundary %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3354348"/>
            <a:ext cx="10539174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903" y="3495199"/>
            <a:ext cx="255234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Rashid Khan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5272207" y="3495199"/>
            <a:ext cx="116788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304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6892052" y="3495199"/>
            <a:ext cx="123217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172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8576191" y="3495199"/>
            <a:ext cx="166532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44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10693479" y="3495199"/>
            <a:ext cx="166913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25.58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2045613" y="3991451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9" name="Text 17"/>
          <p:cNvSpPr/>
          <p:nvPr/>
        </p:nvSpPr>
        <p:spPr>
          <a:xfrm>
            <a:off x="2267903" y="4132302"/>
            <a:ext cx="255234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Phil Salt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5272207" y="4132302"/>
            <a:ext cx="116788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218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6892052" y="4132302"/>
            <a:ext cx="123217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133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8576191" y="4132302"/>
            <a:ext cx="166532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34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10693479" y="4132302"/>
            <a:ext cx="166913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25.56</a:t>
            </a:r>
            <a:endParaRPr lang="en-US" sz="1750" dirty="0"/>
          </a:p>
        </p:txBody>
      </p:sp>
      <p:sp>
        <p:nvSpPr>
          <p:cNvPr id="24" name="Shape 22"/>
          <p:cNvSpPr/>
          <p:nvPr/>
        </p:nvSpPr>
        <p:spPr>
          <a:xfrm>
            <a:off x="2045613" y="4628555"/>
            <a:ext cx="10539174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5" name="Text 23"/>
          <p:cNvSpPr/>
          <p:nvPr/>
        </p:nvSpPr>
        <p:spPr>
          <a:xfrm>
            <a:off x="2267903" y="4769406"/>
            <a:ext cx="255234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Yashasvi Jaiswal</a:t>
            </a:r>
            <a:endParaRPr lang="en-US" sz="1750" dirty="0"/>
          </a:p>
        </p:txBody>
      </p:sp>
      <p:sp>
        <p:nvSpPr>
          <p:cNvPr id="26" name="Text 24"/>
          <p:cNvSpPr/>
          <p:nvPr/>
        </p:nvSpPr>
        <p:spPr>
          <a:xfrm>
            <a:off x="5272207" y="4769406"/>
            <a:ext cx="116788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1132</a:t>
            </a:r>
            <a:endParaRPr lang="en-US" sz="1750" dirty="0"/>
          </a:p>
        </p:txBody>
      </p:sp>
      <p:sp>
        <p:nvSpPr>
          <p:cNvPr id="27" name="Text 25"/>
          <p:cNvSpPr/>
          <p:nvPr/>
        </p:nvSpPr>
        <p:spPr>
          <a:xfrm>
            <a:off x="6892052" y="4769406"/>
            <a:ext cx="123217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744</a:t>
            </a:r>
            <a:endParaRPr lang="en-US" sz="1750" dirty="0"/>
          </a:p>
        </p:txBody>
      </p:sp>
      <p:sp>
        <p:nvSpPr>
          <p:cNvPr id="28" name="Text 26"/>
          <p:cNvSpPr/>
          <p:nvPr/>
        </p:nvSpPr>
        <p:spPr>
          <a:xfrm>
            <a:off x="8576191" y="4769406"/>
            <a:ext cx="166532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188</a:t>
            </a:r>
            <a:endParaRPr lang="en-US" sz="1750" dirty="0"/>
          </a:p>
        </p:txBody>
      </p:sp>
      <p:sp>
        <p:nvSpPr>
          <p:cNvPr id="29" name="Text 27"/>
          <p:cNvSpPr/>
          <p:nvPr/>
        </p:nvSpPr>
        <p:spPr>
          <a:xfrm>
            <a:off x="10693479" y="4769406"/>
            <a:ext cx="166913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25.27</a:t>
            </a:r>
            <a:endParaRPr lang="en-US" sz="1750" dirty="0"/>
          </a:p>
        </p:txBody>
      </p:sp>
      <p:sp>
        <p:nvSpPr>
          <p:cNvPr id="30" name="Shape 28"/>
          <p:cNvSpPr/>
          <p:nvPr/>
        </p:nvSpPr>
        <p:spPr>
          <a:xfrm>
            <a:off x="2045613" y="5265658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1" name="Text 29"/>
          <p:cNvSpPr/>
          <p:nvPr/>
        </p:nvSpPr>
        <p:spPr>
          <a:xfrm>
            <a:off x="2267903" y="5406509"/>
            <a:ext cx="255234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Prithvi Shaw</a:t>
            </a:r>
            <a:endParaRPr lang="en-US" sz="1750" dirty="0"/>
          </a:p>
        </p:txBody>
      </p:sp>
      <p:sp>
        <p:nvSpPr>
          <p:cNvPr id="32" name="Text 30"/>
          <p:cNvSpPr/>
          <p:nvPr/>
        </p:nvSpPr>
        <p:spPr>
          <a:xfrm>
            <a:off x="5272207" y="5406509"/>
            <a:ext cx="116788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815</a:t>
            </a:r>
            <a:endParaRPr lang="en-US" sz="1750" dirty="0"/>
          </a:p>
        </p:txBody>
      </p:sp>
      <p:sp>
        <p:nvSpPr>
          <p:cNvPr id="33" name="Text 31"/>
          <p:cNvSpPr/>
          <p:nvPr/>
        </p:nvSpPr>
        <p:spPr>
          <a:xfrm>
            <a:off x="6892052" y="5406509"/>
            <a:ext cx="123217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532</a:t>
            </a:r>
            <a:endParaRPr lang="en-US" sz="1750" dirty="0"/>
          </a:p>
        </p:txBody>
      </p:sp>
      <p:sp>
        <p:nvSpPr>
          <p:cNvPr id="34" name="Text 32"/>
          <p:cNvSpPr/>
          <p:nvPr/>
        </p:nvSpPr>
        <p:spPr>
          <a:xfrm>
            <a:off x="8576191" y="5406509"/>
            <a:ext cx="166532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130</a:t>
            </a:r>
            <a:endParaRPr lang="en-US" sz="1750" dirty="0"/>
          </a:p>
        </p:txBody>
      </p:sp>
      <p:sp>
        <p:nvSpPr>
          <p:cNvPr id="35" name="Text 33"/>
          <p:cNvSpPr/>
          <p:nvPr/>
        </p:nvSpPr>
        <p:spPr>
          <a:xfrm>
            <a:off x="10693479" y="5406509"/>
            <a:ext cx="166913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24.44</a:t>
            </a:r>
            <a:endParaRPr lang="en-US" sz="1750" dirty="0"/>
          </a:p>
        </p:txBody>
      </p:sp>
      <p:sp>
        <p:nvSpPr>
          <p:cNvPr id="36" name="Shape 34"/>
          <p:cNvSpPr/>
          <p:nvPr/>
        </p:nvSpPr>
        <p:spPr>
          <a:xfrm>
            <a:off x="2045613" y="5902762"/>
            <a:ext cx="10539174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7" name="Text 35"/>
          <p:cNvSpPr/>
          <p:nvPr/>
        </p:nvSpPr>
        <p:spPr>
          <a:xfrm>
            <a:off x="2267903" y="6043613"/>
            <a:ext cx="255234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Evin Lewis</a:t>
            </a:r>
            <a:endParaRPr lang="en-US" sz="1750" dirty="0"/>
          </a:p>
        </p:txBody>
      </p:sp>
      <p:sp>
        <p:nvSpPr>
          <p:cNvPr id="38" name="Text 36"/>
          <p:cNvSpPr/>
          <p:nvPr/>
        </p:nvSpPr>
        <p:spPr>
          <a:xfrm>
            <a:off x="5272207" y="6043613"/>
            <a:ext cx="116788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224</a:t>
            </a:r>
            <a:endParaRPr lang="en-US" sz="1750" dirty="0"/>
          </a:p>
        </p:txBody>
      </p:sp>
      <p:sp>
        <p:nvSpPr>
          <p:cNvPr id="39" name="Text 37"/>
          <p:cNvSpPr/>
          <p:nvPr/>
        </p:nvSpPr>
        <p:spPr>
          <a:xfrm>
            <a:off x="6892052" y="6043613"/>
            <a:ext cx="123217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149</a:t>
            </a:r>
            <a:endParaRPr lang="en-US" sz="1750" dirty="0"/>
          </a:p>
        </p:txBody>
      </p:sp>
      <p:sp>
        <p:nvSpPr>
          <p:cNvPr id="40" name="Text 38"/>
          <p:cNvSpPr/>
          <p:nvPr/>
        </p:nvSpPr>
        <p:spPr>
          <a:xfrm>
            <a:off x="8576191" y="6043613"/>
            <a:ext cx="166532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36</a:t>
            </a:r>
            <a:endParaRPr lang="en-US" sz="1750" dirty="0"/>
          </a:p>
        </p:txBody>
      </p:sp>
      <p:sp>
        <p:nvSpPr>
          <p:cNvPr id="41" name="Text 39"/>
          <p:cNvSpPr/>
          <p:nvPr/>
        </p:nvSpPr>
        <p:spPr>
          <a:xfrm>
            <a:off x="10693479" y="6043613"/>
            <a:ext cx="166913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24.16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1119</Words>
  <Application>Microsoft Office PowerPoint</Application>
  <PresentationFormat>Custom</PresentationFormat>
  <Paragraphs>439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Epilogue</vt:lpstr>
      <vt:lpstr>Fraunces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yaswanth Reddy Masireddy</cp:lastModifiedBy>
  <cp:revision>32</cp:revision>
  <dcterms:created xsi:type="dcterms:W3CDTF">2024-04-29T01:12:23Z</dcterms:created>
  <dcterms:modified xsi:type="dcterms:W3CDTF">2024-04-29T07:53:12Z</dcterms:modified>
</cp:coreProperties>
</file>