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65" r:id="rId9"/>
    <p:sldId id="2146847057" r:id="rId10"/>
    <p:sldId id="2146847060" r:id="rId11"/>
    <p:sldId id="2146847064" r:id="rId12"/>
    <p:sldId id="2146847063" r:id="rId13"/>
    <p:sldId id="2146847065" r:id="rId14"/>
    <p:sldId id="2146847067" r:id="rId15"/>
    <p:sldId id="2146847062" r:id="rId16"/>
    <p:sldId id="2146847061" r:id="rId17"/>
    <p:sldId id="2146847055"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7" d="100"/>
          <a:sy n="87" d="100"/>
        </p:scale>
        <p:origin x="-422"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presProps" Target="pres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notesMaster" Target="notesMasters/notesMaster1.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ableStyles" Target="tableStyle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theme" Target="theme/theme1.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yaswanth0329/Secure-Data-Hiding-In-Images-Using-Stegnography.git" TargetMode="Externa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407839" y="1149704"/>
            <a:ext cx="11251405" cy="1953026"/>
          </a:xfrm>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PROJECT TITLE</a:t>
            </a:r>
            <a:r>
              <a:rPr lang="en-GB" b="1" dirty="0">
                <a:solidFill>
                  <a:schemeClr val="accent1"/>
                </a:solidFill>
                <a:latin typeface="Arial" panose="020B0604020202020204" pitchFamily="34" charset="0"/>
                <a:cs typeface="Arial" panose="020B0604020202020204" pitchFamily="34" charset="0"/>
              </a:rPr>
              <a:t> </a:t>
            </a:r>
            <a:br>
              <a:rPr lang="en-GB" b="1" dirty="0">
                <a:solidFill>
                  <a:schemeClr val="accent1"/>
                </a:solidFill>
                <a:latin typeface="Arial" panose="020B0604020202020204" pitchFamily="34" charset="0"/>
                <a:cs typeface="Arial" panose="020B0604020202020204" pitchFamily="34" charset="0"/>
              </a:rPr>
            </a:br>
            <a:r>
              <a:rPr lang="en-GB" b="1" dirty="0">
                <a:solidFill>
                  <a:schemeClr val="accent1"/>
                </a:solidFill>
                <a:latin typeface="Arial" panose="020B0604020202020204" pitchFamily="34" charset="0"/>
                <a:cs typeface="Arial" panose="020B0604020202020204" pitchFamily="34" charset="0"/>
              </a:rPr>
              <a:t>Secure data Hiding in images using steganography </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3" y="640419"/>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GB" sz="2000" b="1" dirty="0">
                <a:solidFill>
                  <a:schemeClr val="accent1">
                    <a:lumMod val="75000"/>
                  </a:schemeClr>
                </a:solidFill>
                <a:latin typeface="Arial" pitchFamily="34" charset="0"/>
                <a:cs typeface="Arial" pitchFamily="34" charset="0"/>
              </a:rPr>
              <a:t> </a:t>
            </a:r>
            <a:r>
              <a:rPr lang="en-GB" sz="2000" b="1" dirty="0">
                <a:solidFill>
                  <a:schemeClr val="accent1">
                    <a:lumMod val="75000"/>
                  </a:schemeClr>
                </a:solidFill>
                <a:latin typeface="Arial"/>
                <a:cs typeface="Arial"/>
              </a:rPr>
              <a:t>YESWANTH KUMAR SENKHAVARAPU</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&amp; Department : </a:t>
            </a:r>
            <a:r>
              <a:rPr lang="en-GB" sz="2000" b="1" dirty="0" err="1">
                <a:solidFill>
                  <a:schemeClr val="accent1">
                    <a:lumMod val="75000"/>
                  </a:schemeClr>
                </a:solidFill>
                <a:latin typeface="Arial"/>
                <a:cs typeface="Arial"/>
              </a:rPr>
              <a:t>Audisankara</a:t>
            </a:r>
            <a:r>
              <a:rPr lang="en-GB" sz="2000" b="1" dirty="0">
                <a:solidFill>
                  <a:schemeClr val="accent1">
                    <a:lumMod val="75000"/>
                  </a:schemeClr>
                </a:solidFill>
                <a:latin typeface="Arial"/>
                <a:cs typeface="Arial"/>
              </a:rPr>
              <a:t> College Of                 Engineering And Technology &amp; ECE</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4" name="Content Placeholder 3">
            <a:extLst>
              <a:ext uri="{FF2B5EF4-FFF2-40B4-BE49-F238E27FC236}">
                <a16:creationId xmlns:a16="http://schemas.microsoft.com/office/drawing/2014/main" id="{F85EE9E0-A3F6-EF58-8722-59F04AB614F8}"/>
              </a:ext>
            </a:extLst>
          </p:cNvPr>
          <p:cNvPicPr>
            <a:picLocks noGrp="1" noChangeAspect="1"/>
          </p:cNvPicPr>
          <p:nvPr>
            <p:ph idx="1"/>
          </p:nvPr>
        </p:nvPicPr>
        <p:blipFill>
          <a:blip r:embed="rId2"/>
          <a:stretch>
            <a:fillRect/>
          </a:stretch>
        </p:blipFill>
        <p:spPr>
          <a:xfrm>
            <a:off x="581192" y="839391"/>
            <a:ext cx="11029615" cy="5316453"/>
          </a:xfrm>
        </p:spPr>
      </p:pic>
    </p:spTree>
    <p:extLst>
      <p:ext uri="{BB962C8B-B14F-4D97-AF65-F5344CB8AC3E}">
        <p14:creationId xmlns:p14="http://schemas.microsoft.com/office/powerpoint/2010/main" val="1735937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3" name="Content Placeholder 2">
            <a:extLst>
              <a:ext uri="{FF2B5EF4-FFF2-40B4-BE49-F238E27FC236}">
                <a16:creationId xmlns:a16="http://schemas.microsoft.com/office/drawing/2014/main" id="{805D7125-AC62-752D-6E68-9EB88BCC631C}"/>
              </a:ext>
            </a:extLst>
          </p:cNvPr>
          <p:cNvSpPr>
            <a:spLocks noGrp="1"/>
          </p:cNvSpPr>
          <p:nvPr>
            <p:ph idx="1"/>
          </p:nvPr>
        </p:nvSpPr>
        <p:spPr/>
        <p:txBody>
          <a:bodyPr/>
          <a:lstStyle/>
          <a:p>
            <a:pPr marL="0" indent="0">
              <a:buNone/>
            </a:pPr>
            <a:endParaRPr lang="en-IN" dirty="0"/>
          </a:p>
        </p:txBody>
      </p:sp>
      <p:pic>
        <p:nvPicPr>
          <p:cNvPr id="4" name="Picture 3">
            <a:extLst>
              <a:ext uri="{FF2B5EF4-FFF2-40B4-BE49-F238E27FC236}">
                <a16:creationId xmlns:a16="http://schemas.microsoft.com/office/drawing/2014/main" id="{1AFF6143-5EF5-8A63-5574-4D1A5BDB6297}"/>
              </a:ext>
            </a:extLst>
          </p:cNvPr>
          <p:cNvPicPr>
            <a:picLocks noChangeAspect="1"/>
          </p:cNvPicPr>
          <p:nvPr/>
        </p:nvPicPr>
        <p:blipFill>
          <a:blip r:embed="rId2"/>
          <a:stretch>
            <a:fillRect/>
          </a:stretch>
        </p:blipFill>
        <p:spPr>
          <a:xfrm>
            <a:off x="581192" y="757854"/>
            <a:ext cx="11029615" cy="5342292"/>
          </a:xfrm>
          <a:prstGeom prst="rect">
            <a:avLst/>
          </a:prstGeom>
        </p:spPr>
      </p:pic>
    </p:spTree>
    <p:extLst>
      <p:ext uri="{BB962C8B-B14F-4D97-AF65-F5344CB8AC3E}">
        <p14:creationId xmlns:p14="http://schemas.microsoft.com/office/powerpoint/2010/main" val="2174835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2" y="967304"/>
            <a:ext cx="11029615" cy="4673324"/>
          </a:xfrm>
        </p:spPr>
        <p:txBody>
          <a:bodyPr>
            <a:normAutofit/>
          </a:bodyPr>
          <a:lstStyle/>
          <a:p>
            <a:r>
              <a:rPr lang="en-GB" sz="3200" dirty="0"/>
              <a:t>Steganography offers a powerful method for secure data hiding. When combined with encryption, it can significantly enhance security for confidential communications. This project demonstrates how data can be secretly embedded and extracted using Python.</a:t>
            </a:r>
          </a:p>
          <a:p>
            <a:endParaRPr lang="en-IN" sz="3200" dirty="0"/>
          </a:p>
        </p:txBody>
      </p:sp>
    </p:spTree>
    <p:extLst>
      <p:ext uri="{BB962C8B-B14F-4D97-AF65-F5344CB8AC3E}">
        <p14:creationId xmlns:p14="http://schemas.microsoft.com/office/powerpoint/2010/main"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Make sure that there should be readme file</a:t>
            </a:r>
            <a:endParaRPr lang="en-GB" dirty="0"/>
          </a:p>
          <a:p>
            <a:r>
              <a:rPr lang="en-GB" dirty="0">
                <a:hlinkClick r:id="rId2"/>
              </a:rPr>
              <a:t>https://github.com/yaswanth0329/Secure-Data-Hiding-In-Images-Using-Stegnography.git</a:t>
            </a:r>
            <a:endParaRPr lang="en-IN" dirty="0"/>
          </a:p>
        </p:txBody>
      </p:sp>
    </p:spTree>
    <p:extLst>
      <p:ext uri="{BB962C8B-B14F-4D97-AF65-F5344CB8AC3E}">
        <p14:creationId xmlns:p14="http://schemas.microsoft.com/office/powerpoint/2010/main" val="2230664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712666"/>
            <a:ext cx="11029615" cy="4673324"/>
          </a:xfrm>
        </p:spPr>
        <p:txBody>
          <a:bodyPr>
            <a:normAutofit/>
          </a:bodyPr>
          <a:lstStyle/>
          <a:p>
            <a:r>
              <a:rPr lang="en-GB" sz="2800" dirty="0"/>
              <a:t>Advanced Steganography Techniques: Implementing DCT-based or AI-powered steganography.
Encryption Integration: Adding AES encryption for enhanced security.
GUI Application: Developing a user-friendly interface for easy use.
Video &amp; Audio Steganography: Extending this concept beyond images.</a:t>
            </a:r>
            <a:endParaRPr lang="en-US" sz="28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err="1">
                <a:latin typeface="Arial"/>
                <a:ea typeface="+mn-lt"/>
                <a:cs typeface="+mn-lt"/>
              </a:rPr>
              <a:t>Git</a:t>
            </a:r>
            <a:r>
              <a:rPr lang="en-US" sz="2000" b="1" dirty="0">
                <a:latin typeface="Arial"/>
                <a:ea typeface="+mn-lt"/>
                <a:cs typeface="+mn-lt"/>
              </a:rPr>
              <a: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702156"/>
            <a:ext cx="11029615" cy="4673324"/>
          </a:xfrm>
        </p:spPr>
        <p:txBody>
          <a:bodyPr/>
          <a:lstStyle/>
          <a:p>
            <a:r>
              <a:rPr lang="en-GB" sz="3200" dirty="0">
                <a:solidFill>
                  <a:srgbClr val="0F0F0F"/>
                </a:solidFill>
                <a:latin typeface="Arial" panose="020B0604020202020204" pitchFamily="34" charset="0"/>
                <a:ea typeface="+mn-lt"/>
                <a:cs typeface="Arial" panose="020B0604020202020204" pitchFamily="34" charset="0"/>
              </a:rPr>
              <a:t>With the rise of cyber threats and data breaches, secure communication is a major concern. Traditional encryption methods may draw attention, making them susceptible to attacks. Steganography provides an alternative by hiding data within images, ensuring covert and secure transmission of sensitive information.</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81192" y="967304"/>
            <a:ext cx="11613485" cy="5563973"/>
          </a:xfrm>
        </p:spPr>
        <p:txBody>
          <a:bodyPr vert="horz" lIns="91440" tIns="45720" rIns="91440" bIns="45720" rtlCol="0" anchor="ctr">
            <a:noAutofit/>
          </a:bodyPr>
          <a:lstStyle/>
          <a:p>
            <a:r>
              <a:rPr lang="en-GB" sz="3200" dirty="0">
                <a:latin typeface="Arial" panose="020B0604020202020204" pitchFamily="34" charset="0"/>
                <a:ea typeface="Arial Nova" panose="02000000000000000000" pitchFamily="2" charset="0"/>
                <a:cs typeface="Arial" panose="020B0604020202020204" pitchFamily="34" charset="0"/>
              </a:rPr>
              <a:t>Programming Language: Python
Libraries: </a:t>
            </a:r>
            <a:r>
              <a:rPr lang="en-GB" sz="3200" dirty="0" err="1">
                <a:latin typeface="Arial" panose="020B0604020202020204" pitchFamily="34" charset="0"/>
                <a:ea typeface="Arial Nova" panose="02000000000000000000" pitchFamily="2" charset="0"/>
                <a:cs typeface="Arial" panose="020B0604020202020204" pitchFamily="34" charset="0"/>
              </a:rPr>
              <a:t>OpenCV</a:t>
            </a:r>
            <a:r>
              <a:rPr lang="en-GB" sz="3200" dirty="0">
                <a:latin typeface="Arial" panose="020B0604020202020204" pitchFamily="34" charset="0"/>
                <a:ea typeface="Arial Nova" panose="02000000000000000000" pitchFamily="2" charset="0"/>
                <a:cs typeface="Arial" panose="020B0604020202020204" pitchFamily="34" charset="0"/>
              </a:rPr>
              <a:t>, </a:t>
            </a:r>
            <a:r>
              <a:rPr lang="en-GB" sz="3200" dirty="0" err="1">
                <a:latin typeface="Arial" panose="020B0604020202020204" pitchFamily="34" charset="0"/>
                <a:ea typeface="Arial Nova" panose="02000000000000000000" pitchFamily="2" charset="0"/>
                <a:cs typeface="Arial" panose="020B0604020202020204" pitchFamily="34" charset="0"/>
              </a:rPr>
              <a:t>NumPy</a:t>
            </a:r>
            <a:r>
              <a:rPr lang="en-GB" sz="3200" dirty="0">
                <a:latin typeface="Arial" panose="020B0604020202020204" pitchFamily="34" charset="0"/>
                <a:ea typeface="Arial Nova" panose="02000000000000000000" pitchFamily="2" charset="0"/>
                <a:cs typeface="Arial" panose="020B0604020202020204" pitchFamily="34" charset="0"/>
              </a:rPr>
              <a:t>, PIL (Pillow)
Method: Least Significant Bit (LSB) Steganography
Image Format: PNG (for lossless encoding)
Development Platform: </a:t>
            </a:r>
            <a:r>
              <a:rPr lang="en-GB" sz="3200" dirty="0" err="1">
                <a:latin typeface="Arial" panose="020B0604020202020204" pitchFamily="34" charset="0"/>
                <a:ea typeface="Arial Nova" panose="02000000000000000000" pitchFamily="2" charset="0"/>
                <a:cs typeface="Arial" panose="020B0604020202020204" pitchFamily="34" charset="0"/>
              </a:rPr>
              <a:t>Jupyter</a:t>
            </a:r>
            <a:r>
              <a:rPr lang="en-GB" sz="3200" dirty="0">
                <a:latin typeface="Arial" panose="020B0604020202020204" pitchFamily="34" charset="0"/>
                <a:ea typeface="Arial Nova" panose="02000000000000000000" pitchFamily="2" charset="0"/>
                <a:cs typeface="Arial" panose="020B0604020202020204" pitchFamily="34" charset="0"/>
              </a:rPr>
              <a:t> Notebook, VS Code, </a:t>
            </a:r>
            <a:r>
              <a:rPr lang="en-GB" sz="3200" dirty="0" err="1">
                <a:latin typeface="Arial" panose="020B0604020202020204" pitchFamily="34" charset="0"/>
                <a:ea typeface="Arial Nova" panose="02000000000000000000" pitchFamily="2" charset="0"/>
                <a:cs typeface="Arial" panose="020B0604020202020204" pitchFamily="34" charset="0"/>
              </a:rPr>
              <a:t>PyCharm</a:t>
            </a:r>
            <a:r>
              <a:rPr lang="en-GB" sz="3200" dirty="0">
                <a:latin typeface="Arial" panose="020B0604020202020204" pitchFamily="34" charset="0"/>
                <a:ea typeface="Arial Nova" panose="02000000000000000000" pitchFamily="2" charset="0"/>
                <a:cs typeface="Arial" panose="020B0604020202020204" pitchFamily="34" charset="0"/>
              </a:rPr>
              <a:t>
Operating System: Windows, Linux, </a:t>
            </a:r>
            <a:r>
              <a:rPr lang="en-GB" sz="3200" dirty="0" err="1">
                <a:latin typeface="Arial" panose="020B0604020202020204" pitchFamily="34" charset="0"/>
                <a:ea typeface="Arial Nova" panose="02000000000000000000" pitchFamily="2" charset="0"/>
                <a:cs typeface="Arial" panose="020B0604020202020204" pitchFamily="34" charset="0"/>
              </a:rPr>
              <a:t>macOS</a:t>
            </a:r>
            <a:r>
              <a:rPr lang="en-IN" sz="3200" dirty="0">
                <a:latin typeface="Arial" panose="020B0604020202020204" pitchFamily="34" charset="0"/>
                <a:ea typeface="Arial Nova" panose="02000000000000000000" pitchFamily="2" charset="0"/>
                <a:cs typeface="Arial" panose="020B0604020202020204" pitchFamily="34" charset="0"/>
              </a:rPr>
              <a:t>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r>
              <a:rPr lang="en-GB" sz="2400" b="1" dirty="0">
                <a:solidFill>
                  <a:srgbClr val="0F0F0F"/>
                </a:solidFill>
                <a:latin typeface="Arial" panose="020B0604020202020204" pitchFamily="34" charset="0"/>
                <a:cs typeface="Arial" panose="020B0604020202020204" pitchFamily="34" charset="0"/>
              </a:rPr>
              <a:t>Invisible Data Hiding: The message is embedded within an image without noticeable changes.
Enhanced Security: Difficult to detect without a key or specific extraction method.
No Suspicion: Unlike encryption, which raises suspicion, steganography hides data discreetly.
Lossless Encoding: PNG format ensures no data loss during hiding and retrieval.</a:t>
            </a:r>
          </a:p>
          <a:p>
            <a:endParaRPr lang="en-IN" sz="1800" b="1" dirty="0">
              <a:solidFill>
                <a:srgbClr val="0F0F0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456176" y="498354"/>
            <a:ext cx="11029615" cy="4673324"/>
          </a:xfrm>
        </p:spPr>
        <p:txBody>
          <a:bodyPr/>
          <a:lstStyle/>
          <a:p>
            <a:r>
              <a:rPr lang="en-GB" sz="2800" dirty="0">
                <a:latin typeface="Arial" panose="020B0604020202020204" pitchFamily="34" charset="0"/>
                <a:cs typeface="Arial" panose="020B0604020202020204" pitchFamily="34" charset="0"/>
              </a:rPr>
              <a:t>Cybersecurity Professionals – Secure data transmission.
Journalists &amp; </a:t>
            </a:r>
            <a:r>
              <a:rPr lang="en-GB" sz="2800" dirty="0" err="1">
                <a:latin typeface="Arial" panose="020B0604020202020204" pitchFamily="34" charset="0"/>
                <a:cs typeface="Arial" panose="020B0604020202020204" pitchFamily="34" charset="0"/>
              </a:rPr>
              <a:t>Whistleblowers</a:t>
            </a:r>
            <a:r>
              <a:rPr lang="en-GB" sz="2800" dirty="0">
                <a:latin typeface="Arial" panose="020B0604020202020204" pitchFamily="34" charset="0"/>
                <a:cs typeface="Arial" panose="020B0604020202020204" pitchFamily="34" charset="0"/>
              </a:rPr>
              <a:t> – Protect confidential sources.
Military &amp; Intelligence Agencies – Covert communication.
Businesses &amp; Individuals – Safeguard sensitive data.</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4" name="Content Placeholder 3">
            <a:extLst>
              <a:ext uri="{FF2B5EF4-FFF2-40B4-BE49-F238E27FC236}">
                <a16:creationId xmlns:a16="http://schemas.microsoft.com/office/drawing/2014/main" id="{8B30403D-6E9F-4AA0-8913-CF298B7CAE67}"/>
              </a:ext>
            </a:extLst>
          </p:cNvPr>
          <p:cNvPicPr>
            <a:picLocks noGrp="1" noChangeAspect="1"/>
          </p:cNvPicPr>
          <p:nvPr>
            <p:ph idx="1"/>
          </p:nvPr>
        </p:nvPicPr>
        <p:blipFill>
          <a:blip r:embed="rId2"/>
          <a:stretch>
            <a:fillRect/>
          </a:stretch>
        </p:blipFill>
        <p:spPr>
          <a:xfrm>
            <a:off x="714374" y="1410890"/>
            <a:ext cx="10896433" cy="4744953"/>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4" name="Content Placeholder 3">
            <a:extLst>
              <a:ext uri="{FF2B5EF4-FFF2-40B4-BE49-F238E27FC236}">
                <a16:creationId xmlns:a16="http://schemas.microsoft.com/office/drawing/2014/main" id="{EDB01A20-1DEA-8A2A-6571-8375410BD484}"/>
              </a:ext>
            </a:extLst>
          </p:cNvPr>
          <p:cNvPicPr>
            <a:picLocks noGrp="1" noChangeAspect="1"/>
          </p:cNvPicPr>
          <p:nvPr>
            <p:ph idx="1"/>
          </p:nvPr>
        </p:nvPicPr>
        <p:blipFill>
          <a:blip r:embed="rId2"/>
          <a:stretch>
            <a:fillRect/>
          </a:stretch>
        </p:blipFill>
        <p:spPr>
          <a:xfrm>
            <a:off x="714375" y="857251"/>
            <a:ext cx="10896433" cy="5429250"/>
          </a:xfrm>
        </p:spPr>
      </p:pic>
    </p:spTree>
    <p:extLst>
      <p:ext uri="{BB962C8B-B14F-4D97-AF65-F5344CB8AC3E}">
        <p14:creationId xmlns:p14="http://schemas.microsoft.com/office/powerpoint/2010/main" val="1572650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4" name="Content Placeholder 3">
            <a:extLst>
              <a:ext uri="{FF2B5EF4-FFF2-40B4-BE49-F238E27FC236}">
                <a16:creationId xmlns:a16="http://schemas.microsoft.com/office/drawing/2014/main" id="{E1DE8AC4-C3DC-0A5D-F374-267808A38961}"/>
              </a:ext>
            </a:extLst>
          </p:cNvPr>
          <p:cNvPicPr>
            <a:picLocks noGrp="1" noChangeAspect="1"/>
          </p:cNvPicPr>
          <p:nvPr>
            <p:ph idx="1"/>
          </p:nvPr>
        </p:nvPicPr>
        <p:blipFill>
          <a:blip r:embed="rId2"/>
          <a:stretch>
            <a:fillRect/>
          </a:stretch>
        </p:blipFill>
        <p:spPr>
          <a:xfrm>
            <a:off x="581191" y="839391"/>
            <a:ext cx="11029783" cy="5316453"/>
          </a:xfrm>
        </p:spPr>
      </p:pic>
    </p:spTree>
    <p:extLst>
      <p:ext uri="{BB962C8B-B14F-4D97-AF65-F5344CB8AC3E}">
        <p14:creationId xmlns:p14="http://schemas.microsoft.com/office/powerpoint/2010/main" val="70691493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0/xmlns/"/>
    <ds:schemaRef ds:uri="http://www.w3.org/2001/XMLSchema"/>
    <ds:schemaRef ds:uri="b30265f8-c5e2-4918-b4a1-b977299ca3e2"/>
    <ds:schemaRef ds:uri="fadb41d3-f9cb-40fb-903c-8cacaba95bb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b30265f8-c5e2-4918-b4a1-b977299ca3e2"/>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26</TotalTime>
  <Words>88</Words>
  <Application>Microsoft Office PowerPoint</Application>
  <PresentationFormat>Widescreen</PresentationFormat>
  <Paragraphs>32</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DividendVTI</vt:lpstr>
      <vt:lpstr>PROJECT TITLE  Secure data Hiding in images using steganography </vt:lpstr>
      <vt:lpstr>OUTLINE</vt:lpstr>
      <vt:lpstr>Problem Statement</vt:lpstr>
      <vt:lpstr>Technology  used</vt:lpstr>
      <vt:lpstr>Wow factors</vt:lpstr>
      <vt:lpstr>End users</vt:lpstr>
      <vt:lpstr>Results</vt:lpstr>
      <vt:lpstr>Results</vt:lpstr>
      <vt:lpstr>Results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YESWANTH KUMAR SENKHAVARAPU</cp:lastModifiedBy>
  <cp:revision>31</cp:revision>
  <dcterms:created xsi:type="dcterms:W3CDTF">2021-05-26T16:50:10Z</dcterms:created>
  <dcterms:modified xsi:type="dcterms:W3CDTF">2025-02-25T00:38:02Z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