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7" r:id="rId1"/>
  </p:sldMasterIdLst>
  <p:notesMasterIdLst>
    <p:notesMasterId r:id="rId34"/>
  </p:notesMasterIdLst>
  <p:sldIdLst>
    <p:sldId id="257" r:id="rId2"/>
    <p:sldId id="284" r:id="rId3"/>
    <p:sldId id="259" r:id="rId4"/>
    <p:sldId id="260" r:id="rId5"/>
    <p:sldId id="261" r:id="rId6"/>
    <p:sldId id="262" r:id="rId7"/>
    <p:sldId id="263" r:id="rId8"/>
    <p:sldId id="264" r:id="rId9"/>
    <p:sldId id="265" r:id="rId10"/>
    <p:sldId id="266" r:id="rId11"/>
    <p:sldId id="289" r:id="rId12"/>
    <p:sldId id="290" r:id="rId13"/>
    <p:sldId id="291" r:id="rId14"/>
    <p:sldId id="270" r:id="rId15"/>
    <p:sldId id="282" r:id="rId16"/>
    <p:sldId id="268" r:id="rId17"/>
    <p:sldId id="276" r:id="rId18"/>
    <p:sldId id="277" r:id="rId19"/>
    <p:sldId id="285" r:id="rId20"/>
    <p:sldId id="294" r:id="rId21"/>
    <p:sldId id="295" r:id="rId22"/>
    <p:sldId id="296" r:id="rId23"/>
    <p:sldId id="297" r:id="rId24"/>
    <p:sldId id="286" r:id="rId25"/>
    <p:sldId id="287" r:id="rId26"/>
    <p:sldId id="288" r:id="rId27"/>
    <p:sldId id="292" r:id="rId28"/>
    <p:sldId id="293" r:id="rId29"/>
    <p:sldId id="269" r:id="rId30"/>
    <p:sldId id="280" r:id="rId31"/>
    <p:sldId id="279" r:id="rId32"/>
    <p:sldId id="28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5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dirty="0"/>
          </a:p>
        </p:txBody>
      </p:sp>
      <p:sp>
        <p:nvSpPr>
          <p:cNvPr id="104875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dirty="0"/>
          </a:p>
        </p:txBody>
      </p:sp>
      <p:sp>
        <p:nvSpPr>
          <p:cNvPr id="104875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5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dirty="0"/>
          </a:p>
        </p:txBody>
      </p:sp>
      <p:sp>
        <p:nvSpPr>
          <p:cNvPr id="104876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070039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4146824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0930987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3568147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998914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73077065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645584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021886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182942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770491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4204818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t>5/8/2024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627412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t>5/8/2024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411863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t>5/8/2024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651749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326393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4125022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9B482E8-6E0E-1B4F-B1FD-C69DB9E858D9}" type="datetimeFigureOut">
              <a:rPr lang="en-US" smtClean="0"/>
              <a:t>5/8/2024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t>‹#›</a:t>
            </a:fld>
            <a:endParaRPr lang="en-US" dirty="0"/>
          </a:p>
        </p:txBody>
      </p:sp>
    </p:spTree>
    <p:extLst>
      <p:ext uri="{BB962C8B-B14F-4D97-AF65-F5344CB8AC3E}">
        <p14:creationId xmlns:p14="http://schemas.microsoft.com/office/powerpoint/2010/main" val="3275030648"/>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4"/>
          <p:cNvPicPr>
            <a:picLocks noChangeAspect="1"/>
          </p:cNvPicPr>
          <p:nvPr/>
        </p:nvPicPr>
        <p:blipFill>
          <a:blip r:embed="rId2"/>
          <a:srcRect/>
          <a:stretch/>
        </p:blipFill>
        <p:spPr>
          <a:xfrm>
            <a:off x="1663314" y="398717"/>
            <a:ext cx="8865369" cy="1211889"/>
          </a:xfrm>
          <a:prstGeom prst="rect">
            <a:avLst/>
          </a:prstGeom>
        </p:spPr>
      </p:pic>
      <p:sp>
        <p:nvSpPr>
          <p:cNvPr id="1048612" name="TextBox 1048611"/>
          <p:cNvSpPr txBox="1"/>
          <p:nvPr/>
        </p:nvSpPr>
        <p:spPr>
          <a:xfrm>
            <a:off x="1820035" y="2251895"/>
            <a:ext cx="8865369" cy="1815882"/>
          </a:xfrm>
          <a:prstGeom prst="rect">
            <a:avLst/>
          </a:prstGeom>
        </p:spPr>
        <p:txBody>
          <a:bodyPr wrap="square" rtlCol="0">
            <a:spAutoFit/>
          </a:bodyPr>
          <a:lstStyle/>
          <a:p>
            <a:pPr algn="ctr"/>
            <a:r>
              <a:rPr lang="en-US" sz="2800" dirty="0">
                <a:solidFill>
                  <a:schemeClr val="accent1"/>
                </a:solidFill>
                <a:latin typeface="Times New Roman" panose="02020603050405020304" pitchFamily="18" charset="0"/>
                <a:cs typeface="Times New Roman" panose="02020603050405020304" pitchFamily="18" charset="0"/>
              </a:rPr>
              <a:t>Department of Computer Science and Engineering </a:t>
            </a:r>
          </a:p>
          <a:p>
            <a:pPr algn="ctr"/>
            <a:endParaRPr lang="en-US" sz="2800" dirty="0">
              <a:solidFill>
                <a:schemeClr val="accent1"/>
              </a:solidFill>
              <a:latin typeface="Times New Roman" panose="02020603050405020304" pitchFamily="18" charset="0"/>
              <a:cs typeface="Times New Roman" panose="02020603050405020304" pitchFamily="18" charset="0"/>
            </a:endParaRPr>
          </a:p>
          <a:p>
            <a:pPr algn="ctr"/>
            <a:r>
              <a:rPr lang="en-US" sz="2800" dirty="0">
                <a:solidFill>
                  <a:srgbClr val="000000"/>
                </a:solidFill>
                <a:latin typeface="Times New Roman" panose="02020603050405020304" pitchFamily="18" charset="0"/>
                <a:cs typeface="Times New Roman" panose="02020603050405020304" pitchFamily="18" charset="0"/>
              </a:rPr>
              <a:t>PREDICTING SOLAR POWER GENERATION &amp; SOLAR RADIATION USING SCI-KIT LEARN</a:t>
            </a:r>
            <a:r>
              <a:rPr lang="en-US" sz="2800" dirty="0">
                <a:solidFill>
                  <a:srgbClr val="000000"/>
                </a:solidFill>
              </a:rPr>
              <a:t>.</a:t>
            </a:r>
          </a:p>
        </p:txBody>
      </p:sp>
      <p:sp>
        <p:nvSpPr>
          <p:cNvPr id="1048613" name="TextBox 1048612"/>
          <p:cNvSpPr txBox="1"/>
          <p:nvPr/>
        </p:nvSpPr>
        <p:spPr>
          <a:xfrm>
            <a:off x="7032239" y="4709066"/>
            <a:ext cx="4000000" cy="1061829"/>
          </a:xfrm>
          <a:prstGeom prst="rect">
            <a:avLst/>
          </a:prstGeom>
        </p:spPr>
        <p:txBody>
          <a:bodyPr wrap="square" rtlCol="0">
            <a:spAutoFit/>
          </a:bodyPr>
          <a:lstStyle/>
          <a:p>
            <a:r>
              <a:rPr lang="en-US" sz="2100" b="1" dirty="0">
                <a:solidFill>
                  <a:srgbClr val="000000"/>
                </a:solidFill>
                <a:latin typeface="Times New Roman" panose="02020603050405020304" pitchFamily="18" charset="0"/>
                <a:cs typeface="Times New Roman" panose="02020603050405020304" pitchFamily="18" charset="0"/>
              </a:rPr>
              <a:t>GUIDE </a:t>
            </a:r>
            <a:endParaRPr lang="en-US" sz="2100" dirty="0">
              <a:solidFill>
                <a:srgbClr val="000000"/>
              </a:solidFill>
              <a:latin typeface="Times New Roman" panose="02020603050405020304" pitchFamily="18" charset="0"/>
              <a:cs typeface="Times New Roman" panose="02020603050405020304" pitchFamily="18" charset="0"/>
            </a:endParaRPr>
          </a:p>
          <a:p>
            <a:r>
              <a:rPr lang="en-US" sz="2100" dirty="0">
                <a:solidFill>
                  <a:srgbClr val="000000"/>
                </a:solidFill>
                <a:latin typeface="Times New Roman" panose="02020603050405020304" pitchFamily="18" charset="0"/>
                <a:cs typeface="Times New Roman" panose="02020603050405020304" pitchFamily="18" charset="0"/>
              </a:rPr>
              <a:t>Ms.SHANTHA SHEELA, Μ.Ε., Assistant Professor</a:t>
            </a:r>
          </a:p>
        </p:txBody>
      </p:sp>
      <p:sp>
        <p:nvSpPr>
          <p:cNvPr id="2" name="TextBox 1">
            <a:extLst>
              <a:ext uri="{FF2B5EF4-FFF2-40B4-BE49-F238E27FC236}">
                <a16:creationId xmlns:a16="http://schemas.microsoft.com/office/drawing/2014/main" id="{4F484425-E285-67BB-A0EB-C70BDDECAB4D}"/>
              </a:ext>
            </a:extLst>
          </p:cNvPr>
          <p:cNvSpPr txBox="1"/>
          <p:nvPr/>
        </p:nvSpPr>
        <p:spPr>
          <a:xfrm>
            <a:off x="2123439" y="4709066"/>
            <a:ext cx="3972560" cy="1208023"/>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TEAM MEMBERS</a:t>
            </a:r>
          </a:p>
          <a:p>
            <a:r>
              <a:rPr lang="en-IN" sz="1750" dirty="0">
                <a:latin typeface="Times New Roman" panose="02020603050405020304" pitchFamily="18" charset="0"/>
                <a:cs typeface="Times New Roman" panose="02020603050405020304" pitchFamily="18" charset="0"/>
              </a:rPr>
              <a:t>G.KOUSHIK(113320104034)</a:t>
            </a:r>
          </a:p>
          <a:p>
            <a:r>
              <a:rPr lang="en-IN" sz="1750" dirty="0">
                <a:latin typeface="Times New Roman" panose="02020603050405020304" pitchFamily="18" charset="0"/>
                <a:cs typeface="Times New Roman" panose="02020603050405020304" pitchFamily="18" charset="0"/>
              </a:rPr>
              <a:t>D.JAGADEESAN(113320104040)</a:t>
            </a:r>
          </a:p>
          <a:p>
            <a:r>
              <a:rPr lang="en-IN" sz="1750" dirty="0">
                <a:latin typeface="Times New Roman" panose="02020603050405020304" pitchFamily="18" charset="0"/>
                <a:cs typeface="Times New Roman" panose="02020603050405020304" pitchFamily="18" charset="0"/>
              </a:rPr>
              <a:t>P.YASWANTH REDDY(113320104070)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1"/>
          <p:cNvSpPr>
            <a:spLocks noGrp="1"/>
          </p:cNvSpPr>
          <p:nvPr>
            <p:ph type="title"/>
          </p:nvPr>
        </p:nvSpPr>
        <p:spPr>
          <a:xfrm>
            <a:off x="1749974" y="612739"/>
            <a:ext cx="8911687" cy="1280890"/>
          </a:xfrm>
        </p:spPr>
        <p:txBody>
          <a:bodyPr/>
          <a:lstStyle/>
          <a:p>
            <a:r>
              <a:rPr lang="en-IN" dirty="0">
                <a:latin typeface="Times New Roman" panose="02020603050405020304" pitchFamily="18" charset="0"/>
                <a:cs typeface="Times New Roman" panose="02020603050405020304" pitchFamily="18" charset="0"/>
              </a:rPr>
              <a:t>Literature Review</a:t>
            </a:r>
            <a:endParaRPr lang="en-AU" dirty="0">
              <a:latin typeface="Times New Roman" panose="02020603050405020304" pitchFamily="18" charset="0"/>
              <a:cs typeface="Times New Roman" panose="02020603050405020304" pitchFamily="18" charset="0"/>
            </a:endParaRPr>
          </a:p>
        </p:txBody>
      </p:sp>
      <p:sp>
        <p:nvSpPr>
          <p:cNvPr id="1048636" name="Content Placeholder 2"/>
          <p:cNvSpPr>
            <a:spLocks noGrp="1"/>
          </p:cNvSpPr>
          <p:nvPr>
            <p:ph idx="1"/>
          </p:nvPr>
        </p:nvSpPr>
        <p:spPr>
          <a:xfrm>
            <a:off x="1749974" y="1670918"/>
            <a:ext cx="9314330" cy="3878233"/>
          </a:xfrm>
        </p:spPr>
        <p:txBody>
          <a:bodyPr>
            <a:noAutofit/>
          </a:bodyPr>
          <a:lstStyle/>
          <a:p>
            <a:pPr algn="just"/>
            <a:r>
              <a:rPr lang="en-IN" b="1" dirty="0">
                <a:latin typeface="Times New Roman" panose="02020603050405020304" pitchFamily="18" charset="0"/>
                <a:cs typeface="Times New Roman" panose="02020603050405020304" pitchFamily="18" charset="0"/>
              </a:rPr>
              <a:t>TITLE: </a:t>
            </a:r>
            <a:r>
              <a:rPr lang="en-IN" dirty="0">
                <a:latin typeface="Times New Roman" panose="02020603050405020304" pitchFamily="18" charset="0"/>
                <a:cs typeface="Times New Roman" panose="02020603050405020304" pitchFamily="18" charset="0"/>
              </a:rPr>
              <a:t>Solar energy potential assessment for electricity generation on the south-eastern coast of Iran</a:t>
            </a:r>
          </a:p>
          <a:p>
            <a:pPr algn="just"/>
            <a:r>
              <a:rPr lang="en-IN" b="1" dirty="0">
                <a:latin typeface="Times New Roman" panose="02020603050405020304" pitchFamily="18" charset="0"/>
                <a:cs typeface="Times New Roman" panose="02020603050405020304" pitchFamily="18" charset="0"/>
              </a:rPr>
              <a:t>AUTHOR: </a:t>
            </a:r>
            <a:r>
              <a:rPr lang="en-IN" dirty="0">
                <a:latin typeface="Times New Roman" panose="02020603050405020304" pitchFamily="18" charset="0"/>
                <a:cs typeface="Times New Roman" panose="02020603050405020304" pitchFamily="18" charset="0"/>
              </a:rPr>
              <a:t>Rahim Zahedi1, Erfan Sadeghitabar2, Abolfazl Ahmadi1*</a:t>
            </a:r>
          </a:p>
          <a:p>
            <a:pPr algn="just"/>
            <a:r>
              <a:rPr lang="en-IN" b="1" dirty="0">
                <a:latin typeface="Times New Roman" panose="02020603050405020304" pitchFamily="18" charset="0"/>
                <a:cs typeface="Times New Roman" panose="02020603050405020304" pitchFamily="18" charset="0"/>
              </a:rPr>
              <a:t>YEAR: 2021</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Among the types of renewable energy, solar energy has received more attention due to its ability to convert directly into electricity and heat, its ease of use, its possibility of storage, and its endlessness, so in recent decades, a lot of research has been done on solar energy systems in the world and in Iran. Considering Iran's potential in the field of solar energy and the country's need for this type of energy, it is necessary to locate and identify suitable sites for the use of solar energy. In this research, the potential of generating power from solar energy on the ocean coasts of south-eastern Iran has been investigated. Finally, the total power of electricity that can be extracted from suitable places in the region was calculated; results showed that 37.5% of the Makran area is exploitable as solar farms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9B7F-E405-D485-0A94-366494CD956A}"/>
              </a:ext>
            </a:extLst>
          </p:cNvPr>
          <p:cNvSpPr>
            <a:spLocks noGrp="1"/>
          </p:cNvSpPr>
          <p:nvPr>
            <p:ph type="title"/>
          </p:nvPr>
        </p:nvSpPr>
        <p:spPr>
          <a:xfrm>
            <a:off x="1836176" y="624110"/>
            <a:ext cx="9577200" cy="1280890"/>
          </a:xfrm>
        </p:spPr>
        <p:txBody>
          <a:bodyPr/>
          <a:lstStyle/>
          <a:p>
            <a:r>
              <a:rPr lang="en-IN"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a:extLst>
              <a:ext uri="{FF2B5EF4-FFF2-40B4-BE49-F238E27FC236}">
                <a16:creationId xmlns:a16="http://schemas.microsoft.com/office/drawing/2014/main" id="{D19C4244-3C22-F7B5-6634-4DD80C5ED26D}"/>
              </a:ext>
            </a:extLst>
          </p:cNvPr>
          <p:cNvSpPr>
            <a:spLocks noGrp="1"/>
          </p:cNvSpPr>
          <p:nvPr>
            <p:ph idx="1"/>
          </p:nvPr>
        </p:nvSpPr>
        <p:spPr>
          <a:xfrm>
            <a:off x="1836176" y="1540189"/>
            <a:ext cx="8915400" cy="3777622"/>
          </a:xfrm>
        </p:spPr>
        <p:txBody>
          <a:bodyPr>
            <a:noAutofit/>
          </a:bodyPr>
          <a:lstStyle/>
          <a:p>
            <a:pPr algn="just"/>
            <a:r>
              <a:rPr lang="en-US" b="1" dirty="0">
                <a:latin typeface="Times New Roman" panose="02020603050405020304" pitchFamily="18" charset="0"/>
                <a:cs typeface="Times New Roman" panose="02020603050405020304" pitchFamily="18" charset="0"/>
              </a:rPr>
              <a:t>TITLE:</a:t>
            </a:r>
            <a:r>
              <a:rPr lang="en-US" dirty="0">
                <a:latin typeface="Times New Roman" panose="02020603050405020304" pitchFamily="18" charset="0"/>
                <a:cs typeface="Times New Roman" panose="02020603050405020304" pitchFamily="18" charset="0"/>
              </a:rPr>
              <a:t> Photovoltaic Power Generation Forecasting for Regional Assessment Using Machine Learning</a:t>
            </a:r>
          </a:p>
          <a:p>
            <a:pPr algn="just"/>
            <a:r>
              <a:rPr lang="en-US" b="1" dirty="0">
                <a:latin typeface="Times New Roman" panose="02020603050405020304" pitchFamily="18" charset="0"/>
                <a:cs typeface="Times New Roman" panose="02020603050405020304" pitchFamily="18" charset="0"/>
              </a:rPr>
              <a:t>AUTHOR:</a:t>
            </a:r>
            <a:r>
              <a:rPr lang="en-US" dirty="0">
                <a:latin typeface="Times New Roman" panose="02020603050405020304" pitchFamily="18" charset="0"/>
                <a:cs typeface="Times New Roman" panose="02020603050405020304" pitchFamily="18" charset="0"/>
              </a:rPr>
              <a:t> Monica </a:t>
            </a:r>
            <a:r>
              <a:rPr lang="en-US" dirty="0" err="1">
                <a:latin typeface="Times New Roman" panose="02020603050405020304" pitchFamily="18" charset="0"/>
                <a:cs typeface="Times New Roman" panose="02020603050405020304" pitchFamily="18" charset="0"/>
              </a:rPr>
              <a:t>Borunda</a:t>
            </a:r>
            <a:r>
              <a:rPr lang="en-US" dirty="0">
                <a:latin typeface="Times New Roman" panose="02020603050405020304" pitchFamily="18" charset="0"/>
                <a:cs typeface="Times New Roman" panose="02020603050405020304" pitchFamily="18" charset="0"/>
              </a:rPr>
              <a:t> 1,* , Adrián Ramírez 2 , Raul </a:t>
            </a:r>
            <a:r>
              <a:rPr lang="en-US" dirty="0" err="1">
                <a:latin typeface="Times New Roman" panose="02020603050405020304" pitchFamily="18" charset="0"/>
                <a:cs typeface="Times New Roman" panose="02020603050405020304" pitchFamily="18" charset="0"/>
              </a:rPr>
              <a:t>Garduno</a:t>
            </a:r>
            <a:r>
              <a:rPr lang="en-US" dirty="0">
                <a:latin typeface="Times New Roman" panose="02020603050405020304" pitchFamily="18" charset="0"/>
                <a:cs typeface="Times New Roman" panose="02020603050405020304" pitchFamily="18" charset="0"/>
              </a:rPr>
              <a:t> 3 , Gerardo </a:t>
            </a:r>
            <a:r>
              <a:rPr lang="en-US" dirty="0" err="1">
                <a:latin typeface="Times New Roman" panose="02020603050405020304" pitchFamily="18" charset="0"/>
                <a:cs typeface="Times New Roman" panose="02020603050405020304" pitchFamily="18" charset="0"/>
              </a:rPr>
              <a:t>Ruíz</a:t>
            </a:r>
            <a:r>
              <a:rPr lang="en-US" dirty="0">
                <a:latin typeface="Times New Roman" panose="02020603050405020304" pitchFamily="18" charset="0"/>
                <a:cs typeface="Times New Roman" panose="02020603050405020304" pitchFamily="18" charset="0"/>
              </a:rPr>
              <a:t> 2 , Sergio Hernandez 2 and O. A. Jaramillo 4</a:t>
            </a:r>
          </a:p>
          <a:p>
            <a:pPr algn="just"/>
            <a:r>
              <a:rPr lang="en-US" b="1" dirty="0">
                <a:latin typeface="Times New Roman" panose="02020603050405020304" pitchFamily="18" charset="0"/>
                <a:cs typeface="Times New Roman" panose="02020603050405020304" pitchFamily="18" charset="0"/>
              </a:rPr>
              <a:t>YEAR: </a:t>
            </a:r>
            <a:r>
              <a:rPr lang="en-US" dirty="0">
                <a:latin typeface="Times New Roman" panose="02020603050405020304" pitchFamily="18" charset="0"/>
                <a:cs typeface="Times New Roman" panose="02020603050405020304" pitchFamily="18" charset="0"/>
              </a:rPr>
              <a:t>2021</a:t>
            </a:r>
          </a:p>
          <a:p>
            <a:pPr algn="just"/>
            <a:r>
              <a:rPr lang="en-US" dirty="0">
                <a:latin typeface="Times New Roman" panose="02020603050405020304" pitchFamily="18" charset="0"/>
                <a:cs typeface="Times New Roman" panose="02020603050405020304" pitchFamily="18" charset="0"/>
              </a:rPr>
              <a:t>Solar energy currently plays a significant role in supplying clean and renewable electric energy worldwide. Harnessing solar energy through PV plants requires problems such as site selection to be solved, for which long-term solar resource assessment and photovoltaic energy forecasting are fundamental issues. This paper proposes a fast-track methodology to address these two critical requirements when exploring a vast area to locate, in a first approximation, potential sites to build PV plants. This methodology retrieves solar radiation and temperature data from free access databases for the arbitrary division of the region of interest into land cells. Data clustering and probability techniques were then used to obtain the mean daily solar radiation per month per cell, and cells are clustered by radiation level into regions with similar solar resources, mapped monthly.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0301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F648-3E4A-E6E7-4073-111B7A84237C}"/>
              </a:ext>
            </a:extLst>
          </p:cNvPr>
          <p:cNvSpPr>
            <a:spLocks noGrp="1"/>
          </p:cNvSpPr>
          <p:nvPr>
            <p:ph type="title"/>
          </p:nvPr>
        </p:nvSpPr>
        <p:spPr>
          <a:xfrm>
            <a:off x="1875749" y="624110"/>
            <a:ext cx="9628863" cy="1280890"/>
          </a:xfrm>
        </p:spPr>
        <p:txBody>
          <a:bodyPr/>
          <a:lstStyle/>
          <a:p>
            <a:r>
              <a:rPr lang="en-IN"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a:extLst>
              <a:ext uri="{FF2B5EF4-FFF2-40B4-BE49-F238E27FC236}">
                <a16:creationId xmlns:a16="http://schemas.microsoft.com/office/drawing/2014/main" id="{6FACAD18-8866-6F95-14B8-12490A92994D}"/>
              </a:ext>
            </a:extLst>
          </p:cNvPr>
          <p:cNvSpPr>
            <a:spLocks noGrp="1"/>
          </p:cNvSpPr>
          <p:nvPr>
            <p:ph idx="1"/>
          </p:nvPr>
        </p:nvSpPr>
        <p:spPr>
          <a:xfrm>
            <a:off x="1875749" y="1540189"/>
            <a:ext cx="8915400" cy="3777622"/>
          </a:xfrm>
        </p:spPr>
        <p:txBody>
          <a:bodyPr>
            <a:noAutofit/>
          </a:bodyPr>
          <a:lstStyle/>
          <a:p>
            <a:pPr algn="just"/>
            <a:r>
              <a:rPr lang="en-US" b="1" dirty="0">
                <a:latin typeface="Times New Roman" panose="02020603050405020304" pitchFamily="18" charset="0"/>
                <a:cs typeface="Times New Roman" panose="02020603050405020304" pitchFamily="18" charset="0"/>
              </a:rPr>
              <a:t>TITLE:</a:t>
            </a:r>
            <a:r>
              <a:rPr lang="en-US" dirty="0">
                <a:latin typeface="Times New Roman" panose="02020603050405020304" pitchFamily="18" charset="0"/>
                <a:cs typeface="Times New Roman" panose="02020603050405020304" pitchFamily="18" charset="0"/>
              </a:rPr>
              <a:t> LITERATURE STUDY ON SOLAR ENERGY RESOURCES – A GEOGRAPHICAL ANALYSIS</a:t>
            </a:r>
          </a:p>
          <a:p>
            <a:pPr algn="just"/>
            <a:r>
              <a:rPr lang="en-US" b="1" dirty="0">
                <a:latin typeface="Times New Roman" panose="02020603050405020304" pitchFamily="18" charset="0"/>
                <a:cs typeface="Times New Roman" panose="02020603050405020304" pitchFamily="18" charset="0"/>
              </a:rPr>
              <a:t>AUTHOR:</a:t>
            </a:r>
            <a:r>
              <a:rPr lang="en-US" dirty="0">
                <a:latin typeface="Times New Roman" panose="02020603050405020304" pitchFamily="18" charset="0"/>
                <a:cs typeface="Times New Roman" panose="02020603050405020304" pitchFamily="18" charset="0"/>
              </a:rPr>
              <a:t> 1 Deepu B.P. 2Dr.H.Kamala</a:t>
            </a:r>
          </a:p>
          <a:p>
            <a:pPr algn="just"/>
            <a:r>
              <a:rPr lang="en-US" b="1" dirty="0">
                <a:latin typeface="Times New Roman" panose="02020603050405020304" pitchFamily="18" charset="0"/>
                <a:cs typeface="Times New Roman" panose="02020603050405020304" pitchFamily="18" charset="0"/>
              </a:rPr>
              <a:t>YEAR:</a:t>
            </a:r>
            <a:r>
              <a:rPr lang="en-US" dirty="0">
                <a:latin typeface="Times New Roman" panose="02020603050405020304" pitchFamily="18" charset="0"/>
                <a:cs typeface="Times New Roman" panose="02020603050405020304" pitchFamily="18" charset="0"/>
              </a:rPr>
              <a:t> 2022</a:t>
            </a:r>
          </a:p>
          <a:p>
            <a:pPr algn="just"/>
            <a:r>
              <a:rPr lang="en-US" dirty="0">
                <a:latin typeface="Times New Roman" panose="02020603050405020304" pitchFamily="18" charset="0"/>
                <a:cs typeface="Times New Roman" panose="02020603050405020304" pitchFamily="18" charset="0"/>
              </a:rPr>
              <a:t>With a population of 1.4 billion and one of the world’s fastest-growing major economies, India will be vital for the future of the global energy markets. The Government of India has made its impressive progress in recent years in attaining self-sufficiency in producing green energy through National Solar Energy Mission-2020. Report on India 2020 energy policy review states that India successfully implemented a range of energy market reforms and carried out a huge amount of renewable electricity deployment, notably in solar energy and other renewable including wind energy. It is recognized that India is one among the several countries of the world and has made huge strides to ensure full access to electricity, bringing power to more than 700 million people since 2000. By the end of 2030 India is planned to bring secure, affordable and sustainable energy to all its citizens so that India can make its significant progress in reducing the use of traditional biomass in cooking.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4658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59FCE-7F6F-8216-18AF-090AFE06ACDF}"/>
              </a:ext>
            </a:extLst>
          </p:cNvPr>
          <p:cNvSpPr>
            <a:spLocks noGrp="1"/>
          </p:cNvSpPr>
          <p:nvPr>
            <p:ph type="title"/>
          </p:nvPr>
        </p:nvSpPr>
        <p:spPr>
          <a:xfrm>
            <a:off x="1791353" y="624110"/>
            <a:ext cx="9713259" cy="1280890"/>
          </a:xfrm>
        </p:spPr>
        <p:txBody>
          <a:bodyPr/>
          <a:lstStyle/>
          <a:p>
            <a:r>
              <a:rPr lang="en-IN"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a:extLst>
              <a:ext uri="{FF2B5EF4-FFF2-40B4-BE49-F238E27FC236}">
                <a16:creationId xmlns:a16="http://schemas.microsoft.com/office/drawing/2014/main" id="{E96A1B8C-C733-15CC-C0B9-D7D213F20AC9}"/>
              </a:ext>
            </a:extLst>
          </p:cNvPr>
          <p:cNvSpPr>
            <a:spLocks noGrp="1"/>
          </p:cNvSpPr>
          <p:nvPr>
            <p:ph idx="1"/>
          </p:nvPr>
        </p:nvSpPr>
        <p:spPr>
          <a:xfrm>
            <a:off x="1791353" y="1631577"/>
            <a:ext cx="8915400" cy="3777622"/>
          </a:xfrm>
        </p:spPr>
        <p:txBody>
          <a:bodyPr>
            <a:normAutofit lnSpcReduction="10000"/>
          </a:bodyPr>
          <a:lstStyle/>
          <a:p>
            <a:pPr algn="just"/>
            <a:r>
              <a:rPr lang="en-US" b="1" dirty="0">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REVIEW ON SOLAR ENERGY RESOURCES AND PV SYSTEM</a:t>
            </a:r>
          </a:p>
          <a:p>
            <a:pPr algn="just"/>
            <a:r>
              <a:rPr lang="en-US" b="1" dirty="0">
                <a:latin typeface="Times New Roman" panose="02020603050405020304" pitchFamily="18" charset="0"/>
                <a:cs typeface="Times New Roman" panose="02020603050405020304" pitchFamily="18" charset="0"/>
              </a:rPr>
              <a:t>AUTHOR: </a:t>
            </a:r>
            <a:r>
              <a:rPr lang="en-US" dirty="0">
                <a:latin typeface="Times New Roman" panose="02020603050405020304" pitchFamily="18" charset="0"/>
                <a:cs typeface="Times New Roman" panose="02020603050405020304" pitchFamily="18" charset="0"/>
              </a:rPr>
              <a:t>Amarjeet P.Ghadge1</a:t>
            </a:r>
          </a:p>
          <a:p>
            <a:pPr algn="just"/>
            <a:r>
              <a:rPr lang="en-US" b="1" dirty="0">
                <a:latin typeface="Times New Roman" panose="02020603050405020304" pitchFamily="18" charset="0"/>
                <a:cs typeface="Times New Roman" panose="02020603050405020304" pitchFamily="18" charset="0"/>
              </a:rPr>
              <a:t>YEAR: </a:t>
            </a:r>
            <a:r>
              <a:rPr lang="en-US" dirty="0">
                <a:latin typeface="Times New Roman" panose="02020603050405020304" pitchFamily="18" charset="0"/>
                <a:cs typeface="Times New Roman" panose="02020603050405020304" pitchFamily="18" charset="0"/>
              </a:rPr>
              <a:t>2021</a:t>
            </a:r>
          </a:p>
          <a:p>
            <a:pPr algn="just"/>
            <a:r>
              <a:rPr lang="en-US" dirty="0">
                <a:latin typeface="Times New Roman" panose="02020603050405020304" pitchFamily="18" charset="0"/>
                <a:cs typeface="Times New Roman" panose="02020603050405020304" pitchFamily="18" charset="0"/>
              </a:rPr>
              <a:t>India is a fast developing country and in population we are nearer to China, In India there will be global future of the solar energy markets. Energy sources classify into renewable energy and nonrenewable energy sources due to hazardous effect on environment in recent years the Government of India is promoting the production of green energy through National Solar Energy Mission-2020. India 2020 energy policy reports states that India is implementing the use of solar energy for electricity generation with wind energy. It is considered that India is one of the countries in the world who ensure full access to electricity, bringing power to more than 700 million people since 2000. Now India is planning to reduce load on conventional power plant by using solar thermal system like photovoltaic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5082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System Architecture</a:t>
            </a:r>
            <a:endParaRPr lang="en-AU" dirty="0">
              <a:latin typeface="Times New Roman" panose="02020603050405020304" pitchFamily="18" charset="0"/>
              <a:cs typeface="Times New Roman" panose="02020603050405020304" pitchFamily="18" charset="0"/>
            </a:endParaRPr>
          </a:p>
        </p:txBody>
      </p:sp>
      <p:sp>
        <p:nvSpPr>
          <p:cNvPr id="1048644" name="Content Placeholder 2"/>
          <p:cNvSpPr>
            <a:spLocks noGrp="1"/>
          </p:cNvSpPr>
          <p:nvPr>
            <p:ph idx="1"/>
          </p:nvPr>
        </p:nvSpPr>
        <p:spPr/>
        <p:txBody>
          <a:bodyPr/>
          <a:lstStyle/>
          <a:p>
            <a:r>
              <a:rPr lang="en-US" dirty="0"/>
              <a:t>.</a:t>
            </a:r>
            <a:endParaRPr lang="en-IN" dirty="0"/>
          </a:p>
        </p:txBody>
      </p:sp>
      <p:pic>
        <p:nvPicPr>
          <p:cNvPr id="2097154" name="Picture 5"/>
          <p:cNvPicPr>
            <a:picLocks/>
          </p:cNvPicPr>
          <p:nvPr/>
        </p:nvPicPr>
        <p:blipFill>
          <a:blip r:embed="rId2"/>
          <a:stretch>
            <a:fillRect/>
          </a:stretch>
        </p:blipFill>
        <p:spPr>
          <a:xfrm>
            <a:off x="2589212" y="1824358"/>
            <a:ext cx="6242554" cy="43961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48C2D-7A2E-BDA3-7F13-A483495030B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Block Diagram </a:t>
            </a:r>
          </a:p>
        </p:txBody>
      </p:sp>
      <p:pic>
        <p:nvPicPr>
          <p:cNvPr id="56" name="Content Placeholder 55">
            <a:extLst>
              <a:ext uri="{FF2B5EF4-FFF2-40B4-BE49-F238E27FC236}">
                <a16:creationId xmlns:a16="http://schemas.microsoft.com/office/drawing/2014/main" id="{16B2DDB3-223B-DB0D-898A-2CFF152D7851}"/>
              </a:ext>
            </a:extLst>
          </p:cNvPr>
          <p:cNvPicPr>
            <a:picLocks noGrp="1" noChangeAspect="1"/>
          </p:cNvPicPr>
          <p:nvPr>
            <p:ph idx="1"/>
          </p:nvPr>
        </p:nvPicPr>
        <p:blipFill>
          <a:blip r:embed="rId2"/>
          <a:stretch>
            <a:fillRect/>
          </a:stretch>
        </p:blipFill>
        <p:spPr>
          <a:xfrm>
            <a:off x="3090698" y="2049459"/>
            <a:ext cx="6227064" cy="3534156"/>
          </a:xfrm>
          <a:prstGeom prst="rect">
            <a:avLst/>
          </a:prstGeom>
        </p:spPr>
      </p:pic>
    </p:spTree>
    <p:extLst>
      <p:ext uri="{BB962C8B-B14F-4D97-AF65-F5344CB8AC3E}">
        <p14:creationId xmlns:p14="http://schemas.microsoft.com/office/powerpoint/2010/main" val="1499266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List Of Modules</a:t>
            </a:r>
            <a:endParaRPr lang="en-AU" dirty="0">
              <a:latin typeface="Times New Roman" panose="02020603050405020304" pitchFamily="18" charset="0"/>
              <a:cs typeface="Times New Roman" panose="02020603050405020304" pitchFamily="18" charset="0"/>
            </a:endParaRPr>
          </a:p>
        </p:txBody>
      </p:sp>
      <p:sp>
        <p:nvSpPr>
          <p:cNvPr id="1048640" name="Content Placeholder 2"/>
          <p:cNvSpPr>
            <a:spLocks noGrp="1"/>
          </p:cNvSpPr>
          <p:nvPr>
            <p:ph idx="1"/>
          </p:nvPr>
        </p:nvSpPr>
        <p:spPr/>
        <p:txBody>
          <a:bodyPr>
            <a:normAutofit/>
          </a:bodyPr>
          <a:lstStyle/>
          <a:p>
            <a:pPr lvl="0"/>
            <a:r>
              <a:rPr lang="en-US" sz="2000" dirty="0">
                <a:latin typeface="Times New Roman" panose="02020603050405020304" pitchFamily="18" charset="0"/>
                <a:cs typeface="Times New Roman" panose="02020603050405020304" pitchFamily="18" charset="0"/>
              </a:rPr>
              <a:t>Data Pre-processing</a:t>
            </a:r>
            <a:endParaRPr lang="en-AU"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Data Analysis of Visualization</a:t>
            </a:r>
            <a:endParaRPr lang="en-AU"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Deployment</a:t>
            </a:r>
            <a:endParaRPr lang="en-AU" sz="2000" dirty="0">
              <a:latin typeface="Times New Roman" panose="02020603050405020304" pitchFamily="18" charset="0"/>
              <a:cs typeface="Times New Roman" panose="02020603050405020304" pitchFamily="18" charset="0"/>
            </a:endParaRPr>
          </a:p>
          <a:p>
            <a:endParaRPr lang="en-AU"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Module Description</a:t>
            </a:r>
            <a:endParaRPr lang="en-AU" dirty="0">
              <a:latin typeface="Times New Roman" panose="02020603050405020304" pitchFamily="18" charset="0"/>
              <a:cs typeface="Times New Roman" panose="02020603050405020304" pitchFamily="18" charset="0"/>
            </a:endParaRPr>
          </a:p>
        </p:txBody>
      </p:sp>
      <p:sp>
        <p:nvSpPr>
          <p:cNvPr id="1048652" name="Content Placeholder 2"/>
          <p:cNvSpPr>
            <a:spLocks noGrp="1"/>
          </p:cNvSpPr>
          <p:nvPr>
            <p:ph idx="1"/>
          </p:nvPr>
        </p:nvSpPr>
        <p:spPr>
          <a:xfrm>
            <a:off x="2517494" y="1779440"/>
            <a:ext cx="8915400" cy="3818017"/>
          </a:xfrm>
        </p:spPr>
        <p:txBody>
          <a:bodyPr>
            <a:normAutofit lnSpcReduction="10000"/>
          </a:bodyPr>
          <a:lstStyle/>
          <a:p>
            <a:pPr marL="0" indent="0" algn="just">
              <a:lnSpc>
                <a:spcPct val="150000"/>
              </a:lnSpc>
              <a:buNone/>
            </a:pPr>
            <a:r>
              <a:rPr lang="en-IN" b="1" dirty="0">
                <a:latin typeface="Times New Roman" panose="02020603050405020304" pitchFamily="18" charset="0"/>
                <a:cs typeface="Times New Roman" panose="02020603050405020304" pitchFamily="18" charset="0"/>
              </a:rPr>
              <a:t>Data Pre-processing:</a:t>
            </a:r>
            <a:endParaRPr lang="en-AU"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Validation techniques in machine learning are used to get the error rate of the Machine Learning (ML) model, which can be considered as close to the true error rate of the dataset. If the data volume is large enough to be representative of the population, you may not need the validation techniques. However, in real-world scenarios, to work with samples of data that may not be a true representative of the population of given dataset. To finding the missing value, duplicate value and description of data type whether it is float variable or integer. The sample of data used to provide an unbiased evaluation of a model fit on the training dataset while tuning model hyper parameters.</a:t>
            </a:r>
            <a:endParaRPr lang="en-AU" dirty="0">
              <a:latin typeface="Times New Roman" panose="02020603050405020304" pitchFamily="18" charset="0"/>
              <a:cs typeface="Times New Roman" panose="02020603050405020304" pitchFamily="18" charset="0"/>
            </a:endParaRPr>
          </a:p>
          <a:p>
            <a:pPr algn="just">
              <a:lnSpc>
                <a:spcPct val="150000"/>
              </a:lnSpc>
            </a:pPr>
            <a:endParaRPr lang="en-AU"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 Visualization</a:t>
            </a:r>
            <a:endParaRPr lang="en-AU" dirty="0">
              <a:latin typeface="Times New Roman" panose="02020603050405020304" pitchFamily="18" charset="0"/>
              <a:cs typeface="Times New Roman" panose="02020603050405020304" pitchFamily="18" charset="0"/>
            </a:endParaRPr>
          </a:p>
        </p:txBody>
      </p:sp>
      <p:sp>
        <p:nvSpPr>
          <p:cNvPr id="1048654" name="Content Placeholder 2"/>
          <p:cNvSpPr>
            <a:spLocks noGrp="1"/>
          </p:cNvSpPr>
          <p:nvPr>
            <p:ph idx="1"/>
          </p:nvPr>
        </p:nvSpPr>
        <p:spPr>
          <a:xfrm>
            <a:off x="2436812" y="1748118"/>
            <a:ext cx="8915400" cy="3777622"/>
          </a:xfrm>
        </p:spPr>
        <p:txBody>
          <a:bodyPr>
            <a:normAutofit lnSpcReduction="10000"/>
          </a:bodyPr>
          <a:lstStyle/>
          <a:p>
            <a:pPr algn="just" fontAlgn="base">
              <a:lnSpc>
                <a:spcPct val="150000"/>
              </a:lnSpc>
            </a:pPr>
            <a:r>
              <a:rPr lang="en-IN" dirty="0">
                <a:latin typeface="Times New Roman" panose="02020603050405020304" pitchFamily="18" charset="0"/>
                <a:cs typeface="Times New Roman" panose="02020603050405020304" pitchFamily="18" charset="0"/>
              </a:rPr>
              <a:t>Data visualization is an important skill in applied statistics and machine learning. Statistics does indeed focus on quantitative descriptions and estimations of data. Data visualization provides an important suite of tools for gaining a qualitative understanding. This can be helpful when exploring and getting to know a dataset and can help with identifying patterns, corrupt data, outliers, and much more. With a little domain knowledge, data visualizations can be used to express and demonstrate key relationships in plots and charts that are more visceral and stakeholders than measures of association or significance. Data visualization and exploratory data analysis are whole fields themselves and it will recommend a deeper dive into some the books mentioned at the end.</a:t>
            </a:r>
            <a:endParaRPr lang="en-AU" dirty="0">
              <a:latin typeface="Times New Roman" panose="02020603050405020304" pitchFamily="18" charset="0"/>
              <a:cs typeface="Times New Roman" panose="02020603050405020304" pitchFamily="18" charset="0"/>
            </a:endParaRPr>
          </a:p>
          <a:p>
            <a:pPr algn="just">
              <a:lnSpc>
                <a:spcPct val="150000"/>
              </a:lnSpc>
            </a:pPr>
            <a:endParaRPr lang="en-AU"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6824F-5482-5EC9-56C3-B7C841FC719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Deployment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0666FD-4BAC-8133-2214-0C8F0A58586F}"/>
              </a:ext>
            </a:extLst>
          </p:cNvPr>
          <p:cNvSpPr>
            <a:spLocks noGrp="1"/>
          </p:cNvSpPr>
          <p:nvPr>
            <p:ph idx="1"/>
          </p:nvPr>
        </p:nvSpPr>
        <p:spPr>
          <a:xfrm>
            <a:off x="2445777" y="1757083"/>
            <a:ext cx="8915400" cy="3777622"/>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Deployment module in the project involves implementing the developed framework into real-world scenarios of solar power project planning. This phase encompasses strategizing implementation, integrating the framework with existing systems, and conducting pilot tests to evaluate its performance. Additionally, it includes providing training and support to stakeholders, monitoring effectiveness through continuous evaluation, and ensuring scalability and sustainability for long-term use. Comprehensive documentation is essential throughout the deployment process. By effectively managing deployment, the project aims to contribute to more informed decision-making and improved outcomes in the solar energy sector.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5770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64DB4-3A4C-EB6B-EDF7-4F010DB835D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2D80CC-19A2-3A34-4D38-9D12A62A64EF}"/>
              </a:ext>
            </a:extLst>
          </p:cNvPr>
          <p:cNvSpPr>
            <a:spLocks noGrp="1"/>
          </p:cNvSpPr>
          <p:nvPr>
            <p:ph idx="1"/>
          </p:nvPr>
        </p:nvSpPr>
        <p:spPr>
          <a:xfrm>
            <a:off x="2490601" y="1775012"/>
            <a:ext cx="8915400" cy="3777622"/>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goal is to develop a machine learning model for solar power generation prediction, to potentially replace the updatable supervised machine Learning Classification models by predicting results in the form of best accuracy by comparing supervised algorithms.</a:t>
            </a:r>
          </a:p>
          <a:p>
            <a:pPr algn="just">
              <a:lnSpc>
                <a:spcPct val="150000"/>
              </a:lnSpc>
            </a:pPr>
            <a:r>
              <a:rPr lang="en-US" dirty="0">
                <a:latin typeface="Times New Roman" panose="02020603050405020304" pitchFamily="18" charset="0"/>
                <a:cs typeface="Times New Roman" panose="02020603050405020304" pitchFamily="18" charset="0"/>
              </a:rPr>
              <a:t>Every grid operator has the same issue with their successful integration to meet current demand due to the intermittent nature and limited control over the solar condition. The grid operator now also has to forecast the availability of solar and solar generation facilities in the upcoming hour, day, or week in addition to needing to forecast demand and balance it with supply.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2150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D2137-401D-2B5C-2C94-F953E2B67C4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Use case diagram:</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76DAC79-E99A-C935-5627-3BC14D7A176E}"/>
              </a:ext>
            </a:extLst>
          </p:cNvPr>
          <p:cNvPicPr>
            <a:picLocks noGrp="1" noChangeAspect="1"/>
          </p:cNvPicPr>
          <p:nvPr>
            <p:ph idx="1"/>
          </p:nvPr>
        </p:nvPicPr>
        <p:blipFill>
          <a:blip r:embed="rId2"/>
          <a:stretch>
            <a:fillRect/>
          </a:stretch>
        </p:blipFill>
        <p:spPr>
          <a:xfrm>
            <a:off x="3119455" y="2133600"/>
            <a:ext cx="7854915" cy="3778250"/>
          </a:xfrm>
          <a:prstGeom prst="rect">
            <a:avLst/>
          </a:prstGeom>
        </p:spPr>
      </p:pic>
    </p:spTree>
    <p:extLst>
      <p:ext uri="{BB962C8B-B14F-4D97-AF65-F5344CB8AC3E}">
        <p14:creationId xmlns:p14="http://schemas.microsoft.com/office/powerpoint/2010/main" val="1661444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7032F-DABF-EDA8-A8B7-9335035C0A4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Class diagram:</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470BAD9-EAE8-14D4-A32D-1FFD000E9501}"/>
              </a:ext>
            </a:extLst>
          </p:cNvPr>
          <p:cNvPicPr>
            <a:picLocks noGrp="1" noChangeAspect="1"/>
          </p:cNvPicPr>
          <p:nvPr>
            <p:ph idx="1"/>
          </p:nvPr>
        </p:nvPicPr>
        <p:blipFill>
          <a:blip r:embed="rId2"/>
          <a:stretch>
            <a:fillRect/>
          </a:stretch>
        </p:blipFill>
        <p:spPr>
          <a:xfrm>
            <a:off x="2790404" y="2133600"/>
            <a:ext cx="8513017" cy="3778250"/>
          </a:xfrm>
          <a:prstGeom prst="rect">
            <a:avLst/>
          </a:prstGeom>
        </p:spPr>
      </p:pic>
    </p:spTree>
    <p:extLst>
      <p:ext uri="{BB962C8B-B14F-4D97-AF65-F5344CB8AC3E}">
        <p14:creationId xmlns:p14="http://schemas.microsoft.com/office/powerpoint/2010/main" val="796915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348AD-87BF-1642-CB6E-B109B1B9619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Activity diagram:</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84F131B-90D6-2389-16F8-11152EE275EE}"/>
              </a:ext>
            </a:extLst>
          </p:cNvPr>
          <p:cNvPicPr>
            <a:picLocks noGrp="1" noChangeAspect="1"/>
          </p:cNvPicPr>
          <p:nvPr>
            <p:ph idx="1"/>
          </p:nvPr>
        </p:nvPicPr>
        <p:blipFill>
          <a:blip r:embed="rId2"/>
          <a:stretch>
            <a:fillRect/>
          </a:stretch>
        </p:blipFill>
        <p:spPr>
          <a:xfrm>
            <a:off x="2898352" y="2133600"/>
            <a:ext cx="8297122" cy="3778250"/>
          </a:xfrm>
          <a:prstGeom prst="rect">
            <a:avLst/>
          </a:prstGeom>
        </p:spPr>
      </p:pic>
    </p:spTree>
    <p:extLst>
      <p:ext uri="{BB962C8B-B14F-4D97-AF65-F5344CB8AC3E}">
        <p14:creationId xmlns:p14="http://schemas.microsoft.com/office/powerpoint/2010/main" val="867117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64107-B212-4C6C-506D-670057C73BF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Sequence diagram:</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B900924-758A-7CCF-3905-53F572A5ED8F}"/>
              </a:ext>
            </a:extLst>
          </p:cNvPr>
          <p:cNvPicPr>
            <a:picLocks noGrp="1" noChangeAspect="1"/>
          </p:cNvPicPr>
          <p:nvPr>
            <p:ph idx="1"/>
          </p:nvPr>
        </p:nvPicPr>
        <p:blipFill>
          <a:blip r:embed="rId2"/>
          <a:stretch>
            <a:fillRect/>
          </a:stretch>
        </p:blipFill>
        <p:spPr>
          <a:xfrm>
            <a:off x="3105950" y="2133600"/>
            <a:ext cx="7881925" cy="3778250"/>
          </a:xfrm>
          <a:prstGeom prst="rect">
            <a:avLst/>
          </a:prstGeom>
        </p:spPr>
      </p:pic>
    </p:spTree>
    <p:extLst>
      <p:ext uri="{BB962C8B-B14F-4D97-AF65-F5344CB8AC3E}">
        <p14:creationId xmlns:p14="http://schemas.microsoft.com/office/powerpoint/2010/main" val="2037929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4BCA1-CC87-18D3-83DB-580AAD364B3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Sample Coding</a:t>
            </a:r>
            <a:endParaRPr lang="en-IN"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D86D8540-4B75-9A44-F0B6-73EAECD263FF}"/>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DF4AFA17-09EA-D15E-5C74-3AECE5B54BED}"/>
              </a:ext>
            </a:extLst>
          </p:cNvPr>
          <p:cNvPicPr>
            <a:picLocks noChangeAspect="1"/>
          </p:cNvPicPr>
          <p:nvPr/>
        </p:nvPicPr>
        <p:blipFill>
          <a:blip r:embed="rId2"/>
          <a:stretch>
            <a:fillRect/>
          </a:stretch>
        </p:blipFill>
        <p:spPr>
          <a:xfrm>
            <a:off x="1571718" y="1552634"/>
            <a:ext cx="9932894" cy="4939553"/>
          </a:xfrm>
          <a:prstGeom prst="rect">
            <a:avLst/>
          </a:prstGeom>
        </p:spPr>
      </p:pic>
    </p:spTree>
    <p:extLst>
      <p:ext uri="{BB962C8B-B14F-4D97-AF65-F5344CB8AC3E}">
        <p14:creationId xmlns:p14="http://schemas.microsoft.com/office/powerpoint/2010/main" val="4202077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A02B7C2-2406-5AAB-7643-E6E148FE2494}"/>
              </a:ext>
            </a:extLst>
          </p:cNvPr>
          <p:cNvPicPr>
            <a:picLocks noGrp="1" noChangeAspect="1"/>
          </p:cNvPicPr>
          <p:nvPr>
            <p:ph idx="1"/>
          </p:nvPr>
        </p:nvPicPr>
        <p:blipFill>
          <a:blip r:embed="rId2"/>
          <a:stretch>
            <a:fillRect/>
          </a:stretch>
        </p:blipFill>
        <p:spPr>
          <a:xfrm>
            <a:off x="1854349" y="1186925"/>
            <a:ext cx="9179859" cy="4805084"/>
          </a:xfrm>
        </p:spPr>
      </p:pic>
    </p:spTree>
    <p:extLst>
      <p:ext uri="{BB962C8B-B14F-4D97-AF65-F5344CB8AC3E}">
        <p14:creationId xmlns:p14="http://schemas.microsoft.com/office/powerpoint/2010/main" val="554707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983C7F6-7179-CE4A-2D7A-332BC599A122}"/>
              </a:ext>
            </a:extLst>
          </p:cNvPr>
          <p:cNvPicPr>
            <a:picLocks noGrp="1" noChangeAspect="1"/>
          </p:cNvPicPr>
          <p:nvPr>
            <p:ph idx="1"/>
          </p:nvPr>
        </p:nvPicPr>
        <p:blipFill>
          <a:blip r:embed="rId2"/>
          <a:stretch>
            <a:fillRect/>
          </a:stretch>
        </p:blipFill>
        <p:spPr>
          <a:xfrm>
            <a:off x="2178424" y="1470210"/>
            <a:ext cx="8570258" cy="4778189"/>
          </a:xfrm>
        </p:spPr>
      </p:pic>
    </p:spTree>
    <p:extLst>
      <p:ext uri="{BB962C8B-B14F-4D97-AF65-F5344CB8AC3E}">
        <p14:creationId xmlns:p14="http://schemas.microsoft.com/office/powerpoint/2010/main" val="783952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9D509-D20D-6565-6C2C-9A552C7F07E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Output:</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E4B58D9B-5DFE-9350-BFE2-B57F091A4C44}"/>
              </a:ext>
            </a:extLst>
          </p:cNvPr>
          <p:cNvPicPr>
            <a:picLocks noGrp="1" noChangeAspect="1"/>
          </p:cNvPicPr>
          <p:nvPr>
            <p:ph idx="1"/>
          </p:nvPr>
        </p:nvPicPr>
        <p:blipFill>
          <a:blip r:embed="rId2"/>
          <a:stretch>
            <a:fillRect/>
          </a:stretch>
        </p:blipFill>
        <p:spPr>
          <a:xfrm>
            <a:off x="2592925" y="1990165"/>
            <a:ext cx="7889875" cy="3778250"/>
          </a:xfrm>
          <a:prstGeom prst="rect">
            <a:avLst/>
          </a:prstGeom>
        </p:spPr>
      </p:pic>
    </p:spTree>
    <p:extLst>
      <p:ext uri="{BB962C8B-B14F-4D97-AF65-F5344CB8AC3E}">
        <p14:creationId xmlns:p14="http://schemas.microsoft.com/office/powerpoint/2010/main" val="2454482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D9A7F19-50C6-135E-D4C5-68A6FC064095}"/>
              </a:ext>
            </a:extLst>
          </p:cNvPr>
          <p:cNvPicPr>
            <a:picLocks noGrp="1" noChangeAspect="1"/>
          </p:cNvPicPr>
          <p:nvPr>
            <p:ph idx="1"/>
          </p:nvPr>
        </p:nvPicPr>
        <p:blipFill>
          <a:blip r:embed="rId2"/>
          <a:stretch>
            <a:fillRect/>
          </a:stretch>
        </p:blipFill>
        <p:spPr>
          <a:xfrm>
            <a:off x="2411275" y="1539875"/>
            <a:ext cx="7532123" cy="3778250"/>
          </a:xfrm>
          <a:prstGeom prst="rect">
            <a:avLst/>
          </a:prstGeom>
        </p:spPr>
      </p:pic>
    </p:spTree>
    <p:extLst>
      <p:ext uri="{BB962C8B-B14F-4D97-AF65-F5344CB8AC3E}">
        <p14:creationId xmlns:p14="http://schemas.microsoft.com/office/powerpoint/2010/main" val="1868402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Environmental Requirements </a:t>
            </a:r>
            <a:endParaRPr lang="en-AU" b="0" dirty="0">
              <a:latin typeface="Times New Roman" panose="02020603050405020304" pitchFamily="18" charset="0"/>
              <a:cs typeface="Times New Roman" panose="02020603050405020304" pitchFamily="18" charset="0"/>
            </a:endParaRPr>
          </a:p>
        </p:txBody>
      </p:sp>
      <p:sp>
        <p:nvSpPr>
          <p:cNvPr id="1048642" name="Content Placeholder 2"/>
          <p:cNvSpPr>
            <a:spLocks noGrp="1"/>
          </p:cNvSpPr>
          <p:nvPr>
            <p:ph idx="1"/>
          </p:nvPr>
        </p:nvSpPr>
        <p:spPr/>
        <p:txBody>
          <a:bodyPr>
            <a:normAutofit lnSpcReduction="10000"/>
          </a:bodyPr>
          <a:lstStyle/>
          <a:p>
            <a:pPr marL="0" indent="0">
              <a:buNone/>
            </a:pPr>
            <a:r>
              <a:rPr lang="en-IN" dirty="0">
                <a:latin typeface="Times New Roman" panose="02020603050405020304" pitchFamily="18" charset="0"/>
                <a:cs typeface="Times New Roman" panose="02020603050405020304" pitchFamily="18" charset="0"/>
              </a:rPr>
              <a:t>      1. Software Requirements:</a:t>
            </a:r>
          </a:p>
          <a:p>
            <a:pPr marL="800100" lvl="1" indent="-400050">
              <a:buFont typeface="+mj-lt"/>
              <a:buAutoNum type="romanLcPeriod"/>
            </a:pPr>
            <a:r>
              <a:rPr lang="en-IN" sz="1800" dirty="0">
                <a:latin typeface="Times New Roman" panose="02020603050405020304" pitchFamily="18" charset="0"/>
                <a:cs typeface="Times New Roman" panose="02020603050405020304" pitchFamily="18" charset="0"/>
              </a:rPr>
              <a:t>Operating System 	 : Windows 10 or later</a:t>
            </a:r>
          </a:p>
          <a:p>
            <a:pPr marL="800100" lvl="1" indent="-400050">
              <a:buFont typeface="+mj-lt"/>
              <a:buAutoNum type="romanLcPeriod"/>
            </a:pPr>
            <a:r>
              <a:rPr lang="en-IN" sz="1800" dirty="0">
                <a:latin typeface="Times New Roman" panose="02020603050405020304" pitchFamily="18" charset="0"/>
                <a:cs typeface="Times New Roman" panose="02020603050405020304" pitchFamily="18" charset="0"/>
              </a:rPr>
              <a:t>Tool		               	 : Anaconda with </a:t>
            </a:r>
            <a:r>
              <a:rPr lang="en-IN" sz="1800" dirty="0" err="1">
                <a:latin typeface="Times New Roman" panose="02020603050405020304" pitchFamily="18" charset="0"/>
                <a:cs typeface="Times New Roman" panose="02020603050405020304" pitchFamily="18" charset="0"/>
              </a:rPr>
              <a:t>Jupyter</a:t>
            </a:r>
            <a:r>
              <a:rPr lang="en-IN" sz="1800" dirty="0">
                <a:latin typeface="Times New Roman" panose="02020603050405020304" pitchFamily="18" charset="0"/>
                <a:cs typeface="Times New Roman" panose="02020603050405020304" pitchFamily="18" charset="0"/>
              </a:rPr>
              <a:t> Notebook</a:t>
            </a:r>
            <a:endParaRPr lang="en-IN" dirty="0">
              <a:latin typeface="Times New Roman" panose="02020603050405020304" pitchFamily="18" charset="0"/>
              <a:cs typeface="Times New Roman" panose="02020603050405020304" pitchFamily="18" charset="0"/>
            </a:endParaRPr>
          </a:p>
          <a:p>
            <a:pPr marL="800100" lvl="1" indent="-400050">
              <a:buFont typeface="+mj-lt"/>
              <a:buAutoNum type="romanLcPeriod"/>
            </a:pPr>
            <a:r>
              <a:rPr lang="en-IN" sz="1800" dirty="0">
                <a:latin typeface="Times New Roman" panose="02020603050405020304" pitchFamily="18" charset="0"/>
                <a:cs typeface="Times New Roman" panose="02020603050405020304" pitchFamily="18" charset="0"/>
              </a:rPr>
              <a:t>Processor   		 : Intel i3 or later</a:t>
            </a:r>
          </a:p>
          <a:p>
            <a:pPr marL="800100" lvl="1" indent="-400050">
              <a:buFont typeface="+mj-lt"/>
              <a:buAutoNum type="romanLcPeriod"/>
            </a:pPr>
            <a:r>
              <a:rPr lang="en-IN" sz="1800" dirty="0">
                <a:latin typeface="Times New Roman" panose="02020603050405020304" pitchFamily="18" charset="0"/>
                <a:cs typeface="Times New Roman" panose="02020603050405020304" pitchFamily="18" charset="0"/>
              </a:rPr>
              <a:t>Hard disk   		 : minimum 10 GB</a:t>
            </a:r>
          </a:p>
          <a:p>
            <a:pPr marL="800100" lvl="1" indent="-400050">
              <a:buFont typeface="+mj-lt"/>
              <a:buAutoNum type="romanLcPeriod"/>
            </a:pPr>
            <a:r>
              <a:rPr lang="en-IN" sz="1800" dirty="0">
                <a:latin typeface="Times New Roman" panose="02020603050405020304" pitchFamily="18" charset="0"/>
                <a:cs typeface="Times New Roman" panose="02020603050405020304" pitchFamily="18" charset="0"/>
              </a:rPr>
              <a:t>RAM        	        	 : minimum 4 GB</a:t>
            </a:r>
          </a:p>
          <a:p>
            <a:pPr marL="400050" lvl="1" indent="0">
              <a:buNone/>
            </a:pPr>
            <a:r>
              <a:rPr lang="en-IN" sz="1800" dirty="0">
                <a:latin typeface="Times New Roman" panose="02020603050405020304" pitchFamily="18" charset="0"/>
                <a:cs typeface="Times New Roman" panose="02020603050405020304" pitchFamily="18" charset="0"/>
              </a:rPr>
              <a:t>2. Hardware </a:t>
            </a:r>
            <a:r>
              <a:rPr lang="en-US" sz="1800" dirty="0">
                <a:latin typeface="Times New Roman" panose="02020603050405020304" pitchFamily="18" charset="0"/>
                <a:cs typeface="Times New Roman" panose="02020603050405020304" pitchFamily="18" charset="0"/>
              </a:rPr>
              <a:t>Requirements:</a:t>
            </a:r>
          </a:p>
          <a:p>
            <a:pPr marL="800100" lvl="1" indent="-400050">
              <a:buFont typeface="+mj-lt"/>
              <a:buAutoNum type="romanLcPeriod"/>
            </a:pPr>
            <a:r>
              <a:rPr lang="en-US" sz="1800" dirty="0">
                <a:latin typeface="Times New Roman" panose="02020603050405020304" pitchFamily="18" charset="0"/>
                <a:cs typeface="Times New Roman" panose="02020603050405020304" pitchFamily="18" charset="0"/>
              </a:rPr>
              <a:t>Arduino uno</a:t>
            </a:r>
          </a:p>
          <a:p>
            <a:pPr marL="800100" lvl="1" indent="-400050">
              <a:buFont typeface="+mj-lt"/>
              <a:buAutoNum type="romanLcPeriod"/>
            </a:pPr>
            <a:r>
              <a:rPr lang="en-US" sz="1800" dirty="0">
                <a:latin typeface="Times New Roman" panose="02020603050405020304" pitchFamily="18" charset="0"/>
                <a:cs typeface="Times New Roman" panose="02020603050405020304" pitchFamily="18" charset="0"/>
              </a:rPr>
              <a:t>Thermal sensor</a:t>
            </a:r>
          </a:p>
          <a:p>
            <a:pPr marL="800100" lvl="1" indent="-400050">
              <a:buFont typeface="+mj-lt"/>
              <a:buAutoNum type="romanLcPeriod"/>
            </a:pPr>
            <a:r>
              <a:rPr lang="en-US" sz="1800" dirty="0">
                <a:latin typeface="Times New Roman" panose="02020603050405020304" pitchFamily="18" charset="0"/>
                <a:cs typeface="Times New Roman" panose="02020603050405020304" pitchFamily="18" charset="0"/>
              </a:rPr>
              <a:t>Humidity sensor</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a:xfrm>
            <a:off x="2449490" y="686863"/>
            <a:ext cx="8911687" cy="1280890"/>
          </a:xfrm>
        </p:spPr>
        <p:txBody>
          <a:bodyPr/>
          <a:lstStyle/>
          <a:p>
            <a:r>
              <a:rPr lang="en-IN" dirty="0">
                <a:latin typeface="Times New Roman" panose="02020603050405020304" pitchFamily="18" charset="0"/>
                <a:cs typeface="Times New Roman" panose="02020603050405020304" pitchFamily="18" charset="0"/>
              </a:rPr>
              <a:t>Abstract</a:t>
            </a:r>
            <a:endParaRPr lang="en-AU" dirty="0">
              <a:latin typeface="Times New Roman" panose="02020603050405020304" pitchFamily="18" charset="0"/>
              <a:cs typeface="Times New Roman" panose="02020603050405020304" pitchFamily="18" charset="0"/>
            </a:endParaRPr>
          </a:p>
        </p:txBody>
      </p:sp>
      <p:sp>
        <p:nvSpPr>
          <p:cNvPr id="1048622" name="Content Placeholder 2"/>
          <p:cNvSpPr>
            <a:spLocks noGrp="1"/>
          </p:cNvSpPr>
          <p:nvPr>
            <p:ph idx="1"/>
          </p:nvPr>
        </p:nvSpPr>
        <p:spPr>
          <a:xfrm>
            <a:off x="1836718" y="1540189"/>
            <a:ext cx="9353072" cy="3777622"/>
          </a:xfrm>
        </p:spPr>
        <p:txBody>
          <a:bodyPr>
            <a:noAutofit/>
          </a:bodyPr>
          <a:lstStyle/>
          <a:p>
            <a:pPr algn="just">
              <a:lnSpc>
                <a:spcPct val="150000"/>
              </a:lnSpc>
            </a:pPr>
            <a:r>
              <a:rPr lang="en-US" dirty="0">
                <a:latin typeface="Times New Roman" panose="02020603050405020304" pitchFamily="18" charset="0"/>
                <a:cs typeface="Times New Roman" panose="02020603050405020304" pitchFamily="18" charset="0"/>
              </a:rPr>
              <a:t>The solar energy sector faces significant challenges in site selection, risk assessment, and decision support, resulting in suboptimal outcomes and financial losses. Traditional approaches, marked by static methodologies, have proven inadequate in adapting to dynamic environmental conditions. To revolutionize decision-making in solar power projects, this project introduces an innovative and adaptive system for site selection and risk assessment.</a:t>
            </a:r>
          </a:p>
          <a:p>
            <a:pPr algn="just">
              <a:lnSpc>
                <a:spcPct val="150000"/>
              </a:lnSpc>
            </a:pPr>
            <a:r>
              <a:rPr lang="en-US" dirty="0">
                <a:latin typeface="Times New Roman" panose="02020603050405020304" pitchFamily="18" charset="0"/>
                <a:cs typeface="Times New Roman" panose="02020603050405020304" pitchFamily="18" charset="0"/>
              </a:rPr>
              <a:t>In response to the pressing challenges faced by the solar energy sector, this project advocates for a transformative shift in decision-making methodologies. The existing paradigm, marked by static and limited approaches to site selection, risk assessment, and decision support, has shown its shortcomings through financial losses and operational inefficiencies.</a:t>
            </a:r>
          </a:p>
          <a:p>
            <a:pPr algn="just">
              <a:lnSpc>
                <a:spcPct val="150000"/>
              </a:lnSpc>
            </a:pPr>
            <a:r>
              <a:rPr lang="en-US" dirty="0">
                <a:latin typeface="Times New Roman" panose="02020603050405020304" pitchFamily="18" charset="0"/>
                <a:cs typeface="Times New Roman" panose="02020603050405020304" pitchFamily="18" charset="0"/>
              </a:rPr>
              <a:t> Recognizing the need for a more adaptive and data-driven solution, this project endeavors to introduce an innovative framework that redefines the landscape of solar power project planning.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Future Work</a:t>
            </a:r>
            <a:endParaRPr lang="en-AU" dirty="0">
              <a:latin typeface="Times New Roman" panose="02020603050405020304" pitchFamily="18" charset="0"/>
              <a:cs typeface="Times New Roman" panose="02020603050405020304" pitchFamily="18" charset="0"/>
            </a:endParaRPr>
          </a:p>
        </p:txBody>
      </p:sp>
      <p:sp>
        <p:nvSpPr>
          <p:cNvPr id="1048660" name="Content Placeholder 2"/>
          <p:cNvSpPr>
            <a:spLocks noGrp="1"/>
          </p:cNvSpPr>
          <p:nvPr>
            <p:ph idx="1"/>
          </p:nvPr>
        </p:nvSpPr>
        <p:spPr>
          <a:xfrm>
            <a:off x="2160277" y="1792941"/>
            <a:ext cx="8911688" cy="3777622"/>
          </a:xfrm>
        </p:spPr>
        <p:txBody>
          <a:bodyPr>
            <a:normAutofit/>
          </a:bodyPr>
          <a:lstStyle/>
          <a:p>
            <a:pPr lvl="0" algn="just"/>
            <a:r>
              <a:rPr lang="en-US" dirty="0">
                <a:latin typeface="Times New Roman" panose="02020603050405020304" pitchFamily="18" charset="0"/>
                <a:cs typeface="Times New Roman" panose="02020603050405020304" pitchFamily="18" charset="0"/>
              </a:rPr>
              <a:t>Wind Power Generation Prediction to connect the AI Model. By integrating wind power generation prediction into the existing AI model framework, the system will be able to provide more comprehensive insights and recommendations for energy optimization. </a:t>
            </a:r>
            <a:endParaRPr lang="en-IN"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To Optimize the Work to implement in AI Environment. This may involve refining data processing pipelines, enhancing model training algorithms, and deploying efficient computational resources to support the increased computational demands.</a:t>
            </a:r>
            <a:endParaRPr lang="en-IN" dirty="0">
              <a:latin typeface="Times New Roman" panose="02020603050405020304" pitchFamily="18" charset="0"/>
              <a:cs typeface="Times New Roman" panose="02020603050405020304" pitchFamily="18" charset="0"/>
            </a:endParaRPr>
          </a:p>
          <a:p>
            <a:pPr marL="0" indent="0" algn="just" fontAlgn="base">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endParaRPr lang="en-AU" dirty="0">
              <a:latin typeface="Times New Roman" panose="02020603050405020304" pitchFamily="18" charset="0"/>
              <a:cs typeface="Times New Roman" panose="02020603050405020304" pitchFamily="18" charset="0"/>
            </a:endParaRPr>
          </a:p>
        </p:txBody>
      </p:sp>
      <p:sp>
        <p:nvSpPr>
          <p:cNvPr id="1048658" name="Content Placeholder 2"/>
          <p:cNvSpPr>
            <a:spLocks noGrp="1"/>
          </p:cNvSpPr>
          <p:nvPr>
            <p:ph idx="1"/>
          </p:nvPr>
        </p:nvSpPr>
        <p:spPr>
          <a:xfrm>
            <a:off x="2025332" y="1676400"/>
            <a:ext cx="8915400" cy="3777622"/>
          </a:xfrm>
        </p:spPr>
        <p:txBody>
          <a:bodyPr>
            <a:normAutofit/>
          </a:bodyPr>
          <a:lstStyle/>
          <a:p>
            <a:pPr algn="just">
              <a:lnSpc>
                <a:spcPct val="150000"/>
              </a:lnSpc>
            </a:pPr>
            <a:r>
              <a:rPr lang="en-IN"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The project presents a comprehensive framework aimed at revolutionizing decision-making processes within the solar energy sector. By addressing key challenges in site selection, risk assessment, and decision support, the project introduces innovative modules for data pre-processing, analysis, visualization, and deployment using </a:t>
            </a:r>
            <a:r>
              <a:rPr lang="en-US" dirty="0" err="1">
                <a:latin typeface="Times New Roman" panose="02020603050405020304" pitchFamily="18" charset="0"/>
                <a:cs typeface="Times New Roman" panose="02020603050405020304" pitchFamily="18" charset="0"/>
              </a:rPr>
              <a:t>arduino</a:t>
            </a:r>
            <a:r>
              <a:rPr lang="en-US" dirty="0">
                <a:latin typeface="Times New Roman" panose="02020603050405020304" pitchFamily="18" charset="0"/>
                <a:cs typeface="Times New Roman" panose="02020603050405020304" pitchFamily="18" charset="0"/>
              </a:rPr>
              <a:t> technology. Through the integration of these modules, the project offers a holistic approach to optimizing solar power project planning. </a:t>
            </a:r>
            <a:endParaRPr lang="en-AU" dirty="0">
              <a:latin typeface="Times New Roman" panose="02020603050405020304" pitchFamily="18" charset="0"/>
              <a:cs typeface="Times New Roman" panose="02020603050405020304" pitchFamily="18" charset="0"/>
            </a:endParaRPr>
          </a:p>
          <a:p>
            <a:pPr algn="just"/>
            <a:endParaRPr lang="en-AU"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Title 1"/>
          <p:cNvSpPr>
            <a:spLocks noGrp="1"/>
          </p:cNvSpPr>
          <p:nvPr>
            <p:ph type="ctrTitle"/>
          </p:nvPr>
        </p:nvSpPr>
        <p:spPr>
          <a:xfrm>
            <a:off x="4202860" y="1166219"/>
            <a:ext cx="8915399" cy="2262781"/>
          </a:xfrm>
        </p:spPr>
        <p:txBody>
          <a:bodyPr/>
          <a:lstStyle/>
          <a:p>
            <a:r>
              <a:rPr lang="en-US" dirty="0">
                <a:latin typeface="Times New Roman" panose="02020603050405020304" pitchFamily="18" charset="0"/>
                <a:cs typeface="Times New Roman" panose="02020603050405020304" pitchFamily="18" charset="0"/>
              </a:rPr>
              <a:t>THANK YOU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048622"/>
          <p:cNvSpPr>
            <a:spLocks noGrp="1"/>
          </p:cNvSpPr>
          <p:nvPr>
            <p:ph type="title"/>
          </p:nvPr>
        </p:nvSpPr>
        <p:spPr>
          <a:xfrm>
            <a:off x="2589212" y="606180"/>
            <a:ext cx="8911687" cy="1280890"/>
          </a:xfrm>
        </p:spPr>
        <p:txBody>
          <a:bodyPr/>
          <a:lstStyle/>
          <a:p>
            <a:r>
              <a:rPr lang="en-US" dirty="0">
                <a:latin typeface="Times New Roman" panose="02020603050405020304" pitchFamily="18" charset="0"/>
                <a:cs typeface="Times New Roman" panose="02020603050405020304" pitchFamily="18" charset="0"/>
              </a:rPr>
              <a:t>Problem Statement</a:t>
            </a:r>
          </a:p>
        </p:txBody>
      </p:sp>
      <p:sp>
        <p:nvSpPr>
          <p:cNvPr id="1048624" name="Content Placeholder 1048623"/>
          <p:cNvSpPr>
            <a:spLocks noGrp="1"/>
          </p:cNvSpPr>
          <p:nvPr>
            <p:ph idx="1"/>
          </p:nvPr>
        </p:nvSpPr>
        <p:spPr>
          <a:xfrm>
            <a:off x="2239589" y="1887070"/>
            <a:ext cx="8915400" cy="3777622"/>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current landscape of solar energy projects faces challenges in optimal site selection, risk assessment, and decision-making, leading to financial losses and suboptimal energy production. Existing systems often lack adaptability to changing environmental conditions, neglect critical risk factors, and fall short in providing comprehensive decision support.</a:t>
            </a:r>
          </a:p>
          <a:p>
            <a:pPr algn="just">
              <a:lnSpc>
                <a:spcPct val="150000"/>
              </a:lnSpc>
            </a:pPr>
            <a:r>
              <a:rPr lang="en-US" dirty="0">
                <a:latin typeface="Times New Roman" panose="02020603050405020304" pitchFamily="18" charset="0"/>
                <a:cs typeface="Times New Roman" panose="02020603050405020304" pitchFamily="18" charset="0"/>
              </a:rPr>
              <a:t>Critical risk factors, such as extreme weather events, regulatory changes, and supply chain disruptions, often go unnoticed or are inadequately addressed in existing systems. This oversight leaves solar energy projects vulnerable to disruptions and hampers their long-term viability and sustainability.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a:xfrm>
            <a:off x="2449490" y="633075"/>
            <a:ext cx="8911687" cy="1280890"/>
          </a:xfrm>
        </p:spPr>
        <p:txBody>
          <a:bodyPr/>
          <a:lstStyle/>
          <a:p>
            <a:r>
              <a:rPr lang="en-IN" dirty="0">
                <a:latin typeface="Times New Roman" panose="02020603050405020304" pitchFamily="18" charset="0"/>
                <a:cs typeface="Times New Roman" panose="02020603050405020304" pitchFamily="18" charset="0"/>
              </a:rPr>
              <a:t>Existing System</a:t>
            </a:r>
            <a:endParaRPr lang="en-AU" dirty="0">
              <a:latin typeface="Times New Roman" panose="02020603050405020304" pitchFamily="18" charset="0"/>
              <a:cs typeface="Times New Roman" panose="02020603050405020304" pitchFamily="18" charset="0"/>
            </a:endParaRPr>
          </a:p>
        </p:txBody>
      </p:sp>
      <p:sp>
        <p:nvSpPr>
          <p:cNvPr id="1048626" name="Content Placeholder 2"/>
          <p:cNvSpPr>
            <a:spLocks noGrp="1"/>
          </p:cNvSpPr>
          <p:nvPr>
            <p:ph idx="1"/>
          </p:nvPr>
        </p:nvSpPr>
        <p:spPr>
          <a:xfrm>
            <a:off x="2096152" y="1667435"/>
            <a:ext cx="8915400" cy="3777622"/>
          </a:xfrm>
        </p:spPr>
        <p:txBody>
          <a:bodyPr>
            <a:noAutofit/>
          </a:bodyPr>
          <a:lstStyle/>
          <a:p>
            <a:pPr algn="just"/>
            <a:r>
              <a:rPr lang="en-IN" dirty="0">
                <a:latin typeface="Times New Roman" panose="02020603050405020304" pitchFamily="18" charset="0"/>
                <a:cs typeface="Times New Roman" panose="02020603050405020304" pitchFamily="18" charset="0"/>
              </a:rPr>
              <a:t>Bifacial photovoltaic modules are able to convert the solar radiation reaching their front and rear sides, which means that more electricity can be produced using the same array area as mono facial modules with similar ratings. </a:t>
            </a:r>
          </a:p>
          <a:p>
            <a:pPr algn="just"/>
            <a:r>
              <a:rPr lang="en-IN" dirty="0">
                <a:latin typeface="Times New Roman" panose="02020603050405020304" pitchFamily="18" charset="0"/>
                <a:cs typeface="Times New Roman" panose="02020603050405020304" pitchFamily="18" charset="0"/>
              </a:rPr>
              <a:t>In some locations, the cost per power unit for such a technology has already become cost-competitive with conventional mono facial modules. The so-called effective irradiance and the bifacial gain are useful metrics, respectively, to assess the solar resource and the performance of bifacial arrays.</a:t>
            </a:r>
          </a:p>
          <a:p>
            <a:pPr algn="just"/>
            <a:r>
              <a:rPr lang="en-IN" dirty="0">
                <a:latin typeface="Times New Roman" panose="02020603050405020304" pitchFamily="18" charset="0"/>
                <a:cs typeface="Times New Roman" panose="02020603050405020304" pitchFamily="18" charset="0"/>
              </a:rPr>
              <a:t> To calculate the effective irradiance, studies previously published employ rear-side irradiance measurements, whereas to compute the bifacial gain, other works make use of mono facial modules with a rating similar to those of the bifacial modules under analysis. </a:t>
            </a:r>
          </a:p>
          <a:p>
            <a:pPr algn="just"/>
            <a:r>
              <a:rPr lang="en-IN" dirty="0">
                <a:latin typeface="Times New Roman" panose="02020603050405020304" pitchFamily="18" charset="0"/>
                <a:cs typeface="Times New Roman" panose="02020603050405020304" pitchFamily="18" charset="0"/>
              </a:rPr>
              <a:t>In this article, a straightforward method is presented, allowing us to calculate the effective irradiance from the maximum power current and to calculate the bifacial gain using a power scaling relation.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Disadvantages</a:t>
            </a:r>
            <a:endParaRPr lang="en-AU" dirty="0">
              <a:latin typeface="Times New Roman" panose="02020603050405020304" pitchFamily="18" charset="0"/>
              <a:cs typeface="Times New Roman" panose="02020603050405020304" pitchFamily="18" charset="0"/>
            </a:endParaRPr>
          </a:p>
        </p:txBody>
      </p:sp>
      <p:sp>
        <p:nvSpPr>
          <p:cNvPr id="1048628" name="Content Placeholder 2"/>
          <p:cNvSpPr>
            <a:spLocks noGrp="1"/>
          </p:cNvSpPr>
          <p:nvPr>
            <p:ph idx="1"/>
          </p:nvPr>
        </p:nvSpPr>
        <p:spPr>
          <a:xfrm>
            <a:off x="2526459" y="1558119"/>
            <a:ext cx="8915400" cy="3777622"/>
          </a:xfrm>
        </p:spPr>
        <p:txBody>
          <a:bodyPr>
            <a:normAutofit/>
          </a:bodyPr>
          <a:lstStyle/>
          <a:p>
            <a:pPr lvl="0">
              <a:lnSpc>
                <a:spcPct val="150000"/>
              </a:lnSpc>
            </a:pPr>
            <a:r>
              <a:rPr lang="en-US" dirty="0">
                <a:latin typeface="Times New Roman" panose="02020603050405020304" pitchFamily="18" charset="0"/>
                <a:cs typeface="Times New Roman" panose="02020603050405020304" pitchFamily="18" charset="0"/>
              </a:rPr>
              <a:t>They collect only solar array panel data for analysis purpose.</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They didn't do any machine learning techniques. </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They analyze only power radiation.</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Their working terminologies are quite complex to understand.</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They did not deploy the model into environment.</a:t>
            </a:r>
            <a:endParaRPr lang="en-IN"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a:spLocks noGrp="1"/>
          </p:cNvSpPr>
          <p:nvPr>
            <p:ph type="title"/>
          </p:nvPr>
        </p:nvSpPr>
        <p:spPr>
          <a:xfrm>
            <a:off x="2135725" y="570322"/>
            <a:ext cx="8911687" cy="1280890"/>
          </a:xfrm>
        </p:spPr>
        <p:txBody>
          <a:bodyPr/>
          <a:lstStyle/>
          <a:p>
            <a:r>
              <a:rPr lang="en-IN" dirty="0">
                <a:latin typeface="Times New Roman" panose="02020603050405020304" pitchFamily="18" charset="0"/>
                <a:cs typeface="Times New Roman" panose="02020603050405020304" pitchFamily="18" charset="0"/>
              </a:rPr>
              <a:t>Proposed System</a:t>
            </a:r>
            <a:endParaRPr lang="en-AU" dirty="0">
              <a:latin typeface="Times New Roman" panose="02020603050405020304" pitchFamily="18" charset="0"/>
              <a:cs typeface="Times New Roman" panose="02020603050405020304" pitchFamily="18" charset="0"/>
            </a:endParaRPr>
          </a:p>
        </p:txBody>
      </p:sp>
      <p:sp>
        <p:nvSpPr>
          <p:cNvPr id="1048630" name="Content Placeholder 2"/>
          <p:cNvSpPr>
            <a:spLocks noGrp="1"/>
          </p:cNvSpPr>
          <p:nvPr>
            <p:ph idx="1"/>
          </p:nvPr>
        </p:nvSpPr>
        <p:spPr>
          <a:xfrm>
            <a:off x="2051330" y="1229167"/>
            <a:ext cx="8915400" cy="3777622"/>
          </a:xfrm>
        </p:spPr>
        <p:txBody>
          <a:bodyPr>
            <a:noAutofit/>
          </a:bodyPr>
          <a:lstStyle/>
          <a:p>
            <a:pPr algn="just"/>
            <a:r>
              <a:rPr lang="en-IN" dirty="0">
                <a:latin typeface="Times New Roman" panose="02020603050405020304" pitchFamily="18" charset="0"/>
                <a:cs typeface="Times New Roman" panose="02020603050405020304" pitchFamily="18" charset="0"/>
              </a:rPr>
              <a:t>Solar radiation is the Earth’s primary source of energy and has an important role in the surface radiation balance, hydrological cycles, and vegetation photosynthesis, and weather and climate extremes. </a:t>
            </a:r>
          </a:p>
          <a:p>
            <a:pPr algn="just"/>
            <a:r>
              <a:rPr lang="en-IN" dirty="0">
                <a:latin typeface="Times New Roman" panose="02020603050405020304" pitchFamily="18" charset="0"/>
                <a:cs typeface="Times New Roman" panose="02020603050405020304" pitchFamily="18" charset="0"/>
              </a:rPr>
              <a:t>The accurate prediction of solar radiation is therefore very important in both the solar industry and climate research. Sci-kit-learn is a popular machine learning library in Python, but it primarily focuses on traditional machine learning algorithms and directly provide functionality for solar power generation or solar radiation prediction. </a:t>
            </a:r>
          </a:p>
          <a:p>
            <a:pPr algn="just"/>
            <a:r>
              <a:rPr lang="en-IN" dirty="0">
                <a:latin typeface="Times New Roman" panose="02020603050405020304" pitchFamily="18" charset="0"/>
                <a:cs typeface="Times New Roman" panose="02020603050405020304" pitchFamily="18" charset="0"/>
              </a:rPr>
              <a:t>However, you can use sci-kit-learn in conjunction with other libraries and techniques to build models for solar power generation and solar radiation prediction Gather historical solar power generation data and solar radiation data from reliable sources. </a:t>
            </a:r>
          </a:p>
          <a:p>
            <a:pPr algn="just"/>
            <a:r>
              <a:rPr lang="en-IN" dirty="0">
                <a:latin typeface="Times New Roman" panose="02020603050405020304" pitchFamily="18" charset="0"/>
                <a:cs typeface="Times New Roman" panose="02020603050405020304" pitchFamily="18" charset="0"/>
              </a:rPr>
              <a:t>Make sure the data includes relevant features such as time of day, weather conditions, temperature, humidity, and any other factors that might affect solar power generation or solar radiation. </a:t>
            </a:r>
            <a:r>
              <a:rPr lang="en-US" dirty="0">
                <a:latin typeface="Times New Roman" panose="02020603050405020304" pitchFamily="18" charset="0"/>
                <a:cs typeface="Times New Roman" panose="02020603050405020304" pitchFamily="18" charset="0"/>
              </a:rPr>
              <a:t>The proposed system, with its focus on site selection, risk assessment, and dynamic learning, aims to provide more accurate and adaptive recommendations. </a:t>
            </a:r>
          </a:p>
          <a:p>
            <a:pPr algn="just"/>
            <a:r>
              <a:rPr lang="en-US" dirty="0">
                <a:latin typeface="Times New Roman" panose="02020603050405020304" pitchFamily="18" charset="0"/>
                <a:cs typeface="Times New Roman" panose="02020603050405020304" pitchFamily="18" charset="0"/>
              </a:rPr>
              <a:t>The inclusion of advanced machine learning techniques, online learning, and dynamic site selection could potentially improve accuracy, especially in scenarios with changing environmental conditions.</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Advantages</a:t>
            </a:r>
            <a:endParaRPr lang="en-AU" dirty="0">
              <a:latin typeface="Times New Roman" panose="02020603050405020304" pitchFamily="18" charset="0"/>
              <a:cs typeface="Times New Roman" panose="02020603050405020304" pitchFamily="18" charset="0"/>
            </a:endParaRPr>
          </a:p>
        </p:txBody>
      </p:sp>
      <p:sp>
        <p:nvSpPr>
          <p:cNvPr id="1048632" name="Content Placeholder 2"/>
          <p:cNvSpPr>
            <a:spLocks noGrp="1"/>
          </p:cNvSpPr>
          <p:nvPr>
            <p:ph idx="1"/>
          </p:nvPr>
        </p:nvSpPr>
        <p:spPr>
          <a:xfrm>
            <a:off x="2233972" y="1426900"/>
            <a:ext cx="8915400" cy="3777622"/>
          </a:xfrm>
        </p:spPr>
        <p:txBody>
          <a:bodyPr>
            <a:normAutofit/>
          </a:bodyPr>
          <a:lstStyle/>
          <a:p>
            <a:pPr lvl="0">
              <a:lnSpc>
                <a:spcPct val="150000"/>
              </a:lnSpc>
            </a:pPr>
            <a:r>
              <a:rPr lang="en-US" dirty="0">
                <a:latin typeface="Times New Roman" panose="02020603050405020304" pitchFamily="18" charset="0"/>
                <a:cs typeface="Times New Roman" panose="02020603050405020304" pitchFamily="18" charset="0"/>
              </a:rPr>
              <a:t>We compared more than a two algorithms to getting better accuracy level.</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We figured out solar power generation &amp; radiation.</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We deploy the model into production level application.</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We improved the accuracy level and performance level.</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We implement machine learning techniques for effective manner.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itle 1"/>
          <p:cNvSpPr>
            <a:spLocks noGrp="1"/>
          </p:cNvSpPr>
          <p:nvPr>
            <p:ph type="title"/>
          </p:nvPr>
        </p:nvSpPr>
        <p:spPr>
          <a:xfrm>
            <a:off x="2037769" y="609600"/>
            <a:ext cx="8911687" cy="1280890"/>
          </a:xfrm>
        </p:spPr>
        <p:txBody>
          <a:bodyPr/>
          <a:lstStyle/>
          <a:p>
            <a:r>
              <a:rPr lang="en-IN" dirty="0">
                <a:latin typeface="Times New Roman" panose="02020603050405020304" pitchFamily="18" charset="0"/>
                <a:cs typeface="Times New Roman" panose="02020603050405020304" pitchFamily="18" charset="0"/>
              </a:rPr>
              <a:t>Literature Review</a:t>
            </a:r>
            <a:endParaRPr lang="en-AU" dirty="0">
              <a:latin typeface="Times New Roman" panose="02020603050405020304" pitchFamily="18" charset="0"/>
              <a:cs typeface="Times New Roman" panose="02020603050405020304" pitchFamily="18" charset="0"/>
            </a:endParaRPr>
          </a:p>
        </p:txBody>
      </p:sp>
      <p:sp>
        <p:nvSpPr>
          <p:cNvPr id="1048634" name="Content Placeholder 2"/>
          <p:cNvSpPr>
            <a:spLocks noGrp="1"/>
          </p:cNvSpPr>
          <p:nvPr>
            <p:ph idx="1"/>
          </p:nvPr>
        </p:nvSpPr>
        <p:spPr>
          <a:xfrm>
            <a:off x="1757081" y="1664594"/>
            <a:ext cx="9784253" cy="3528811"/>
          </a:xfrm>
        </p:spPr>
        <p:txBody>
          <a:bodyPr>
            <a:noAutofit/>
          </a:bodyPr>
          <a:lstStyle/>
          <a:p>
            <a:pPr algn="just"/>
            <a:r>
              <a:rPr lang="en-IN" b="1" dirty="0">
                <a:latin typeface="Times New Roman" panose="02020603050405020304" pitchFamily="18" charset="0"/>
                <a:cs typeface="Times New Roman" panose="02020603050405020304" pitchFamily="18" charset="0"/>
              </a:rPr>
              <a:t>TITLE: </a:t>
            </a:r>
            <a:r>
              <a:rPr lang="en-IN" dirty="0">
                <a:latin typeface="Times New Roman" panose="02020603050405020304" pitchFamily="18" charset="0"/>
                <a:cs typeface="Times New Roman" panose="02020603050405020304" pitchFamily="18" charset="0"/>
              </a:rPr>
              <a:t>A Review Paper on Electricity Generation from Solar Energy</a:t>
            </a:r>
          </a:p>
          <a:p>
            <a:pPr algn="just"/>
            <a:r>
              <a:rPr lang="en-IN" b="1" dirty="0">
                <a:latin typeface="Times New Roman" panose="02020603050405020304" pitchFamily="18" charset="0"/>
                <a:cs typeface="Times New Roman" panose="02020603050405020304" pitchFamily="18" charset="0"/>
              </a:rPr>
              <a:t>AUTHOR: </a:t>
            </a:r>
            <a:r>
              <a:rPr lang="en-IN" dirty="0">
                <a:latin typeface="Times New Roman" panose="02020603050405020304" pitchFamily="18" charset="0"/>
                <a:cs typeface="Times New Roman" panose="02020603050405020304" pitchFamily="18" charset="0"/>
              </a:rPr>
              <a:t>Mohd Rizwan Sirajuddin Shaikh 1 , Santosh B. Waghmare 2 , Suvarna Shankar Labade 3 , Pooja Vittal Fuke4 , Anil Tekale5 1, 2,3,4,5 Students, Department of Electrical Engineering, Savitribai Phule Pune University</a:t>
            </a:r>
          </a:p>
          <a:p>
            <a:pPr algn="just"/>
            <a:r>
              <a:rPr lang="en-IN" b="1" dirty="0">
                <a:latin typeface="Times New Roman" panose="02020603050405020304" pitchFamily="18" charset="0"/>
                <a:cs typeface="Times New Roman" panose="02020603050405020304" pitchFamily="18" charset="0"/>
              </a:rPr>
              <a:t>YEAR: 2022</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 Solar Energy is produced by the Sunlight is a non-vanishing renewable source of energy which is free from eco-friendly. Every hour enough sunlight energy reaches the earth to meet the world’s energy demand for a whole year. In today’s generation we needed Electricity every hour. This Solar Energy is generated by as per applications like industrial, commercial, and residential. It cans easily energy drawn from direct sunlight. So it is very efficiency &amp; free environment pollution for surrounding. In this article, we have reviewed about the Solar Energy from Sunlight and discussed about their future trends and aspects. The article also tries to discussed working, solar panel types; emphasize the various applications and methods to promote the benefits of solar energy. Keywords: Renewable energy, Solar panel, Photovoltaic cell, Modelling of PV Panel, Solar Concrete Collector</a:t>
            </a: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spd="slow">
    <p:cut/>
  </p:transition>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358</TotalTime>
  <Words>2435</Words>
  <Application>Microsoft Office PowerPoint</Application>
  <PresentationFormat>Widescreen</PresentationFormat>
  <Paragraphs>104</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Century Gothic</vt:lpstr>
      <vt:lpstr>Times New Roman</vt:lpstr>
      <vt:lpstr>Wingdings 3</vt:lpstr>
      <vt:lpstr>Wisp</vt:lpstr>
      <vt:lpstr>PowerPoint Presentation</vt:lpstr>
      <vt:lpstr>Objective </vt:lpstr>
      <vt:lpstr>Abstract</vt:lpstr>
      <vt:lpstr>Problem Statement</vt:lpstr>
      <vt:lpstr>Existing System</vt:lpstr>
      <vt:lpstr>Disadvantages</vt:lpstr>
      <vt:lpstr>Proposed System</vt:lpstr>
      <vt:lpstr>Advantages</vt:lpstr>
      <vt:lpstr>Literature Review</vt:lpstr>
      <vt:lpstr>Literature Review</vt:lpstr>
      <vt:lpstr>Literature Review</vt:lpstr>
      <vt:lpstr>Literature Review</vt:lpstr>
      <vt:lpstr>Literature Review</vt:lpstr>
      <vt:lpstr>System Architecture</vt:lpstr>
      <vt:lpstr>Block Diagram </vt:lpstr>
      <vt:lpstr>List Of Modules</vt:lpstr>
      <vt:lpstr>Module Description</vt:lpstr>
      <vt:lpstr>Data Visualization</vt:lpstr>
      <vt:lpstr>Deployment </vt:lpstr>
      <vt:lpstr>Use case diagram:</vt:lpstr>
      <vt:lpstr>Class diagram:</vt:lpstr>
      <vt:lpstr>Activity diagram:</vt:lpstr>
      <vt:lpstr>Sequence diagram:</vt:lpstr>
      <vt:lpstr>Sample Coding</vt:lpstr>
      <vt:lpstr>PowerPoint Presentation</vt:lpstr>
      <vt:lpstr>PowerPoint Presentation</vt:lpstr>
      <vt:lpstr>Output: </vt:lpstr>
      <vt:lpstr>PowerPoint Presentation</vt:lpstr>
      <vt:lpstr>Environmental Requirements </vt:lpstr>
      <vt:lpstr>Future Work</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SPIRO25</dc:creator>
  <cp:lastModifiedBy>Patnam Yaswanth Reddy</cp:lastModifiedBy>
  <cp:revision>37</cp:revision>
  <dcterms:created xsi:type="dcterms:W3CDTF">2022-11-03T07:31:19Z</dcterms:created>
  <dcterms:modified xsi:type="dcterms:W3CDTF">2024-05-08T03:21:47Z</dcterms:modified>
</cp:coreProperties>
</file>